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131"/>
  </p:notesMasterIdLst>
  <p:handoutMasterIdLst>
    <p:handoutMasterId r:id="rId132"/>
  </p:handoutMasterIdLst>
  <p:sldIdLst>
    <p:sldId id="257" r:id="rId2"/>
    <p:sldId id="259" r:id="rId3"/>
    <p:sldId id="261" r:id="rId4"/>
    <p:sldId id="263" r:id="rId5"/>
    <p:sldId id="286" r:id="rId6"/>
    <p:sldId id="264" r:id="rId7"/>
    <p:sldId id="265" r:id="rId8"/>
    <p:sldId id="269" r:id="rId9"/>
    <p:sldId id="270" r:id="rId10"/>
    <p:sldId id="266" r:id="rId11"/>
    <p:sldId id="262" r:id="rId12"/>
    <p:sldId id="306" r:id="rId13"/>
    <p:sldId id="287" r:id="rId14"/>
    <p:sldId id="273" r:id="rId15"/>
    <p:sldId id="274" r:id="rId16"/>
    <p:sldId id="275" r:id="rId17"/>
    <p:sldId id="290" r:id="rId18"/>
    <p:sldId id="293" r:id="rId19"/>
    <p:sldId id="295" r:id="rId20"/>
    <p:sldId id="294" r:id="rId21"/>
    <p:sldId id="307" r:id="rId22"/>
    <p:sldId id="298" r:id="rId23"/>
    <p:sldId id="299" r:id="rId24"/>
    <p:sldId id="297" r:id="rId25"/>
    <p:sldId id="292" r:id="rId26"/>
    <p:sldId id="300" r:id="rId27"/>
    <p:sldId id="302" r:id="rId28"/>
    <p:sldId id="303" r:id="rId29"/>
    <p:sldId id="422" r:id="rId30"/>
    <p:sldId id="309" r:id="rId31"/>
    <p:sldId id="310" r:id="rId32"/>
    <p:sldId id="296" r:id="rId33"/>
    <p:sldId id="304" r:id="rId34"/>
    <p:sldId id="288" r:id="rId35"/>
    <p:sldId id="289" r:id="rId36"/>
    <p:sldId id="308" r:id="rId37"/>
    <p:sldId id="311" r:id="rId38"/>
    <p:sldId id="312" r:id="rId39"/>
    <p:sldId id="324" r:id="rId40"/>
    <p:sldId id="313" r:id="rId41"/>
    <p:sldId id="314" r:id="rId42"/>
    <p:sldId id="315" r:id="rId43"/>
    <p:sldId id="316" r:id="rId44"/>
    <p:sldId id="317" r:id="rId45"/>
    <p:sldId id="440" r:id="rId46"/>
    <p:sldId id="322" r:id="rId47"/>
    <p:sldId id="325" r:id="rId48"/>
    <p:sldId id="435" r:id="rId49"/>
    <p:sldId id="436" r:id="rId50"/>
    <p:sldId id="437" r:id="rId51"/>
    <p:sldId id="438" r:id="rId52"/>
    <p:sldId id="439" r:id="rId53"/>
    <p:sldId id="326" r:id="rId54"/>
    <p:sldId id="328" r:id="rId55"/>
    <p:sldId id="331" r:id="rId56"/>
    <p:sldId id="332" r:id="rId57"/>
    <p:sldId id="333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9" r:id="rId67"/>
    <p:sldId id="350" r:id="rId68"/>
    <p:sldId id="351" r:id="rId69"/>
    <p:sldId id="354" r:id="rId70"/>
    <p:sldId id="353" r:id="rId71"/>
    <p:sldId id="347" r:id="rId72"/>
    <p:sldId id="355" r:id="rId73"/>
    <p:sldId id="346" r:id="rId74"/>
    <p:sldId id="370" r:id="rId75"/>
    <p:sldId id="369" r:id="rId76"/>
    <p:sldId id="373" r:id="rId77"/>
    <p:sldId id="371" r:id="rId78"/>
    <p:sldId id="372" r:id="rId79"/>
    <p:sldId id="382" r:id="rId80"/>
    <p:sldId id="374" r:id="rId81"/>
    <p:sldId id="375" r:id="rId82"/>
    <p:sldId id="376" r:id="rId83"/>
    <p:sldId id="419" r:id="rId84"/>
    <p:sldId id="418" r:id="rId85"/>
    <p:sldId id="377" r:id="rId86"/>
    <p:sldId id="378" r:id="rId87"/>
    <p:sldId id="379" r:id="rId88"/>
    <p:sldId id="380" r:id="rId89"/>
    <p:sldId id="381" r:id="rId90"/>
    <p:sldId id="327" r:id="rId91"/>
    <p:sldId id="387" r:id="rId92"/>
    <p:sldId id="396" r:id="rId93"/>
    <p:sldId id="397" r:id="rId94"/>
    <p:sldId id="384" r:id="rId95"/>
    <p:sldId id="385" r:id="rId96"/>
    <p:sldId id="389" r:id="rId97"/>
    <p:sldId id="388" r:id="rId98"/>
    <p:sldId id="423" r:id="rId99"/>
    <p:sldId id="386" r:id="rId100"/>
    <p:sldId id="305" r:id="rId101"/>
    <p:sldId id="268" r:id="rId102"/>
    <p:sldId id="271" r:id="rId103"/>
    <p:sldId id="421" r:id="rId104"/>
    <p:sldId id="281" r:id="rId105"/>
    <p:sldId id="360" r:id="rId106"/>
    <p:sldId id="362" r:id="rId107"/>
    <p:sldId id="364" r:id="rId108"/>
    <p:sldId id="279" r:id="rId109"/>
    <p:sldId id="398" r:id="rId110"/>
    <p:sldId id="420" r:id="rId111"/>
    <p:sldId id="399" r:id="rId112"/>
    <p:sldId id="429" r:id="rId113"/>
    <p:sldId id="430" r:id="rId114"/>
    <p:sldId id="431" r:id="rId115"/>
    <p:sldId id="432" r:id="rId116"/>
    <p:sldId id="433" r:id="rId117"/>
    <p:sldId id="395" r:id="rId118"/>
    <p:sldId id="416" r:id="rId119"/>
    <p:sldId id="391" r:id="rId120"/>
    <p:sldId id="392" r:id="rId121"/>
    <p:sldId id="417" r:id="rId122"/>
    <p:sldId id="282" r:id="rId123"/>
    <p:sldId id="284" r:id="rId124"/>
    <p:sldId id="283" r:id="rId125"/>
    <p:sldId id="401" r:id="rId126"/>
    <p:sldId id="402" r:id="rId127"/>
    <p:sldId id="403" r:id="rId128"/>
    <p:sldId id="404" r:id="rId129"/>
    <p:sldId id="258" r:id="rId130"/>
  </p:sldIdLst>
  <p:sldSz cx="9144000" cy="6858000" type="screen4x3"/>
  <p:notesSz cx="6794500" cy="9918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2929"/>
    <a:srgbClr val="FFFF99"/>
    <a:srgbClr val="FFFF66"/>
    <a:srgbClr val="FFFFFF"/>
    <a:srgbClr val="66FF66"/>
    <a:srgbClr val="333399"/>
    <a:srgbClr val="3366FF"/>
    <a:srgbClr val="EAEAEA"/>
    <a:srgbClr val="FF505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322" autoAdjust="0"/>
    <p:restoredTop sz="91931" autoAdjust="0"/>
  </p:normalViewPr>
  <p:slideViewPr>
    <p:cSldViewPr>
      <p:cViewPr varScale="1">
        <p:scale>
          <a:sx n="83" d="100"/>
          <a:sy n="83" d="100"/>
        </p:scale>
        <p:origin x="-4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49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EFB68-6F1F-41A0-BB8B-5C16438A30F0}" type="datetimeFigureOut">
              <a:rPr lang="en-US" smtClean="0"/>
              <a:pPr/>
              <a:t>3/9/2008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77EF4-AAF8-48D8-AB86-E044746D0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383"/>
            <a:ext cx="5435600" cy="446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044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21044"/>
            <a:ext cx="2944283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1148C42-D3DC-431D-9883-00C1BBA99F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18BBE-E000-4134-ADB1-4FE86B385B75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1828F-D939-45F6-A745-06A7AAA1ADD6}" type="slidenum">
              <a:rPr lang="en-US"/>
              <a:pPr/>
              <a:t>66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15778-5D8C-4356-A8AA-A03B3DF739F7}" type="slidenum">
              <a:rPr lang="en-US"/>
              <a:pPr/>
              <a:t>75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DB9344-5FF4-4647-ACFF-FFB9B9FFB9C0}" type="slidenum">
              <a:rPr lang="en-US"/>
              <a:pPr/>
              <a:t>77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11200"/>
            <a:ext cx="4954588" cy="3717925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46353"/>
            <a:ext cx="4981575" cy="4428446"/>
          </a:xfrm>
        </p:spPr>
        <p:txBody>
          <a:bodyPr/>
          <a:lstStyle/>
          <a:p>
            <a:pPr>
              <a:buFontTx/>
              <a:buChar char="•"/>
            </a:pPr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C9A78-4F4F-4104-B006-93E63E4F4457}" type="slidenum">
              <a:rPr lang="en-US"/>
              <a:pPr/>
              <a:t>78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11200"/>
            <a:ext cx="4954588" cy="3717925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46353"/>
            <a:ext cx="4981575" cy="4428446"/>
          </a:xfrm>
        </p:spPr>
        <p:txBody>
          <a:bodyPr/>
          <a:lstStyle/>
          <a:p>
            <a:endParaRPr lang="fr-CH" b="1"/>
          </a:p>
          <a:p>
            <a:endParaRPr lang="fr-CH"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9A66E-989D-44CA-AB2F-6D764A1EC1CF}" type="slidenum">
              <a:rPr lang="en-US"/>
              <a:pPr/>
              <a:t>83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680AA8-BE68-40DA-AD59-9E799FACDB8A}" type="slidenum">
              <a:rPr lang="en-US"/>
              <a:pPr/>
              <a:t>84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6D513-76CE-4C30-8823-89C4C6669709}" type="slidenum">
              <a:rPr lang="en-US"/>
              <a:pPr/>
              <a:t>85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26964-7C5B-46E3-A5F0-9853EC4EBF0E}" type="slidenum">
              <a:rPr lang="en-US"/>
              <a:pPr/>
              <a:t>86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1DBEB-59D1-4FB2-AFE1-BDDAE56F40B7}" type="slidenum">
              <a:rPr lang="en-US"/>
              <a:pPr/>
              <a:t>88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09A59-E4F1-4CD1-987F-F8B73743F818}" type="slidenum">
              <a:rPr lang="en-US"/>
              <a:pPr/>
              <a:t>105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4F44F-4C93-404B-8F93-74B9A957915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1383"/>
            <a:ext cx="4982633" cy="446341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662CE-AE52-46CF-BCF8-13E7A3475E46}" type="slidenum">
              <a:rPr lang="en-US"/>
              <a:pPr/>
              <a:t>106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3172ED-5034-4834-9CD0-AD306083B14A}" type="slidenum">
              <a:rPr lang="en-US"/>
              <a:pPr/>
              <a:t>107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46125E-4D25-4816-ACDA-1CDECEA0A777}" type="slidenum">
              <a:rPr lang="en-US"/>
              <a:pPr/>
              <a:t>109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40B52-744F-42F5-8F12-5ED39235F015}" type="slidenum">
              <a:rPr lang="en-US"/>
              <a:pPr/>
              <a:t>111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265C3-C085-4DFF-9113-5D36C2CD9D10}" type="slidenum">
              <a:rPr lang="en-US"/>
              <a:pPr/>
              <a:t>126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694EA-0EDF-45CF-AA3D-CD76BB5EA45E}" type="slidenum">
              <a:rPr lang="en-US"/>
              <a:pPr/>
              <a:t>127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31D38-6F28-401F-88EA-09648BBB8CF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3CBF0-F85D-4051-84DE-5ADE7A53D2DA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1383"/>
            <a:ext cx="4981575" cy="446341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3A4FF-6EB7-4B6D-B60D-946BD43C0854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237067-F554-4780-A704-F76C25FF08BB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610DE-CEC1-48FB-A34B-D7511C296509}" type="slidenum">
              <a:rPr lang="en-US"/>
              <a:pPr/>
              <a:t>48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DBADF7-7CF8-4B5B-A937-E8D1DF6D021F}" type="slidenum">
              <a:rPr lang="en-US"/>
              <a:pPr/>
              <a:t>51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3A4FF-6EB7-4B6D-B60D-946BD43C0854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4"/>
          <p:cNvGrpSpPr>
            <a:grpSpLocks/>
          </p:cNvGrpSpPr>
          <p:nvPr/>
        </p:nvGrpSpPr>
        <p:grpSpPr bwMode="auto">
          <a:xfrm>
            <a:off x="-1066800" y="0"/>
            <a:ext cx="11090275" cy="6846888"/>
            <a:chOff x="0" y="0"/>
            <a:chExt cx="6986" cy="4313"/>
          </a:xfrm>
        </p:grpSpPr>
        <p:grpSp>
          <p:nvGrpSpPr>
            <p:cNvPr id="5" name="Group 125"/>
            <p:cNvGrpSpPr>
              <a:grpSpLocks/>
            </p:cNvGrpSpPr>
            <p:nvPr/>
          </p:nvGrpSpPr>
          <p:grpSpPr bwMode="auto">
            <a:xfrm>
              <a:off x="0" y="0"/>
              <a:ext cx="4320" cy="4313"/>
              <a:chOff x="0" y="0"/>
              <a:chExt cx="4320" cy="4313"/>
            </a:xfrm>
          </p:grpSpPr>
          <p:sp>
            <p:nvSpPr>
              <p:cNvPr id="16" name="Freeform 126"/>
              <p:cNvSpPr>
                <a:spLocks/>
              </p:cNvSpPr>
              <p:nvPr/>
            </p:nvSpPr>
            <p:spPr bwMode="auto">
              <a:xfrm>
                <a:off x="0" y="2823"/>
                <a:ext cx="1652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2" y="101"/>
                  </a:cxn>
                  <a:cxn ang="0">
                    <a:pos x="101" y="0"/>
                  </a:cxn>
                  <a:cxn ang="0">
                    <a:pos x="101" y="0"/>
                  </a:cxn>
                </a:cxnLst>
                <a:rect l="0" t="0" r="r" b="b"/>
                <a:pathLst>
                  <a:path w="112" h="101">
                    <a:moveTo>
                      <a:pt x="101" y="0"/>
                    </a:moveTo>
                    <a:cubicBezTo>
                      <a:pt x="65" y="33"/>
                      <a:pt x="47" y="3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2" y="101"/>
                    </a:cubicBezTo>
                    <a:cubicBezTo>
                      <a:pt x="68" y="57"/>
                      <a:pt x="64" y="4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7" name="Freeform 127"/>
              <p:cNvSpPr>
                <a:spLocks/>
              </p:cNvSpPr>
              <p:nvPr/>
            </p:nvSpPr>
            <p:spPr bwMode="auto">
              <a:xfrm>
                <a:off x="1490" y="1502"/>
                <a:ext cx="1340" cy="1321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90" y="0"/>
                  </a:cxn>
                  <a:cxn ang="0">
                    <a:pos x="91" y="0"/>
                  </a:cxn>
                  <a:cxn ang="0">
                    <a:pos x="90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90" y="90"/>
                  </a:cxn>
                  <a:cxn ang="0">
                    <a:pos x="90" y="90"/>
                  </a:cxn>
                  <a:cxn ang="0">
                    <a:pos x="91" y="89"/>
                  </a:cxn>
                  <a:cxn ang="0">
                    <a:pos x="91" y="0"/>
                  </a:cxn>
                </a:cxnLst>
                <a:rect l="0" t="0" r="r" b="b"/>
                <a:pathLst>
                  <a:path w="91" h="90">
                    <a:moveTo>
                      <a:pt x="9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7" y="33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6"/>
                      <a:pt x="34" y="53"/>
                      <a:pt x="0" y="89"/>
                    </a:cubicBezTo>
                    <a:cubicBezTo>
                      <a:pt x="0" y="90"/>
                      <a:pt x="0" y="90"/>
                      <a:pt x="1" y="90"/>
                    </a:cubicBezTo>
                    <a:cubicBezTo>
                      <a:pt x="37" y="57"/>
                      <a:pt x="54" y="57"/>
                      <a:pt x="90" y="90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90" y="90"/>
                      <a:pt x="90" y="89"/>
                      <a:pt x="91" y="89"/>
                    </a:cubicBezTo>
                    <a:cubicBezTo>
                      <a:pt x="57" y="53"/>
                      <a:pt x="57" y="36"/>
                      <a:pt x="9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Freeform 128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Freeform 129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Freeform 130"/>
              <p:cNvSpPr>
                <a:spLocks/>
              </p:cNvSpPr>
              <p:nvPr/>
            </p:nvSpPr>
            <p:spPr bwMode="auto">
              <a:xfrm>
                <a:off x="0" y="0"/>
                <a:ext cx="1652" cy="1502"/>
              </a:xfrm>
              <a:custGeom>
                <a:avLst/>
                <a:gdLst/>
                <a:ahLst/>
                <a:cxnLst>
                  <a:cxn ang="0">
                    <a:pos x="101" y="102"/>
                  </a:cxn>
                  <a:cxn ang="0">
                    <a:pos x="101" y="101"/>
                  </a:cxn>
                  <a:cxn ang="0">
                    <a:pos x="112" y="0"/>
                  </a:cxn>
                  <a:cxn ang="0">
                    <a:pos x="0" y="0"/>
                  </a:cxn>
                  <a:cxn ang="0">
                    <a:pos x="11" y="101"/>
                  </a:cxn>
                  <a:cxn ang="0">
                    <a:pos x="11" y="102"/>
                  </a:cxn>
                  <a:cxn ang="0">
                    <a:pos x="101" y="102"/>
                  </a:cxn>
                </a:cxnLst>
                <a:rect l="0" t="0" r="r" b="b"/>
                <a:pathLst>
                  <a:path w="112" h="102">
                    <a:moveTo>
                      <a:pt x="101" y="102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64" y="61"/>
                      <a:pt x="68" y="44"/>
                      <a:pt x="112" y="0"/>
                    </a:cubicBezTo>
                    <a:cubicBezTo>
                      <a:pt x="64" y="48"/>
                      <a:pt x="48" y="48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1" y="102"/>
                    </a:cubicBezTo>
                    <a:cubicBezTo>
                      <a:pt x="47" y="68"/>
                      <a:pt x="65" y="68"/>
                      <a:pt x="101" y="10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Freeform 131"/>
              <p:cNvSpPr>
                <a:spLocks/>
              </p:cNvSpPr>
              <p:nvPr/>
            </p:nvSpPr>
            <p:spPr bwMode="auto">
              <a:xfrm>
                <a:off x="0" y="1502"/>
                <a:ext cx="162" cy="16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Freeform 132"/>
              <p:cNvSpPr>
                <a:spLocks/>
              </p:cNvSpPr>
              <p:nvPr/>
            </p:nvSpPr>
            <p:spPr bwMode="auto">
              <a:xfrm>
                <a:off x="0" y="1328"/>
                <a:ext cx="162" cy="1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2"/>
                  </a:cxn>
                  <a:cxn ang="0">
                    <a:pos x="11" y="11"/>
                  </a:cxn>
                  <a:cxn ang="0">
                    <a:pos x="0" y="0"/>
                  </a:cxn>
                </a:cxnLst>
                <a:rect l="0" t="0" r="r" b="b"/>
                <a:pathLst>
                  <a:path w="11" h="12">
                    <a:moveTo>
                      <a:pt x="0" y="0"/>
                    </a:moveTo>
                    <a:cubicBezTo>
                      <a:pt x="4" y="4"/>
                      <a:pt x="7" y="8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Freeform 133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Freeform 134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 type="none" w="med" len="med"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Freeform 135"/>
              <p:cNvSpPr>
                <a:spLocks/>
              </p:cNvSpPr>
              <p:nvPr/>
            </p:nvSpPr>
            <p:spPr bwMode="auto">
              <a:xfrm>
                <a:off x="2818" y="0"/>
                <a:ext cx="1502" cy="1502"/>
              </a:xfrm>
              <a:custGeom>
                <a:avLst/>
                <a:gdLst/>
                <a:ahLst/>
                <a:cxnLst>
                  <a:cxn ang="0">
                    <a:pos x="90" y="102"/>
                  </a:cxn>
                  <a:cxn ang="0">
                    <a:pos x="91" y="101"/>
                  </a:cxn>
                  <a:cxn ang="0">
                    <a:pos x="102" y="0"/>
                  </a:cxn>
                  <a:cxn ang="0">
                    <a:pos x="1" y="11"/>
                  </a:cxn>
                  <a:cxn ang="0">
                    <a:pos x="0" y="12"/>
                  </a:cxn>
                  <a:cxn ang="0">
                    <a:pos x="1" y="101"/>
                  </a:cxn>
                  <a:cxn ang="0">
                    <a:pos x="1" y="101"/>
                  </a:cxn>
                  <a:cxn ang="0">
                    <a:pos x="1" y="101"/>
                  </a:cxn>
                  <a:cxn ang="0">
                    <a:pos x="1" y="102"/>
                  </a:cxn>
                  <a:cxn ang="0">
                    <a:pos x="90" y="102"/>
                  </a:cxn>
                </a:cxnLst>
                <a:rect l="0" t="0" r="r" b="b"/>
                <a:pathLst>
                  <a:path w="102" h="102">
                    <a:moveTo>
                      <a:pt x="90" y="102"/>
                    </a:moveTo>
                    <a:cubicBezTo>
                      <a:pt x="91" y="101"/>
                      <a:pt x="91" y="101"/>
                      <a:pt x="91" y="101"/>
                    </a:cubicBezTo>
                    <a:cubicBezTo>
                      <a:pt x="54" y="61"/>
                      <a:pt x="58" y="44"/>
                      <a:pt x="102" y="0"/>
                    </a:cubicBezTo>
                    <a:cubicBezTo>
                      <a:pt x="58" y="44"/>
                      <a:pt x="41" y="48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34" y="48"/>
                      <a:pt x="34" y="65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2"/>
                    </a:cubicBezTo>
                    <a:cubicBezTo>
                      <a:pt x="37" y="68"/>
                      <a:pt x="54" y="68"/>
                      <a:pt x="90" y="10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Freeform 136"/>
              <p:cNvSpPr>
                <a:spLocks/>
              </p:cNvSpPr>
              <p:nvPr/>
            </p:nvSpPr>
            <p:spPr bwMode="auto">
              <a:xfrm>
                <a:off x="2656" y="2823"/>
                <a:ext cx="1664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3" y="101"/>
                  </a:cxn>
                  <a:cxn ang="0">
                    <a:pos x="102" y="0"/>
                  </a:cxn>
                  <a:cxn ang="0">
                    <a:pos x="101" y="0"/>
                  </a:cxn>
                </a:cxnLst>
                <a:rect l="0" t="0" r="r" b="b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9" y="53"/>
                      <a:pt x="65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2" y="0"/>
                      <a:pt x="102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Freeform 137"/>
              <p:cNvSpPr>
                <a:spLocks/>
              </p:cNvSpPr>
              <p:nvPr/>
            </p:nvSpPr>
            <p:spPr bwMode="auto">
              <a:xfrm>
                <a:off x="0" y="2823"/>
                <a:ext cx="162" cy="162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11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4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Freeform 138"/>
              <p:cNvSpPr>
                <a:spLocks/>
              </p:cNvSpPr>
              <p:nvPr/>
            </p:nvSpPr>
            <p:spPr bwMode="auto">
              <a:xfrm>
                <a:off x="0" y="2661"/>
                <a:ext cx="162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1"/>
                  </a:cxn>
                  <a:cxn ang="0">
                    <a:pos x="11" y="10"/>
                  </a:cxn>
                  <a:cxn ang="0">
                    <a:pos x="0" y="0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cubicBezTo>
                      <a:pt x="4" y="3"/>
                      <a:pt x="7" y="7"/>
                      <a:pt x="11" y="11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7" y="7"/>
                      <a:pt x="4" y="3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Freeform 139"/>
              <p:cNvSpPr>
                <a:spLocks/>
              </p:cNvSpPr>
              <p:nvPr/>
            </p:nvSpPr>
            <p:spPr bwMode="auto">
              <a:xfrm>
                <a:off x="162" y="1502"/>
                <a:ext cx="1328" cy="1321"/>
              </a:xfrm>
              <a:custGeom>
                <a:avLst/>
                <a:gdLst/>
                <a:ahLst/>
                <a:cxnLst>
                  <a:cxn ang="0">
                    <a:pos x="90" y="90"/>
                  </a:cxn>
                  <a:cxn ang="0">
                    <a:pos x="90" y="89"/>
                  </a:cxn>
                  <a:cxn ang="0">
                    <a:pos x="90" y="0"/>
                  </a:cxn>
                  <a:cxn ang="0">
                    <a:pos x="9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0" y="90"/>
                  </a:cxn>
                  <a:cxn ang="0">
                    <a:pos x="90" y="90"/>
                  </a:cxn>
                </a:cxnLst>
                <a:rect l="0" t="0" r="r" b="b"/>
                <a:pathLst>
                  <a:path w="90" h="90">
                    <a:moveTo>
                      <a:pt x="90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7" y="53"/>
                      <a:pt x="57" y="36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4" y="57"/>
                      <a:pt x="90" y="9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Freeform 140"/>
              <p:cNvSpPr>
                <a:spLocks/>
              </p:cNvSpPr>
              <p:nvPr/>
            </p:nvSpPr>
            <p:spPr bwMode="auto">
              <a:xfrm>
                <a:off x="1328" y="2823"/>
                <a:ext cx="1664" cy="1490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0" y="101"/>
                  </a:cxn>
                  <a:cxn ang="0">
                    <a:pos x="113" y="101"/>
                  </a:cxn>
                  <a:cxn ang="0">
                    <a:pos x="102" y="0"/>
                  </a:cxn>
                  <a:cxn ang="0">
                    <a:pos x="101" y="0"/>
                  </a:cxn>
                </a:cxnLst>
                <a:rect l="0" t="0" r="r" b="b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" name="Freeform 141"/>
              <p:cNvSpPr>
                <a:spLocks/>
              </p:cNvSpPr>
              <p:nvPr/>
            </p:nvSpPr>
            <p:spPr bwMode="auto">
              <a:xfrm>
                <a:off x="2830" y="0"/>
                <a:ext cx="162" cy="162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11" y="0"/>
                  </a:cxn>
                </a:cxnLst>
                <a:rect l="0" t="0" r="r" b="b"/>
                <a:pathLst>
                  <a:path w="11" h="11">
                    <a:moveTo>
                      <a:pt x="11" y="0"/>
                    </a:moveTo>
                    <a:cubicBezTo>
                      <a:pt x="7" y="4"/>
                      <a:pt x="3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8"/>
                      <a:pt x="7" y="4"/>
                      <a:pt x="11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Freeform 142"/>
              <p:cNvSpPr>
                <a:spLocks/>
              </p:cNvSpPr>
              <p:nvPr/>
            </p:nvSpPr>
            <p:spPr bwMode="auto">
              <a:xfrm>
                <a:off x="2656" y="0"/>
                <a:ext cx="174" cy="1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0" y="0"/>
                  </a:cxn>
                </a:cxnLst>
                <a:rect l="0" t="0" r="r" b="b"/>
                <a:pathLst>
                  <a:path w="12" h="11">
                    <a:moveTo>
                      <a:pt x="0" y="0"/>
                    </a:moveTo>
                    <a:cubicBezTo>
                      <a:pt x="4" y="4"/>
                      <a:pt x="8" y="8"/>
                      <a:pt x="11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8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Freeform 143"/>
              <p:cNvSpPr>
                <a:spLocks/>
              </p:cNvSpPr>
              <p:nvPr/>
            </p:nvSpPr>
            <p:spPr bwMode="auto">
              <a:xfrm>
                <a:off x="1328" y="0"/>
                <a:ext cx="1502" cy="1502"/>
              </a:xfrm>
              <a:custGeom>
                <a:avLst/>
                <a:gdLst/>
                <a:ahLst/>
                <a:cxnLst>
                  <a:cxn ang="0">
                    <a:pos x="101" y="12"/>
                  </a:cxn>
                  <a:cxn ang="0">
                    <a:pos x="101" y="11"/>
                  </a:cxn>
                  <a:cxn ang="0">
                    <a:pos x="0" y="0"/>
                  </a:cxn>
                  <a:cxn ang="0">
                    <a:pos x="11" y="101"/>
                  </a:cxn>
                  <a:cxn ang="0">
                    <a:pos x="12" y="102"/>
                  </a:cxn>
                  <a:cxn ang="0">
                    <a:pos x="101" y="102"/>
                  </a:cxn>
                  <a:cxn ang="0">
                    <a:pos x="101" y="101"/>
                  </a:cxn>
                  <a:cxn ang="0">
                    <a:pos x="102" y="101"/>
                  </a:cxn>
                  <a:cxn ang="0">
                    <a:pos x="101" y="12"/>
                  </a:cxn>
                </a:cxnLst>
                <a:rect l="0" t="0" r="r" b="b"/>
                <a:pathLst>
                  <a:path w="102" h="102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61" y="48"/>
                      <a:pt x="44" y="44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2" y="102"/>
                    </a:cubicBezTo>
                    <a:cubicBezTo>
                      <a:pt x="48" y="68"/>
                      <a:pt x="65" y="68"/>
                      <a:pt x="101" y="102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1" y="101"/>
                      <a:pt x="102" y="101"/>
                    </a:cubicBezTo>
                    <a:cubicBezTo>
                      <a:pt x="68" y="65"/>
                      <a:pt x="68" y="48"/>
                      <a:pt x="101" y="1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Freeform 144"/>
              <p:cNvSpPr>
                <a:spLocks/>
              </p:cNvSpPr>
              <p:nvPr/>
            </p:nvSpPr>
            <p:spPr bwMode="auto">
              <a:xfrm>
                <a:off x="2830" y="1502"/>
                <a:ext cx="1328" cy="1321"/>
              </a:xfrm>
              <a:custGeom>
                <a:avLst/>
                <a:gdLst/>
                <a:ahLst/>
                <a:cxnLst>
                  <a:cxn ang="0">
                    <a:pos x="89" y="90"/>
                  </a:cxn>
                  <a:cxn ang="0">
                    <a:pos x="90" y="89"/>
                  </a:cxn>
                  <a:cxn ang="0">
                    <a:pos x="90" y="0"/>
                  </a:cxn>
                  <a:cxn ang="0">
                    <a:pos x="89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89"/>
                  </a:cxn>
                  <a:cxn ang="0">
                    <a:pos x="0" y="89"/>
                  </a:cxn>
                  <a:cxn ang="0">
                    <a:pos x="0" y="89"/>
                  </a:cxn>
                  <a:cxn ang="0">
                    <a:pos x="0" y="90"/>
                  </a:cxn>
                  <a:cxn ang="0">
                    <a:pos x="89" y="90"/>
                  </a:cxn>
                </a:cxnLst>
                <a:rect l="0" t="0" r="r" b="b"/>
                <a:pathLst>
                  <a:path w="90" h="90">
                    <a:moveTo>
                      <a:pt x="89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6" y="53"/>
                      <a:pt x="56" y="36"/>
                      <a:pt x="90" y="0"/>
                    </a:cubicBezTo>
                    <a:cubicBezTo>
                      <a:pt x="90" y="0"/>
                      <a:pt x="90" y="0"/>
                      <a:pt x="89" y="0"/>
                    </a:cubicBezTo>
                    <a:cubicBezTo>
                      <a:pt x="53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3" y="57"/>
                      <a:pt x="89" y="9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1C1C1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145"/>
            <p:cNvSpPr>
              <a:spLocks/>
            </p:cNvSpPr>
            <p:nvPr/>
          </p:nvSpPr>
          <p:spPr bwMode="auto">
            <a:xfrm>
              <a:off x="3994" y="2823"/>
              <a:ext cx="1652" cy="149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0" y="101"/>
                </a:cxn>
                <a:cxn ang="0">
                  <a:pos x="112" y="101"/>
                </a:cxn>
                <a:cxn ang="0">
                  <a:pos x="101" y="0"/>
                </a:cxn>
                <a:cxn ang="0">
                  <a:pos x="101" y="0"/>
                </a:cxn>
              </a:cxnLst>
              <a:rect l="0" t="0" r="r" b="b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46"/>
            <p:cNvSpPr>
              <a:spLocks/>
            </p:cNvSpPr>
            <p:nvPr/>
          </p:nvSpPr>
          <p:spPr bwMode="auto">
            <a:xfrm>
              <a:off x="5484" y="1502"/>
              <a:ext cx="1340" cy="1321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89"/>
                </a:cxn>
                <a:cxn ang="0">
                  <a:pos x="1" y="90"/>
                </a:cxn>
                <a:cxn ang="0">
                  <a:pos x="90" y="90"/>
                </a:cxn>
                <a:cxn ang="0">
                  <a:pos x="90" y="90"/>
                </a:cxn>
                <a:cxn ang="0">
                  <a:pos x="91" y="89"/>
                </a:cxn>
                <a:cxn ang="0">
                  <a:pos x="91" y="0"/>
                </a:cxn>
              </a:cxnLst>
              <a:rect l="0" t="0" r="r" b="b"/>
              <a:pathLst>
                <a:path w="91" h="90">
                  <a:moveTo>
                    <a:pt x="9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7" y="3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36"/>
                    <a:pt x="34" y="53"/>
                    <a:pt x="0" y="89"/>
                  </a:cubicBezTo>
                  <a:cubicBezTo>
                    <a:pt x="0" y="90"/>
                    <a:pt x="0" y="90"/>
                    <a:pt x="1" y="90"/>
                  </a:cubicBezTo>
                  <a:cubicBezTo>
                    <a:pt x="37" y="57"/>
                    <a:pt x="54" y="57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1" y="89"/>
                  </a:cubicBezTo>
                  <a:cubicBezTo>
                    <a:pt x="57" y="53"/>
                    <a:pt x="57" y="36"/>
                    <a:pt x="9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147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148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149"/>
            <p:cNvSpPr>
              <a:spLocks/>
            </p:cNvSpPr>
            <p:nvPr/>
          </p:nvSpPr>
          <p:spPr bwMode="auto">
            <a:xfrm>
              <a:off x="3994" y="0"/>
              <a:ext cx="1652" cy="1502"/>
            </a:xfrm>
            <a:custGeom>
              <a:avLst/>
              <a:gdLst/>
              <a:ahLst/>
              <a:cxnLst>
                <a:cxn ang="0">
                  <a:pos x="101" y="102"/>
                </a:cxn>
                <a:cxn ang="0">
                  <a:pos x="101" y="101"/>
                </a:cxn>
                <a:cxn ang="0">
                  <a:pos x="112" y="0"/>
                </a:cxn>
                <a:cxn ang="0">
                  <a:pos x="0" y="0"/>
                </a:cxn>
                <a:cxn ang="0">
                  <a:pos x="11" y="101"/>
                </a:cxn>
                <a:cxn ang="0">
                  <a:pos x="11" y="102"/>
                </a:cxn>
                <a:cxn ang="0">
                  <a:pos x="101" y="102"/>
                </a:cxn>
              </a:cxnLst>
              <a:rect l="0" t="0" r="r" b="b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150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151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 type="none" w="med" len="med"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52"/>
            <p:cNvSpPr>
              <a:spLocks/>
            </p:cNvSpPr>
            <p:nvPr/>
          </p:nvSpPr>
          <p:spPr bwMode="auto">
            <a:xfrm>
              <a:off x="4156" y="1502"/>
              <a:ext cx="1328" cy="1321"/>
            </a:xfrm>
            <a:custGeom>
              <a:avLst/>
              <a:gdLst/>
              <a:ahLst/>
              <a:cxnLst>
                <a:cxn ang="0">
                  <a:pos x="90" y="90"/>
                </a:cxn>
                <a:cxn ang="0">
                  <a:pos x="90" y="89"/>
                </a:cxn>
                <a:cxn ang="0">
                  <a:pos x="90" y="0"/>
                </a:cxn>
                <a:cxn ang="0">
                  <a:pos x="9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89"/>
                </a:cxn>
                <a:cxn ang="0">
                  <a:pos x="0" y="90"/>
                </a:cxn>
                <a:cxn ang="0">
                  <a:pos x="90" y="90"/>
                </a:cxn>
              </a:cxnLst>
              <a:rect l="0" t="0" r="r" b="b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153"/>
            <p:cNvSpPr>
              <a:spLocks/>
            </p:cNvSpPr>
            <p:nvPr/>
          </p:nvSpPr>
          <p:spPr bwMode="auto">
            <a:xfrm>
              <a:off x="5322" y="2823"/>
              <a:ext cx="1664" cy="1490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0" y="101"/>
                </a:cxn>
                <a:cxn ang="0">
                  <a:pos x="113" y="101"/>
                </a:cxn>
                <a:cxn ang="0">
                  <a:pos x="102" y="0"/>
                </a:cxn>
                <a:cxn ang="0">
                  <a:pos x="101" y="0"/>
                </a:cxn>
              </a:cxnLst>
              <a:rect l="0" t="0" r="r" b="b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54"/>
            <p:cNvSpPr>
              <a:spLocks/>
            </p:cNvSpPr>
            <p:nvPr/>
          </p:nvSpPr>
          <p:spPr bwMode="auto">
            <a:xfrm>
              <a:off x="5322" y="0"/>
              <a:ext cx="1502" cy="1502"/>
            </a:xfrm>
            <a:custGeom>
              <a:avLst/>
              <a:gdLst/>
              <a:ahLst/>
              <a:cxnLst>
                <a:cxn ang="0">
                  <a:pos x="101" y="12"/>
                </a:cxn>
                <a:cxn ang="0">
                  <a:pos x="101" y="11"/>
                </a:cxn>
                <a:cxn ang="0">
                  <a:pos x="0" y="0"/>
                </a:cxn>
                <a:cxn ang="0">
                  <a:pos x="11" y="101"/>
                </a:cxn>
                <a:cxn ang="0">
                  <a:pos x="12" y="102"/>
                </a:cxn>
                <a:cxn ang="0">
                  <a:pos x="101" y="102"/>
                </a:cxn>
                <a:cxn ang="0">
                  <a:pos x="101" y="101"/>
                </a:cxn>
                <a:cxn ang="0">
                  <a:pos x="102" y="101"/>
                </a:cxn>
                <a:cxn ang="0">
                  <a:pos x="101" y="12"/>
                </a:cxn>
              </a:cxnLst>
              <a:rect l="0" t="0" r="r" b="b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noFill/>
            <a:ln w="12700" cap="flat">
              <a:solidFill>
                <a:srgbClr val="1C1C1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" name="Group 215"/>
          <p:cNvGrpSpPr>
            <a:grpSpLocks/>
          </p:cNvGrpSpPr>
          <p:nvPr/>
        </p:nvGrpSpPr>
        <p:grpSpPr bwMode="auto">
          <a:xfrm>
            <a:off x="609600" y="914400"/>
            <a:ext cx="4176713" cy="677863"/>
            <a:chOff x="384" y="576"/>
            <a:chExt cx="4944" cy="803"/>
          </a:xfrm>
        </p:grpSpPr>
        <p:grpSp>
          <p:nvGrpSpPr>
            <p:cNvPr id="36" name="Group 213"/>
            <p:cNvGrpSpPr>
              <a:grpSpLocks/>
            </p:cNvGrpSpPr>
            <p:nvPr userDrawn="1"/>
          </p:nvGrpSpPr>
          <p:grpSpPr bwMode="auto">
            <a:xfrm>
              <a:off x="1081" y="576"/>
              <a:ext cx="806" cy="803"/>
              <a:chOff x="1081" y="576"/>
              <a:chExt cx="806" cy="803"/>
            </a:xfrm>
          </p:grpSpPr>
          <p:sp>
            <p:nvSpPr>
              <p:cNvPr id="72" name="Freeform 159"/>
              <p:cNvSpPr>
                <a:spLocks/>
              </p:cNvSpPr>
              <p:nvPr/>
            </p:nvSpPr>
            <p:spPr bwMode="auto">
              <a:xfrm>
                <a:off x="1081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6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6" y="40"/>
                      <a:pt x="48" y="40"/>
                      <a:pt x="85" y="76"/>
                    </a:cubicBezTo>
                    <a:cubicBezTo>
                      <a:pt x="51" y="43"/>
                      <a:pt x="49" y="3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solidFill>
                <a:srgbClr val="408521"/>
              </a:solidFill>
              <a:ln w="3175" cap="flat">
                <a:solidFill>
                  <a:srgbClr val="40852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3" name="Freeform 160"/>
              <p:cNvSpPr>
                <a:spLocks/>
              </p:cNvSpPr>
              <p:nvPr/>
            </p:nvSpPr>
            <p:spPr bwMode="auto">
              <a:xfrm>
                <a:off x="1359" y="854"/>
                <a:ext cx="252" cy="248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6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1" y="68"/>
                  </a:cxn>
                  <a:cxn ang="0">
                    <a:pos x="68" y="68"/>
                  </a:cxn>
                  <a:cxn ang="0">
                    <a:pos x="68" y="68"/>
                  </a:cxn>
                  <a:cxn ang="0">
                    <a:pos x="69" y="67"/>
                  </a:cxn>
                  <a:cxn ang="0">
                    <a:pos x="69" y="0"/>
                  </a:cxn>
                </a:cxnLst>
                <a:rect l="0" t="0" r="r" b="b"/>
                <a:pathLst>
                  <a:path w="69" h="68"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1" y="25"/>
                      <a:pt x="28" y="25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26" y="27"/>
                      <a:pt x="26" y="40"/>
                      <a:pt x="0" y="67"/>
                    </a:cubicBezTo>
                    <a:cubicBezTo>
                      <a:pt x="0" y="68"/>
                      <a:pt x="1" y="68"/>
                      <a:pt x="1" y="68"/>
                    </a:cubicBezTo>
                    <a:cubicBezTo>
                      <a:pt x="28" y="43"/>
                      <a:pt x="41" y="43"/>
                      <a:pt x="68" y="68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68" y="68"/>
                      <a:pt x="69" y="68"/>
                      <a:pt x="69" y="67"/>
                    </a:cubicBezTo>
                    <a:cubicBezTo>
                      <a:pt x="43" y="40"/>
                      <a:pt x="43" y="27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4" name="Freeform 161"/>
              <p:cNvSpPr>
                <a:spLocks/>
              </p:cNvSpPr>
              <p:nvPr/>
            </p:nvSpPr>
            <p:spPr bwMode="auto">
              <a:xfrm>
                <a:off x="1081" y="576"/>
                <a:ext cx="310" cy="278"/>
              </a:xfrm>
              <a:custGeom>
                <a:avLst/>
                <a:gdLst/>
                <a:ahLst/>
                <a:cxnLst>
                  <a:cxn ang="0">
                    <a:pos x="76" y="77"/>
                  </a:cxn>
                  <a:cxn ang="0">
                    <a:pos x="76" y="76"/>
                  </a:cxn>
                  <a:cxn ang="0">
                    <a:pos x="85" y="0"/>
                  </a:cxn>
                  <a:cxn ang="0">
                    <a:pos x="0" y="0"/>
                  </a:cxn>
                  <a:cxn ang="0">
                    <a:pos x="8" y="76"/>
                  </a:cxn>
                  <a:cxn ang="0">
                    <a:pos x="9" y="77"/>
                  </a:cxn>
                  <a:cxn ang="0">
                    <a:pos x="76" y="77"/>
                  </a:cxn>
                </a:cxnLst>
                <a:rect l="0" t="0" r="r" b="b"/>
                <a:pathLst>
                  <a:path w="85" h="77">
                    <a:moveTo>
                      <a:pt x="76" y="77"/>
                    </a:moveTo>
                    <a:cubicBezTo>
                      <a:pt x="76" y="77"/>
                      <a:pt x="76" y="76"/>
                      <a:pt x="76" y="76"/>
                    </a:cubicBezTo>
                    <a:cubicBezTo>
                      <a:pt x="49" y="46"/>
                      <a:pt x="51" y="33"/>
                      <a:pt x="85" y="0"/>
                    </a:cubicBezTo>
                    <a:cubicBezTo>
                      <a:pt x="48" y="36"/>
                      <a:pt x="36" y="36"/>
                      <a:pt x="0" y="0"/>
                    </a:cubicBezTo>
                    <a:cubicBezTo>
                      <a:pt x="33" y="33"/>
                      <a:pt x="36" y="46"/>
                      <a:pt x="8" y="76"/>
                    </a:cubicBezTo>
                    <a:cubicBezTo>
                      <a:pt x="8" y="76"/>
                      <a:pt x="8" y="77"/>
                      <a:pt x="9" y="77"/>
                    </a:cubicBezTo>
                    <a:cubicBezTo>
                      <a:pt x="36" y="51"/>
                      <a:pt x="49" y="51"/>
                      <a:pt x="76" y="77"/>
                    </a:cubicBezTo>
                    <a:close/>
                  </a:path>
                </a:pathLst>
              </a:custGeom>
              <a:solidFill>
                <a:srgbClr val="FFFF00"/>
              </a:solidFill>
              <a:ln w="31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5" name="Freeform 162"/>
              <p:cNvSpPr>
                <a:spLocks/>
              </p:cNvSpPr>
              <p:nvPr/>
            </p:nvSpPr>
            <p:spPr bwMode="auto">
              <a:xfrm>
                <a:off x="1359" y="854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6" name="Freeform 163"/>
              <p:cNvSpPr>
                <a:spLocks/>
              </p:cNvSpPr>
              <p:nvPr/>
            </p:nvSpPr>
            <p:spPr bwMode="auto">
              <a:xfrm>
                <a:off x="1359" y="854"/>
                <a:ext cx="4" cy="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7" name="Freeform 164"/>
              <p:cNvSpPr>
                <a:spLocks/>
              </p:cNvSpPr>
              <p:nvPr/>
            </p:nvSpPr>
            <p:spPr bwMode="auto">
              <a:xfrm>
                <a:off x="1081" y="854"/>
                <a:ext cx="28" cy="3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3" y="5"/>
                      <a:pt x="6" y="2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FFF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8" name="Freeform 165"/>
              <p:cNvSpPr>
                <a:spLocks/>
              </p:cNvSpPr>
              <p:nvPr/>
            </p:nvSpPr>
            <p:spPr bwMode="auto">
              <a:xfrm>
                <a:off x="1081" y="822"/>
                <a:ext cx="28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0" y="0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cubicBezTo>
                      <a:pt x="3" y="3"/>
                      <a:pt x="5" y="6"/>
                      <a:pt x="8" y="9"/>
                    </a:cubicBezTo>
                    <a:cubicBezTo>
                      <a:pt x="8" y="9"/>
                      <a:pt x="8" y="8"/>
                      <a:pt x="8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9" name="Freeform 166"/>
              <p:cNvSpPr>
                <a:spLocks/>
              </p:cNvSpPr>
              <p:nvPr/>
            </p:nvSpPr>
            <p:spPr bwMode="auto">
              <a:xfrm>
                <a:off x="1359" y="85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0" name="Freeform 167"/>
              <p:cNvSpPr>
                <a:spLocks/>
              </p:cNvSpPr>
              <p:nvPr/>
            </p:nvSpPr>
            <p:spPr bwMode="auto">
              <a:xfrm>
                <a:off x="1359" y="852"/>
                <a:ext cx="4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1" name="Freeform 168"/>
              <p:cNvSpPr>
                <a:spLocks/>
              </p:cNvSpPr>
              <p:nvPr/>
            </p:nvSpPr>
            <p:spPr bwMode="auto">
              <a:xfrm>
                <a:off x="1859" y="854"/>
                <a:ext cx="28" cy="30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8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5" y="5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5"/>
                      <a:pt x="8" y="8"/>
                    </a:cubicBezTo>
                    <a:close/>
                  </a:path>
                </a:pathLst>
              </a:custGeom>
              <a:solidFill>
                <a:srgbClr val="8054A6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2" name="Freeform 169"/>
              <p:cNvSpPr>
                <a:spLocks/>
              </p:cNvSpPr>
              <p:nvPr/>
            </p:nvSpPr>
            <p:spPr bwMode="auto">
              <a:xfrm>
                <a:off x="1859" y="822"/>
                <a:ext cx="28" cy="3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9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9">
                    <a:moveTo>
                      <a:pt x="0" y="8"/>
                    </a:moveTo>
                    <a:cubicBezTo>
                      <a:pt x="0" y="8"/>
                      <a:pt x="0" y="9"/>
                      <a:pt x="0" y="9"/>
                    </a:cubicBezTo>
                    <a:cubicBezTo>
                      <a:pt x="2" y="6"/>
                      <a:pt x="5" y="3"/>
                      <a:pt x="8" y="0"/>
                    </a:cubicBezTo>
                    <a:cubicBezTo>
                      <a:pt x="5" y="3"/>
                      <a:pt x="2" y="6"/>
                      <a:pt x="0" y="8"/>
                    </a:cubicBezTo>
                    <a:close/>
                  </a:path>
                </a:pathLst>
              </a:custGeom>
              <a:solidFill>
                <a:srgbClr val="8054A6"/>
              </a:solidFill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3" name="Freeform 170"/>
              <p:cNvSpPr>
                <a:spLocks/>
              </p:cNvSpPr>
              <p:nvPr/>
            </p:nvSpPr>
            <p:spPr bwMode="auto">
              <a:xfrm>
                <a:off x="1611" y="576"/>
                <a:ext cx="276" cy="278"/>
              </a:xfrm>
              <a:custGeom>
                <a:avLst/>
                <a:gdLst/>
                <a:ahLst/>
                <a:cxnLst>
                  <a:cxn ang="0">
                    <a:pos x="67" y="77"/>
                  </a:cxn>
                  <a:cxn ang="0">
                    <a:pos x="68" y="76"/>
                  </a:cxn>
                  <a:cxn ang="0">
                    <a:pos x="76" y="0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77"/>
                  </a:cxn>
                  <a:cxn ang="0">
                    <a:pos x="67" y="77"/>
                  </a:cxn>
                </a:cxnLst>
                <a:rect l="0" t="0" r="r" b="b"/>
                <a:pathLst>
                  <a:path w="76" h="77">
                    <a:moveTo>
                      <a:pt x="67" y="77"/>
                    </a:moveTo>
                    <a:cubicBezTo>
                      <a:pt x="68" y="77"/>
                      <a:pt x="68" y="76"/>
                      <a:pt x="68" y="76"/>
                    </a:cubicBezTo>
                    <a:cubicBezTo>
                      <a:pt x="40" y="46"/>
                      <a:pt x="43" y="33"/>
                      <a:pt x="76" y="0"/>
                    </a:cubicBezTo>
                    <a:cubicBezTo>
                      <a:pt x="43" y="33"/>
                      <a:pt x="30" y="3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5" y="36"/>
                      <a:pt x="25" y="49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7"/>
                      <a:pt x="0" y="77"/>
                    </a:cubicBezTo>
                    <a:cubicBezTo>
                      <a:pt x="27" y="51"/>
                      <a:pt x="40" y="51"/>
                      <a:pt x="67" y="77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4" name="Freeform 171"/>
              <p:cNvSpPr>
                <a:spLocks/>
              </p:cNvSpPr>
              <p:nvPr/>
            </p:nvSpPr>
            <p:spPr bwMode="auto">
              <a:xfrm>
                <a:off x="1577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7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7" y="40"/>
                      <a:pt x="49" y="40"/>
                      <a:pt x="85" y="76"/>
                    </a:cubicBezTo>
                    <a:cubicBezTo>
                      <a:pt x="52" y="43"/>
                      <a:pt x="49" y="30"/>
                      <a:pt x="77" y="0"/>
                    </a:cubicBezTo>
                    <a:cubicBezTo>
                      <a:pt x="77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0C419A"/>
              </a:solidFill>
              <a:ln w="3175" cap="flat">
                <a:solidFill>
                  <a:srgbClr val="0C419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5" name="Freeform 172"/>
              <p:cNvSpPr>
                <a:spLocks/>
              </p:cNvSpPr>
              <p:nvPr/>
            </p:nvSpPr>
            <p:spPr bwMode="auto">
              <a:xfrm>
                <a:off x="1081" y="1103"/>
                <a:ext cx="28" cy="3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0" y="8"/>
                  </a:cxn>
                </a:cxnLst>
                <a:rect l="0" t="0" r="r" b="b"/>
                <a:pathLst>
                  <a:path w="8" h="8">
                    <a:moveTo>
                      <a:pt x="0" y="8"/>
                    </a:moveTo>
                    <a:cubicBezTo>
                      <a:pt x="3" y="5"/>
                      <a:pt x="6" y="3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2"/>
                      <a:pt x="3" y="5"/>
                      <a:pt x="0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6" name="Freeform 173"/>
              <p:cNvSpPr>
                <a:spLocks/>
              </p:cNvSpPr>
              <p:nvPr/>
            </p:nvSpPr>
            <p:spPr bwMode="auto">
              <a:xfrm>
                <a:off x="1081" y="1071"/>
                <a:ext cx="28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9"/>
                  </a:cxn>
                  <a:cxn ang="0">
                    <a:pos x="8" y="8"/>
                  </a:cxn>
                  <a:cxn ang="0">
                    <a:pos x="0" y="0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cubicBezTo>
                      <a:pt x="3" y="3"/>
                      <a:pt x="5" y="6"/>
                      <a:pt x="8" y="9"/>
                    </a:cubicBezTo>
                    <a:cubicBezTo>
                      <a:pt x="8" y="9"/>
                      <a:pt x="8" y="9"/>
                      <a:pt x="8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409625"/>
              </a:solidFill>
              <a:ln w="3175" cap="flat">
                <a:solidFill>
                  <a:srgbClr val="40852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7" name="Freeform 174"/>
              <p:cNvSpPr>
                <a:spLocks/>
              </p:cNvSpPr>
              <p:nvPr/>
            </p:nvSpPr>
            <p:spPr bwMode="auto">
              <a:xfrm>
                <a:off x="1859" y="1103"/>
                <a:ext cx="28" cy="30"/>
              </a:xfrm>
              <a:custGeom>
                <a:avLst/>
                <a:gdLst/>
                <a:ahLst/>
                <a:cxnLst>
                  <a:cxn ang="0">
                    <a:pos x="8" y="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" y="8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5" y="5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5" y="5"/>
                      <a:pt x="8" y="8"/>
                    </a:cubicBezTo>
                    <a:close/>
                  </a:path>
                </a:pathLst>
              </a:custGeom>
              <a:noFill/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8" name="Freeform 175"/>
              <p:cNvSpPr>
                <a:spLocks/>
              </p:cNvSpPr>
              <p:nvPr/>
            </p:nvSpPr>
            <p:spPr bwMode="auto">
              <a:xfrm>
                <a:off x="1859" y="1071"/>
                <a:ext cx="28" cy="3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9"/>
                  </a:cxn>
                  <a:cxn ang="0">
                    <a:pos x="8" y="0"/>
                  </a:cxn>
                </a:cxnLst>
                <a:rect l="0" t="0" r="r" b="b"/>
                <a:pathLst>
                  <a:path w="8" h="9">
                    <a:moveTo>
                      <a:pt x="8" y="0"/>
                    </a:moveTo>
                    <a:cubicBezTo>
                      <a:pt x="5" y="3"/>
                      <a:pt x="2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6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rgbClr val="322D91"/>
              </a:solidFill>
              <a:ln w="3175" cap="flat">
                <a:solidFill>
                  <a:srgbClr val="322D9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89" name="Freeform 176"/>
              <p:cNvSpPr>
                <a:spLocks/>
              </p:cNvSpPr>
              <p:nvPr/>
            </p:nvSpPr>
            <p:spPr bwMode="auto">
              <a:xfrm>
                <a:off x="1109" y="854"/>
                <a:ext cx="250" cy="248"/>
              </a:xfrm>
              <a:custGeom>
                <a:avLst/>
                <a:gdLst/>
                <a:ahLst/>
                <a:cxnLst>
                  <a:cxn ang="0">
                    <a:pos x="68" y="68"/>
                  </a:cxn>
                  <a:cxn ang="0">
                    <a:pos x="68" y="67"/>
                  </a:cxn>
                  <a:cxn ang="0">
                    <a:pos x="68" y="0"/>
                  </a:cxn>
                  <a:cxn ang="0">
                    <a:pos x="68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1" y="68"/>
                  </a:cxn>
                  <a:cxn ang="0">
                    <a:pos x="68" y="68"/>
                  </a:cxn>
                </a:cxnLst>
                <a:rect l="0" t="0" r="r" b="b"/>
                <a:pathLst>
                  <a:path w="68" h="68">
                    <a:moveTo>
                      <a:pt x="68" y="68"/>
                    </a:moveTo>
                    <a:cubicBezTo>
                      <a:pt x="68" y="68"/>
                      <a:pt x="68" y="68"/>
                      <a:pt x="68" y="67"/>
                    </a:cubicBezTo>
                    <a:cubicBezTo>
                      <a:pt x="43" y="40"/>
                      <a:pt x="43" y="27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1" y="25"/>
                      <a:pt x="28" y="25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27"/>
                      <a:pt x="25" y="40"/>
                      <a:pt x="0" y="67"/>
                    </a:cubicBezTo>
                    <a:cubicBezTo>
                      <a:pt x="0" y="68"/>
                      <a:pt x="0" y="68"/>
                      <a:pt x="1" y="68"/>
                    </a:cubicBezTo>
                    <a:cubicBezTo>
                      <a:pt x="28" y="43"/>
                      <a:pt x="41" y="43"/>
                      <a:pt x="68" y="68"/>
                    </a:cubicBezTo>
                    <a:close/>
                  </a:path>
                </a:pathLst>
              </a:custGeom>
              <a:solidFill>
                <a:srgbClr val="B3DC10"/>
              </a:solidFill>
              <a:ln w="3175" cap="flat">
                <a:solidFill>
                  <a:srgbClr val="B3DC1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0" name="Freeform 177"/>
              <p:cNvSpPr>
                <a:spLocks/>
              </p:cNvSpPr>
              <p:nvPr/>
            </p:nvSpPr>
            <p:spPr bwMode="auto">
              <a:xfrm>
                <a:off x="1329" y="1103"/>
                <a:ext cx="310" cy="276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0" y="76"/>
                  </a:cxn>
                  <a:cxn ang="0">
                    <a:pos x="85" y="76"/>
                  </a:cxn>
                  <a:cxn ang="0">
                    <a:pos x="77" y="0"/>
                  </a:cxn>
                  <a:cxn ang="0">
                    <a:pos x="76" y="0"/>
                  </a:cxn>
                </a:cxnLst>
                <a:rect l="0" t="0" r="r" b="b"/>
                <a:pathLst>
                  <a:path w="85" h="76">
                    <a:moveTo>
                      <a:pt x="76" y="0"/>
                    </a:moveTo>
                    <a:cubicBezTo>
                      <a:pt x="49" y="25"/>
                      <a:pt x="36" y="25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36" y="30"/>
                      <a:pt x="33" y="43"/>
                      <a:pt x="0" y="76"/>
                    </a:cubicBezTo>
                    <a:cubicBezTo>
                      <a:pt x="36" y="40"/>
                      <a:pt x="49" y="40"/>
                      <a:pt x="85" y="76"/>
                    </a:cubicBezTo>
                    <a:cubicBezTo>
                      <a:pt x="52" y="43"/>
                      <a:pt x="49" y="30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solidFill>
                <a:srgbClr val="367A8A"/>
              </a:solidFill>
              <a:ln w="3175" cap="flat">
                <a:solidFill>
                  <a:srgbClr val="367A8A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1" name="Freeform 178"/>
              <p:cNvSpPr>
                <a:spLocks/>
              </p:cNvSpPr>
              <p:nvPr/>
            </p:nvSpPr>
            <p:spPr bwMode="auto">
              <a:xfrm>
                <a:off x="1611" y="576"/>
                <a:ext cx="28" cy="2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5" y="3"/>
                      <a:pt x="2" y="6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6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2" name="Freeform 179"/>
              <p:cNvSpPr>
                <a:spLocks/>
              </p:cNvSpPr>
              <p:nvPr/>
            </p:nvSpPr>
            <p:spPr bwMode="auto">
              <a:xfrm>
                <a:off x="1577" y="576"/>
                <a:ext cx="34" cy="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8"/>
                  </a:cxn>
                  <a:cxn ang="0">
                    <a:pos x="9" y="8"/>
                  </a:cxn>
                  <a:cxn ang="0">
                    <a:pos x="0" y="0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cubicBezTo>
                      <a:pt x="3" y="3"/>
                      <a:pt x="6" y="6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6" y="6"/>
                      <a:pt x="3" y="3"/>
                      <a:pt x="0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3" name="Freeform 180"/>
              <p:cNvSpPr>
                <a:spLocks/>
              </p:cNvSpPr>
              <p:nvPr/>
            </p:nvSpPr>
            <p:spPr bwMode="auto">
              <a:xfrm>
                <a:off x="1329" y="576"/>
                <a:ext cx="282" cy="278"/>
              </a:xfrm>
              <a:custGeom>
                <a:avLst/>
                <a:gdLst/>
                <a:ahLst/>
                <a:cxnLst>
                  <a:cxn ang="0">
                    <a:pos x="77" y="9"/>
                  </a:cxn>
                  <a:cxn ang="0">
                    <a:pos x="76" y="8"/>
                  </a:cxn>
                  <a:cxn ang="0">
                    <a:pos x="0" y="0"/>
                  </a:cxn>
                  <a:cxn ang="0">
                    <a:pos x="8" y="76"/>
                  </a:cxn>
                  <a:cxn ang="0">
                    <a:pos x="9" y="77"/>
                  </a:cxn>
                  <a:cxn ang="0">
                    <a:pos x="76" y="77"/>
                  </a:cxn>
                  <a:cxn ang="0">
                    <a:pos x="76" y="76"/>
                  </a:cxn>
                  <a:cxn ang="0">
                    <a:pos x="77" y="76"/>
                  </a:cxn>
                  <a:cxn ang="0">
                    <a:pos x="77" y="9"/>
                  </a:cxn>
                </a:cxnLst>
                <a:rect l="0" t="0" r="r" b="b"/>
                <a:pathLst>
                  <a:path w="77" h="77">
                    <a:moveTo>
                      <a:pt x="77" y="9"/>
                    </a:moveTo>
                    <a:cubicBezTo>
                      <a:pt x="76" y="9"/>
                      <a:pt x="76" y="9"/>
                      <a:pt x="76" y="8"/>
                    </a:cubicBezTo>
                    <a:cubicBezTo>
                      <a:pt x="46" y="36"/>
                      <a:pt x="33" y="33"/>
                      <a:pt x="0" y="0"/>
                    </a:cubicBezTo>
                    <a:cubicBezTo>
                      <a:pt x="33" y="33"/>
                      <a:pt x="36" y="46"/>
                      <a:pt x="8" y="76"/>
                    </a:cubicBezTo>
                    <a:cubicBezTo>
                      <a:pt x="8" y="76"/>
                      <a:pt x="9" y="77"/>
                      <a:pt x="9" y="77"/>
                    </a:cubicBezTo>
                    <a:cubicBezTo>
                      <a:pt x="36" y="51"/>
                      <a:pt x="49" y="51"/>
                      <a:pt x="76" y="77"/>
                    </a:cubicBezTo>
                    <a:cubicBezTo>
                      <a:pt x="76" y="77"/>
                      <a:pt x="76" y="77"/>
                      <a:pt x="76" y="76"/>
                    </a:cubicBezTo>
                    <a:cubicBezTo>
                      <a:pt x="76" y="76"/>
                      <a:pt x="77" y="76"/>
                      <a:pt x="77" y="76"/>
                    </a:cubicBezTo>
                    <a:cubicBezTo>
                      <a:pt x="51" y="49"/>
                      <a:pt x="51" y="36"/>
                      <a:pt x="77" y="9"/>
                    </a:cubicBezTo>
                    <a:close/>
                  </a:path>
                </a:pathLst>
              </a:custGeom>
              <a:solidFill>
                <a:srgbClr val="FF9900"/>
              </a:solidFill>
              <a:ln w="3175" cap="flat">
                <a:solidFill>
                  <a:srgbClr val="FF99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4" name="Freeform 181"/>
              <p:cNvSpPr>
                <a:spLocks/>
              </p:cNvSpPr>
              <p:nvPr/>
            </p:nvSpPr>
            <p:spPr bwMode="auto">
              <a:xfrm>
                <a:off x="1611" y="854"/>
                <a:ext cx="248" cy="248"/>
              </a:xfrm>
              <a:custGeom>
                <a:avLst/>
                <a:gdLst/>
                <a:ahLst/>
                <a:cxnLst>
                  <a:cxn ang="0">
                    <a:pos x="67" y="68"/>
                  </a:cxn>
                  <a:cxn ang="0">
                    <a:pos x="68" y="67"/>
                  </a:cxn>
                  <a:cxn ang="0">
                    <a:pos x="68" y="0"/>
                  </a:cxn>
                  <a:cxn ang="0">
                    <a:pos x="6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7"/>
                  </a:cxn>
                  <a:cxn ang="0">
                    <a:pos x="0" y="68"/>
                  </a:cxn>
                  <a:cxn ang="0">
                    <a:pos x="67" y="68"/>
                  </a:cxn>
                </a:cxnLst>
                <a:rect l="0" t="0" r="r" b="b"/>
                <a:pathLst>
                  <a:path w="68" h="68">
                    <a:moveTo>
                      <a:pt x="67" y="68"/>
                    </a:moveTo>
                    <a:cubicBezTo>
                      <a:pt x="68" y="68"/>
                      <a:pt x="68" y="68"/>
                      <a:pt x="68" y="67"/>
                    </a:cubicBezTo>
                    <a:cubicBezTo>
                      <a:pt x="43" y="40"/>
                      <a:pt x="43" y="27"/>
                      <a:pt x="68" y="0"/>
                    </a:cubicBezTo>
                    <a:cubicBezTo>
                      <a:pt x="68" y="0"/>
                      <a:pt x="68" y="0"/>
                      <a:pt x="67" y="0"/>
                    </a:cubicBezTo>
                    <a:cubicBezTo>
                      <a:pt x="40" y="25"/>
                      <a:pt x="27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27"/>
                      <a:pt x="25" y="40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7" y="43"/>
                      <a:pt x="40" y="43"/>
                      <a:pt x="67" y="68"/>
                    </a:cubicBezTo>
                    <a:close/>
                  </a:path>
                </a:pathLst>
              </a:custGeom>
              <a:solidFill>
                <a:srgbClr val="8069B0"/>
              </a:solidFill>
              <a:ln w="3175" cap="flat">
                <a:solidFill>
                  <a:srgbClr val="8069B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37" name="Group 212"/>
            <p:cNvGrpSpPr>
              <a:grpSpLocks/>
            </p:cNvGrpSpPr>
            <p:nvPr userDrawn="1"/>
          </p:nvGrpSpPr>
          <p:grpSpPr bwMode="auto">
            <a:xfrm>
              <a:off x="384" y="881"/>
              <a:ext cx="346" cy="175"/>
              <a:chOff x="384" y="881"/>
              <a:chExt cx="346" cy="175"/>
            </a:xfrm>
          </p:grpSpPr>
          <p:sp>
            <p:nvSpPr>
              <p:cNvPr id="68" name="Freeform 156"/>
              <p:cNvSpPr>
                <a:spLocks/>
              </p:cNvSpPr>
              <p:nvPr/>
            </p:nvSpPr>
            <p:spPr bwMode="auto">
              <a:xfrm>
                <a:off x="384" y="931"/>
                <a:ext cx="109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13" y="23"/>
                  </a:cxn>
                  <a:cxn ang="0">
                    <a:pos x="15" y="28"/>
                  </a:cxn>
                  <a:cxn ang="0">
                    <a:pos x="15" y="28"/>
                  </a:cxn>
                  <a:cxn ang="0">
                    <a:pos x="17" y="23"/>
                  </a:cxn>
                  <a:cxn ang="0">
                    <a:pos x="24" y="1"/>
                  </a:cxn>
                  <a:cxn ang="0">
                    <a:pos x="30" y="1"/>
                  </a:cxn>
                  <a:cxn ang="0">
                    <a:pos x="17" y="34"/>
                  </a:cxn>
                  <a:cxn ang="0">
                    <a:pos x="12" y="34"/>
                  </a:cxn>
                  <a:cxn ang="0">
                    <a:pos x="0" y="1"/>
                  </a:cxn>
                </a:cxnLst>
                <a:rect l="0" t="0" r="r" b="b"/>
                <a:pathLst>
                  <a:path w="30" h="34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5"/>
                      <a:pt x="15" y="27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6"/>
                      <a:pt x="16" y="25"/>
                      <a:pt x="17" y="2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2" y="34"/>
                      <a:pt x="12" y="34"/>
                      <a:pt x="12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9" name="Freeform 157"/>
              <p:cNvSpPr>
                <a:spLocks/>
              </p:cNvSpPr>
              <p:nvPr/>
            </p:nvSpPr>
            <p:spPr bwMode="auto">
              <a:xfrm>
                <a:off x="516" y="881"/>
                <a:ext cx="32" cy="175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10"/>
                  </a:cxn>
                  <a:cxn ang="0">
                    <a:pos x="6" y="41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9" y="48"/>
                  </a:cxn>
                  <a:cxn ang="0">
                    <a:pos x="6" y="48"/>
                  </a:cxn>
                  <a:cxn ang="0">
                    <a:pos x="2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9" h="48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6"/>
                      <a:pt x="6" y="1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4"/>
                      <a:pt x="6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8" y="48"/>
                      <a:pt x="7" y="48"/>
                      <a:pt x="6" y="48"/>
                    </a:cubicBezTo>
                    <a:cubicBezTo>
                      <a:pt x="4" y="48"/>
                      <a:pt x="3" y="48"/>
                      <a:pt x="2" y="47"/>
                    </a:cubicBezTo>
                    <a:cubicBezTo>
                      <a:pt x="1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0" y="3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0" name="Freeform 158"/>
              <p:cNvSpPr>
                <a:spLocks noEditPoints="1"/>
              </p:cNvSpPr>
              <p:nvPr/>
            </p:nvSpPr>
            <p:spPr bwMode="auto">
              <a:xfrm>
                <a:off x="632" y="931"/>
                <a:ext cx="98" cy="122"/>
              </a:xfrm>
              <a:custGeom>
                <a:avLst/>
                <a:gdLst/>
                <a:ahLst/>
                <a:cxnLst>
                  <a:cxn ang="0">
                    <a:pos x="24" y="27"/>
                  </a:cxn>
                  <a:cxn ang="0">
                    <a:pos x="26" y="30"/>
                  </a:cxn>
                  <a:cxn ang="0">
                    <a:pos x="15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4" y="0"/>
                  </a:cxn>
                  <a:cxn ang="0">
                    <a:pos x="23" y="3"/>
                  </a:cxn>
                  <a:cxn ang="0">
                    <a:pos x="27" y="17"/>
                  </a:cxn>
                  <a:cxn ang="0">
                    <a:pos x="27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8" y="26"/>
                  </a:cxn>
                  <a:cxn ang="0">
                    <a:pos x="16" y="30"/>
                  </a:cxn>
                  <a:cxn ang="0">
                    <a:pos x="24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6" y="14"/>
                  </a:cxn>
                </a:cxnLst>
                <a:rect l="0" t="0" r="r" b="b"/>
                <a:pathLst>
                  <a:path w="27" h="34">
                    <a:moveTo>
                      <a:pt x="24" y="27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33"/>
                      <a:pt x="19" y="34"/>
                      <a:pt x="15" y="34"/>
                    </a:cubicBezTo>
                    <a:cubicBezTo>
                      <a:pt x="6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ubicBezTo>
                      <a:pt x="26" y="6"/>
                      <a:pt x="27" y="9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7" y="24"/>
                      <a:pt x="8" y="26"/>
                    </a:cubicBezTo>
                    <a:cubicBezTo>
                      <a:pt x="10" y="29"/>
                      <a:pt x="13" y="30"/>
                      <a:pt x="16" y="30"/>
                    </a:cubicBezTo>
                    <a:cubicBezTo>
                      <a:pt x="19" y="30"/>
                      <a:pt x="22" y="29"/>
                      <a:pt x="24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1" y="8"/>
                      <a:pt x="20" y="7"/>
                    </a:cubicBezTo>
                    <a:cubicBezTo>
                      <a:pt x="19" y="5"/>
                      <a:pt x="16" y="4"/>
                      <a:pt x="14" y="4"/>
                    </a:cubicBezTo>
                    <a:cubicBezTo>
                      <a:pt x="9" y="4"/>
                      <a:pt x="7" y="7"/>
                      <a:pt x="6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1" name="Rectangle 182"/>
              <p:cNvSpPr>
                <a:spLocks noChangeArrowheads="1"/>
              </p:cNvSpPr>
              <p:nvPr/>
            </p:nvSpPr>
            <p:spPr bwMode="auto">
              <a:xfrm>
                <a:off x="574" y="973"/>
                <a:ext cx="32" cy="2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38" name="Group 214"/>
            <p:cNvGrpSpPr>
              <a:grpSpLocks/>
            </p:cNvGrpSpPr>
            <p:nvPr userDrawn="1"/>
          </p:nvGrpSpPr>
          <p:grpSpPr bwMode="auto">
            <a:xfrm>
              <a:off x="2194" y="879"/>
              <a:ext cx="3134" cy="223"/>
              <a:chOff x="2194" y="879"/>
              <a:chExt cx="3134" cy="223"/>
            </a:xfrm>
          </p:grpSpPr>
          <p:sp>
            <p:nvSpPr>
              <p:cNvPr id="39" name="Freeform 183"/>
              <p:cNvSpPr>
                <a:spLocks/>
              </p:cNvSpPr>
              <p:nvPr/>
            </p:nvSpPr>
            <p:spPr bwMode="auto">
              <a:xfrm>
                <a:off x="2194" y="933"/>
                <a:ext cx="105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13" y="23"/>
                  </a:cxn>
                  <a:cxn ang="0">
                    <a:pos x="14" y="28"/>
                  </a:cxn>
                  <a:cxn ang="0">
                    <a:pos x="14" y="28"/>
                  </a:cxn>
                  <a:cxn ang="0">
                    <a:pos x="16" y="23"/>
                  </a:cxn>
                  <a:cxn ang="0">
                    <a:pos x="23" y="1"/>
                  </a:cxn>
                  <a:cxn ang="0">
                    <a:pos x="29" y="1"/>
                  </a:cxn>
                  <a:cxn ang="0">
                    <a:pos x="17" y="34"/>
                  </a:cxn>
                  <a:cxn ang="0">
                    <a:pos x="11" y="34"/>
                  </a:cxn>
                  <a:cxn ang="0">
                    <a:pos x="0" y="1"/>
                  </a:cxn>
                </a:cxnLst>
                <a:rect l="0" t="0" r="r" b="b"/>
                <a:pathLst>
                  <a:path w="29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4" y="27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6"/>
                      <a:pt x="15" y="25"/>
                      <a:pt x="16" y="2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1" y="34"/>
                      <a:pt x="11" y="34"/>
                      <a:pt x="11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0" name="Freeform 184"/>
              <p:cNvSpPr>
                <a:spLocks noEditPoints="1"/>
              </p:cNvSpPr>
              <p:nvPr/>
            </p:nvSpPr>
            <p:spPr bwMode="auto">
              <a:xfrm>
                <a:off x="2318" y="883"/>
                <a:ext cx="28" cy="17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2" y="15"/>
                  </a:cxn>
                  <a:cxn ang="0">
                    <a:pos x="7" y="14"/>
                  </a:cxn>
                  <a:cxn ang="0">
                    <a:pos x="7" y="48"/>
                  </a:cxn>
                  <a:cxn ang="0">
                    <a:pos x="2" y="48"/>
                  </a:cxn>
                  <a:cxn ang="0">
                    <a:pos x="2" y="15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7" y="0"/>
                      <a:pt x="8" y="2"/>
                      <a:pt x="8" y="5"/>
                    </a:cubicBezTo>
                    <a:cubicBezTo>
                      <a:pt x="8" y="7"/>
                      <a:pt x="7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2" y="15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2" y="48"/>
                      <a:pt x="2" y="48"/>
                      <a:pt x="2" y="48"/>
                    </a:cubicBez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1" name="Freeform 185"/>
              <p:cNvSpPr>
                <a:spLocks/>
              </p:cNvSpPr>
              <p:nvPr/>
            </p:nvSpPr>
            <p:spPr bwMode="auto">
              <a:xfrm>
                <a:off x="2378" y="933"/>
                <a:ext cx="68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8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8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2" name="Freeform 186"/>
              <p:cNvSpPr>
                <a:spLocks/>
              </p:cNvSpPr>
              <p:nvPr/>
            </p:nvSpPr>
            <p:spPr bwMode="auto">
              <a:xfrm>
                <a:off x="2449" y="901"/>
                <a:ext cx="66" cy="158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6" y="14"/>
                  </a:cxn>
                  <a:cxn ang="0">
                    <a:pos x="9" y="14"/>
                  </a:cxn>
                  <a:cxn ang="0">
                    <a:pos x="9" y="35"/>
                  </a:cxn>
                  <a:cxn ang="0">
                    <a:pos x="13" y="40"/>
                  </a:cxn>
                  <a:cxn ang="0">
                    <a:pos x="17" y="39"/>
                  </a:cxn>
                  <a:cxn ang="0">
                    <a:pos x="17" y="42"/>
                  </a:cxn>
                  <a:cxn ang="0">
                    <a:pos x="11" y="44"/>
                  </a:cxn>
                  <a:cxn ang="0">
                    <a:pos x="7" y="43"/>
                  </a:cxn>
                  <a:cxn ang="0">
                    <a:pos x="4" y="36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9" y="10"/>
                  </a:cxn>
                  <a:cxn ang="0">
                    <a:pos x="18" y="10"/>
                  </a:cxn>
                </a:cxnLst>
                <a:rect l="0" t="0" r="r" b="b"/>
                <a:pathLst>
                  <a:path w="18" h="44">
                    <a:moveTo>
                      <a:pt x="18" y="10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8"/>
                      <a:pt x="10" y="40"/>
                      <a:pt x="13" y="40"/>
                    </a:cubicBezTo>
                    <a:cubicBezTo>
                      <a:pt x="15" y="40"/>
                      <a:pt x="16" y="40"/>
                      <a:pt x="17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3"/>
                      <a:pt x="14" y="44"/>
                      <a:pt x="11" y="44"/>
                    </a:cubicBezTo>
                    <a:cubicBezTo>
                      <a:pt x="10" y="44"/>
                      <a:pt x="8" y="43"/>
                      <a:pt x="7" y="43"/>
                    </a:cubicBezTo>
                    <a:cubicBezTo>
                      <a:pt x="5" y="42"/>
                      <a:pt x="4" y="40"/>
                      <a:pt x="4" y="3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6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5"/>
                      <a:pt x="9" y="10"/>
                    </a:cubicBez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Freeform 187"/>
              <p:cNvSpPr>
                <a:spLocks/>
              </p:cNvSpPr>
              <p:nvPr/>
            </p:nvSpPr>
            <p:spPr bwMode="auto">
              <a:xfrm>
                <a:off x="2539" y="933"/>
                <a:ext cx="98" cy="126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5" y="24"/>
                  </a:cxn>
                  <a:cxn ang="0">
                    <a:pos x="7" y="29"/>
                  </a:cxn>
                  <a:cxn ang="0">
                    <a:pos x="11" y="30"/>
                  </a:cxn>
                  <a:cxn ang="0">
                    <a:pos x="19" y="24"/>
                  </a:cxn>
                  <a:cxn ang="0">
                    <a:pos x="19" y="1"/>
                  </a:cxn>
                  <a:cxn ang="0">
                    <a:pos x="24" y="0"/>
                  </a:cxn>
                  <a:cxn ang="0">
                    <a:pos x="24" y="24"/>
                  </a:cxn>
                  <a:cxn ang="0">
                    <a:pos x="25" y="30"/>
                  </a:cxn>
                  <a:cxn ang="0">
                    <a:pos x="27" y="32"/>
                  </a:cxn>
                  <a:cxn ang="0">
                    <a:pos x="23" y="35"/>
                  </a:cxn>
                  <a:cxn ang="0">
                    <a:pos x="20" y="30"/>
                  </a:cxn>
                  <a:cxn ang="0">
                    <a:pos x="9" y="35"/>
                  </a:cxn>
                  <a:cxn ang="0">
                    <a:pos x="1" y="30"/>
                  </a:cxn>
                  <a:cxn ang="0">
                    <a:pos x="0" y="25"/>
                  </a:cxn>
                  <a:cxn ang="0">
                    <a:pos x="0" y="1"/>
                  </a:cxn>
                </a:cxnLst>
                <a:rect l="0" t="0" r="r" b="b"/>
                <a:pathLst>
                  <a:path w="27" h="35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7"/>
                      <a:pt x="5" y="28"/>
                      <a:pt x="7" y="29"/>
                    </a:cubicBezTo>
                    <a:cubicBezTo>
                      <a:pt x="8" y="30"/>
                      <a:pt x="9" y="30"/>
                      <a:pt x="11" y="30"/>
                    </a:cubicBezTo>
                    <a:cubicBezTo>
                      <a:pt x="14" y="30"/>
                      <a:pt x="18" y="28"/>
                      <a:pt x="19" y="24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7"/>
                      <a:pt x="25" y="28"/>
                      <a:pt x="25" y="30"/>
                    </a:cubicBezTo>
                    <a:cubicBezTo>
                      <a:pt x="26" y="30"/>
                      <a:pt x="26" y="31"/>
                      <a:pt x="27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1" y="33"/>
                      <a:pt x="20" y="32"/>
                      <a:pt x="20" y="30"/>
                    </a:cubicBezTo>
                    <a:cubicBezTo>
                      <a:pt x="17" y="33"/>
                      <a:pt x="14" y="35"/>
                      <a:pt x="9" y="35"/>
                    </a:cubicBezTo>
                    <a:cubicBezTo>
                      <a:pt x="5" y="35"/>
                      <a:pt x="2" y="33"/>
                      <a:pt x="1" y="30"/>
                    </a:cubicBezTo>
                    <a:cubicBezTo>
                      <a:pt x="0" y="29"/>
                      <a:pt x="0" y="27"/>
                      <a:pt x="0" y="2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4" name="Freeform 188"/>
              <p:cNvSpPr>
                <a:spLocks noEditPoints="1"/>
              </p:cNvSpPr>
              <p:nvPr/>
            </p:nvSpPr>
            <p:spPr bwMode="auto">
              <a:xfrm>
                <a:off x="2656" y="933"/>
                <a:ext cx="101" cy="126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15" y="0"/>
                  </a:cxn>
                  <a:cxn ang="0">
                    <a:pos x="25" y="5"/>
                  </a:cxn>
                  <a:cxn ang="0">
                    <a:pos x="25" y="11"/>
                  </a:cxn>
                  <a:cxn ang="0">
                    <a:pos x="25" y="12"/>
                  </a:cxn>
                  <a:cxn ang="0">
                    <a:pos x="25" y="23"/>
                  </a:cxn>
                  <a:cxn ang="0">
                    <a:pos x="25" y="25"/>
                  </a:cxn>
                  <a:cxn ang="0">
                    <a:pos x="28" y="31"/>
                  </a:cxn>
                  <a:cxn ang="0">
                    <a:pos x="25" y="35"/>
                  </a:cxn>
                  <a:cxn ang="0">
                    <a:pos x="21" y="30"/>
                  </a:cxn>
                  <a:cxn ang="0">
                    <a:pos x="11" y="35"/>
                  </a:cxn>
                  <a:cxn ang="0">
                    <a:pos x="3" y="32"/>
                  </a:cxn>
                  <a:cxn ang="0">
                    <a:pos x="0" y="25"/>
                  </a:cxn>
                  <a:cxn ang="0">
                    <a:pos x="18" y="13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5" y="4"/>
                  </a:cxn>
                  <a:cxn ang="0">
                    <a:pos x="8" y="6"/>
                  </a:cxn>
                  <a:cxn ang="0">
                    <a:pos x="4" y="8"/>
                  </a:cxn>
                  <a:cxn ang="0">
                    <a:pos x="2" y="4"/>
                  </a:cxn>
                  <a:cxn ang="0">
                    <a:pos x="20" y="17"/>
                  </a:cxn>
                  <a:cxn ang="0">
                    <a:pos x="18" y="17"/>
                  </a:cxn>
                  <a:cxn ang="0">
                    <a:pos x="8" y="19"/>
                  </a:cxn>
                  <a:cxn ang="0">
                    <a:pos x="6" y="25"/>
                  </a:cxn>
                  <a:cxn ang="0">
                    <a:pos x="12" y="31"/>
                  </a:cxn>
                  <a:cxn ang="0">
                    <a:pos x="20" y="26"/>
                  </a:cxn>
                  <a:cxn ang="0">
                    <a:pos x="20" y="17"/>
                  </a:cxn>
                </a:cxnLst>
                <a:rect l="0" t="0" r="r" b="b"/>
                <a:pathLst>
                  <a:path w="28" h="35">
                    <a:moveTo>
                      <a:pt x="2" y="4"/>
                    </a:moveTo>
                    <a:cubicBezTo>
                      <a:pt x="6" y="1"/>
                      <a:pt x="11" y="0"/>
                      <a:pt x="15" y="0"/>
                    </a:cubicBezTo>
                    <a:cubicBezTo>
                      <a:pt x="20" y="0"/>
                      <a:pt x="23" y="2"/>
                      <a:pt x="25" y="5"/>
                    </a:cubicBezTo>
                    <a:cubicBezTo>
                      <a:pt x="25" y="6"/>
                      <a:pt x="25" y="8"/>
                      <a:pt x="25" y="11"/>
                    </a:cubicBezTo>
                    <a:cubicBezTo>
                      <a:pt x="25" y="11"/>
                      <a:pt x="25" y="12"/>
                      <a:pt x="25" y="1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4"/>
                      <a:pt x="25" y="24"/>
                      <a:pt x="25" y="25"/>
                    </a:cubicBezTo>
                    <a:cubicBezTo>
                      <a:pt x="25" y="29"/>
                      <a:pt x="26" y="30"/>
                      <a:pt x="28" y="31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3" y="34"/>
                      <a:pt x="21" y="32"/>
                      <a:pt x="21" y="30"/>
                    </a:cubicBezTo>
                    <a:cubicBezTo>
                      <a:pt x="17" y="33"/>
                      <a:pt x="15" y="35"/>
                      <a:pt x="11" y="35"/>
                    </a:cubicBezTo>
                    <a:cubicBezTo>
                      <a:pt x="7" y="35"/>
                      <a:pt x="5" y="33"/>
                      <a:pt x="3" y="32"/>
                    </a:cubicBezTo>
                    <a:cubicBezTo>
                      <a:pt x="1" y="30"/>
                      <a:pt x="0" y="27"/>
                      <a:pt x="0" y="25"/>
                    </a:cubicBezTo>
                    <a:cubicBezTo>
                      <a:pt x="0" y="18"/>
                      <a:pt x="7" y="13"/>
                      <a:pt x="18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18" y="5"/>
                      <a:pt x="17" y="4"/>
                      <a:pt x="15" y="4"/>
                    </a:cubicBezTo>
                    <a:cubicBezTo>
                      <a:pt x="13" y="4"/>
                      <a:pt x="11" y="4"/>
                      <a:pt x="8" y="6"/>
                    </a:cubicBezTo>
                    <a:cubicBezTo>
                      <a:pt x="6" y="6"/>
                      <a:pt x="6" y="7"/>
                      <a:pt x="4" y="8"/>
                    </a:cubicBezTo>
                    <a:lnTo>
                      <a:pt x="2" y="4"/>
                    </a:lnTo>
                    <a:close/>
                    <a:moveTo>
                      <a:pt x="20" y="17"/>
                    </a:moveTo>
                    <a:cubicBezTo>
                      <a:pt x="19" y="17"/>
                      <a:pt x="18" y="17"/>
                      <a:pt x="18" y="17"/>
                    </a:cubicBezTo>
                    <a:cubicBezTo>
                      <a:pt x="12" y="17"/>
                      <a:pt x="10" y="18"/>
                      <a:pt x="8" y="19"/>
                    </a:cubicBezTo>
                    <a:cubicBezTo>
                      <a:pt x="7" y="21"/>
                      <a:pt x="6" y="22"/>
                      <a:pt x="6" y="25"/>
                    </a:cubicBezTo>
                    <a:cubicBezTo>
                      <a:pt x="6" y="29"/>
                      <a:pt x="8" y="31"/>
                      <a:pt x="12" y="31"/>
                    </a:cubicBezTo>
                    <a:cubicBezTo>
                      <a:pt x="15" y="31"/>
                      <a:pt x="18" y="29"/>
                      <a:pt x="20" y="26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Freeform 189"/>
              <p:cNvSpPr>
                <a:spLocks/>
              </p:cNvSpPr>
              <p:nvPr/>
            </p:nvSpPr>
            <p:spPr bwMode="auto">
              <a:xfrm>
                <a:off x="2784" y="883"/>
                <a:ext cx="36" cy="17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7" y="10"/>
                  </a:cxn>
                  <a:cxn ang="0">
                    <a:pos x="7" y="41"/>
                  </a:cxn>
                  <a:cxn ang="0">
                    <a:pos x="8" y="44"/>
                  </a:cxn>
                  <a:cxn ang="0">
                    <a:pos x="9" y="44"/>
                  </a:cxn>
                  <a:cxn ang="0">
                    <a:pos x="10" y="48"/>
                  </a:cxn>
                  <a:cxn ang="0">
                    <a:pos x="7" y="48"/>
                  </a:cxn>
                  <a:cxn ang="0">
                    <a:pos x="3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10" h="48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7" y="2"/>
                      <a:pt x="7" y="6"/>
                      <a:pt x="7" y="10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4"/>
                      <a:pt x="7" y="44"/>
                      <a:pt x="8" y="44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8"/>
                      <a:pt x="8" y="48"/>
                      <a:pt x="7" y="48"/>
                    </a:cubicBezTo>
                    <a:cubicBezTo>
                      <a:pt x="5" y="48"/>
                      <a:pt x="4" y="48"/>
                      <a:pt x="3" y="47"/>
                    </a:cubicBezTo>
                    <a:cubicBezTo>
                      <a:pt x="2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" name="Freeform 190"/>
              <p:cNvSpPr>
                <a:spLocks/>
              </p:cNvSpPr>
              <p:nvPr/>
            </p:nvSpPr>
            <p:spPr bwMode="auto">
              <a:xfrm>
                <a:off x="2932" y="883"/>
                <a:ext cx="38" cy="17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10"/>
                  </a:cxn>
                  <a:cxn ang="0">
                    <a:pos x="6" y="41"/>
                  </a:cxn>
                  <a:cxn ang="0">
                    <a:pos x="8" y="44"/>
                  </a:cxn>
                  <a:cxn ang="0">
                    <a:pos x="9" y="44"/>
                  </a:cxn>
                  <a:cxn ang="0">
                    <a:pos x="10" y="48"/>
                  </a:cxn>
                  <a:cxn ang="0">
                    <a:pos x="6" y="48"/>
                  </a:cxn>
                  <a:cxn ang="0">
                    <a:pos x="2" y="47"/>
                  </a:cxn>
                  <a:cxn ang="0">
                    <a:pos x="1" y="42"/>
                  </a:cxn>
                  <a:cxn ang="0">
                    <a:pos x="1" y="10"/>
                  </a:cxn>
                  <a:cxn ang="0">
                    <a:pos x="0" y="1"/>
                  </a:cxn>
                </a:cxnLst>
                <a:rect l="0" t="0" r="r" b="b"/>
                <a:pathLst>
                  <a:path w="10" h="48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6"/>
                      <a:pt x="6" y="1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4"/>
                      <a:pt x="7" y="44"/>
                      <a:pt x="8" y="44"/>
                    </a:cubicBezTo>
                    <a:cubicBezTo>
                      <a:pt x="8" y="44"/>
                      <a:pt x="9" y="44"/>
                      <a:pt x="9" y="44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8"/>
                      <a:pt x="8" y="48"/>
                      <a:pt x="6" y="48"/>
                    </a:cubicBezTo>
                    <a:cubicBezTo>
                      <a:pt x="5" y="48"/>
                      <a:pt x="3" y="48"/>
                      <a:pt x="2" y="47"/>
                    </a:cubicBezTo>
                    <a:cubicBezTo>
                      <a:pt x="1" y="46"/>
                      <a:pt x="1" y="45"/>
                      <a:pt x="1" y="4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7" name="Freeform 191"/>
              <p:cNvSpPr>
                <a:spLocks noEditPoints="1"/>
              </p:cNvSpPr>
              <p:nvPr/>
            </p:nvSpPr>
            <p:spPr bwMode="auto">
              <a:xfrm>
                <a:off x="2987" y="933"/>
                <a:ext cx="100" cy="12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5" y="0"/>
                  </a:cxn>
                  <a:cxn ang="0">
                    <a:pos x="24" y="5"/>
                  </a:cxn>
                  <a:cxn ang="0">
                    <a:pos x="24" y="11"/>
                  </a:cxn>
                  <a:cxn ang="0">
                    <a:pos x="24" y="12"/>
                  </a:cxn>
                  <a:cxn ang="0">
                    <a:pos x="24" y="23"/>
                  </a:cxn>
                  <a:cxn ang="0">
                    <a:pos x="24" y="25"/>
                  </a:cxn>
                  <a:cxn ang="0">
                    <a:pos x="27" y="31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0" y="35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8" y="6"/>
                  </a:cxn>
                  <a:cxn ang="0">
                    <a:pos x="14" y="4"/>
                  </a:cxn>
                  <a:cxn ang="0">
                    <a:pos x="8" y="6"/>
                  </a:cxn>
                  <a:cxn ang="0">
                    <a:pos x="3" y="8"/>
                  </a:cxn>
                  <a:cxn ang="0">
                    <a:pos x="1" y="4"/>
                  </a:cxn>
                  <a:cxn ang="0">
                    <a:pos x="19" y="17"/>
                  </a:cxn>
                  <a:cxn ang="0">
                    <a:pos x="17" y="17"/>
                  </a:cxn>
                  <a:cxn ang="0">
                    <a:pos x="7" y="19"/>
                  </a:cxn>
                  <a:cxn ang="0">
                    <a:pos x="5" y="25"/>
                  </a:cxn>
                  <a:cxn ang="0">
                    <a:pos x="11" y="31"/>
                  </a:cxn>
                  <a:cxn ang="0">
                    <a:pos x="19" y="26"/>
                  </a:cxn>
                  <a:cxn ang="0">
                    <a:pos x="19" y="17"/>
                  </a:cxn>
                </a:cxnLst>
                <a:rect l="0" t="0" r="r" b="b"/>
                <a:pathLst>
                  <a:path w="27" h="35">
                    <a:moveTo>
                      <a:pt x="1" y="4"/>
                    </a:moveTo>
                    <a:cubicBezTo>
                      <a:pt x="5" y="1"/>
                      <a:pt x="10" y="0"/>
                      <a:pt x="15" y="0"/>
                    </a:cubicBezTo>
                    <a:cubicBezTo>
                      <a:pt x="19" y="0"/>
                      <a:pt x="22" y="2"/>
                      <a:pt x="24" y="5"/>
                    </a:cubicBezTo>
                    <a:cubicBezTo>
                      <a:pt x="24" y="6"/>
                      <a:pt x="24" y="8"/>
                      <a:pt x="24" y="11"/>
                    </a:cubicBezTo>
                    <a:cubicBezTo>
                      <a:pt x="24" y="11"/>
                      <a:pt x="24" y="12"/>
                      <a:pt x="24" y="1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24" y="29"/>
                      <a:pt x="25" y="30"/>
                      <a:pt x="27" y="31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2" y="34"/>
                      <a:pt x="20" y="32"/>
                      <a:pt x="20" y="30"/>
                    </a:cubicBezTo>
                    <a:cubicBezTo>
                      <a:pt x="17" y="33"/>
                      <a:pt x="14" y="35"/>
                      <a:pt x="10" y="35"/>
                    </a:cubicBezTo>
                    <a:cubicBezTo>
                      <a:pt x="6" y="35"/>
                      <a:pt x="4" y="33"/>
                      <a:pt x="2" y="32"/>
                    </a:cubicBezTo>
                    <a:cubicBezTo>
                      <a:pt x="0" y="30"/>
                      <a:pt x="0" y="27"/>
                      <a:pt x="0" y="25"/>
                    </a:cubicBezTo>
                    <a:cubicBezTo>
                      <a:pt x="0" y="18"/>
                      <a:pt x="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8"/>
                      <a:pt x="19" y="7"/>
                      <a:pt x="18" y="6"/>
                    </a:cubicBezTo>
                    <a:cubicBezTo>
                      <a:pt x="17" y="5"/>
                      <a:pt x="16" y="4"/>
                      <a:pt x="14" y="4"/>
                    </a:cubicBezTo>
                    <a:cubicBezTo>
                      <a:pt x="12" y="4"/>
                      <a:pt x="10" y="4"/>
                      <a:pt x="8" y="6"/>
                    </a:cubicBezTo>
                    <a:cubicBezTo>
                      <a:pt x="6" y="6"/>
                      <a:pt x="5" y="7"/>
                      <a:pt x="3" y="8"/>
                    </a:cubicBezTo>
                    <a:lnTo>
                      <a:pt x="1" y="4"/>
                    </a:lnTo>
                    <a:close/>
                    <a:moveTo>
                      <a:pt x="19" y="17"/>
                    </a:moveTo>
                    <a:cubicBezTo>
                      <a:pt x="18" y="17"/>
                      <a:pt x="18" y="17"/>
                      <a:pt x="17" y="17"/>
                    </a:cubicBezTo>
                    <a:cubicBezTo>
                      <a:pt x="12" y="17"/>
                      <a:pt x="9" y="18"/>
                      <a:pt x="7" y="19"/>
                    </a:cubicBezTo>
                    <a:cubicBezTo>
                      <a:pt x="6" y="21"/>
                      <a:pt x="5" y="22"/>
                      <a:pt x="5" y="25"/>
                    </a:cubicBezTo>
                    <a:cubicBezTo>
                      <a:pt x="5" y="29"/>
                      <a:pt x="7" y="31"/>
                      <a:pt x="11" y="31"/>
                    </a:cubicBezTo>
                    <a:cubicBezTo>
                      <a:pt x="14" y="31"/>
                      <a:pt x="18" y="29"/>
                      <a:pt x="19" y="26"/>
                    </a:cubicBez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Freeform 192"/>
              <p:cNvSpPr>
                <a:spLocks noEditPoints="1"/>
              </p:cNvSpPr>
              <p:nvPr/>
            </p:nvSpPr>
            <p:spPr bwMode="auto">
              <a:xfrm>
                <a:off x="3111" y="879"/>
                <a:ext cx="107" cy="17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7" y="8"/>
                  </a:cxn>
                  <a:cxn ang="0">
                    <a:pos x="7" y="16"/>
                  </a:cxn>
                  <a:cxn ang="0">
                    <a:pos x="6" y="19"/>
                  </a:cxn>
                  <a:cxn ang="0">
                    <a:pos x="16" y="15"/>
                  </a:cxn>
                  <a:cxn ang="0">
                    <a:pos x="29" y="32"/>
                  </a:cxn>
                  <a:cxn ang="0">
                    <a:pos x="16" y="49"/>
                  </a:cxn>
                  <a:cxn ang="0">
                    <a:pos x="6" y="45"/>
                  </a:cxn>
                  <a:cxn ang="0">
                    <a:pos x="6" y="49"/>
                  </a:cxn>
                  <a:cxn ang="0">
                    <a:pos x="0" y="49"/>
                  </a:cxn>
                  <a:cxn ang="0">
                    <a:pos x="1" y="40"/>
                  </a:cxn>
                  <a:cxn ang="0">
                    <a:pos x="1" y="9"/>
                  </a:cxn>
                  <a:cxn ang="0">
                    <a:pos x="0" y="1"/>
                  </a:cxn>
                  <a:cxn ang="0">
                    <a:pos x="6" y="0"/>
                  </a:cxn>
                  <a:cxn ang="0">
                    <a:pos x="6" y="24"/>
                  </a:cxn>
                  <a:cxn ang="0">
                    <a:pos x="6" y="41"/>
                  </a:cxn>
                  <a:cxn ang="0">
                    <a:pos x="15" y="45"/>
                  </a:cxn>
                  <a:cxn ang="0">
                    <a:pos x="21" y="42"/>
                  </a:cxn>
                  <a:cxn ang="0">
                    <a:pos x="23" y="31"/>
                  </a:cxn>
                  <a:cxn ang="0">
                    <a:pos x="21" y="23"/>
                  </a:cxn>
                  <a:cxn ang="0">
                    <a:pos x="15" y="20"/>
                  </a:cxn>
                  <a:cxn ang="0">
                    <a:pos x="9" y="22"/>
                  </a:cxn>
                  <a:cxn ang="0">
                    <a:pos x="6" y="24"/>
                  </a:cxn>
                </a:cxnLst>
                <a:rect l="0" t="0" r="r" b="b"/>
                <a:pathLst>
                  <a:path w="29" h="49">
                    <a:moveTo>
                      <a:pt x="6" y="0"/>
                    </a:moveTo>
                    <a:cubicBezTo>
                      <a:pt x="6" y="3"/>
                      <a:pt x="7" y="5"/>
                      <a:pt x="7" y="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7"/>
                      <a:pt x="6" y="19"/>
                      <a:pt x="6" y="19"/>
                    </a:cubicBezTo>
                    <a:cubicBezTo>
                      <a:pt x="10" y="16"/>
                      <a:pt x="12" y="15"/>
                      <a:pt x="16" y="15"/>
                    </a:cubicBezTo>
                    <a:cubicBezTo>
                      <a:pt x="24" y="15"/>
                      <a:pt x="29" y="21"/>
                      <a:pt x="29" y="32"/>
                    </a:cubicBezTo>
                    <a:cubicBezTo>
                      <a:pt x="29" y="42"/>
                      <a:pt x="23" y="49"/>
                      <a:pt x="16" y="49"/>
                    </a:cubicBezTo>
                    <a:cubicBezTo>
                      <a:pt x="12" y="49"/>
                      <a:pt x="8" y="48"/>
                      <a:pt x="6" y="45"/>
                    </a:cubicBezTo>
                    <a:cubicBezTo>
                      <a:pt x="6" y="47"/>
                      <a:pt x="6" y="47"/>
                      <a:pt x="6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7"/>
                      <a:pt x="1" y="45"/>
                      <a:pt x="1" y="4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6"/>
                      <a:pt x="1" y="3"/>
                      <a:pt x="0" y="1"/>
                    </a:cubicBezTo>
                    <a:lnTo>
                      <a:pt x="6" y="0"/>
                    </a:lnTo>
                    <a:close/>
                    <a:moveTo>
                      <a:pt x="6" y="24"/>
                    </a:moveTo>
                    <a:cubicBezTo>
                      <a:pt x="6" y="41"/>
                      <a:pt x="6" y="41"/>
                      <a:pt x="6" y="41"/>
                    </a:cubicBezTo>
                    <a:cubicBezTo>
                      <a:pt x="8" y="43"/>
                      <a:pt x="11" y="45"/>
                      <a:pt x="15" y="45"/>
                    </a:cubicBezTo>
                    <a:cubicBezTo>
                      <a:pt x="17" y="45"/>
                      <a:pt x="19" y="44"/>
                      <a:pt x="21" y="42"/>
                    </a:cubicBezTo>
                    <a:cubicBezTo>
                      <a:pt x="22" y="40"/>
                      <a:pt x="23" y="37"/>
                      <a:pt x="23" y="31"/>
                    </a:cubicBezTo>
                    <a:cubicBezTo>
                      <a:pt x="23" y="27"/>
                      <a:pt x="22" y="24"/>
                      <a:pt x="21" y="23"/>
                    </a:cubicBezTo>
                    <a:cubicBezTo>
                      <a:pt x="20" y="21"/>
                      <a:pt x="17" y="20"/>
                      <a:pt x="15" y="20"/>
                    </a:cubicBezTo>
                    <a:cubicBezTo>
                      <a:pt x="13" y="20"/>
                      <a:pt x="11" y="20"/>
                      <a:pt x="9" y="22"/>
                    </a:cubicBezTo>
                    <a:cubicBezTo>
                      <a:pt x="7" y="23"/>
                      <a:pt x="7" y="23"/>
                      <a:pt x="6" y="2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Freeform 193"/>
              <p:cNvSpPr>
                <a:spLocks noEditPoints="1"/>
              </p:cNvSpPr>
              <p:nvPr/>
            </p:nvSpPr>
            <p:spPr bwMode="auto">
              <a:xfrm>
                <a:off x="3242" y="933"/>
                <a:ext cx="107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6"/>
                  </a:cxn>
                  <a:cxn ang="0">
                    <a:pos x="29" y="18"/>
                  </a:cxn>
                  <a:cxn ang="0">
                    <a:pos x="24" y="32"/>
                  </a:cxn>
                  <a:cxn ang="0">
                    <a:pos x="15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6"/>
                  </a:cxn>
                  <a:cxn ang="0">
                    <a:pos x="8" y="27"/>
                  </a:cxn>
                  <a:cxn ang="0">
                    <a:pos x="15" y="30"/>
                  </a:cxn>
                  <a:cxn ang="0">
                    <a:pos x="22" y="26"/>
                  </a:cxn>
                  <a:cxn ang="0">
                    <a:pos x="23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9" h="35">
                    <a:moveTo>
                      <a:pt x="14" y="0"/>
                    </a:moveTo>
                    <a:cubicBezTo>
                      <a:pt x="20" y="0"/>
                      <a:pt x="23" y="2"/>
                      <a:pt x="26" y="6"/>
                    </a:cubicBezTo>
                    <a:cubicBezTo>
                      <a:pt x="28" y="9"/>
                      <a:pt x="29" y="13"/>
                      <a:pt x="29" y="18"/>
                    </a:cubicBezTo>
                    <a:cubicBezTo>
                      <a:pt x="29" y="24"/>
                      <a:pt x="27" y="28"/>
                      <a:pt x="24" y="32"/>
                    </a:cubicBezTo>
                    <a:cubicBezTo>
                      <a:pt x="21" y="34"/>
                      <a:pt x="18" y="35"/>
                      <a:pt x="15" y="35"/>
                    </a:cubicBezTo>
                    <a:cubicBezTo>
                      <a:pt x="6" y="35"/>
                      <a:pt x="0" y="28"/>
                      <a:pt x="0" y="17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9" y="6"/>
                      <a:pt x="8" y="8"/>
                    </a:cubicBezTo>
                    <a:cubicBezTo>
                      <a:pt x="7" y="10"/>
                      <a:pt x="6" y="12"/>
                      <a:pt x="6" y="16"/>
                    </a:cubicBezTo>
                    <a:cubicBezTo>
                      <a:pt x="6" y="21"/>
                      <a:pt x="7" y="25"/>
                      <a:pt x="8" y="27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2" y="26"/>
                    </a:cubicBezTo>
                    <a:cubicBezTo>
                      <a:pt x="23" y="23"/>
                      <a:pt x="23" y="22"/>
                      <a:pt x="23" y="18"/>
                    </a:cubicBezTo>
                    <a:cubicBezTo>
                      <a:pt x="23" y="14"/>
                      <a:pt x="22" y="11"/>
                      <a:pt x="21" y="8"/>
                    </a:cubicBezTo>
                    <a:cubicBezTo>
                      <a:pt x="20" y="6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Freeform 194"/>
              <p:cNvSpPr>
                <a:spLocks/>
              </p:cNvSpPr>
              <p:nvPr/>
            </p:nvSpPr>
            <p:spPr bwMode="auto">
              <a:xfrm>
                <a:off x="3377" y="933"/>
                <a:ext cx="66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9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2" y="34"/>
                  </a:cxn>
                  <a:cxn ang="0">
                    <a:pos x="2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7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9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Freeform 195"/>
              <p:cNvSpPr>
                <a:spLocks noEditPoints="1"/>
              </p:cNvSpPr>
              <p:nvPr/>
            </p:nvSpPr>
            <p:spPr bwMode="auto">
              <a:xfrm>
                <a:off x="3449" y="933"/>
                <a:ext cx="100" cy="126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5" y="0"/>
                  </a:cxn>
                  <a:cxn ang="0">
                    <a:pos x="24" y="5"/>
                  </a:cxn>
                  <a:cxn ang="0">
                    <a:pos x="25" y="11"/>
                  </a:cxn>
                  <a:cxn ang="0">
                    <a:pos x="25" y="12"/>
                  </a:cxn>
                  <a:cxn ang="0">
                    <a:pos x="24" y="23"/>
                  </a:cxn>
                  <a:cxn ang="0">
                    <a:pos x="24" y="25"/>
                  </a:cxn>
                  <a:cxn ang="0">
                    <a:pos x="27" y="31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0" y="35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17" y="13"/>
                  </a:cxn>
                  <a:cxn ang="0">
                    <a:pos x="20" y="13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4" y="4"/>
                  </a:cxn>
                  <a:cxn ang="0">
                    <a:pos x="8" y="6"/>
                  </a:cxn>
                  <a:cxn ang="0">
                    <a:pos x="4" y="8"/>
                  </a:cxn>
                  <a:cxn ang="0">
                    <a:pos x="1" y="4"/>
                  </a:cxn>
                  <a:cxn ang="0">
                    <a:pos x="19" y="17"/>
                  </a:cxn>
                  <a:cxn ang="0">
                    <a:pos x="17" y="17"/>
                  </a:cxn>
                  <a:cxn ang="0">
                    <a:pos x="7" y="19"/>
                  </a:cxn>
                  <a:cxn ang="0">
                    <a:pos x="6" y="25"/>
                  </a:cxn>
                  <a:cxn ang="0">
                    <a:pos x="11" y="31"/>
                  </a:cxn>
                  <a:cxn ang="0">
                    <a:pos x="19" y="26"/>
                  </a:cxn>
                  <a:cxn ang="0">
                    <a:pos x="19" y="17"/>
                  </a:cxn>
                </a:cxnLst>
                <a:rect l="0" t="0" r="r" b="b"/>
                <a:pathLst>
                  <a:path w="27" h="35">
                    <a:moveTo>
                      <a:pt x="1" y="4"/>
                    </a:moveTo>
                    <a:cubicBezTo>
                      <a:pt x="5" y="1"/>
                      <a:pt x="10" y="0"/>
                      <a:pt x="15" y="0"/>
                    </a:cubicBezTo>
                    <a:cubicBezTo>
                      <a:pt x="19" y="0"/>
                      <a:pt x="23" y="2"/>
                      <a:pt x="24" y="5"/>
                    </a:cubicBezTo>
                    <a:cubicBezTo>
                      <a:pt x="25" y="6"/>
                      <a:pt x="25" y="8"/>
                      <a:pt x="25" y="11"/>
                    </a:cubicBezTo>
                    <a:cubicBezTo>
                      <a:pt x="25" y="11"/>
                      <a:pt x="25" y="12"/>
                      <a:pt x="25" y="1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24" y="29"/>
                      <a:pt x="25" y="30"/>
                      <a:pt x="27" y="31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2" y="34"/>
                      <a:pt x="21" y="32"/>
                      <a:pt x="20" y="30"/>
                    </a:cubicBezTo>
                    <a:cubicBezTo>
                      <a:pt x="17" y="33"/>
                      <a:pt x="14" y="35"/>
                      <a:pt x="10" y="35"/>
                    </a:cubicBezTo>
                    <a:cubicBezTo>
                      <a:pt x="6" y="35"/>
                      <a:pt x="4" y="33"/>
                      <a:pt x="2" y="32"/>
                    </a:cubicBezTo>
                    <a:cubicBezTo>
                      <a:pt x="1" y="30"/>
                      <a:pt x="0" y="27"/>
                      <a:pt x="0" y="25"/>
                    </a:cubicBezTo>
                    <a:cubicBezTo>
                      <a:pt x="0" y="18"/>
                      <a:pt x="6" y="13"/>
                      <a:pt x="17" y="13"/>
                    </a:cubicBezTo>
                    <a:cubicBezTo>
                      <a:pt x="18" y="13"/>
                      <a:pt x="18" y="13"/>
                      <a:pt x="20" y="13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19" y="7"/>
                      <a:pt x="19" y="6"/>
                    </a:cubicBezTo>
                    <a:cubicBezTo>
                      <a:pt x="17" y="5"/>
                      <a:pt x="16" y="4"/>
                      <a:pt x="14" y="4"/>
                    </a:cubicBezTo>
                    <a:cubicBezTo>
                      <a:pt x="12" y="4"/>
                      <a:pt x="10" y="4"/>
                      <a:pt x="8" y="6"/>
                    </a:cubicBezTo>
                    <a:cubicBezTo>
                      <a:pt x="6" y="6"/>
                      <a:pt x="5" y="7"/>
                      <a:pt x="4" y="8"/>
                    </a:cubicBezTo>
                    <a:lnTo>
                      <a:pt x="1" y="4"/>
                    </a:lnTo>
                    <a:close/>
                    <a:moveTo>
                      <a:pt x="19" y="17"/>
                    </a:moveTo>
                    <a:cubicBezTo>
                      <a:pt x="18" y="17"/>
                      <a:pt x="18" y="17"/>
                      <a:pt x="17" y="17"/>
                    </a:cubicBezTo>
                    <a:cubicBezTo>
                      <a:pt x="12" y="17"/>
                      <a:pt x="9" y="18"/>
                      <a:pt x="7" y="19"/>
                    </a:cubicBezTo>
                    <a:cubicBezTo>
                      <a:pt x="6" y="21"/>
                      <a:pt x="6" y="22"/>
                      <a:pt x="6" y="25"/>
                    </a:cubicBezTo>
                    <a:cubicBezTo>
                      <a:pt x="6" y="29"/>
                      <a:pt x="7" y="31"/>
                      <a:pt x="11" y="31"/>
                    </a:cubicBezTo>
                    <a:cubicBezTo>
                      <a:pt x="15" y="31"/>
                      <a:pt x="18" y="29"/>
                      <a:pt x="19" y="26"/>
                    </a:cubicBez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2" name="Freeform 196"/>
              <p:cNvSpPr>
                <a:spLocks/>
              </p:cNvSpPr>
              <p:nvPr/>
            </p:nvSpPr>
            <p:spPr bwMode="auto">
              <a:xfrm>
                <a:off x="3565" y="901"/>
                <a:ext cx="66" cy="158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6" y="14"/>
                  </a:cxn>
                  <a:cxn ang="0">
                    <a:pos x="9" y="14"/>
                  </a:cxn>
                  <a:cxn ang="0">
                    <a:pos x="9" y="35"/>
                  </a:cxn>
                  <a:cxn ang="0">
                    <a:pos x="13" y="40"/>
                  </a:cxn>
                  <a:cxn ang="0">
                    <a:pos x="17" y="39"/>
                  </a:cxn>
                  <a:cxn ang="0">
                    <a:pos x="17" y="42"/>
                  </a:cxn>
                  <a:cxn ang="0">
                    <a:pos x="12" y="44"/>
                  </a:cxn>
                  <a:cxn ang="0">
                    <a:pos x="7" y="43"/>
                  </a:cxn>
                  <a:cxn ang="0">
                    <a:pos x="4" y="36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10" y="0"/>
                  </a:cxn>
                  <a:cxn ang="0">
                    <a:pos x="9" y="10"/>
                  </a:cxn>
                  <a:cxn ang="0">
                    <a:pos x="18" y="10"/>
                  </a:cxn>
                </a:cxnLst>
                <a:rect l="0" t="0" r="r" b="b"/>
                <a:pathLst>
                  <a:path w="18" h="44">
                    <a:moveTo>
                      <a:pt x="18" y="10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8"/>
                      <a:pt x="10" y="40"/>
                      <a:pt x="13" y="40"/>
                    </a:cubicBezTo>
                    <a:cubicBezTo>
                      <a:pt x="15" y="40"/>
                      <a:pt x="16" y="40"/>
                      <a:pt x="17" y="39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3"/>
                      <a:pt x="14" y="44"/>
                      <a:pt x="12" y="44"/>
                    </a:cubicBezTo>
                    <a:cubicBezTo>
                      <a:pt x="10" y="44"/>
                      <a:pt x="9" y="43"/>
                      <a:pt x="7" y="43"/>
                    </a:cubicBezTo>
                    <a:cubicBezTo>
                      <a:pt x="5" y="42"/>
                      <a:pt x="4" y="40"/>
                      <a:pt x="4" y="3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6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5"/>
                      <a:pt x="9" y="10"/>
                    </a:cubicBez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3" name="Freeform 197"/>
              <p:cNvSpPr>
                <a:spLocks noEditPoints="1"/>
              </p:cNvSpPr>
              <p:nvPr/>
            </p:nvSpPr>
            <p:spPr bwMode="auto">
              <a:xfrm>
                <a:off x="3650" y="933"/>
                <a:ext cx="105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6" y="6"/>
                  </a:cxn>
                  <a:cxn ang="0">
                    <a:pos x="29" y="18"/>
                  </a:cxn>
                  <a:cxn ang="0">
                    <a:pos x="24" y="32"/>
                  </a:cxn>
                  <a:cxn ang="0">
                    <a:pos x="15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6"/>
                  </a:cxn>
                  <a:cxn ang="0">
                    <a:pos x="8" y="27"/>
                  </a:cxn>
                  <a:cxn ang="0">
                    <a:pos x="15" y="30"/>
                  </a:cxn>
                  <a:cxn ang="0">
                    <a:pos x="22" y="26"/>
                  </a:cxn>
                  <a:cxn ang="0">
                    <a:pos x="23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9" h="35">
                    <a:moveTo>
                      <a:pt x="14" y="0"/>
                    </a:moveTo>
                    <a:cubicBezTo>
                      <a:pt x="20" y="0"/>
                      <a:pt x="23" y="2"/>
                      <a:pt x="26" y="6"/>
                    </a:cubicBezTo>
                    <a:cubicBezTo>
                      <a:pt x="28" y="9"/>
                      <a:pt x="29" y="13"/>
                      <a:pt x="29" y="18"/>
                    </a:cubicBezTo>
                    <a:cubicBezTo>
                      <a:pt x="29" y="24"/>
                      <a:pt x="27" y="28"/>
                      <a:pt x="24" y="32"/>
                    </a:cubicBezTo>
                    <a:cubicBezTo>
                      <a:pt x="21" y="34"/>
                      <a:pt x="18" y="35"/>
                      <a:pt x="15" y="35"/>
                    </a:cubicBezTo>
                    <a:cubicBezTo>
                      <a:pt x="6" y="35"/>
                      <a:pt x="0" y="28"/>
                      <a:pt x="0" y="17"/>
                    </a:cubicBezTo>
                    <a:cubicBezTo>
                      <a:pt x="0" y="7"/>
                      <a:pt x="6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9" y="6"/>
                      <a:pt x="8" y="8"/>
                    </a:cubicBezTo>
                    <a:cubicBezTo>
                      <a:pt x="6" y="10"/>
                      <a:pt x="6" y="12"/>
                      <a:pt x="6" y="16"/>
                    </a:cubicBezTo>
                    <a:cubicBezTo>
                      <a:pt x="6" y="21"/>
                      <a:pt x="7" y="25"/>
                      <a:pt x="8" y="27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2" y="26"/>
                    </a:cubicBezTo>
                    <a:cubicBezTo>
                      <a:pt x="23" y="23"/>
                      <a:pt x="23" y="22"/>
                      <a:pt x="23" y="18"/>
                    </a:cubicBezTo>
                    <a:cubicBezTo>
                      <a:pt x="23" y="14"/>
                      <a:pt x="22" y="11"/>
                      <a:pt x="21" y="8"/>
                    </a:cubicBezTo>
                    <a:cubicBezTo>
                      <a:pt x="20" y="6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4" name="Freeform 198"/>
              <p:cNvSpPr>
                <a:spLocks/>
              </p:cNvSpPr>
              <p:nvPr/>
            </p:nvSpPr>
            <p:spPr bwMode="auto">
              <a:xfrm>
                <a:off x="3785" y="933"/>
                <a:ext cx="66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5" y="6"/>
                  </a:cxn>
                  <a:cxn ang="0">
                    <a:pos x="14" y="5"/>
                  </a:cxn>
                  <a:cxn ang="0">
                    <a:pos x="8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2"/>
                      <a:pt x="12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8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5" name="Freeform 199"/>
              <p:cNvSpPr>
                <a:spLocks/>
              </p:cNvSpPr>
              <p:nvPr/>
            </p:nvSpPr>
            <p:spPr bwMode="auto">
              <a:xfrm>
                <a:off x="3851" y="933"/>
                <a:ext cx="101" cy="169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12" y="21"/>
                  </a:cxn>
                  <a:cxn ang="0">
                    <a:pos x="14" y="29"/>
                  </a:cxn>
                  <a:cxn ang="0">
                    <a:pos x="14" y="29"/>
                  </a:cxn>
                  <a:cxn ang="0">
                    <a:pos x="16" y="22"/>
                  </a:cxn>
                  <a:cxn ang="0">
                    <a:pos x="22" y="1"/>
                  </a:cxn>
                  <a:cxn ang="0">
                    <a:pos x="28" y="1"/>
                  </a:cxn>
                  <a:cxn ang="0">
                    <a:pos x="17" y="35"/>
                  </a:cxn>
                  <a:cxn ang="0">
                    <a:pos x="12" y="44"/>
                  </a:cxn>
                  <a:cxn ang="0">
                    <a:pos x="6" y="47"/>
                  </a:cxn>
                  <a:cxn ang="0">
                    <a:pos x="5" y="44"/>
                  </a:cxn>
                  <a:cxn ang="0">
                    <a:pos x="9" y="41"/>
                  </a:cxn>
                  <a:cxn ang="0">
                    <a:pos x="12" y="34"/>
                  </a:cxn>
                  <a:cxn ang="0">
                    <a:pos x="10" y="34"/>
                  </a:cxn>
                  <a:cxn ang="0">
                    <a:pos x="7" y="22"/>
                  </a:cxn>
                  <a:cxn ang="0">
                    <a:pos x="0" y="1"/>
                  </a:cxn>
                </a:cxnLst>
                <a:rect l="0" t="0" r="r" b="b"/>
                <a:pathLst>
                  <a:path w="28" h="47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4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5" y="25"/>
                      <a:pt x="16" y="2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8"/>
                      <a:pt x="14" y="42"/>
                      <a:pt x="12" y="44"/>
                    </a:cubicBezTo>
                    <a:cubicBezTo>
                      <a:pt x="10" y="46"/>
                      <a:pt x="8" y="47"/>
                      <a:pt x="6" y="47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3"/>
                      <a:pt x="8" y="42"/>
                      <a:pt x="9" y="41"/>
                    </a:cubicBezTo>
                    <a:cubicBezTo>
                      <a:pt x="11" y="39"/>
                      <a:pt x="12" y="37"/>
                      <a:pt x="12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2"/>
                      <a:pt x="8" y="25"/>
                      <a:pt x="7" y="2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6" name="Freeform 200"/>
              <p:cNvSpPr>
                <a:spLocks/>
              </p:cNvSpPr>
              <p:nvPr/>
            </p:nvSpPr>
            <p:spPr bwMode="auto">
              <a:xfrm>
                <a:off x="4058" y="883"/>
                <a:ext cx="73" cy="173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3" y="4"/>
                  </a:cxn>
                  <a:cxn ang="0">
                    <a:pos x="9" y="10"/>
                  </a:cxn>
                  <a:cxn ang="0">
                    <a:pos x="9" y="15"/>
                  </a:cxn>
                  <a:cxn ang="0">
                    <a:pos x="18" y="15"/>
                  </a:cxn>
                  <a:cxn ang="0">
                    <a:pos x="16" y="19"/>
                  </a:cxn>
                  <a:cxn ang="0">
                    <a:pos x="9" y="19"/>
                  </a:cxn>
                  <a:cxn ang="0">
                    <a:pos x="9" y="48"/>
                  </a:cxn>
                  <a:cxn ang="0">
                    <a:pos x="3" y="48"/>
                  </a:cxn>
                  <a:cxn ang="0">
                    <a:pos x="3" y="19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3" y="15"/>
                  </a:cxn>
                  <a:cxn ang="0">
                    <a:pos x="3" y="10"/>
                  </a:cxn>
                  <a:cxn ang="0">
                    <a:pos x="7" y="1"/>
                  </a:cxn>
                  <a:cxn ang="0">
                    <a:pos x="13" y="0"/>
                  </a:cxn>
                  <a:cxn ang="0">
                    <a:pos x="20" y="2"/>
                  </a:cxn>
                  <a:cxn ang="0">
                    <a:pos x="18" y="5"/>
                  </a:cxn>
                </a:cxnLst>
                <a:rect l="0" t="0" r="r" b="b"/>
                <a:pathLst>
                  <a:path w="20" h="48">
                    <a:moveTo>
                      <a:pt x="18" y="5"/>
                    </a:moveTo>
                    <a:cubicBezTo>
                      <a:pt x="17" y="5"/>
                      <a:pt x="15" y="4"/>
                      <a:pt x="13" y="4"/>
                    </a:cubicBezTo>
                    <a:cubicBezTo>
                      <a:pt x="10" y="4"/>
                      <a:pt x="9" y="6"/>
                      <a:pt x="9" y="1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5"/>
                      <a:pt x="5" y="3"/>
                      <a:pt x="7" y="1"/>
                    </a:cubicBezTo>
                    <a:cubicBezTo>
                      <a:pt x="8" y="0"/>
                      <a:pt x="10" y="0"/>
                      <a:pt x="13" y="0"/>
                    </a:cubicBezTo>
                    <a:cubicBezTo>
                      <a:pt x="16" y="0"/>
                      <a:pt x="18" y="0"/>
                      <a:pt x="20" y="2"/>
                    </a:cubicBez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7" name="Freeform 201"/>
              <p:cNvSpPr>
                <a:spLocks noEditPoints="1"/>
              </p:cNvSpPr>
              <p:nvPr/>
            </p:nvSpPr>
            <p:spPr bwMode="auto">
              <a:xfrm>
                <a:off x="4131" y="933"/>
                <a:ext cx="101" cy="126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25" y="6"/>
                  </a:cxn>
                  <a:cxn ang="0">
                    <a:pos x="28" y="18"/>
                  </a:cxn>
                  <a:cxn ang="0">
                    <a:pos x="23" y="32"/>
                  </a:cxn>
                  <a:cxn ang="0">
                    <a:pos x="14" y="35"/>
                  </a:cxn>
                  <a:cxn ang="0">
                    <a:pos x="0" y="17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7" y="8"/>
                  </a:cxn>
                  <a:cxn ang="0">
                    <a:pos x="5" y="16"/>
                  </a:cxn>
                  <a:cxn ang="0">
                    <a:pos x="7" y="27"/>
                  </a:cxn>
                  <a:cxn ang="0">
                    <a:pos x="14" y="30"/>
                  </a:cxn>
                  <a:cxn ang="0">
                    <a:pos x="21" y="26"/>
                  </a:cxn>
                  <a:cxn ang="0">
                    <a:pos x="22" y="18"/>
                  </a:cxn>
                  <a:cxn ang="0">
                    <a:pos x="21" y="8"/>
                  </a:cxn>
                  <a:cxn ang="0">
                    <a:pos x="14" y="4"/>
                  </a:cxn>
                </a:cxnLst>
                <a:rect l="0" t="0" r="r" b="b"/>
                <a:pathLst>
                  <a:path w="28" h="35">
                    <a:moveTo>
                      <a:pt x="14" y="0"/>
                    </a:moveTo>
                    <a:cubicBezTo>
                      <a:pt x="19" y="0"/>
                      <a:pt x="23" y="2"/>
                      <a:pt x="25" y="6"/>
                    </a:cubicBezTo>
                    <a:cubicBezTo>
                      <a:pt x="27" y="9"/>
                      <a:pt x="28" y="13"/>
                      <a:pt x="28" y="18"/>
                    </a:cubicBezTo>
                    <a:cubicBezTo>
                      <a:pt x="28" y="24"/>
                      <a:pt x="26" y="28"/>
                      <a:pt x="23" y="32"/>
                    </a:cubicBezTo>
                    <a:cubicBezTo>
                      <a:pt x="20" y="34"/>
                      <a:pt x="17" y="35"/>
                      <a:pt x="14" y="35"/>
                    </a:cubicBezTo>
                    <a:cubicBezTo>
                      <a:pt x="5" y="35"/>
                      <a:pt x="0" y="28"/>
                      <a:pt x="0" y="17"/>
                    </a:cubicBezTo>
                    <a:cubicBezTo>
                      <a:pt x="0" y="7"/>
                      <a:pt x="5" y="0"/>
                      <a:pt x="14" y="0"/>
                    </a:cubicBezTo>
                    <a:close/>
                    <a:moveTo>
                      <a:pt x="14" y="4"/>
                    </a:moveTo>
                    <a:cubicBezTo>
                      <a:pt x="11" y="4"/>
                      <a:pt x="8" y="6"/>
                      <a:pt x="7" y="8"/>
                    </a:cubicBezTo>
                    <a:cubicBezTo>
                      <a:pt x="6" y="10"/>
                      <a:pt x="5" y="12"/>
                      <a:pt x="5" y="16"/>
                    </a:cubicBezTo>
                    <a:cubicBezTo>
                      <a:pt x="5" y="21"/>
                      <a:pt x="6" y="25"/>
                      <a:pt x="7" y="27"/>
                    </a:cubicBezTo>
                    <a:cubicBezTo>
                      <a:pt x="8" y="29"/>
                      <a:pt x="11" y="30"/>
                      <a:pt x="14" y="30"/>
                    </a:cubicBezTo>
                    <a:cubicBezTo>
                      <a:pt x="17" y="30"/>
                      <a:pt x="20" y="29"/>
                      <a:pt x="21" y="26"/>
                    </a:cubicBezTo>
                    <a:cubicBezTo>
                      <a:pt x="22" y="23"/>
                      <a:pt x="22" y="22"/>
                      <a:pt x="22" y="18"/>
                    </a:cubicBezTo>
                    <a:cubicBezTo>
                      <a:pt x="22" y="14"/>
                      <a:pt x="22" y="11"/>
                      <a:pt x="21" y="8"/>
                    </a:cubicBezTo>
                    <a:cubicBezTo>
                      <a:pt x="19" y="6"/>
                      <a:pt x="16" y="4"/>
                      <a:pt x="14" y="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8" name="Freeform 202"/>
              <p:cNvSpPr>
                <a:spLocks/>
              </p:cNvSpPr>
              <p:nvPr/>
            </p:nvSpPr>
            <p:spPr bwMode="auto">
              <a:xfrm>
                <a:off x="4263" y="933"/>
                <a:ext cx="64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6" y="0"/>
                  </a:cxn>
                  <a:cxn ang="0">
                    <a:pos x="7" y="5"/>
                  </a:cxn>
                  <a:cxn ang="0">
                    <a:pos x="7" y="5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6" y="6"/>
                  </a:cxn>
                  <a:cxn ang="0">
                    <a:pos x="14" y="5"/>
                  </a:cxn>
                  <a:cxn ang="0">
                    <a:pos x="9" y="8"/>
                  </a:cxn>
                  <a:cxn ang="0">
                    <a:pos x="7" y="13"/>
                  </a:cxn>
                  <a:cxn ang="0">
                    <a:pos x="7" y="34"/>
                  </a:cxn>
                  <a:cxn ang="0">
                    <a:pos x="2" y="34"/>
                  </a:cxn>
                  <a:cxn ang="0">
                    <a:pos x="2" y="9"/>
                  </a:cxn>
                  <a:cxn ang="0">
                    <a:pos x="0" y="1"/>
                  </a:cxn>
                </a:cxnLst>
                <a:rect l="0" t="0" r="r" b="b"/>
                <a:pathLst>
                  <a:path w="18" h="34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2"/>
                      <a:pt x="7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2"/>
                      <a:pt x="13" y="0"/>
                      <a:pt x="16" y="0"/>
                    </a:cubicBezTo>
                    <a:cubicBezTo>
                      <a:pt x="17" y="0"/>
                      <a:pt x="18" y="0"/>
                      <a:pt x="18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2" y="5"/>
                      <a:pt x="10" y="6"/>
                      <a:pt x="9" y="8"/>
                    </a:cubicBezTo>
                    <a:cubicBezTo>
                      <a:pt x="7" y="9"/>
                      <a:pt x="7" y="10"/>
                      <a:pt x="7" y="1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5"/>
                      <a:pt x="1" y="3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9" name="Freeform 203"/>
              <p:cNvSpPr>
                <a:spLocks noEditPoints="1"/>
              </p:cNvSpPr>
              <p:nvPr/>
            </p:nvSpPr>
            <p:spPr bwMode="auto">
              <a:xfrm>
                <a:off x="4426" y="933"/>
                <a:ext cx="94" cy="122"/>
              </a:xfrm>
              <a:custGeom>
                <a:avLst/>
                <a:gdLst/>
                <a:ahLst/>
                <a:cxnLst>
                  <a:cxn ang="0">
                    <a:pos x="23" y="27"/>
                  </a:cxn>
                  <a:cxn ang="0">
                    <a:pos x="25" y="30"/>
                  </a:cxn>
                  <a:cxn ang="0">
                    <a:pos x="14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3" y="0"/>
                  </a:cxn>
                  <a:cxn ang="0">
                    <a:pos x="22" y="3"/>
                  </a:cxn>
                  <a:cxn ang="0">
                    <a:pos x="26" y="17"/>
                  </a:cxn>
                  <a:cxn ang="0">
                    <a:pos x="26" y="18"/>
                  </a:cxn>
                  <a:cxn ang="0">
                    <a:pos x="5" y="18"/>
                  </a:cxn>
                  <a:cxn ang="0">
                    <a:pos x="5" y="19"/>
                  </a:cxn>
                  <a:cxn ang="0">
                    <a:pos x="7" y="26"/>
                  </a:cxn>
                  <a:cxn ang="0">
                    <a:pos x="15" y="30"/>
                  </a:cxn>
                  <a:cxn ang="0">
                    <a:pos x="23" y="27"/>
                  </a:cxn>
                  <a:cxn ang="0">
                    <a:pos x="5" y="14"/>
                  </a:cxn>
                  <a:cxn ang="0">
                    <a:pos x="21" y="14"/>
                  </a:cxn>
                  <a:cxn ang="0">
                    <a:pos x="19" y="7"/>
                  </a:cxn>
                  <a:cxn ang="0">
                    <a:pos x="13" y="4"/>
                  </a:cxn>
                  <a:cxn ang="0">
                    <a:pos x="5" y="14"/>
                  </a:cxn>
                </a:cxnLst>
                <a:rect l="0" t="0" r="r" b="b"/>
                <a:pathLst>
                  <a:path w="26" h="34">
                    <a:moveTo>
                      <a:pt x="23" y="27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2" y="33"/>
                      <a:pt x="18" y="34"/>
                      <a:pt x="14" y="34"/>
                    </a:cubicBezTo>
                    <a:cubicBezTo>
                      <a:pt x="5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2"/>
                      <a:pt x="6" y="24"/>
                      <a:pt x="7" y="26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3" y="27"/>
                    </a:cubicBezTo>
                    <a:close/>
                    <a:moveTo>
                      <a:pt x="5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0" y="8"/>
                      <a:pt x="19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8" y="4"/>
                      <a:pt x="6" y="7"/>
                      <a:pt x="5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0" name="Oval 204"/>
              <p:cNvSpPr>
                <a:spLocks noChangeArrowheads="1"/>
              </p:cNvSpPr>
              <p:nvPr/>
            </p:nvSpPr>
            <p:spPr bwMode="auto">
              <a:xfrm>
                <a:off x="4548" y="973"/>
                <a:ext cx="34" cy="32"/>
              </a:xfrm>
              <a:prstGeom prst="ellipse">
                <a:avLst/>
              </a:pr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Freeform 205"/>
              <p:cNvSpPr>
                <a:spLocks/>
              </p:cNvSpPr>
              <p:nvPr/>
            </p:nvSpPr>
            <p:spPr bwMode="auto">
              <a:xfrm>
                <a:off x="4605" y="930"/>
                <a:ext cx="86" cy="132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1" y="7"/>
                  </a:cxn>
                  <a:cxn ang="0">
                    <a:pos x="13" y="4"/>
                  </a:cxn>
                  <a:cxn ang="0">
                    <a:pos x="7" y="10"/>
                  </a:cxn>
                  <a:cxn ang="0">
                    <a:pos x="7" y="13"/>
                  </a:cxn>
                  <a:cxn ang="0">
                    <a:pos x="11" y="15"/>
                  </a:cxn>
                  <a:cxn ang="0">
                    <a:pos x="16" y="16"/>
                  </a:cxn>
                  <a:cxn ang="0">
                    <a:pos x="24" y="25"/>
                  </a:cxn>
                  <a:cxn ang="0">
                    <a:pos x="12" y="36"/>
                  </a:cxn>
                  <a:cxn ang="0">
                    <a:pos x="0" y="32"/>
                  </a:cxn>
                  <a:cxn ang="0">
                    <a:pos x="2" y="28"/>
                  </a:cxn>
                  <a:cxn ang="0">
                    <a:pos x="12" y="32"/>
                  </a:cxn>
                  <a:cxn ang="0">
                    <a:pos x="19" y="26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3" y="16"/>
                  </a:cxn>
                  <a:cxn ang="0">
                    <a:pos x="1" y="11"/>
                  </a:cxn>
                  <a:cxn ang="0">
                    <a:pos x="13" y="0"/>
                  </a:cxn>
                  <a:cxn ang="0">
                    <a:pos x="23" y="3"/>
                  </a:cxn>
                </a:cxnLst>
                <a:rect l="0" t="0" r="r" b="b"/>
                <a:pathLst>
                  <a:path w="24" h="36">
                    <a:moveTo>
                      <a:pt x="23" y="3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9" y="4"/>
                      <a:pt x="7" y="7"/>
                      <a:pt x="7" y="10"/>
                    </a:cubicBezTo>
                    <a:cubicBezTo>
                      <a:pt x="7" y="11"/>
                      <a:pt x="7" y="12"/>
                      <a:pt x="7" y="13"/>
                    </a:cubicBezTo>
                    <a:cubicBezTo>
                      <a:pt x="8" y="14"/>
                      <a:pt x="9" y="14"/>
                      <a:pt x="11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2" y="17"/>
                      <a:pt x="24" y="20"/>
                      <a:pt x="24" y="25"/>
                    </a:cubicBezTo>
                    <a:cubicBezTo>
                      <a:pt x="24" y="31"/>
                      <a:pt x="19" y="36"/>
                      <a:pt x="12" y="36"/>
                    </a:cubicBezTo>
                    <a:cubicBezTo>
                      <a:pt x="8" y="36"/>
                      <a:pt x="3" y="34"/>
                      <a:pt x="0" y="32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5" y="30"/>
                      <a:pt x="9" y="32"/>
                      <a:pt x="12" y="32"/>
                    </a:cubicBezTo>
                    <a:cubicBezTo>
                      <a:pt x="16" y="32"/>
                      <a:pt x="19" y="29"/>
                      <a:pt x="19" y="26"/>
                    </a:cubicBezTo>
                    <a:cubicBezTo>
                      <a:pt x="19" y="23"/>
                      <a:pt x="17" y="21"/>
                      <a:pt x="14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9"/>
                      <a:pt x="5" y="18"/>
                      <a:pt x="3" y="16"/>
                    </a:cubicBezTo>
                    <a:cubicBezTo>
                      <a:pt x="2" y="15"/>
                      <a:pt x="1" y="13"/>
                      <a:pt x="1" y="11"/>
                    </a:cubicBezTo>
                    <a:cubicBezTo>
                      <a:pt x="1" y="5"/>
                      <a:pt x="6" y="0"/>
                      <a:pt x="13" y="0"/>
                    </a:cubicBezTo>
                    <a:cubicBezTo>
                      <a:pt x="16" y="0"/>
                      <a:pt x="20" y="1"/>
                      <a:pt x="2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Freeform 206"/>
              <p:cNvSpPr>
                <a:spLocks/>
              </p:cNvSpPr>
              <p:nvPr/>
            </p:nvSpPr>
            <p:spPr bwMode="auto">
              <a:xfrm>
                <a:off x="4715" y="933"/>
                <a:ext cx="88" cy="122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8" y="8"/>
                  </a:cxn>
                  <a:cxn ang="0">
                    <a:pos x="6" y="19"/>
                  </a:cxn>
                  <a:cxn ang="0">
                    <a:pos x="14" y="30"/>
                  </a:cxn>
                  <a:cxn ang="0">
                    <a:pos x="21" y="27"/>
                  </a:cxn>
                  <a:cxn ang="0">
                    <a:pos x="24" y="30"/>
                  </a:cxn>
                  <a:cxn ang="0">
                    <a:pos x="14" y="34"/>
                  </a:cxn>
                  <a:cxn ang="0">
                    <a:pos x="3" y="29"/>
                  </a:cxn>
                  <a:cxn ang="0">
                    <a:pos x="0" y="18"/>
                  </a:cxn>
                  <a:cxn ang="0">
                    <a:pos x="5" y="4"/>
                  </a:cxn>
                  <a:cxn ang="0">
                    <a:pos x="14" y="0"/>
                  </a:cxn>
                  <a:cxn ang="0">
                    <a:pos x="23" y="3"/>
                  </a:cxn>
                </a:cxnLst>
                <a:rect l="0" t="0" r="r" b="b"/>
                <a:pathLst>
                  <a:path w="24" h="34">
                    <a:moveTo>
                      <a:pt x="23" y="3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18" y="5"/>
                      <a:pt x="16" y="4"/>
                      <a:pt x="14" y="4"/>
                    </a:cubicBezTo>
                    <a:cubicBezTo>
                      <a:pt x="11" y="4"/>
                      <a:pt x="9" y="6"/>
                      <a:pt x="8" y="8"/>
                    </a:cubicBezTo>
                    <a:cubicBezTo>
                      <a:pt x="7" y="10"/>
                      <a:pt x="6" y="14"/>
                      <a:pt x="6" y="19"/>
                    </a:cubicBezTo>
                    <a:cubicBezTo>
                      <a:pt x="6" y="26"/>
                      <a:pt x="9" y="30"/>
                      <a:pt x="14" y="30"/>
                    </a:cubicBezTo>
                    <a:cubicBezTo>
                      <a:pt x="17" y="30"/>
                      <a:pt x="19" y="29"/>
                      <a:pt x="21" y="27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1" y="33"/>
                      <a:pt x="18" y="34"/>
                      <a:pt x="14" y="34"/>
                    </a:cubicBezTo>
                    <a:cubicBezTo>
                      <a:pt x="9" y="34"/>
                      <a:pt x="6" y="33"/>
                      <a:pt x="3" y="29"/>
                    </a:cubicBezTo>
                    <a:cubicBezTo>
                      <a:pt x="1" y="26"/>
                      <a:pt x="0" y="23"/>
                      <a:pt x="0" y="18"/>
                    </a:cubicBezTo>
                    <a:cubicBezTo>
                      <a:pt x="0" y="11"/>
                      <a:pt x="2" y="6"/>
                      <a:pt x="5" y="4"/>
                    </a:cubicBezTo>
                    <a:cubicBezTo>
                      <a:pt x="8" y="1"/>
                      <a:pt x="11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3" name="Freeform 207"/>
              <p:cNvSpPr>
                <a:spLocks noEditPoints="1"/>
              </p:cNvSpPr>
              <p:nvPr/>
            </p:nvSpPr>
            <p:spPr bwMode="auto">
              <a:xfrm>
                <a:off x="4821" y="883"/>
                <a:ext cx="30" cy="17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" y="15"/>
                  </a:cxn>
                  <a:cxn ang="0">
                    <a:pos x="7" y="14"/>
                  </a:cxn>
                  <a:cxn ang="0">
                    <a:pos x="7" y="48"/>
                  </a:cxn>
                  <a:cxn ang="0">
                    <a:pos x="1" y="48"/>
                  </a:cxn>
                  <a:cxn ang="0">
                    <a:pos x="1" y="15"/>
                  </a:cxn>
                </a:cxnLst>
                <a:rect l="0" t="0" r="r" b="b"/>
                <a:pathLst>
                  <a:path w="8" h="48">
                    <a:moveTo>
                      <a:pt x="4" y="0"/>
                    </a:moveTo>
                    <a:cubicBezTo>
                      <a:pt x="6" y="0"/>
                      <a:pt x="8" y="2"/>
                      <a:pt x="8" y="5"/>
                    </a:cubicBezTo>
                    <a:cubicBezTo>
                      <a:pt x="8" y="7"/>
                      <a:pt x="6" y="9"/>
                      <a:pt x="4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15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" y="48"/>
                      <a:pt x="1" y="48"/>
                      <a:pt x="1" y="48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4" name="Freeform 208"/>
              <p:cNvSpPr>
                <a:spLocks noEditPoints="1"/>
              </p:cNvSpPr>
              <p:nvPr/>
            </p:nvSpPr>
            <p:spPr bwMode="auto">
              <a:xfrm>
                <a:off x="4881" y="933"/>
                <a:ext cx="94" cy="122"/>
              </a:xfrm>
              <a:custGeom>
                <a:avLst/>
                <a:gdLst/>
                <a:ahLst/>
                <a:cxnLst>
                  <a:cxn ang="0">
                    <a:pos x="23" y="27"/>
                  </a:cxn>
                  <a:cxn ang="0">
                    <a:pos x="25" y="30"/>
                  </a:cxn>
                  <a:cxn ang="0">
                    <a:pos x="14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3" y="0"/>
                  </a:cxn>
                  <a:cxn ang="0">
                    <a:pos x="22" y="3"/>
                  </a:cxn>
                  <a:cxn ang="0">
                    <a:pos x="26" y="17"/>
                  </a:cxn>
                  <a:cxn ang="0">
                    <a:pos x="26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7" y="26"/>
                  </a:cxn>
                  <a:cxn ang="0">
                    <a:pos x="15" y="30"/>
                  </a:cxn>
                  <a:cxn ang="0">
                    <a:pos x="23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19" y="7"/>
                  </a:cxn>
                  <a:cxn ang="0">
                    <a:pos x="13" y="4"/>
                  </a:cxn>
                  <a:cxn ang="0">
                    <a:pos x="6" y="14"/>
                  </a:cxn>
                </a:cxnLst>
                <a:rect l="0" t="0" r="r" b="b"/>
                <a:pathLst>
                  <a:path w="26" h="34">
                    <a:moveTo>
                      <a:pt x="23" y="27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2" y="33"/>
                      <a:pt x="18" y="34"/>
                      <a:pt x="14" y="34"/>
                    </a:cubicBezTo>
                    <a:cubicBezTo>
                      <a:pt x="5" y="34"/>
                      <a:pt x="0" y="28"/>
                      <a:pt x="0" y="17"/>
                    </a:cubicBezTo>
                    <a:cubicBezTo>
                      <a:pt x="0" y="11"/>
                      <a:pt x="1" y="8"/>
                      <a:pt x="4" y="4"/>
                    </a:cubicBezTo>
                    <a:cubicBezTo>
                      <a:pt x="6" y="1"/>
                      <a:pt x="9" y="0"/>
                      <a:pt x="13" y="0"/>
                    </a:cubicBezTo>
                    <a:cubicBezTo>
                      <a:pt x="17" y="0"/>
                      <a:pt x="20" y="1"/>
                      <a:pt x="22" y="3"/>
                    </a:cubicBezTo>
                    <a:cubicBezTo>
                      <a:pt x="25" y="6"/>
                      <a:pt x="26" y="9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6" y="24"/>
                      <a:pt x="7" y="26"/>
                    </a:cubicBezTo>
                    <a:cubicBezTo>
                      <a:pt x="9" y="29"/>
                      <a:pt x="12" y="30"/>
                      <a:pt x="15" y="30"/>
                    </a:cubicBezTo>
                    <a:cubicBezTo>
                      <a:pt x="18" y="30"/>
                      <a:pt x="21" y="29"/>
                      <a:pt x="23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0" y="8"/>
                      <a:pt x="19" y="7"/>
                    </a:cubicBezTo>
                    <a:cubicBezTo>
                      <a:pt x="18" y="5"/>
                      <a:pt x="16" y="4"/>
                      <a:pt x="13" y="4"/>
                    </a:cubicBezTo>
                    <a:cubicBezTo>
                      <a:pt x="8" y="4"/>
                      <a:pt x="6" y="7"/>
                      <a:pt x="6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5" name="Freeform 209"/>
              <p:cNvSpPr>
                <a:spLocks/>
              </p:cNvSpPr>
              <p:nvPr/>
            </p:nvSpPr>
            <p:spPr bwMode="auto">
              <a:xfrm>
                <a:off x="5005" y="933"/>
                <a:ext cx="90" cy="1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5" y="0"/>
                  </a:cxn>
                  <a:cxn ang="0">
                    <a:pos x="6" y="5"/>
                  </a:cxn>
                  <a:cxn ang="0">
                    <a:pos x="16" y="0"/>
                  </a:cxn>
                  <a:cxn ang="0">
                    <a:pos x="25" y="5"/>
                  </a:cxn>
                  <a:cxn ang="0">
                    <a:pos x="25" y="9"/>
                  </a:cxn>
                  <a:cxn ang="0">
                    <a:pos x="25" y="34"/>
                  </a:cxn>
                  <a:cxn ang="0">
                    <a:pos x="20" y="34"/>
                  </a:cxn>
                  <a:cxn ang="0">
                    <a:pos x="20" y="11"/>
                  </a:cxn>
                  <a:cxn ang="0">
                    <a:pos x="19" y="6"/>
                  </a:cxn>
                  <a:cxn ang="0">
                    <a:pos x="15" y="4"/>
                  </a:cxn>
                  <a:cxn ang="0">
                    <a:pos x="6" y="9"/>
                  </a:cxn>
                  <a:cxn ang="0">
                    <a:pos x="6" y="34"/>
                  </a:cxn>
                  <a:cxn ang="0">
                    <a:pos x="1" y="34"/>
                  </a:cxn>
                  <a:cxn ang="0">
                    <a:pos x="1" y="9"/>
                  </a:cxn>
                  <a:cxn ang="0">
                    <a:pos x="0" y="1"/>
                  </a:cxn>
                </a:cxnLst>
                <a:rect l="0" t="0" r="r" b="b"/>
                <a:pathLst>
                  <a:path w="25" h="34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10" y="2"/>
                      <a:pt x="13" y="0"/>
                      <a:pt x="16" y="0"/>
                    </a:cubicBezTo>
                    <a:cubicBezTo>
                      <a:pt x="20" y="0"/>
                      <a:pt x="23" y="2"/>
                      <a:pt x="25" y="5"/>
                    </a:cubicBezTo>
                    <a:cubicBezTo>
                      <a:pt x="25" y="6"/>
                      <a:pt x="25" y="7"/>
                      <a:pt x="25" y="9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8"/>
                      <a:pt x="20" y="7"/>
                      <a:pt x="19" y="6"/>
                    </a:cubicBezTo>
                    <a:cubicBezTo>
                      <a:pt x="18" y="5"/>
                      <a:pt x="17" y="4"/>
                      <a:pt x="15" y="4"/>
                    </a:cubicBezTo>
                    <a:cubicBezTo>
                      <a:pt x="13" y="4"/>
                      <a:pt x="9" y="7"/>
                      <a:pt x="6" y="9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5"/>
                      <a:pt x="1" y="4"/>
                      <a:pt x="0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6" name="Freeform 210"/>
              <p:cNvSpPr>
                <a:spLocks/>
              </p:cNvSpPr>
              <p:nvPr/>
            </p:nvSpPr>
            <p:spPr bwMode="auto">
              <a:xfrm>
                <a:off x="5131" y="933"/>
                <a:ext cx="85" cy="122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0" y="7"/>
                  </a:cxn>
                  <a:cxn ang="0">
                    <a:pos x="13" y="4"/>
                  </a:cxn>
                  <a:cxn ang="0">
                    <a:pos x="7" y="8"/>
                  </a:cxn>
                  <a:cxn ang="0">
                    <a:pos x="5" y="19"/>
                  </a:cxn>
                  <a:cxn ang="0">
                    <a:pos x="13" y="30"/>
                  </a:cxn>
                  <a:cxn ang="0">
                    <a:pos x="20" y="27"/>
                  </a:cxn>
                  <a:cxn ang="0">
                    <a:pos x="23" y="30"/>
                  </a:cxn>
                  <a:cxn ang="0">
                    <a:pos x="13" y="34"/>
                  </a:cxn>
                  <a:cxn ang="0">
                    <a:pos x="3" y="29"/>
                  </a:cxn>
                  <a:cxn ang="0">
                    <a:pos x="0" y="18"/>
                  </a:cxn>
                  <a:cxn ang="0">
                    <a:pos x="5" y="4"/>
                  </a:cxn>
                  <a:cxn ang="0">
                    <a:pos x="13" y="0"/>
                  </a:cxn>
                  <a:cxn ang="0">
                    <a:pos x="22" y="3"/>
                  </a:cxn>
                </a:cxnLst>
                <a:rect l="0" t="0" r="r" b="b"/>
                <a:pathLst>
                  <a:path w="23" h="34">
                    <a:moveTo>
                      <a:pt x="22" y="3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17" y="5"/>
                      <a:pt x="16" y="4"/>
                      <a:pt x="13" y="4"/>
                    </a:cubicBezTo>
                    <a:cubicBezTo>
                      <a:pt x="11" y="4"/>
                      <a:pt x="8" y="6"/>
                      <a:pt x="7" y="8"/>
                    </a:cubicBezTo>
                    <a:cubicBezTo>
                      <a:pt x="6" y="10"/>
                      <a:pt x="5" y="14"/>
                      <a:pt x="5" y="19"/>
                    </a:cubicBezTo>
                    <a:cubicBezTo>
                      <a:pt x="5" y="26"/>
                      <a:pt x="8" y="30"/>
                      <a:pt x="13" y="30"/>
                    </a:cubicBezTo>
                    <a:cubicBezTo>
                      <a:pt x="16" y="30"/>
                      <a:pt x="19" y="29"/>
                      <a:pt x="20" y="2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0" y="33"/>
                      <a:pt x="17" y="34"/>
                      <a:pt x="13" y="34"/>
                    </a:cubicBezTo>
                    <a:cubicBezTo>
                      <a:pt x="9" y="34"/>
                      <a:pt x="5" y="33"/>
                      <a:pt x="3" y="29"/>
                    </a:cubicBezTo>
                    <a:cubicBezTo>
                      <a:pt x="1" y="26"/>
                      <a:pt x="0" y="23"/>
                      <a:pt x="0" y="18"/>
                    </a:cubicBezTo>
                    <a:cubicBezTo>
                      <a:pt x="0" y="11"/>
                      <a:pt x="2" y="6"/>
                      <a:pt x="5" y="4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0" y="1"/>
                      <a:pt x="22" y="3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7" name="Freeform 211"/>
              <p:cNvSpPr>
                <a:spLocks noEditPoints="1"/>
              </p:cNvSpPr>
              <p:nvPr/>
            </p:nvSpPr>
            <p:spPr bwMode="auto">
              <a:xfrm>
                <a:off x="5228" y="933"/>
                <a:ext cx="100" cy="122"/>
              </a:xfrm>
              <a:custGeom>
                <a:avLst/>
                <a:gdLst/>
                <a:ahLst/>
                <a:cxnLst>
                  <a:cxn ang="0">
                    <a:pos x="24" y="27"/>
                  </a:cxn>
                  <a:cxn ang="0">
                    <a:pos x="26" y="30"/>
                  </a:cxn>
                  <a:cxn ang="0">
                    <a:pos x="15" y="34"/>
                  </a:cxn>
                  <a:cxn ang="0">
                    <a:pos x="0" y="17"/>
                  </a:cxn>
                  <a:cxn ang="0">
                    <a:pos x="4" y="4"/>
                  </a:cxn>
                  <a:cxn ang="0">
                    <a:pos x="14" y="0"/>
                  </a:cxn>
                  <a:cxn ang="0">
                    <a:pos x="23" y="3"/>
                  </a:cxn>
                  <a:cxn ang="0">
                    <a:pos x="27" y="17"/>
                  </a:cxn>
                  <a:cxn ang="0">
                    <a:pos x="27" y="18"/>
                  </a:cxn>
                  <a:cxn ang="0">
                    <a:pos x="6" y="18"/>
                  </a:cxn>
                  <a:cxn ang="0">
                    <a:pos x="6" y="19"/>
                  </a:cxn>
                  <a:cxn ang="0">
                    <a:pos x="8" y="26"/>
                  </a:cxn>
                  <a:cxn ang="0">
                    <a:pos x="16" y="30"/>
                  </a:cxn>
                  <a:cxn ang="0">
                    <a:pos x="24" y="27"/>
                  </a:cxn>
                  <a:cxn ang="0">
                    <a:pos x="6" y="14"/>
                  </a:cxn>
                  <a:cxn ang="0">
                    <a:pos x="21" y="14"/>
                  </a:cxn>
                  <a:cxn ang="0">
                    <a:pos x="20" y="7"/>
                  </a:cxn>
                  <a:cxn ang="0">
                    <a:pos x="14" y="4"/>
                  </a:cxn>
                  <a:cxn ang="0">
                    <a:pos x="6" y="14"/>
                  </a:cxn>
                </a:cxnLst>
                <a:rect l="0" t="0" r="r" b="b"/>
                <a:pathLst>
                  <a:path w="27" h="34">
                    <a:moveTo>
                      <a:pt x="24" y="27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33"/>
                      <a:pt x="19" y="34"/>
                      <a:pt x="15" y="34"/>
                    </a:cubicBezTo>
                    <a:cubicBezTo>
                      <a:pt x="6" y="34"/>
                      <a:pt x="0" y="28"/>
                      <a:pt x="0" y="17"/>
                    </a:cubicBezTo>
                    <a:cubicBezTo>
                      <a:pt x="0" y="11"/>
                      <a:pt x="2" y="8"/>
                      <a:pt x="4" y="4"/>
                    </a:cubicBezTo>
                    <a:cubicBezTo>
                      <a:pt x="7" y="1"/>
                      <a:pt x="10" y="0"/>
                      <a:pt x="14" y="0"/>
                    </a:cubicBezTo>
                    <a:cubicBezTo>
                      <a:pt x="18" y="0"/>
                      <a:pt x="21" y="1"/>
                      <a:pt x="23" y="3"/>
                    </a:cubicBezTo>
                    <a:cubicBezTo>
                      <a:pt x="26" y="6"/>
                      <a:pt x="27" y="9"/>
                      <a:pt x="27" y="17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2"/>
                      <a:pt x="7" y="24"/>
                      <a:pt x="8" y="26"/>
                    </a:cubicBezTo>
                    <a:cubicBezTo>
                      <a:pt x="10" y="29"/>
                      <a:pt x="13" y="30"/>
                      <a:pt x="16" y="30"/>
                    </a:cubicBezTo>
                    <a:cubicBezTo>
                      <a:pt x="19" y="30"/>
                      <a:pt x="22" y="29"/>
                      <a:pt x="24" y="27"/>
                    </a:cubicBezTo>
                    <a:close/>
                    <a:moveTo>
                      <a:pt x="6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1"/>
                      <a:pt x="21" y="8"/>
                      <a:pt x="20" y="7"/>
                    </a:cubicBezTo>
                    <a:cubicBezTo>
                      <a:pt x="19" y="5"/>
                      <a:pt x="17" y="4"/>
                      <a:pt x="14" y="4"/>
                    </a:cubicBezTo>
                    <a:cubicBezTo>
                      <a:pt x="9" y="4"/>
                      <a:pt x="7" y="7"/>
                      <a:pt x="6" y="14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95" name="Picture 218" descr="H:\Home\davidg\BIG\Logo\Logo\BiGGrid-Logo-invert.wmf"/>
          <p:cNvPicPr>
            <a:picLocks noChangeAspect="1" noChangeArrowheads="1"/>
          </p:cNvPicPr>
          <p:nvPr userDrawn="1"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6143625" y="500063"/>
            <a:ext cx="24288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5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609600" y="2720975"/>
            <a:ext cx="7696200" cy="1470025"/>
          </a:xfrm>
        </p:spPr>
        <p:txBody>
          <a:bodyPr/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4066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343400"/>
            <a:ext cx="6629400" cy="12192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6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5F72417-4569-4789-AAC2-C2206DE0D6D2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97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8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DE778A2-AE2E-4C12-ADE2-827BF75880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4FF80-21A8-4E4E-81BB-69E239B2A458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5A1C4-5A40-4C51-8635-D68DBE43E9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00958" y="609600"/>
            <a:ext cx="957242" cy="54864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6315092" cy="5486400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61F7-88C4-460D-8A01-7398AF262A75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ECC76-204D-49CD-A6E3-B88B56FC66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01459-6D8B-4633-AF3C-AD42F825712E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EB049-C233-45E6-8A83-76724A486B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71612"/>
            <a:ext cx="7772400" cy="45243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282E-837E-4D5A-83EA-E044A13A2C25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B1E07-AA0F-4F83-927E-B978DC121B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670C6-02B1-47D5-9F4A-E2DE09BD6367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66475-E584-4278-B271-476DCF9A9A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7211-7CEF-4830-9290-899915109AA8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031B3-434E-4967-920C-6B8DB47CD3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338C3-163B-481B-90A2-73A052608D2C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6D0F5-94E6-45D7-9F77-3485F80BEC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7772400" cy="676260"/>
          </a:xfrm>
        </p:spPr>
        <p:txBody>
          <a:bodyPr/>
          <a:lstStyle>
            <a:lvl1pPr>
              <a:tabLst>
                <a:tab pos="5645150" algn="l"/>
              </a:tabLst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4696A-5955-4632-9F44-C77C79E06003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E0F6-87A6-4144-84AD-6F1050A068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7728D-36E2-4711-BD1A-6B64995C5077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6D487-338E-40EB-9D7C-198C496A7B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3008313" cy="8636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71480"/>
            <a:ext cx="5111750" cy="55546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51FC0-589E-4978-AEAF-33AB23A9450C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31F01-53A3-42C0-A012-DA739D38B8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5AC9-1410-4C1A-B7F8-BBBDA7E63D1F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3ACA-B33A-4C9D-9C4F-705E782470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grpSp>
        <p:nvGrpSpPr>
          <p:cNvPr id="24581" name="Group 129"/>
          <p:cNvGrpSpPr>
            <a:grpSpLocks/>
          </p:cNvGrpSpPr>
          <p:nvPr/>
        </p:nvGrpSpPr>
        <p:grpSpPr bwMode="auto">
          <a:xfrm>
            <a:off x="573088" y="28575"/>
            <a:ext cx="396875" cy="395288"/>
            <a:chOff x="361" y="18"/>
            <a:chExt cx="250" cy="249"/>
          </a:xfrm>
        </p:grpSpPr>
        <p:sp>
          <p:nvSpPr>
            <p:cNvPr id="43077" name="Freeform 69"/>
            <p:cNvSpPr>
              <a:spLocks/>
            </p:cNvSpPr>
            <p:nvPr/>
          </p:nvSpPr>
          <p:spPr bwMode="auto">
            <a:xfrm>
              <a:off x="361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6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6" y="40"/>
                    <a:pt x="48" y="40"/>
                    <a:pt x="85" y="76"/>
                  </a:cubicBezTo>
                  <a:cubicBezTo>
                    <a:pt x="51" y="43"/>
                    <a:pt x="49" y="30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408521"/>
            </a:solidFill>
            <a:ln w="3175" cap="flat">
              <a:solidFill>
                <a:srgbClr val="40852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8" name="Freeform 70"/>
            <p:cNvSpPr>
              <a:spLocks/>
            </p:cNvSpPr>
            <p:nvPr/>
          </p:nvSpPr>
          <p:spPr bwMode="auto">
            <a:xfrm>
              <a:off x="447" y="105"/>
              <a:ext cx="78" cy="76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68" y="68"/>
                </a:cxn>
                <a:cxn ang="0">
                  <a:pos x="68" y="68"/>
                </a:cxn>
                <a:cxn ang="0">
                  <a:pos x="69" y="67"/>
                </a:cxn>
                <a:cxn ang="0">
                  <a:pos x="69" y="0"/>
                </a:cxn>
              </a:cxnLst>
              <a:rect l="0" t="0" r="r" b="b"/>
              <a:pathLst>
                <a:path w="69" h="68"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1" y="25"/>
                    <a:pt x="28" y="25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26" y="27"/>
                    <a:pt x="26" y="40"/>
                    <a:pt x="0" y="67"/>
                  </a:cubicBezTo>
                  <a:cubicBezTo>
                    <a:pt x="0" y="68"/>
                    <a:pt x="1" y="68"/>
                    <a:pt x="1" y="68"/>
                  </a:cubicBezTo>
                  <a:cubicBezTo>
                    <a:pt x="28" y="43"/>
                    <a:pt x="41" y="43"/>
                    <a:pt x="68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68"/>
                    <a:pt x="69" y="68"/>
                    <a:pt x="69" y="67"/>
                  </a:cubicBezTo>
                  <a:cubicBezTo>
                    <a:pt x="43" y="40"/>
                    <a:pt x="43" y="27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9" name="Freeform 71"/>
            <p:cNvSpPr>
              <a:spLocks/>
            </p:cNvSpPr>
            <p:nvPr/>
          </p:nvSpPr>
          <p:spPr bwMode="auto">
            <a:xfrm>
              <a:off x="361" y="18"/>
              <a:ext cx="96" cy="87"/>
            </a:xfrm>
            <a:custGeom>
              <a:avLst/>
              <a:gdLst/>
              <a:ahLst/>
              <a:cxnLst>
                <a:cxn ang="0">
                  <a:pos x="76" y="77"/>
                </a:cxn>
                <a:cxn ang="0">
                  <a:pos x="76" y="76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8" y="76"/>
                </a:cxn>
                <a:cxn ang="0">
                  <a:pos x="9" y="77"/>
                </a:cxn>
                <a:cxn ang="0">
                  <a:pos x="76" y="77"/>
                </a:cxn>
              </a:cxnLst>
              <a:rect l="0" t="0" r="r" b="b"/>
              <a:pathLst>
                <a:path w="85" h="77">
                  <a:moveTo>
                    <a:pt x="76" y="77"/>
                  </a:moveTo>
                  <a:cubicBezTo>
                    <a:pt x="76" y="77"/>
                    <a:pt x="76" y="76"/>
                    <a:pt x="76" y="76"/>
                  </a:cubicBezTo>
                  <a:cubicBezTo>
                    <a:pt x="49" y="46"/>
                    <a:pt x="51" y="33"/>
                    <a:pt x="85" y="0"/>
                  </a:cubicBezTo>
                  <a:cubicBezTo>
                    <a:pt x="48" y="36"/>
                    <a:pt x="36" y="36"/>
                    <a:pt x="0" y="0"/>
                  </a:cubicBezTo>
                  <a:cubicBezTo>
                    <a:pt x="33" y="33"/>
                    <a:pt x="36" y="46"/>
                    <a:pt x="8" y="76"/>
                  </a:cubicBezTo>
                  <a:cubicBezTo>
                    <a:pt x="8" y="76"/>
                    <a:pt x="8" y="77"/>
                    <a:pt x="9" y="77"/>
                  </a:cubicBezTo>
                  <a:cubicBezTo>
                    <a:pt x="36" y="51"/>
                    <a:pt x="49" y="51"/>
                    <a:pt x="76" y="77"/>
                  </a:cubicBezTo>
                  <a:close/>
                </a:path>
              </a:pathLst>
            </a:custGeom>
            <a:solidFill>
              <a:srgbClr val="FFFF00"/>
            </a:solidFill>
            <a:ln w="31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0" name="Freeform 72"/>
            <p:cNvSpPr>
              <a:spLocks/>
            </p:cNvSpPr>
            <p:nvPr/>
          </p:nvSpPr>
          <p:spPr bwMode="auto">
            <a:xfrm>
              <a:off x="447" y="105"/>
              <a:ext cx="1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1" name="Freeform 73"/>
            <p:cNvSpPr>
              <a:spLocks/>
            </p:cNvSpPr>
            <p:nvPr/>
          </p:nvSpPr>
          <p:spPr bwMode="auto">
            <a:xfrm>
              <a:off x="447" y="105"/>
              <a:ext cx="1" cy="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2" name="Freeform 74"/>
            <p:cNvSpPr>
              <a:spLocks/>
            </p:cNvSpPr>
            <p:nvPr/>
          </p:nvSpPr>
          <p:spPr bwMode="auto">
            <a:xfrm>
              <a:off x="361" y="105"/>
              <a:ext cx="9" cy="9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5"/>
                    <a:pt x="6" y="2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5"/>
                    <a:pt x="0" y="8"/>
                  </a:cubicBezTo>
                  <a:close/>
                </a:path>
              </a:pathLst>
            </a:custGeom>
            <a:noFill/>
            <a:ln w="3175" cap="flat">
              <a:solidFill>
                <a:srgbClr val="FFF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3" name="Freeform 75"/>
            <p:cNvSpPr>
              <a:spLocks/>
            </p:cNvSpPr>
            <p:nvPr/>
          </p:nvSpPr>
          <p:spPr bwMode="auto">
            <a:xfrm>
              <a:off x="361" y="94"/>
              <a:ext cx="9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0" y="0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3" y="3"/>
                    <a:pt x="5" y="6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4" name="Freeform 76"/>
            <p:cNvSpPr>
              <a:spLocks/>
            </p:cNvSpPr>
            <p:nvPr/>
          </p:nvSpPr>
          <p:spPr bwMode="auto">
            <a:xfrm>
              <a:off x="447" y="10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5" name="Freeform 77"/>
            <p:cNvSpPr>
              <a:spLocks/>
            </p:cNvSpPr>
            <p:nvPr/>
          </p:nvSpPr>
          <p:spPr bwMode="auto">
            <a:xfrm>
              <a:off x="447" y="104"/>
              <a:ext cx="1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1"/>
                    <a:pt x="1" y="1"/>
                  </a:cubicBezTo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6" name="Freeform 78"/>
            <p:cNvSpPr>
              <a:spLocks/>
            </p:cNvSpPr>
            <p:nvPr/>
          </p:nvSpPr>
          <p:spPr bwMode="auto">
            <a:xfrm>
              <a:off x="602" y="105"/>
              <a:ext cx="9" cy="9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8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5" y="5"/>
                    <a:pt x="2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5" y="5"/>
                    <a:pt x="8" y="8"/>
                  </a:cubicBezTo>
                  <a:close/>
                </a:path>
              </a:pathLst>
            </a:custGeom>
            <a:solidFill>
              <a:srgbClr val="8054A6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7" name="Freeform 79"/>
            <p:cNvSpPr>
              <a:spLocks/>
            </p:cNvSpPr>
            <p:nvPr/>
          </p:nvSpPr>
          <p:spPr bwMode="auto">
            <a:xfrm>
              <a:off x="602" y="94"/>
              <a:ext cx="9" cy="11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9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0" y="8"/>
                    <a:pt x="0" y="9"/>
                    <a:pt x="0" y="9"/>
                  </a:cubicBezTo>
                  <a:cubicBezTo>
                    <a:pt x="2" y="6"/>
                    <a:pt x="5" y="3"/>
                    <a:pt x="8" y="0"/>
                  </a:cubicBezTo>
                  <a:cubicBezTo>
                    <a:pt x="5" y="3"/>
                    <a:pt x="2" y="6"/>
                    <a:pt x="0" y="8"/>
                  </a:cubicBezTo>
                  <a:close/>
                </a:path>
              </a:pathLst>
            </a:custGeom>
            <a:solidFill>
              <a:srgbClr val="8054A6"/>
            </a:solidFill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8" name="Freeform 80"/>
            <p:cNvSpPr>
              <a:spLocks/>
            </p:cNvSpPr>
            <p:nvPr/>
          </p:nvSpPr>
          <p:spPr bwMode="auto">
            <a:xfrm>
              <a:off x="525" y="18"/>
              <a:ext cx="86" cy="87"/>
            </a:xfrm>
            <a:custGeom>
              <a:avLst/>
              <a:gdLst/>
              <a:ahLst/>
              <a:cxnLst>
                <a:cxn ang="0">
                  <a:pos x="67" y="77"/>
                </a:cxn>
                <a:cxn ang="0">
                  <a:pos x="68" y="76"/>
                </a:cxn>
                <a:cxn ang="0">
                  <a:pos x="76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7"/>
                </a:cxn>
                <a:cxn ang="0">
                  <a:pos x="67" y="77"/>
                </a:cxn>
              </a:cxnLst>
              <a:rect l="0" t="0" r="r" b="b"/>
              <a:pathLst>
                <a:path w="76" h="77">
                  <a:moveTo>
                    <a:pt x="67" y="77"/>
                  </a:moveTo>
                  <a:cubicBezTo>
                    <a:pt x="68" y="77"/>
                    <a:pt x="68" y="76"/>
                    <a:pt x="68" y="76"/>
                  </a:cubicBezTo>
                  <a:cubicBezTo>
                    <a:pt x="40" y="46"/>
                    <a:pt x="43" y="33"/>
                    <a:pt x="76" y="0"/>
                  </a:cubicBezTo>
                  <a:cubicBezTo>
                    <a:pt x="43" y="33"/>
                    <a:pt x="30" y="3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5" y="36"/>
                    <a:pt x="25" y="49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27" y="51"/>
                    <a:pt x="40" y="51"/>
                    <a:pt x="67" y="77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89" name="Freeform 81"/>
            <p:cNvSpPr>
              <a:spLocks/>
            </p:cNvSpPr>
            <p:nvPr/>
          </p:nvSpPr>
          <p:spPr bwMode="auto">
            <a:xfrm>
              <a:off x="515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7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7" y="40"/>
                    <a:pt x="49" y="40"/>
                    <a:pt x="85" y="76"/>
                  </a:cubicBezTo>
                  <a:cubicBezTo>
                    <a:pt x="52" y="43"/>
                    <a:pt x="49" y="30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0C419A"/>
            </a:solidFill>
            <a:ln w="3175" cap="flat">
              <a:solidFill>
                <a:srgbClr val="0C419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0" name="Freeform 82"/>
            <p:cNvSpPr>
              <a:spLocks/>
            </p:cNvSpPr>
            <p:nvPr/>
          </p:nvSpPr>
          <p:spPr bwMode="auto">
            <a:xfrm>
              <a:off x="361" y="181"/>
              <a:ext cx="9" cy="1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cubicBezTo>
                    <a:pt x="3" y="5"/>
                    <a:pt x="6" y="3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5"/>
                    <a:pt x="0" y="8"/>
                  </a:cubicBezTo>
                  <a:close/>
                </a:path>
              </a:pathLst>
            </a:custGeom>
            <a:noFill/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1" name="Freeform 83"/>
            <p:cNvSpPr>
              <a:spLocks/>
            </p:cNvSpPr>
            <p:nvPr/>
          </p:nvSpPr>
          <p:spPr bwMode="auto">
            <a:xfrm>
              <a:off x="361" y="171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9"/>
                </a:cxn>
                <a:cxn ang="0">
                  <a:pos x="8" y="8"/>
                </a:cxn>
                <a:cxn ang="0">
                  <a:pos x="0" y="0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3" y="3"/>
                    <a:pt x="5" y="6"/>
                    <a:pt x="8" y="9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09625"/>
            </a:solidFill>
            <a:ln w="3175" cap="flat">
              <a:solidFill>
                <a:srgbClr val="40852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2" name="Freeform 84"/>
            <p:cNvSpPr>
              <a:spLocks/>
            </p:cNvSpPr>
            <p:nvPr/>
          </p:nvSpPr>
          <p:spPr bwMode="auto">
            <a:xfrm>
              <a:off x="602" y="181"/>
              <a:ext cx="9" cy="1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8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cubicBezTo>
                    <a:pt x="5" y="5"/>
                    <a:pt x="2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5" y="5"/>
                    <a:pt x="8" y="8"/>
                  </a:cubicBezTo>
                  <a:close/>
                </a:path>
              </a:pathLst>
            </a:custGeom>
            <a:noFill/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3" name="Freeform 85"/>
            <p:cNvSpPr>
              <a:spLocks/>
            </p:cNvSpPr>
            <p:nvPr/>
          </p:nvSpPr>
          <p:spPr bwMode="auto">
            <a:xfrm>
              <a:off x="602" y="171"/>
              <a:ext cx="9" cy="1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8" y="0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5" y="3"/>
                    <a:pt x="2" y="6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322D91"/>
            </a:solidFill>
            <a:ln w="3175" cap="flat">
              <a:solidFill>
                <a:srgbClr val="322D9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4" name="Freeform 86"/>
            <p:cNvSpPr>
              <a:spLocks/>
            </p:cNvSpPr>
            <p:nvPr/>
          </p:nvSpPr>
          <p:spPr bwMode="auto">
            <a:xfrm>
              <a:off x="370" y="105"/>
              <a:ext cx="77" cy="76"/>
            </a:xfrm>
            <a:custGeom>
              <a:avLst/>
              <a:gdLst/>
              <a:ahLst/>
              <a:cxnLst>
                <a:cxn ang="0">
                  <a:pos x="68" y="68"/>
                </a:cxn>
                <a:cxn ang="0">
                  <a:pos x="68" y="67"/>
                </a:cxn>
                <a:cxn ang="0">
                  <a:pos x="68" y="0"/>
                </a:cxn>
                <a:cxn ang="0">
                  <a:pos x="6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" y="68"/>
                </a:cxn>
                <a:cxn ang="0">
                  <a:pos x="68" y="68"/>
                </a:cxn>
              </a:cxnLst>
              <a:rect l="0" t="0" r="r" b="b"/>
              <a:pathLst>
                <a:path w="68" h="68">
                  <a:moveTo>
                    <a:pt x="68" y="68"/>
                  </a:moveTo>
                  <a:cubicBezTo>
                    <a:pt x="68" y="68"/>
                    <a:pt x="68" y="68"/>
                    <a:pt x="68" y="67"/>
                  </a:cubicBezTo>
                  <a:cubicBezTo>
                    <a:pt x="43" y="40"/>
                    <a:pt x="43" y="27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41" y="25"/>
                    <a:pt x="28" y="25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7"/>
                    <a:pt x="25" y="40"/>
                    <a:pt x="0" y="67"/>
                  </a:cubicBezTo>
                  <a:cubicBezTo>
                    <a:pt x="0" y="68"/>
                    <a:pt x="0" y="68"/>
                    <a:pt x="1" y="68"/>
                  </a:cubicBezTo>
                  <a:cubicBezTo>
                    <a:pt x="28" y="43"/>
                    <a:pt x="41" y="43"/>
                    <a:pt x="68" y="68"/>
                  </a:cubicBezTo>
                  <a:close/>
                </a:path>
              </a:pathLst>
            </a:custGeom>
            <a:solidFill>
              <a:srgbClr val="B3DC10"/>
            </a:solidFill>
            <a:ln w="3175" cap="flat">
              <a:solidFill>
                <a:srgbClr val="B3DC1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5" name="Freeform 87"/>
            <p:cNvSpPr>
              <a:spLocks/>
            </p:cNvSpPr>
            <p:nvPr/>
          </p:nvSpPr>
          <p:spPr bwMode="auto">
            <a:xfrm>
              <a:off x="438" y="181"/>
              <a:ext cx="96" cy="86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76"/>
                </a:cxn>
                <a:cxn ang="0">
                  <a:pos x="85" y="76"/>
                </a:cxn>
                <a:cxn ang="0">
                  <a:pos x="77" y="0"/>
                </a:cxn>
                <a:cxn ang="0">
                  <a:pos x="76" y="0"/>
                </a:cxn>
              </a:cxnLst>
              <a:rect l="0" t="0" r="r" b="b"/>
              <a:pathLst>
                <a:path w="85" h="76">
                  <a:moveTo>
                    <a:pt x="76" y="0"/>
                  </a:moveTo>
                  <a:cubicBezTo>
                    <a:pt x="49" y="25"/>
                    <a:pt x="36" y="25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6" y="30"/>
                    <a:pt x="33" y="43"/>
                    <a:pt x="0" y="76"/>
                  </a:cubicBezTo>
                  <a:cubicBezTo>
                    <a:pt x="36" y="40"/>
                    <a:pt x="49" y="40"/>
                    <a:pt x="85" y="76"/>
                  </a:cubicBezTo>
                  <a:cubicBezTo>
                    <a:pt x="52" y="43"/>
                    <a:pt x="49" y="30"/>
                    <a:pt x="77" y="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solidFill>
              <a:srgbClr val="367A8A"/>
            </a:solidFill>
            <a:ln w="3175" cap="flat">
              <a:solidFill>
                <a:srgbClr val="367A8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6" name="Freeform 88"/>
            <p:cNvSpPr>
              <a:spLocks/>
            </p:cNvSpPr>
            <p:nvPr/>
          </p:nvSpPr>
          <p:spPr bwMode="auto">
            <a:xfrm>
              <a:off x="525" y="18"/>
              <a:ext cx="9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5" y="3"/>
                    <a:pt x="2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6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7" name="Freeform 89"/>
            <p:cNvSpPr>
              <a:spLocks/>
            </p:cNvSpPr>
            <p:nvPr/>
          </p:nvSpPr>
          <p:spPr bwMode="auto">
            <a:xfrm>
              <a:off x="515" y="18"/>
              <a:ext cx="10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8"/>
                </a:cxn>
                <a:cxn ang="0">
                  <a:pos x="9" y="8"/>
                </a:cxn>
                <a:cxn ang="0">
                  <a:pos x="0" y="0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3" y="3"/>
                    <a:pt x="6" y="6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flat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8" name="Freeform 90"/>
            <p:cNvSpPr>
              <a:spLocks/>
            </p:cNvSpPr>
            <p:nvPr/>
          </p:nvSpPr>
          <p:spPr bwMode="auto">
            <a:xfrm>
              <a:off x="438" y="18"/>
              <a:ext cx="87" cy="87"/>
            </a:xfrm>
            <a:custGeom>
              <a:avLst/>
              <a:gdLst/>
              <a:ahLst/>
              <a:cxnLst>
                <a:cxn ang="0">
                  <a:pos x="77" y="9"/>
                </a:cxn>
                <a:cxn ang="0">
                  <a:pos x="76" y="8"/>
                </a:cxn>
                <a:cxn ang="0">
                  <a:pos x="0" y="0"/>
                </a:cxn>
                <a:cxn ang="0">
                  <a:pos x="8" y="76"/>
                </a:cxn>
                <a:cxn ang="0">
                  <a:pos x="9" y="77"/>
                </a:cxn>
                <a:cxn ang="0">
                  <a:pos x="76" y="77"/>
                </a:cxn>
                <a:cxn ang="0">
                  <a:pos x="76" y="76"/>
                </a:cxn>
                <a:cxn ang="0">
                  <a:pos x="77" y="76"/>
                </a:cxn>
                <a:cxn ang="0">
                  <a:pos x="77" y="9"/>
                </a:cxn>
              </a:cxnLst>
              <a:rect l="0" t="0" r="r" b="b"/>
              <a:pathLst>
                <a:path w="77" h="77">
                  <a:moveTo>
                    <a:pt x="77" y="9"/>
                  </a:moveTo>
                  <a:cubicBezTo>
                    <a:pt x="76" y="9"/>
                    <a:pt x="76" y="9"/>
                    <a:pt x="76" y="8"/>
                  </a:cubicBezTo>
                  <a:cubicBezTo>
                    <a:pt x="46" y="36"/>
                    <a:pt x="33" y="33"/>
                    <a:pt x="0" y="0"/>
                  </a:cubicBezTo>
                  <a:cubicBezTo>
                    <a:pt x="33" y="33"/>
                    <a:pt x="36" y="46"/>
                    <a:pt x="8" y="76"/>
                  </a:cubicBezTo>
                  <a:cubicBezTo>
                    <a:pt x="8" y="76"/>
                    <a:pt x="9" y="77"/>
                    <a:pt x="9" y="77"/>
                  </a:cubicBezTo>
                  <a:cubicBezTo>
                    <a:pt x="36" y="51"/>
                    <a:pt x="49" y="51"/>
                    <a:pt x="76" y="77"/>
                  </a:cubicBezTo>
                  <a:cubicBezTo>
                    <a:pt x="76" y="77"/>
                    <a:pt x="76" y="77"/>
                    <a:pt x="76" y="76"/>
                  </a:cubicBezTo>
                  <a:cubicBezTo>
                    <a:pt x="76" y="76"/>
                    <a:pt x="77" y="76"/>
                    <a:pt x="77" y="76"/>
                  </a:cubicBezTo>
                  <a:cubicBezTo>
                    <a:pt x="51" y="49"/>
                    <a:pt x="51" y="36"/>
                    <a:pt x="77" y="9"/>
                  </a:cubicBezTo>
                  <a:close/>
                </a:path>
              </a:pathLst>
            </a:custGeom>
            <a:solidFill>
              <a:srgbClr val="FF9900"/>
            </a:solidFill>
            <a:ln w="3175" cap="flat">
              <a:solidFill>
                <a:srgbClr val="FF99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99" name="Freeform 91"/>
            <p:cNvSpPr>
              <a:spLocks/>
            </p:cNvSpPr>
            <p:nvPr/>
          </p:nvSpPr>
          <p:spPr bwMode="auto">
            <a:xfrm>
              <a:off x="525" y="105"/>
              <a:ext cx="77" cy="76"/>
            </a:xfrm>
            <a:custGeom>
              <a:avLst/>
              <a:gdLst/>
              <a:ahLst/>
              <a:cxnLst>
                <a:cxn ang="0">
                  <a:pos x="67" y="68"/>
                </a:cxn>
                <a:cxn ang="0">
                  <a:pos x="68" y="67"/>
                </a:cxn>
                <a:cxn ang="0">
                  <a:pos x="68" y="0"/>
                </a:cxn>
                <a:cxn ang="0">
                  <a:pos x="6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7"/>
                </a:cxn>
                <a:cxn ang="0">
                  <a:pos x="0" y="68"/>
                </a:cxn>
                <a:cxn ang="0">
                  <a:pos x="67" y="68"/>
                </a:cxn>
              </a:cxnLst>
              <a:rect l="0" t="0" r="r" b="b"/>
              <a:pathLst>
                <a:path w="68" h="68">
                  <a:moveTo>
                    <a:pt x="67" y="68"/>
                  </a:moveTo>
                  <a:cubicBezTo>
                    <a:pt x="68" y="68"/>
                    <a:pt x="68" y="68"/>
                    <a:pt x="68" y="67"/>
                  </a:cubicBezTo>
                  <a:cubicBezTo>
                    <a:pt x="43" y="40"/>
                    <a:pt x="43" y="27"/>
                    <a:pt x="68" y="0"/>
                  </a:cubicBezTo>
                  <a:cubicBezTo>
                    <a:pt x="68" y="0"/>
                    <a:pt x="68" y="0"/>
                    <a:pt x="67" y="0"/>
                  </a:cubicBezTo>
                  <a:cubicBezTo>
                    <a:pt x="40" y="25"/>
                    <a:pt x="27" y="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27"/>
                    <a:pt x="25" y="40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7" y="43"/>
                    <a:pt x="40" y="43"/>
                    <a:pt x="67" y="68"/>
                  </a:cubicBezTo>
                  <a:close/>
                </a:path>
              </a:pathLst>
            </a:custGeom>
            <a:solidFill>
              <a:srgbClr val="8069B0"/>
            </a:solidFill>
            <a:ln w="3175" cap="flat">
              <a:solidFill>
                <a:srgbClr val="8069B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4582" name="Group 128"/>
          <p:cNvGrpSpPr>
            <a:grpSpLocks/>
          </p:cNvGrpSpPr>
          <p:nvPr/>
        </p:nvGrpSpPr>
        <p:grpSpPr bwMode="auto">
          <a:xfrm>
            <a:off x="228600" y="179388"/>
            <a:ext cx="169863" cy="85725"/>
            <a:chOff x="144" y="113"/>
            <a:chExt cx="107" cy="54"/>
          </a:xfrm>
        </p:grpSpPr>
        <p:sp>
          <p:nvSpPr>
            <p:cNvPr id="43074" name="Freeform 66"/>
            <p:cNvSpPr>
              <a:spLocks/>
            </p:cNvSpPr>
            <p:nvPr/>
          </p:nvSpPr>
          <p:spPr bwMode="auto">
            <a:xfrm>
              <a:off x="144" y="128"/>
              <a:ext cx="34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13" y="23"/>
                </a:cxn>
                <a:cxn ang="0">
                  <a:pos x="15" y="28"/>
                </a:cxn>
                <a:cxn ang="0">
                  <a:pos x="15" y="28"/>
                </a:cxn>
                <a:cxn ang="0">
                  <a:pos x="17" y="23"/>
                </a:cxn>
                <a:cxn ang="0">
                  <a:pos x="24" y="1"/>
                </a:cxn>
                <a:cxn ang="0">
                  <a:pos x="30" y="1"/>
                </a:cxn>
                <a:cxn ang="0">
                  <a:pos x="17" y="34"/>
                </a:cxn>
                <a:cxn ang="0">
                  <a:pos x="12" y="34"/>
                </a:cxn>
                <a:cxn ang="0">
                  <a:pos x="0" y="1"/>
                </a:cxn>
              </a:cxnLst>
              <a:rect l="0" t="0" r="r" b="b"/>
              <a:pathLst>
                <a:path w="30" h="34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5"/>
                    <a:pt x="15" y="27"/>
                    <a:pt x="15" y="28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6"/>
                    <a:pt x="16" y="25"/>
                    <a:pt x="17" y="2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2" y="34"/>
                    <a:pt x="12" y="34"/>
                    <a:pt x="12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5" name="Freeform 67"/>
            <p:cNvSpPr>
              <a:spLocks/>
            </p:cNvSpPr>
            <p:nvPr/>
          </p:nvSpPr>
          <p:spPr bwMode="auto">
            <a:xfrm>
              <a:off x="185" y="113"/>
              <a:ext cx="10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10"/>
                </a:cxn>
                <a:cxn ang="0">
                  <a:pos x="6" y="41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9" y="48"/>
                </a:cxn>
                <a:cxn ang="0">
                  <a:pos x="6" y="48"/>
                </a:cxn>
                <a:cxn ang="0">
                  <a:pos x="2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9" h="48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6"/>
                    <a:pt x="6" y="1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4"/>
                    <a:pt x="6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8"/>
                    <a:pt x="7" y="48"/>
                    <a:pt x="6" y="48"/>
                  </a:cubicBezTo>
                  <a:cubicBezTo>
                    <a:pt x="4" y="48"/>
                    <a:pt x="3" y="48"/>
                    <a:pt x="2" y="47"/>
                  </a:cubicBezTo>
                  <a:cubicBezTo>
                    <a:pt x="1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0" y="3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76" name="Freeform 68"/>
            <p:cNvSpPr>
              <a:spLocks noEditPoints="1"/>
            </p:cNvSpPr>
            <p:nvPr/>
          </p:nvSpPr>
          <p:spPr bwMode="auto">
            <a:xfrm>
              <a:off x="221" y="128"/>
              <a:ext cx="30" cy="39"/>
            </a:xfrm>
            <a:custGeom>
              <a:avLst/>
              <a:gdLst/>
              <a:ahLst/>
              <a:cxnLst>
                <a:cxn ang="0">
                  <a:pos x="24" y="27"/>
                </a:cxn>
                <a:cxn ang="0">
                  <a:pos x="26" y="30"/>
                </a:cxn>
                <a:cxn ang="0">
                  <a:pos x="15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3" y="3"/>
                </a:cxn>
                <a:cxn ang="0">
                  <a:pos x="27" y="17"/>
                </a:cxn>
                <a:cxn ang="0">
                  <a:pos x="27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6" y="30"/>
                </a:cxn>
                <a:cxn ang="0">
                  <a:pos x="24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6" y="14"/>
                </a:cxn>
              </a:cxnLst>
              <a:rect l="0" t="0" r="r" b="b"/>
              <a:pathLst>
                <a:path w="27" h="34">
                  <a:moveTo>
                    <a:pt x="24" y="27"/>
                  </a:moveTo>
                  <a:cubicBezTo>
                    <a:pt x="26" y="30"/>
                    <a:pt x="26" y="30"/>
                    <a:pt x="26" y="30"/>
                  </a:cubicBezTo>
                  <a:cubicBezTo>
                    <a:pt x="23" y="33"/>
                    <a:pt x="19" y="34"/>
                    <a:pt x="15" y="34"/>
                  </a:cubicBezTo>
                  <a:cubicBezTo>
                    <a:pt x="6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6" y="6"/>
                    <a:pt x="27" y="9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7" y="24"/>
                    <a:pt x="8" y="26"/>
                  </a:cubicBezTo>
                  <a:cubicBezTo>
                    <a:pt x="10" y="29"/>
                    <a:pt x="13" y="30"/>
                    <a:pt x="16" y="30"/>
                  </a:cubicBezTo>
                  <a:cubicBezTo>
                    <a:pt x="19" y="30"/>
                    <a:pt x="22" y="29"/>
                    <a:pt x="24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1" y="8"/>
                    <a:pt x="20" y="7"/>
                  </a:cubicBezTo>
                  <a:cubicBezTo>
                    <a:pt x="19" y="5"/>
                    <a:pt x="16" y="4"/>
                    <a:pt x="14" y="4"/>
                  </a:cubicBezTo>
                  <a:cubicBezTo>
                    <a:pt x="9" y="4"/>
                    <a:pt x="7" y="7"/>
                    <a:pt x="6" y="1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203" y="141"/>
              <a:ext cx="10" cy="9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4583" name="Group 127"/>
          <p:cNvGrpSpPr>
            <a:grpSpLocks/>
          </p:cNvGrpSpPr>
          <p:nvPr/>
        </p:nvGrpSpPr>
        <p:grpSpPr bwMode="auto">
          <a:xfrm>
            <a:off x="1120775" y="177800"/>
            <a:ext cx="1546225" cy="109538"/>
            <a:chOff x="706" y="112"/>
            <a:chExt cx="974" cy="69"/>
          </a:xfrm>
        </p:grpSpPr>
        <p:sp>
          <p:nvSpPr>
            <p:cNvPr id="43101" name="Freeform 93"/>
            <p:cNvSpPr>
              <a:spLocks/>
            </p:cNvSpPr>
            <p:nvPr/>
          </p:nvSpPr>
          <p:spPr bwMode="auto">
            <a:xfrm>
              <a:off x="706" y="128"/>
              <a:ext cx="33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13" y="23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16" y="23"/>
                </a:cxn>
                <a:cxn ang="0">
                  <a:pos x="23" y="1"/>
                </a:cxn>
                <a:cxn ang="0">
                  <a:pos x="29" y="1"/>
                </a:cxn>
                <a:cxn ang="0">
                  <a:pos x="17" y="34"/>
                </a:cxn>
                <a:cxn ang="0">
                  <a:pos x="11" y="34"/>
                </a:cxn>
                <a:cxn ang="0">
                  <a:pos x="0" y="1"/>
                </a:cxn>
              </a:cxnLst>
              <a:rect l="0" t="0" r="r" b="b"/>
              <a:pathLst>
                <a:path w="29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5"/>
                    <a:pt x="14" y="27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6"/>
                    <a:pt x="15" y="25"/>
                    <a:pt x="16" y="2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1" y="34"/>
                    <a:pt x="11" y="34"/>
                    <a:pt x="11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2" name="Freeform 94"/>
            <p:cNvSpPr>
              <a:spLocks noEditPoints="1"/>
            </p:cNvSpPr>
            <p:nvPr/>
          </p:nvSpPr>
          <p:spPr bwMode="auto">
            <a:xfrm>
              <a:off x="744" y="113"/>
              <a:ext cx="10" cy="5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5"/>
                </a:cxn>
                <a:cxn ang="0">
                  <a:pos x="4" y="9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2" y="15"/>
                </a:cxn>
                <a:cxn ang="0">
                  <a:pos x="7" y="14"/>
                </a:cxn>
                <a:cxn ang="0">
                  <a:pos x="7" y="48"/>
                </a:cxn>
                <a:cxn ang="0">
                  <a:pos x="2" y="48"/>
                </a:cxn>
                <a:cxn ang="0">
                  <a:pos x="2" y="15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2" y="15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2" y="48"/>
                    <a:pt x="2" y="48"/>
                    <a:pt x="2" y="48"/>
                  </a:cubicBezTo>
                  <a:lnTo>
                    <a:pt x="2" y="1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3" name="Freeform 95"/>
            <p:cNvSpPr>
              <a:spLocks/>
            </p:cNvSpPr>
            <p:nvPr/>
          </p:nvSpPr>
          <p:spPr bwMode="auto">
            <a:xfrm>
              <a:off x="764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5" y="6"/>
                </a:cxn>
                <a:cxn ang="0">
                  <a:pos x="14" y="5"/>
                </a:cxn>
                <a:cxn ang="0">
                  <a:pos x="8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8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4" name="Freeform 96"/>
            <p:cNvSpPr>
              <a:spLocks/>
            </p:cNvSpPr>
            <p:nvPr/>
          </p:nvSpPr>
          <p:spPr bwMode="auto">
            <a:xfrm>
              <a:off x="785" y="118"/>
              <a:ext cx="21" cy="50"/>
            </a:xfrm>
            <a:custGeom>
              <a:avLst/>
              <a:gdLst/>
              <a:ahLst/>
              <a:cxnLst>
                <a:cxn ang="0">
                  <a:pos x="18" y="10"/>
                </a:cxn>
                <a:cxn ang="0">
                  <a:pos x="16" y="14"/>
                </a:cxn>
                <a:cxn ang="0">
                  <a:pos x="9" y="14"/>
                </a:cxn>
                <a:cxn ang="0">
                  <a:pos x="9" y="35"/>
                </a:cxn>
                <a:cxn ang="0">
                  <a:pos x="13" y="40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11" y="44"/>
                </a:cxn>
                <a:cxn ang="0">
                  <a:pos x="7" y="43"/>
                </a:cxn>
                <a:cxn ang="0">
                  <a:pos x="4" y="36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9" y="10"/>
                </a:cxn>
                <a:cxn ang="0">
                  <a:pos x="18" y="10"/>
                </a:cxn>
              </a:cxnLst>
              <a:rect l="0" t="0" r="r" b="b"/>
              <a:pathLst>
                <a:path w="18" h="44">
                  <a:moveTo>
                    <a:pt x="18" y="1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6" y="40"/>
                    <a:pt x="17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3"/>
                    <a:pt x="14" y="44"/>
                    <a:pt x="11" y="44"/>
                  </a:cubicBezTo>
                  <a:cubicBezTo>
                    <a:pt x="10" y="44"/>
                    <a:pt x="8" y="43"/>
                    <a:pt x="7" y="43"/>
                  </a:cubicBezTo>
                  <a:cubicBezTo>
                    <a:pt x="5" y="42"/>
                    <a:pt x="4" y="40"/>
                    <a:pt x="4" y="3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6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5"/>
                    <a:pt x="9" y="1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5" name="Freeform 97"/>
            <p:cNvSpPr>
              <a:spLocks/>
            </p:cNvSpPr>
            <p:nvPr/>
          </p:nvSpPr>
          <p:spPr bwMode="auto">
            <a:xfrm>
              <a:off x="813" y="128"/>
              <a:ext cx="31" cy="4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5" y="24"/>
                </a:cxn>
                <a:cxn ang="0">
                  <a:pos x="7" y="29"/>
                </a:cxn>
                <a:cxn ang="0">
                  <a:pos x="11" y="30"/>
                </a:cxn>
                <a:cxn ang="0">
                  <a:pos x="19" y="24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24"/>
                </a:cxn>
                <a:cxn ang="0">
                  <a:pos x="25" y="30"/>
                </a:cxn>
                <a:cxn ang="0">
                  <a:pos x="27" y="32"/>
                </a:cxn>
                <a:cxn ang="0">
                  <a:pos x="23" y="35"/>
                </a:cxn>
                <a:cxn ang="0">
                  <a:pos x="20" y="30"/>
                </a:cxn>
                <a:cxn ang="0">
                  <a:pos x="9" y="35"/>
                </a:cxn>
                <a:cxn ang="0">
                  <a:pos x="1" y="30"/>
                </a:cxn>
                <a:cxn ang="0">
                  <a:pos x="0" y="25"/>
                </a:cxn>
                <a:cxn ang="0">
                  <a:pos x="0" y="1"/>
                </a:cxn>
              </a:cxnLst>
              <a:rect l="0" t="0" r="r" b="b"/>
              <a:pathLst>
                <a:path w="27" h="35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7"/>
                    <a:pt x="5" y="28"/>
                    <a:pt x="7" y="29"/>
                  </a:cubicBezTo>
                  <a:cubicBezTo>
                    <a:pt x="8" y="30"/>
                    <a:pt x="9" y="30"/>
                    <a:pt x="11" y="30"/>
                  </a:cubicBezTo>
                  <a:cubicBezTo>
                    <a:pt x="14" y="30"/>
                    <a:pt x="18" y="28"/>
                    <a:pt x="19" y="2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7"/>
                    <a:pt x="25" y="28"/>
                    <a:pt x="25" y="30"/>
                  </a:cubicBezTo>
                  <a:cubicBezTo>
                    <a:pt x="26" y="30"/>
                    <a:pt x="26" y="31"/>
                    <a:pt x="27" y="32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1" y="33"/>
                    <a:pt x="20" y="32"/>
                    <a:pt x="20" y="30"/>
                  </a:cubicBezTo>
                  <a:cubicBezTo>
                    <a:pt x="17" y="33"/>
                    <a:pt x="14" y="35"/>
                    <a:pt x="9" y="35"/>
                  </a:cubicBezTo>
                  <a:cubicBezTo>
                    <a:pt x="5" y="35"/>
                    <a:pt x="2" y="33"/>
                    <a:pt x="1" y="30"/>
                  </a:cubicBezTo>
                  <a:cubicBezTo>
                    <a:pt x="0" y="29"/>
                    <a:pt x="0" y="27"/>
                    <a:pt x="0" y="2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6" name="Freeform 98"/>
            <p:cNvSpPr>
              <a:spLocks noEditPoints="1"/>
            </p:cNvSpPr>
            <p:nvPr/>
          </p:nvSpPr>
          <p:spPr bwMode="auto">
            <a:xfrm>
              <a:off x="850" y="128"/>
              <a:ext cx="31" cy="4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5" y="0"/>
                </a:cxn>
                <a:cxn ang="0">
                  <a:pos x="25" y="5"/>
                </a:cxn>
                <a:cxn ang="0">
                  <a:pos x="25" y="11"/>
                </a:cxn>
                <a:cxn ang="0">
                  <a:pos x="25" y="12"/>
                </a:cxn>
                <a:cxn ang="0">
                  <a:pos x="25" y="23"/>
                </a:cxn>
                <a:cxn ang="0">
                  <a:pos x="25" y="25"/>
                </a:cxn>
                <a:cxn ang="0">
                  <a:pos x="28" y="31"/>
                </a:cxn>
                <a:cxn ang="0">
                  <a:pos x="25" y="35"/>
                </a:cxn>
                <a:cxn ang="0">
                  <a:pos x="21" y="30"/>
                </a:cxn>
                <a:cxn ang="0">
                  <a:pos x="11" y="35"/>
                </a:cxn>
                <a:cxn ang="0">
                  <a:pos x="3" y="32"/>
                </a:cxn>
                <a:cxn ang="0">
                  <a:pos x="0" y="25"/>
                </a:cxn>
                <a:cxn ang="0">
                  <a:pos x="18" y="13"/>
                </a:cxn>
                <a:cxn ang="0">
                  <a:pos x="20" y="13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5" y="4"/>
                </a:cxn>
                <a:cxn ang="0">
                  <a:pos x="8" y="6"/>
                </a:cxn>
                <a:cxn ang="0">
                  <a:pos x="4" y="8"/>
                </a:cxn>
                <a:cxn ang="0">
                  <a:pos x="2" y="4"/>
                </a:cxn>
                <a:cxn ang="0">
                  <a:pos x="20" y="17"/>
                </a:cxn>
                <a:cxn ang="0">
                  <a:pos x="18" y="17"/>
                </a:cxn>
                <a:cxn ang="0">
                  <a:pos x="8" y="19"/>
                </a:cxn>
                <a:cxn ang="0">
                  <a:pos x="6" y="25"/>
                </a:cxn>
                <a:cxn ang="0">
                  <a:pos x="12" y="31"/>
                </a:cxn>
                <a:cxn ang="0">
                  <a:pos x="20" y="26"/>
                </a:cxn>
                <a:cxn ang="0">
                  <a:pos x="20" y="17"/>
                </a:cxn>
              </a:cxnLst>
              <a:rect l="0" t="0" r="r" b="b"/>
              <a:pathLst>
                <a:path w="28" h="35">
                  <a:moveTo>
                    <a:pt x="2" y="4"/>
                  </a:moveTo>
                  <a:cubicBezTo>
                    <a:pt x="6" y="1"/>
                    <a:pt x="11" y="0"/>
                    <a:pt x="15" y="0"/>
                  </a:cubicBezTo>
                  <a:cubicBezTo>
                    <a:pt x="20" y="0"/>
                    <a:pt x="23" y="2"/>
                    <a:pt x="25" y="5"/>
                  </a:cubicBezTo>
                  <a:cubicBezTo>
                    <a:pt x="25" y="6"/>
                    <a:pt x="25" y="8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5" y="24"/>
                    <a:pt x="25" y="24"/>
                    <a:pt x="25" y="25"/>
                  </a:cubicBezTo>
                  <a:cubicBezTo>
                    <a:pt x="25" y="29"/>
                    <a:pt x="26" y="30"/>
                    <a:pt x="28" y="31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3" y="34"/>
                    <a:pt x="21" y="32"/>
                    <a:pt x="21" y="30"/>
                  </a:cubicBezTo>
                  <a:cubicBezTo>
                    <a:pt x="17" y="33"/>
                    <a:pt x="15" y="35"/>
                    <a:pt x="11" y="35"/>
                  </a:cubicBezTo>
                  <a:cubicBezTo>
                    <a:pt x="7" y="35"/>
                    <a:pt x="5" y="33"/>
                    <a:pt x="3" y="32"/>
                  </a:cubicBezTo>
                  <a:cubicBezTo>
                    <a:pt x="1" y="30"/>
                    <a:pt x="0" y="27"/>
                    <a:pt x="0" y="25"/>
                  </a:cubicBezTo>
                  <a:cubicBezTo>
                    <a:pt x="0" y="18"/>
                    <a:pt x="7" y="13"/>
                    <a:pt x="18" y="13"/>
                  </a:cubicBezTo>
                  <a:cubicBezTo>
                    <a:pt x="19" y="13"/>
                    <a:pt x="19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3" y="4"/>
                    <a:pt x="11" y="4"/>
                    <a:pt x="8" y="6"/>
                  </a:cubicBezTo>
                  <a:cubicBezTo>
                    <a:pt x="6" y="6"/>
                    <a:pt x="6" y="7"/>
                    <a:pt x="4" y="8"/>
                  </a:cubicBezTo>
                  <a:lnTo>
                    <a:pt x="2" y="4"/>
                  </a:lnTo>
                  <a:close/>
                  <a:moveTo>
                    <a:pt x="20" y="17"/>
                  </a:moveTo>
                  <a:cubicBezTo>
                    <a:pt x="19" y="17"/>
                    <a:pt x="18" y="17"/>
                    <a:pt x="18" y="17"/>
                  </a:cubicBezTo>
                  <a:cubicBezTo>
                    <a:pt x="12" y="17"/>
                    <a:pt x="10" y="18"/>
                    <a:pt x="8" y="19"/>
                  </a:cubicBezTo>
                  <a:cubicBezTo>
                    <a:pt x="7" y="21"/>
                    <a:pt x="6" y="22"/>
                    <a:pt x="6" y="25"/>
                  </a:cubicBezTo>
                  <a:cubicBezTo>
                    <a:pt x="6" y="29"/>
                    <a:pt x="8" y="31"/>
                    <a:pt x="12" y="31"/>
                  </a:cubicBezTo>
                  <a:cubicBezTo>
                    <a:pt x="15" y="31"/>
                    <a:pt x="18" y="29"/>
                    <a:pt x="20" y="26"/>
                  </a:cubicBezTo>
                  <a:lnTo>
                    <a:pt x="20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7" name="Freeform 99"/>
            <p:cNvSpPr>
              <a:spLocks/>
            </p:cNvSpPr>
            <p:nvPr/>
          </p:nvSpPr>
          <p:spPr bwMode="auto">
            <a:xfrm>
              <a:off x="889" y="113"/>
              <a:ext cx="12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7" y="10"/>
                </a:cxn>
                <a:cxn ang="0">
                  <a:pos x="7" y="41"/>
                </a:cxn>
                <a:cxn ang="0">
                  <a:pos x="8" y="44"/>
                </a:cxn>
                <a:cxn ang="0">
                  <a:pos x="9" y="44"/>
                </a:cxn>
                <a:cxn ang="0">
                  <a:pos x="10" y="48"/>
                </a:cxn>
                <a:cxn ang="0">
                  <a:pos x="7" y="48"/>
                </a:cxn>
                <a:cxn ang="0">
                  <a:pos x="3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10" h="48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7" y="2"/>
                    <a:pt x="7" y="6"/>
                    <a:pt x="7" y="10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8"/>
                    <a:pt x="8" y="48"/>
                    <a:pt x="7" y="48"/>
                  </a:cubicBezTo>
                  <a:cubicBezTo>
                    <a:pt x="5" y="48"/>
                    <a:pt x="4" y="48"/>
                    <a:pt x="3" y="47"/>
                  </a:cubicBezTo>
                  <a:cubicBezTo>
                    <a:pt x="2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8" name="Freeform 100"/>
            <p:cNvSpPr>
              <a:spLocks/>
            </p:cNvSpPr>
            <p:nvPr/>
          </p:nvSpPr>
          <p:spPr bwMode="auto">
            <a:xfrm>
              <a:off x="935" y="113"/>
              <a:ext cx="12" cy="5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10"/>
                </a:cxn>
                <a:cxn ang="0">
                  <a:pos x="6" y="41"/>
                </a:cxn>
                <a:cxn ang="0">
                  <a:pos x="8" y="44"/>
                </a:cxn>
                <a:cxn ang="0">
                  <a:pos x="9" y="44"/>
                </a:cxn>
                <a:cxn ang="0">
                  <a:pos x="10" y="48"/>
                </a:cxn>
                <a:cxn ang="0">
                  <a:pos x="6" y="48"/>
                </a:cxn>
                <a:cxn ang="0">
                  <a:pos x="2" y="47"/>
                </a:cxn>
                <a:cxn ang="0">
                  <a:pos x="1" y="42"/>
                </a:cxn>
                <a:cxn ang="0">
                  <a:pos x="1" y="10"/>
                </a:cxn>
                <a:cxn ang="0">
                  <a:pos x="0" y="1"/>
                </a:cxn>
              </a:cxnLst>
              <a:rect l="0" t="0" r="r" b="b"/>
              <a:pathLst>
                <a:path w="10" h="48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6"/>
                    <a:pt x="6" y="10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4"/>
                    <a:pt x="7" y="44"/>
                    <a:pt x="8" y="44"/>
                  </a:cubicBezTo>
                  <a:cubicBezTo>
                    <a:pt x="8" y="44"/>
                    <a:pt x="9" y="44"/>
                    <a:pt x="9" y="44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8" y="48"/>
                    <a:pt x="8" y="48"/>
                    <a:pt x="6" y="48"/>
                  </a:cubicBezTo>
                  <a:cubicBezTo>
                    <a:pt x="5" y="48"/>
                    <a:pt x="3" y="48"/>
                    <a:pt x="2" y="47"/>
                  </a:cubicBezTo>
                  <a:cubicBezTo>
                    <a:pt x="1" y="46"/>
                    <a:pt x="1" y="45"/>
                    <a:pt x="1" y="4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09" name="Freeform 101"/>
            <p:cNvSpPr>
              <a:spLocks noEditPoints="1"/>
            </p:cNvSpPr>
            <p:nvPr/>
          </p:nvSpPr>
          <p:spPr bwMode="auto">
            <a:xfrm>
              <a:off x="953" y="128"/>
              <a:ext cx="30" cy="40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5" y="0"/>
                </a:cxn>
                <a:cxn ang="0">
                  <a:pos x="24" y="5"/>
                </a:cxn>
                <a:cxn ang="0">
                  <a:pos x="24" y="11"/>
                </a:cxn>
                <a:cxn ang="0">
                  <a:pos x="24" y="12"/>
                </a:cxn>
                <a:cxn ang="0">
                  <a:pos x="24" y="23"/>
                </a:cxn>
                <a:cxn ang="0">
                  <a:pos x="24" y="25"/>
                </a:cxn>
                <a:cxn ang="0">
                  <a:pos x="27" y="31"/>
                </a:cxn>
                <a:cxn ang="0">
                  <a:pos x="24" y="35"/>
                </a:cxn>
                <a:cxn ang="0">
                  <a:pos x="20" y="30"/>
                </a:cxn>
                <a:cxn ang="0">
                  <a:pos x="10" y="35"/>
                </a:cxn>
                <a:cxn ang="0">
                  <a:pos x="2" y="32"/>
                </a:cxn>
                <a:cxn ang="0">
                  <a:pos x="0" y="25"/>
                </a:cxn>
                <a:cxn ang="0">
                  <a:pos x="17" y="13"/>
                </a:cxn>
                <a:cxn ang="0">
                  <a:pos x="19" y="13"/>
                </a:cxn>
                <a:cxn ang="0">
                  <a:pos x="19" y="11"/>
                </a:cxn>
                <a:cxn ang="0">
                  <a:pos x="18" y="6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3" y="8"/>
                </a:cxn>
                <a:cxn ang="0">
                  <a:pos x="1" y="4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7" y="19"/>
                </a:cxn>
                <a:cxn ang="0">
                  <a:pos x="5" y="25"/>
                </a:cxn>
                <a:cxn ang="0">
                  <a:pos x="11" y="31"/>
                </a:cxn>
                <a:cxn ang="0">
                  <a:pos x="19" y="26"/>
                </a:cxn>
                <a:cxn ang="0">
                  <a:pos x="19" y="17"/>
                </a:cxn>
              </a:cxnLst>
              <a:rect l="0" t="0" r="r" b="b"/>
              <a:pathLst>
                <a:path w="27" h="35">
                  <a:moveTo>
                    <a:pt x="1" y="4"/>
                  </a:moveTo>
                  <a:cubicBezTo>
                    <a:pt x="5" y="1"/>
                    <a:pt x="10" y="0"/>
                    <a:pt x="15" y="0"/>
                  </a:cubicBezTo>
                  <a:cubicBezTo>
                    <a:pt x="19" y="0"/>
                    <a:pt x="22" y="2"/>
                    <a:pt x="24" y="5"/>
                  </a:cubicBezTo>
                  <a:cubicBezTo>
                    <a:pt x="24" y="6"/>
                    <a:pt x="24" y="8"/>
                    <a:pt x="24" y="11"/>
                  </a:cubicBezTo>
                  <a:cubicBezTo>
                    <a:pt x="24" y="11"/>
                    <a:pt x="24" y="12"/>
                    <a:pt x="24" y="1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29"/>
                    <a:pt x="25" y="30"/>
                    <a:pt x="27" y="31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4"/>
                    <a:pt x="20" y="32"/>
                    <a:pt x="20" y="30"/>
                  </a:cubicBezTo>
                  <a:cubicBezTo>
                    <a:pt x="17" y="33"/>
                    <a:pt x="14" y="35"/>
                    <a:pt x="10" y="35"/>
                  </a:cubicBezTo>
                  <a:cubicBezTo>
                    <a:pt x="6" y="35"/>
                    <a:pt x="4" y="33"/>
                    <a:pt x="2" y="32"/>
                  </a:cubicBezTo>
                  <a:cubicBezTo>
                    <a:pt x="0" y="30"/>
                    <a:pt x="0" y="27"/>
                    <a:pt x="0" y="25"/>
                  </a:cubicBezTo>
                  <a:cubicBezTo>
                    <a:pt x="0" y="18"/>
                    <a:pt x="6" y="13"/>
                    <a:pt x="17" y="13"/>
                  </a:cubicBezTo>
                  <a:cubicBezTo>
                    <a:pt x="18" y="13"/>
                    <a:pt x="18" y="13"/>
                    <a:pt x="19" y="13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12" y="4"/>
                    <a:pt x="10" y="4"/>
                    <a:pt x="8" y="6"/>
                  </a:cubicBezTo>
                  <a:cubicBezTo>
                    <a:pt x="6" y="6"/>
                    <a:pt x="5" y="7"/>
                    <a:pt x="3" y="8"/>
                  </a:cubicBezTo>
                  <a:lnTo>
                    <a:pt x="1" y="4"/>
                  </a:lnTo>
                  <a:close/>
                  <a:moveTo>
                    <a:pt x="19" y="17"/>
                  </a:moveTo>
                  <a:cubicBezTo>
                    <a:pt x="18" y="17"/>
                    <a:pt x="18" y="17"/>
                    <a:pt x="17" y="17"/>
                  </a:cubicBezTo>
                  <a:cubicBezTo>
                    <a:pt x="12" y="17"/>
                    <a:pt x="9" y="18"/>
                    <a:pt x="7" y="19"/>
                  </a:cubicBezTo>
                  <a:cubicBezTo>
                    <a:pt x="6" y="21"/>
                    <a:pt x="5" y="22"/>
                    <a:pt x="5" y="25"/>
                  </a:cubicBezTo>
                  <a:cubicBezTo>
                    <a:pt x="5" y="29"/>
                    <a:pt x="7" y="31"/>
                    <a:pt x="11" y="31"/>
                  </a:cubicBezTo>
                  <a:cubicBezTo>
                    <a:pt x="14" y="31"/>
                    <a:pt x="18" y="29"/>
                    <a:pt x="19" y="26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0" name="Freeform 102"/>
            <p:cNvSpPr>
              <a:spLocks noEditPoints="1"/>
            </p:cNvSpPr>
            <p:nvPr/>
          </p:nvSpPr>
          <p:spPr bwMode="auto">
            <a:xfrm>
              <a:off x="991" y="112"/>
              <a:ext cx="33" cy="5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7" y="8"/>
                </a:cxn>
                <a:cxn ang="0">
                  <a:pos x="7" y="16"/>
                </a:cxn>
                <a:cxn ang="0">
                  <a:pos x="6" y="19"/>
                </a:cxn>
                <a:cxn ang="0">
                  <a:pos x="16" y="15"/>
                </a:cxn>
                <a:cxn ang="0">
                  <a:pos x="29" y="32"/>
                </a:cxn>
                <a:cxn ang="0">
                  <a:pos x="16" y="49"/>
                </a:cxn>
                <a:cxn ang="0">
                  <a:pos x="6" y="45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1" y="40"/>
                </a:cxn>
                <a:cxn ang="0">
                  <a:pos x="1" y="9"/>
                </a:cxn>
                <a:cxn ang="0">
                  <a:pos x="0" y="1"/>
                </a:cxn>
                <a:cxn ang="0">
                  <a:pos x="6" y="0"/>
                </a:cxn>
                <a:cxn ang="0">
                  <a:pos x="6" y="24"/>
                </a:cxn>
                <a:cxn ang="0">
                  <a:pos x="6" y="41"/>
                </a:cxn>
                <a:cxn ang="0">
                  <a:pos x="15" y="45"/>
                </a:cxn>
                <a:cxn ang="0">
                  <a:pos x="21" y="42"/>
                </a:cxn>
                <a:cxn ang="0">
                  <a:pos x="23" y="31"/>
                </a:cxn>
                <a:cxn ang="0">
                  <a:pos x="21" y="23"/>
                </a:cxn>
                <a:cxn ang="0">
                  <a:pos x="15" y="20"/>
                </a:cxn>
                <a:cxn ang="0">
                  <a:pos x="9" y="22"/>
                </a:cxn>
                <a:cxn ang="0">
                  <a:pos x="6" y="24"/>
                </a:cxn>
              </a:cxnLst>
              <a:rect l="0" t="0" r="r" b="b"/>
              <a:pathLst>
                <a:path w="29" h="49">
                  <a:moveTo>
                    <a:pt x="6" y="0"/>
                  </a:moveTo>
                  <a:cubicBezTo>
                    <a:pt x="6" y="3"/>
                    <a:pt x="7" y="5"/>
                    <a:pt x="7" y="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9"/>
                    <a:pt x="6" y="19"/>
                  </a:cubicBezTo>
                  <a:cubicBezTo>
                    <a:pt x="10" y="16"/>
                    <a:pt x="12" y="15"/>
                    <a:pt x="16" y="15"/>
                  </a:cubicBezTo>
                  <a:cubicBezTo>
                    <a:pt x="24" y="15"/>
                    <a:pt x="29" y="21"/>
                    <a:pt x="29" y="32"/>
                  </a:cubicBezTo>
                  <a:cubicBezTo>
                    <a:pt x="29" y="42"/>
                    <a:pt x="23" y="49"/>
                    <a:pt x="16" y="49"/>
                  </a:cubicBezTo>
                  <a:cubicBezTo>
                    <a:pt x="12" y="49"/>
                    <a:pt x="8" y="48"/>
                    <a:pt x="6" y="45"/>
                  </a:cubicBezTo>
                  <a:cubicBezTo>
                    <a:pt x="6" y="47"/>
                    <a:pt x="6" y="47"/>
                    <a:pt x="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" y="47"/>
                    <a:pt x="1" y="45"/>
                    <a:pt x="1" y="4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6"/>
                    <a:pt x="1" y="3"/>
                    <a:pt x="0" y="1"/>
                  </a:cubicBezTo>
                  <a:lnTo>
                    <a:pt x="6" y="0"/>
                  </a:lnTo>
                  <a:close/>
                  <a:moveTo>
                    <a:pt x="6" y="24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8" y="43"/>
                    <a:pt x="11" y="45"/>
                    <a:pt x="15" y="45"/>
                  </a:cubicBezTo>
                  <a:cubicBezTo>
                    <a:pt x="17" y="45"/>
                    <a:pt x="19" y="44"/>
                    <a:pt x="21" y="42"/>
                  </a:cubicBezTo>
                  <a:cubicBezTo>
                    <a:pt x="22" y="40"/>
                    <a:pt x="23" y="37"/>
                    <a:pt x="23" y="31"/>
                  </a:cubicBezTo>
                  <a:cubicBezTo>
                    <a:pt x="23" y="27"/>
                    <a:pt x="22" y="24"/>
                    <a:pt x="21" y="23"/>
                  </a:cubicBezTo>
                  <a:cubicBezTo>
                    <a:pt x="20" y="21"/>
                    <a:pt x="17" y="20"/>
                    <a:pt x="15" y="20"/>
                  </a:cubicBezTo>
                  <a:cubicBezTo>
                    <a:pt x="13" y="20"/>
                    <a:pt x="11" y="20"/>
                    <a:pt x="9" y="22"/>
                  </a:cubicBezTo>
                  <a:cubicBezTo>
                    <a:pt x="7" y="23"/>
                    <a:pt x="7" y="23"/>
                    <a:pt x="6" y="2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1" name="Freeform 103"/>
            <p:cNvSpPr>
              <a:spLocks noEditPoints="1"/>
            </p:cNvSpPr>
            <p:nvPr/>
          </p:nvSpPr>
          <p:spPr bwMode="auto">
            <a:xfrm>
              <a:off x="1032" y="128"/>
              <a:ext cx="33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6" y="6"/>
                </a:cxn>
                <a:cxn ang="0">
                  <a:pos x="29" y="18"/>
                </a:cxn>
                <a:cxn ang="0">
                  <a:pos x="24" y="32"/>
                </a:cxn>
                <a:cxn ang="0">
                  <a:pos x="15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6"/>
                </a:cxn>
                <a:cxn ang="0">
                  <a:pos x="8" y="27"/>
                </a:cxn>
                <a:cxn ang="0">
                  <a:pos x="15" y="30"/>
                </a:cxn>
                <a:cxn ang="0">
                  <a:pos x="22" y="26"/>
                </a:cxn>
                <a:cxn ang="0">
                  <a:pos x="23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9" h="35">
                  <a:moveTo>
                    <a:pt x="14" y="0"/>
                  </a:moveTo>
                  <a:cubicBezTo>
                    <a:pt x="20" y="0"/>
                    <a:pt x="23" y="2"/>
                    <a:pt x="26" y="6"/>
                  </a:cubicBezTo>
                  <a:cubicBezTo>
                    <a:pt x="28" y="9"/>
                    <a:pt x="29" y="13"/>
                    <a:pt x="29" y="18"/>
                  </a:cubicBezTo>
                  <a:cubicBezTo>
                    <a:pt x="29" y="24"/>
                    <a:pt x="27" y="28"/>
                    <a:pt x="24" y="32"/>
                  </a:cubicBezTo>
                  <a:cubicBezTo>
                    <a:pt x="21" y="34"/>
                    <a:pt x="18" y="35"/>
                    <a:pt x="15" y="35"/>
                  </a:cubicBezTo>
                  <a:cubicBezTo>
                    <a:pt x="6" y="35"/>
                    <a:pt x="0" y="28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6"/>
                    <a:pt x="8" y="8"/>
                  </a:cubicBezTo>
                  <a:cubicBezTo>
                    <a:pt x="7" y="10"/>
                    <a:pt x="6" y="12"/>
                    <a:pt x="6" y="16"/>
                  </a:cubicBezTo>
                  <a:cubicBezTo>
                    <a:pt x="6" y="21"/>
                    <a:pt x="7" y="25"/>
                    <a:pt x="8" y="27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2" y="26"/>
                  </a:cubicBezTo>
                  <a:cubicBezTo>
                    <a:pt x="23" y="23"/>
                    <a:pt x="23" y="22"/>
                    <a:pt x="23" y="18"/>
                  </a:cubicBezTo>
                  <a:cubicBezTo>
                    <a:pt x="23" y="14"/>
                    <a:pt x="22" y="11"/>
                    <a:pt x="21" y="8"/>
                  </a:cubicBezTo>
                  <a:cubicBezTo>
                    <a:pt x="20" y="6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2" name="Freeform 104"/>
            <p:cNvSpPr>
              <a:spLocks/>
            </p:cNvSpPr>
            <p:nvPr/>
          </p:nvSpPr>
          <p:spPr bwMode="auto">
            <a:xfrm>
              <a:off x="1074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6" y="6"/>
                </a:cxn>
                <a:cxn ang="0">
                  <a:pos x="14" y="5"/>
                </a:cxn>
                <a:cxn ang="0">
                  <a:pos x="9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2" y="34"/>
                </a:cxn>
                <a:cxn ang="0">
                  <a:pos x="2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9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3" name="Freeform 105"/>
            <p:cNvSpPr>
              <a:spLocks noEditPoints="1"/>
            </p:cNvSpPr>
            <p:nvPr/>
          </p:nvSpPr>
          <p:spPr bwMode="auto">
            <a:xfrm>
              <a:off x="1096" y="128"/>
              <a:ext cx="31" cy="40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15" y="0"/>
                </a:cxn>
                <a:cxn ang="0">
                  <a:pos x="24" y="5"/>
                </a:cxn>
                <a:cxn ang="0">
                  <a:pos x="25" y="11"/>
                </a:cxn>
                <a:cxn ang="0">
                  <a:pos x="25" y="12"/>
                </a:cxn>
                <a:cxn ang="0">
                  <a:pos x="24" y="23"/>
                </a:cxn>
                <a:cxn ang="0">
                  <a:pos x="24" y="25"/>
                </a:cxn>
                <a:cxn ang="0">
                  <a:pos x="27" y="31"/>
                </a:cxn>
                <a:cxn ang="0">
                  <a:pos x="24" y="35"/>
                </a:cxn>
                <a:cxn ang="0">
                  <a:pos x="20" y="30"/>
                </a:cxn>
                <a:cxn ang="0">
                  <a:pos x="10" y="35"/>
                </a:cxn>
                <a:cxn ang="0">
                  <a:pos x="2" y="32"/>
                </a:cxn>
                <a:cxn ang="0">
                  <a:pos x="0" y="25"/>
                </a:cxn>
                <a:cxn ang="0">
                  <a:pos x="17" y="13"/>
                </a:cxn>
                <a:cxn ang="0">
                  <a:pos x="20" y="13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4" y="4"/>
                </a:cxn>
                <a:cxn ang="0">
                  <a:pos x="8" y="6"/>
                </a:cxn>
                <a:cxn ang="0">
                  <a:pos x="4" y="8"/>
                </a:cxn>
                <a:cxn ang="0">
                  <a:pos x="1" y="4"/>
                </a:cxn>
                <a:cxn ang="0">
                  <a:pos x="19" y="17"/>
                </a:cxn>
                <a:cxn ang="0">
                  <a:pos x="17" y="17"/>
                </a:cxn>
                <a:cxn ang="0">
                  <a:pos x="7" y="19"/>
                </a:cxn>
                <a:cxn ang="0">
                  <a:pos x="6" y="25"/>
                </a:cxn>
                <a:cxn ang="0">
                  <a:pos x="11" y="31"/>
                </a:cxn>
                <a:cxn ang="0">
                  <a:pos x="19" y="26"/>
                </a:cxn>
                <a:cxn ang="0">
                  <a:pos x="19" y="17"/>
                </a:cxn>
              </a:cxnLst>
              <a:rect l="0" t="0" r="r" b="b"/>
              <a:pathLst>
                <a:path w="27" h="35">
                  <a:moveTo>
                    <a:pt x="1" y="4"/>
                  </a:moveTo>
                  <a:cubicBezTo>
                    <a:pt x="5" y="1"/>
                    <a:pt x="10" y="0"/>
                    <a:pt x="15" y="0"/>
                  </a:cubicBezTo>
                  <a:cubicBezTo>
                    <a:pt x="19" y="0"/>
                    <a:pt x="23" y="2"/>
                    <a:pt x="24" y="5"/>
                  </a:cubicBezTo>
                  <a:cubicBezTo>
                    <a:pt x="25" y="6"/>
                    <a:pt x="25" y="8"/>
                    <a:pt x="25" y="11"/>
                  </a:cubicBezTo>
                  <a:cubicBezTo>
                    <a:pt x="25" y="11"/>
                    <a:pt x="25" y="12"/>
                    <a:pt x="25" y="12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4"/>
                    <a:pt x="24" y="24"/>
                    <a:pt x="24" y="25"/>
                  </a:cubicBezTo>
                  <a:cubicBezTo>
                    <a:pt x="24" y="29"/>
                    <a:pt x="25" y="30"/>
                    <a:pt x="27" y="31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2" y="34"/>
                    <a:pt x="21" y="32"/>
                    <a:pt x="20" y="30"/>
                  </a:cubicBezTo>
                  <a:cubicBezTo>
                    <a:pt x="17" y="33"/>
                    <a:pt x="14" y="35"/>
                    <a:pt x="10" y="35"/>
                  </a:cubicBezTo>
                  <a:cubicBezTo>
                    <a:pt x="6" y="35"/>
                    <a:pt x="4" y="33"/>
                    <a:pt x="2" y="32"/>
                  </a:cubicBezTo>
                  <a:cubicBezTo>
                    <a:pt x="1" y="30"/>
                    <a:pt x="0" y="27"/>
                    <a:pt x="0" y="25"/>
                  </a:cubicBezTo>
                  <a:cubicBezTo>
                    <a:pt x="0" y="18"/>
                    <a:pt x="6" y="13"/>
                    <a:pt x="17" y="13"/>
                  </a:cubicBezTo>
                  <a:cubicBezTo>
                    <a:pt x="18" y="13"/>
                    <a:pt x="18" y="13"/>
                    <a:pt x="20" y="13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9" y="7"/>
                    <a:pt x="19" y="6"/>
                  </a:cubicBezTo>
                  <a:cubicBezTo>
                    <a:pt x="17" y="5"/>
                    <a:pt x="16" y="4"/>
                    <a:pt x="14" y="4"/>
                  </a:cubicBezTo>
                  <a:cubicBezTo>
                    <a:pt x="12" y="4"/>
                    <a:pt x="10" y="4"/>
                    <a:pt x="8" y="6"/>
                  </a:cubicBezTo>
                  <a:cubicBezTo>
                    <a:pt x="6" y="6"/>
                    <a:pt x="5" y="7"/>
                    <a:pt x="4" y="8"/>
                  </a:cubicBezTo>
                  <a:lnTo>
                    <a:pt x="1" y="4"/>
                  </a:lnTo>
                  <a:close/>
                  <a:moveTo>
                    <a:pt x="19" y="17"/>
                  </a:moveTo>
                  <a:cubicBezTo>
                    <a:pt x="18" y="17"/>
                    <a:pt x="18" y="17"/>
                    <a:pt x="17" y="17"/>
                  </a:cubicBezTo>
                  <a:cubicBezTo>
                    <a:pt x="12" y="17"/>
                    <a:pt x="9" y="18"/>
                    <a:pt x="7" y="19"/>
                  </a:cubicBezTo>
                  <a:cubicBezTo>
                    <a:pt x="6" y="21"/>
                    <a:pt x="6" y="22"/>
                    <a:pt x="6" y="25"/>
                  </a:cubicBezTo>
                  <a:cubicBezTo>
                    <a:pt x="6" y="29"/>
                    <a:pt x="7" y="31"/>
                    <a:pt x="11" y="31"/>
                  </a:cubicBezTo>
                  <a:cubicBezTo>
                    <a:pt x="15" y="31"/>
                    <a:pt x="18" y="29"/>
                    <a:pt x="19" y="26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4" name="Freeform 106"/>
            <p:cNvSpPr>
              <a:spLocks/>
            </p:cNvSpPr>
            <p:nvPr/>
          </p:nvSpPr>
          <p:spPr bwMode="auto">
            <a:xfrm>
              <a:off x="1132" y="118"/>
              <a:ext cx="21" cy="50"/>
            </a:xfrm>
            <a:custGeom>
              <a:avLst/>
              <a:gdLst/>
              <a:ahLst/>
              <a:cxnLst>
                <a:cxn ang="0">
                  <a:pos x="18" y="10"/>
                </a:cxn>
                <a:cxn ang="0">
                  <a:pos x="16" y="14"/>
                </a:cxn>
                <a:cxn ang="0">
                  <a:pos x="9" y="14"/>
                </a:cxn>
                <a:cxn ang="0">
                  <a:pos x="9" y="35"/>
                </a:cxn>
                <a:cxn ang="0">
                  <a:pos x="13" y="40"/>
                </a:cxn>
                <a:cxn ang="0">
                  <a:pos x="17" y="39"/>
                </a:cxn>
                <a:cxn ang="0">
                  <a:pos x="17" y="42"/>
                </a:cxn>
                <a:cxn ang="0">
                  <a:pos x="12" y="44"/>
                </a:cxn>
                <a:cxn ang="0">
                  <a:pos x="7" y="43"/>
                </a:cxn>
                <a:cxn ang="0">
                  <a:pos x="4" y="36"/>
                </a:cxn>
                <a:cxn ang="0">
                  <a:pos x="4" y="14"/>
                </a:cxn>
                <a:cxn ang="0">
                  <a:pos x="0" y="14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9" y="10"/>
                </a:cxn>
                <a:cxn ang="0">
                  <a:pos x="18" y="10"/>
                </a:cxn>
              </a:cxnLst>
              <a:rect l="0" t="0" r="r" b="b"/>
              <a:pathLst>
                <a:path w="18" h="44">
                  <a:moveTo>
                    <a:pt x="18" y="10"/>
                  </a:moveTo>
                  <a:cubicBezTo>
                    <a:pt x="16" y="14"/>
                    <a:pt x="16" y="14"/>
                    <a:pt x="16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6" y="40"/>
                    <a:pt x="17" y="39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3"/>
                    <a:pt x="14" y="44"/>
                    <a:pt x="12" y="44"/>
                  </a:cubicBezTo>
                  <a:cubicBezTo>
                    <a:pt x="10" y="44"/>
                    <a:pt x="9" y="43"/>
                    <a:pt x="7" y="43"/>
                  </a:cubicBezTo>
                  <a:cubicBezTo>
                    <a:pt x="5" y="42"/>
                    <a:pt x="4" y="40"/>
                    <a:pt x="4" y="3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6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5"/>
                    <a:pt x="9" y="10"/>
                  </a:cubicBezTo>
                  <a:lnTo>
                    <a:pt x="18" y="10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5" name="Freeform 107"/>
            <p:cNvSpPr>
              <a:spLocks noEditPoints="1"/>
            </p:cNvSpPr>
            <p:nvPr/>
          </p:nvSpPr>
          <p:spPr bwMode="auto">
            <a:xfrm>
              <a:off x="1159" y="128"/>
              <a:ext cx="32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6" y="6"/>
                </a:cxn>
                <a:cxn ang="0">
                  <a:pos x="29" y="18"/>
                </a:cxn>
                <a:cxn ang="0">
                  <a:pos x="24" y="32"/>
                </a:cxn>
                <a:cxn ang="0">
                  <a:pos x="15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6"/>
                </a:cxn>
                <a:cxn ang="0">
                  <a:pos x="8" y="27"/>
                </a:cxn>
                <a:cxn ang="0">
                  <a:pos x="15" y="30"/>
                </a:cxn>
                <a:cxn ang="0">
                  <a:pos x="22" y="26"/>
                </a:cxn>
                <a:cxn ang="0">
                  <a:pos x="23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9" h="35">
                  <a:moveTo>
                    <a:pt x="14" y="0"/>
                  </a:moveTo>
                  <a:cubicBezTo>
                    <a:pt x="20" y="0"/>
                    <a:pt x="23" y="2"/>
                    <a:pt x="26" y="6"/>
                  </a:cubicBezTo>
                  <a:cubicBezTo>
                    <a:pt x="28" y="9"/>
                    <a:pt x="29" y="13"/>
                    <a:pt x="29" y="18"/>
                  </a:cubicBezTo>
                  <a:cubicBezTo>
                    <a:pt x="29" y="24"/>
                    <a:pt x="27" y="28"/>
                    <a:pt x="24" y="32"/>
                  </a:cubicBezTo>
                  <a:cubicBezTo>
                    <a:pt x="21" y="34"/>
                    <a:pt x="18" y="35"/>
                    <a:pt x="15" y="35"/>
                  </a:cubicBezTo>
                  <a:cubicBezTo>
                    <a:pt x="6" y="35"/>
                    <a:pt x="0" y="28"/>
                    <a:pt x="0" y="17"/>
                  </a:cubicBezTo>
                  <a:cubicBezTo>
                    <a:pt x="0" y="7"/>
                    <a:pt x="6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9" y="6"/>
                    <a:pt x="8" y="8"/>
                  </a:cubicBezTo>
                  <a:cubicBezTo>
                    <a:pt x="6" y="10"/>
                    <a:pt x="6" y="12"/>
                    <a:pt x="6" y="16"/>
                  </a:cubicBezTo>
                  <a:cubicBezTo>
                    <a:pt x="6" y="21"/>
                    <a:pt x="7" y="25"/>
                    <a:pt x="8" y="27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2" y="26"/>
                  </a:cubicBezTo>
                  <a:cubicBezTo>
                    <a:pt x="23" y="23"/>
                    <a:pt x="23" y="22"/>
                    <a:pt x="23" y="18"/>
                  </a:cubicBezTo>
                  <a:cubicBezTo>
                    <a:pt x="23" y="14"/>
                    <a:pt x="22" y="11"/>
                    <a:pt x="21" y="8"/>
                  </a:cubicBezTo>
                  <a:cubicBezTo>
                    <a:pt x="20" y="6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6" name="Freeform 108"/>
            <p:cNvSpPr>
              <a:spLocks/>
            </p:cNvSpPr>
            <p:nvPr/>
          </p:nvSpPr>
          <p:spPr bwMode="auto">
            <a:xfrm>
              <a:off x="1200" y="128"/>
              <a:ext cx="21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5" y="6"/>
                </a:cxn>
                <a:cxn ang="0">
                  <a:pos x="14" y="5"/>
                </a:cxn>
                <a:cxn ang="0">
                  <a:pos x="8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8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7" name="Freeform 109"/>
            <p:cNvSpPr>
              <a:spLocks/>
            </p:cNvSpPr>
            <p:nvPr/>
          </p:nvSpPr>
          <p:spPr bwMode="auto">
            <a:xfrm>
              <a:off x="1221" y="128"/>
              <a:ext cx="31" cy="5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12" y="21"/>
                </a:cxn>
                <a:cxn ang="0">
                  <a:pos x="14" y="29"/>
                </a:cxn>
                <a:cxn ang="0">
                  <a:pos x="14" y="29"/>
                </a:cxn>
                <a:cxn ang="0">
                  <a:pos x="16" y="22"/>
                </a:cxn>
                <a:cxn ang="0">
                  <a:pos x="22" y="1"/>
                </a:cxn>
                <a:cxn ang="0">
                  <a:pos x="28" y="1"/>
                </a:cxn>
                <a:cxn ang="0">
                  <a:pos x="17" y="35"/>
                </a:cxn>
                <a:cxn ang="0">
                  <a:pos x="12" y="44"/>
                </a:cxn>
                <a:cxn ang="0">
                  <a:pos x="6" y="47"/>
                </a:cxn>
                <a:cxn ang="0">
                  <a:pos x="5" y="44"/>
                </a:cxn>
                <a:cxn ang="0">
                  <a:pos x="9" y="41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7" y="22"/>
                </a:cxn>
                <a:cxn ang="0">
                  <a:pos x="0" y="1"/>
                </a:cxn>
              </a:cxnLst>
              <a:rect l="0" t="0" r="r" b="b"/>
              <a:pathLst>
                <a:path w="28" h="47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4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5"/>
                    <a:pt x="16" y="2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8"/>
                    <a:pt x="14" y="42"/>
                    <a:pt x="12" y="44"/>
                  </a:cubicBezTo>
                  <a:cubicBezTo>
                    <a:pt x="10" y="46"/>
                    <a:pt x="8" y="47"/>
                    <a:pt x="6" y="47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3"/>
                    <a:pt x="8" y="42"/>
                    <a:pt x="9" y="41"/>
                  </a:cubicBezTo>
                  <a:cubicBezTo>
                    <a:pt x="11" y="39"/>
                    <a:pt x="12" y="37"/>
                    <a:pt x="12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2"/>
                    <a:pt x="8" y="25"/>
                    <a:pt x="7" y="2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8" name="Freeform 110"/>
            <p:cNvSpPr>
              <a:spLocks/>
            </p:cNvSpPr>
            <p:nvPr/>
          </p:nvSpPr>
          <p:spPr bwMode="auto">
            <a:xfrm>
              <a:off x="1285" y="113"/>
              <a:ext cx="23" cy="54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13" y="4"/>
                </a:cxn>
                <a:cxn ang="0">
                  <a:pos x="9" y="10"/>
                </a:cxn>
                <a:cxn ang="0">
                  <a:pos x="9" y="15"/>
                </a:cxn>
                <a:cxn ang="0">
                  <a:pos x="18" y="15"/>
                </a:cxn>
                <a:cxn ang="0">
                  <a:pos x="16" y="19"/>
                </a:cxn>
                <a:cxn ang="0">
                  <a:pos x="9" y="19"/>
                </a:cxn>
                <a:cxn ang="0">
                  <a:pos x="9" y="48"/>
                </a:cxn>
                <a:cxn ang="0">
                  <a:pos x="3" y="48"/>
                </a:cxn>
                <a:cxn ang="0">
                  <a:pos x="3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3" y="15"/>
                </a:cxn>
                <a:cxn ang="0">
                  <a:pos x="3" y="10"/>
                </a:cxn>
                <a:cxn ang="0">
                  <a:pos x="7" y="1"/>
                </a:cxn>
                <a:cxn ang="0">
                  <a:pos x="13" y="0"/>
                </a:cxn>
                <a:cxn ang="0">
                  <a:pos x="20" y="2"/>
                </a:cxn>
                <a:cxn ang="0">
                  <a:pos x="18" y="5"/>
                </a:cxn>
              </a:cxnLst>
              <a:rect l="0" t="0" r="r" b="b"/>
              <a:pathLst>
                <a:path w="20" h="48">
                  <a:moveTo>
                    <a:pt x="18" y="5"/>
                  </a:moveTo>
                  <a:cubicBezTo>
                    <a:pt x="17" y="5"/>
                    <a:pt x="15" y="4"/>
                    <a:pt x="13" y="4"/>
                  </a:cubicBezTo>
                  <a:cubicBezTo>
                    <a:pt x="10" y="4"/>
                    <a:pt x="9" y="6"/>
                    <a:pt x="9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5"/>
                    <a:pt x="5" y="3"/>
                    <a:pt x="7" y="1"/>
                  </a:cubicBezTo>
                  <a:cubicBezTo>
                    <a:pt x="8" y="0"/>
                    <a:pt x="10" y="0"/>
                    <a:pt x="13" y="0"/>
                  </a:cubicBezTo>
                  <a:cubicBezTo>
                    <a:pt x="16" y="0"/>
                    <a:pt x="18" y="0"/>
                    <a:pt x="20" y="2"/>
                  </a:cubicBezTo>
                  <a:lnTo>
                    <a:pt x="18" y="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19" name="Freeform 111"/>
            <p:cNvSpPr>
              <a:spLocks noEditPoints="1"/>
            </p:cNvSpPr>
            <p:nvPr/>
          </p:nvSpPr>
          <p:spPr bwMode="auto">
            <a:xfrm>
              <a:off x="1308" y="128"/>
              <a:ext cx="32" cy="4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25" y="6"/>
                </a:cxn>
                <a:cxn ang="0">
                  <a:pos x="28" y="18"/>
                </a:cxn>
                <a:cxn ang="0">
                  <a:pos x="23" y="32"/>
                </a:cxn>
                <a:cxn ang="0">
                  <a:pos x="14" y="35"/>
                </a:cxn>
                <a:cxn ang="0">
                  <a:pos x="0" y="17"/>
                </a:cxn>
                <a:cxn ang="0">
                  <a:pos x="14" y="0"/>
                </a:cxn>
                <a:cxn ang="0">
                  <a:pos x="14" y="4"/>
                </a:cxn>
                <a:cxn ang="0">
                  <a:pos x="7" y="8"/>
                </a:cxn>
                <a:cxn ang="0">
                  <a:pos x="5" y="16"/>
                </a:cxn>
                <a:cxn ang="0">
                  <a:pos x="7" y="27"/>
                </a:cxn>
                <a:cxn ang="0">
                  <a:pos x="14" y="30"/>
                </a:cxn>
                <a:cxn ang="0">
                  <a:pos x="21" y="26"/>
                </a:cxn>
                <a:cxn ang="0">
                  <a:pos x="22" y="18"/>
                </a:cxn>
                <a:cxn ang="0">
                  <a:pos x="21" y="8"/>
                </a:cxn>
                <a:cxn ang="0">
                  <a:pos x="14" y="4"/>
                </a:cxn>
              </a:cxnLst>
              <a:rect l="0" t="0" r="r" b="b"/>
              <a:pathLst>
                <a:path w="28" h="35">
                  <a:moveTo>
                    <a:pt x="14" y="0"/>
                  </a:moveTo>
                  <a:cubicBezTo>
                    <a:pt x="19" y="0"/>
                    <a:pt x="23" y="2"/>
                    <a:pt x="25" y="6"/>
                  </a:cubicBezTo>
                  <a:cubicBezTo>
                    <a:pt x="27" y="9"/>
                    <a:pt x="28" y="13"/>
                    <a:pt x="28" y="18"/>
                  </a:cubicBezTo>
                  <a:cubicBezTo>
                    <a:pt x="28" y="24"/>
                    <a:pt x="26" y="28"/>
                    <a:pt x="23" y="32"/>
                  </a:cubicBezTo>
                  <a:cubicBezTo>
                    <a:pt x="20" y="34"/>
                    <a:pt x="17" y="35"/>
                    <a:pt x="14" y="35"/>
                  </a:cubicBezTo>
                  <a:cubicBezTo>
                    <a:pt x="5" y="35"/>
                    <a:pt x="0" y="28"/>
                    <a:pt x="0" y="17"/>
                  </a:cubicBezTo>
                  <a:cubicBezTo>
                    <a:pt x="0" y="7"/>
                    <a:pt x="5" y="0"/>
                    <a:pt x="14" y="0"/>
                  </a:cubicBezTo>
                  <a:close/>
                  <a:moveTo>
                    <a:pt x="14" y="4"/>
                  </a:moveTo>
                  <a:cubicBezTo>
                    <a:pt x="11" y="4"/>
                    <a:pt x="8" y="6"/>
                    <a:pt x="7" y="8"/>
                  </a:cubicBezTo>
                  <a:cubicBezTo>
                    <a:pt x="6" y="10"/>
                    <a:pt x="5" y="12"/>
                    <a:pt x="5" y="16"/>
                  </a:cubicBezTo>
                  <a:cubicBezTo>
                    <a:pt x="5" y="21"/>
                    <a:pt x="6" y="25"/>
                    <a:pt x="7" y="27"/>
                  </a:cubicBezTo>
                  <a:cubicBezTo>
                    <a:pt x="8" y="29"/>
                    <a:pt x="11" y="30"/>
                    <a:pt x="14" y="30"/>
                  </a:cubicBezTo>
                  <a:cubicBezTo>
                    <a:pt x="17" y="30"/>
                    <a:pt x="20" y="29"/>
                    <a:pt x="21" y="26"/>
                  </a:cubicBezTo>
                  <a:cubicBezTo>
                    <a:pt x="22" y="23"/>
                    <a:pt x="22" y="22"/>
                    <a:pt x="22" y="18"/>
                  </a:cubicBezTo>
                  <a:cubicBezTo>
                    <a:pt x="22" y="14"/>
                    <a:pt x="22" y="11"/>
                    <a:pt x="21" y="8"/>
                  </a:cubicBezTo>
                  <a:cubicBezTo>
                    <a:pt x="19" y="6"/>
                    <a:pt x="16" y="4"/>
                    <a:pt x="14" y="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0" name="Freeform 112"/>
            <p:cNvSpPr>
              <a:spLocks/>
            </p:cNvSpPr>
            <p:nvPr/>
          </p:nvSpPr>
          <p:spPr bwMode="auto">
            <a:xfrm>
              <a:off x="1349" y="128"/>
              <a:ext cx="20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" y="0"/>
                </a:cxn>
                <a:cxn ang="0">
                  <a:pos x="7" y="5"/>
                </a:cxn>
                <a:cxn ang="0">
                  <a:pos x="7" y="5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16" y="6"/>
                </a:cxn>
                <a:cxn ang="0">
                  <a:pos x="14" y="5"/>
                </a:cxn>
                <a:cxn ang="0">
                  <a:pos x="9" y="8"/>
                </a:cxn>
                <a:cxn ang="0">
                  <a:pos x="7" y="13"/>
                </a:cxn>
                <a:cxn ang="0">
                  <a:pos x="7" y="34"/>
                </a:cxn>
                <a:cxn ang="0">
                  <a:pos x="2" y="34"/>
                </a:cxn>
                <a:cxn ang="0">
                  <a:pos x="2" y="9"/>
                </a:cxn>
                <a:cxn ang="0">
                  <a:pos x="0" y="1"/>
                </a:cxn>
              </a:cxnLst>
              <a:rect l="0" t="0" r="r" b="b"/>
              <a:pathLst>
                <a:path w="18" h="34">
                  <a:moveTo>
                    <a:pt x="0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9" y="2"/>
                    <a:pt x="13" y="0"/>
                    <a:pt x="16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2" y="5"/>
                    <a:pt x="10" y="6"/>
                    <a:pt x="9" y="8"/>
                  </a:cubicBezTo>
                  <a:cubicBezTo>
                    <a:pt x="7" y="9"/>
                    <a:pt x="7" y="10"/>
                    <a:pt x="7" y="1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5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1" name="Freeform 113"/>
            <p:cNvSpPr>
              <a:spLocks noEditPoints="1"/>
            </p:cNvSpPr>
            <p:nvPr/>
          </p:nvSpPr>
          <p:spPr bwMode="auto">
            <a:xfrm>
              <a:off x="1399" y="128"/>
              <a:ext cx="30" cy="39"/>
            </a:xfrm>
            <a:custGeom>
              <a:avLst/>
              <a:gdLst/>
              <a:ahLst/>
              <a:cxnLst>
                <a:cxn ang="0">
                  <a:pos x="23" y="27"/>
                </a:cxn>
                <a:cxn ang="0">
                  <a:pos x="25" y="30"/>
                </a:cxn>
                <a:cxn ang="0">
                  <a:pos x="14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3" y="0"/>
                </a:cxn>
                <a:cxn ang="0">
                  <a:pos x="22" y="3"/>
                </a:cxn>
                <a:cxn ang="0">
                  <a:pos x="26" y="17"/>
                </a:cxn>
                <a:cxn ang="0">
                  <a:pos x="26" y="18"/>
                </a:cxn>
                <a:cxn ang="0">
                  <a:pos x="5" y="18"/>
                </a:cxn>
                <a:cxn ang="0">
                  <a:pos x="5" y="19"/>
                </a:cxn>
                <a:cxn ang="0">
                  <a:pos x="7" y="26"/>
                </a:cxn>
                <a:cxn ang="0">
                  <a:pos x="15" y="30"/>
                </a:cxn>
                <a:cxn ang="0">
                  <a:pos x="23" y="27"/>
                </a:cxn>
                <a:cxn ang="0">
                  <a:pos x="5" y="14"/>
                </a:cxn>
                <a:cxn ang="0">
                  <a:pos x="21" y="14"/>
                </a:cxn>
                <a:cxn ang="0">
                  <a:pos x="19" y="7"/>
                </a:cxn>
                <a:cxn ang="0">
                  <a:pos x="13" y="4"/>
                </a:cxn>
                <a:cxn ang="0">
                  <a:pos x="5" y="14"/>
                </a:cxn>
              </a:cxnLst>
              <a:rect l="0" t="0" r="r" b="b"/>
              <a:pathLst>
                <a:path w="26" h="34">
                  <a:moveTo>
                    <a:pt x="23" y="27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2" y="33"/>
                    <a:pt x="18" y="34"/>
                    <a:pt x="14" y="34"/>
                  </a:cubicBezTo>
                  <a:cubicBezTo>
                    <a:pt x="5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5" y="6"/>
                    <a:pt x="26" y="9"/>
                    <a:pt x="26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2"/>
                    <a:pt x="6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7"/>
                  </a:cubicBezTo>
                  <a:close/>
                  <a:moveTo>
                    <a:pt x="5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0" y="8"/>
                    <a:pt x="19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8" y="4"/>
                    <a:pt x="6" y="7"/>
                    <a:pt x="5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2" name="Oval 114"/>
            <p:cNvSpPr>
              <a:spLocks noChangeArrowheads="1"/>
            </p:cNvSpPr>
            <p:nvPr/>
          </p:nvSpPr>
          <p:spPr bwMode="auto">
            <a:xfrm>
              <a:off x="1438" y="141"/>
              <a:ext cx="10" cy="10"/>
            </a:xfrm>
            <a:prstGeom prst="ellipse">
              <a:avLst/>
            </a:pr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3" name="Freeform 115"/>
            <p:cNvSpPr>
              <a:spLocks/>
            </p:cNvSpPr>
            <p:nvPr/>
          </p:nvSpPr>
          <p:spPr bwMode="auto">
            <a:xfrm>
              <a:off x="1455" y="127"/>
              <a:ext cx="27" cy="41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1" y="7"/>
                </a:cxn>
                <a:cxn ang="0">
                  <a:pos x="13" y="4"/>
                </a:cxn>
                <a:cxn ang="0">
                  <a:pos x="7" y="10"/>
                </a:cxn>
                <a:cxn ang="0">
                  <a:pos x="7" y="13"/>
                </a:cxn>
                <a:cxn ang="0">
                  <a:pos x="11" y="15"/>
                </a:cxn>
                <a:cxn ang="0">
                  <a:pos x="16" y="16"/>
                </a:cxn>
                <a:cxn ang="0">
                  <a:pos x="24" y="25"/>
                </a:cxn>
                <a:cxn ang="0">
                  <a:pos x="12" y="36"/>
                </a:cxn>
                <a:cxn ang="0">
                  <a:pos x="0" y="32"/>
                </a:cxn>
                <a:cxn ang="0">
                  <a:pos x="2" y="28"/>
                </a:cxn>
                <a:cxn ang="0">
                  <a:pos x="12" y="32"/>
                </a:cxn>
                <a:cxn ang="0">
                  <a:pos x="19" y="26"/>
                </a:cxn>
                <a:cxn ang="0">
                  <a:pos x="14" y="20"/>
                </a:cxn>
                <a:cxn ang="0">
                  <a:pos x="10" y="20"/>
                </a:cxn>
                <a:cxn ang="0">
                  <a:pos x="3" y="16"/>
                </a:cxn>
                <a:cxn ang="0">
                  <a:pos x="1" y="11"/>
                </a:cxn>
                <a:cxn ang="0">
                  <a:pos x="13" y="0"/>
                </a:cxn>
                <a:cxn ang="0">
                  <a:pos x="23" y="3"/>
                </a:cxn>
              </a:cxnLst>
              <a:rect l="0" t="0" r="r" b="b"/>
              <a:pathLst>
                <a:path w="24" h="36">
                  <a:moveTo>
                    <a:pt x="23" y="3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9" y="4"/>
                    <a:pt x="7" y="7"/>
                    <a:pt x="7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8" y="14"/>
                    <a:pt x="9" y="14"/>
                    <a:pt x="11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2" y="17"/>
                    <a:pt x="24" y="20"/>
                    <a:pt x="24" y="25"/>
                  </a:cubicBezTo>
                  <a:cubicBezTo>
                    <a:pt x="24" y="31"/>
                    <a:pt x="19" y="36"/>
                    <a:pt x="12" y="36"/>
                  </a:cubicBezTo>
                  <a:cubicBezTo>
                    <a:pt x="8" y="36"/>
                    <a:pt x="3" y="34"/>
                    <a:pt x="0" y="32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30"/>
                    <a:pt x="9" y="32"/>
                    <a:pt x="12" y="32"/>
                  </a:cubicBezTo>
                  <a:cubicBezTo>
                    <a:pt x="16" y="32"/>
                    <a:pt x="19" y="29"/>
                    <a:pt x="19" y="26"/>
                  </a:cubicBezTo>
                  <a:cubicBezTo>
                    <a:pt x="19" y="23"/>
                    <a:pt x="17" y="21"/>
                    <a:pt x="14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7" y="19"/>
                    <a:pt x="5" y="18"/>
                    <a:pt x="3" y="16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5"/>
                    <a:pt x="6" y="0"/>
                    <a:pt x="13" y="0"/>
                  </a:cubicBezTo>
                  <a:cubicBezTo>
                    <a:pt x="16" y="0"/>
                    <a:pt x="20" y="1"/>
                    <a:pt x="23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4" name="Freeform 116"/>
            <p:cNvSpPr>
              <a:spLocks/>
            </p:cNvSpPr>
            <p:nvPr/>
          </p:nvSpPr>
          <p:spPr bwMode="auto">
            <a:xfrm>
              <a:off x="1490" y="128"/>
              <a:ext cx="27" cy="39"/>
            </a:xfrm>
            <a:custGeom>
              <a:avLst/>
              <a:gdLst/>
              <a:ahLst/>
              <a:cxnLst>
                <a:cxn ang="0">
                  <a:pos x="23" y="3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6" y="19"/>
                </a:cxn>
                <a:cxn ang="0">
                  <a:pos x="14" y="30"/>
                </a:cxn>
                <a:cxn ang="0">
                  <a:pos x="21" y="27"/>
                </a:cxn>
                <a:cxn ang="0">
                  <a:pos x="24" y="30"/>
                </a:cxn>
                <a:cxn ang="0">
                  <a:pos x="14" y="34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5" y="4"/>
                </a:cxn>
                <a:cxn ang="0">
                  <a:pos x="14" y="0"/>
                </a:cxn>
                <a:cxn ang="0">
                  <a:pos x="23" y="3"/>
                </a:cxn>
              </a:cxnLst>
              <a:rect l="0" t="0" r="r" b="b"/>
              <a:pathLst>
                <a:path w="24" h="34">
                  <a:moveTo>
                    <a:pt x="23" y="3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8" y="5"/>
                    <a:pt x="16" y="4"/>
                    <a:pt x="14" y="4"/>
                  </a:cubicBezTo>
                  <a:cubicBezTo>
                    <a:pt x="11" y="4"/>
                    <a:pt x="9" y="6"/>
                    <a:pt x="8" y="8"/>
                  </a:cubicBezTo>
                  <a:cubicBezTo>
                    <a:pt x="7" y="10"/>
                    <a:pt x="6" y="14"/>
                    <a:pt x="6" y="19"/>
                  </a:cubicBezTo>
                  <a:cubicBezTo>
                    <a:pt x="6" y="26"/>
                    <a:pt x="9" y="30"/>
                    <a:pt x="14" y="30"/>
                  </a:cubicBezTo>
                  <a:cubicBezTo>
                    <a:pt x="17" y="30"/>
                    <a:pt x="19" y="29"/>
                    <a:pt x="21" y="27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3"/>
                    <a:pt x="18" y="34"/>
                    <a:pt x="14" y="34"/>
                  </a:cubicBezTo>
                  <a:cubicBezTo>
                    <a:pt x="9" y="34"/>
                    <a:pt x="6" y="33"/>
                    <a:pt x="3" y="29"/>
                  </a:cubicBezTo>
                  <a:cubicBezTo>
                    <a:pt x="1" y="26"/>
                    <a:pt x="0" y="23"/>
                    <a:pt x="0" y="18"/>
                  </a:cubicBezTo>
                  <a:cubicBezTo>
                    <a:pt x="0" y="11"/>
                    <a:pt x="2" y="6"/>
                    <a:pt x="5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5" name="Freeform 117"/>
            <p:cNvSpPr>
              <a:spLocks noEditPoints="1"/>
            </p:cNvSpPr>
            <p:nvPr/>
          </p:nvSpPr>
          <p:spPr bwMode="auto">
            <a:xfrm>
              <a:off x="1522" y="113"/>
              <a:ext cx="10" cy="5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5"/>
                </a:cxn>
                <a:cxn ang="0">
                  <a:pos x="4" y="9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1" y="15"/>
                </a:cxn>
                <a:cxn ang="0">
                  <a:pos x="7" y="14"/>
                </a:cxn>
                <a:cxn ang="0">
                  <a:pos x="7" y="48"/>
                </a:cxn>
                <a:cxn ang="0">
                  <a:pos x="1" y="48"/>
                </a:cxn>
                <a:cxn ang="0">
                  <a:pos x="1" y="15"/>
                </a:cxn>
              </a:cxnLst>
              <a:rect l="0" t="0" r="r" b="b"/>
              <a:pathLst>
                <a:path w="8" h="48"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5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1" y="48"/>
                    <a:pt x="1" y="48"/>
                    <a:pt x="1" y="48"/>
                  </a:cubicBezTo>
                  <a:lnTo>
                    <a:pt x="1" y="15"/>
                  </a:ln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6" name="Freeform 118"/>
            <p:cNvSpPr>
              <a:spLocks noEditPoints="1"/>
            </p:cNvSpPr>
            <p:nvPr/>
          </p:nvSpPr>
          <p:spPr bwMode="auto">
            <a:xfrm>
              <a:off x="1541" y="128"/>
              <a:ext cx="29" cy="39"/>
            </a:xfrm>
            <a:custGeom>
              <a:avLst/>
              <a:gdLst/>
              <a:ahLst/>
              <a:cxnLst>
                <a:cxn ang="0">
                  <a:pos x="23" y="27"/>
                </a:cxn>
                <a:cxn ang="0">
                  <a:pos x="25" y="30"/>
                </a:cxn>
                <a:cxn ang="0">
                  <a:pos x="14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3" y="0"/>
                </a:cxn>
                <a:cxn ang="0">
                  <a:pos x="22" y="3"/>
                </a:cxn>
                <a:cxn ang="0">
                  <a:pos x="26" y="17"/>
                </a:cxn>
                <a:cxn ang="0">
                  <a:pos x="26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7" y="26"/>
                </a:cxn>
                <a:cxn ang="0">
                  <a:pos x="15" y="30"/>
                </a:cxn>
                <a:cxn ang="0">
                  <a:pos x="23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19" y="7"/>
                </a:cxn>
                <a:cxn ang="0">
                  <a:pos x="13" y="4"/>
                </a:cxn>
                <a:cxn ang="0">
                  <a:pos x="6" y="14"/>
                </a:cxn>
              </a:cxnLst>
              <a:rect l="0" t="0" r="r" b="b"/>
              <a:pathLst>
                <a:path w="26" h="34">
                  <a:moveTo>
                    <a:pt x="23" y="27"/>
                  </a:moveTo>
                  <a:cubicBezTo>
                    <a:pt x="25" y="30"/>
                    <a:pt x="25" y="30"/>
                    <a:pt x="25" y="30"/>
                  </a:cubicBezTo>
                  <a:cubicBezTo>
                    <a:pt x="22" y="33"/>
                    <a:pt x="18" y="34"/>
                    <a:pt x="14" y="34"/>
                  </a:cubicBezTo>
                  <a:cubicBezTo>
                    <a:pt x="5" y="34"/>
                    <a:pt x="0" y="28"/>
                    <a:pt x="0" y="17"/>
                  </a:cubicBezTo>
                  <a:cubicBezTo>
                    <a:pt x="0" y="11"/>
                    <a:pt x="1" y="8"/>
                    <a:pt x="4" y="4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17" y="0"/>
                    <a:pt x="20" y="1"/>
                    <a:pt x="22" y="3"/>
                  </a:cubicBezTo>
                  <a:cubicBezTo>
                    <a:pt x="25" y="6"/>
                    <a:pt x="26" y="9"/>
                    <a:pt x="26" y="17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6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0" y="8"/>
                    <a:pt x="19" y="7"/>
                  </a:cubicBezTo>
                  <a:cubicBezTo>
                    <a:pt x="18" y="5"/>
                    <a:pt x="16" y="4"/>
                    <a:pt x="13" y="4"/>
                  </a:cubicBezTo>
                  <a:cubicBezTo>
                    <a:pt x="8" y="4"/>
                    <a:pt x="6" y="7"/>
                    <a:pt x="6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7" name="Freeform 119"/>
            <p:cNvSpPr>
              <a:spLocks/>
            </p:cNvSpPr>
            <p:nvPr/>
          </p:nvSpPr>
          <p:spPr bwMode="auto">
            <a:xfrm>
              <a:off x="1579" y="128"/>
              <a:ext cx="29" cy="39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" y="0"/>
                </a:cxn>
                <a:cxn ang="0">
                  <a:pos x="6" y="5"/>
                </a:cxn>
                <a:cxn ang="0">
                  <a:pos x="16" y="0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25" y="34"/>
                </a:cxn>
                <a:cxn ang="0">
                  <a:pos x="20" y="34"/>
                </a:cxn>
                <a:cxn ang="0">
                  <a:pos x="20" y="11"/>
                </a:cxn>
                <a:cxn ang="0">
                  <a:pos x="19" y="6"/>
                </a:cxn>
                <a:cxn ang="0">
                  <a:pos x="15" y="4"/>
                </a:cxn>
                <a:cxn ang="0">
                  <a:pos x="6" y="9"/>
                </a:cxn>
                <a:cxn ang="0">
                  <a:pos x="6" y="34"/>
                </a:cxn>
                <a:cxn ang="0">
                  <a:pos x="1" y="34"/>
                </a:cxn>
                <a:cxn ang="0">
                  <a:pos x="1" y="9"/>
                </a:cxn>
                <a:cxn ang="0">
                  <a:pos x="0" y="1"/>
                </a:cxn>
              </a:cxnLst>
              <a:rect l="0" t="0" r="r" b="b"/>
              <a:pathLst>
                <a:path w="25" h="34">
                  <a:moveTo>
                    <a:pt x="0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10" y="2"/>
                    <a:pt x="13" y="0"/>
                    <a:pt x="16" y="0"/>
                  </a:cubicBezTo>
                  <a:cubicBezTo>
                    <a:pt x="20" y="0"/>
                    <a:pt x="23" y="2"/>
                    <a:pt x="25" y="5"/>
                  </a:cubicBezTo>
                  <a:cubicBezTo>
                    <a:pt x="25" y="6"/>
                    <a:pt x="25" y="7"/>
                    <a:pt x="25" y="9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20" y="7"/>
                    <a:pt x="19" y="6"/>
                  </a:cubicBezTo>
                  <a:cubicBezTo>
                    <a:pt x="18" y="5"/>
                    <a:pt x="17" y="4"/>
                    <a:pt x="15" y="4"/>
                  </a:cubicBezTo>
                  <a:cubicBezTo>
                    <a:pt x="13" y="4"/>
                    <a:pt x="9" y="7"/>
                    <a:pt x="6" y="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5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8" name="Freeform 120"/>
            <p:cNvSpPr>
              <a:spLocks/>
            </p:cNvSpPr>
            <p:nvPr/>
          </p:nvSpPr>
          <p:spPr bwMode="auto">
            <a:xfrm>
              <a:off x="1619" y="128"/>
              <a:ext cx="26" cy="39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0" y="7"/>
                </a:cxn>
                <a:cxn ang="0">
                  <a:pos x="13" y="4"/>
                </a:cxn>
                <a:cxn ang="0">
                  <a:pos x="7" y="8"/>
                </a:cxn>
                <a:cxn ang="0">
                  <a:pos x="5" y="19"/>
                </a:cxn>
                <a:cxn ang="0">
                  <a:pos x="13" y="30"/>
                </a:cxn>
                <a:cxn ang="0">
                  <a:pos x="20" y="27"/>
                </a:cxn>
                <a:cxn ang="0">
                  <a:pos x="23" y="30"/>
                </a:cxn>
                <a:cxn ang="0">
                  <a:pos x="13" y="34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5" y="4"/>
                </a:cxn>
                <a:cxn ang="0">
                  <a:pos x="13" y="0"/>
                </a:cxn>
                <a:cxn ang="0">
                  <a:pos x="22" y="3"/>
                </a:cxn>
              </a:cxnLst>
              <a:rect l="0" t="0" r="r" b="b"/>
              <a:pathLst>
                <a:path w="23" h="34">
                  <a:moveTo>
                    <a:pt x="22" y="3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17" y="5"/>
                    <a:pt x="16" y="4"/>
                    <a:pt x="13" y="4"/>
                  </a:cubicBezTo>
                  <a:cubicBezTo>
                    <a:pt x="11" y="4"/>
                    <a:pt x="8" y="6"/>
                    <a:pt x="7" y="8"/>
                  </a:cubicBezTo>
                  <a:cubicBezTo>
                    <a:pt x="6" y="10"/>
                    <a:pt x="5" y="14"/>
                    <a:pt x="5" y="19"/>
                  </a:cubicBezTo>
                  <a:cubicBezTo>
                    <a:pt x="5" y="26"/>
                    <a:pt x="8" y="30"/>
                    <a:pt x="13" y="30"/>
                  </a:cubicBezTo>
                  <a:cubicBezTo>
                    <a:pt x="16" y="30"/>
                    <a:pt x="19" y="29"/>
                    <a:pt x="20" y="27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0" y="33"/>
                    <a:pt x="17" y="34"/>
                    <a:pt x="13" y="34"/>
                  </a:cubicBezTo>
                  <a:cubicBezTo>
                    <a:pt x="9" y="34"/>
                    <a:pt x="5" y="33"/>
                    <a:pt x="3" y="29"/>
                  </a:cubicBezTo>
                  <a:cubicBezTo>
                    <a:pt x="1" y="26"/>
                    <a:pt x="0" y="23"/>
                    <a:pt x="0" y="18"/>
                  </a:cubicBezTo>
                  <a:cubicBezTo>
                    <a:pt x="0" y="11"/>
                    <a:pt x="2" y="6"/>
                    <a:pt x="5" y="4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0" y="1"/>
                    <a:pt x="22" y="3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29" name="Freeform 121"/>
            <p:cNvSpPr>
              <a:spLocks noEditPoints="1"/>
            </p:cNvSpPr>
            <p:nvPr/>
          </p:nvSpPr>
          <p:spPr bwMode="auto">
            <a:xfrm>
              <a:off x="1649" y="128"/>
              <a:ext cx="31" cy="39"/>
            </a:xfrm>
            <a:custGeom>
              <a:avLst/>
              <a:gdLst/>
              <a:ahLst/>
              <a:cxnLst>
                <a:cxn ang="0">
                  <a:pos x="24" y="27"/>
                </a:cxn>
                <a:cxn ang="0">
                  <a:pos x="26" y="30"/>
                </a:cxn>
                <a:cxn ang="0">
                  <a:pos x="15" y="34"/>
                </a:cxn>
                <a:cxn ang="0">
                  <a:pos x="0" y="17"/>
                </a:cxn>
                <a:cxn ang="0">
                  <a:pos x="4" y="4"/>
                </a:cxn>
                <a:cxn ang="0">
                  <a:pos x="14" y="0"/>
                </a:cxn>
                <a:cxn ang="0">
                  <a:pos x="23" y="3"/>
                </a:cxn>
                <a:cxn ang="0">
                  <a:pos x="27" y="17"/>
                </a:cxn>
                <a:cxn ang="0">
                  <a:pos x="27" y="18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8" y="26"/>
                </a:cxn>
                <a:cxn ang="0">
                  <a:pos x="16" y="30"/>
                </a:cxn>
                <a:cxn ang="0">
                  <a:pos x="24" y="27"/>
                </a:cxn>
                <a:cxn ang="0">
                  <a:pos x="6" y="14"/>
                </a:cxn>
                <a:cxn ang="0">
                  <a:pos x="21" y="14"/>
                </a:cxn>
                <a:cxn ang="0">
                  <a:pos x="20" y="7"/>
                </a:cxn>
                <a:cxn ang="0">
                  <a:pos x="14" y="4"/>
                </a:cxn>
                <a:cxn ang="0">
                  <a:pos x="6" y="14"/>
                </a:cxn>
              </a:cxnLst>
              <a:rect l="0" t="0" r="r" b="b"/>
              <a:pathLst>
                <a:path w="27" h="34">
                  <a:moveTo>
                    <a:pt x="24" y="27"/>
                  </a:moveTo>
                  <a:cubicBezTo>
                    <a:pt x="26" y="30"/>
                    <a:pt x="26" y="30"/>
                    <a:pt x="26" y="30"/>
                  </a:cubicBezTo>
                  <a:cubicBezTo>
                    <a:pt x="23" y="33"/>
                    <a:pt x="19" y="34"/>
                    <a:pt x="15" y="34"/>
                  </a:cubicBezTo>
                  <a:cubicBezTo>
                    <a:pt x="6" y="34"/>
                    <a:pt x="0" y="28"/>
                    <a:pt x="0" y="17"/>
                  </a:cubicBezTo>
                  <a:cubicBezTo>
                    <a:pt x="0" y="11"/>
                    <a:pt x="2" y="8"/>
                    <a:pt x="4" y="4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6" y="6"/>
                    <a:pt x="27" y="9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22"/>
                    <a:pt x="7" y="24"/>
                    <a:pt x="8" y="26"/>
                  </a:cubicBezTo>
                  <a:cubicBezTo>
                    <a:pt x="10" y="29"/>
                    <a:pt x="13" y="30"/>
                    <a:pt x="16" y="30"/>
                  </a:cubicBezTo>
                  <a:cubicBezTo>
                    <a:pt x="19" y="30"/>
                    <a:pt x="22" y="29"/>
                    <a:pt x="24" y="27"/>
                  </a:cubicBezTo>
                  <a:close/>
                  <a:moveTo>
                    <a:pt x="6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1" y="11"/>
                    <a:pt x="21" y="8"/>
                    <a:pt x="20" y="7"/>
                  </a:cubicBezTo>
                  <a:cubicBezTo>
                    <a:pt x="19" y="5"/>
                    <a:pt x="17" y="4"/>
                    <a:pt x="14" y="4"/>
                  </a:cubicBezTo>
                  <a:cubicBezTo>
                    <a:pt x="9" y="4"/>
                    <a:pt x="7" y="7"/>
                    <a:pt x="6" y="14"/>
                  </a:cubicBezTo>
                  <a:close/>
                </a:path>
              </a:pathLst>
            </a:custGeom>
            <a:solidFill>
              <a:srgbClr val="969696"/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3142" name="Rectangle 1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4150"/>
            <a:ext cx="2133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fld id="{260D9B73-B7CC-4408-835B-D0723337B339}" type="datetime4">
              <a:rPr lang="en-GB"/>
              <a:pPr>
                <a:defRPr/>
              </a:pPr>
              <a:t>09 March 2008</a:t>
            </a:fld>
            <a:endParaRPr lang="en-GB"/>
          </a:p>
        </p:txBody>
      </p:sp>
      <p:sp>
        <p:nvSpPr>
          <p:cNvPr id="43143" name="Rectangle 1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144" name="Rectangle 1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+mn-cs"/>
              </a:defRPr>
            </a:lvl1pPr>
          </a:lstStyle>
          <a:p>
            <a:pPr>
              <a:defRPr/>
            </a:pPr>
            <a:fld id="{07F19526-FE67-4537-A593-EB9FB1A9DE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aphicFrame>
        <p:nvGraphicFramePr>
          <p:cNvPr id="67" name="Object 2"/>
          <p:cNvGraphicFramePr>
            <a:graphicFrameLocks noChangeAspect="1"/>
          </p:cNvGraphicFramePr>
          <p:nvPr userDrawn="1"/>
        </p:nvGraphicFramePr>
        <p:xfrm>
          <a:off x="3841758" y="23813"/>
          <a:ext cx="525463" cy="428625"/>
        </p:xfrm>
        <a:graphic>
          <a:graphicData uri="http://schemas.openxmlformats.org/presentationml/2006/ole">
            <p:oleObj spid="_x0000_s87041" name="CorelDRAW" r:id="rId15" imgW="5328720" imgH="4350240" progId="CorelDRAW.Graphic.12">
              <p:embed/>
            </p:oleObj>
          </a:graphicData>
        </a:graphic>
      </p:graphicFrame>
      <p:pic>
        <p:nvPicPr>
          <p:cNvPr id="68" name="Picture 7" descr="H:\Home\davidg\BIG\Logo\Logo\BiGGrid-Logo-slogan-white.wmf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438658" y="71438"/>
            <a:ext cx="12763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2" descr="H:\Home\davidg\Template\Logos\NIKHEF-invert.wmf"/>
          <p:cNvPicPr>
            <a:picLocks noChangeAspect="1" noChangeArrowheads="1"/>
          </p:cNvPicPr>
          <p:nvPr userDrawn="1"/>
        </p:nvPicPr>
        <p:blipFill>
          <a:blip r:embed="rId17">
            <a:lum bright="-10000"/>
          </a:blip>
          <a:srcRect/>
          <a:stretch>
            <a:fillRect/>
          </a:stretch>
        </p:blipFill>
        <p:spPr bwMode="auto">
          <a:xfrm>
            <a:off x="7361238" y="44450"/>
            <a:ext cx="8715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H:\Home\davidg\Template\Logos\pdp-invert41.png"/>
          <p:cNvPicPr>
            <a:picLocks noChangeAspect="1" noChangeArrowheads="1"/>
          </p:cNvPicPr>
          <p:nvPr userDrawn="1"/>
        </p:nvPicPr>
        <p:blipFill>
          <a:blip r:embed="rId18" cstate="print"/>
          <a:stretch>
            <a:fillRect/>
          </a:stretch>
        </p:blipFill>
        <p:spPr bwMode="auto">
          <a:xfrm>
            <a:off x="8353543" y="90274"/>
            <a:ext cx="499895" cy="2907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hyperlink" Target="https://goc.grid-support.ac.uk/gridsite/db/" TargetMode="External"/><Relationship Id="rId18" Type="http://schemas.openxmlformats.org/officeDocument/2006/relationships/image" Target="../media/image123.png"/><Relationship Id="rId3" Type="http://schemas.openxmlformats.org/officeDocument/2006/relationships/hyperlink" Target="http://goc.grid.sinica.edu.tw/gstat/" TargetMode="External"/><Relationship Id="rId7" Type="http://schemas.openxmlformats.org/officeDocument/2006/relationships/hyperlink" Target="http://goc.grid-support.ac.uk/gppmonWorld/cert_maps/CE.html" TargetMode="External"/><Relationship Id="rId12" Type="http://schemas.openxmlformats.org/officeDocument/2006/relationships/image" Target="../media/image120.png"/><Relationship Id="rId17" Type="http://schemas.openxmlformats.org/officeDocument/2006/relationships/hyperlink" Target="http://gridice2.cnaf.infn.it:50080/gridice/site/site.php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22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hyperlink" Target="http://goc.grid-support.ac.uk/gridsite/operations/downtimes.php" TargetMode="External"/><Relationship Id="rId5" Type="http://schemas.openxmlformats.org/officeDocument/2006/relationships/hyperlink" Target="https://lcg-sam.cern.ch:8443/sam/sam.py?CE_ops_disp_tests=CE-sft-lcg-rm&amp;CE_ops_disp_tests=CE-sft-csh&amp;CE_ops_disp_tests=CE-sft-brokerinfo&amp;CE_ops_disp_tests=CE-sft-job&amp;CE_ops_disp_tests=CE-sft-softver&amp;CE_ops_disp_tests=CE-sft-caver&amp;setdefs=on&amp;order=SiteName&amp;" TargetMode="External"/><Relationship Id="rId15" Type="http://schemas.openxmlformats.org/officeDocument/2006/relationships/hyperlink" Target="http://gridice2.cnaf.infn.it:50080/gridice/vo/vo.php" TargetMode="External"/><Relationship Id="rId10" Type="http://schemas.openxmlformats.org/officeDocument/2006/relationships/image" Target="../media/image119.png"/><Relationship Id="rId19" Type="http://schemas.openxmlformats.org/officeDocument/2006/relationships/hyperlink" Target="http://goc.grid.sinica.edu.tw/gstat/NIKHEF-ELPROD/" TargetMode="External"/><Relationship Id="rId4" Type="http://schemas.openxmlformats.org/officeDocument/2006/relationships/image" Target="../media/image116.png"/><Relationship Id="rId9" Type="http://schemas.openxmlformats.org/officeDocument/2006/relationships/hyperlink" Target="http://www.hep.ph.ic.ac.uk/e-science/projects/demo/index.html" TargetMode="External"/><Relationship Id="rId14" Type="http://schemas.openxmlformats.org/officeDocument/2006/relationships/image" Target="../media/image1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goc02.grid-support.ac.uk/googlemaps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6.png"/><Relationship Id="rId9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wmf"/><Relationship Id="rId9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proj-lcg-security.web.cern.ch/proj-lcg-security/docs/LCG_Security_Guide.asp" TargetMode="External"/><Relationship Id="rId2" Type="http://schemas.openxmlformats.org/officeDocument/2006/relationships/hyperlink" Target="http://cern.ch/proj-lcg-security/documents.html" TargetMode="Externa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Grid Computing </a:t>
            </a:r>
            <a:br>
              <a:rPr lang="en-GB" smtClean="0"/>
            </a:br>
            <a:r>
              <a:rPr lang="en-GB" smtClean="0"/>
              <a:t>and Site Infrastructures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David Groep, NIKHEF</a:t>
            </a:r>
          </a:p>
          <a:p>
            <a:pPr eaLnBrk="1" hangingPunct="1"/>
            <a:r>
              <a:rPr lang="en-GB" smtClean="0"/>
              <a:t>UvA SNE 2008</a:t>
            </a:r>
          </a:p>
        </p:txBody>
      </p:sp>
      <p:pic>
        <p:nvPicPr>
          <p:cNvPr id="27652" name="Picture 11" descr="H:\Home\davidg\Template\Logos\pdp-inver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5227638"/>
            <a:ext cx="785812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3" name="Picture 12" descr="H:\Home\davidg\Template\Logos\NIKHEF-invert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738" y="5143500"/>
            <a:ext cx="14620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US" smtClean="0"/>
              <a:t>Why Grid computing – today?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3" y="1614488"/>
            <a:ext cx="8893175" cy="3673475"/>
          </a:xfrm>
        </p:spPr>
        <p:txBody>
          <a:bodyPr/>
          <a:lstStyle/>
          <a:p>
            <a:pPr eaLnBrk="1" hangingPunct="1"/>
            <a:r>
              <a:rPr lang="en-US" sz="2000" smtClean="0"/>
              <a:t>New applications need larger amounts of </a:t>
            </a:r>
            <a:r>
              <a:rPr lang="en-US" sz="2000" smtClean="0">
                <a:solidFill>
                  <a:srgbClr val="800000"/>
                </a:solidFill>
              </a:rPr>
              <a:t>data</a:t>
            </a:r>
            <a:r>
              <a:rPr lang="en-US" sz="2000" smtClean="0"/>
              <a:t> or </a:t>
            </a:r>
            <a:r>
              <a:rPr lang="en-US" sz="2000" smtClean="0">
                <a:solidFill>
                  <a:srgbClr val="800000"/>
                </a:solidFill>
              </a:rPr>
              <a:t>computation</a:t>
            </a:r>
          </a:p>
          <a:p>
            <a:pPr eaLnBrk="1" hangingPunct="1"/>
            <a:r>
              <a:rPr lang="en-US" sz="2000" smtClean="0"/>
              <a:t>Larger, and growing, distributed user community</a:t>
            </a:r>
          </a:p>
          <a:p>
            <a:pPr eaLnBrk="1" hangingPunct="1"/>
            <a:r>
              <a:rPr lang="en-US" sz="2000" smtClean="0"/>
              <a:t>Network grows faster than compute power/storage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66135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b="1">
                <a:solidFill>
                  <a:srgbClr val="800000"/>
                </a:solidFill>
                <a:latin typeface="Arial" pitchFamily="34" charset="0"/>
              </a:rPr>
              <a:t>Graphic: “The Triumph of Light”, Scientific American, January 2001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1835150" y="3141663"/>
            <a:ext cx="5940425" cy="3211512"/>
            <a:chOff x="612" y="981"/>
            <a:chExt cx="5284" cy="2856"/>
          </a:xfrm>
        </p:grpSpPr>
        <p:grpSp>
          <p:nvGrpSpPr>
            <p:cNvPr id="36870" name="Group 6"/>
            <p:cNvGrpSpPr>
              <a:grpSpLocks/>
            </p:cNvGrpSpPr>
            <p:nvPr/>
          </p:nvGrpSpPr>
          <p:grpSpPr bwMode="auto">
            <a:xfrm>
              <a:off x="975" y="2296"/>
              <a:ext cx="3266" cy="1134"/>
              <a:chOff x="839" y="2160"/>
              <a:chExt cx="3266" cy="1134"/>
            </a:xfrm>
          </p:grpSpPr>
          <p:sp>
            <p:nvSpPr>
              <p:cNvPr id="36906" name="Line 7"/>
              <p:cNvSpPr>
                <a:spLocks noChangeShapeType="1"/>
              </p:cNvSpPr>
              <p:nvPr/>
            </p:nvSpPr>
            <p:spPr bwMode="auto">
              <a:xfrm flipV="1">
                <a:off x="2110" y="3022"/>
                <a:ext cx="680" cy="136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7" name="Line 8"/>
              <p:cNvSpPr>
                <a:spLocks noChangeShapeType="1"/>
              </p:cNvSpPr>
              <p:nvPr/>
            </p:nvSpPr>
            <p:spPr bwMode="auto">
              <a:xfrm flipV="1">
                <a:off x="1475" y="3158"/>
                <a:ext cx="635" cy="91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8" name="Line 9"/>
              <p:cNvSpPr>
                <a:spLocks noChangeShapeType="1"/>
              </p:cNvSpPr>
              <p:nvPr/>
            </p:nvSpPr>
            <p:spPr bwMode="auto">
              <a:xfrm flipV="1">
                <a:off x="839" y="3249"/>
                <a:ext cx="636" cy="45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9" name="Line 10"/>
              <p:cNvSpPr>
                <a:spLocks noChangeShapeType="1"/>
              </p:cNvSpPr>
              <p:nvPr/>
            </p:nvSpPr>
            <p:spPr bwMode="auto">
              <a:xfrm flipV="1">
                <a:off x="2790" y="2795"/>
                <a:ext cx="589" cy="227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0" name="Line 11"/>
              <p:cNvSpPr>
                <a:spLocks noChangeShapeType="1"/>
              </p:cNvSpPr>
              <p:nvPr/>
            </p:nvSpPr>
            <p:spPr bwMode="auto">
              <a:xfrm flipV="1">
                <a:off x="3379" y="2160"/>
                <a:ext cx="726" cy="635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71" name="Group 12"/>
            <p:cNvGrpSpPr>
              <a:grpSpLocks/>
            </p:cNvGrpSpPr>
            <p:nvPr/>
          </p:nvGrpSpPr>
          <p:grpSpPr bwMode="auto">
            <a:xfrm>
              <a:off x="929" y="1071"/>
              <a:ext cx="3312" cy="2358"/>
              <a:chOff x="657" y="709"/>
              <a:chExt cx="3312" cy="2358"/>
            </a:xfrm>
          </p:grpSpPr>
          <p:sp>
            <p:nvSpPr>
              <p:cNvPr id="36901" name="Line 13"/>
              <p:cNvSpPr>
                <a:spLocks noChangeShapeType="1"/>
              </p:cNvSpPr>
              <p:nvPr/>
            </p:nvSpPr>
            <p:spPr bwMode="auto">
              <a:xfrm flipV="1">
                <a:off x="657" y="3022"/>
                <a:ext cx="636" cy="45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Line 14"/>
              <p:cNvSpPr>
                <a:spLocks noChangeShapeType="1"/>
              </p:cNvSpPr>
              <p:nvPr/>
            </p:nvSpPr>
            <p:spPr bwMode="auto">
              <a:xfrm flipV="1">
                <a:off x="1293" y="2932"/>
                <a:ext cx="635" cy="91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3" name="Line 15"/>
              <p:cNvSpPr>
                <a:spLocks noChangeShapeType="1"/>
              </p:cNvSpPr>
              <p:nvPr/>
            </p:nvSpPr>
            <p:spPr bwMode="auto">
              <a:xfrm flipV="1">
                <a:off x="1928" y="2750"/>
                <a:ext cx="635" cy="182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4" name="Line 16"/>
              <p:cNvSpPr>
                <a:spLocks noChangeShapeType="1"/>
              </p:cNvSpPr>
              <p:nvPr/>
            </p:nvSpPr>
            <p:spPr bwMode="auto">
              <a:xfrm flipV="1">
                <a:off x="2563" y="2025"/>
                <a:ext cx="680" cy="725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5" name="Line 17"/>
              <p:cNvSpPr>
                <a:spLocks noChangeShapeType="1"/>
              </p:cNvSpPr>
              <p:nvPr/>
            </p:nvSpPr>
            <p:spPr bwMode="auto">
              <a:xfrm flipV="1">
                <a:off x="3243" y="709"/>
                <a:ext cx="726" cy="1316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72" name="Text Box 18"/>
            <p:cNvSpPr txBox="1">
              <a:spLocks noChangeArrowheads="1"/>
            </p:cNvSpPr>
            <p:nvPr/>
          </p:nvSpPr>
          <p:spPr bwMode="auto">
            <a:xfrm>
              <a:off x="4710" y="1207"/>
              <a:ext cx="1186" cy="46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ahoma" pitchFamily="34" charset="0"/>
                </a:rPr>
                <a:t>Gilder’s Law</a:t>
              </a:r>
              <a:br>
                <a:rPr lang="en-US" sz="1400">
                  <a:latin typeface="Tahoma" pitchFamily="34" charset="0"/>
                </a:rPr>
              </a:br>
              <a:r>
                <a:rPr lang="en-US" sz="1400">
                  <a:latin typeface="Tahoma" pitchFamily="34" charset="0"/>
                </a:rPr>
                <a:t>(32X in 4 yrs)</a:t>
              </a:r>
            </a:p>
          </p:txBody>
        </p:sp>
        <p:sp>
          <p:nvSpPr>
            <p:cNvPr id="36873" name="Text Box 19"/>
            <p:cNvSpPr txBox="1">
              <a:spLocks noChangeArrowheads="1"/>
            </p:cNvSpPr>
            <p:nvPr/>
          </p:nvSpPr>
          <p:spPr bwMode="auto">
            <a:xfrm>
              <a:off x="4710" y="1887"/>
              <a:ext cx="1186" cy="461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ahoma" pitchFamily="34" charset="0"/>
                </a:rPr>
                <a:t>Storage Law </a:t>
              </a:r>
              <a:br>
                <a:rPr lang="en-US" sz="1400">
                  <a:latin typeface="Tahoma" pitchFamily="34" charset="0"/>
                </a:rPr>
              </a:br>
              <a:r>
                <a:rPr lang="en-US" sz="1400">
                  <a:latin typeface="Tahoma" pitchFamily="34" charset="0"/>
                </a:rPr>
                <a:t>(16X in 4yrs)</a:t>
              </a:r>
            </a:p>
          </p:txBody>
        </p:sp>
        <p:sp>
          <p:nvSpPr>
            <p:cNvPr id="36874" name="Text Box 20"/>
            <p:cNvSpPr txBox="1">
              <a:spLocks noChangeArrowheads="1"/>
            </p:cNvSpPr>
            <p:nvPr/>
          </p:nvSpPr>
          <p:spPr bwMode="auto">
            <a:xfrm>
              <a:off x="4710" y="2704"/>
              <a:ext cx="1186" cy="460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Tahoma" pitchFamily="34" charset="0"/>
                </a:rPr>
                <a:t>Moore’s Law</a:t>
              </a:r>
              <a:br>
                <a:rPr lang="en-US" sz="1400">
                  <a:latin typeface="Tahoma" pitchFamily="34" charset="0"/>
                </a:rPr>
              </a:br>
              <a:r>
                <a:rPr lang="en-US" sz="1400">
                  <a:latin typeface="Tahoma" pitchFamily="34" charset="0"/>
                </a:rPr>
                <a:t>(5X in 4yrs)</a:t>
              </a:r>
            </a:p>
          </p:txBody>
        </p:sp>
        <p:sp>
          <p:nvSpPr>
            <p:cNvPr id="36875" name="Line 21"/>
            <p:cNvSpPr>
              <a:spLocks noChangeShapeType="1"/>
            </p:cNvSpPr>
            <p:nvPr/>
          </p:nvSpPr>
          <p:spPr bwMode="auto">
            <a:xfrm flipH="1">
              <a:off x="3969" y="1480"/>
              <a:ext cx="771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6" name="Line 22"/>
            <p:cNvSpPr>
              <a:spLocks noChangeShapeType="1"/>
            </p:cNvSpPr>
            <p:nvPr/>
          </p:nvSpPr>
          <p:spPr bwMode="auto">
            <a:xfrm flipH="1">
              <a:off x="4059" y="2160"/>
              <a:ext cx="681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7" name="Line 23"/>
            <p:cNvSpPr>
              <a:spLocks noChangeShapeType="1"/>
            </p:cNvSpPr>
            <p:nvPr/>
          </p:nvSpPr>
          <p:spPr bwMode="auto">
            <a:xfrm flipH="1">
              <a:off x="4150" y="2931"/>
              <a:ext cx="59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878" name="Rectangle 24"/>
            <p:cNvSpPr>
              <a:spLocks noChangeArrowheads="1"/>
            </p:cNvSpPr>
            <p:nvPr/>
          </p:nvSpPr>
          <p:spPr bwMode="auto">
            <a:xfrm>
              <a:off x="929" y="981"/>
              <a:ext cx="3447" cy="2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36879" name="Group 25"/>
            <p:cNvGrpSpPr>
              <a:grpSpLocks/>
            </p:cNvGrpSpPr>
            <p:nvPr/>
          </p:nvGrpSpPr>
          <p:grpSpPr bwMode="auto">
            <a:xfrm>
              <a:off x="929" y="2931"/>
              <a:ext cx="3266" cy="499"/>
              <a:chOff x="793" y="2795"/>
              <a:chExt cx="3266" cy="499"/>
            </a:xfrm>
          </p:grpSpPr>
          <p:sp>
            <p:nvSpPr>
              <p:cNvPr id="36896" name="Line 26"/>
              <p:cNvSpPr>
                <a:spLocks noChangeShapeType="1"/>
              </p:cNvSpPr>
              <p:nvPr/>
            </p:nvSpPr>
            <p:spPr bwMode="auto">
              <a:xfrm flipV="1">
                <a:off x="793" y="3249"/>
                <a:ext cx="636" cy="45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7" name="Line 27"/>
              <p:cNvSpPr>
                <a:spLocks noChangeShapeType="1"/>
              </p:cNvSpPr>
              <p:nvPr/>
            </p:nvSpPr>
            <p:spPr bwMode="auto">
              <a:xfrm flipV="1">
                <a:off x="1429" y="3203"/>
                <a:ext cx="635" cy="46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8" name="Line 28"/>
              <p:cNvSpPr>
                <a:spLocks noChangeShapeType="1"/>
              </p:cNvSpPr>
              <p:nvPr/>
            </p:nvSpPr>
            <p:spPr bwMode="auto">
              <a:xfrm flipV="1">
                <a:off x="2064" y="3113"/>
                <a:ext cx="680" cy="90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Line 29"/>
              <p:cNvSpPr>
                <a:spLocks noChangeShapeType="1"/>
              </p:cNvSpPr>
              <p:nvPr/>
            </p:nvSpPr>
            <p:spPr bwMode="auto">
              <a:xfrm flipV="1">
                <a:off x="2744" y="3022"/>
                <a:ext cx="635" cy="91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0" name="Line 30"/>
              <p:cNvSpPr>
                <a:spLocks noChangeShapeType="1"/>
              </p:cNvSpPr>
              <p:nvPr/>
            </p:nvSpPr>
            <p:spPr bwMode="auto">
              <a:xfrm flipV="1">
                <a:off x="3379" y="2795"/>
                <a:ext cx="680" cy="227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80" name="Text Box 31"/>
            <p:cNvSpPr txBox="1">
              <a:spLocks noChangeArrowheads="1"/>
            </p:cNvSpPr>
            <p:nvPr/>
          </p:nvSpPr>
          <p:spPr bwMode="auto">
            <a:xfrm rot="-5400000">
              <a:off x="-386" y="2065"/>
              <a:ext cx="2268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pitchFamily="34" charset="0"/>
                </a:rPr>
                <a:t>Performance per Dollar Spent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36881" name="Text Box 32"/>
            <p:cNvSpPr txBox="1">
              <a:spLocks noChangeArrowheads="1"/>
            </p:cNvSpPr>
            <p:nvPr/>
          </p:nvSpPr>
          <p:spPr bwMode="auto">
            <a:xfrm>
              <a:off x="2609" y="1026"/>
              <a:ext cx="113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latin typeface="Arial" pitchFamily="34" charset="0"/>
                </a:rPr>
                <a:t>Optical Fibre</a:t>
              </a:r>
              <a:br>
                <a:rPr lang="en-GB" sz="1400">
                  <a:latin typeface="Arial" pitchFamily="34" charset="0"/>
                </a:rPr>
              </a:br>
              <a:r>
                <a:rPr lang="en-GB" sz="1000">
                  <a:latin typeface="Arial" pitchFamily="34" charset="0"/>
                </a:rPr>
                <a:t>(bits per second)</a:t>
              </a:r>
              <a:endParaRPr lang="en-US" sz="1000">
                <a:latin typeface="Arial" pitchFamily="34" charset="0"/>
              </a:endParaRPr>
            </a:p>
          </p:txBody>
        </p:sp>
        <p:sp>
          <p:nvSpPr>
            <p:cNvPr id="36882" name="Text Box 33"/>
            <p:cNvSpPr txBox="1">
              <a:spLocks noChangeArrowheads="1"/>
            </p:cNvSpPr>
            <p:nvPr/>
          </p:nvSpPr>
          <p:spPr bwMode="auto">
            <a:xfrm>
              <a:off x="1610" y="2478"/>
              <a:ext cx="1133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latin typeface="Arial" pitchFamily="34" charset="0"/>
                </a:rPr>
                <a:t>Chip capacity</a:t>
              </a:r>
              <a:br>
                <a:rPr lang="en-GB" sz="1400">
                  <a:latin typeface="Arial" pitchFamily="34" charset="0"/>
                </a:rPr>
              </a:br>
              <a:r>
                <a:rPr lang="en-GB" sz="1000">
                  <a:latin typeface="Arial" pitchFamily="34" charset="0"/>
                </a:rPr>
                <a:t>(# transistors)</a:t>
              </a:r>
              <a:endParaRPr lang="en-US" sz="1000">
                <a:latin typeface="Arial" pitchFamily="34" charset="0"/>
              </a:endParaRPr>
            </a:p>
          </p:txBody>
        </p:sp>
        <p:sp>
          <p:nvSpPr>
            <p:cNvPr id="36883" name="Text Box 34"/>
            <p:cNvSpPr txBox="1">
              <a:spLocks noChangeArrowheads="1"/>
            </p:cNvSpPr>
            <p:nvPr/>
          </p:nvSpPr>
          <p:spPr bwMode="auto">
            <a:xfrm>
              <a:off x="2336" y="1797"/>
              <a:ext cx="113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>
                  <a:latin typeface="Arial" pitchFamily="34" charset="0"/>
                </a:rPr>
                <a:t>Data Storage</a:t>
              </a:r>
              <a:br>
                <a:rPr lang="en-GB" sz="1400">
                  <a:latin typeface="Arial" pitchFamily="34" charset="0"/>
                </a:rPr>
              </a:br>
              <a:r>
                <a:rPr lang="en-GB" sz="1000">
                  <a:latin typeface="Arial" pitchFamily="34" charset="0"/>
                </a:rPr>
                <a:t>(bits per sq. inch)</a:t>
              </a:r>
              <a:endParaRPr lang="en-US" sz="1000">
                <a:latin typeface="Arial" pitchFamily="34" charset="0"/>
              </a:endParaRPr>
            </a:p>
          </p:txBody>
        </p:sp>
        <p:sp>
          <p:nvSpPr>
            <p:cNvPr id="36884" name="Text Box 35"/>
            <p:cNvSpPr txBox="1">
              <a:spLocks noChangeArrowheads="1"/>
            </p:cNvSpPr>
            <p:nvPr/>
          </p:nvSpPr>
          <p:spPr bwMode="auto">
            <a:xfrm>
              <a:off x="1838" y="3566"/>
              <a:ext cx="140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pitchFamily="34" charset="0"/>
                </a:rPr>
                <a:t>Number of Years</a:t>
              </a:r>
              <a:endParaRPr lang="en-US" sz="1400">
                <a:latin typeface="Arial" pitchFamily="34" charset="0"/>
              </a:endParaRPr>
            </a:p>
          </p:txBody>
        </p:sp>
        <p:sp>
          <p:nvSpPr>
            <p:cNvPr id="36885" name="Text Box 36"/>
            <p:cNvSpPr txBox="1">
              <a:spLocks noChangeArrowheads="1"/>
            </p:cNvSpPr>
            <p:nvPr/>
          </p:nvSpPr>
          <p:spPr bwMode="auto">
            <a:xfrm>
              <a:off x="839" y="3384"/>
              <a:ext cx="3675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000">
                  <a:latin typeface="Arial" pitchFamily="34" charset="0"/>
                </a:rPr>
                <a:t>0             1                2                 3                 4                 5</a:t>
              </a:r>
              <a:endParaRPr lang="en-US" sz="1000">
                <a:latin typeface="Arial" pitchFamily="34" charset="0"/>
              </a:endParaRPr>
            </a:p>
          </p:txBody>
        </p:sp>
        <p:grpSp>
          <p:nvGrpSpPr>
            <p:cNvPr id="36886" name="Group 37"/>
            <p:cNvGrpSpPr>
              <a:grpSpLocks/>
            </p:cNvGrpSpPr>
            <p:nvPr/>
          </p:nvGrpSpPr>
          <p:grpSpPr bwMode="auto">
            <a:xfrm>
              <a:off x="929" y="1525"/>
              <a:ext cx="1044" cy="307"/>
              <a:chOff x="793" y="2931"/>
              <a:chExt cx="1044" cy="307"/>
            </a:xfrm>
          </p:grpSpPr>
          <p:sp>
            <p:nvSpPr>
              <p:cNvPr id="36891" name="Line 38"/>
              <p:cNvSpPr>
                <a:spLocks noChangeShapeType="1"/>
              </p:cNvSpPr>
              <p:nvPr/>
            </p:nvSpPr>
            <p:spPr bwMode="auto">
              <a:xfrm flipH="1">
                <a:off x="793" y="2931"/>
                <a:ext cx="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2" name="Line 39"/>
              <p:cNvSpPr>
                <a:spLocks noChangeShapeType="1"/>
              </p:cNvSpPr>
              <p:nvPr/>
            </p:nvSpPr>
            <p:spPr bwMode="auto">
              <a:xfrm>
                <a:off x="1338" y="2931"/>
                <a:ext cx="0" cy="136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3" name="Line 40"/>
              <p:cNvSpPr>
                <a:spLocks noChangeShapeType="1"/>
              </p:cNvSpPr>
              <p:nvPr/>
            </p:nvSpPr>
            <p:spPr bwMode="auto">
              <a:xfrm>
                <a:off x="1655" y="2931"/>
                <a:ext cx="0" cy="136"/>
              </a:xfrm>
              <a:prstGeom prst="lin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4" name="Line 41"/>
              <p:cNvSpPr>
                <a:spLocks noChangeShapeType="1"/>
              </p:cNvSpPr>
              <p:nvPr/>
            </p:nvSpPr>
            <p:spPr bwMode="auto">
              <a:xfrm>
                <a:off x="1156" y="2931"/>
                <a:ext cx="0" cy="136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5" name="Text Box 42"/>
              <p:cNvSpPr txBox="1">
                <a:spLocks noChangeArrowheads="1"/>
              </p:cNvSpPr>
              <p:nvPr/>
            </p:nvSpPr>
            <p:spPr bwMode="auto">
              <a:xfrm>
                <a:off x="1067" y="3021"/>
                <a:ext cx="770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000">
                    <a:latin typeface="Arial" pitchFamily="34" charset="0"/>
                  </a:rPr>
                  <a:t>9  12    18</a:t>
                </a:r>
                <a:endParaRPr lang="en-US" sz="1000">
                  <a:latin typeface="Arial" pitchFamily="34" charset="0"/>
                </a:endParaRPr>
              </a:p>
            </p:txBody>
          </p:sp>
        </p:grpSp>
        <p:sp>
          <p:nvSpPr>
            <p:cNvPr id="36887" name="Text Box 43"/>
            <p:cNvSpPr txBox="1">
              <a:spLocks noChangeArrowheads="1"/>
            </p:cNvSpPr>
            <p:nvPr/>
          </p:nvSpPr>
          <p:spPr bwMode="auto">
            <a:xfrm>
              <a:off x="885" y="1117"/>
              <a:ext cx="122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>
                  <a:latin typeface="Arial" pitchFamily="34" charset="0"/>
                </a:rPr>
                <a:t>Doubling Time</a:t>
              </a:r>
              <a:br>
                <a:rPr lang="en-GB" sz="1200">
                  <a:latin typeface="Arial" pitchFamily="34" charset="0"/>
                </a:rPr>
              </a:br>
              <a:r>
                <a:rPr lang="en-GB" sz="900">
                  <a:latin typeface="Arial" pitchFamily="34" charset="0"/>
                </a:rPr>
                <a:t>(months)</a:t>
              </a:r>
              <a:endParaRPr lang="en-US" sz="900">
                <a:latin typeface="Arial" pitchFamily="34" charset="0"/>
              </a:endParaRPr>
            </a:p>
          </p:txBody>
        </p:sp>
        <p:sp>
          <p:nvSpPr>
            <p:cNvPr id="36888" name="Line 44"/>
            <p:cNvSpPr>
              <a:spLocks noChangeShapeType="1"/>
            </p:cNvSpPr>
            <p:nvPr/>
          </p:nvSpPr>
          <p:spPr bwMode="auto">
            <a:xfrm>
              <a:off x="3651" y="1434"/>
              <a:ext cx="227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9" name="Line 45"/>
            <p:cNvSpPr>
              <a:spLocks noChangeShapeType="1"/>
            </p:cNvSpPr>
            <p:nvPr/>
          </p:nvSpPr>
          <p:spPr bwMode="auto">
            <a:xfrm>
              <a:off x="3379" y="2205"/>
              <a:ext cx="453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90" name="Line 46"/>
            <p:cNvSpPr>
              <a:spLocks noChangeShapeType="1"/>
            </p:cNvSpPr>
            <p:nvPr/>
          </p:nvSpPr>
          <p:spPr bwMode="auto">
            <a:xfrm>
              <a:off x="2608" y="2750"/>
              <a:ext cx="589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together the </a:t>
            </a:r>
            <a:br>
              <a:rPr lang="en-US" dirty="0" smtClean="0"/>
            </a:br>
            <a:r>
              <a:rPr lang="en-US" dirty="0" smtClean="0"/>
              <a:t>Grid Infrastructure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Distributed Systems Architecture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It is all about scaling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Managing Complexity Challenges and standards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Grid Infrastructure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9913" y="3448050"/>
            <a:ext cx="4764087" cy="3424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703263" y="1557338"/>
            <a:ext cx="77724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GB" sz="2600" dirty="0"/>
              <a:t>Realizing ubiquitous computing requires a </a:t>
            </a:r>
            <a:r>
              <a:rPr lang="en-GB" sz="2600" i="1" dirty="0"/>
              <a:t>persistent infrastructure</a:t>
            </a:r>
            <a:r>
              <a:rPr lang="en-GB" sz="2600" dirty="0"/>
              <a:t>,</a:t>
            </a:r>
            <a:r>
              <a:rPr lang="en-GB" sz="2600" i="1" dirty="0"/>
              <a:t> </a:t>
            </a:r>
            <a:r>
              <a:rPr lang="en-GB" sz="2600" dirty="0"/>
              <a:t>based on standards</a:t>
            </a: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1403350" y="2781300"/>
            <a:ext cx="460851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/>
              <a:t>Organisation</a:t>
            </a:r>
            <a:endParaRPr lang="en-GB" b="1" dirty="0"/>
          </a:p>
          <a:p>
            <a:pPr eaLnBrk="0" hangingPunct="0">
              <a:spcBef>
                <a:spcPct val="50000"/>
              </a:spcBef>
            </a:pPr>
            <a:r>
              <a:rPr lang="en-GB" dirty="0" smtClean="0">
                <a:solidFill>
                  <a:srgbClr val="333399"/>
                </a:solidFill>
              </a:rPr>
              <a:t>resource providers, user communities and virtual organisation</a:t>
            </a:r>
            <a:endParaRPr lang="en-GB" dirty="0">
              <a:solidFill>
                <a:srgbClr val="333399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395288" y="4149725"/>
            <a:ext cx="4968875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/>
              <a:t>Operational Services</a:t>
            </a:r>
            <a:endParaRPr lang="en-GB" b="1" dirty="0"/>
          </a:p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rgbClr val="333399"/>
                </a:solidFill>
              </a:rPr>
              <a:t>execution services, workflow, resource information systems, database access, storage management, meta-data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1403350" y="5689600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/>
              <a:t>Support and Engineering</a:t>
            </a:r>
            <a:endParaRPr lang="en-GB" b="1" dirty="0"/>
          </a:p>
          <a:p>
            <a:pPr eaLnBrk="0" hangingPunct="0">
              <a:spcBef>
                <a:spcPct val="50000"/>
              </a:spcBef>
            </a:pPr>
            <a:r>
              <a:rPr lang="en-GB" dirty="0">
                <a:solidFill>
                  <a:srgbClr val="333399"/>
                </a:solidFill>
              </a:rPr>
              <a:t>user </a:t>
            </a:r>
            <a:r>
              <a:rPr lang="en-GB" dirty="0" smtClean="0">
                <a:solidFill>
                  <a:srgbClr val="333399"/>
                </a:solidFill>
              </a:rPr>
              <a:t>support </a:t>
            </a:r>
            <a:r>
              <a:rPr lang="en-GB" dirty="0">
                <a:solidFill>
                  <a:srgbClr val="333399"/>
                </a:solidFill>
              </a:rPr>
              <a:t>and ICT experts </a:t>
            </a:r>
            <a:br>
              <a:rPr lang="en-GB" dirty="0">
                <a:solidFill>
                  <a:srgbClr val="333399"/>
                </a:solidFill>
              </a:rPr>
            </a:br>
            <a:r>
              <a:rPr lang="en-GB" dirty="0">
                <a:solidFill>
                  <a:srgbClr val="333399"/>
                </a:solidFill>
              </a:rPr>
              <a:t>… with domain knowledge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Building Grid Infrastructures</a:t>
            </a:r>
          </a:p>
        </p:txBody>
      </p:sp>
      <p:pic>
        <p:nvPicPr>
          <p:cNvPr id="54275" name="Picture 4" descr="vostructure-eg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628775"/>
            <a:ext cx="6907213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 rot="-5400000">
            <a:off x="6785731" y="2895925"/>
            <a:ext cx="34290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dirty="0" smtClean="0"/>
              <a:t>Interoperation</a:t>
            </a:r>
          </a:p>
          <a:p>
            <a:pPr algn="ctr" eaLnBrk="0" hangingPunct="0"/>
            <a:r>
              <a:rPr lang="en-GB" dirty="0" smtClean="0"/>
              <a:t>Policy Coordination</a:t>
            </a:r>
          </a:p>
          <a:p>
            <a:pPr algn="ctr" eaLnBrk="0" hangingPunct="0"/>
            <a:r>
              <a:rPr lang="en-GB" dirty="0" smtClean="0"/>
              <a:t>Facilitation and Negotiation</a:t>
            </a:r>
            <a:endParaRPr lang="en-GB" dirty="0"/>
          </a:p>
        </p:txBody>
      </p:sp>
      <p:sp>
        <p:nvSpPr>
          <p:cNvPr id="54277" name="AutoShape 8"/>
          <p:cNvSpPr>
            <a:spLocks noChangeArrowheads="1"/>
          </p:cNvSpPr>
          <p:nvPr/>
        </p:nvSpPr>
        <p:spPr bwMode="auto">
          <a:xfrm>
            <a:off x="7715272" y="3143248"/>
            <a:ext cx="360362" cy="431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827088" y="5614988"/>
            <a:ext cx="7640490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</a:t>
            </a:r>
            <a:r>
              <a:rPr lang="en-GB" dirty="0" err="1" smtClean="0"/>
              <a:t>Interop</a:t>
            </a:r>
            <a:r>
              <a:rPr lang="en-GB" dirty="0" smtClean="0"/>
              <a:t>: </a:t>
            </a:r>
            <a:r>
              <a:rPr lang="en-GB" dirty="0"/>
              <a:t>common syntax and </a:t>
            </a:r>
            <a:r>
              <a:rPr lang="en-GB" dirty="0" smtClean="0"/>
              <a:t>semantics </a:t>
            </a:r>
            <a:r>
              <a:rPr lang="en-GB" dirty="0"/>
              <a:t>for grid operations</a:t>
            </a:r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</a:t>
            </a:r>
            <a:r>
              <a:rPr lang="en-GB" dirty="0" smtClean="0"/>
              <a:t>Policy Coordination: User and VO AUPs, operations, trust</a:t>
            </a:r>
            <a:endParaRPr lang="en-GB" dirty="0"/>
          </a:p>
          <a:p>
            <a:pPr eaLnBrk="0" hangingPunct="0">
              <a:lnSpc>
                <a:spcPct val="120000"/>
              </a:lnSpc>
              <a:buFontTx/>
              <a:buChar char="•"/>
            </a:pPr>
            <a:r>
              <a:rPr lang="en-GB" dirty="0"/>
              <a:t> </a:t>
            </a:r>
            <a:r>
              <a:rPr lang="en-GB" dirty="0" smtClean="0"/>
              <a:t>Facilitating negotiation: VO meta-data, SLAs, op. environment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VO-centric infrastructure (‘OSG style’)</a:t>
            </a:r>
            <a:endParaRPr lang="en-US" dirty="0"/>
          </a:p>
        </p:txBody>
      </p:sp>
      <p:pic>
        <p:nvPicPr>
          <p:cNvPr id="281602" name="Picture 2" descr="H:\Home\davidg\UvA\Onderwijs\SNE2008\osg-style-infrastructur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143116"/>
            <a:ext cx="5572164" cy="42283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1643050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Advantages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no site management or coordination needed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VOs are self-sustainable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1214422"/>
            <a:ext cx="8001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What happens if you do not coordinate infrastructure from the beginning …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018" y="5715016"/>
            <a:ext cx="6357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C00000"/>
                </a:solidFill>
              </a:rPr>
              <a:t>Disadvantages</a:t>
            </a:r>
          </a:p>
          <a:p>
            <a:pPr algn="r">
              <a:buFont typeface="Arial" pitchFamily="34" charset="0"/>
              <a:buChar char="•"/>
            </a:pPr>
            <a:r>
              <a:rPr lang="en-US" sz="1600" dirty="0" smtClean="0"/>
              <a:t> no site management or coordination</a:t>
            </a:r>
          </a:p>
          <a:p>
            <a:pPr algn="r">
              <a:buFont typeface="Arial" pitchFamily="34" charset="0"/>
              <a:buChar char="•"/>
            </a:pPr>
            <a:r>
              <a:rPr lang="en-US" sz="1600" dirty="0" smtClean="0"/>
              <a:t> VO establishment is more complex</a:t>
            </a:r>
          </a:p>
          <a:p>
            <a:pPr algn="r">
              <a:buFont typeface="Arial" pitchFamily="34" charset="0"/>
              <a:buChar char="•"/>
            </a:pPr>
            <a:r>
              <a:rPr lang="en-US" sz="1600" dirty="0" smtClean="0"/>
              <a:t> infrastructure itself is transient and harder to sustain</a:t>
            </a:r>
            <a:endParaRPr 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Interoperation and standards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752975"/>
          </a:xfrm>
        </p:spPr>
        <p:txBody>
          <a:bodyPr/>
          <a:lstStyle/>
          <a:p>
            <a:pPr eaLnBrk="1" hangingPunct="1"/>
            <a:r>
              <a:rPr lang="en-GB" sz="2200" dirty="0" smtClean="0"/>
              <a:t>Standards are essential for adoption</a:t>
            </a:r>
          </a:p>
          <a:p>
            <a:pPr lvl="1" eaLnBrk="1" hangingPunct="1"/>
            <a:r>
              <a:rPr lang="en-GB" dirty="0" smtClean="0"/>
              <a:t>as resource providers are not inclined to provide </a:t>
            </a:r>
            <a:r>
              <a:rPr lang="en-GB" i="1" dirty="0" smtClean="0"/>
              <a:t>n</a:t>
            </a:r>
            <a:r>
              <a:rPr lang="en-GB" dirty="0" smtClean="0"/>
              <a:t> different interfaces</a:t>
            </a:r>
            <a:endParaRPr lang="en-GB" sz="2200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It’s an ‘emerging system’</a:t>
            </a:r>
            <a:endParaRPr lang="en-GB" dirty="0" smtClean="0"/>
          </a:p>
          <a:p>
            <a:pPr lvl="1" eaLnBrk="1" hangingPunct="1"/>
            <a:r>
              <a:rPr lang="en-GB" dirty="0" smtClean="0"/>
              <a:t>GIN (Grid Interoperation Now)</a:t>
            </a:r>
            <a:br>
              <a:rPr lang="en-GB" dirty="0" smtClean="0"/>
            </a:br>
            <a:r>
              <a:rPr lang="en-GB" dirty="0" smtClean="0"/>
              <a:t>leverage existing de-facto agreements</a:t>
            </a:r>
          </a:p>
          <a:p>
            <a:pPr lvl="1" eaLnBrk="1" hangingPunct="1"/>
            <a:r>
              <a:rPr lang="en-GB" dirty="0" smtClean="0"/>
              <a:t>different grid infrastructures need to interoperate</a:t>
            </a:r>
          </a:p>
          <a:p>
            <a:pPr lvl="1" eaLnBrk="1" hangingPunct="1"/>
            <a:endParaRPr lang="en-GB" dirty="0" smtClean="0"/>
          </a:p>
          <a:p>
            <a:pPr lvl="1" eaLnBrk="1" hangingPunct="1"/>
            <a:r>
              <a:rPr lang="en-GB" dirty="0" smtClean="0"/>
              <a:t>stability and consistency vary widely</a:t>
            </a:r>
          </a:p>
          <a:p>
            <a:pPr lvl="1" eaLnBrk="1" hangingPunct="1"/>
            <a:r>
              <a:rPr lang="en-GB" dirty="0" smtClean="0"/>
              <a:t>self-healing and verification are largely absent</a:t>
            </a:r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7235825" y="3357563"/>
            <a:ext cx="936625" cy="720725"/>
            <a:chOff x="0" y="3570"/>
            <a:chExt cx="959" cy="703"/>
          </a:xfrm>
        </p:grpSpPr>
        <p:sp>
          <p:nvSpPr>
            <p:cNvPr id="57349" name="Oval 5"/>
            <p:cNvSpPr>
              <a:spLocks noChangeArrowheads="1"/>
            </p:cNvSpPr>
            <p:nvPr/>
          </p:nvSpPr>
          <p:spPr bwMode="auto">
            <a:xfrm>
              <a:off x="547" y="3814"/>
              <a:ext cx="251" cy="256"/>
            </a:xfrm>
            <a:prstGeom prst="ellipse">
              <a:avLst/>
            </a:prstGeom>
            <a:solidFill>
              <a:srgbClr val="4FABCB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57350" name="Group 6"/>
            <p:cNvGrpSpPr>
              <a:grpSpLocks/>
            </p:cNvGrpSpPr>
            <p:nvPr/>
          </p:nvGrpSpPr>
          <p:grpSpPr bwMode="auto">
            <a:xfrm>
              <a:off x="436" y="3658"/>
              <a:ext cx="523" cy="615"/>
              <a:chOff x="2750" y="1928"/>
              <a:chExt cx="523" cy="615"/>
            </a:xfrm>
          </p:grpSpPr>
          <p:sp>
            <p:nvSpPr>
              <p:cNvPr id="57352" name="Oval 7"/>
              <p:cNvSpPr>
                <a:spLocks noChangeArrowheads="1"/>
              </p:cNvSpPr>
              <p:nvPr/>
            </p:nvSpPr>
            <p:spPr bwMode="auto">
              <a:xfrm>
                <a:off x="2997" y="1928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3" name="Oval 8"/>
              <p:cNvSpPr>
                <a:spLocks noChangeArrowheads="1"/>
              </p:cNvSpPr>
              <p:nvPr/>
            </p:nvSpPr>
            <p:spPr bwMode="auto">
              <a:xfrm>
                <a:off x="2997" y="2024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4" name="Oval 9"/>
              <p:cNvSpPr>
                <a:spLocks noChangeArrowheads="1"/>
              </p:cNvSpPr>
              <p:nvPr/>
            </p:nvSpPr>
            <p:spPr bwMode="auto">
              <a:xfrm>
                <a:off x="2997" y="197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5" name="Oval 10"/>
              <p:cNvSpPr>
                <a:spLocks noChangeArrowheads="1"/>
              </p:cNvSpPr>
              <p:nvPr/>
            </p:nvSpPr>
            <p:spPr bwMode="auto">
              <a:xfrm>
                <a:off x="2997" y="207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6" name="Oval 11"/>
              <p:cNvSpPr>
                <a:spLocks noChangeArrowheads="1"/>
              </p:cNvSpPr>
              <p:nvPr/>
            </p:nvSpPr>
            <p:spPr bwMode="auto">
              <a:xfrm>
                <a:off x="2997" y="2170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7" name="Oval 12"/>
              <p:cNvSpPr>
                <a:spLocks noChangeArrowheads="1"/>
              </p:cNvSpPr>
              <p:nvPr/>
            </p:nvSpPr>
            <p:spPr bwMode="auto">
              <a:xfrm>
                <a:off x="2997" y="212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8" name="Oval 13"/>
              <p:cNvSpPr>
                <a:spLocks noChangeArrowheads="1"/>
              </p:cNvSpPr>
              <p:nvPr/>
            </p:nvSpPr>
            <p:spPr bwMode="auto">
              <a:xfrm>
                <a:off x="2997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59" name="Oval 14"/>
              <p:cNvSpPr>
                <a:spLocks noChangeArrowheads="1"/>
              </p:cNvSpPr>
              <p:nvPr/>
            </p:nvSpPr>
            <p:spPr bwMode="auto">
              <a:xfrm>
                <a:off x="2997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0" name="Oval 15"/>
              <p:cNvSpPr>
                <a:spLocks noChangeArrowheads="1"/>
              </p:cNvSpPr>
              <p:nvPr/>
            </p:nvSpPr>
            <p:spPr bwMode="auto">
              <a:xfrm>
                <a:off x="2997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1" name="Oval 16"/>
              <p:cNvSpPr>
                <a:spLocks noChangeArrowheads="1"/>
              </p:cNvSpPr>
              <p:nvPr/>
            </p:nvSpPr>
            <p:spPr bwMode="auto">
              <a:xfrm>
                <a:off x="2997" y="236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2" name="Oval 17"/>
              <p:cNvSpPr>
                <a:spLocks noChangeArrowheads="1"/>
              </p:cNvSpPr>
              <p:nvPr/>
            </p:nvSpPr>
            <p:spPr bwMode="auto">
              <a:xfrm>
                <a:off x="3049" y="207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3" name="Oval 18"/>
              <p:cNvSpPr>
                <a:spLocks noChangeArrowheads="1"/>
              </p:cNvSpPr>
              <p:nvPr/>
            </p:nvSpPr>
            <p:spPr bwMode="auto">
              <a:xfrm>
                <a:off x="3049" y="2170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4" name="Oval 19"/>
              <p:cNvSpPr>
                <a:spLocks noChangeArrowheads="1"/>
              </p:cNvSpPr>
              <p:nvPr/>
            </p:nvSpPr>
            <p:spPr bwMode="auto">
              <a:xfrm>
                <a:off x="3049" y="212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5" name="Oval 20"/>
              <p:cNvSpPr>
                <a:spLocks noChangeArrowheads="1"/>
              </p:cNvSpPr>
              <p:nvPr/>
            </p:nvSpPr>
            <p:spPr bwMode="auto">
              <a:xfrm>
                <a:off x="3049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6" name="Oval 21"/>
              <p:cNvSpPr>
                <a:spLocks noChangeArrowheads="1"/>
              </p:cNvSpPr>
              <p:nvPr/>
            </p:nvSpPr>
            <p:spPr bwMode="auto">
              <a:xfrm>
                <a:off x="3049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7" name="Oval 22"/>
              <p:cNvSpPr>
                <a:spLocks noChangeArrowheads="1"/>
              </p:cNvSpPr>
              <p:nvPr/>
            </p:nvSpPr>
            <p:spPr bwMode="auto">
              <a:xfrm>
                <a:off x="3049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8" name="Oval 23"/>
              <p:cNvSpPr>
                <a:spLocks noChangeArrowheads="1"/>
              </p:cNvSpPr>
              <p:nvPr/>
            </p:nvSpPr>
            <p:spPr bwMode="auto">
              <a:xfrm>
                <a:off x="3049" y="236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69" name="Oval 24"/>
              <p:cNvSpPr>
                <a:spLocks noChangeArrowheads="1"/>
              </p:cNvSpPr>
              <p:nvPr/>
            </p:nvSpPr>
            <p:spPr bwMode="auto">
              <a:xfrm>
                <a:off x="3049" y="24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0" name="Oval 25"/>
              <p:cNvSpPr>
                <a:spLocks noChangeArrowheads="1"/>
              </p:cNvSpPr>
              <p:nvPr/>
            </p:nvSpPr>
            <p:spPr bwMode="auto">
              <a:xfrm>
                <a:off x="3095" y="2028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1" name="Oval 26"/>
              <p:cNvSpPr>
                <a:spLocks noChangeArrowheads="1"/>
              </p:cNvSpPr>
              <p:nvPr/>
            </p:nvSpPr>
            <p:spPr bwMode="auto">
              <a:xfrm>
                <a:off x="3095" y="212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2" name="Oval 27"/>
              <p:cNvSpPr>
                <a:spLocks noChangeArrowheads="1"/>
              </p:cNvSpPr>
              <p:nvPr/>
            </p:nvSpPr>
            <p:spPr bwMode="auto">
              <a:xfrm>
                <a:off x="3095" y="207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3" name="Oval 28"/>
              <p:cNvSpPr>
                <a:spLocks noChangeArrowheads="1"/>
              </p:cNvSpPr>
              <p:nvPr/>
            </p:nvSpPr>
            <p:spPr bwMode="auto">
              <a:xfrm>
                <a:off x="3095" y="2174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4" name="Oval 29"/>
              <p:cNvSpPr>
                <a:spLocks noChangeArrowheads="1"/>
              </p:cNvSpPr>
              <p:nvPr/>
            </p:nvSpPr>
            <p:spPr bwMode="auto">
              <a:xfrm>
                <a:off x="3095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5" name="Oval 30"/>
              <p:cNvSpPr>
                <a:spLocks noChangeArrowheads="1"/>
              </p:cNvSpPr>
              <p:nvPr/>
            </p:nvSpPr>
            <p:spPr bwMode="auto">
              <a:xfrm>
                <a:off x="3095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6" name="Oval 31"/>
              <p:cNvSpPr>
                <a:spLocks noChangeArrowheads="1"/>
              </p:cNvSpPr>
              <p:nvPr/>
            </p:nvSpPr>
            <p:spPr bwMode="auto">
              <a:xfrm>
                <a:off x="3095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7" name="Oval 32"/>
              <p:cNvSpPr>
                <a:spLocks noChangeArrowheads="1"/>
              </p:cNvSpPr>
              <p:nvPr/>
            </p:nvSpPr>
            <p:spPr bwMode="auto">
              <a:xfrm>
                <a:off x="3095" y="236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8" name="Oval 33"/>
              <p:cNvSpPr>
                <a:spLocks noChangeArrowheads="1"/>
              </p:cNvSpPr>
              <p:nvPr/>
            </p:nvSpPr>
            <p:spPr bwMode="auto">
              <a:xfrm>
                <a:off x="3148" y="212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79" name="Oval 34"/>
              <p:cNvSpPr>
                <a:spLocks noChangeArrowheads="1"/>
              </p:cNvSpPr>
              <p:nvPr/>
            </p:nvSpPr>
            <p:spPr bwMode="auto">
              <a:xfrm>
                <a:off x="3148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0" name="Oval 35"/>
              <p:cNvSpPr>
                <a:spLocks noChangeArrowheads="1"/>
              </p:cNvSpPr>
              <p:nvPr/>
            </p:nvSpPr>
            <p:spPr bwMode="auto">
              <a:xfrm>
                <a:off x="3148" y="2170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1" name="Oval 36"/>
              <p:cNvSpPr>
                <a:spLocks noChangeArrowheads="1"/>
              </p:cNvSpPr>
              <p:nvPr/>
            </p:nvSpPr>
            <p:spPr bwMode="auto">
              <a:xfrm>
                <a:off x="3148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2" name="Oval 37"/>
              <p:cNvSpPr>
                <a:spLocks noChangeArrowheads="1"/>
              </p:cNvSpPr>
              <p:nvPr/>
            </p:nvSpPr>
            <p:spPr bwMode="auto">
              <a:xfrm>
                <a:off x="3148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3" name="Oval 38"/>
              <p:cNvSpPr>
                <a:spLocks noChangeArrowheads="1"/>
              </p:cNvSpPr>
              <p:nvPr/>
            </p:nvSpPr>
            <p:spPr bwMode="auto">
              <a:xfrm>
                <a:off x="3196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4" name="Oval 39"/>
              <p:cNvSpPr>
                <a:spLocks noChangeArrowheads="1"/>
              </p:cNvSpPr>
              <p:nvPr/>
            </p:nvSpPr>
            <p:spPr bwMode="auto">
              <a:xfrm>
                <a:off x="3246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5" name="Oval 40"/>
              <p:cNvSpPr>
                <a:spLocks noChangeArrowheads="1"/>
              </p:cNvSpPr>
              <p:nvPr/>
            </p:nvSpPr>
            <p:spPr bwMode="auto">
              <a:xfrm>
                <a:off x="3196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6" name="Oval 41"/>
              <p:cNvSpPr>
                <a:spLocks noChangeArrowheads="1"/>
              </p:cNvSpPr>
              <p:nvPr/>
            </p:nvSpPr>
            <p:spPr bwMode="auto">
              <a:xfrm>
                <a:off x="2949" y="2075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7" name="Oval 42"/>
              <p:cNvSpPr>
                <a:spLocks noChangeArrowheads="1"/>
              </p:cNvSpPr>
              <p:nvPr/>
            </p:nvSpPr>
            <p:spPr bwMode="auto">
              <a:xfrm>
                <a:off x="2949" y="2172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8" name="Oval 43"/>
              <p:cNvSpPr>
                <a:spLocks noChangeArrowheads="1"/>
              </p:cNvSpPr>
              <p:nvPr/>
            </p:nvSpPr>
            <p:spPr bwMode="auto">
              <a:xfrm>
                <a:off x="2949" y="2123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89" name="Oval 44"/>
              <p:cNvSpPr>
                <a:spLocks noChangeArrowheads="1"/>
              </p:cNvSpPr>
              <p:nvPr/>
            </p:nvSpPr>
            <p:spPr bwMode="auto">
              <a:xfrm>
                <a:off x="2949" y="222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0" name="Oval 45"/>
              <p:cNvSpPr>
                <a:spLocks noChangeArrowheads="1"/>
              </p:cNvSpPr>
              <p:nvPr/>
            </p:nvSpPr>
            <p:spPr bwMode="auto">
              <a:xfrm>
                <a:off x="2949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1" name="Oval 46"/>
              <p:cNvSpPr>
                <a:spLocks noChangeArrowheads="1"/>
              </p:cNvSpPr>
              <p:nvPr/>
            </p:nvSpPr>
            <p:spPr bwMode="auto">
              <a:xfrm>
                <a:off x="2949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2" name="Oval 47"/>
              <p:cNvSpPr>
                <a:spLocks noChangeArrowheads="1"/>
              </p:cNvSpPr>
              <p:nvPr/>
            </p:nvSpPr>
            <p:spPr bwMode="auto">
              <a:xfrm>
                <a:off x="2949" y="236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3" name="Oval 48"/>
              <p:cNvSpPr>
                <a:spLocks noChangeArrowheads="1"/>
              </p:cNvSpPr>
              <p:nvPr/>
            </p:nvSpPr>
            <p:spPr bwMode="auto">
              <a:xfrm>
                <a:off x="2949" y="2468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4" name="Oval 49"/>
              <p:cNvSpPr>
                <a:spLocks noChangeArrowheads="1"/>
              </p:cNvSpPr>
              <p:nvPr/>
            </p:nvSpPr>
            <p:spPr bwMode="auto">
              <a:xfrm>
                <a:off x="2949" y="24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5" name="Oval 50"/>
              <p:cNvSpPr>
                <a:spLocks noChangeArrowheads="1"/>
              </p:cNvSpPr>
              <p:nvPr/>
            </p:nvSpPr>
            <p:spPr bwMode="auto">
              <a:xfrm>
                <a:off x="2949" y="2516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6" name="Oval 51"/>
              <p:cNvSpPr>
                <a:spLocks noChangeArrowheads="1"/>
              </p:cNvSpPr>
              <p:nvPr/>
            </p:nvSpPr>
            <p:spPr bwMode="auto">
              <a:xfrm>
                <a:off x="2750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7" name="Oval 52"/>
              <p:cNvSpPr>
                <a:spLocks noChangeArrowheads="1"/>
              </p:cNvSpPr>
              <p:nvPr/>
            </p:nvSpPr>
            <p:spPr bwMode="auto">
              <a:xfrm>
                <a:off x="2794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8" name="Oval 53"/>
              <p:cNvSpPr>
                <a:spLocks noChangeArrowheads="1"/>
              </p:cNvSpPr>
              <p:nvPr/>
            </p:nvSpPr>
            <p:spPr bwMode="auto">
              <a:xfrm>
                <a:off x="2848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399" name="Oval 54"/>
              <p:cNvSpPr>
                <a:spLocks noChangeArrowheads="1"/>
              </p:cNvSpPr>
              <p:nvPr/>
            </p:nvSpPr>
            <p:spPr bwMode="auto">
              <a:xfrm>
                <a:off x="2896" y="231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400" name="Oval 55"/>
              <p:cNvSpPr>
                <a:spLocks noChangeArrowheads="1"/>
              </p:cNvSpPr>
              <p:nvPr/>
            </p:nvSpPr>
            <p:spPr bwMode="auto">
              <a:xfrm>
                <a:off x="2896" y="2369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401" name="Oval 56"/>
              <p:cNvSpPr>
                <a:spLocks noChangeArrowheads="1"/>
              </p:cNvSpPr>
              <p:nvPr/>
            </p:nvSpPr>
            <p:spPr bwMode="auto">
              <a:xfrm>
                <a:off x="2848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7402" name="Oval 57"/>
              <p:cNvSpPr>
                <a:spLocks noChangeArrowheads="1"/>
              </p:cNvSpPr>
              <p:nvPr/>
            </p:nvSpPr>
            <p:spPr bwMode="auto">
              <a:xfrm>
                <a:off x="2896" y="2271"/>
                <a:ext cx="27" cy="27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57351" name="Text Box 58"/>
            <p:cNvSpPr txBox="1">
              <a:spLocks noChangeArrowheads="1"/>
            </p:cNvSpPr>
            <p:nvPr/>
          </p:nvSpPr>
          <p:spPr bwMode="auto">
            <a:xfrm>
              <a:off x="0" y="3570"/>
              <a:ext cx="813" cy="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 b="1" i="1">
                  <a:solidFill>
                    <a:srgbClr val="81110E"/>
                  </a:solidFill>
                  <a:latin typeface="Abadi MT Condensed Light"/>
                  <a:ea typeface="MS PGothic" pitchFamily="34" charset="-128"/>
                </a:rPr>
                <a:t>G</a:t>
              </a:r>
              <a:r>
                <a:rPr lang="en-US" sz="2800" b="1" i="1">
                  <a:solidFill>
                    <a:srgbClr val="81110E"/>
                  </a:solidFill>
                  <a:latin typeface="Abadi MT Condensed Light"/>
                  <a:ea typeface="MS PGothic" pitchFamily="34" charset="-128"/>
                </a:rPr>
                <a:t>I</a:t>
              </a:r>
              <a:r>
                <a:rPr lang="en-US" sz="2400" b="1" i="1">
                  <a:solidFill>
                    <a:srgbClr val="81110E"/>
                  </a:solidFill>
                  <a:latin typeface="Abadi MT Condensed Light"/>
                  <a:ea typeface="MS PGothic" pitchFamily="34" charset="-128"/>
                </a:rPr>
                <a:t>N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Example: GlueServiceAccessControlRule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For your viewing pleasure: GlueServiceAccessControlRule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261 distinct values seen for GlueServiceAccessControlRule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(one of) least frequently occuring value(s):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1 instance(s) of GlueServiceAccessControlRule: </a:t>
            </a:r>
            <a:r>
              <a:rPr lang="en-US" sz="1600" b="1">
                <a:solidFill>
                  <a:srgbClr val="A50021"/>
                </a:solidFill>
                <a:latin typeface="Courier New" pitchFamily="49" charset="0"/>
              </a:rPr>
              <a:t>/C=BE/O=BEGRID/OU=VUB/OU=IIHE/CN=Stijn De Weirdt</a:t>
            </a:r>
            <a:r>
              <a:rPr lang="en-US" sz="1600" b="1">
                <a:latin typeface="Courier New" pitchFamily="49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(one of) most frequently occuring value(s):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310 instance(s) of GlueServiceAccessControlRule: </a:t>
            </a:r>
            <a:r>
              <a:rPr lang="en-US" sz="1600" b="1">
                <a:solidFill>
                  <a:srgbClr val="A50021"/>
                </a:solidFill>
                <a:latin typeface="Courier New" pitchFamily="49" charset="0"/>
              </a:rPr>
              <a:t>dteam</a:t>
            </a:r>
            <a:r>
              <a:rPr lang="en-US" sz="1600" b="1">
                <a:latin typeface="Courier New" pitchFamily="49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(one of) shortest value(s) seen: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GlueServiceAccessControlRule: </a:t>
            </a:r>
            <a:r>
              <a:rPr lang="en-US" sz="1600" b="1">
                <a:solidFill>
                  <a:srgbClr val="A50021"/>
                </a:solidFill>
                <a:latin typeface="Courier New" pitchFamily="49" charset="0"/>
              </a:rPr>
              <a:t>d0</a:t>
            </a:r>
            <a:r>
              <a:rPr lang="en-US" sz="1600" b="1">
                <a:latin typeface="Courier New" pitchFamily="49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600" b="1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(one of) longest value(s) seen: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GlueServiceAccessControlRule: </a:t>
            </a:r>
            <a:r>
              <a:rPr lang="en-US" sz="1600" b="1">
                <a:solidFill>
                  <a:srgbClr val="A50021"/>
                </a:solidFill>
                <a:latin typeface="Courier New" pitchFamily="49" charset="0"/>
              </a:rPr>
              <a:t>anaconda-ks.cfg configure-firewall install.log install.log.syslog j2sdk-1_4_2_08-linux-i586.rpm lcg-yaim-latest.rpm myproxy-addons myproxy-addons.051021 site-info.def site-info.def.050922 site-info.def.050928 site-info.def.051021 yumit-client-2.0.2-1.noarch.rpm</a:t>
            </a:r>
            <a:r>
              <a:rPr lang="en-US" sz="1600" b="1">
                <a:latin typeface="Courier New" pitchFamily="49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Example: GlueHostOperatingSystemRelease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600" b="1">
                <a:latin typeface="Courier New" pitchFamily="49" charset="0"/>
              </a:rPr>
              <a:t>Today's attribute: GlueHostOperatingSystemRelease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3.02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3.03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3.2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3.5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303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304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3_0_4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SL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Sarge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1  GlueHostOperatingSystemRelease: sl3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2  GlueHostOperatingSystemRelease: 3.0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2  GlueHostOperatingSystemRelease: 305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4  GlueHostOperatingSystemRelease: 3.05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4  GlueHostOperatingSystemRelease: SLC3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5  GlueHostOperatingSystemRelease: 3.04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  5  GlueHostOperatingSystemRelease: SL3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 18  GlueHostOperatingSystemRelease: 3.0.3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 19  GlueHostOperatingSystemRelease: 7.3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 24  GlueHostOperatingSystemRelease: 3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 37  GlueHostOperatingSystemRelease: 3.0.5 </a:t>
            </a:r>
            <a:br>
              <a:rPr lang="en-US" sz="1600" b="1">
                <a:latin typeface="Courier New" pitchFamily="49" charset="0"/>
              </a:rPr>
            </a:br>
            <a:r>
              <a:rPr lang="en-US" sz="1600" b="1">
                <a:latin typeface="Courier New" pitchFamily="49" charset="0"/>
              </a:rPr>
              <a:t>  47  GlueHostOperatingSystemRelease: 3.0.4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LCG’s Most Popular Resource Centre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1754"/>
            <a:ext cx="9144000" cy="640624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85720" y="4929198"/>
            <a:ext cx="5429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</a:rPr>
              <a:t>Today's attribute: 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</a:rPr>
              <a:t>GlueSiteLatitude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609600"/>
            <a:ext cx="7772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645150" algn="l"/>
              </a:tabLst>
              <a:defRPr/>
            </a:pPr>
            <a:r>
              <a:rPr kumimoji="0" lang="en-GB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Most Popular</a:t>
            </a:r>
            <a:r>
              <a:rPr kumimoji="0" lang="en-GB" sz="2400" b="1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Site Location</a:t>
            </a:r>
            <a:endParaRPr kumimoji="0" lang="en-GB" sz="24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Working at scale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5734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dirty="0" smtClean="0"/>
              <a:t>Grid is an error amplifier …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dirty="0" smtClean="0"/>
              <a:t>‘passive’ controls are needed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dirty="0" smtClean="0"/>
              <a:t>to push work away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GB" dirty="0" smtClean="0"/>
              <a:t>from failing resources</a:t>
            </a:r>
          </a:p>
          <a:p>
            <a:pPr eaLnBrk="1" hangingPunct="1">
              <a:lnSpc>
                <a:spcPct val="90000"/>
              </a:lnSpc>
            </a:pPr>
            <a:endParaRPr lang="en-GB" sz="2200" dirty="0" smtClean="0"/>
          </a:p>
          <a:p>
            <a:pPr eaLnBrk="1" hangingPunct="1">
              <a:buFontTx/>
              <a:buNone/>
            </a:pPr>
            <a:r>
              <a:rPr lang="en-GB" sz="2200" dirty="0" smtClean="0"/>
              <a:t>Failure-ping-pong – or </a:t>
            </a:r>
            <a:r>
              <a:rPr lang="en-GB" sz="2200" i="1" dirty="0" smtClean="0"/>
              <a:t>creeper and reaper</a:t>
            </a:r>
            <a:r>
              <a:rPr lang="en-GB" sz="2200" dirty="0" smtClean="0"/>
              <a:t> revisited</a:t>
            </a:r>
          </a:p>
          <a:p>
            <a:pPr eaLnBrk="1" hangingPunct="1">
              <a:buFontTx/>
              <a:buNone/>
            </a:pPr>
            <a:endParaRPr lang="en-GB" sz="2200" dirty="0" smtClean="0"/>
          </a:p>
          <a:p>
            <a:pPr eaLnBrk="1" hangingPunct="1">
              <a:buFontTx/>
              <a:buNone/>
            </a:pPr>
            <a:r>
              <a:rPr lang="en-GB" sz="2200" dirty="0" smtClean="0"/>
              <a:t>Resource information systems are the </a:t>
            </a:r>
            <a:br>
              <a:rPr lang="en-GB" sz="2200" dirty="0" smtClean="0"/>
            </a:br>
            <a:r>
              <a:rPr lang="en-GB" sz="2200" dirty="0" smtClean="0"/>
              <a:t>backbone of any real-life grid</a:t>
            </a:r>
          </a:p>
          <a:p>
            <a:pPr eaLnBrk="1" hangingPunct="1">
              <a:lnSpc>
                <a:spcPct val="90000"/>
              </a:lnSpc>
            </a:pPr>
            <a:endParaRPr lang="en-GB" sz="22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dirty="0" smtClean="0">
                <a:solidFill>
                  <a:srgbClr val="C00000"/>
                </a:solidFill>
              </a:rPr>
              <a:t>Grid is much like the ‘Wild West’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almost unlimited possibilities – but as a community plan for scaling issues, and a novel environment</a:t>
            </a:r>
          </a:p>
          <a:p>
            <a:pPr lvl="1" eaLnBrk="1" hangingPunct="1">
              <a:lnSpc>
                <a:spcPct val="90000"/>
              </a:lnSpc>
            </a:pPr>
            <a:r>
              <a:rPr lang="en-GB" dirty="0" smtClean="0"/>
              <a:t>users and providers </a:t>
            </a:r>
            <a:r>
              <a:rPr lang="en-GB" i="1" dirty="0" smtClean="0"/>
              <a:t>need to interact </a:t>
            </a:r>
            <a:r>
              <a:rPr lang="en-GB" dirty="0" smtClean="0"/>
              <a:t>and articulate needs</a:t>
            </a:r>
          </a:p>
        </p:txBody>
      </p:sp>
      <p:pic>
        <p:nvPicPr>
          <p:cNvPr id="62468" name="Picture 5" descr="rtm_e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530225"/>
            <a:ext cx="2628900" cy="1839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52410"/>
            <a:ext cx="7772400" cy="676260"/>
          </a:xfrm>
        </p:spPr>
        <p:txBody>
          <a:bodyPr/>
          <a:lstStyle/>
          <a:p>
            <a:r>
              <a:rPr lang="en-US" sz="2400" dirty="0"/>
              <a:t>Monitoring Tools</a:t>
            </a:r>
          </a:p>
        </p:txBody>
      </p:sp>
      <p:pic>
        <p:nvPicPr>
          <p:cNvPr id="60420" name="Picture 4" descr="01-gstat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1233510"/>
            <a:ext cx="2147888" cy="15049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1" name="Picture 5" descr="02-sft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40475" y="1230335"/>
            <a:ext cx="2232025" cy="152082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2" name="Picture 6" descr="03-cert-lifetime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5900" y="4794273"/>
            <a:ext cx="1808163" cy="16335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3" name="Picture 7" descr="04-live-job-monitor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30950" y="2960710"/>
            <a:ext cx="2243138" cy="163195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4" name="Picture 8" descr="05-scheduled-downtimes">
            <a:hlinkClick r:id="rId11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317875" y="2941660"/>
            <a:ext cx="2195513" cy="163036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5" name="Picture 9" descr="06-goc-db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9413" y="2990873"/>
            <a:ext cx="2189162" cy="141446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6" name="Picture 10" descr="07-gridice-vo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6713" y="4637110"/>
            <a:ext cx="2203450" cy="179546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7" name="Picture 11" descr="08-gridice-fabric">
            <a:hlinkClick r:id="rId17"/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373438" y="4799035"/>
            <a:ext cx="2274887" cy="163988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0428" name="Picture 12" descr="09-giis-graphs">
            <a:hlinkClick r:id="rId19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338513" y="1235098"/>
            <a:ext cx="2185987" cy="14843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906463" y="2690835"/>
            <a:ext cx="1074737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1. GIIS Monitor</a:t>
            </a:r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>
            <a:off x="3703638" y="2690835"/>
            <a:ext cx="1531937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2. GIIS Monitor graphs</a:t>
            </a: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6588125" y="2716235"/>
            <a:ext cx="1663700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3. Sites Functional Tests</a:t>
            </a: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854075" y="4379935"/>
            <a:ext cx="1255713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4. GOC Data Base</a:t>
            </a: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3573463" y="4532335"/>
            <a:ext cx="1671637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5. Scheduled Downtimes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6777038" y="4545035"/>
            <a:ext cx="1335087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6. Live Job Monitor</a:t>
            </a: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754063" y="6399235"/>
            <a:ext cx="1385887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7. GridIce – VO view</a:t>
            </a: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3684588" y="6399235"/>
            <a:ext cx="1547812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8. GridIce – fabric view</a:t>
            </a:r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6530975" y="6399235"/>
            <a:ext cx="1962150" cy="2444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spcBef>
                <a:spcPct val="20000"/>
              </a:spcBef>
              <a:buClr>
                <a:srgbClr val="FFCC66"/>
              </a:buClr>
            </a:pPr>
            <a:r>
              <a:rPr lang="en-US" sz="1000" b="1">
                <a:solidFill>
                  <a:schemeClr val="accent1"/>
                </a:solidFill>
              </a:rPr>
              <a:t>9. Certificate Lifetime Monitor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0" y="6611779"/>
            <a:ext cx="20024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>
                <a:solidFill>
                  <a:srgbClr val="333399"/>
                </a:solidFill>
              </a:rPr>
              <a:t>Graphs: Ian Bird, EGEE SA1</a:t>
            </a:r>
            <a:endParaRPr lang="en-GB" sz="10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IMG_2644 (Small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692150"/>
            <a:ext cx="1828800" cy="2438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4643438" y="3284538"/>
            <a:ext cx="414655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b="1"/>
              <a:t>Cluster computing and storage</a:t>
            </a:r>
          </a:p>
          <a:p>
            <a:pPr algn="r" eaLnBrk="0" hangingPunct="0">
              <a:buFontTx/>
              <a:buChar char="•"/>
            </a:pPr>
            <a:r>
              <a:rPr lang="en-GB"/>
              <a:t> </a:t>
            </a:r>
            <a:r>
              <a:rPr lang="en-GB" sz="1600"/>
              <a:t>What-if scenarios</a:t>
            </a:r>
          </a:p>
          <a:p>
            <a:pPr algn="r" eaLnBrk="0" hangingPunct="0">
              <a:buFontTx/>
              <a:buChar char="•"/>
            </a:pPr>
            <a:r>
              <a:rPr lang="en-GB" sz="1600"/>
              <a:t> Physics event analysis</a:t>
            </a:r>
          </a:p>
          <a:p>
            <a:pPr algn="r" eaLnBrk="0" hangingPunct="0">
              <a:buFontTx/>
              <a:buChar char="•"/>
            </a:pPr>
            <a:r>
              <a:rPr lang="en-GB" sz="1600"/>
              <a:t> Improve Data Centre Utilization</a:t>
            </a:r>
          </a:p>
        </p:txBody>
      </p:sp>
      <p:pic>
        <p:nvPicPr>
          <p:cNvPr id="30724" name="Picture 7" descr="vostructure-abstra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4697413"/>
            <a:ext cx="3960813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0" y="4652963"/>
            <a:ext cx="419893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b="1"/>
              <a:t>Cross-domain resource sharing</a:t>
            </a:r>
          </a:p>
          <a:p>
            <a:pPr algn="r" eaLnBrk="0" hangingPunct="0">
              <a:buFontTx/>
              <a:buChar char="•"/>
            </a:pPr>
            <a:r>
              <a:rPr lang="en-GB"/>
              <a:t> </a:t>
            </a:r>
            <a:r>
              <a:rPr lang="en-GB" sz="1600"/>
              <a:t>more than one organisation</a:t>
            </a:r>
          </a:p>
          <a:p>
            <a:pPr algn="r" eaLnBrk="0" hangingPunct="0">
              <a:buFontTx/>
              <a:buChar char="•"/>
            </a:pPr>
            <a:r>
              <a:rPr lang="en-GB" sz="1600"/>
              <a:t> more than one application</a:t>
            </a:r>
          </a:p>
          <a:p>
            <a:pPr algn="r" eaLnBrk="0" hangingPunct="0">
              <a:buFontTx/>
              <a:buChar char="•"/>
            </a:pPr>
            <a:r>
              <a:rPr lang="en-GB" sz="1600"/>
              <a:t> more than one …</a:t>
            </a:r>
          </a:p>
          <a:p>
            <a:pPr algn="r" eaLnBrk="0" hangingPunct="0">
              <a:buFontTx/>
              <a:buChar char="•"/>
            </a:pPr>
            <a:endParaRPr lang="en-GB" sz="1600"/>
          </a:p>
          <a:p>
            <a:pPr algn="r" eaLnBrk="0" hangingPunct="0">
              <a:buFontTx/>
              <a:buChar char="•"/>
            </a:pPr>
            <a:r>
              <a:rPr lang="en-GB" sz="1600"/>
              <a:t> open protocols</a:t>
            </a:r>
          </a:p>
          <a:p>
            <a:pPr algn="r" eaLnBrk="0" hangingPunct="0">
              <a:buFontTx/>
              <a:buChar char="•"/>
            </a:pPr>
            <a:r>
              <a:rPr lang="en-GB" sz="1600"/>
              <a:t> collective service</a:t>
            </a:r>
          </a:p>
        </p:txBody>
      </p:sp>
      <p:pic>
        <p:nvPicPr>
          <p:cNvPr id="82953" name="Picture 9" descr="tutorial-classro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" y="1473200"/>
            <a:ext cx="2232025" cy="1670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2663825" y="1344613"/>
            <a:ext cx="321468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/>
              <a:t>Cycle scavenging</a:t>
            </a:r>
          </a:p>
          <a:p>
            <a:pPr eaLnBrk="0" hangingPunct="0">
              <a:buFontTx/>
              <a:buChar char="•"/>
            </a:pPr>
            <a:r>
              <a:rPr lang="en-GB" sz="1600"/>
              <a:t> harvest idle compute power</a:t>
            </a:r>
          </a:p>
          <a:p>
            <a:pPr eaLnBrk="0" hangingPunct="0">
              <a:buFontTx/>
              <a:buChar char="•"/>
            </a:pPr>
            <a:r>
              <a:rPr lang="en-GB" sz="1600"/>
              <a:t> improve RoI on desktops</a:t>
            </a:r>
          </a:p>
        </p:txBody>
      </p:sp>
      <p:sp>
        <p:nvSpPr>
          <p:cNvPr id="307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What is Grid?</a:t>
            </a:r>
          </a:p>
        </p:txBody>
      </p:sp>
      <p:sp>
        <p:nvSpPr>
          <p:cNvPr id="30730" name="Rectangle 12"/>
          <p:cNvSpPr>
            <a:spLocks noChangeArrowheads="1"/>
          </p:cNvSpPr>
          <p:nvPr/>
        </p:nvSpPr>
        <p:spPr bwMode="auto">
          <a:xfrm>
            <a:off x="71438" y="1143000"/>
            <a:ext cx="5786438" cy="2143125"/>
          </a:xfrm>
          <a:prstGeom prst="rect">
            <a:avLst/>
          </a:prstGeom>
          <a:solidFill>
            <a:srgbClr val="FFFFFF">
              <a:alpha val="6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500563" y="571500"/>
            <a:ext cx="4367212" cy="3929063"/>
            <a:chOff x="4500563" y="571500"/>
            <a:chExt cx="4367212" cy="3929063"/>
          </a:xfrm>
        </p:grpSpPr>
        <p:sp>
          <p:nvSpPr>
            <p:cNvPr id="30731" name="Rectangle 12"/>
            <p:cNvSpPr>
              <a:spLocks noChangeArrowheads="1"/>
            </p:cNvSpPr>
            <p:nvPr/>
          </p:nvSpPr>
          <p:spPr bwMode="auto">
            <a:xfrm>
              <a:off x="6143626" y="571500"/>
              <a:ext cx="2724149" cy="2714625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4500563" y="3286125"/>
              <a:ext cx="4224337" cy="1214438"/>
            </a:xfrm>
            <a:prstGeom prst="rect">
              <a:avLst/>
            </a:prstGeom>
            <a:solidFill>
              <a:srgbClr val="FFFFFF">
                <a:alpha val="6705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6823" cy="6858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841219" y="6611779"/>
            <a:ext cx="43027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>
                <a:solidFill>
                  <a:srgbClr val="333399"/>
                </a:solidFill>
              </a:rPr>
              <a:t>Graphs: Ian Bird, EGEE SA1, EGEE07 Conference October 2007</a:t>
            </a:r>
            <a:endParaRPr lang="en-GB" sz="10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428604"/>
            <a:ext cx="9144000" cy="6429396"/>
          </a:xfrm>
          <a:prstGeom prst="rect">
            <a:avLst/>
          </a:prstGeom>
          <a:solidFill>
            <a:srgbClr val="292929"/>
          </a:solidFill>
          <a:ln w="9525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Grid Map</a:t>
            </a:r>
          </a:p>
        </p:txBody>
      </p:sp>
      <p:pic>
        <p:nvPicPr>
          <p:cNvPr id="140292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36275"/>
            <a:ext cx="9144000" cy="55502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the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Whatever the internals: </a:t>
            </a:r>
            <a:br>
              <a:rPr lang="en-US" sz="2000" dirty="0" smtClean="0"/>
            </a:br>
            <a:r>
              <a:rPr lang="en-US" sz="2000" dirty="0" smtClean="0"/>
              <a:t>the different implementations offer the same </a:t>
            </a:r>
            <a:r>
              <a:rPr lang="en-US" sz="2000" i="1" dirty="0" smtClean="0"/>
              <a:t>service</a:t>
            </a:r>
          </a:p>
          <a:p>
            <a:endParaRPr lang="en-US" sz="2000" dirty="0" smtClean="0"/>
          </a:p>
          <a:p>
            <a:r>
              <a:rPr lang="en-US" sz="2000" i="1" dirty="0" smtClean="0"/>
              <a:t>Composition of services</a:t>
            </a:r>
            <a:r>
              <a:rPr lang="en-US" sz="2000" dirty="0" smtClean="0"/>
              <a:t> in to applications </a:t>
            </a:r>
            <a:br>
              <a:rPr lang="en-US" sz="2000" dirty="0" smtClean="0"/>
            </a:br>
            <a:r>
              <a:rPr lang="en-US" sz="2000" dirty="0" smtClean="0"/>
              <a:t>will be deciding factor for adoption</a:t>
            </a:r>
            <a:endParaRPr lang="en-US" sz="2000" dirty="0"/>
          </a:p>
        </p:txBody>
      </p:sp>
      <p:sp>
        <p:nvSpPr>
          <p:cNvPr id="4" name="Bent-Up Arrow 3"/>
          <p:cNvSpPr/>
          <p:nvPr/>
        </p:nvSpPr>
        <p:spPr bwMode="auto">
          <a:xfrm rot="5400000">
            <a:off x="722357" y="3996371"/>
            <a:ext cx="357190" cy="285752"/>
          </a:xfrm>
          <a:prstGeom prst="bentUp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012" y="4059800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Focus on service </a:t>
            </a:r>
            <a:r>
              <a:rPr lang="en-US" i="1" dirty="0" smtClean="0">
                <a:solidFill>
                  <a:srgbClr val="C00000"/>
                </a:solidFill>
              </a:rPr>
              <a:t>interfaces</a:t>
            </a:r>
            <a:r>
              <a:rPr lang="en-US" dirty="0" smtClean="0">
                <a:solidFill>
                  <a:srgbClr val="C00000"/>
                </a:solidFill>
              </a:rPr>
              <a:t> at the edge of proprietary fabrics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Interoperation – between the clouds?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71472" y="3357562"/>
            <a:ext cx="3357586" cy="264320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928662" y="3929066"/>
            <a:ext cx="2601912" cy="1570037"/>
            <a:chOff x="3016" y="2660"/>
            <a:chExt cx="2586" cy="1361"/>
          </a:xfrm>
        </p:grpSpPr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3061" y="2750"/>
              <a:ext cx="182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" name="Line 16"/>
            <p:cNvSpPr>
              <a:spLocks noChangeShapeType="1"/>
            </p:cNvSpPr>
            <p:nvPr/>
          </p:nvSpPr>
          <p:spPr bwMode="auto">
            <a:xfrm>
              <a:off x="3243" y="2750"/>
              <a:ext cx="22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" name="Line 17"/>
            <p:cNvSpPr>
              <a:spLocks noChangeShapeType="1"/>
            </p:cNvSpPr>
            <p:nvPr/>
          </p:nvSpPr>
          <p:spPr bwMode="auto">
            <a:xfrm>
              <a:off x="3061" y="3159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 flipV="1">
              <a:off x="3243" y="2705"/>
              <a:ext cx="31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>
              <a:off x="3560" y="2705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H="1">
              <a:off x="3379" y="3068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flipV="1">
              <a:off x="3061" y="3068"/>
              <a:ext cx="40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 flipV="1">
              <a:off x="3197" y="3431"/>
              <a:ext cx="40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3197" y="3567"/>
              <a:ext cx="54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3606" y="3431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V="1">
              <a:off x="3606" y="3113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 flipV="1">
              <a:off x="4059" y="365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V="1">
              <a:off x="4059" y="3612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4059" y="3975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Line 29"/>
            <p:cNvSpPr>
              <a:spLocks noChangeShapeType="1"/>
            </p:cNvSpPr>
            <p:nvPr/>
          </p:nvSpPr>
          <p:spPr bwMode="auto">
            <a:xfrm>
              <a:off x="3742" y="3612"/>
              <a:ext cx="31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Line 30"/>
            <p:cNvSpPr>
              <a:spLocks noChangeShapeType="1"/>
            </p:cNvSpPr>
            <p:nvPr/>
          </p:nvSpPr>
          <p:spPr bwMode="auto">
            <a:xfrm flipV="1">
              <a:off x="3742" y="3340"/>
              <a:ext cx="49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 flipV="1">
              <a:off x="3606" y="3340"/>
              <a:ext cx="63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3" name="Line 32"/>
            <p:cNvSpPr>
              <a:spLocks noChangeShapeType="1"/>
            </p:cNvSpPr>
            <p:nvPr/>
          </p:nvSpPr>
          <p:spPr bwMode="auto">
            <a:xfrm flipH="1" flipV="1">
              <a:off x="3923" y="3113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4" name="Line 33"/>
            <p:cNvSpPr>
              <a:spLocks noChangeShapeType="1"/>
            </p:cNvSpPr>
            <p:nvPr/>
          </p:nvSpPr>
          <p:spPr bwMode="auto">
            <a:xfrm>
              <a:off x="3470" y="3068"/>
              <a:ext cx="77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5" name="Line 34"/>
            <p:cNvSpPr>
              <a:spLocks noChangeShapeType="1"/>
            </p:cNvSpPr>
            <p:nvPr/>
          </p:nvSpPr>
          <p:spPr bwMode="auto">
            <a:xfrm>
              <a:off x="3379" y="3295"/>
              <a:ext cx="8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35"/>
            <p:cNvSpPr>
              <a:spLocks noChangeShapeType="1"/>
            </p:cNvSpPr>
            <p:nvPr/>
          </p:nvSpPr>
          <p:spPr bwMode="auto">
            <a:xfrm>
              <a:off x="3560" y="2705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" name="Line 36"/>
            <p:cNvSpPr>
              <a:spLocks noChangeShapeType="1"/>
            </p:cNvSpPr>
            <p:nvPr/>
          </p:nvSpPr>
          <p:spPr bwMode="auto">
            <a:xfrm>
              <a:off x="3560" y="2705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" name="Line 37"/>
            <p:cNvSpPr>
              <a:spLocks noChangeShapeType="1"/>
            </p:cNvSpPr>
            <p:nvPr/>
          </p:nvSpPr>
          <p:spPr bwMode="auto">
            <a:xfrm>
              <a:off x="3560" y="2705"/>
              <a:ext cx="86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" name="Line 38"/>
            <p:cNvSpPr>
              <a:spLocks noChangeShapeType="1"/>
            </p:cNvSpPr>
            <p:nvPr/>
          </p:nvSpPr>
          <p:spPr bwMode="auto">
            <a:xfrm>
              <a:off x="3560" y="2705"/>
              <a:ext cx="1316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 flipH="1" flipV="1">
              <a:off x="3969" y="2705"/>
              <a:ext cx="27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 flipV="1">
              <a:off x="4241" y="2841"/>
              <a:ext cx="9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2" name="Line 41"/>
            <p:cNvSpPr>
              <a:spLocks noChangeShapeType="1"/>
            </p:cNvSpPr>
            <p:nvPr/>
          </p:nvSpPr>
          <p:spPr bwMode="auto">
            <a:xfrm flipV="1">
              <a:off x="4241" y="3068"/>
              <a:ext cx="18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 flipV="1">
              <a:off x="4241" y="3249"/>
              <a:ext cx="58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>
              <a:off x="4241" y="3340"/>
              <a:ext cx="90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5" name="Line 44"/>
            <p:cNvSpPr>
              <a:spLocks noChangeShapeType="1"/>
            </p:cNvSpPr>
            <p:nvPr/>
          </p:nvSpPr>
          <p:spPr bwMode="auto">
            <a:xfrm flipV="1">
              <a:off x="4331" y="2705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4331" y="2841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 flipV="1">
              <a:off x="4422" y="2705"/>
              <a:ext cx="22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8" name="Line 47"/>
            <p:cNvSpPr>
              <a:spLocks noChangeShapeType="1"/>
            </p:cNvSpPr>
            <p:nvPr/>
          </p:nvSpPr>
          <p:spPr bwMode="auto">
            <a:xfrm flipV="1">
              <a:off x="4422" y="2932"/>
              <a:ext cx="454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>
              <a:off x="4649" y="2705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4649" y="2705"/>
              <a:ext cx="63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" name="Line 50"/>
            <p:cNvSpPr>
              <a:spLocks noChangeShapeType="1"/>
            </p:cNvSpPr>
            <p:nvPr/>
          </p:nvSpPr>
          <p:spPr bwMode="auto">
            <a:xfrm flipV="1">
              <a:off x="4830" y="3068"/>
              <a:ext cx="18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>
              <a:off x="4876" y="293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 flipV="1">
              <a:off x="5012" y="2750"/>
              <a:ext cx="2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4" name="Line 53"/>
            <p:cNvSpPr>
              <a:spLocks noChangeShapeType="1"/>
            </p:cNvSpPr>
            <p:nvPr/>
          </p:nvSpPr>
          <p:spPr bwMode="auto">
            <a:xfrm>
              <a:off x="4876" y="2932"/>
              <a:ext cx="68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 flipH="1">
              <a:off x="4830" y="2932"/>
              <a:ext cx="4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flipH="1" flipV="1">
              <a:off x="4830" y="3249"/>
              <a:ext cx="4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7" name="Line 56"/>
            <p:cNvSpPr>
              <a:spLocks noChangeShapeType="1"/>
            </p:cNvSpPr>
            <p:nvPr/>
          </p:nvSpPr>
          <p:spPr bwMode="auto">
            <a:xfrm flipV="1">
              <a:off x="4876" y="3204"/>
              <a:ext cx="40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" name="Line 57"/>
            <p:cNvSpPr>
              <a:spLocks noChangeShapeType="1"/>
            </p:cNvSpPr>
            <p:nvPr/>
          </p:nvSpPr>
          <p:spPr bwMode="auto">
            <a:xfrm>
              <a:off x="5012" y="3068"/>
              <a:ext cx="2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 flipV="1">
              <a:off x="5375" y="3113"/>
              <a:ext cx="18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0" name="Line 59"/>
            <p:cNvSpPr>
              <a:spLocks noChangeShapeType="1"/>
            </p:cNvSpPr>
            <p:nvPr/>
          </p:nvSpPr>
          <p:spPr bwMode="auto">
            <a:xfrm flipV="1">
              <a:off x="5148" y="3204"/>
              <a:ext cx="136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51" name="Oval 60"/>
            <p:cNvSpPr>
              <a:spLocks noChangeArrowheads="1"/>
            </p:cNvSpPr>
            <p:nvPr/>
          </p:nvSpPr>
          <p:spPr bwMode="auto">
            <a:xfrm>
              <a:off x="3197" y="270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61"/>
            <p:cNvSpPr>
              <a:spLocks noChangeArrowheads="1"/>
            </p:cNvSpPr>
            <p:nvPr/>
          </p:nvSpPr>
          <p:spPr bwMode="auto">
            <a:xfrm>
              <a:off x="3016" y="3113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62"/>
            <p:cNvSpPr>
              <a:spLocks noChangeArrowheads="1"/>
            </p:cNvSpPr>
            <p:nvPr/>
          </p:nvSpPr>
          <p:spPr bwMode="auto">
            <a:xfrm>
              <a:off x="3515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63"/>
            <p:cNvSpPr>
              <a:spLocks noChangeArrowheads="1"/>
            </p:cNvSpPr>
            <p:nvPr/>
          </p:nvSpPr>
          <p:spPr bwMode="auto">
            <a:xfrm>
              <a:off x="3152" y="352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64"/>
            <p:cNvSpPr>
              <a:spLocks noChangeArrowheads="1"/>
            </p:cNvSpPr>
            <p:nvPr/>
          </p:nvSpPr>
          <p:spPr bwMode="auto">
            <a:xfrm>
              <a:off x="3424" y="3022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65"/>
            <p:cNvSpPr>
              <a:spLocks noChangeArrowheads="1"/>
            </p:cNvSpPr>
            <p:nvPr/>
          </p:nvSpPr>
          <p:spPr bwMode="auto">
            <a:xfrm>
              <a:off x="3560" y="338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66"/>
            <p:cNvSpPr>
              <a:spLocks noChangeArrowheads="1"/>
            </p:cNvSpPr>
            <p:nvPr/>
          </p:nvSpPr>
          <p:spPr bwMode="auto">
            <a:xfrm>
              <a:off x="5329" y="347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67"/>
            <p:cNvSpPr>
              <a:spLocks noChangeArrowheads="1"/>
            </p:cNvSpPr>
            <p:nvPr/>
          </p:nvSpPr>
          <p:spPr bwMode="auto">
            <a:xfrm>
              <a:off x="3923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68"/>
            <p:cNvSpPr>
              <a:spLocks noChangeArrowheads="1"/>
            </p:cNvSpPr>
            <p:nvPr/>
          </p:nvSpPr>
          <p:spPr bwMode="auto">
            <a:xfrm>
              <a:off x="4604" y="2660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69"/>
            <p:cNvSpPr>
              <a:spLocks noChangeArrowheads="1"/>
            </p:cNvSpPr>
            <p:nvPr/>
          </p:nvSpPr>
          <p:spPr bwMode="auto">
            <a:xfrm>
              <a:off x="3334" y="324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70"/>
            <p:cNvSpPr>
              <a:spLocks noChangeArrowheads="1"/>
            </p:cNvSpPr>
            <p:nvPr/>
          </p:nvSpPr>
          <p:spPr bwMode="auto">
            <a:xfrm>
              <a:off x="5239" y="270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71"/>
            <p:cNvSpPr>
              <a:spLocks noChangeArrowheads="1"/>
            </p:cNvSpPr>
            <p:nvPr/>
          </p:nvSpPr>
          <p:spPr bwMode="auto">
            <a:xfrm>
              <a:off x="4377" y="3022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Oval 72"/>
            <p:cNvSpPr>
              <a:spLocks noChangeArrowheads="1"/>
            </p:cNvSpPr>
            <p:nvPr/>
          </p:nvSpPr>
          <p:spPr bwMode="auto">
            <a:xfrm>
              <a:off x="5239" y="315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Oval 73"/>
            <p:cNvSpPr>
              <a:spLocks noChangeArrowheads="1"/>
            </p:cNvSpPr>
            <p:nvPr/>
          </p:nvSpPr>
          <p:spPr bwMode="auto">
            <a:xfrm>
              <a:off x="4286" y="279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Oval 74"/>
            <p:cNvSpPr>
              <a:spLocks noChangeArrowheads="1"/>
            </p:cNvSpPr>
            <p:nvPr/>
          </p:nvSpPr>
          <p:spPr bwMode="auto">
            <a:xfrm>
              <a:off x="4966" y="30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Oval 75"/>
            <p:cNvSpPr>
              <a:spLocks noChangeArrowheads="1"/>
            </p:cNvSpPr>
            <p:nvPr/>
          </p:nvSpPr>
          <p:spPr bwMode="auto">
            <a:xfrm>
              <a:off x="3696" y="3567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7" name="Oval 76"/>
            <p:cNvSpPr>
              <a:spLocks noChangeArrowheads="1"/>
            </p:cNvSpPr>
            <p:nvPr/>
          </p:nvSpPr>
          <p:spPr bwMode="auto">
            <a:xfrm>
              <a:off x="4195" y="329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8" name="Oval 77"/>
            <p:cNvSpPr>
              <a:spLocks noChangeArrowheads="1"/>
            </p:cNvSpPr>
            <p:nvPr/>
          </p:nvSpPr>
          <p:spPr bwMode="auto">
            <a:xfrm>
              <a:off x="4014" y="393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9" name="Oval 78"/>
            <p:cNvSpPr>
              <a:spLocks noChangeArrowheads="1"/>
            </p:cNvSpPr>
            <p:nvPr/>
          </p:nvSpPr>
          <p:spPr bwMode="auto">
            <a:xfrm>
              <a:off x="4830" y="352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0" name="Oval 79"/>
            <p:cNvSpPr>
              <a:spLocks noChangeArrowheads="1"/>
            </p:cNvSpPr>
            <p:nvPr/>
          </p:nvSpPr>
          <p:spPr bwMode="auto">
            <a:xfrm>
              <a:off x="4331" y="3567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1" name="Oval 80"/>
            <p:cNvSpPr>
              <a:spLocks noChangeArrowheads="1"/>
            </p:cNvSpPr>
            <p:nvPr/>
          </p:nvSpPr>
          <p:spPr bwMode="auto">
            <a:xfrm>
              <a:off x="4785" y="3204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2" name="Oval 81"/>
            <p:cNvSpPr>
              <a:spLocks noChangeArrowheads="1"/>
            </p:cNvSpPr>
            <p:nvPr/>
          </p:nvSpPr>
          <p:spPr bwMode="auto">
            <a:xfrm>
              <a:off x="4014" y="3612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" name="Oval 82"/>
            <p:cNvSpPr>
              <a:spLocks noChangeArrowheads="1"/>
            </p:cNvSpPr>
            <p:nvPr/>
          </p:nvSpPr>
          <p:spPr bwMode="auto">
            <a:xfrm>
              <a:off x="5511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" name="Oval 83"/>
            <p:cNvSpPr>
              <a:spLocks noChangeArrowheads="1"/>
            </p:cNvSpPr>
            <p:nvPr/>
          </p:nvSpPr>
          <p:spPr bwMode="auto">
            <a:xfrm>
              <a:off x="5103" y="374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" name="Oval 84"/>
            <p:cNvSpPr>
              <a:spLocks noChangeArrowheads="1"/>
            </p:cNvSpPr>
            <p:nvPr/>
          </p:nvSpPr>
          <p:spPr bwMode="auto">
            <a:xfrm>
              <a:off x="3878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" name="Oval 85"/>
            <p:cNvSpPr>
              <a:spLocks noChangeArrowheads="1"/>
            </p:cNvSpPr>
            <p:nvPr/>
          </p:nvSpPr>
          <p:spPr bwMode="auto">
            <a:xfrm>
              <a:off x="4830" y="2886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" name="Oval 86"/>
            <p:cNvSpPr>
              <a:spLocks noChangeArrowheads="1"/>
            </p:cNvSpPr>
            <p:nvPr/>
          </p:nvSpPr>
          <p:spPr bwMode="auto">
            <a:xfrm>
              <a:off x="4377" y="3930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8" name="Cloud 77"/>
          <p:cNvSpPr/>
          <p:nvPr/>
        </p:nvSpPr>
        <p:spPr bwMode="auto">
          <a:xfrm>
            <a:off x="5214942" y="1357298"/>
            <a:ext cx="3357586" cy="2643206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572132" y="1928802"/>
            <a:ext cx="2601912" cy="1570037"/>
            <a:chOff x="3016" y="2660"/>
            <a:chExt cx="2586" cy="1361"/>
          </a:xfrm>
        </p:grpSpPr>
        <p:sp>
          <p:nvSpPr>
            <p:cNvPr id="80" name="Line 15"/>
            <p:cNvSpPr>
              <a:spLocks noChangeShapeType="1"/>
            </p:cNvSpPr>
            <p:nvPr/>
          </p:nvSpPr>
          <p:spPr bwMode="auto">
            <a:xfrm flipV="1">
              <a:off x="3061" y="2750"/>
              <a:ext cx="182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1" name="Line 16"/>
            <p:cNvSpPr>
              <a:spLocks noChangeShapeType="1"/>
            </p:cNvSpPr>
            <p:nvPr/>
          </p:nvSpPr>
          <p:spPr bwMode="auto">
            <a:xfrm>
              <a:off x="3243" y="2750"/>
              <a:ext cx="22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" name="Line 17"/>
            <p:cNvSpPr>
              <a:spLocks noChangeShapeType="1"/>
            </p:cNvSpPr>
            <p:nvPr/>
          </p:nvSpPr>
          <p:spPr bwMode="auto">
            <a:xfrm>
              <a:off x="3061" y="3159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3" name="Line 18"/>
            <p:cNvSpPr>
              <a:spLocks noChangeShapeType="1"/>
            </p:cNvSpPr>
            <p:nvPr/>
          </p:nvSpPr>
          <p:spPr bwMode="auto">
            <a:xfrm flipV="1">
              <a:off x="3243" y="2705"/>
              <a:ext cx="31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4" name="Line 19"/>
            <p:cNvSpPr>
              <a:spLocks noChangeShapeType="1"/>
            </p:cNvSpPr>
            <p:nvPr/>
          </p:nvSpPr>
          <p:spPr bwMode="auto">
            <a:xfrm>
              <a:off x="3560" y="2705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 flipH="1">
              <a:off x="3379" y="3068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6" name="Line 21"/>
            <p:cNvSpPr>
              <a:spLocks noChangeShapeType="1"/>
            </p:cNvSpPr>
            <p:nvPr/>
          </p:nvSpPr>
          <p:spPr bwMode="auto">
            <a:xfrm flipV="1">
              <a:off x="3061" y="3068"/>
              <a:ext cx="40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" name="Line 22"/>
            <p:cNvSpPr>
              <a:spLocks noChangeShapeType="1"/>
            </p:cNvSpPr>
            <p:nvPr/>
          </p:nvSpPr>
          <p:spPr bwMode="auto">
            <a:xfrm flipV="1">
              <a:off x="3197" y="3431"/>
              <a:ext cx="40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8" name="Line 23"/>
            <p:cNvSpPr>
              <a:spLocks noChangeShapeType="1"/>
            </p:cNvSpPr>
            <p:nvPr/>
          </p:nvSpPr>
          <p:spPr bwMode="auto">
            <a:xfrm>
              <a:off x="3197" y="3567"/>
              <a:ext cx="54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9" name="Line 24"/>
            <p:cNvSpPr>
              <a:spLocks noChangeShapeType="1"/>
            </p:cNvSpPr>
            <p:nvPr/>
          </p:nvSpPr>
          <p:spPr bwMode="auto">
            <a:xfrm>
              <a:off x="3606" y="3431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" name="Line 25"/>
            <p:cNvSpPr>
              <a:spLocks noChangeShapeType="1"/>
            </p:cNvSpPr>
            <p:nvPr/>
          </p:nvSpPr>
          <p:spPr bwMode="auto">
            <a:xfrm flipV="1">
              <a:off x="3606" y="3113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1" name="Line 26"/>
            <p:cNvSpPr>
              <a:spLocks noChangeShapeType="1"/>
            </p:cNvSpPr>
            <p:nvPr/>
          </p:nvSpPr>
          <p:spPr bwMode="auto">
            <a:xfrm flipV="1">
              <a:off x="4059" y="365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2" name="Line 27"/>
            <p:cNvSpPr>
              <a:spLocks noChangeShapeType="1"/>
            </p:cNvSpPr>
            <p:nvPr/>
          </p:nvSpPr>
          <p:spPr bwMode="auto">
            <a:xfrm flipV="1">
              <a:off x="4059" y="3612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3" name="Line 28"/>
            <p:cNvSpPr>
              <a:spLocks noChangeShapeType="1"/>
            </p:cNvSpPr>
            <p:nvPr/>
          </p:nvSpPr>
          <p:spPr bwMode="auto">
            <a:xfrm>
              <a:off x="4059" y="3975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4" name="Line 29"/>
            <p:cNvSpPr>
              <a:spLocks noChangeShapeType="1"/>
            </p:cNvSpPr>
            <p:nvPr/>
          </p:nvSpPr>
          <p:spPr bwMode="auto">
            <a:xfrm>
              <a:off x="3742" y="3612"/>
              <a:ext cx="31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5" name="Line 30"/>
            <p:cNvSpPr>
              <a:spLocks noChangeShapeType="1"/>
            </p:cNvSpPr>
            <p:nvPr/>
          </p:nvSpPr>
          <p:spPr bwMode="auto">
            <a:xfrm flipV="1">
              <a:off x="3742" y="3340"/>
              <a:ext cx="49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6" name="Line 31"/>
            <p:cNvSpPr>
              <a:spLocks noChangeShapeType="1"/>
            </p:cNvSpPr>
            <p:nvPr/>
          </p:nvSpPr>
          <p:spPr bwMode="auto">
            <a:xfrm flipV="1">
              <a:off x="3606" y="3340"/>
              <a:ext cx="63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7" name="Line 32"/>
            <p:cNvSpPr>
              <a:spLocks noChangeShapeType="1"/>
            </p:cNvSpPr>
            <p:nvPr/>
          </p:nvSpPr>
          <p:spPr bwMode="auto">
            <a:xfrm flipH="1" flipV="1">
              <a:off x="3923" y="3113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8" name="Line 33"/>
            <p:cNvSpPr>
              <a:spLocks noChangeShapeType="1"/>
            </p:cNvSpPr>
            <p:nvPr/>
          </p:nvSpPr>
          <p:spPr bwMode="auto">
            <a:xfrm>
              <a:off x="3470" y="3068"/>
              <a:ext cx="77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9" name="Line 34"/>
            <p:cNvSpPr>
              <a:spLocks noChangeShapeType="1"/>
            </p:cNvSpPr>
            <p:nvPr/>
          </p:nvSpPr>
          <p:spPr bwMode="auto">
            <a:xfrm>
              <a:off x="3379" y="3295"/>
              <a:ext cx="8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0" name="Line 35"/>
            <p:cNvSpPr>
              <a:spLocks noChangeShapeType="1"/>
            </p:cNvSpPr>
            <p:nvPr/>
          </p:nvSpPr>
          <p:spPr bwMode="auto">
            <a:xfrm>
              <a:off x="3560" y="2705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1" name="Line 36"/>
            <p:cNvSpPr>
              <a:spLocks noChangeShapeType="1"/>
            </p:cNvSpPr>
            <p:nvPr/>
          </p:nvSpPr>
          <p:spPr bwMode="auto">
            <a:xfrm>
              <a:off x="3560" y="2705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2" name="Line 37"/>
            <p:cNvSpPr>
              <a:spLocks noChangeShapeType="1"/>
            </p:cNvSpPr>
            <p:nvPr/>
          </p:nvSpPr>
          <p:spPr bwMode="auto">
            <a:xfrm>
              <a:off x="3560" y="2705"/>
              <a:ext cx="86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3" name="Line 38"/>
            <p:cNvSpPr>
              <a:spLocks noChangeShapeType="1"/>
            </p:cNvSpPr>
            <p:nvPr/>
          </p:nvSpPr>
          <p:spPr bwMode="auto">
            <a:xfrm>
              <a:off x="3560" y="2705"/>
              <a:ext cx="1316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4" name="Line 39"/>
            <p:cNvSpPr>
              <a:spLocks noChangeShapeType="1"/>
            </p:cNvSpPr>
            <p:nvPr/>
          </p:nvSpPr>
          <p:spPr bwMode="auto">
            <a:xfrm flipH="1" flipV="1">
              <a:off x="3969" y="2705"/>
              <a:ext cx="27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5" name="Line 40"/>
            <p:cNvSpPr>
              <a:spLocks noChangeShapeType="1"/>
            </p:cNvSpPr>
            <p:nvPr/>
          </p:nvSpPr>
          <p:spPr bwMode="auto">
            <a:xfrm flipV="1">
              <a:off x="4241" y="2841"/>
              <a:ext cx="9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6" name="Line 41"/>
            <p:cNvSpPr>
              <a:spLocks noChangeShapeType="1"/>
            </p:cNvSpPr>
            <p:nvPr/>
          </p:nvSpPr>
          <p:spPr bwMode="auto">
            <a:xfrm flipV="1">
              <a:off x="4241" y="3068"/>
              <a:ext cx="18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7" name="Line 42"/>
            <p:cNvSpPr>
              <a:spLocks noChangeShapeType="1"/>
            </p:cNvSpPr>
            <p:nvPr/>
          </p:nvSpPr>
          <p:spPr bwMode="auto">
            <a:xfrm flipV="1">
              <a:off x="4241" y="3249"/>
              <a:ext cx="58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8" name="Line 43"/>
            <p:cNvSpPr>
              <a:spLocks noChangeShapeType="1"/>
            </p:cNvSpPr>
            <p:nvPr/>
          </p:nvSpPr>
          <p:spPr bwMode="auto">
            <a:xfrm>
              <a:off x="4241" y="3340"/>
              <a:ext cx="90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09" name="Line 44"/>
            <p:cNvSpPr>
              <a:spLocks noChangeShapeType="1"/>
            </p:cNvSpPr>
            <p:nvPr/>
          </p:nvSpPr>
          <p:spPr bwMode="auto">
            <a:xfrm flipV="1">
              <a:off x="4331" y="2705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0" name="Line 45"/>
            <p:cNvSpPr>
              <a:spLocks noChangeShapeType="1"/>
            </p:cNvSpPr>
            <p:nvPr/>
          </p:nvSpPr>
          <p:spPr bwMode="auto">
            <a:xfrm>
              <a:off x="4331" y="2841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46"/>
            <p:cNvSpPr>
              <a:spLocks noChangeShapeType="1"/>
            </p:cNvSpPr>
            <p:nvPr/>
          </p:nvSpPr>
          <p:spPr bwMode="auto">
            <a:xfrm flipV="1">
              <a:off x="4422" y="2705"/>
              <a:ext cx="22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47"/>
            <p:cNvSpPr>
              <a:spLocks noChangeShapeType="1"/>
            </p:cNvSpPr>
            <p:nvPr/>
          </p:nvSpPr>
          <p:spPr bwMode="auto">
            <a:xfrm flipV="1">
              <a:off x="4422" y="2932"/>
              <a:ext cx="454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Line 48"/>
            <p:cNvSpPr>
              <a:spLocks noChangeShapeType="1"/>
            </p:cNvSpPr>
            <p:nvPr/>
          </p:nvSpPr>
          <p:spPr bwMode="auto">
            <a:xfrm>
              <a:off x="4649" y="2705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4" name="Line 49"/>
            <p:cNvSpPr>
              <a:spLocks noChangeShapeType="1"/>
            </p:cNvSpPr>
            <p:nvPr/>
          </p:nvSpPr>
          <p:spPr bwMode="auto">
            <a:xfrm>
              <a:off x="4649" y="2705"/>
              <a:ext cx="63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5" name="Line 50"/>
            <p:cNvSpPr>
              <a:spLocks noChangeShapeType="1"/>
            </p:cNvSpPr>
            <p:nvPr/>
          </p:nvSpPr>
          <p:spPr bwMode="auto">
            <a:xfrm flipV="1">
              <a:off x="4830" y="3068"/>
              <a:ext cx="18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6" name="Line 51"/>
            <p:cNvSpPr>
              <a:spLocks noChangeShapeType="1"/>
            </p:cNvSpPr>
            <p:nvPr/>
          </p:nvSpPr>
          <p:spPr bwMode="auto">
            <a:xfrm>
              <a:off x="4876" y="293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7" name="Line 52"/>
            <p:cNvSpPr>
              <a:spLocks noChangeShapeType="1"/>
            </p:cNvSpPr>
            <p:nvPr/>
          </p:nvSpPr>
          <p:spPr bwMode="auto">
            <a:xfrm flipV="1">
              <a:off x="5012" y="2750"/>
              <a:ext cx="2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8" name="Line 53"/>
            <p:cNvSpPr>
              <a:spLocks noChangeShapeType="1"/>
            </p:cNvSpPr>
            <p:nvPr/>
          </p:nvSpPr>
          <p:spPr bwMode="auto">
            <a:xfrm>
              <a:off x="4876" y="2932"/>
              <a:ext cx="68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9" name="Line 54"/>
            <p:cNvSpPr>
              <a:spLocks noChangeShapeType="1"/>
            </p:cNvSpPr>
            <p:nvPr/>
          </p:nvSpPr>
          <p:spPr bwMode="auto">
            <a:xfrm flipH="1">
              <a:off x="4830" y="2932"/>
              <a:ext cx="4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0" name="Line 55"/>
            <p:cNvSpPr>
              <a:spLocks noChangeShapeType="1"/>
            </p:cNvSpPr>
            <p:nvPr/>
          </p:nvSpPr>
          <p:spPr bwMode="auto">
            <a:xfrm flipH="1" flipV="1">
              <a:off x="4830" y="3249"/>
              <a:ext cx="4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1" name="Line 56"/>
            <p:cNvSpPr>
              <a:spLocks noChangeShapeType="1"/>
            </p:cNvSpPr>
            <p:nvPr/>
          </p:nvSpPr>
          <p:spPr bwMode="auto">
            <a:xfrm flipV="1">
              <a:off x="4876" y="3204"/>
              <a:ext cx="40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2" name="Line 57"/>
            <p:cNvSpPr>
              <a:spLocks noChangeShapeType="1"/>
            </p:cNvSpPr>
            <p:nvPr/>
          </p:nvSpPr>
          <p:spPr bwMode="auto">
            <a:xfrm>
              <a:off x="5012" y="3068"/>
              <a:ext cx="2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3" name="Line 58"/>
            <p:cNvSpPr>
              <a:spLocks noChangeShapeType="1"/>
            </p:cNvSpPr>
            <p:nvPr/>
          </p:nvSpPr>
          <p:spPr bwMode="auto">
            <a:xfrm flipV="1">
              <a:off x="5375" y="3113"/>
              <a:ext cx="18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4" name="Line 59"/>
            <p:cNvSpPr>
              <a:spLocks noChangeShapeType="1"/>
            </p:cNvSpPr>
            <p:nvPr/>
          </p:nvSpPr>
          <p:spPr bwMode="auto">
            <a:xfrm flipV="1">
              <a:off x="5148" y="3204"/>
              <a:ext cx="136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25" name="Oval 60"/>
            <p:cNvSpPr>
              <a:spLocks noChangeArrowheads="1"/>
            </p:cNvSpPr>
            <p:nvPr/>
          </p:nvSpPr>
          <p:spPr bwMode="auto">
            <a:xfrm>
              <a:off x="3197" y="270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6" name="Oval 61"/>
            <p:cNvSpPr>
              <a:spLocks noChangeArrowheads="1"/>
            </p:cNvSpPr>
            <p:nvPr/>
          </p:nvSpPr>
          <p:spPr bwMode="auto">
            <a:xfrm>
              <a:off x="3016" y="3113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3515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8" name="Oval 63"/>
            <p:cNvSpPr>
              <a:spLocks noChangeArrowheads="1"/>
            </p:cNvSpPr>
            <p:nvPr/>
          </p:nvSpPr>
          <p:spPr bwMode="auto">
            <a:xfrm>
              <a:off x="3152" y="352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3424" y="3022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0" name="Oval 65"/>
            <p:cNvSpPr>
              <a:spLocks noChangeArrowheads="1"/>
            </p:cNvSpPr>
            <p:nvPr/>
          </p:nvSpPr>
          <p:spPr bwMode="auto">
            <a:xfrm>
              <a:off x="3560" y="338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5329" y="347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2" name="Oval 67"/>
            <p:cNvSpPr>
              <a:spLocks noChangeArrowheads="1"/>
            </p:cNvSpPr>
            <p:nvPr/>
          </p:nvSpPr>
          <p:spPr bwMode="auto">
            <a:xfrm>
              <a:off x="3923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4604" y="2660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4" name="Oval 69"/>
            <p:cNvSpPr>
              <a:spLocks noChangeArrowheads="1"/>
            </p:cNvSpPr>
            <p:nvPr/>
          </p:nvSpPr>
          <p:spPr bwMode="auto">
            <a:xfrm>
              <a:off x="3334" y="324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5" name="Oval 70"/>
            <p:cNvSpPr>
              <a:spLocks noChangeArrowheads="1"/>
            </p:cNvSpPr>
            <p:nvPr/>
          </p:nvSpPr>
          <p:spPr bwMode="auto">
            <a:xfrm>
              <a:off x="5239" y="270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4377" y="3022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7" name="Oval 72"/>
            <p:cNvSpPr>
              <a:spLocks noChangeArrowheads="1"/>
            </p:cNvSpPr>
            <p:nvPr/>
          </p:nvSpPr>
          <p:spPr bwMode="auto">
            <a:xfrm>
              <a:off x="5239" y="315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8" name="Oval 73"/>
            <p:cNvSpPr>
              <a:spLocks noChangeArrowheads="1"/>
            </p:cNvSpPr>
            <p:nvPr/>
          </p:nvSpPr>
          <p:spPr bwMode="auto">
            <a:xfrm>
              <a:off x="4286" y="279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9" name="Oval 74"/>
            <p:cNvSpPr>
              <a:spLocks noChangeArrowheads="1"/>
            </p:cNvSpPr>
            <p:nvPr/>
          </p:nvSpPr>
          <p:spPr bwMode="auto">
            <a:xfrm>
              <a:off x="4966" y="30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0" name="Oval 75"/>
            <p:cNvSpPr>
              <a:spLocks noChangeArrowheads="1"/>
            </p:cNvSpPr>
            <p:nvPr/>
          </p:nvSpPr>
          <p:spPr bwMode="auto">
            <a:xfrm>
              <a:off x="3696" y="3567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1" name="Oval 76"/>
            <p:cNvSpPr>
              <a:spLocks noChangeArrowheads="1"/>
            </p:cNvSpPr>
            <p:nvPr/>
          </p:nvSpPr>
          <p:spPr bwMode="auto">
            <a:xfrm>
              <a:off x="4195" y="329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2" name="Oval 77"/>
            <p:cNvSpPr>
              <a:spLocks noChangeArrowheads="1"/>
            </p:cNvSpPr>
            <p:nvPr/>
          </p:nvSpPr>
          <p:spPr bwMode="auto">
            <a:xfrm>
              <a:off x="4014" y="393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3" name="Oval 78"/>
            <p:cNvSpPr>
              <a:spLocks noChangeArrowheads="1"/>
            </p:cNvSpPr>
            <p:nvPr/>
          </p:nvSpPr>
          <p:spPr bwMode="auto">
            <a:xfrm>
              <a:off x="4830" y="352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4" name="Oval 79"/>
            <p:cNvSpPr>
              <a:spLocks noChangeArrowheads="1"/>
            </p:cNvSpPr>
            <p:nvPr/>
          </p:nvSpPr>
          <p:spPr bwMode="auto">
            <a:xfrm>
              <a:off x="4331" y="3567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5" name="Oval 80"/>
            <p:cNvSpPr>
              <a:spLocks noChangeArrowheads="1"/>
            </p:cNvSpPr>
            <p:nvPr/>
          </p:nvSpPr>
          <p:spPr bwMode="auto">
            <a:xfrm>
              <a:off x="4785" y="3204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6" name="Oval 81"/>
            <p:cNvSpPr>
              <a:spLocks noChangeArrowheads="1"/>
            </p:cNvSpPr>
            <p:nvPr/>
          </p:nvSpPr>
          <p:spPr bwMode="auto">
            <a:xfrm>
              <a:off x="4014" y="3612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7" name="Oval 82"/>
            <p:cNvSpPr>
              <a:spLocks noChangeArrowheads="1"/>
            </p:cNvSpPr>
            <p:nvPr/>
          </p:nvSpPr>
          <p:spPr bwMode="auto">
            <a:xfrm>
              <a:off x="5511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8" name="Oval 83"/>
            <p:cNvSpPr>
              <a:spLocks noChangeArrowheads="1"/>
            </p:cNvSpPr>
            <p:nvPr/>
          </p:nvSpPr>
          <p:spPr bwMode="auto">
            <a:xfrm>
              <a:off x="5103" y="374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9" name="Oval 84"/>
            <p:cNvSpPr>
              <a:spLocks noChangeArrowheads="1"/>
            </p:cNvSpPr>
            <p:nvPr/>
          </p:nvSpPr>
          <p:spPr bwMode="auto">
            <a:xfrm>
              <a:off x="3878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0" name="Oval 85"/>
            <p:cNvSpPr>
              <a:spLocks noChangeArrowheads="1"/>
            </p:cNvSpPr>
            <p:nvPr/>
          </p:nvSpPr>
          <p:spPr bwMode="auto">
            <a:xfrm>
              <a:off x="4830" y="2886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1" name="Oval 86"/>
            <p:cNvSpPr>
              <a:spLocks noChangeArrowheads="1"/>
            </p:cNvSpPr>
            <p:nvPr/>
          </p:nvSpPr>
          <p:spPr bwMode="auto">
            <a:xfrm>
              <a:off x="4377" y="3930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52" name="Cloud 151"/>
          <p:cNvSpPr/>
          <p:nvPr/>
        </p:nvSpPr>
        <p:spPr bwMode="auto">
          <a:xfrm>
            <a:off x="5643570" y="4857760"/>
            <a:ext cx="1857388" cy="1643050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226" name="Group 14"/>
          <p:cNvGrpSpPr>
            <a:grpSpLocks/>
          </p:cNvGrpSpPr>
          <p:nvPr/>
        </p:nvGrpSpPr>
        <p:grpSpPr bwMode="auto">
          <a:xfrm>
            <a:off x="5857884" y="5214950"/>
            <a:ext cx="1439356" cy="975955"/>
            <a:chOff x="3016" y="2660"/>
            <a:chExt cx="2586" cy="1361"/>
          </a:xfrm>
        </p:grpSpPr>
        <p:sp>
          <p:nvSpPr>
            <p:cNvPr id="154" name="Line 15"/>
            <p:cNvSpPr>
              <a:spLocks noChangeShapeType="1"/>
            </p:cNvSpPr>
            <p:nvPr/>
          </p:nvSpPr>
          <p:spPr bwMode="auto">
            <a:xfrm flipV="1">
              <a:off x="3061" y="2750"/>
              <a:ext cx="182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5" name="Line 16"/>
            <p:cNvSpPr>
              <a:spLocks noChangeShapeType="1"/>
            </p:cNvSpPr>
            <p:nvPr/>
          </p:nvSpPr>
          <p:spPr bwMode="auto">
            <a:xfrm>
              <a:off x="3243" y="2750"/>
              <a:ext cx="22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6" name="Line 17"/>
            <p:cNvSpPr>
              <a:spLocks noChangeShapeType="1"/>
            </p:cNvSpPr>
            <p:nvPr/>
          </p:nvSpPr>
          <p:spPr bwMode="auto">
            <a:xfrm>
              <a:off x="3061" y="3159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7" name="Line 18"/>
            <p:cNvSpPr>
              <a:spLocks noChangeShapeType="1"/>
            </p:cNvSpPr>
            <p:nvPr/>
          </p:nvSpPr>
          <p:spPr bwMode="auto">
            <a:xfrm flipV="1">
              <a:off x="3243" y="2705"/>
              <a:ext cx="31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8" name="Line 19"/>
            <p:cNvSpPr>
              <a:spLocks noChangeShapeType="1"/>
            </p:cNvSpPr>
            <p:nvPr/>
          </p:nvSpPr>
          <p:spPr bwMode="auto">
            <a:xfrm>
              <a:off x="3560" y="2705"/>
              <a:ext cx="36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9" name="Line 20"/>
            <p:cNvSpPr>
              <a:spLocks noChangeShapeType="1"/>
            </p:cNvSpPr>
            <p:nvPr/>
          </p:nvSpPr>
          <p:spPr bwMode="auto">
            <a:xfrm flipH="1">
              <a:off x="3379" y="3068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0" name="Line 21"/>
            <p:cNvSpPr>
              <a:spLocks noChangeShapeType="1"/>
            </p:cNvSpPr>
            <p:nvPr/>
          </p:nvSpPr>
          <p:spPr bwMode="auto">
            <a:xfrm flipV="1">
              <a:off x="3061" y="3068"/>
              <a:ext cx="40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1" name="Line 22"/>
            <p:cNvSpPr>
              <a:spLocks noChangeShapeType="1"/>
            </p:cNvSpPr>
            <p:nvPr/>
          </p:nvSpPr>
          <p:spPr bwMode="auto">
            <a:xfrm flipV="1">
              <a:off x="3197" y="3431"/>
              <a:ext cx="40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2" name="Line 23"/>
            <p:cNvSpPr>
              <a:spLocks noChangeShapeType="1"/>
            </p:cNvSpPr>
            <p:nvPr/>
          </p:nvSpPr>
          <p:spPr bwMode="auto">
            <a:xfrm>
              <a:off x="3197" y="3567"/>
              <a:ext cx="54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3" name="Line 24"/>
            <p:cNvSpPr>
              <a:spLocks noChangeShapeType="1"/>
            </p:cNvSpPr>
            <p:nvPr/>
          </p:nvSpPr>
          <p:spPr bwMode="auto">
            <a:xfrm>
              <a:off x="3606" y="3431"/>
              <a:ext cx="136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4" name="Line 25"/>
            <p:cNvSpPr>
              <a:spLocks noChangeShapeType="1"/>
            </p:cNvSpPr>
            <p:nvPr/>
          </p:nvSpPr>
          <p:spPr bwMode="auto">
            <a:xfrm flipV="1">
              <a:off x="3606" y="3113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5" name="Line 26"/>
            <p:cNvSpPr>
              <a:spLocks noChangeShapeType="1"/>
            </p:cNvSpPr>
            <p:nvPr/>
          </p:nvSpPr>
          <p:spPr bwMode="auto">
            <a:xfrm flipV="1">
              <a:off x="4059" y="365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6" name="Line 27"/>
            <p:cNvSpPr>
              <a:spLocks noChangeShapeType="1"/>
            </p:cNvSpPr>
            <p:nvPr/>
          </p:nvSpPr>
          <p:spPr bwMode="auto">
            <a:xfrm flipV="1">
              <a:off x="4059" y="3612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7" name="Line 28"/>
            <p:cNvSpPr>
              <a:spLocks noChangeShapeType="1"/>
            </p:cNvSpPr>
            <p:nvPr/>
          </p:nvSpPr>
          <p:spPr bwMode="auto">
            <a:xfrm>
              <a:off x="4059" y="3975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8" name="Line 29"/>
            <p:cNvSpPr>
              <a:spLocks noChangeShapeType="1"/>
            </p:cNvSpPr>
            <p:nvPr/>
          </p:nvSpPr>
          <p:spPr bwMode="auto">
            <a:xfrm>
              <a:off x="3742" y="3612"/>
              <a:ext cx="31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9" name="Line 30"/>
            <p:cNvSpPr>
              <a:spLocks noChangeShapeType="1"/>
            </p:cNvSpPr>
            <p:nvPr/>
          </p:nvSpPr>
          <p:spPr bwMode="auto">
            <a:xfrm flipV="1">
              <a:off x="3742" y="3340"/>
              <a:ext cx="499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0" name="Line 31"/>
            <p:cNvSpPr>
              <a:spLocks noChangeShapeType="1"/>
            </p:cNvSpPr>
            <p:nvPr/>
          </p:nvSpPr>
          <p:spPr bwMode="auto">
            <a:xfrm flipV="1">
              <a:off x="3606" y="3340"/>
              <a:ext cx="63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1" name="Line 32"/>
            <p:cNvSpPr>
              <a:spLocks noChangeShapeType="1"/>
            </p:cNvSpPr>
            <p:nvPr/>
          </p:nvSpPr>
          <p:spPr bwMode="auto">
            <a:xfrm flipH="1" flipV="1">
              <a:off x="3923" y="3113"/>
              <a:ext cx="318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2" name="Line 33"/>
            <p:cNvSpPr>
              <a:spLocks noChangeShapeType="1"/>
            </p:cNvSpPr>
            <p:nvPr/>
          </p:nvSpPr>
          <p:spPr bwMode="auto">
            <a:xfrm>
              <a:off x="3470" y="3068"/>
              <a:ext cx="77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3" name="Line 34"/>
            <p:cNvSpPr>
              <a:spLocks noChangeShapeType="1"/>
            </p:cNvSpPr>
            <p:nvPr/>
          </p:nvSpPr>
          <p:spPr bwMode="auto">
            <a:xfrm>
              <a:off x="3379" y="3295"/>
              <a:ext cx="862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4" name="Line 35"/>
            <p:cNvSpPr>
              <a:spLocks noChangeShapeType="1"/>
            </p:cNvSpPr>
            <p:nvPr/>
          </p:nvSpPr>
          <p:spPr bwMode="auto">
            <a:xfrm>
              <a:off x="3560" y="2705"/>
              <a:ext cx="40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5" name="Line 36"/>
            <p:cNvSpPr>
              <a:spLocks noChangeShapeType="1"/>
            </p:cNvSpPr>
            <p:nvPr/>
          </p:nvSpPr>
          <p:spPr bwMode="auto">
            <a:xfrm>
              <a:off x="3560" y="2705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6" name="Line 37"/>
            <p:cNvSpPr>
              <a:spLocks noChangeShapeType="1"/>
            </p:cNvSpPr>
            <p:nvPr/>
          </p:nvSpPr>
          <p:spPr bwMode="auto">
            <a:xfrm>
              <a:off x="3560" y="2705"/>
              <a:ext cx="86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7" name="Line 38"/>
            <p:cNvSpPr>
              <a:spLocks noChangeShapeType="1"/>
            </p:cNvSpPr>
            <p:nvPr/>
          </p:nvSpPr>
          <p:spPr bwMode="auto">
            <a:xfrm>
              <a:off x="3560" y="2705"/>
              <a:ext cx="1316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8" name="Line 39"/>
            <p:cNvSpPr>
              <a:spLocks noChangeShapeType="1"/>
            </p:cNvSpPr>
            <p:nvPr/>
          </p:nvSpPr>
          <p:spPr bwMode="auto">
            <a:xfrm flipH="1" flipV="1">
              <a:off x="3969" y="2705"/>
              <a:ext cx="272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79" name="Line 40"/>
            <p:cNvSpPr>
              <a:spLocks noChangeShapeType="1"/>
            </p:cNvSpPr>
            <p:nvPr/>
          </p:nvSpPr>
          <p:spPr bwMode="auto">
            <a:xfrm flipV="1">
              <a:off x="4241" y="2841"/>
              <a:ext cx="9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0" name="Line 41"/>
            <p:cNvSpPr>
              <a:spLocks noChangeShapeType="1"/>
            </p:cNvSpPr>
            <p:nvPr/>
          </p:nvSpPr>
          <p:spPr bwMode="auto">
            <a:xfrm flipV="1">
              <a:off x="4241" y="3068"/>
              <a:ext cx="18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1" name="Line 42"/>
            <p:cNvSpPr>
              <a:spLocks noChangeShapeType="1"/>
            </p:cNvSpPr>
            <p:nvPr/>
          </p:nvSpPr>
          <p:spPr bwMode="auto">
            <a:xfrm flipV="1">
              <a:off x="4241" y="3249"/>
              <a:ext cx="58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2" name="Line 43"/>
            <p:cNvSpPr>
              <a:spLocks noChangeShapeType="1"/>
            </p:cNvSpPr>
            <p:nvPr/>
          </p:nvSpPr>
          <p:spPr bwMode="auto">
            <a:xfrm>
              <a:off x="4241" y="3340"/>
              <a:ext cx="907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3" name="Line 44"/>
            <p:cNvSpPr>
              <a:spLocks noChangeShapeType="1"/>
            </p:cNvSpPr>
            <p:nvPr/>
          </p:nvSpPr>
          <p:spPr bwMode="auto">
            <a:xfrm flipV="1">
              <a:off x="4331" y="2705"/>
              <a:ext cx="31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4" name="Line 45"/>
            <p:cNvSpPr>
              <a:spLocks noChangeShapeType="1"/>
            </p:cNvSpPr>
            <p:nvPr/>
          </p:nvSpPr>
          <p:spPr bwMode="auto">
            <a:xfrm>
              <a:off x="4331" y="2841"/>
              <a:ext cx="9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5" name="Line 46"/>
            <p:cNvSpPr>
              <a:spLocks noChangeShapeType="1"/>
            </p:cNvSpPr>
            <p:nvPr/>
          </p:nvSpPr>
          <p:spPr bwMode="auto">
            <a:xfrm flipV="1">
              <a:off x="4422" y="2705"/>
              <a:ext cx="22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6" name="Line 47"/>
            <p:cNvSpPr>
              <a:spLocks noChangeShapeType="1"/>
            </p:cNvSpPr>
            <p:nvPr/>
          </p:nvSpPr>
          <p:spPr bwMode="auto">
            <a:xfrm flipV="1">
              <a:off x="4422" y="2932"/>
              <a:ext cx="454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7" name="Line 48"/>
            <p:cNvSpPr>
              <a:spLocks noChangeShapeType="1"/>
            </p:cNvSpPr>
            <p:nvPr/>
          </p:nvSpPr>
          <p:spPr bwMode="auto">
            <a:xfrm>
              <a:off x="4649" y="2705"/>
              <a:ext cx="22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8" name="Line 49"/>
            <p:cNvSpPr>
              <a:spLocks noChangeShapeType="1"/>
            </p:cNvSpPr>
            <p:nvPr/>
          </p:nvSpPr>
          <p:spPr bwMode="auto">
            <a:xfrm>
              <a:off x="4649" y="2705"/>
              <a:ext cx="635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89" name="Line 50"/>
            <p:cNvSpPr>
              <a:spLocks noChangeShapeType="1"/>
            </p:cNvSpPr>
            <p:nvPr/>
          </p:nvSpPr>
          <p:spPr bwMode="auto">
            <a:xfrm flipV="1">
              <a:off x="4830" y="3068"/>
              <a:ext cx="182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0" name="Line 51"/>
            <p:cNvSpPr>
              <a:spLocks noChangeShapeType="1"/>
            </p:cNvSpPr>
            <p:nvPr/>
          </p:nvSpPr>
          <p:spPr bwMode="auto">
            <a:xfrm>
              <a:off x="4876" y="2932"/>
              <a:ext cx="136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1" name="Line 52"/>
            <p:cNvSpPr>
              <a:spLocks noChangeShapeType="1"/>
            </p:cNvSpPr>
            <p:nvPr/>
          </p:nvSpPr>
          <p:spPr bwMode="auto">
            <a:xfrm flipV="1">
              <a:off x="5012" y="2750"/>
              <a:ext cx="2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2" name="Line 53"/>
            <p:cNvSpPr>
              <a:spLocks noChangeShapeType="1"/>
            </p:cNvSpPr>
            <p:nvPr/>
          </p:nvSpPr>
          <p:spPr bwMode="auto">
            <a:xfrm>
              <a:off x="4876" y="2932"/>
              <a:ext cx="68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3" name="Line 54"/>
            <p:cNvSpPr>
              <a:spLocks noChangeShapeType="1"/>
            </p:cNvSpPr>
            <p:nvPr/>
          </p:nvSpPr>
          <p:spPr bwMode="auto">
            <a:xfrm flipH="1">
              <a:off x="4830" y="2932"/>
              <a:ext cx="46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4" name="Line 55"/>
            <p:cNvSpPr>
              <a:spLocks noChangeShapeType="1"/>
            </p:cNvSpPr>
            <p:nvPr/>
          </p:nvSpPr>
          <p:spPr bwMode="auto">
            <a:xfrm flipH="1" flipV="1">
              <a:off x="4830" y="3249"/>
              <a:ext cx="4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5" name="Line 56"/>
            <p:cNvSpPr>
              <a:spLocks noChangeShapeType="1"/>
            </p:cNvSpPr>
            <p:nvPr/>
          </p:nvSpPr>
          <p:spPr bwMode="auto">
            <a:xfrm flipV="1">
              <a:off x="4876" y="3204"/>
              <a:ext cx="40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6" name="Line 57"/>
            <p:cNvSpPr>
              <a:spLocks noChangeShapeType="1"/>
            </p:cNvSpPr>
            <p:nvPr/>
          </p:nvSpPr>
          <p:spPr bwMode="auto">
            <a:xfrm>
              <a:off x="5012" y="3068"/>
              <a:ext cx="2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7" name="Line 58"/>
            <p:cNvSpPr>
              <a:spLocks noChangeShapeType="1"/>
            </p:cNvSpPr>
            <p:nvPr/>
          </p:nvSpPr>
          <p:spPr bwMode="auto">
            <a:xfrm flipV="1">
              <a:off x="5375" y="3113"/>
              <a:ext cx="18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8" name="Line 59"/>
            <p:cNvSpPr>
              <a:spLocks noChangeShapeType="1"/>
            </p:cNvSpPr>
            <p:nvPr/>
          </p:nvSpPr>
          <p:spPr bwMode="auto">
            <a:xfrm flipV="1">
              <a:off x="5148" y="3204"/>
              <a:ext cx="136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99" name="Oval 60"/>
            <p:cNvSpPr>
              <a:spLocks noChangeArrowheads="1"/>
            </p:cNvSpPr>
            <p:nvPr/>
          </p:nvSpPr>
          <p:spPr bwMode="auto">
            <a:xfrm>
              <a:off x="3197" y="270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0" name="Oval 61"/>
            <p:cNvSpPr>
              <a:spLocks noChangeArrowheads="1"/>
            </p:cNvSpPr>
            <p:nvPr/>
          </p:nvSpPr>
          <p:spPr bwMode="auto">
            <a:xfrm>
              <a:off x="3016" y="3113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1" name="Oval 62"/>
            <p:cNvSpPr>
              <a:spLocks noChangeArrowheads="1"/>
            </p:cNvSpPr>
            <p:nvPr/>
          </p:nvSpPr>
          <p:spPr bwMode="auto">
            <a:xfrm>
              <a:off x="3515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2" name="Oval 63"/>
            <p:cNvSpPr>
              <a:spLocks noChangeArrowheads="1"/>
            </p:cNvSpPr>
            <p:nvPr/>
          </p:nvSpPr>
          <p:spPr bwMode="auto">
            <a:xfrm>
              <a:off x="3152" y="352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3" name="Oval 64"/>
            <p:cNvSpPr>
              <a:spLocks noChangeArrowheads="1"/>
            </p:cNvSpPr>
            <p:nvPr/>
          </p:nvSpPr>
          <p:spPr bwMode="auto">
            <a:xfrm>
              <a:off x="3424" y="3022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" name="Oval 65"/>
            <p:cNvSpPr>
              <a:spLocks noChangeArrowheads="1"/>
            </p:cNvSpPr>
            <p:nvPr/>
          </p:nvSpPr>
          <p:spPr bwMode="auto">
            <a:xfrm>
              <a:off x="3560" y="338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" name="Oval 66"/>
            <p:cNvSpPr>
              <a:spLocks noChangeArrowheads="1"/>
            </p:cNvSpPr>
            <p:nvPr/>
          </p:nvSpPr>
          <p:spPr bwMode="auto">
            <a:xfrm>
              <a:off x="5329" y="347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6" name="Oval 67"/>
            <p:cNvSpPr>
              <a:spLocks noChangeArrowheads="1"/>
            </p:cNvSpPr>
            <p:nvPr/>
          </p:nvSpPr>
          <p:spPr bwMode="auto">
            <a:xfrm>
              <a:off x="3923" y="266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7" name="Oval 68"/>
            <p:cNvSpPr>
              <a:spLocks noChangeArrowheads="1"/>
            </p:cNvSpPr>
            <p:nvPr/>
          </p:nvSpPr>
          <p:spPr bwMode="auto">
            <a:xfrm>
              <a:off x="4604" y="2660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8" name="Oval 69"/>
            <p:cNvSpPr>
              <a:spLocks noChangeArrowheads="1"/>
            </p:cNvSpPr>
            <p:nvPr/>
          </p:nvSpPr>
          <p:spPr bwMode="auto">
            <a:xfrm>
              <a:off x="3334" y="324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9" name="Oval 70"/>
            <p:cNvSpPr>
              <a:spLocks noChangeArrowheads="1"/>
            </p:cNvSpPr>
            <p:nvPr/>
          </p:nvSpPr>
          <p:spPr bwMode="auto">
            <a:xfrm>
              <a:off x="5239" y="2705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0" name="Oval 71"/>
            <p:cNvSpPr>
              <a:spLocks noChangeArrowheads="1"/>
            </p:cNvSpPr>
            <p:nvPr/>
          </p:nvSpPr>
          <p:spPr bwMode="auto">
            <a:xfrm>
              <a:off x="4377" y="3022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1" name="Oval 72"/>
            <p:cNvSpPr>
              <a:spLocks noChangeArrowheads="1"/>
            </p:cNvSpPr>
            <p:nvPr/>
          </p:nvSpPr>
          <p:spPr bwMode="auto">
            <a:xfrm>
              <a:off x="5239" y="3159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2" name="Oval 73"/>
            <p:cNvSpPr>
              <a:spLocks noChangeArrowheads="1"/>
            </p:cNvSpPr>
            <p:nvPr/>
          </p:nvSpPr>
          <p:spPr bwMode="auto">
            <a:xfrm>
              <a:off x="4286" y="2796"/>
              <a:ext cx="91" cy="91"/>
            </a:xfrm>
            <a:prstGeom prst="ellipse">
              <a:avLst/>
            </a:prstGeom>
            <a:solidFill>
              <a:srgbClr val="00008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3" name="Oval 74"/>
            <p:cNvSpPr>
              <a:spLocks noChangeArrowheads="1"/>
            </p:cNvSpPr>
            <p:nvPr/>
          </p:nvSpPr>
          <p:spPr bwMode="auto">
            <a:xfrm>
              <a:off x="4966" y="30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4" name="Oval 75"/>
            <p:cNvSpPr>
              <a:spLocks noChangeArrowheads="1"/>
            </p:cNvSpPr>
            <p:nvPr/>
          </p:nvSpPr>
          <p:spPr bwMode="auto">
            <a:xfrm>
              <a:off x="3696" y="3567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5" name="Oval 76"/>
            <p:cNvSpPr>
              <a:spLocks noChangeArrowheads="1"/>
            </p:cNvSpPr>
            <p:nvPr/>
          </p:nvSpPr>
          <p:spPr bwMode="auto">
            <a:xfrm>
              <a:off x="4195" y="329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6" name="Oval 77"/>
            <p:cNvSpPr>
              <a:spLocks noChangeArrowheads="1"/>
            </p:cNvSpPr>
            <p:nvPr/>
          </p:nvSpPr>
          <p:spPr bwMode="auto">
            <a:xfrm>
              <a:off x="4014" y="393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7" name="Oval 78"/>
            <p:cNvSpPr>
              <a:spLocks noChangeArrowheads="1"/>
            </p:cNvSpPr>
            <p:nvPr/>
          </p:nvSpPr>
          <p:spPr bwMode="auto">
            <a:xfrm>
              <a:off x="4830" y="352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8" name="Oval 79"/>
            <p:cNvSpPr>
              <a:spLocks noChangeArrowheads="1"/>
            </p:cNvSpPr>
            <p:nvPr/>
          </p:nvSpPr>
          <p:spPr bwMode="auto">
            <a:xfrm>
              <a:off x="4331" y="3567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9" name="Oval 80"/>
            <p:cNvSpPr>
              <a:spLocks noChangeArrowheads="1"/>
            </p:cNvSpPr>
            <p:nvPr/>
          </p:nvSpPr>
          <p:spPr bwMode="auto">
            <a:xfrm>
              <a:off x="4785" y="3204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0" name="Oval 81"/>
            <p:cNvSpPr>
              <a:spLocks noChangeArrowheads="1"/>
            </p:cNvSpPr>
            <p:nvPr/>
          </p:nvSpPr>
          <p:spPr bwMode="auto">
            <a:xfrm>
              <a:off x="4014" y="3612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1" name="Oval 82"/>
            <p:cNvSpPr>
              <a:spLocks noChangeArrowheads="1"/>
            </p:cNvSpPr>
            <p:nvPr/>
          </p:nvSpPr>
          <p:spPr bwMode="auto">
            <a:xfrm>
              <a:off x="5511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2" name="Oval 83"/>
            <p:cNvSpPr>
              <a:spLocks noChangeArrowheads="1"/>
            </p:cNvSpPr>
            <p:nvPr/>
          </p:nvSpPr>
          <p:spPr bwMode="auto">
            <a:xfrm>
              <a:off x="5103" y="374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" name="Oval 84"/>
            <p:cNvSpPr>
              <a:spLocks noChangeArrowheads="1"/>
            </p:cNvSpPr>
            <p:nvPr/>
          </p:nvSpPr>
          <p:spPr bwMode="auto">
            <a:xfrm>
              <a:off x="3878" y="3068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" name="Oval 85"/>
            <p:cNvSpPr>
              <a:spLocks noChangeArrowheads="1"/>
            </p:cNvSpPr>
            <p:nvPr/>
          </p:nvSpPr>
          <p:spPr bwMode="auto">
            <a:xfrm>
              <a:off x="4830" y="2886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5" name="Oval 86"/>
            <p:cNvSpPr>
              <a:spLocks noChangeArrowheads="1"/>
            </p:cNvSpPr>
            <p:nvPr/>
          </p:nvSpPr>
          <p:spPr bwMode="auto">
            <a:xfrm>
              <a:off x="4377" y="3930"/>
              <a:ext cx="91" cy="9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27" name="Group 245"/>
          <p:cNvGrpSpPr/>
          <p:nvPr/>
        </p:nvGrpSpPr>
        <p:grpSpPr>
          <a:xfrm rot="20211538">
            <a:off x="3989757" y="3203129"/>
            <a:ext cx="1143008" cy="542916"/>
            <a:chOff x="1500166" y="1214422"/>
            <a:chExt cx="3048000" cy="1828800"/>
          </a:xfrm>
        </p:grpSpPr>
        <p:grpSp>
          <p:nvGrpSpPr>
            <p:cNvPr id="228" name="Group 9"/>
            <p:cNvGrpSpPr>
              <a:grpSpLocks/>
            </p:cNvGrpSpPr>
            <p:nvPr/>
          </p:nvGrpSpPr>
          <p:grpSpPr bwMode="auto">
            <a:xfrm rot="5400000">
              <a:off x="2109766" y="604822"/>
              <a:ext cx="1828800" cy="3048000"/>
              <a:chOff x="2340" y="1674"/>
              <a:chExt cx="1152" cy="1920"/>
            </a:xfrm>
          </p:grpSpPr>
          <p:sp>
            <p:nvSpPr>
              <p:cNvPr id="233" name="Oval 5"/>
              <p:cNvSpPr>
                <a:spLocks noChangeArrowheads="1"/>
              </p:cNvSpPr>
              <p:nvPr/>
            </p:nvSpPr>
            <p:spPr bwMode="auto">
              <a:xfrm>
                <a:off x="2340" y="1674"/>
                <a:ext cx="1152" cy="2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4" name="Oval 6"/>
              <p:cNvSpPr>
                <a:spLocks noChangeArrowheads="1"/>
              </p:cNvSpPr>
              <p:nvPr/>
            </p:nvSpPr>
            <p:spPr bwMode="auto">
              <a:xfrm>
                <a:off x="2340" y="3320"/>
                <a:ext cx="1152" cy="27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2340" y="1826"/>
                <a:ext cx="446" cy="16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6" y="1296"/>
                  </a:cxn>
                  <a:cxn ang="0">
                    <a:pos x="0" y="2592"/>
                  </a:cxn>
                </a:cxnLst>
                <a:rect l="0" t="0" r="r" b="b"/>
                <a:pathLst>
                  <a:path w="576" h="2592">
                    <a:moveTo>
                      <a:pt x="0" y="0"/>
                    </a:moveTo>
                    <a:cubicBezTo>
                      <a:pt x="288" y="432"/>
                      <a:pt x="576" y="864"/>
                      <a:pt x="576" y="1296"/>
                    </a:cubicBezTo>
                    <a:cubicBezTo>
                      <a:pt x="576" y="1728"/>
                      <a:pt x="288" y="2160"/>
                      <a:pt x="0" y="25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 flipH="1">
                <a:off x="3007" y="1826"/>
                <a:ext cx="485" cy="16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6" y="1296"/>
                  </a:cxn>
                  <a:cxn ang="0">
                    <a:pos x="0" y="2592"/>
                  </a:cxn>
                </a:cxnLst>
                <a:rect l="0" t="0" r="r" b="b"/>
                <a:pathLst>
                  <a:path w="576" h="2592">
                    <a:moveTo>
                      <a:pt x="0" y="0"/>
                    </a:moveTo>
                    <a:cubicBezTo>
                      <a:pt x="288" y="432"/>
                      <a:pt x="576" y="864"/>
                      <a:pt x="576" y="1296"/>
                    </a:cubicBezTo>
                    <a:cubicBezTo>
                      <a:pt x="576" y="1728"/>
                      <a:pt x="288" y="2160"/>
                      <a:pt x="0" y="259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9" name="Group 99"/>
            <p:cNvGrpSpPr>
              <a:grpSpLocks/>
            </p:cNvGrpSpPr>
            <p:nvPr/>
          </p:nvGrpSpPr>
          <p:grpSpPr bwMode="auto">
            <a:xfrm>
              <a:off x="2714612" y="1279510"/>
              <a:ext cx="706450" cy="1597025"/>
              <a:chOff x="2596" y="2099"/>
              <a:chExt cx="587" cy="1006"/>
            </a:xfrm>
          </p:grpSpPr>
          <p:sp>
            <p:nvSpPr>
              <p:cNvPr id="238" name="Line 94"/>
              <p:cNvSpPr>
                <a:spLocks noChangeShapeType="1"/>
              </p:cNvSpPr>
              <p:nvPr/>
            </p:nvSpPr>
            <p:spPr bwMode="auto">
              <a:xfrm flipH="1">
                <a:off x="2646" y="2100"/>
                <a:ext cx="1" cy="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39" name="Line 90"/>
              <p:cNvSpPr>
                <a:spLocks noChangeShapeType="1"/>
              </p:cNvSpPr>
              <p:nvPr/>
            </p:nvSpPr>
            <p:spPr bwMode="auto">
              <a:xfrm>
                <a:off x="2646" y="2099"/>
                <a:ext cx="537" cy="2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0" name="Line 91"/>
              <p:cNvSpPr>
                <a:spLocks noChangeShapeType="1"/>
              </p:cNvSpPr>
              <p:nvPr/>
            </p:nvSpPr>
            <p:spPr bwMode="auto">
              <a:xfrm>
                <a:off x="2644" y="2849"/>
                <a:ext cx="537" cy="2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1" name="Line 93"/>
              <p:cNvSpPr>
                <a:spLocks noChangeShapeType="1"/>
              </p:cNvSpPr>
              <p:nvPr/>
            </p:nvSpPr>
            <p:spPr bwMode="auto">
              <a:xfrm>
                <a:off x="3183" y="2353"/>
                <a:ext cx="0" cy="7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2" name="Freeform 95"/>
              <p:cNvSpPr>
                <a:spLocks/>
              </p:cNvSpPr>
              <p:nvPr/>
            </p:nvSpPr>
            <p:spPr bwMode="auto">
              <a:xfrm>
                <a:off x="2868" y="2504"/>
                <a:ext cx="27" cy="2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103"/>
                  </a:cxn>
                  <a:cxn ang="0">
                    <a:pos x="2" y="217"/>
                  </a:cxn>
                </a:cxnLst>
                <a:rect l="0" t="0" r="r" b="b"/>
                <a:pathLst>
                  <a:path w="27" h="217">
                    <a:moveTo>
                      <a:pt x="0" y="0"/>
                    </a:moveTo>
                    <a:cubicBezTo>
                      <a:pt x="4" y="17"/>
                      <a:pt x="27" y="67"/>
                      <a:pt x="27" y="103"/>
                    </a:cubicBezTo>
                    <a:cubicBezTo>
                      <a:pt x="27" y="139"/>
                      <a:pt x="7" y="193"/>
                      <a:pt x="2" y="217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3" name="Freeform 96"/>
              <p:cNvSpPr>
                <a:spLocks/>
              </p:cNvSpPr>
              <p:nvPr/>
            </p:nvSpPr>
            <p:spPr bwMode="auto">
              <a:xfrm>
                <a:off x="2596" y="2450"/>
                <a:ext cx="98" cy="330"/>
              </a:xfrm>
              <a:custGeom>
                <a:avLst/>
                <a:gdLst/>
                <a:ahLst/>
                <a:cxnLst>
                  <a:cxn ang="0">
                    <a:pos x="85" y="303"/>
                  </a:cxn>
                  <a:cxn ang="0">
                    <a:pos x="16" y="330"/>
                  </a:cxn>
                  <a:cxn ang="0">
                    <a:pos x="10" y="0"/>
                  </a:cxn>
                  <a:cxn ang="0">
                    <a:pos x="82" y="30"/>
                  </a:cxn>
                  <a:cxn ang="0">
                    <a:pos x="85" y="303"/>
                  </a:cxn>
                </a:cxnLst>
                <a:rect l="0" t="0" r="r" b="b"/>
                <a:pathLst>
                  <a:path w="98" h="330">
                    <a:moveTo>
                      <a:pt x="85" y="303"/>
                    </a:moveTo>
                    <a:cubicBezTo>
                      <a:pt x="72" y="301"/>
                      <a:pt x="88" y="301"/>
                      <a:pt x="16" y="330"/>
                    </a:cubicBezTo>
                    <a:cubicBezTo>
                      <a:pt x="15" y="281"/>
                      <a:pt x="0" y="42"/>
                      <a:pt x="10" y="0"/>
                    </a:cubicBezTo>
                    <a:lnTo>
                      <a:pt x="82" y="30"/>
                    </a:lnTo>
                    <a:cubicBezTo>
                      <a:pt x="95" y="75"/>
                      <a:pt x="98" y="305"/>
                      <a:pt x="85" y="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4" name="Freeform 97"/>
              <p:cNvSpPr>
                <a:spLocks/>
              </p:cNvSpPr>
              <p:nvPr/>
            </p:nvSpPr>
            <p:spPr bwMode="auto">
              <a:xfrm>
                <a:off x="2856" y="2392"/>
                <a:ext cx="320" cy="146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36" y="146"/>
                  </a:cxn>
                  <a:cxn ang="0">
                    <a:pos x="326" y="61"/>
                  </a:cxn>
                  <a:cxn ang="0">
                    <a:pos x="324" y="5"/>
                  </a:cxn>
                  <a:cxn ang="0">
                    <a:pos x="0" y="88"/>
                  </a:cxn>
                </a:cxnLst>
                <a:rect l="0" t="0" r="r" b="b"/>
                <a:pathLst>
                  <a:path w="326" h="146">
                    <a:moveTo>
                      <a:pt x="0" y="88"/>
                    </a:moveTo>
                    <a:cubicBezTo>
                      <a:pt x="0" y="88"/>
                      <a:pt x="36" y="146"/>
                      <a:pt x="36" y="146"/>
                    </a:cubicBezTo>
                    <a:cubicBezTo>
                      <a:pt x="73" y="144"/>
                      <a:pt x="285" y="77"/>
                      <a:pt x="326" y="61"/>
                    </a:cubicBezTo>
                    <a:cubicBezTo>
                      <a:pt x="324" y="0"/>
                      <a:pt x="324" y="65"/>
                      <a:pt x="324" y="5"/>
                    </a:cubicBezTo>
                    <a:cubicBezTo>
                      <a:pt x="287" y="7"/>
                      <a:pt x="41" y="73"/>
                      <a:pt x="0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245" name="Freeform 98"/>
              <p:cNvSpPr>
                <a:spLocks/>
              </p:cNvSpPr>
              <p:nvPr/>
            </p:nvSpPr>
            <p:spPr bwMode="auto">
              <a:xfrm>
                <a:off x="2862" y="2702"/>
                <a:ext cx="312" cy="17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57"/>
                  </a:cxn>
                  <a:cxn ang="0">
                    <a:pos x="317" y="174"/>
                  </a:cxn>
                  <a:cxn ang="0">
                    <a:pos x="317" y="70"/>
                  </a:cxn>
                  <a:cxn ang="0">
                    <a:pos x="18" y="0"/>
                  </a:cxn>
                </a:cxnLst>
                <a:rect l="0" t="0" r="r" b="b"/>
                <a:pathLst>
                  <a:path w="317" h="174">
                    <a:moveTo>
                      <a:pt x="18" y="0"/>
                    </a:moveTo>
                    <a:lnTo>
                      <a:pt x="0" y="57"/>
                    </a:lnTo>
                    <a:lnTo>
                      <a:pt x="317" y="174"/>
                    </a:lnTo>
                    <a:lnTo>
                      <a:pt x="317" y="7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</p:grpSp>
      </p:grpSp>
      <p:cxnSp>
        <p:nvCxnSpPr>
          <p:cNvPr id="248" name="Straight Arrow Connector 247"/>
          <p:cNvCxnSpPr/>
          <p:nvPr/>
        </p:nvCxnSpPr>
        <p:spPr bwMode="auto">
          <a:xfrm>
            <a:off x="3286116" y="2571744"/>
            <a:ext cx="1074210" cy="651137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4" name="TextBox 253"/>
          <p:cNvSpPr txBox="1"/>
          <p:nvPr/>
        </p:nvSpPr>
        <p:spPr>
          <a:xfrm>
            <a:off x="142844" y="1285860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protocols, today mostly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web services over TLS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with specific management extensions </a:t>
            </a:r>
            <a:br>
              <a:rPr lang="en-US" dirty="0" smtClean="0"/>
            </a:br>
            <a:r>
              <a:rPr lang="en-US" dirty="0" smtClean="0"/>
              <a:t>  (WS-Addressing, WS-Notification, WS-RF)</a:t>
            </a:r>
          </a:p>
        </p:txBody>
      </p:sp>
      <p:pic>
        <p:nvPicPr>
          <p:cNvPr id="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5821362"/>
            <a:ext cx="2181225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standards</a:t>
            </a:r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80994" y="1447800"/>
            <a:ext cx="8991600" cy="4953000"/>
            <a:chOff x="0" y="1447800"/>
            <a:chExt cx="8991600" cy="495300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381000" y="1447800"/>
              <a:ext cx="8610600" cy="6858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/>
                <a:t>Workload Manager Client</a:t>
              </a:r>
              <a:endParaRPr lang="en-US">
                <a:latin typeface="Time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81000" y="5715000"/>
              <a:ext cx="8610600" cy="68580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/>
                <a:t>Workload Manager</a:t>
              </a:r>
            </a:p>
          </p:txBody>
        </p: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2133600"/>
              <a:ext cx="1828800" cy="3581400"/>
              <a:chOff x="0" y="1344"/>
              <a:chExt cx="1152" cy="2256"/>
            </a:xfrm>
          </p:grpSpPr>
          <p:sp>
            <p:nvSpPr>
              <p:cNvPr id="34" name="Rectangle 6"/>
              <p:cNvSpPr>
                <a:spLocks noChangeArrowheads="1"/>
              </p:cNvSpPr>
              <p:nvPr/>
            </p:nvSpPr>
            <p:spPr bwMode="auto">
              <a:xfrm>
                <a:off x="240" y="1344"/>
                <a:ext cx="864" cy="240"/>
              </a:xfrm>
              <a:prstGeom prst="rect">
                <a:avLst/>
              </a:prstGeom>
              <a:solidFill>
                <a:srgbClr val="7C9D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Native API</a:t>
                </a:r>
                <a:endParaRPr lang="en-US">
                  <a:latin typeface="Times"/>
                </a:endParaRPr>
              </a:p>
            </p:txBody>
          </p:sp>
          <p:sp>
            <p:nvSpPr>
              <p:cNvPr id="35" name="Rectangle 7"/>
              <p:cNvSpPr>
                <a:spLocks noChangeArrowheads="1"/>
              </p:cNvSpPr>
              <p:nvPr/>
            </p:nvSpPr>
            <p:spPr bwMode="auto">
              <a:xfrm>
                <a:off x="240" y="3360"/>
                <a:ext cx="912" cy="240"/>
              </a:xfrm>
              <a:prstGeom prst="rect">
                <a:avLst/>
              </a:prstGeom>
              <a:solidFill>
                <a:srgbClr val="7C9D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/>
                  <a:t>Native Protocol Engine</a:t>
                </a:r>
              </a:p>
            </p:txBody>
          </p:sp>
          <p:cxnSp>
            <p:nvCxnSpPr>
              <p:cNvPr id="36" name="AutoShape 8"/>
              <p:cNvCxnSpPr>
                <a:cxnSpLocks noChangeShapeType="1"/>
                <a:stCxn id="34" idx="2"/>
                <a:endCxn id="35" idx="0"/>
              </p:cNvCxnSpPr>
              <p:nvPr/>
            </p:nvCxnSpPr>
            <p:spPr bwMode="auto">
              <a:xfrm>
                <a:off x="672" y="1584"/>
                <a:ext cx="24" cy="17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37" name="AutoShape 9"/>
              <p:cNvSpPr>
                <a:spLocks noChangeArrowheads="1"/>
              </p:cNvSpPr>
              <p:nvPr/>
            </p:nvSpPr>
            <p:spPr bwMode="auto">
              <a:xfrm>
                <a:off x="0" y="1824"/>
                <a:ext cx="624" cy="288"/>
              </a:xfrm>
              <a:prstGeom prst="wedgeRectCallout">
                <a:avLst>
                  <a:gd name="adj1" fmla="val 29648"/>
                  <a:gd name="adj2" fmla="val -119444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proprietary</a:t>
                </a:r>
              </a:p>
              <a:p>
                <a:pPr algn="ctr"/>
                <a:r>
                  <a:rPr lang="en-US" sz="1400"/>
                  <a:t>API</a:t>
                </a:r>
              </a:p>
            </p:txBody>
          </p:sp>
          <p:sp>
            <p:nvSpPr>
              <p:cNvPr id="38" name="AutoShape 10"/>
              <p:cNvSpPr>
                <a:spLocks noChangeArrowheads="1"/>
              </p:cNvSpPr>
              <p:nvPr/>
            </p:nvSpPr>
            <p:spPr bwMode="auto">
              <a:xfrm>
                <a:off x="48" y="2496"/>
                <a:ext cx="528" cy="288"/>
              </a:xfrm>
              <a:prstGeom prst="wedgeRectCallout">
                <a:avLst>
                  <a:gd name="adj1" fmla="val 71968"/>
                  <a:gd name="adj2" fmla="val -3680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proprietary</a:t>
                </a:r>
              </a:p>
              <a:p>
                <a:pPr algn="ctr"/>
                <a:r>
                  <a:rPr lang="en-US" sz="1400"/>
                  <a:t>protocol</a:t>
                </a: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1295400" y="2133600"/>
              <a:ext cx="2286000" cy="3581400"/>
              <a:chOff x="816" y="1344"/>
              <a:chExt cx="1440" cy="2256"/>
            </a:xfrm>
          </p:grpSpPr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912" cy="240"/>
              </a:xfrm>
              <a:prstGeom prst="rect">
                <a:avLst/>
              </a:prstGeom>
              <a:solidFill>
                <a:srgbClr val="7C9D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000"/>
                  <a:t>Native Protocol Engine</a:t>
                </a: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1344" y="1344"/>
                <a:ext cx="912" cy="240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DRMAA/SAGA</a:t>
                </a:r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1344" y="1584"/>
                <a:ext cx="912" cy="240"/>
              </a:xfrm>
              <a:prstGeom prst="rect">
                <a:avLst/>
              </a:prstGeom>
              <a:solidFill>
                <a:srgbClr val="7C9D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Native API</a:t>
                </a:r>
                <a:endParaRPr lang="en-US">
                  <a:latin typeface="Times"/>
                </a:endParaRPr>
              </a:p>
            </p:txBody>
          </p:sp>
          <p:cxnSp>
            <p:nvCxnSpPr>
              <p:cNvPr id="31" name="AutoShape 15"/>
              <p:cNvCxnSpPr>
                <a:cxnSpLocks noChangeShapeType="1"/>
                <a:stCxn id="30" idx="2"/>
                <a:endCxn id="28" idx="0"/>
              </p:cNvCxnSpPr>
              <p:nvPr/>
            </p:nvCxnSpPr>
            <p:spPr bwMode="auto">
              <a:xfrm>
                <a:off x="1800" y="1824"/>
                <a:ext cx="0" cy="153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32" name="AutoShape 16"/>
              <p:cNvSpPr>
                <a:spLocks noChangeArrowheads="1"/>
              </p:cNvSpPr>
              <p:nvPr/>
            </p:nvSpPr>
            <p:spPr bwMode="auto">
              <a:xfrm>
                <a:off x="960" y="2496"/>
                <a:ext cx="624" cy="288"/>
              </a:xfrm>
              <a:prstGeom prst="wedgeRectCallout">
                <a:avLst>
                  <a:gd name="adj1" fmla="val 85097"/>
                  <a:gd name="adj2" fmla="val -42014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proprietary</a:t>
                </a:r>
              </a:p>
              <a:p>
                <a:pPr algn="ctr"/>
                <a:r>
                  <a:rPr lang="en-US" sz="1400"/>
                  <a:t>protocol</a:t>
                </a:r>
              </a:p>
            </p:txBody>
          </p:sp>
          <p:sp>
            <p:nvSpPr>
              <p:cNvPr id="33" name="AutoShape 17"/>
              <p:cNvSpPr>
                <a:spLocks noChangeArrowheads="1"/>
              </p:cNvSpPr>
              <p:nvPr/>
            </p:nvSpPr>
            <p:spPr bwMode="auto">
              <a:xfrm>
                <a:off x="816" y="1920"/>
                <a:ext cx="624" cy="288"/>
              </a:xfrm>
              <a:prstGeom prst="wedgeRectCallout">
                <a:avLst>
                  <a:gd name="adj1" fmla="val 36056"/>
                  <a:gd name="adj2" fmla="val -181944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standard</a:t>
                </a:r>
              </a:p>
              <a:p>
                <a:pPr algn="ctr"/>
                <a:r>
                  <a:rPr lang="en-US" sz="1400"/>
                  <a:t>API</a:t>
                </a:r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3200400" y="2133600"/>
              <a:ext cx="2057400" cy="3581400"/>
              <a:chOff x="2688" y="1344"/>
              <a:chExt cx="1296" cy="2256"/>
            </a:xfrm>
          </p:grpSpPr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3072" y="3360"/>
                <a:ext cx="912" cy="240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OGSA-BES</a:t>
                </a:r>
              </a:p>
            </p:txBody>
          </p:sp>
          <p:sp>
            <p:nvSpPr>
              <p:cNvPr id="25" name="Rectangle 20"/>
              <p:cNvSpPr>
                <a:spLocks noChangeArrowheads="1"/>
              </p:cNvSpPr>
              <p:nvPr/>
            </p:nvSpPr>
            <p:spPr bwMode="auto">
              <a:xfrm>
                <a:off x="3072" y="1344"/>
                <a:ext cx="912" cy="288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WS-I compliant</a:t>
                </a:r>
              </a:p>
              <a:p>
                <a:pPr algn="ctr"/>
                <a:r>
                  <a:rPr lang="en-US" sz="1400"/>
                  <a:t>SOAP toolkit</a:t>
                </a:r>
              </a:p>
            </p:txBody>
          </p:sp>
          <p:cxnSp>
            <p:nvCxnSpPr>
              <p:cNvPr id="26" name="AutoShape 21"/>
              <p:cNvCxnSpPr>
                <a:cxnSpLocks noChangeShapeType="1"/>
                <a:stCxn id="25" idx="2"/>
                <a:endCxn id="24" idx="0"/>
              </p:cNvCxnSpPr>
              <p:nvPr/>
            </p:nvCxnSpPr>
            <p:spPr bwMode="auto">
              <a:xfrm>
                <a:off x="3528" y="1632"/>
                <a:ext cx="0" cy="17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7" name="AutoShape 22"/>
              <p:cNvSpPr>
                <a:spLocks noChangeArrowheads="1"/>
              </p:cNvSpPr>
              <p:nvPr/>
            </p:nvSpPr>
            <p:spPr bwMode="auto">
              <a:xfrm>
                <a:off x="2688" y="2496"/>
                <a:ext cx="624" cy="288"/>
              </a:xfrm>
              <a:prstGeom prst="wedgeRectCallout">
                <a:avLst>
                  <a:gd name="adj1" fmla="val 84454"/>
                  <a:gd name="adj2" fmla="val -51042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standard</a:t>
                </a:r>
              </a:p>
              <a:p>
                <a:pPr algn="ctr"/>
                <a:r>
                  <a:rPr lang="en-US" sz="1400"/>
                  <a:t>protocol</a:t>
                </a:r>
              </a:p>
            </p:txBody>
          </p:sp>
        </p:grp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4724400" y="2133600"/>
              <a:ext cx="2514600" cy="3581400"/>
              <a:chOff x="2976" y="1344"/>
              <a:chExt cx="1584" cy="2256"/>
            </a:xfrm>
          </p:grpSpPr>
          <p:sp>
            <p:nvSpPr>
              <p:cNvPr id="18" name="Rectangle 24"/>
              <p:cNvSpPr>
                <a:spLocks noChangeArrowheads="1"/>
              </p:cNvSpPr>
              <p:nvPr/>
            </p:nvSpPr>
            <p:spPr bwMode="auto">
              <a:xfrm>
                <a:off x="3648" y="3360"/>
                <a:ext cx="912" cy="240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OGSA-BES</a:t>
                </a:r>
              </a:p>
            </p:txBody>
          </p:sp>
          <p:sp>
            <p:nvSpPr>
              <p:cNvPr id="19" name="Rectangle 25"/>
              <p:cNvSpPr>
                <a:spLocks noChangeArrowheads="1"/>
              </p:cNvSpPr>
              <p:nvPr/>
            </p:nvSpPr>
            <p:spPr bwMode="auto">
              <a:xfrm>
                <a:off x="3648" y="1584"/>
                <a:ext cx="912" cy="288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WS-I compliant</a:t>
                </a:r>
              </a:p>
              <a:p>
                <a:pPr algn="ctr"/>
                <a:r>
                  <a:rPr lang="en-US" sz="1400"/>
                  <a:t>SOAP toolkit</a:t>
                </a:r>
              </a:p>
            </p:txBody>
          </p:sp>
          <p:sp>
            <p:nvSpPr>
              <p:cNvPr id="20" name="Rectangle 26"/>
              <p:cNvSpPr>
                <a:spLocks noChangeArrowheads="1"/>
              </p:cNvSpPr>
              <p:nvPr/>
            </p:nvSpPr>
            <p:spPr bwMode="auto">
              <a:xfrm>
                <a:off x="3648" y="1344"/>
                <a:ext cx="912" cy="240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DRMAA/SAGA</a:t>
                </a:r>
              </a:p>
            </p:txBody>
          </p:sp>
          <p:cxnSp>
            <p:nvCxnSpPr>
              <p:cNvPr id="21" name="AutoShape 27"/>
              <p:cNvCxnSpPr>
                <a:cxnSpLocks noChangeShapeType="1"/>
                <a:stCxn id="19" idx="2"/>
                <a:endCxn id="18" idx="0"/>
              </p:cNvCxnSpPr>
              <p:nvPr/>
            </p:nvCxnSpPr>
            <p:spPr bwMode="auto">
              <a:xfrm>
                <a:off x="4104" y="1872"/>
                <a:ext cx="0" cy="14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22" name="AutoShape 28"/>
              <p:cNvSpPr>
                <a:spLocks noChangeArrowheads="1"/>
              </p:cNvSpPr>
              <p:nvPr/>
            </p:nvSpPr>
            <p:spPr bwMode="auto">
              <a:xfrm>
                <a:off x="3168" y="2496"/>
                <a:ext cx="624" cy="288"/>
              </a:xfrm>
              <a:prstGeom prst="wedgeRectCallout">
                <a:avLst>
                  <a:gd name="adj1" fmla="val 95995"/>
                  <a:gd name="adj2" fmla="val -5173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standard</a:t>
                </a:r>
              </a:p>
              <a:p>
                <a:pPr algn="ctr"/>
                <a:r>
                  <a:rPr lang="en-US" sz="1400"/>
                  <a:t>protocol</a:t>
                </a:r>
              </a:p>
            </p:txBody>
          </p:sp>
          <p:sp>
            <p:nvSpPr>
              <p:cNvPr id="23" name="AutoShape 29"/>
              <p:cNvSpPr>
                <a:spLocks noChangeArrowheads="1"/>
              </p:cNvSpPr>
              <p:nvPr/>
            </p:nvSpPr>
            <p:spPr bwMode="auto">
              <a:xfrm>
                <a:off x="2976" y="1872"/>
                <a:ext cx="624" cy="288"/>
              </a:xfrm>
              <a:prstGeom prst="wedgeRectCallout">
                <a:avLst>
                  <a:gd name="adj1" fmla="val 57051"/>
                  <a:gd name="adj2" fmla="val -177431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standard</a:t>
                </a:r>
              </a:p>
              <a:p>
                <a:pPr algn="ctr"/>
                <a:r>
                  <a:rPr lang="en-US" sz="1400"/>
                  <a:t>API</a:t>
                </a:r>
              </a:p>
            </p:txBody>
          </p:sp>
        </p:grp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6705600" y="2133600"/>
              <a:ext cx="2286000" cy="3581400"/>
              <a:chOff x="4224" y="1344"/>
              <a:chExt cx="1440" cy="2256"/>
            </a:xfrm>
          </p:grpSpPr>
          <p:sp>
            <p:nvSpPr>
              <p:cNvPr id="12" name="Rectangle 31"/>
              <p:cNvSpPr>
                <a:spLocks noChangeArrowheads="1"/>
              </p:cNvSpPr>
              <p:nvPr/>
            </p:nvSpPr>
            <p:spPr bwMode="auto">
              <a:xfrm>
                <a:off x="4752" y="3360"/>
                <a:ext cx="912" cy="240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OGSA-BES</a:t>
                </a:r>
              </a:p>
            </p:txBody>
          </p:sp>
          <p:sp>
            <p:nvSpPr>
              <p:cNvPr id="13" name="Rectangle 32"/>
              <p:cNvSpPr>
                <a:spLocks noChangeArrowheads="1"/>
              </p:cNvSpPr>
              <p:nvPr/>
            </p:nvSpPr>
            <p:spPr bwMode="auto">
              <a:xfrm>
                <a:off x="4752" y="1584"/>
                <a:ext cx="912" cy="288"/>
              </a:xfrm>
              <a:prstGeom prst="rect">
                <a:avLst/>
              </a:prstGeom>
              <a:solidFill>
                <a:srgbClr val="9FB188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WS-I compliant</a:t>
                </a:r>
              </a:p>
              <a:p>
                <a:pPr algn="ctr"/>
                <a:r>
                  <a:rPr lang="en-US" sz="1400"/>
                  <a:t>SOAP toolkit</a:t>
                </a:r>
              </a:p>
            </p:txBody>
          </p:sp>
          <p:cxnSp>
            <p:nvCxnSpPr>
              <p:cNvPr id="14" name="AutoShape 33"/>
              <p:cNvCxnSpPr>
                <a:cxnSpLocks noChangeShapeType="1"/>
                <a:stCxn id="13" idx="2"/>
                <a:endCxn id="12" idx="0"/>
              </p:cNvCxnSpPr>
              <p:nvPr/>
            </p:nvCxnSpPr>
            <p:spPr bwMode="auto">
              <a:xfrm>
                <a:off x="5208" y="1872"/>
                <a:ext cx="0" cy="148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</p:cxnSp>
          <p:sp>
            <p:nvSpPr>
              <p:cNvPr id="15" name="AutoShape 34"/>
              <p:cNvSpPr>
                <a:spLocks noChangeArrowheads="1"/>
              </p:cNvSpPr>
              <p:nvPr/>
            </p:nvSpPr>
            <p:spPr bwMode="auto">
              <a:xfrm>
                <a:off x="4272" y="2496"/>
                <a:ext cx="624" cy="288"/>
              </a:xfrm>
              <a:prstGeom prst="wedgeRectCallout">
                <a:avLst>
                  <a:gd name="adj1" fmla="val 95995"/>
                  <a:gd name="adj2" fmla="val -51736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standard</a:t>
                </a:r>
              </a:p>
              <a:p>
                <a:pPr algn="ctr"/>
                <a:r>
                  <a:rPr lang="en-US" sz="1400"/>
                  <a:t>protocol</a:t>
                </a:r>
              </a:p>
            </p:txBody>
          </p:sp>
          <p:sp>
            <p:nvSpPr>
              <p:cNvPr id="16" name="AutoShape 35"/>
              <p:cNvSpPr>
                <a:spLocks noChangeArrowheads="1"/>
              </p:cNvSpPr>
              <p:nvPr/>
            </p:nvSpPr>
            <p:spPr bwMode="auto">
              <a:xfrm>
                <a:off x="4224" y="1968"/>
                <a:ext cx="624" cy="288"/>
              </a:xfrm>
              <a:prstGeom prst="wedgeRectCallout">
                <a:avLst>
                  <a:gd name="adj1" fmla="val 37662"/>
                  <a:gd name="adj2" fmla="val -200694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proprietary</a:t>
                </a:r>
              </a:p>
              <a:p>
                <a:pPr algn="ctr"/>
                <a:r>
                  <a:rPr lang="en-US" sz="1400"/>
                  <a:t>API</a:t>
                </a:r>
              </a:p>
            </p:txBody>
          </p:sp>
          <p:sp>
            <p:nvSpPr>
              <p:cNvPr id="17" name="Rectangle 36"/>
              <p:cNvSpPr>
                <a:spLocks noChangeArrowheads="1"/>
              </p:cNvSpPr>
              <p:nvPr/>
            </p:nvSpPr>
            <p:spPr bwMode="auto">
              <a:xfrm>
                <a:off x="4752" y="1344"/>
                <a:ext cx="912" cy="240"/>
              </a:xfrm>
              <a:prstGeom prst="rect">
                <a:avLst/>
              </a:prstGeom>
              <a:solidFill>
                <a:srgbClr val="7C9D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400"/>
                  <a:t>Native API</a:t>
                </a:r>
                <a:endParaRPr lang="en-US">
                  <a:latin typeface="Times"/>
                </a:endParaRPr>
              </a:p>
            </p:txBody>
          </p:sp>
        </p:grpSp>
      </p:grpSp>
      <p:sp>
        <p:nvSpPr>
          <p:cNvPr id="39" name="Text Box 85"/>
          <p:cNvSpPr txBox="1">
            <a:spLocks noChangeArrowheads="1"/>
          </p:cNvSpPr>
          <p:nvPr/>
        </p:nvSpPr>
        <p:spPr bwMode="auto">
          <a:xfrm>
            <a:off x="0" y="6583386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rgbClr val="800000"/>
                </a:solidFill>
                <a:latin typeface="Verdana" pitchFamily="34" charset="0"/>
              </a:rPr>
              <a:t>Graphic: Open Grid Forum 2007</a:t>
            </a:r>
            <a:endParaRPr lang="en-GB" sz="1200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Standards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62913" cy="4543425"/>
          </a:xfrm>
        </p:spPr>
        <p:txBody>
          <a:bodyPr/>
          <a:lstStyle/>
          <a:p>
            <a:pPr eaLnBrk="1" hangingPunct="1"/>
            <a:r>
              <a:rPr lang="en-GB" sz="2200" smtClean="0"/>
              <a:t>Standards, such as those by IETF, OASIS, OGF, &amp;c</a:t>
            </a:r>
            <a:br>
              <a:rPr lang="en-GB" sz="2200" smtClean="0"/>
            </a:br>
            <a:r>
              <a:rPr lang="en-GB" sz="2200" smtClean="0"/>
              <a:t>aid interoperability and reduce vendor lock-in</a:t>
            </a:r>
          </a:p>
          <a:p>
            <a:pPr eaLnBrk="1" hangingPunct="1"/>
            <a:endParaRPr lang="en-GB" sz="2200" smtClean="0"/>
          </a:p>
          <a:p>
            <a:pPr eaLnBrk="1" hangingPunct="1"/>
            <a:r>
              <a:rPr lang="en-GB" sz="2200" smtClean="0">
                <a:solidFill>
                  <a:srgbClr val="333399"/>
                </a:solidFill>
              </a:rPr>
              <a:t>as you go higher up the stack, you get less synergy</a:t>
            </a:r>
          </a:p>
          <a:p>
            <a:pPr lvl="1" eaLnBrk="1" hangingPunct="1"/>
            <a:r>
              <a:rPr lang="en-GB" smtClean="0"/>
              <a:t>Transport: IP/TCP, HTTP, TLS/SSL, &amp;c well agreed</a:t>
            </a:r>
          </a:p>
          <a:p>
            <a:pPr lvl="1" eaLnBrk="1" hangingPunct="1"/>
            <a:r>
              <a:rPr lang="en-GB" smtClean="0"/>
              <a:t>Web services: SOAP and WS-Security used to be the solution for all … but ‘Web 2.0’ shows alternatives tailored to specific applications gaining popularity</a:t>
            </a:r>
          </a:p>
          <a:p>
            <a:pPr lvl="1" eaLnBrk="1" hangingPunct="1"/>
            <a:r>
              <a:rPr lang="en-GB" smtClean="0"/>
              <a:t>Grid standards: </a:t>
            </a:r>
            <a:br>
              <a:rPr lang="en-GB" smtClean="0"/>
            </a:br>
            <a:r>
              <a:rPr lang="en-GB" smtClean="0"/>
              <a:t>low-level job submission (BES, JSDL), management (DRMAA), basic security (OGSA-BSP Core, SC) there</a:t>
            </a:r>
          </a:p>
          <a:p>
            <a:pPr lvl="1" eaLnBrk="1" hangingPunct="1"/>
            <a:r>
              <a:rPr lang="en-GB" smtClean="0"/>
              <a:t>higher-level services still need significant work …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620713"/>
            <a:ext cx="218122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-19050" y="6567488"/>
            <a:ext cx="24304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333399"/>
                </a:solidFill>
              </a:rPr>
              <a:t>see also http://www.ogf.org/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not standardize?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A </a:t>
            </a:r>
            <a:r>
              <a:rPr lang="en-US" sz="2000" dirty="0"/>
              <a:t>technology might be “too new”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you stifle innovation with standardization, which focuses on </a:t>
            </a:r>
            <a:r>
              <a:rPr lang="en-US" sz="1800" dirty="0" smtClean="0"/>
              <a:t>commonality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A technology might be very </a:t>
            </a:r>
            <a:r>
              <a:rPr lang="en-US" sz="2000" dirty="0" err="1"/>
              <a:t>niched</a:t>
            </a: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De-facto </a:t>
            </a:r>
            <a:r>
              <a:rPr lang="en-US" sz="1800" dirty="0"/>
              <a:t>standards will emerge in this case and in perhaps not so niche areas like KML in Google maps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Standards </a:t>
            </a:r>
            <a:r>
              <a:rPr lang="en-US" sz="2000" dirty="0"/>
              <a:t>take too long;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get </a:t>
            </a:r>
            <a:r>
              <a:rPr lang="en-US" sz="2000" dirty="0"/>
              <a:t>your product out today and grab market – then your API is the de facto </a:t>
            </a:r>
            <a:r>
              <a:rPr lang="en-US" sz="2000" dirty="0" smtClean="0"/>
              <a:t>standard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Organizations with a strong proprietary product might try and succeed derailing standards that would enable competition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Growth of the Infrastructure in Europe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3873"/>
            <a:ext cx="45720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17635"/>
            <a:ext cx="4572032" cy="27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43027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>
                <a:solidFill>
                  <a:srgbClr val="333399"/>
                </a:solidFill>
              </a:rPr>
              <a:t>Graphs: Ian Bird, EGEE SA1, EGEE07 Conference October 2007</a:t>
            </a:r>
            <a:endParaRPr lang="en-GB" sz="1000" dirty="0">
              <a:solidFill>
                <a:srgbClr val="333399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71472" y="2594374"/>
            <a:ext cx="8072494" cy="1191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F1AF00"/>
              </a:buClr>
              <a:defRPr/>
            </a:pPr>
            <a:r>
              <a:rPr lang="en-US" sz="1600" dirty="0"/>
              <a:t>EGEE: ~250 sites, &gt;45000 CPU</a:t>
            </a:r>
          </a:p>
          <a:p>
            <a:pPr>
              <a:lnSpc>
                <a:spcPct val="80000"/>
              </a:lnSpc>
              <a:buClr>
                <a:srgbClr val="F1AF00"/>
              </a:buClr>
              <a:defRPr/>
            </a:pPr>
            <a:endParaRPr lang="en-US" sz="1600" dirty="0"/>
          </a:p>
          <a:p>
            <a:pPr>
              <a:lnSpc>
                <a:spcPct val="80000"/>
              </a:lnSpc>
              <a:buClr>
                <a:srgbClr val="F1AF00"/>
              </a:buClr>
              <a:defRPr/>
            </a:pPr>
            <a:r>
              <a:rPr lang="en-US" sz="1600" dirty="0"/>
              <a:t>24% of the resources are contributed by groups external to the </a:t>
            </a:r>
            <a:r>
              <a:rPr lang="en-US" sz="1600" dirty="0" smtClean="0"/>
              <a:t>project</a:t>
            </a:r>
          </a:p>
          <a:p>
            <a:pPr>
              <a:lnSpc>
                <a:spcPct val="80000"/>
              </a:lnSpc>
              <a:buClr>
                <a:srgbClr val="F1AF00"/>
              </a:buClr>
              <a:defRPr/>
            </a:pPr>
            <a:endParaRPr lang="en-US" sz="1600" dirty="0" smtClean="0"/>
          </a:p>
          <a:p>
            <a:pPr>
              <a:lnSpc>
                <a:spcPct val="80000"/>
              </a:lnSpc>
              <a:buClr>
                <a:srgbClr val="F1AF00"/>
              </a:buClr>
              <a:defRPr/>
            </a:pPr>
            <a:r>
              <a:rPr lang="en-US" sz="1600" dirty="0" smtClean="0"/>
              <a:t>~&gt;20k simultaneous jobs</a:t>
            </a:r>
            <a:endParaRPr lang="en-GB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6076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rgbClr val="333399"/>
                </a:solidFill>
              </a:rPr>
              <a:t>data: EGEE monitoring, RAL and CESGA, http://goc.grid-support.ac.uk/gridsite/accounting/</a:t>
            </a:r>
          </a:p>
        </p:txBody>
      </p:sp>
      <p:pic>
        <p:nvPicPr>
          <p:cNvPr id="100355" name="Picture 3" descr="H:\Home\davidg\EGEE\SA1\statistics-plots\Year2007\jobcount-per-region-by-date-20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785794"/>
            <a:ext cx="6667500" cy="5715000"/>
          </a:xfrm>
          <a:prstGeom prst="rect">
            <a:avLst/>
          </a:prstGeom>
          <a:noFill/>
        </p:spPr>
      </p:pic>
      <p:pic>
        <p:nvPicPr>
          <p:cNvPr id="7" name="Picture 13" descr="EGEElogo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785794"/>
            <a:ext cx="1181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:\Home\davidg\EDG\plugged-glob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439" y="2714620"/>
            <a:ext cx="7542561" cy="41433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2571744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Hardware Infrastructures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compute clusters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disk and tape storage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database services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714356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Community Building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authentication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authorization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virtual organizations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0562" y="1071546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Scheduling and clustering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resource management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prioritization and fair-share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472" y="5000636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Managing Complexity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systems management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scaling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multi-national infrastructures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364" y="3929066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Operational Security Policy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distributed incident response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policies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8243918" cy="676260"/>
          </a:xfrm>
        </p:spPr>
        <p:txBody>
          <a:bodyPr/>
          <a:lstStyle/>
          <a:p>
            <a:r>
              <a:rPr lang="en-US" dirty="0" smtClean="0"/>
              <a:t>25 million SI2000 CPU hours reported/month</a:t>
            </a:r>
            <a:endParaRPr lang="en-US" dirty="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6076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rgbClr val="333399"/>
                </a:solidFill>
              </a:rPr>
              <a:t>data: EGEE monitoring, RAL and CESGA, http://goc.grid-support.ac.uk/gridsite/accounting/</a:t>
            </a:r>
          </a:p>
        </p:txBody>
      </p:sp>
      <p:pic>
        <p:nvPicPr>
          <p:cNvPr id="101379" name="Picture 3" descr="H:\Home\davidg\EGEE\SA1\statistics-plots\Year2007\norm-walltime-kSI2k-per-region-by-date-2004-2007-fix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7072362" cy="51530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15074" y="4643446"/>
            <a:ext cx="278605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34 700 SK2k hr/hr</a:t>
            </a:r>
          </a:p>
          <a:p>
            <a:r>
              <a:rPr lang="en-US" dirty="0" smtClean="0"/>
              <a:t>current core ~ 2 SI2k</a:t>
            </a:r>
          </a:p>
          <a:p>
            <a:r>
              <a:rPr lang="en-US" dirty="0" smtClean="0"/>
              <a:t>So: 15 000 cores avg.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428728" y="2071678"/>
            <a:ext cx="47149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28728" y="2143116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2004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57818" y="2143116"/>
            <a:ext cx="785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2007</a:t>
            </a:r>
            <a:endParaRPr lang="en-US" sz="1400" dirty="0"/>
          </a:p>
        </p:txBody>
      </p:sp>
      <p:pic>
        <p:nvPicPr>
          <p:cNvPr id="12" name="Picture 13" descr="EGEElogo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056" y="1428736"/>
            <a:ext cx="1181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and non-LHC</a:t>
            </a:r>
            <a:endParaRPr lang="en-US" dirty="0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14488"/>
            <a:ext cx="64770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43027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dirty="0" smtClean="0">
                <a:solidFill>
                  <a:srgbClr val="333399"/>
                </a:solidFill>
              </a:rPr>
              <a:t>Graphs: Ian Bird, EGEE SA1, EGEE07 Conference October 2007</a:t>
            </a:r>
            <a:endParaRPr lang="en-GB" sz="10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pPr eaLnBrk="1" hangingPunct="1"/>
            <a:r>
              <a:rPr lang="en-GB" dirty="0" smtClean="0"/>
              <a:t>Grid Infrastructures Works!</a:t>
            </a:r>
          </a:p>
        </p:txBody>
      </p:sp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6858048" cy="293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3571868" y="4429132"/>
            <a:ext cx="5357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GB" dirty="0"/>
              <a:t>Number of </a:t>
            </a:r>
            <a:r>
              <a:rPr lang="en-GB" b="1" dirty="0"/>
              <a:t>active </a:t>
            </a:r>
            <a:r>
              <a:rPr lang="en-GB" dirty="0" err="1" smtClean="0"/>
              <a:t>Vos</a:t>
            </a:r>
            <a:r>
              <a:rPr lang="en-GB" dirty="0" smtClean="0"/>
              <a:t> in </a:t>
            </a:r>
            <a:r>
              <a:rPr lang="en-GB" dirty="0"/>
              <a:t>EU since 2004</a:t>
            </a:r>
          </a:p>
        </p:txBody>
      </p:sp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5003800" y="5027613"/>
            <a:ext cx="4033838" cy="164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>
                <a:solidFill>
                  <a:srgbClr val="333399"/>
                </a:solidFill>
              </a:rPr>
              <a:t>A reliable Grid Infrastructure needs operational support: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333399"/>
                </a:solidFill>
              </a:rPr>
              <a:t> availability monitoring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333399"/>
                </a:solidFill>
              </a:rPr>
              <a:t> reporting and follow-up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333399"/>
                </a:solidFill>
              </a:rPr>
              <a:t> user support</a:t>
            </a:r>
          </a:p>
        </p:txBody>
      </p:sp>
      <p:sp>
        <p:nvSpPr>
          <p:cNvPr id="63497" name="Text Box 12"/>
          <p:cNvSpPr txBox="1">
            <a:spLocks noChangeArrowheads="1"/>
          </p:cNvSpPr>
          <p:nvPr/>
        </p:nvSpPr>
        <p:spPr bwMode="auto">
          <a:xfrm>
            <a:off x="1000100" y="1928802"/>
            <a:ext cx="2673350" cy="925512"/>
          </a:xfrm>
          <a:prstGeom prst="rect">
            <a:avLst/>
          </a:prstGeom>
          <a:solidFill>
            <a:srgbClr val="EAEAEA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333399"/>
                </a:solidFill>
              </a:rPr>
              <a:t>260 VOs total in EU</a:t>
            </a:r>
          </a:p>
          <a:p>
            <a:pPr eaLnBrk="0" hangingPunct="0"/>
            <a:r>
              <a:rPr lang="en-GB" b="1">
                <a:solidFill>
                  <a:srgbClr val="333399"/>
                </a:solidFill>
              </a:rPr>
              <a:t>~ 40 VOs use grid</a:t>
            </a:r>
            <a:br>
              <a:rPr lang="en-GB" b="1">
                <a:solidFill>
                  <a:srgbClr val="333399"/>
                </a:solidFill>
              </a:rPr>
            </a:br>
            <a:r>
              <a:rPr lang="en-GB" b="1">
                <a:solidFill>
                  <a:srgbClr val="333399"/>
                </a:solidFill>
              </a:rPr>
              <a:t>&gt;1 day/week</a:t>
            </a:r>
          </a:p>
        </p:txBody>
      </p:sp>
      <p:pic>
        <p:nvPicPr>
          <p:cNvPr id="63498" name="Picture 13" descr="EGEElogo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72" y="1428736"/>
            <a:ext cx="1181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Text Box 14"/>
          <p:cNvSpPr txBox="1">
            <a:spLocks noChangeArrowheads="1"/>
          </p:cNvSpPr>
          <p:nvPr/>
        </p:nvSpPr>
        <p:spPr bwMode="auto">
          <a:xfrm>
            <a:off x="-79375" y="6640513"/>
            <a:ext cx="60769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>
                <a:solidFill>
                  <a:srgbClr val="333399"/>
                </a:solidFill>
              </a:rPr>
              <a:t>data: EGEE monitoring, RAL and CESGA, http://goc.grid-support.ac.uk/gridsite/accounting/</a:t>
            </a:r>
          </a:p>
        </p:txBody>
      </p:sp>
      <p:sp>
        <p:nvSpPr>
          <p:cNvPr id="63500" name="Text Box 15"/>
          <p:cNvSpPr txBox="1">
            <a:spLocks noChangeArrowheads="1"/>
          </p:cNvSpPr>
          <p:nvPr/>
        </p:nvSpPr>
        <p:spPr bwMode="auto">
          <a:xfrm>
            <a:off x="2228853" y="5036431"/>
            <a:ext cx="2700337" cy="650875"/>
          </a:xfrm>
          <a:prstGeom prst="rect">
            <a:avLst/>
          </a:prstGeom>
          <a:solidFill>
            <a:srgbClr val="EAEAEA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b="1">
                <a:solidFill>
                  <a:srgbClr val="333399"/>
                </a:solidFill>
              </a:rPr>
              <a:t>over 20 VOs hosted</a:t>
            </a:r>
            <a:br>
              <a:rPr lang="en-GB" b="1">
                <a:solidFill>
                  <a:srgbClr val="333399"/>
                </a:solidFill>
              </a:rPr>
            </a:br>
            <a:r>
              <a:rPr lang="en-GB" b="1">
                <a:solidFill>
                  <a:srgbClr val="333399"/>
                </a:solidFill>
              </a:rPr>
              <a:t>in NL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Common environment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200" dirty="0" smtClean="0"/>
              <a:t>Common infrastructure for e-Science in NL</a:t>
            </a:r>
          </a:p>
          <a:p>
            <a:pPr eaLnBrk="1" hangingPunct="1">
              <a:buFontTx/>
              <a:buNone/>
            </a:pPr>
            <a:r>
              <a:rPr lang="en-GB" sz="2200" dirty="0" smtClean="0"/>
              <a:t>provided by BiG Grid and the </a:t>
            </a:r>
            <a:r>
              <a:rPr lang="en-GB" sz="2200" i="1" dirty="0" smtClean="0"/>
              <a:t>VL-e Proof-of-Concept</a:t>
            </a:r>
          </a:p>
        </p:txBody>
      </p:sp>
      <p:pic>
        <p:nvPicPr>
          <p:cNvPr id="64516" name="Picture 4" descr="poc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765175"/>
            <a:ext cx="2055813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143372" y="6286520"/>
            <a:ext cx="4780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 dirty="0">
                <a:solidFill>
                  <a:srgbClr val="A50021"/>
                </a:solidFill>
              </a:rPr>
              <a:t>http://poc.vl-e.nl/distribution/</a:t>
            </a:r>
          </a:p>
        </p:txBody>
      </p:sp>
      <p:pic>
        <p:nvPicPr>
          <p:cNvPr id="64518" name="Picture 6" descr="pocen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9253" y="3213101"/>
            <a:ext cx="2938122" cy="235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3635375" y="2924175"/>
            <a:ext cx="5256213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interoperable interfaces to resources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common software environment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000"/>
              <a:t>higher-level ‘virtual lab’ services</a:t>
            </a:r>
          </a:p>
        </p:txBody>
      </p:sp>
      <p:sp>
        <p:nvSpPr>
          <p:cNvPr id="64520" name="Text Box 9"/>
          <p:cNvSpPr txBox="1">
            <a:spLocks noChangeArrowheads="1"/>
          </p:cNvSpPr>
          <p:nvPr/>
        </p:nvSpPr>
        <p:spPr bwMode="auto">
          <a:xfrm>
            <a:off x="4500563" y="4264025"/>
            <a:ext cx="45370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dirty="0">
                <a:solidFill>
                  <a:srgbClr val="333399"/>
                </a:solidFill>
              </a:rPr>
              <a:t>Central Facilities:</a:t>
            </a:r>
            <a:br>
              <a:rPr lang="en-GB" dirty="0">
                <a:solidFill>
                  <a:srgbClr val="333399"/>
                </a:solidFill>
              </a:rPr>
            </a:br>
            <a:r>
              <a:rPr lang="en-GB" dirty="0">
                <a:solidFill>
                  <a:srgbClr val="333399"/>
                </a:solidFill>
              </a:rPr>
              <a:t>        SARA, NIKHEF, </a:t>
            </a:r>
            <a:r>
              <a:rPr lang="en-GB" dirty="0" smtClean="0">
                <a:solidFill>
                  <a:srgbClr val="333399"/>
                </a:solidFill>
              </a:rPr>
              <a:t>RUG-CIT, </a:t>
            </a:r>
            <a:r>
              <a:rPr lang="en-GB" dirty="0">
                <a:solidFill>
                  <a:srgbClr val="333399"/>
                </a:solidFill>
              </a:rPr>
              <a:t>Philips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4143372" y="5260270"/>
            <a:ext cx="43259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rgbClr val="333399"/>
                </a:solidFill>
              </a:rPr>
              <a:t>Join yourself: user-interfaces, </a:t>
            </a:r>
            <a:br>
              <a:rPr lang="en-GB">
                <a:solidFill>
                  <a:srgbClr val="333399"/>
                </a:solidFill>
              </a:rPr>
            </a:br>
            <a:r>
              <a:rPr lang="en-GB">
                <a:solidFill>
                  <a:srgbClr val="333399"/>
                </a:solidFill>
              </a:rPr>
              <a:t>	distributed clusters, storage</a:t>
            </a:r>
          </a:p>
        </p:txBody>
      </p:sp>
      <p:pic>
        <p:nvPicPr>
          <p:cNvPr id="104450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65" y="5429264"/>
            <a:ext cx="1869829" cy="138587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ChangeArrowheads="1"/>
          </p:cNvSpPr>
          <p:nvPr/>
        </p:nvSpPr>
        <p:spPr bwMode="auto">
          <a:xfrm>
            <a:off x="0" y="454025"/>
            <a:ext cx="9144000" cy="64039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102402" name="Object 2"/>
          <p:cNvGraphicFramePr>
            <a:graphicFrameLocks noChangeAspect="1"/>
          </p:cNvGraphicFramePr>
          <p:nvPr/>
        </p:nvGraphicFramePr>
        <p:xfrm>
          <a:off x="1928794" y="2428868"/>
          <a:ext cx="5782839" cy="1857388"/>
        </p:xfrm>
        <a:graphic>
          <a:graphicData uri="http://schemas.openxmlformats.org/presentationml/2006/ole">
            <p:oleObj spid="_x0000_s102402" name="Package" showAsIcon="1" r:id="rId3" imgW="2135880" imgH="685440" progId="Package">
              <p:embed/>
            </p:oleObj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Going From here</a:t>
            </a:r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Does it work</a:t>
            </a:r>
          </a:p>
          <a:p>
            <a:r>
              <a:rPr lang="en-GB"/>
              <a:t>How can we make it better</a:t>
            </a:r>
          </a:p>
          <a:p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Going from here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000" dirty="0">
                <a:solidFill>
                  <a:srgbClr val="A50021"/>
                </a:solidFill>
              </a:rPr>
              <a:t>Many nice things to do:</a:t>
            </a:r>
          </a:p>
          <a:p>
            <a:r>
              <a:rPr lang="en-US" sz="1800" dirty="0"/>
              <a:t>In many cases, a single OS (mostly </a:t>
            </a:r>
            <a:r>
              <a:rPr lang="en-US" sz="1800" dirty="0" smtClean="0"/>
              <a:t>EL4) </a:t>
            </a:r>
            <a:r>
              <a:rPr lang="en-US" sz="1800" dirty="0"/>
              <a:t>is a nice feature for users, since they know what they get </a:t>
            </a:r>
          </a:p>
          <a:p>
            <a:pPr lvl="1"/>
            <a:r>
              <a:rPr lang="en-US" sz="1600" dirty="0"/>
              <a:t>but users will need SLES, </a:t>
            </a:r>
            <a:r>
              <a:rPr lang="en-US" sz="1600" dirty="0" err="1"/>
              <a:t>Debian</a:t>
            </a:r>
            <a:r>
              <a:rPr lang="en-US" sz="1600" dirty="0"/>
              <a:t>, </a:t>
            </a:r>
            <a:r>
              <a:rPr lang="en-US" sz="1600" dirty="0" err="1"/>
              <a:t>Gentoo</a:t>
            </a:r>
            <a:r>
              <a:rPr lang="en-US" sz="1600" dirty="0"/>
              <a:t>, … or specific libraries</a:t>
            </a:r>
          </a:p>
          <a:p>
            <a:pPr lvl="1"/>
            <a:r>
              <a:rPr lang="en-US" sz="1600" dirty="0"/>
              <a:t>and sites don’t want to change OS</a:t>
            </a:r>
          </a:p>
          <a:p>
            <a:r>
              <a:rPr lang="en-US" sz="1800" dirty="0" err="1"/>
              <a:t>Virtualisation</a:t>
            </a:r>
            <a:r>
              <a:rPr lang="en-US" sz="1800" dirty="0"/>
              <a:t> (</a:t>
            </a:r>
            <a:r>
              <a:rPr lang="en-US" sz="1800" dirty="0" err="1"/>
              <a:t>Xen</a:t>
            </a:r>
            <a:r>
              <a:rPr lang="en-US" sz="1800" dirty="0"/>
              <a:t>, VMware) to hide user OS from system OS?</a:t>
            </a:r>
          </a:p>
          <a:p>
            <a:endParaRPr lang="en-US" sz="1800" dirty="0"/>
          </a:p>
          <a:p>
            <a:r>
              <a:rPr lang="en-US" sz="1800" dirty="0"/>
              <a:t>Scheduling user jobs</a:t>
            </a:r>
          </a:p>
          <a:p>
            <a:pPr lvl="1"/>
            <a:r>
              <a:rPr lang="en-US" sz="1600" dirty="0"/>
              <a:t>both VO and site wants to set part of the priorities …</a:t>
            </a:r>
          </a:p>
          <a:p>
            <a:endParaRPr lang="en-US" sz="1800" dirty="0"/>
          </a:p>
          <a:p>
            <a:r>
              <a:rPr lang="en-US" sz="1800" dirty="0"/>
              <a:t>Auditing and user tracing in this highly dynamic system</a:t>
            </a:r>
            <a:br>
              <a:rPr lang="en-US" sz="1800" dirty="0"/>
            </a:br>
            <a:r>
              <a:rPr lang="en-US" sz="1600" i="1" dirty="0"/>
              <a:t>can we know for sure who is running what where? Or whether a user is </a:t>
            </a:r>
            <a:r>
              <a:rPr lang="en-US" sz="1600" i="1" dirty="0" err="1"/>
              <a:t>DDoS-ing</a:t>
            </a:r>
            <a:r>
              <a:rPr lang="en-US" sz="1600" i="1" dirty="0"/>
              <a:t> the White House right now?</a:t>
            </a:r>
            <a:endParaRPr lang="en-US" sz="1600" dirty="0"/>
          </a:p>
          <a:p>
            <a:pPr lvl="1"/>
            <a:r>
              <a:rPr lang="en-US" sz="1600" dirty="0"/>
              <a:t>Out of 221 sites, we know for certain there is a compromise!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things to do …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2000" dirty="0"/>
              <a:t>Sparse file access: access data efficiently over the wide area</a:t>
            </a:r>
          </a:p>
          <a:p>
            <a:endParaRPr lang="en-US" sz="2000" dirty="0"/>
          </a:p>
          <a:p>
            <a:r>
              <a:rPr lang="en-US" sz="2000" dirty="0"/>
              <a:t>Can we do something useful with the large disks in all worker nodes? </a:t>
            </a:r>
            <a:br>
              <a:rPr lang="en-US" sz="2000" dirty="0"/>
            </a:br>
            <a:r>
              <a:rPr lang="en-US" sz="2000" dirty="0"/>
              <a:t>(our 425 cores share ~12 </a:t>
            </a:r>
            <a:r>
              <a:rPr lang="en-US" sz="2000" dirty="0" err="1"/>
              <a:t>TByte</a:t>
            </a:r>
            <a:r>
              <a:rPr lang="en-US" sz="2000" dirty="0"/>
              <a:t> of unused disk space!)</a:t>
            </a:r>
          </a:p>
          <a:p>
            <a:endParaRPr lang="en-US" sz="2000" dirty="0"/>
          </a:p>
          <a:p>
            <a:r>
              <a:rPr lang="en-US" sz="2000" dirty="0" smtClean="0"/>
              <a:t>Transparent (and cheap!) storage access is unsolved!</a:t>
            </a:r>
          </a:p>
          <a:p>
            <a:endParaRPr lang="en-US" sz="2000" dirty="0" smtClean="0"/>
          </a:p>
          <a:p>
            <a:r>
              <a:rPr lang="en-US" sz="2000" dirty="0" smtClean="0"/>
              <a:t>There </a:t>
            </a:r>
            <a:r>
              <a:rPr lang="en-US" sz="2000" dirty="0"/>
              <a:t>are new grid software releases every month, and the configuration comes from different sources …</a:t>
            </a:r>
            <a:br>
              <a:rPr lang="en-US" sz="2000" dirty="0"/>
            </a:br>
            <a:r>
              <a:rPr lang="en-US" sz="2000" i="1" dirty="0"/>
              <a:t>how can we combine and validate all these configurations fast and easy?</a:t>
            </a:r>
            <a:endParaRPr lang="en-US" sz="2000" dirty="0"/>
          </a:p>
          <a:p>
            <a:endParaRPr lang="en-US" sz="2000" dirty="0"/>
          </a:p>
          <a:p>
            <a:endParaRPr lang="en-US" sz="20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Bright Future!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i="1"/>
          </a:p>
          <a:p>
            <a:pPr>
              <a:buFontTx/>
              <a:buNone/>
            </a:pPr>
            <a:r>
              <a:rPr lang="en-US" i="1"/>
              <a:t>Imagine that you could plug your computer into the wall and have direct access to huge computing resources immediately, just as you plug in a lamp to get instant light. …</a:t>
            </a:r>
          </a:p>
          <a:p>
            <a:pPr>
              <a:buFontTx/>
              <a:buNone/>
            </a:pPr>
            <a:endParaRPr lang="en-US" i="1"/>
          </a:p>
          <a:p>
            <a:pPr>
              <a:buFontTx/>
              <a:buNone/>
            </a:pPr>
            <a:r>
              <a:rPr lang="en-US" i="1"/>
              <a:t>Far from being science-fiction, this is the idea the [Grid] is about to make into reality.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en-US"/>
          </a:p>
          <a:p>
            <a:pPr algn="r">
              <a:buFontTx/>
              <a:buNone/>
            </a:pPr>
            <a:r>
              <a:rPr lang="en-US" sz="1800">
                <a:solidFill>
                  <a:srgbClr val="A50021"/>
                </a:solidFill>
              </a:rPr>
              <a:t>The EU DataGrid project brochure, 2001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66563" name="Group 4"/>
          <p:cNvGrpSpPr>
            <a:grpSpLocks/>
          </p:cNvGrpSpPr>
          <p:nvPr/>
        </p:nvGrpSpPr>
        <p:grpSpPr bwMode="auto">
          <a:xfrm>
            <a:off x="-1066800" y="0"/>
            <a:ext cx="11090275" cy="6846888"/>
            <a:chOff x="0" y="0"/>
            <a:chExt cx="6986" cy="4313"/>
          </a:xfrm>
        </p:grpSpPr>
        <p:grpSp>
          <p:nvGrpSpPr>
            <p:cNvPr id="66597" name="Group 5"/>
            <p:cNvGrpSpPr>
              <a:grpSpLocks/>
            </p:cNvGrpSpPr>
            <p:nvPr/>
          </p:nvGrpSpPr>
          <p:grpSpPr bwMode="auto">
            <a:xfrm>
              <a:off x="0" y="0"/>
              <a:ext cx="4320" cy="4313"/>
              <a:chOff x="0" y="0"/>
              <a:chExt cx="4320" cy="4313"/>
            </a:xfrm>
          </p:grpSpPr>
          <p:sp>
            <p:nvSpPr>
              <p:cNvPr id="66608" name="Freeform 6"/>
              <p:cNvSpPr>
                <a:spLocks/>
              </p:cNvSpPr>
              <p:nvPr/>
            </p:nvSpPr>
            <p:spPr bwMode="auto">
              <a:xfrm>
                <a:off x="0" y="2823"/>
                <a:ext cx="1652" cy="1490"/>
              </a:xfrm>
              <a:custGeom>
                <a:avLst/>
                <a:gdLst>
                  <a:gd name="T0" fmla="*/ 1490 w 112"/>
                  <a:gd name="T1" fmla="*/ 0 h 101"/>
                  <a:gd name="T2" fmla="*/ 162 w 112"/>
                  <a:gd name="T3" fmla="*/ 0 h 101"/>
                  <a:gd name="T4" fmla="*/ 162 w 112"/>
                  <a:gd name="T5" fmla="*/ 0 h 101"/>
                  <a:gd name="T6" fmla="*/ 0 w 112"/>
                  <a:gd name="T7" fmla="*/ 1490 h 101"/>
                  <a:gd name="T8" fmla="*/ 1652 w 112"/>
                  <a:gd name="T9" fmla="*/ 1490 h 101"/>
                  <a:gd name="T10" fmla="*/ 1490 w 112"/>
                  <a:gd name="T11" fmla="*/ 0 h 101"/>
                  <a:gd name="T12" fmla="*/ 1490 w 112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101"/>
                  <a:gd name="T23" fmla="*/ 112 w 112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101">
                    <a:moveTo>
                      <a:pt x="101" y="0"/>
                    </a:moveTo>
                    <a:cubicBezTo>
                      <a:pt x="65" y="33"/>
                      <a:pt x="47" y="3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2" y="101"/>
                    </a:cubicBezTo>
                    <a:cubicBezTo>
                      <a:pt x="68" y="57"/>
                      <a:pt x="64" y="4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09" name="Freeform 7"/>
              <p:cNvSpPr>
                <a:spLocks/>
              </p:cNvSpPr>
              <p:nvPr/>
            </p:nvSpPr>
            <p:spPr bwMode="auto">
              <a:xfrm>
                <a:off x="1490" y="1502"/>
                <a:ext cx="1340" cy="1321"/>
              </a:xfrm>
              <a:custGeom>
                <a:avLst/>
                <a:gdLst>
                  <a:gd name="T0" fmla="*/ 1340 w 91"/>
                  <a:gd name="T1" fmla="*/ 0 h 90"/>
                  <a:gd name="T2" fmla="*/ 1325 w 91"/>
                  <a:gd name="T3" fmla="*/ 0 h 90"/>
                  <a:gd name="T4" fmla="*/ 1340 w 91"/>
                  <a:gd name="T5" fmla="*/ 0 h 90"/>
                  <a:gd name="T6" fmla="*/ 1325 w 91"/>
                  <a:gd name="T7" fmla="*/ 0 h 90"/>
                  <a:gd name="T8" fmla="*/ 15 w 91"/>
                  <a:gd name="T9" fmla="*/ 0 h 90"/>
                  <a:gd name="T10" fmla="*/ 0 w 91"/>
                  <a:gd name="T11" fmla="*/ 0 h 90"/>
                  <a:gd name="T12" fmla="*/ 0 w 91"/>
                  <a:gd name="T13" fmla="*/ 1306 h 90"/>
                  <a:gd name="T14" fmla="*/ 15 w 91"/>
                  <a:gd name="T15" fmla="*/ 1321 h 90"/>
                  <a:gd name="T16" fmla="*/ 1325 w 91"/>
                  <a:gd name="T17" fmla="*/ 1321 h 90"/>
                  <a:gd name="T18" fmla="*/ 1325 w 91"/>
                  <a:gd name="T19" fmla="*/ 1321 h 90"/>
                  <a:gd name="T20" fmla="*/ 1340 w 91"/>
                  <a:gd name="T21" fmla="*/ 1306 h 90"/>
                  <a:gd name="T22" fmla="*/ 1340 w 91"/>
                  <a:gd name="T23" fmla="*/ 0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1"/>
                  <a:gd name="T37" fmla="*/ 0 h 90"/>
                  <a:gd name="T38" fmla="*/ 91 w 91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1" h="90">
                    <a:moveTo>
                      <a:pt x="91" y="0"/>
                    </a:move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1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7" y="33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" y="36"/>
                      <a:pt x="34" y="53"/>
                      <a:pt x="0" y="89"/>
                    </a:cubicBezTo>
                    <a:cubicBezTo>
                      <a:pt x="0" y="90"/>
                      <a:pt x="0" y="90"/>
                      <a:pt x="1" y="90"/>
                    </a:cubicBezTo>
                    <a:cubicBezTo>
                      <a:pt x="37" y="57"/>
                      <a:pt x="54" y="57"/>
                      <a:pt x="90" y="90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90" y="90"/>
                      <a:pt x="90" y="89"/>
                      <a:pt x="91" y="89"/>
                    </a:cubicBezTo>
                    <a:cubicBezTo>
                      <a:pt x="57" y="53"/>
                      <a:pt x="57" y="36"/>
                      <a:pt x="9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0" name="Freeform 8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>
                  <a:gd name="T0" fmla="*/ 19 w 1"/>
                  <a:gd name="T1" fmla="*/ 0 h 6"/>
                  <a:gd name="T2" fmla="*/ 0 w 1"/>
                  <a:gd name="T3" fmla="*/ 0 h 6"/>
                  <a:gd name="T4" fmla="*/ 0 60000 65536"/>
                  <a:gd name="T5" fmla="*/ 0 60000 65536"/>
                  <a:gd name="T6" fmla="*/ 0 w 1"/>
                  <a:gd name="T7" fmla="*/ 0 h 6"/>
                  <a:gd name="T8" fmla="*/ 1 w 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1" name="Freeform 9"/>
              <p:cNvSpPr>
                <a:spLocks/>
              </p:cNvSpPr>
              <p:nvPr/>
            </p:nvSpPr>
            <p:spPr bwMode="auto">
              <a:xfrm>
                <a:off x="1490" y="1502"/>
                <a:ext cx="19" cy="6"/>
              </a:xfrm>
              <a:custGeom>
                <a:avLst/>
                <a:gdLst>
                  <a:gd name="T0" fmla="*/ 19 w 1"/>
                  <a:gd name="T1" fmla="*/ 0 h 6"/>
                  <a:gd name="T2" fmla="*/ 0 w 1"/>
                  <a:gd name="T3" fmla="*/ 0 h 6"/>
                  <a:gd name="T4" fmla="*/ 0 60000 65536"/>
                  <a:gd name="T5" fmla="*/ 0 60000 65536"/>
                  <a:gd name="T6" fmla="*/ 0 w 1"/>
                  <a:gd name="T7" fmla="*/ 0 h 6"/>
                  <a:gd name="T8" fmla="*/ 1 w 1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2" name="Freeform 10"/>
              <p:cNvSpPr>
                <a:spLocks/>
              </p:cNvSpPr>
              <p:nvPr/>
            </p:nvSpPr>
            <p:spPr bwMode="auto">
              <a:xfrm>
                <a:off x="0" y="0"/>
                <a:ext cx="1652" cy="1502"/>
              </a:xfrm>
              <a:custGeom>
                <a:avLst/>
                <a:gdLst>
                  <a:gd name="T0" fmla="*/ 1490 w 112"/>
                  <a:gd name="T1" fmla="*/ 1502 h 102"/>
                  <a:gd name="T2" fmla="*/ 1490 w 112"/>
                  <a:gd name="T3" fmla="*/ 1487 h 102"/>
                  <a:gd name="T4" fmla="*/ 1652 w 112"/>
                  <a:gd name="T5" fmla="*/ 0 h 102"/>
                  <a:gd name="T6" fmla="*/ 0 w 112"/>
                  <a:gd name="T7" fmla="*/ 0 h 102"/>
                  <a:gd name="T8" fmla="*/ 162 w 112"/>
                  <a:gd name="T9" fmla="*/ 1487 h 102"/>
                  <a:gd name="T10" fmla="*/ 162 w 112"/>
                  <a:gd name="T11" fmla="*/ 1502 h 102"/>
                  <a:gd name="T12" fmla="*/ 1490 w 112"/>
                  <a:gd name="T13" fmla="*/ 150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102"/>
                  <a:gd name="T23" fmla="*/ 112 w 112"/>
                  <a:gd name="T24" fmla="*/ 102 h 1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102">
                    <a:moveTo>
                      <a:pt x="101" y="102"/>
                    </a:moveTo>
                    <a:cubicBezTo>
                      <a:pt x="101" y="101"/>
                      <a:pt x="101" y="101"/>
                      <a:pt x="101" y="101"/>
                    </a:cubicBezTo>
                    <a:cubicBezTo>
                      <a:pt x="64" y="61"/>
                      <a:pt x="68" y="44"/>
                      <a:pt x="112" y="0"/>
                    </a:cubicBezTo>
                    <a:cubicBezTo>
                      <a:pt x="64" y="48"/>
                      <a:pt x="48" y="48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1" y="102"/>
                    </a:cubicBezTo>
                    <a:cubicBezTo>
                      <a:pt x="47" y="68"/>
                      <a:pt x="65" y="68"/>
                      <a:pt x="101" y="10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3" name="Freeform 11"/>
              <p:cNvSpPr>
                <a:spLocks/>
              </p:cNvSpPr>
              <p:nvPr/>
            </p:nvSpPr>
            <p:spPr bwMode="auto">
              <a:xfrm>
                <a:off x="0" y="1502"/>
                <a:ext cx="162" cy="162"/>
              </a:xfrm>
              <a:custGeom>
                <a:avLst/>
                <a:gdLst>
                  <a:gd name="T0" fmla="*/ 0 w 11"/>
                  <a:gd name="T1" fmla="*/ 162 h 11"/>
                  <a:gd name="T2" fmla="*/ 162 w 11"/>
                  <a:gd name="T3" fmla="*/ 0 h 11"/>
                  <a:gd name="T4" fmla="*/ 162 w 11"/>
                  <a:gd name="T5" fmla="*/ 0 h 11"/>
                  <a:gd name="T6" fmla="*/ 0 w 11"/>
                  <a:gd name="T7" fmla="*/ 162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3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4" name="Freeform 12"/>
              <p:cNvSpPr>
                <a:spLocks/>
              </p:cNvSpPr>
              <p:nvPr/>
            </p:nvSpPr>
            <p:spPr bwMode="auto">
              <a:xfrm>
                <a:off x="0" y="1328"/>
                <a:ext cx="162" cy="174"/>
              </a:xfrm>
              <a:custGeom>
                <a:avLst/>
                <a:gdLst>
                  <a:gd name="T0" fmla="*/ 0 w 11"/>
                  <a:gd name="T1" fmla="*/ 0 h 12"/>
                  <a:gd name="T2" fmla="*/ 162 w 11"/>
                  <a:gd name="T3" fmla="*/ 174 h 12"/>
                  <a:gd name="T4" fmla="*/ 162 w 11"/>
                  <a:gd name="T5" fmla="*/ 160 h 12"/>
                  <a:gd name="T6" fmla="*/ 0 w 11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2"/>
                  <a:gd name="T14" fmla="*/ 11 w 11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2">
                    <a:moveTo>
                      <a:pt x="0" y="0"/>
                    </a:moveTo>
                    <a:cubicBezTo>
                      <a:pt x="4" y="4"/>
                      <a:pt x="7" y="8"/>
                      <a:pt x="11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7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5" name="Freeform 13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>
                  <a:gd name="T0" fmla="*/ 0 w 1"/>
                  <a:gd name="T1" fmla="*/ 0 h 1"/>
                  <a:gd name="T2" fmla="*/ 19 w 1"/>
                  <a:gd name="T3" fmla="*/ 12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6" name="Freeform 14"/>
              <p:cNvSpPr>
                <a:spLocks/>
              </p:cNvSpPr>
              <p:nvPr/>
            </p:nvSpPr>
            <p:spPr bwMode="auto">
              <a:xfrm>
                <a:off x="1490" y="1490"/>
                <a:ext cx="19" cy="12"/>
              </a:xfrm>
              <a:custGeom>
                <a:avLst/>
                <a:gdLst>
                  <a:gd name="T0" fmla="*/ 0 w 1"/>
                  <a:gd name="T1" fmla="*/ 0 h 1"/>
                  <a:gd name="T2" fmla="*/ 19 w 1"/>
                  <a:gd name="T3" fmla="*/ 12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7" name="Freeform 15"/>
              <p:cNvSpPr>
                <a:spLocks/>
              </p:cNvSpPr>
              <p:nvPr/>
            </p:nvSpPr>
            <p:spPr bwMode="auto">
              <a:xfrm>
                <a:off x="2818" y="0"/>
                <a:ext cx="1502" cy="1502"/>
              </a:xfrm>
              <a:custGeom>
                <a:avLst/>
                <a:gdLst>
                  <a:gd name="T0" fmla="*/ 1325 w 102"/>
                  <a:gd name="T1" fmla="*/ 1502 h 102"/>
                  <a:gd name="T2" fmla="*/ 1340 w 102"/>
                  <a:gd name="T3" fmla="*/ 1487 h 102"/>
                  <a:gd name="T4" fmla="*/ 1502 w 102"/>
                  <a:gd name="T5" fmla="*/ 0 h 102"/>
                  <a:gd name="T6" fmla="*/ 15 w 102"/>
                  <a:gd name="T7" fmla="*/ 162 h 102"/>
                  <a:gd name="T8" fmla="*/ 0 w 102"/>
                  <a:gd name="T9" fmla="*/ 177 h 102"/>
                  <a:gd name="T10" fmla="*/ 15 w 102"/>
                  <a:gd name="T11" fmla="*/ 1487 h 102"/>
                  <a:gd name="T12" fmla="*/ 15 w 102"/>
                  <a:gd name="T13" fmla="*/ 1487 h 102"/>
                  <a:gd name="T14" fmla="*/ 15 w 102"/>
                  <a:gd name="T15" fmla="*/ 1487 h 102"/>
                  <a:gd name="T16" fmla="*/ 15 w 102"/>
                  <a:gd name="T17" fmla="*/ 1502 h 102"/>
                  <a:gd name="T18" fmla="*/ 1325 w 102"/>
                  <a:gd name="T19" fmla="*/ 1502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102"/>
                  <a:gd name="T32" fmla="*/ 102 w 102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102">
                    <a:moveTo>
                      <a:pt x="90" y="102"/>
                    </a:moveTo>
                    <a:cubicBezTo>
                      <a:pt x="91" y="101"/>
                      <a:pt x="91" y="101"/>
                      <a:pt x="91" y="101"/>
                    </a:cubicBezTo>
                    <a:cubicBezTo>
                      <a:pt x="54" y="61"/>
                      <a:pt x="58" y="44"/>
                      <a:pt x="102" y="0"/>
                    </a:cubicBezTo>
                    <a:cubicBezTo>
                      <a:pt x="58" y="44"/>
                      <a:pt x="41" y="48"/>
                      <a:pt x="1" y="11"/>
                    </a:cubicBezTo>
                    <a:cubicBezTo>
                      <a:pt x="1" y="11"/>
                      <a:pt x="1" y="11"/>
                      <a:pt x="0" y="12"/>
                    </a:cubicBezTo>
                    <a:cubicBezTo>
                      <a:pt x="34" y="48"/>
                      <a:pt x="34" y="65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1"/>
                      <a:pt x="1" y="101"/>
                      <a:pt x="1" y="102"/>
                    </a:cubicBezTo>
                    <a:cubicBezTo>
                      <a:pt x="37" y="68"/>
                      <a:pt x="54" y="68"/>
                      <a:pt x="90" y="10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8" name="Freeform 16"/>
              <p:cNvSpPr>
                <a:spLocks/>
              </p:cNvSpPr>
              <p:nvPr/>
            </p:nvSpPr>
            <p:spPr bwMode="auto">
              <a:xfrm>
                <a:off x="2656" y="2823"/>
                <a:ext cx="1664" cy="1490"/>
              </a:xfrm>
              <a:custGeom>
                <a:avLst/>
                <a:gdLst>
                  <a:gd name="T0" fmla="*/ 1487 w 113"/>
                  <a:gd name="T1" fmla="*/ 0 h 101"/>
                  <a:gd name="T2" fmla="*/ 177 w 113"/>
                  <a:gd name="T3" fmla="*/ 0 h 101"/>
                  <a:gd name="T4" fmla="*/ 162 w 113"/>
                  <a:gd name="T5" fmla="*/ 0 h 101"/>
                  <a:gd name="T6" fmla="*/ 0 w 113"/>
                  <a:gd name="T7" fmla="*/ 1490 h 101"/>
                  <a:gd name="T8" fmla="*/ 1664 w 113"/>
                  <a:gd name="T9" fmla="*/ 1490 h 101"/>
                  <a:gd name="T10" fmla="*/ 1502 w 113"/>
                  <a:gd name="T11" fmla="*/ 0 h 101"/>
                  <a:gd name="T12" fmla="*/ 1487 w 113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101"/>
                  <a:gd name="T23" fmla="*/ 113 w 113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9" y="53"/>
                      <a:pt x="65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2" y="0"/>
                      <a:pt x="102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19" name="Freeform 17"/>
              <p:cNvSpPr>
                <a:spLocks/>
              </p:cNvSpPr>
              <p:nvPr/>
            </p:nvSpPr>
            <p:spPr bwMode="auto">
              <a:xfrm>
                <a:off x="0" y="2823"/>
                <a:ext cx="162" cy="162"/>
              </a:xfrm>
              <a:custGeom>
                <a:avLst/>
                <a:gdLst>
                  <a:gd name="T0" fmla="*/ 0 w 11"/>
                  <a:gd name="T1" fmla="*/ 162 h 11"/>
                  <a:gd name="T2" fmla="*/ 162 w 11"/>
                  <a:gd name="T3" fmla="*/ 0 h 11"/>
                  <a:gd name="T4" fmla="*/ 162 w 11"/>
                  <a:gd name="T5" fmla="*/ 0 h 11"/>
                  <a:gd name="T6" fmla="*/ 0 w 11"/>
                  <a:gd name="T7" fmla="*/ 162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11"/>
                    </a:moveTo>
                    <a:cubicBezTo>
                      <a:pt x="4" y="7"/>
                      <a:pt x="7" y="4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3"/>
                      <a:pt x="4" y="7"/>
                      <a:pt x="0" y="11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0" name="Freeform 18"/>
              <p:cNvSpPr>
                <a:spLocks/>
              </p:cNvSpPr>
              <p:nvPr/>
            </p:nvSpPr>
            <p:spPr bwMode="auto">
              <a:xfrm>
                <a:off x="0" y="2661"/>
                <a:ext cx="162" cy="162"/>
              </a:xfrm>
              <a:custGeom>
                <a:avLst/>
                <a:gdLst>
                  <a:gd name="T0" fmla="*/ 0 w 11"/>
                  <a:gd name="T1" fmla="*/ 0 h 11"/>
                  <a:gd name="T2" fmla="*/ 162 w 11"/>
                  <a:gd name="T3" fmla="*/ 162 h 11"/>
                  <a:gd name="T4" fmla="*/ 162 w 11"/>
                  <a:gd name="T5" fmla="*/ 147 h 11"/>
                  <a:gd name="T6" fmla="*/ 0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0" y="0"/>
                    </a:moveTo>
                    <a:cubicBezTo>
                      <a:pt x="4" y="3"/>
                      <a:pt x="7" y="7"/>
                      <a:pt x="11" y="11"/>
                    </a:cubicBezTo>
                    <a:cubicBezTo>
                      <a:pt x="11" y="11"/>
                      <a:pt x="11" y="11"/>
                      <a:pt x="11" y="10"/>
                    </a:cubicBezTo>
                    <a:cubicBezTo>
                      <a:pt x="7" y="7"/>
                      <a:pt x="4" y="3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1" name="Freeform 19"/>
              <p:cNvSpPr>
                <a:spLocks/>
              </p:cNvSpPr>
              <p:nvPr/>
            </p:nvSpPr>
            <p:spPr bwMode="auto">
              <a:xfrm>
                <a:off x="162" y="1502"/>
                <a:ext cx="1328" cy="1321"/>
              </a:xfrm>
              <a:custGeom>
                <a:avLst/>
                <a:gdLst>
                  <a:gd name="T0" fmla="*/ 1328 w 90"/>
                  <a:gd name="T1" fmla="*/ 1321 h 90"/>
                  <a:gd name="T2" fmla="*/ 1328 w 90"/>
                  <a:gd name="T3" fmla="*/ 1306 h 90"/>
                  <a:gd name="T4" fmla="*/ 1328 w 90"/>
                  <a:gd name="T5" fmla="*/ 0 h 90"/>
                  <a:gd name="T6" fmla="*/ 1328 w 90"/>
                  <a:gd name="T7" fmla="*/ 0 h 90"/>
                  <a:gd name="T8" fmla="*/ 0 w 90"/>
                  <a:gd name="T9" fmla="*/ 0 h 90"/>
                  <a:gd name="T10" fmla="*/ 0 w 90"/>
                  <a:gd name="T11" fmla="*/ 0 h 90"/>
                  <a:gd name="T12" fmla="*/ 0 w 90"/>
                  <a:gd name="T13" fmla="*/ 1306 h 90"/>
                  <a:gd name="T14" fmla="*/ 0 w 90"/>
                  <a:gd name="T15" fmla="*/ 1321 h 90"/>
                  <a:gd name="T16" fmla="*/ 1328 w 90"/>
                  <a:gd name="T17" fmla="*/ 1321 h 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90"/>
                  <a:gd name="T29" fmla="*/ 90 w 90"/>
                  <a:gd name="T30" fmla="*/ 90 h 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90">
                    <a:moveTo>
                      <a:pt x="90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7" y="53"/>
                      <a:pt x="57" y="36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54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4" y="57"/>
                      <a:pt x="90" y="9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2" name="Freeform 20"/>
              <p:cNvSpPr>
                <a:spLocks/>
              </p:cNvSpPr>
              <p:nvPr/>
            </p:nvSpPr>
            <p:spPr bwMode="auto">
              <a:xfrm>
                <a:off x="1328" y="2823"/>
                <a:ext cx="1664" cy="1490"/>
              </a:xfrm>
              <a:custGeom>
                <a:avLst/>
                <a:gdLst>
                  <a:gd name="T0" fmla="*/ 1487 w 113"/>
                  <a:gd name="T1" fmla="*/ 0 h 101"/>
                  <a:gd name="T2" fmla="*/ 177 w 113"/>
                  <a:gd name="T3" fmla="*/ 0 h 101"/>
                  <a:gd name="T4" fmla="*/ 162 w 113"/>
                  <a:gd name="T5" fmla="*/ 0 h 101"/>
                  <a:gd name="T6" fmla="*/ 0 w 113"/>
                  <a:gd name="T7" fmla="*/ 1490 h 101"/>
                  <a:gd name="T8" fmla="*/ 1664 w 113"/>
                  <a:gd name="T9" fmla="*/ 1490 h 101"/>
                  <a:gd name="T10" fmla="*/ 1502 w 113"/>
                  <a:gd name="T11" fmla="*/ 0 h 101"/>
                  <a:gd name="T12" fmla="*/ 1487 w 113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3"/>
                  <a:gd name="T22" fmla="*/ 0 h 101"/>
                  <a:gd name="T23" fmla="*/ 113 w 113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3" h="101">
                    <a:moveTo>
                      <a:pt x="101" y="0"/>
                    </a:moveTo>
                    <a:cubicBezTo>
                      <a:pt x="65" y="33"/>
                      <a:pt x="48" y="33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8" y="40"/>
                      <a:pt x="44" y="57"/>
                      <a:pt x="0" y="101"/>
                    </a:cubicBezTo>
                    <a:cubicBezTo>
                      <a:pt x="48" y="53"/>
                      <a:pt x="64" y="53"/>
                      <a:pt x="113" y="101"/>
                    </a:cubicBezTo>
                    <a:cubicBezTo>
                      <a:pt x="69" y="57"/>
                      <a:pt x="65" y="40"/>
                      <a:pt x="102" y="0"/>
                    </a:cubicBezTo>
                    <a:cubicBezTo>
                      <a:pt x="101" y="0"/>
                      <a:pt x="101" y="0"/>
                      <a:pt x="10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3" name="Freeform 21"/>
              <p:cNvSpPr>
                <a:spLocks/>
              </p:cNvSpPr>
              <p:nvPr/>
            </p:nvSpPr>
            <p:spPr bwMode="auto">
              <a:xfrm>
                <a:off x="2830" y="0"/>
                <a:ext cx="162" cy="162"/>
              </a:xfrm>
              <a:custGeom>
                <a:avLst/>
                <a:gdLst>
                  <a:gd name="T0" fmla="*/ 162 w 11"/>
                  <a:gd name="T1" fmla="*/ 0 h 11"/>
                  <a:gd name="T2" fmla="*/ 0 w 11"/>
                  <a:gd name="T3" fmla="*/ 162 h 11"/>
                  <a:gd name="T4" fmla="*/ 0 w 11"/>
                  <a:gd name="T5" fmla="*/ 162 h 11"/>
                  <a:gd name="T6" fmla="*/ 162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11" y="0"/>
                    </a:moveTo>
                    <a:cubicBezTo>
                      <a:pt x="7" y="4"/>
                      <a:pt x="3" y="8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8"/>
                      <a:pt x="7" y="4"/>
                      <a:pt x="11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4" name="Freeform 22"/>
              <p:cNvSpPr>
                <a:spLocks/>
              </p:cNvSpPr>
              <p:nvPr/>
            </p:nvSpPr>
            <p:spPr bwMode="auto">
              <a:xfrm>
                <a:off x="2656" y="0"/>
                <a:ext cx="174" cy="162"/>
              </a:xfrm>
              <a:custGeom>
                <a:avLst/>
                <a:gdLst>
                  <a:gd name="T0" fmla="*/ 0 w 12"/>
                  <a:gd name="T1" fmla="*/ 0 h 11"/>
                  <a:gd name="T2" fmla="*/ 160 w 12"/>
                  <a:gd name="T3" fmla="*/ 162 h 11"/>
                  <a:gd name="T4" fmla="*/ 174 w 12"/>
                  <a:gd name="T5" fmla="*/ 162 h 11"/>
                  <a:gd name="T6" fmla="*/ 0 w 1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1"/>
                  <a:gd name="T14" fmla="*/ 12 w 1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1">
                    <a:moveTo>
                      <a:pt x="0" y="0"/>
                    </a:moveTo>
                    <a:cubicBezTo>
                      <a:pt x="4" y="4"/>
                      <a:pt x="8" y="8"/>
                      <a:pt x="11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8" y="8"/>
                      <a:pt x="4" y="4"/>
                      <a:pt x="0" y="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5" name="Freeform 23"/>
              <p:cNvSpPr>
                <a:spLocks/>
              </p:cNvSpPr>
              <p:nvPr/>
            </p:nvSpPr>
            <p:spPr bwMode="auto">
              <a:xfrm>
                <a:off x="1328" y="0"/>
                <a:ext cx="1502" cy="1502"/>
              </a:xfrm>
              <a:custGeom>
                <a:avLst/>
                <a:gdLst>
                  <a:gd name="T0" fmla="*/ 1487 w 102"/>
                  <a:gd name="T1" fmla="*/ 177 h 102"/>
                  <a:gd name="T2" fmla="*/ 1487 w 102"/>
                  <a:gd name="T3" fmla="*/ 162 h 102"/>
                  <a:gd name="T4" fmla="*/ 0 w 102"/>
                  <a:gd name="T5" fmla="*/ 0 h 102"/>
                  <a:gd name="T6" fmla="*/ 162 w 102"/>
                  <a:gd name="T7" fmla="*/ 1487 h 102"/>
                  <a:gd name="T8" fmla="*/ 177 w 102"/>
                  <a:gd name="T9" fmla="*/ 1502 h 102"/>
                  <a:gd name="T10" fmla="*/ 1487 w 102"/>
                  <a:gd name="T11" fmla="*/ 1502 h 102"/>
                  <a:gd name="T12" fmla="*/ 1487 w 102"/>
                  <a:gd name="T13" fmla="*/ 1487 h 102"/>
                  <a:gd name="T14" fmla="*/ 1502 w 102"/>
                  <a:gd name="T15" fmla="*/ 1487 h 102"/>
                  <a:gd name="T16" fmla="*/ 1487 w 102"/>
                  <a:gd name="T17" fmla="*/ 177 h 10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"/>
                  <a:gd name="T28" fmla="*/ 0 h 102"/>
                  <a:gd name="T29" fmla="*/ 102 w 102"/>
                  <a:gd name="T30" fmla="*/ 102 h 10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" h="102">
                    <a:moveTo>
                      <a:pt x="101" y="12"/>
                    </a:moveTo>
                    <a:cubicBezTo>
                      <a:pt x="101" y="11"/>
                      <a:pt x="101" y="11"/>
                      <a:pt x="101" y="11"/>
                    </a:cubicBezTo>
                    <a:cubicBezTo>
                      <a:pt x="61" y="48"/>
                      <a:pt x="44" y="44"/>
                      <a:pt x="0" y="0"/>
                    </a:cubicBezTo>
                    <a:cubicBezTo>
                      <a:pt x="44" y="44"/>
                      <a:pt x="48" y="61"/>
                      <a:pt x="11" y="101"/>
                    </a:cubicBezTo>
                    <a:cubicBezTo>
                      <a:pt x="11" y="101"/>
                      <a:pt x="11" y="101"/>
                      <a:pt x="12" y="102"/>
                    </a:cubicBezTo>
                    <a:cubicBezTo>
                      <a:pt x="48" y="68"/>
                      <a:pt x="65" y="68"/>
                      <a:pt x="101" y="102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1" y="101"/>
                      <a:pt x="101" y="101"/>
                      <a:pt x="102" y="101"/>
                    </a:cubicBezTo>
                    <a:cubicBezTo>
                      <a:pt x="68" y="65"/>
                      <a:pt x="68" y="48"/>
                      <a:pt x="101" y="12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6626" name="Freeform 24"/>
              <p:cNvSpPr>
                <a:spLocks/>
              </p:cNvSpPr>
              <p:nvPr/>
            </p:nvSpPr>
            <p:spPr bwMode="auto">
              <a:xfrm>
                <a:off x="2830" y="1502"/>
                <a:ext cx="1328" cy="1321"/>
              </a:xfrm>
              <a:custGeom>
                <a:avLst/>
                <a:gdLst>
                  <a:gd name="T0" fmla="*/ 1313 w 90"/>
                  <a:gd name="T1" fmla="*/ 1321 h 90"/>
                  <a:gd name="T2" fmla="*/ 1328 w 90"/>
                  <a:gd name="T3" fmla="*/ 1306 h 90"/>
                  <a:gd name="T4" fmla="*/ 1328 w 90"/>
                  <a:gd name="T5" fmla="*/ 0 h 90"/>
                  <a:gd name="T6" fmla="*/ 1313 w 90"/>
                  <a:gd name="T7" fmla="*/ 0 h 90"/>
                  <a:gd name="T8" fmla="*/ 0 w 90"/>
                  <a:gd name="T9" fmla="*/ 0 h 90"/>
                  <a:gd name="T10" fmla="*/ 0 w 90"/>
                  <a:gd name="T11" fmla="*/ 0 h 90"/>
                  <a:gd name="T12" fmla="*/ 0 w 90"/>
                  <a:gd name="T13" fmla="*/ 0 h 90"/>
                  <a:gd name="T14" fmla="*/ 0 w 90"/>
                  <a:gd name="T15" fmla="*/ 0 h 90"/>
                  <a:gd name="T16" fmla="*/ 0 w 90"/>
                  <a:gd name="T17" fmla="*/ 1306 h 90"/>
                  <a:gd name="T18" fmla="*/ 0 w 90"/>
                  <a:gd name="T19" fmla="*/ 1306 h 90"/>
                  <a:gd name="T20" fmla="*/ 0 w 90"/>
                  <a:gd name="T21" fmla="*/ 1306 h 90"/>
                  <a:gd name="T22" fmla="*/ 0 w 90"/>
                  <a:gd name="T23" fmla="*/ 1321 h 90"/>
                  <a:gd name="T24" fmla="*/ 1313 w 90"/>
                  <a:gd name="T25" fmla="*/ 1321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"/>
                  <a:gd name="T40" fmla="*/ 0 h 90"/>
                  <a:gd name="T41" fmla="*/ 90 w 90"/>
                  <a:gd name="T42" fmla="*/ 90 h 9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" h="90">
                    <a:moveTo>
                      <a:pt x="89" y="90"/>
                    </a:moveTo>
                    <a:cubicBezTo>
                      <a:pt x="90" y="90"/>
                      <a:pt x="90" y="90"/>
                      <a:pt x="90" y="89"/>
                    </a:cubicBezTo>
                    <a:cubicBezTo>
                      <a:pt x="56" y="53"/>
                      <a:pt x="56" y="36"/>
                      <a:pt x="90" y="0"/>
                    </a:cubicBezTo>
                    <a:cubicBezTo>
                      <a:pt x="90" y="0"/>
                      <a:pt x="90" y="0"/>
                      <a:pt x="89" y="0"/>
                    </a:cubicBezTo>
                    <a:cubicBezTo>
                      <a:pt x="53" y="33"/>
                      <a:pt x="36" y="3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3" y="36"/>
                      <a:pt x="33" y="53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6" y="57"/>
                      <a:pt x="53" y="57"/>
                      <a:pt x="89" y="90"/>
                    </a:cubicBezTo>
                    <a:close/>
                  </a:path>
                </a:pathLst>
              </a:custGeom>
              <a:noFill/>
              <a:ln w="12700">
                <a:solidFill>
                  <a:srgbClr val="1C1C1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66598" name="Freeform 25"/>
            <p:cNvSpPr>
              <a:spLocks/>
            </p:cNvSpPr>
            <p:nvPr/>
          </p:nvSpPr>
          <p:spPr bwMode="auto">
            <a:xfrm>
              <a:off x="3994" y="2823"/>
              <a:ext cx="1652" cy="1490"/>
            </a:xfrm>
            <a:custGeom>
              <a:avLst/>
              <a:gdLst>
                <a:gd name="T0" fmla="*/ 1490 w 112"/>
                <a:gd name="T1" fmla="*/ 0 h 101"/>
                <a:gd name="T2" fmla="*/ 162 w 112"/>
                <a:gd name="T3" fmla="*/ 0 h 101"/>
                <a:gd name="T4" fmla="*/ 162 w 112"/>
                <a:gd name="T5" fmla="*/ 0 h 101"/>
                <a:gd name="T6" fmla="*/ 0 w 112"/>
                <a:gd name="T7" fmla="*/ 1490 h 101"/>
                <a:gd name="T8" fmla="*/ 1652 w 112"/>
                <a:gd name="T9" fmla="*/ 1490 h 101"/>
                <a:gd name="T10" fmla="*/ 1490 w 112"/>
                <a:gd name="T11" fmla="*/ 0 h 101"/>
                <a:gd name="T12" fmla="*/ 1490 w 11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1"/>
                <a:gd name="T23" fmla="*/ 112 w 11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9" name="Freeform 26"/>
            <p:cNvSpPr>
              <a:spLocks/>
            </p:cNvSpPr>
            <p:nvPr/>
          </p:nvSpPr>
          <p:spPr bwMode="auto">
            <a:xfrm>
              <a:off x="5484" y="1502"/>
              <a:ext cx="1340" cy="1321"/>
            </a:xfrm>
            <a:custGeom>
              <a:avLst/>
              <a:gdLst>
                <a:gd name="T0" fmla="*/ 1340 w 91"/>
                <a:gd name="T1" fmla="*/ 0 h 90"/>
                <a:gd name="T2" fmla="*/ 1325 w 91"/>
                <a:gd name="T3" fmla="*/ 0 h 90"/>
                <a:gd name="T4" fmla="*/ 1340 w 91"/>
                <a:gd name="T5" fmla="*/ 0 h 90"/>
                <a:gd name="T6" fmla="*/ 1325 w 91"/>
                <a:gd name="T7" fmla="*/ 0 h 90"/>
                <a:gd name="T8" fmla="*/ 15 w 91"/>
                <a:gd name="T9" fmla="*/ 0 h 90"/>
                <a:gd name="T10" fmla="*/ 0 w 91"/>
                <a:gd name="T11" fmla="*/ 0 h 90"/>
                <a:gd name="T12" fmla="*/ 0 w 91"/>
                <a:gd name="T13" fmla="*/ 1306 h 90"/>
                <a:gd name="T14" fmla="*/ 15 w 91"/>
                <a:gd name="T15" fmla="*/ 1321 h 90"/>
                <a:gd name="T16" fmla="*/ 1325 w 91"/>
                <a:gd name="T17" fmla="*/ 1321 h 90"/>
                <a:gd name="T18" fmla="*/ 1325 w 91"/>
                <a:gd name="T19" fmla="*/ 1321 h 90"/>
                <a:gd name="T20" fmla="*/ 1340 w 91"/>
                <a:gd name="T21" fmla="*/ 1306 h 90"/>
                <a:gd name="T22" fmla="*/ 1340 w 91"/>
                <a:gd name="T23" fmla="*/ 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"/>
                <a:gd name="T37" fmla="*/ 0 h 90"/>
                <a:gd name="T38" fmla="*/ 91 w 91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" h="90">
                  <a:moveTo>
                    <a:pt x="9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7" y="3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36"/>
                    <a:pt x="34" y="53"/>
                    <a:pt x="0" y="89"/>
                  </a:cubicBezTo>
                  <a:cubicBezTo>
                    <a:pt x="0" y="90"/>
                    <a:pt x="0" y="90"/>
                    <a:pt x="1" y="90"/>
                  </a:cubicBezTo>
                  <a:cubicBezTo>
                    <a:pt x="37" y="57"/>
                    <a:pt x="54" y="57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1" y="89"/>
                  </a:cubicBezTo>
                  <a:cubicBezTo>
                    <a:pt x="57" y="53"/>
                    <a:pt x="57" y="36"/>
                    <a:pt x="9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0" name="Freeform 27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>
                <a:gd name="T0" fmla="*/ 19 w 1"/>
                <a:gd name="T1" fmla="*/ 0 h 6"/>
                <a:gd name="T2" fmla="*/ 0 w 1"/>
                <a:gd name="T3" fmla="*/ 0 h 6"/>
                <a:gd name="T4" fmla="*/ 0 60000 65536"/>
                <a:gd name="T5" fmla="*/ 0 60000 65536"/>
                <a:gd name="T6" fmla="*/ 0 w 1"/>
                <a:gd name="T7" fmla="*/ 0 h 6"/>
                <a:gd name="T8" fmla="*/ 1 w 1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1" name="Freeform 28"/>
            <p:cNvSpPr>
              <a:spLocks/>
            </p:cNvSpPr>
            <p:nvPr/>
          </p:nvSpPr>
          <p:spPr bwMode="auto">
            <a:xfrm>
              <a:off x="5484" y="1502"/>
              <a:ext cx="19" cy="6"/>
            </a:xfrm>
            <a:custGeom>
              <a:avLst/>
              <a:gdLst>
                <a:gd name="T0" fmla="*/ 19 w 1"/>
                <a:gd name="T1" fmla="*/ 0 h 6"/>
                <a:gd name="T2" fmla="*/ 0 w 1"/>
                <a:gd name="T3" fmla="*/ 0 h 6"/>
                <a:gd name="T4" fmla="*/ 0 60000 65536"/>
                <a:gd name="T5" fmla="*/ 0 60000 65536"/>
                <a:gd name="T6" fmla="*/ 0 w 1"/>
                <a:gd name="T7" fmla="*/ 0 h 6"/>
                <a:gd name="T8" fmla="*/ 1 w 1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2" name="Freeform 29"/>
            <p:cNvSpPr>
              <a:spLocks/>
            </p:cNvSpPr>
            <p:nvPr/>
          </p:nvSpPr>
          <p:spPr bwMode="auto">
            <a:xfrm>
              <a:off x="3994" y="0"/>
              <a:ext cx="1652" cy="1502"/>
            </a:xfrm>
            <a:custGeom>
              <a:avLst/>
              <a:gdLst>
                <a:gd name="T0" fmla="*/ 1490 w 112"/>
                <a:gd name="T1" fmla="*/ 1502 h 102"/>
                <a:gd name="T2" fmla="*/ 1490 w 112"/>
                <a:gd name="T3" fmla="*/ 1487 h 102"/>
                <a:gd name="T4" fmla="*/ 1652 w 112"/>
                <a:gd name="T5" fmla="*/ 0 h 102"/>
                <a:gd name="T6" fmla="*/ 0 w 112"/>
                <a:gd name="T7" fmla="*/ 0 h 102"/>
                <a:gd name="T8" fmla="*/ 162 w 112"/>
                <a:gd name="T9" fmla="*/ 1487 h 102"/>
                <a:gd name="T10" fmla="*/ 162 w 112"/>
                <a:gd name="T11" fmla="*/ 1502 h 102"/>
                <a:gd name="T12" fmla="*/ 1490 w 112"/>
                <a:gd name="T13" fmla="*/ 1502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2"/>
                <a:gd name="T23" fmla="*/ 112 w 112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3" name="Freeform 30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>
                <a:gd name="T0" fmla="*/ 0 w 1"/>
                <a:gd name="T1" fmla="*/ 0 h 1"/>
                <a:gd name="T2" fmla="*/ 19 w 1"/>
                <a:gd name="T3" fmla="*/ 12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4" name="Freeform 31"/>
            <p:cNvSpPr>
              <a:spLocks/>
            </p:cNvSpPr>
            <p:nvPr/>
          </p:nvSpPr>
          <p:spPr bwMode="auto">
            <a:xfrm>
              <a:off x="5484" y="1490"/>
              <a:ext cx="19" cy="12"/>
            </a:xfrm>
            <a:custGeom>
              <a:avLst/>
              <a:gdLst>
                <a:gd name="T0" fmla="*/ 0 w 1"/>
                <a:gd name="T1" fmla="*/ 0 h 1"/>
                <a:gd name="T2" fmla="*/ 19 w 1"/>
                <a:gd name="T3" fmla="*/ 12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5" name="Freeform 32"/>
            <p:cNvSpPr>
              <a:spLocks/>
            </p:cNvSpPr>
            <p:nvPr/>
          </p:nvSpPr>
          <p:spPr bwMode="auto">
            <a:xfrm>
              <a:off x="4156" y="1502"/>
              <a:ext cx="1328" cy="1321"/>
            </a:xfrm>
            <a:custGeom>
              <a:avLst/>
              <a:gdLst>
                <a:gd name="T0" fmla="*/ 1328 w 90"/>
                <a:gd name="T1" fmla="*/ 1321 h 90"/>
                <a:gd name="T2" fmla="*/ 1328 w 90"/>
                <a:gd name="T3" fmla="*/ 1306 h 90"/>
                <a:gd name="T4" fmla="*/ 1328 w 90"/>
                <a:gd name="T5" fmla="*/ 0 h 90"/>
                <a:gd name="T6" fmla="*/ 1328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1306 h 90"/>
                <a:gd name="T14" fmla="*/ 0 w 90"/>
                <a:gd name="T15" fmla="*/ 1321 h 90"/>
                <a:gd name="T16" fmla="*/ 1328 w 90"/>
                <a:gd name="T17" fmla="*/ 1321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90"/>
                <a:gd name="T29" fmla="*/ 90 w 90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6" name="Freeform 33"/>
            <p:cNvSpPr>
              <a:spLocks/>
            </p:cNvSpPr>
            <p:nvPr/>
          </p:nvSpPr>
          <p:spPr bwMode="auto">
            <a:xfrm>
              <a:off x="5322" y="2823"/>
              <a:ext cx="1664" cy="1490"/>
            </a:xfrm>
            <a:custGeom>
              <a:avLst/>
              <a:gdLst>
                <a:gd name="T0" fmla="*/ 1487 w 113"/>
                <a:gd name="T1" fmla="*/ 0 h 101"/>
                <a:gd name="T2" fmla="*/ 177 w 113"/>
                <a:gd name="T3" fmla="*/ 0 h 101"/>
                <a:gd name="T4" fmla="*/ 162 w 113"/>
                <a:gd name="T5" fmla="*/ 0 h 101"/>
                <a:gd name="T6" fmla="*/ 0 w 113"/>
                <a:gd name="T7" fmla="*/ 1490 h 101"/>
                <a:gd name="T8" fmla="*/ 1664 w 113"/>
                <a:gd name="T9" fmla="*/ 1490 h 101"/>
                <a:gd name="T10" fmla="*/ 1502 w 113"/>
                <a:gd name="T11" fmla="*/ 0 h 101"/>
                <a:gd name="T12" fmla="*/ 1487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607" name="Freeform 34"/>
            <p:cNvSpPr>
              <a:spLocks/>
            </p:cNvSpPr>
            <p:nvPr/>
          </p:nvSpPr>
          <p:spPr bwMode="auto">
            <a:xfrm>
              <a:off x="5322" y="0"/>
              <a:ext cx="1502" cy="1502"/>
            </a:xfrm>
            <a:custGeom>
              <a:avLst/>
              <a:gdLst>
                <a:gd name="T0" fmla="*/ 1487 w 102"/>
                <a:gd name="T1" fmla="*/ 177 h 102"/>
                <a:gd name="T2" fmla="*/ 1487 w 102"/>
                <a:gd name="T3" fmla="*/ 162 h 102"/>
                <a:gd name="T4" fmla="*/ 0 w 102"/>
                <a:gd name="T5" fmla="*/ 0 h 102"/>
                <a:gd name="T6" fmla="*/ 162 w 102"/>
                <a:gd name="T7" fmla="*/ 1487 h 102"/>
                <a:gd name="T8" fmla="*/ 177 w 102"/>
                <a:gd name="T9" fmla="*/ 1502 h 102"/>
                <a:gd name="T10" fmla="*/ 1487 w 102"/>
                <a:gd name="T11" fmla="*/ 1502 h 102"/>
                <a:gd name="T12" fmla="*/ 1487 w 102"/>
                <a:gd name="T13" fmla="*/ 1487 h 102"/>
                <a:gd name="T14" fmla="*/ 1502 w 102"/>
                <a:gd name="T15" fmla="*/ 1487 h 102"/>
                <a:gd name="T16" fmla="*/ 1487 w 102"/>
                <a:gd name="T17" fmla="*/ 177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02"/>
                <a:gd name="T29" fmla="*/ 102 w 102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noFill/>
            <a:ln w="12700">
              <a:solidFill>
                <a:srgbClr val="1C1C1C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74793" name="Freeform 41"/>
          <p:cNvSpPr>
            <a:spLocks/>
          </p:cNvSpPr>
          <p:nvPr/>
        </p:nvSpPr>
        <p:spPr bwMode="auto">
          <a:xfrm>
            <a:off x="2079625" y="2424113"/>
            <a:ext cx="665163" cy="660400"/>
          </a:xfrm>
          <a:custGeom>
            <a:avLst/>
            <a:gdLst>
              <a:gd name="T0" fmla="*/ 665163 w 91"/>
              <a:gd name="T1" fmla="*/ 0 h 90"/>
              <a:gd name="T2" fmla="*/ 657854 w 91"/>
              <a:gd name="T3" fmla="*/ 0 h 90"/>
              <a:gd name="T4" fmla="*/ 665163 w 91"/>
              <a:gd name="T5" fmla="*/ 0 h 90"/>
              <a:gd name="T6" fmla="*/ 657854 w 91"/>
              <a:gd name="T7" fmla="*/ 0 h 90"/>
              <a:gd name="T8" fmla="*/ 7309 w 91"/>
              <a:gd name="T9" fmla="*/ 0 h 90"/>
              <a:gd name="T10" fmla="*/ 0 w 91"/>
              <a:gd name="T11" fmla="*/ 0 h 90"/>
              <a:gd name="T12" fmla="*/ 0 w 91"/>
              <a:gd name="T13" fmla="*/ 653062 h 90"/>
              <a:gd name="T14" fmla="*/ 7309 w 91"/>
              <a:gd name="T15" fmla="*/ 660400 h 90"/>
              <a:gd name="T16" fmla="*/ 657854 w 91"/>
              <a:gd name="T17" fmla="*/ 660400 h 90"/>
              <a:gd name="T18" fmla="*/ 657854 w 91"/>
              <a:gd name="T19" fmla="*/ 660400 h 90"/>
              <a:gd name="T20" fmla="*/ 665163 w 91"/>
              <a:gd name="T21" fmla="*/ 653062 h 90"/>
              <a:gd name="T22" fmla="*/ 665163 w 91"/>
              <a:gd name="T23" fmla="*/ 0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1"/>
              <a:gd name="T37" fmla="*/ 0 h 90"/>
              <a:gd name="T38" fmla="*/ 91 w 91"/>
              <a:gd name="T39" fmla="*/ 90 h 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1" h="90">
                <a:moveTo>
                  <a:pt x="91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0"/>
                  <a:pt x="90" y="0"/>
                  <a:pt x="91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54" y="33"/>
                  <a:pt x="37" y="33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34" y="36"/>
                  <a:pt x="34" y="53"/>
                  <a:pt x="0" y="89"/>
                </a:cubicBezTo>
                <a:cubicBezTo>
                  <a:pt x="0" y="90"/>
                  <a:pt x="0" y="90"/>
                  <a:pt x="1" y="90"/>
                </a:cubicBezTo>
                <a:cubicBezTo>
                  <a:pt x="37" y="57"/>
                  <a:pt x="54" y="57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1" y="89"/>
                </a:cubicBezTo>
                <a:cubicBezTo>
                  <a:pt x="57" y="53"/>
                  <a:pt x="57" y="36"/>
                  <a:pt x="91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65" name="Freeform 43"/>
          <p:cNvSpPr>
            <a:spLocks/>
          </p:cNvSpPr>
          <p:nvPr/>
        </p:nvSpPr>
        <p:spPr bwMode="auto">
          <a:xfrm>
            <a:off x="2079625" y="2424113"/>
            <a:ext cx="6350" cy="3175"/>
          </a:xfrm>
          <a:custGeom>
            <a:avLst/>
            <a:gdLst>
              <a:gd name="T0" fmla="*/ 6350 w 1"/>
              <a:gd name="T1" fmla="*/ 0 h 3175"/>
              <a:gd name="T2" fmla="*/ 0 w 1"/>
              <a:gd name="T3" fmla="*/ 0 h 3175"/>
              <a:gd name="T4" fmla="*/ 0 60000 65536"/>
              <a:gd name="T5" fmla="*/ 0 60000 65536"/>
              <a:gd name="T6" fmla="*/ 0 w 1"/>
              <a:gd name="T7" fmla="*/ 0 h 3175"/>
              <a:gd name="T8" fmla="*/ 1 w 1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7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66" name="Freeform 44"/>
          <p:cNvSpPr>
            <a:spLocks/>
          </p:cNvSpPr>
          <p:nvPr/>
        </p:nvSpPr>
        <p:spPr bwMode="auto">
          <a:xfrm>
            <a:off x="2079625" y="2424113"/>
            <a:ext cx="6350" cy="3175"/>
          </a:xfrm>
          <a:custGeom>
            <a:avLst/>
            <a:gdLst>
              <a:gd name="T0" fmla="*/ 6350 w 1"/>
              <a:gd name="T1" fmla="*/ 0 h 3175"/>
              <a:gd name="T2" fmla="*/ 0 w 1"/>
              <a:gd name="T3" fmla="*/ 0 h 3175"/>
              <a:gd name="T4" fmla="*/ 0 60000 65536"/>
              <a:gd name="T5" fmla="*/ 0 60000 65536"/>
              <a:gd name="T6" fmla="*/ 0 w 1"/>
              <a:gd name="T7" fmla="*/ 0 h 3175"/>
              <a:gd name="T8" fmla="*/ 1 w 1"/>
              <a:gd name="T9" fmla="*/ 3175 h 3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75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67" name="Freeform 45"/>
          <p:cNvSpPr>
            <a:spLocks/>
          </p:cNvSpPr>
          <p:nvPr/>
        </p:nvSpPr>
        <p:spPr bwMode="auto">
          <a:xfrm>
            <a:off x="1338263" y="2424113"/>
            <a:ext cx="80962" cy="79375"/>
          </a:xfrm>
          <a:custGeom>
            <a:avLst/>
            <a:gdLst>
              <a:gd name="T0" fmla="*/ 0 w 11"/>
              <a:gd name="T1" fmla="*/ 79375 h 11"/>
              <a:gd name="T2" fmla="*/ 80962 w 11"/>
              <a:gd name="T3" fmla="*/ 0 h 11"/>
              <a:gd name="T4" fmla="*/ 80962 w 11"/>
              <a:gd name="T5" fmla="*/ 0 h 11"/>
              <a:gd name="T6" fmla="*/ 0 w 11"/>
              <a:gd name="T7" fmla="*/ 79375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11"/>
                </a:moveTo>
                <a:cubicBezTo>
                  <a:pt x="4" y="7"/>
                  <a:pt x="7" y="3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3"/>
                  <a:pt x="4" y="7"/>
                  <a:pt x="0" y="11"/>
                </a:cubicBezTo>
                <a:close/>
              </a:path>
            </a:pathLst>
          </a:custGeom>
          <a:noFill/>
          <a:ln w="317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68" name="Freeform 46"/>
          <p:cNvSpPr>
            <a:spLocks/>
          </p:cNvSpPr>
          <p:nvPr/>
        </p:nvSpPr>
        <p:spPr bwMode="auto">
          <a:xfrm>
            <a:off x="1338263" y="2336800"/>
            <a:ext cx="80962" cy="87313"/>
          </a:xfrm>
          <a:custGeom>
            <a:avLst/>
            <a:gdLst>
              <a:gd name="T0" fmla="*/ 0 w 11"/>
              <a:gd name="T1" fmla="*/ 0 h 12"/>
              <a:gd name="T2" fmla="*/ 80962 w 11"/>
              <a:gd name="T3" fmla="*/ 87313 h 12"/>
              <a:gd name="T4" fmla="*/ 80962 w 11"/>
              <a:gd name="T5" fmla="*/ 80037 h 12"/>
              <a:gd name="T6" fmla="*/ 0 w 11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2"/>
              <a:gd name="T14" fmla="*/ 11 w 11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2">
                <a:moveTo>
                  <a:pt x="0" y="0"/>
                </a:moveTo>
                <a:cubicBezTo>
                  <a:pt x="4" y="4"/>
                  <a:pt x="7" y="8"/>
                  <a:pt x="11" y="12"/>
                </a:cubicBez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lose/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69" name="Freeform 47"/>
          <p:cNvSpPr>
            <a:spLocks/>
          </p:cNvSpPr>
          <p:nvPr/>
        </p:nvSpPr>
        <p:spPr bwMode="auto">
          <a:xfrm>
            <a:off x="2079625" y="2417763"/>
            <a:ext cx="6350" cy="6350"/>
          </a:xfrm>
          <a:custGeom>
            <a:avLst/>
            <a:gdLst>
              <a:gd name="T0" fmla="*/ 0 w 1"/>
              <a:gd name="T1" fmla="*/ 0 h 1"/>
              <a:gd name="T2" fmla="*/ 6350 w 1"/>
              <a:gd name="T3" fmla="*/ 635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1"/>
                </a:cubicBezTo>
              </a:path>
            </a:pathLst>
          </a:custGeom>
          <a:solidFill>
            <a:srgbClr val="B3DC10"/>
          </a:solidFill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0" name="Freeform 48"/>
          <p:cNvSpPr>
            <a:spLocks/>
          </p:cNvSpPr>
          <p:nvPr/>
        </p:nvSpPr>
        <p:spPr bwMode="auto">
          <a:xfrm>
            <a:off x="2079625" y="2417763"/>
            <a:ext cx="6350" cy="6350"/>
          </a:xfrm>
          <a:custGeom>
            <a:avLst/>
            <a:gdLst>
              <a:gd name="T0" fmla="*/ 0 w 1"/>
              <a:gd name="T1" fmla="*/ 0 h 1"/>
              <a:gd name="T2" fmla="*/ 6350 w 1"/>
              <a:gd name="T3" fmla="*/ 635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>
                <a:moveTo>
                  <a:pt x="0" y="0"/>
                </a:moveTo>
                <a:cubicBezTo>
                  <a:pt x="0" y="0"/>
                  <a:pt x="0" y="0"/>
                  <a:pt x="1" y="1"/>
                </a:cubicBezTo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1" name="Freeform 49"/>
          <p:cNvSpPr>
            <a:spLocks/>
          </p:cNvSpPr>
          <p:nvPr/>
        </p:nvSpPr>
        <p:spPr bwMode="auto">
          <a:xfrm>
            <a:off x="3402013" y="2424113"/>
            <a:ext cx="80962" cy="79375"/>
          </a:xfrm>
          <a:custGeom>
            <a:avLst/>
            <a:gdLst>
              <a:gd name="T0" fmla="*/ 80962 w 11"/>
              <a:gd name="T1" fmla="*/ 79375 h 11"/>
              <a:gd name="T2" fmla="*/ 0 w 11"/>
              <a:gd name="T3" fmla="*/ 0 h 11"/>
              <a:gd name="T4" fmla="*/ 0 w 11"/>
              <a:gd name="T5" fmla="*/ 0 h 11"/>
              <a:gd name="T6" fmla="*/ 80962 w 11"/>
              <a:gd name="T7" fmla="*/ 79375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11"/>
                </a:moveTo>
                <a:cubicBezTo>
                  <a:pt x="7" y="7"/>
                  <a:pt x="3" y="3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7"/>
                  <a:pt x="11" y="11"/>
                </a:cubicBezTo>
                <a:close/>
              </a:path>
            </a:pathLst>
          </a:custGeom>
          <a:solidFill>
            <a:srgbClr val="8054A6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2" name="Freeform 50"/>
          <p:cNvSpPr>
            <a:spLocks/>
          </p:cNvSpPr>
          <p:nvPr/>
        </p:nvSpPr>
        <p:spPr bwMode="auto">
          <a:xfrm>
            <a:off x="3402013" y="2336800"/>
            <a:ext cx="80962" cy="87313"/>
          </a:xfrm>
          <a:custGeom>
            <a:avLst/>
            <a:gdLst>
              <a:gd name="T0" fmla="*/ 0 w 11"/>
              <a:gd name="T1" fmla="*/ 80037 h 12"/>
              <a:gd name="T2" fmla="*/ 0 w 11"/>
              <a:gd name="T3" fmla="*/ 87313 h 12"/>
              <a:gd name="T4" fmla="*/ 80962 w 11"/>
              <a:gd name="T5" fmla="*/ 0 h 12"/>
              <a:gd name="T6" fmla="*/ 0 w 11"/>
              <a:gd name="T7" fmla="*/ 8003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2"/>
              <a:gd name="T14" fmla="*/ 11 w 11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2"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3" y="8"/>
                  <a:pt x="7" y="4"/>
                  <a:pt x="11" y="0"/>
                </a:cubicBezTo>
                <a:cubicBezTo>
                  <a:pt x="7" y="4"/>
                  <a:pt x="3" y="8"/>
                  <a:pt x="0" y="11"/>
                </a:cubicBezTo>
                <a:close/>
              </a:path>
            </a:pathLst>
          </a:custGeom>
          <a:solidFill>
            <a:srgbClr val="8054A6"/>
          </a:solidFill>
          <a:ln w="3175">
            <a:solidFill>
              <a:srgbClr val="8069B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3" name="Freeform 53"/>
          <p:cNvSpPr>
            <a:spLocks/>
          </p:cNvSpPr>
          <p:nvPr/>
        </p:nvSpPr>
        <p:spPr bwMode="auto">
          <a:xfrm>
            <a:off x="1338263" y="3084513"/>
            <a:ext cx="80962" cy="79375"/>
          </a:xfrm>
          <a:custGeom>
            <a:avLst/>
            <a:gdLst>
              <a:gd name="T0" fmla="*/ 0 w 11"/>
              <a:gd name="T1" fmla="*/ 79375 h 11"/>
              <a:gd name="T2" fmla="*/ 80962 w 11"/>
              <a:gd name="T3" fmla="*/ 0 h 11"/>
              <a:gd name="T4" fmla="*/ 80962 w 11"/>
              <a:gd name="T5" fmla="*/ 0 h 11"/>
              <a:gd name="T6" fmla="*/ 0 w 11"/>
              <a:gd name="T7" fmla="*/ 79375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11"/>
                </a:moveTo>
                <a:cubicBezTo>
                  <a:pt x="4" y="7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3"/>
                  <a:pt x="4" y="7"/>
                  <a:pt x="0" y="11"/>
                </a:cubicBezTo>
                <a:close/>
              </a:path>
            </a:pathLst>
          </a:custGeom>
          <a:noFill/>
          <a:ln w="3175">
            <a:solidFill>
              <a:srgbClr val="B3DC1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4" name="Freeform 54"/>
          <p:cNvSpPr>
            <a:spLocks/>
          </p:cNvSpPr>
          <p:nvPr/>
        </p:nvSpPr>
        <p:spPr bwMode="auto">
          <a:xfrm>
            <a:off x="1338263" y="3003550"/>
            <a:ext cx="80962" cy="80963"/>
          </a:xfrm>
          <a:custGeom>
            <a:avLst/>
            <a:gdLst>
              <a:gd name="T0" fmla="*/ 0 w 11"/>
              <a:gd name="T1" fmla="*/ 0 h 11"/>
              <a:gd name="T2" fmla="*/ 80962 w 11"/>
              <a:gd name="T3" fmla="*/ 80963 h 11"/>
              <a:gd name="T4" fmla="*/ 80962 w 11"/>
              <a:gd name="T5" fmla="*/ 73603 h 11"/>
              <a:gd name="T6" fmla="*/ 0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0" y="0"/>
                </a:moveTo>
                <a:cubicBezTo>
                  <a:pt x="4" y="4"/>
                  <a:pt x="7" y="7"/>
                  <a:pt x="11" y="11"/>
                </a:cubicBezTo>
                <a:cubicBezTo>
                  <a:pt x="11" y="11"/>
                  <a:pt x="11" y="11"/>
                  <a:pt x="11" y="10"/>
                </a:cubicBezTo>
                <a:cubicBezTo>
                  <a:pt x="7" y="7"/>
                  <a:pt x="4" y="3"/>
                  <a:pt x="0" y="0"/>
                </a:cubicBezTo>
                <a:close/>
              </a:path>
            </a:pathLst>
          </a:custGeom>
          <a:solidFill>
            <a:srgbClr val="409625"/>
          </a:solidFill>
          <a:ln w="3175">
            <a:solidFill>
              <a:srgbClr val="40852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5" name="Freeform 55"/>
          <p:cNvSpPr>
            <a:spLocks/>
          </p:cNvSpPr>
          <p:nvPr/>
        </p:nvSpPr>
        <p:spPr bwMode="auto">
          <a:xfrm>
            <a:off x="3402013" y="3084513"/>
            <a:ext cx="80962" cy="79375"/>
          </a:xfrm>
          <a:custGeom>
            <a:avLst/>
            <a:gdLst>
              <a:gd name="T0" fmla="*/ 80962 w 11"/>
              <a:gd name="T1" fmla="*/ 79375 h 11"/>
              <a:gd name="T2" fmla="*/ 0 w 11"/>
              <a:gd name="T3" fmla="*/ 0 h 11"/>
              <a:gd name="T4" fmla="*/ 0 w 11"/>
              <a:gd name="T5" fmla="*/ 0 h 11"/>
              <a:gd name="T6" fmla="*/ 80962 w 11"/>
              <a:gd name="T7" fmla="*/ 79375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11"/>
                </a:moveTo>
                <a:cubicBezTo>
                  <a:pt x="7" y="7"/>
                  <a:pt x="3" y="3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4"/>
                  <a:pt x="7" y="7"/>
                  <a:pt x="11" y="11"/>
                </a:cubicBezTo>
                <a:close/>
              </a:path>
            </a:pathLst>
          </a:custGeom>
          <a:noFill/>
          <a:ln w="3175">
            <a:solidFill>
              <a:srgbClr val="8069B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6" name="Freeform 56"/>
          <p:cNvSpPr>
            <a:spLocks/>
          </p:cNvSpPr>
          <p:nvPr/>
        </p:nvSpPr>
        <p:spPr bwMode="auto">
          <a:xfrm>
            <a:off x="3402013" y="3003550"/>
            <a:ext cx="80962" cy="80963"/>
          </a:xfrm>
          <a:custGeom>
            <a:avLst/>
            <a:gdLst>
              <a:gd name="T0" fmla="*/ 80962 w 11"/>
              <a:gd name="T1" fmla="*/ 0 h 11"/>
              <a:gd name="T2" fmla="*/ 0 w 11"/>
              <a:gd name="T3" fmla="*/ 73603 h 11"/>
              <a:gd name="T4" fmla="*/ 0 w 11"/>
              <a:gd name="T5" fmla="*/ 80963 h 11"/>
              <a:gd name="T6" fmla="*/ 80962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0"/>
                </a:moveTo>
                <a:cubicBezTo>
                  <a:pt x="7" y="3"/>
                  <a:pt x="3" y="7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3" y="7"/>
                  <a:pt x="7" y="4"/>
                  <a:pt x="11" y="0"/>
                </a:cubicBezTo>
                <a:close/>
              </a:path>
            </a:pathLst>
          </a:custGeom>
          <a:solidFill>
            <a:srgbClr val="322D91"/>
          </a:solidFill>
          <a:ln w="3175">
            <a:solidFill>
              <a:srgbClr val="322D9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7" name="Freeform 59"/>
          <p:cNvSpPr>
            <a:spLocks/>
          </p:cNvSpPr>
          <p:nvPr/>
        </p:nvSpPr>
        <p:spPr bwMode="auto">
          <a:xfrm>
            <a:off x="2744788" y="1676400"/>
            <a:ext cx="80962" cy="80963"/>
          </a:xfrm>
          <a:custGeom>
            <a:avLst/>
            <a:gdLst>
              <a:gd name="T0" fmla="*/ 80962 w 11"/>
              <a:gd name="T1" fmla="*/ 0 h 11"/>
              <a:gd name="T2" fmla="*/ 0 w 11"/>
              <a:gd name="T3" fmla="*/ 80963 h 11"/>
              <a:gd name="T4" fmla="*/ 0 w 11"/>
              <a:gd name="T5" fmla="*/ 80963 h 11"/>
              <a:gd name="T6" fmla="*/ 80962 w 11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1"/>
              <a:gd name="T13" fmla="*/ 0 h 11"/>
              <a:gd name="T14" fmla="*/ 11 w 11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" h="11">
                <a:moveTo>
                  <a:pt x="11" y="0"/>
                </a:moveTo>
                <a:cubicBezTo>
                  <a:pt x="7" y="4"/>
                  <a:pt x="3" y="8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3" y="8"/>
                  <a:pt x="7" y="4"/>
                  <a:pt x="11" y="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99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6578" name="Freeform 60"/>
          <p:cNvSpPr>
            <a:spLocks/>
          </p:cNvSpPr>
          <p:nvPr/>
        </p:nvSpPr>
        <p:spPr bwMode="auto">
          <a:xfrm>
            <a:off x="2655888" y="1676400"/>
            <a:ext cx="88900" cy="80963"/>
          </a:xfrm>
          <a:custGeom>
            <a:avLst/>
            <a:gdLst>
              <a:gd name="T0" fmla="*/ 0 w 12"/>
              <a:gd name="T1" fmla="*/ 0 h 11"/>
              <a:gd name="T2" fmla="*/ 81492 w 12"/>
              <a:gd name="T3" fmla="*/ 80963 h 11"/>
              <a:gd name="T4" fmla="*/ 88900 w 12"/>
              <a:gd name="T5" fmla="*/ 80963 h 11"/>
              <a:gd name="T6" fmla="*/ 0 w 12"/>
              <a:gd name="T7" fmla="*/ 0 h 11"/>
              <a:gd name="T8" fmla="*/ 0 60000 65536"/>
              <a:gd name="T9" fmla="*/ 0 60000 65536"/>
              <a:gd name="T10" fmla="*/ 0 60000 65536"/>
              <a:gd name="T11" fmla="*/ 0 60000 65536"/>
              <a:gd name="T12" fmla="*/ 0 w 12"/>
              <a:gd name="T13" fmla="*/ 0 h 11"/>
              <a:gd name="T14" fmla="*/ 12 w 12"/>
              <a:gd name="T15" fmla="*/ 11 h 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" h="11">
                <a:moveTo>
                  <a:pt x="0" y="0"/>
                </a:moveTo>
                <a:cubicBezTo>
                  <a:pt x="4" y="4"/>
                  <a:pt x="8" y="8"/>
                  <a:pt x="11" y="11"/>
                </a:cubicBezTo>
                <a:cubicBezTo>
                  <a:pt x="11" y="11"/>
                  <a:pt x="11" y="11"/>
                  <a:pt x="12" y="11"/>
                </a:cubicBezTo>
                <a:cubicBezTo>
                  <a:pt x="8" y="8"/>
                  <a:pt x="4" y="4"/>
                  <a:pt x="0" y="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66579" name="Group 64"/>
          <p:cNvGrpSpPr>
            <a:grpSpLocks/>
          </p:cNvGrpSpPr>
          <p:nvPr/>
        </p:nvGrpSpPr>
        <p:grpSpPr bwMode="auto">
          <a:xfrm>
            <a:off x="1338263" y="1676400"/>
            <a:ext cx="2144712" cy="3360738"/>
            <a:chOff x="2142" y="1248"/>
            <a:chExt cx="1351" cy="2117"/>
          </a:xfrm>
        </p:grpSpPr>
        <p:sp>
          <p:nvSpPr>
            <p:cNvPr id="66585" name="Freeform 37"/>
            <p:cNvSpPr>
              <a:spLocks/>
            </p:cNvSpPr>
            <p:nvPr/>
          </p:nvSpPr>
          <p:spPr bwMode="auto">
            <a:xfrm>
              <a:off x="2210" y="2924"/>
              <a:ext cx="379" cy="437"/>
            </a:xfrm>
            <a:custGeom>
              <a:avLst/>
              <a:gdLst>
                <a:gd name="T0" fmla="*/ 0 w 82"/>
                <a:gd name="T1" fmla="*/ 14 h 95"/>
                <a:gd name="T2" fmla="*/ 69 w 82"/>
                <a:gd name="T3" fmla="*/ 0 h 95"/>
                <a:gd name="T4" fmla="*/ 166 w 82"/>
                <a:gd name="T5" fmla="*/ 290 h 95"/>
                <a:gd name="T6" fmla="*/ 190 w 82"/>
                <a:gd name="T7" fmla="*/ 363 h 95"/>
                <a:gd name="T8" fmla="*/ 190 w 82"/>
                <a:gd name="T9" fmla="*/ 363 h 95"/>
                <a:gd name="T10" fmla="*/ 213 w 82"/>
                <a:gd name="T11" fmla="*/ 290 h 95"/>
                <a:gd name="T12" fmla="*/ 310 w 82"/>
                <a:gd name="T13" fmla="*/ 9 h 95"/>
                <a:gd name="T14" fmla="*/ 379 w 82"/>
                <a:gd name="T15" fmla="*/ 9 h 95"/>
                <a:gd name="T16" fmla="*/ 222 w 82"/>
                <a:gd name="T17" fmla="*/ 437 h 95"/>
                <a:gd name="T18" fmla="*/ 153 w 82"/>
                <a:gd name="T19" fmla="*/ 437 h 95"/>
                <a:gd name="T20" fmla="*/ 0 w 82"/>
                <a:gd name="T21" fmla="*/ 14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95"/>
                <a:gd name="T35" fmla="*/ 82 w 82"/>
                <a:gd name="T36" fmla="*/ 95 h 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95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8" y="69"/>
                    <a:pt x="40" y="75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2" y="74"/>
                    <a:pt x="44" y="70"/>
                    <a:pt x="46" y="63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33" y="95"/>
                    <a:pt x="33" y="95"/>
                    <a:pt x="33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86" name="Freeform 38"/>
            <p:cNvSpPr>
              <a:spLocks/>
            </p:cNvSpPr>
            <p:nvPr/>
          </p:nvSpPr>
          <p:spPr bwMode="auto">
            <a:xfrm>
              <a:off x="2667" y="2738"/>
              <a:ext cx="125" cy="627"/>
            </a:xfrm>
            <a:custGeom>
              <a:avLst/>
              <a:gdLst>
                <a:gd name="T0" fmla="*/ 0 w 27"/>
                <a:gd name="T1" fmla="*/ 14 h 136"/>
                <a:gd name="T2" fmla="*/ 69 w 27"/>
                <a:gd name="T3" fmla="*/ 0 h 136"/>
                <a:gd name="T4" fmla="*/ 79 w 27"/>
                <a:gd name="T5" fmla="*/ 129 h 136"/>
                <a:gd name="T6" fmla="*/ 79 w 27"/>
                <a:gd name="T7" fmla="*/ 535 h 136"/>
                <a:gd name="T8" fmla="*/ 102 w 27"/>
                <a:gd name="T9" fmla="*/ 576 h 136"/>
                <a:gd name="T10" fmla="*/ 111 w 27"/>
                <a:gd name="T11" fmla="*/ 576 h 136"/>
                <a:gd name="T12" fmla="*/ 125 w 27"/>
                <a:gd name="T13" fmla="*/ 618 h 136"/>
                <a:gd name="T14" fmla="*/ 83 w 27"/>
                <a:gd name="T15" fmla="*/ 627 h 136"/>
                <a:gd name="T16" fmla="*/ 32 w 27"/>
                <a:gd name="T17" fmla="*/ 609 h 136"/>
                <a:gd name="T18" fmla="*/ 14 w 27"/>
                <a:gd name="T19" fmla="*/ 549 h 136"/>
                <a:gd name="T20" fmla="*/ 14 w 27"/>
                <a:gd name="T21" fmla="*/ 129 h 136"/>
                <a:gd name="T22" fmla="*/ 0 w 27"/>
                <a:gd name="T23" fmla="*/ 14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136"/>
                <a:gd name="T38" fmla="*/ 27 w 27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136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7"/>
                    <a:pt x="17" y="17"/>
                    <a:pt x="17" y="28"/>
                  </a:cubicBezTo>
                  <a:cubicBezTo>
                    <a:pt x="17" y="116"/>
                    <a:pt x="17" y="116"/>
                    <a:pt x="17" y="116"/>
                  </a:cubicBezTo>
                  <a:cubicBezTo>
                    <a:pt x="17" y="123"/>
                    <a:pt x="18" y="125"/>
                    <a:pt x="22" y="125"/>
                  </a:cubicBezTo>
                  <a:cubicBezTo>
                    <a:pt x="23" y="125"/>
                    <a:pt x="24" y="125"/>
                    <a:pt x="24" y="125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4" y="136"/>
                    <a:pt x="22" y="136"/>
                    <a:pt x="18" y="136"/>
                  </a:cubicBezTo>
                  <a:cubicBezTo>
                    <a:pt x="13" y="136"/>
                    <a:pt x="10" y="135"/>
                    <a:pt x="7" y="132"/>
                  </a:cubicBezTo>
                  <a:cubicBezTo>
                    <a:pt x="4" y="129"/>
                    <a:pt x="3" y="126"/>
                    <a:pt x="3" y="11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4"/>
                    <a:pt x="2" y="9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87" name="Freeform 39"/>
            <p:cNvSpPr>
              <a:spLocks noEditPoints="1"/>
            </p:cNvSpPr>
            <p:nvPr/>
          </p:nvSpPr>
          <p:spPr bwMode="auto">
            <a:xfrm>
              <a:off x="3093" y="2918"/>
              <a:ext cx="341" cy="447"/>
            </a:xfrm>
            <a:custGeom>
              <a:avLst/>
              <a:gdLst>
                <a:gd name="T0" fmla="*/ 304 w 74"/>
                <a:gd name="T1" fmla="*/ 355 h 97"/>
                <a:gd name="T2" fmla="*/ 332 w 74"/>
                <a:gd name="T3" fmla="*/ 396 h 97"/>
                <a:gd name="T4" fmla="*/ 189 w 74"/>
                <a:gd name="T5" fmla="*/ 447 h 97"/>
                <a:gd name="T6" fmla="*/ 0 w 74"/>
                <a:gd name="T7" fmla="*/ 221 h 97"/>
                <a:gd name="T8" fmla="*/ 51 w 74"/>
                <a:gd name="T9" fmla="*/ 60 h 97"/>
                <a:gd name="T10" fmla="*/ 175 w 74"/>
                <a:gd name="T11" fmla="*/ 0 h 97"/>
                <a:gd name="T12" fmla="*/ 290 w 74"/>
                <a:gd name="T13" fmla="*/ 51 h 97"/>
                <a:gd name="T14" fmla="*/ 341 w 74"/>
                <a:gd name="T15" fmla="*/ 230 h 97"/>
                <a:gd name="T16" fmla="*/ 341 w 74"/>
                <a:gd name="T17" fmla="*/ 240 h 97"/>
                <a:gd name="T18" fmla="*/ 74 w 74"/>
                <a:gd name="T19" fmla="*/ 240 h 97"/>
                <a:gd name="T20" fmla="*/ 74 w 74"/>
                <a:gd name="T21" fmla="*/ 249 h 97"/>
                <a:gd name="T22" fmla="*/ 97 w 74"/>
                <a:gd name="T23" fmla="*/ 341 h 97"/>
                <a:gd name="T24" fmla="*/ 203 w 74"/>
                <a:gd name="T25" fmla="*/ 392 h 97"/>
                <a:gd name="T26" fmla="*/ 304 w 74"/>
                <a:gd name="T27" fmla="*/ 355 h 97"/>
                <a:gd name="T28" fmla="*/ 74 w 74"/>
                <a:gd name="T29" fmla="*/ 189 h 97"/>
                <a:gd name="T30" fmla="*/ 272 w 74"/>
                <a:gd name="T31" fmla="*/ 189 h 97"/>
                <a:gd name="T32" fmla="*/ 249 w 74"/>
                <a:gd name="T33" fmla="*/ 92 h 97"/>
                <a:gd name="T34" fmla="*/ 175 w 74"/>
                <a:gd name="T35" fmla="*/ 55 h 97"/>
                <a:gd name="T36" fmla="*/ 74 w 74"/>
                <a:gd name="T37" fmla="*/ 189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"/>
                <a:gd name="T58" fmla="*/ 0 h 97"/>
                <a:gd name="T59" fmla="*/ 74 w 74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" h="97">
                  <a:moveTo>
                    <a:pt x="66" y="77"/>
                  </a:moveTo>
                  <a:cubicBezTo>
                    <a:pt x="72" y="86"/>
                    <a:pt x="72" y="86"/>
                    <a:pt x="72" y="86"/>
                  </a:cubicBezTo>
                  <a:cubicBezTo>
                    <a:pt x="64" y="93"/>
                    <a:pt x="52" y="97"/>
                    <a:pt x="41" y="97"/>
                  </a:cubicBezTo>
                  <a:cubicBezTo>
                    <a:pt x="15" y="97"/>
                    <a:pt x="0" y="79"/>
                    <a:pt x="0" y="48"/>
                  </a:cubicBezTo>
                  <a:cubicBezTo>
                    <a:pt x="0" y="33"/>
                    <a:pt x="3" y="23"/>
                    <a:pt x="11" y="13"/>
                  </a:cubicBezTo>
                  <a:cubicBezTo>
                    <a:pt x="18" y="5"/>
                    <a:pt x="27" y="0"/>
                    <a:pt x="38" y="0"/>
                  </a:cubicBezTo>
                  <a:cubicBezTo>
                    <a:pt x="48" y="0"/>
                    <a:pt x="57" y="4"/>
                    <a:pt x="63" y="11"/>
                  </a:cubicBezTo>
                  <a:cubicBezTo>
                    <a:pt x="71" y="19"/>
                    <a:pt x="74" y="28"/>
                    <a:pt x="74" y="50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63"/>
                    <a:pt x="17" y="69"/>
                    <a:pt x="21" y="74"/>
                  </a:cubicBezTo>
                  <a:cubicBezTo>
                    <a:pt x="26" y="82"/>
                    <a:pt x="34" y="85"/>
                    <a:pt x="44" y="85"/>
                  </a:cubicBezTo>
                  <a:cubicBezTo>
                    <a:pt x="52" y="85"/>
                    <a:pt x="60" y="83"/>
                    <a:pt x="66" y="77"/>
                  </a:cubicBezTo>
                  <a:close/>
                  <a:moveTo>
                    <a:pt x="16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8" y="31"/>
                    <a:pt x="57" y="25"/>
                    <a:pt x="54" y="20"/>
                  </a:cubicBezTo>
                  <a:cubicBezTo>
                    <a:pt x="51" y="15"/>
                    <a:pt x="45" y="12"/>
                    <a:pt x="38" y="12"/>
                  </a:cubicBezTo>
                  <a:cubicBezTo>
                    <a:pt x="24" y="12"/>
                    <a:pt x="17" y="22"/>
                    <a:pt x="16" y="4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88" name="Freeform 40"/>
            <p:cNvSpPr>
              <a:spLocks/>
            </p:cNvSpPr>
            <p:nvPr/>
          </p:nvSpPr>
          <p:spPr bwMode="auto">
            <a:xfrm>
              <a:off x="2142" y="2135"/>
              <a:ext cx="517" cy="464"/>
            </a:xfrm>
            <a:custGeom>
              <a:avLst/>
              <a:gdLst>
                <a:gd name="T0" fmla="*/ 466 w 112"/>
                <a:gd name="T1" fmla="*/ 0 h 101"/>
                <a:gd name="T2" fmla="*/ 51 w 112"/>
                <a:gd name="T3" fmla="*/ 0 h 101"/>
                <a:gd name="T4" fmla="*/ 51 w 112"/>
                <a:gd name="T5" fmla="*/ 0 h 101"/>
                <a:gd name="T6" fmla="*/ 0 w 112"/>
                <a:gd name="T7" fmla="*/ 464 h 101"/>
                <a:gd name="T8" fmla="*/ 517 w 112"/>
                <a:gd name="T9" fmla="*/ 464 h 101"/>
                <a:gd name="T10" fmla="*/ 466 w 112"/>
                <a:gd name="T11" fmla="*/ 0 h 101"/>
                <a:gd name="T12" fmla="*/ 466 w 11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1"/>
                <a:gd name="T23" fmla="*/ 112 w 11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408521"/>
            </a:solidFill>
            <a:ln w="3175">
              <a:solidFill>
                <a:srgbClr val="40852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89" name="Freeform 42"/>
            <p:cNvSpPr>
              <a:spLocks/>
            </p:cNvSpPr>
            <p:nvPr/>
          </p:nvSpPr>
          <p:spPr bwMode="auto">
            <a:xfrm>
              <a:off x="2142" y="1248"/>
              <a:ext cx="517" cy="471"/>
            </a:xfrm>
            <a:custGeom>
              <a:avLst/>
              <a:gdLst>
                <a:gd name="T0" fmla="*/ 466 w 112"/>
                <a:gd name="T1" fmla="*/ 471 h 102"/>
                <a:gd name="T2" fmla="*/ 466 w 112"/>
                <a:gd name="T3" fmla="*/ 466 h 102"/>
                <a:gd name="T4" fmla="*/ 517 w 112"/>
                <a:gd name="T5" fmla="*/ 0 h 102"/>
                <a:gd name="T6" fmla="*/ 0 w 112"/>
                <a:gd name="T7" fmla="*/ 0 h 102"/>
                <a:gd name="T8" fmla="*/ 51 w 112"/>
                <a:gd name="T9" fmla="*/ 466 h 102"/>
                <a:gd name="T10" fmla="*/ 51 w 112"/>
                <a:gd name="T11" fmla="*/ 471 h 102"/>
                <a:gd name="T12" fmla="*/ 466 w 112"/>
                <a:gd name="T13" fmla="*/ 471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2"/>
                <a:gd name="T23" fmla="*/ 112 w 112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0" name="Freeform 51"/>
            <p:cNvSpPr>
              <a:spLocks/>
            </p:cNvSpPr>
            <p:nvPr/>
          </p:nvSpPr>
          <p:spPr bwMode="auto">
            <a:xfrm>
              <a:off x="3022" y="1248"/>
              <a:ext cx="471" cy="471"/>
            </a:xfrm>
            <a:custGeom>
              <a:avLst/>
              <a:gdLst>
                <a:gd name="T0" fmla="*/ 416 w 102"/>
                <a:gd name="T1" fmla="*/ 471 h 102"/>
                <a:gd name="T2" fmla="*/ 420 w 102"/>
                <a:gd name="T3" fmla="*/ 466 h 102"/>
                <a:gd name="T4" fmla="*/ 471 w 102"/>
                <a:gd name="T5" fmla="*/ 0 h 102"/>
                <a:gd name="T6" fmla="*/ 5 w 102"/>
                <a:gd name="T7" fmla="*/ 51 h 102"/>
                <a:gd name="T8" fmla="*/ 0 w 102"/>
                <a:gd name="T9" fmla="*/ 55 h 102"/>
                <a:gd name="T10" fmla="*/ 5 w 102"/>
                <a:gd name="T11" fmla="*/ 466 h 102"/>
                <a:gd name="T12" fmla="*/ 5 w 102"/>
                <a:gd name="T13" fmla="*/ 466 h 102"/>
                <a:gd name="T14" fmla="*/ 5 w 102"/>
                <a:gd name="T15" fmla="*/ 466 h 102"/>
                <a:gd name="T16" fmla="*/ 5 w 102"/>
                <a:gd name="T17" fmla="*/ 471 h 102"/>
                <a:gd name="T18" fmla="*/ 416 w 102"/>
                <a:gd name="T19" fmla="*/ 471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02"/>
                <a:gd name="T32" fmla="*/ 102 w 102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02">
                  <a:moveTo>
                    <a:pt x="90" y="102"/>
                  </a:moveTo>
                  <a:cubicBezTo>
                    <a:pt x="91" y="101"/>
                    <a:pt x="91" y="101"/>
                    <a:pt x="91" y="101"/>
                  </a:cubicBezTo>
                  <a:cubicBezTo>
                    <a:pt x="54" y="61"/>
                    <a:pt x="58" y="44"/>
                    <a:pt x="102" y="0"/>
                  </a:cubicBezTo>
                  <a:cubicBezTo>
                    <a:pt x="58" y="44"/>
                    <a:pt x="41" y="48"/>
                    <a:pt x="1" y="11"/>
                  </a:cubicBezTo>
                  <a:cubicBezTo>
                    <a:pt x="1" y="11"/>
                    <a:pt x="1" y="11"/>
                    <a:pt x="0" y="12"/>
                  </a:cubicBezTo>
                  <a:cubicBezTo>
                    <a:pt x="34" y="48"/>
                    <a:pt x="34" y="65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2"/>
                  </a:cubicBezTo>
                  <a:cubicBezTo>
                    <a:pt x="37" y="68"/>
                    <a:pt x="54" y="68"/>
                    <a:pt x="90" y="102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1" name="Freeform 52"/>
            <p:cNvSpPr>
              <a:spLocks/>
            </p:cNvSpPr>
            <p:nvPr/>
          </p:nvSpPr>
          <p:spPr bwMode="auto">
            <a:xfrm>
              <a:off x="2972" y="2135"/>
              <a:ext cx="521" cy="464"/>
            </a:xfrm>
            <a:custGeom>
              <a:avLst/>
              <a:gdLst>
                <a:gd name="T0" fmla="*/ 466 w 113"/>
                <a:gd name="T1" fmla="*/ 0 h 101"/>
                <a:gd name="T2" fmla="*/ 55 w 113"/>
                <a:gd name="T3" fmla="*/ 0 h 101"/>
                <a:gd name="T4" fmla="*/ 51 w 113"/>
                <a:gd name="T5" fmla="*/ 0 h 101"/>
                <a:gd name="T6" fmla="*/ 0 w 113"/>
                <a:gd name="T7" fmla="*/ 464 h 101"/>
                <a:gd name="T8" fmla="*/ 521 w 113"/>
                <a:gd name="T9" fmla="*/ 464 h 101"/>
                <a:gd name="T10" fmla="*/ 470 w 113"/>
                <a:gd name="T11" fmla="*/ 0 h 101"/>
                <a:gd name="T12" fmla="*/ 466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9" y="53"/>
                    <a:pt x="65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2" y="0"/>
                    <a:pt x="102" y="0"/>
                    <a:pt x="101" y="0"/>
                  </a:cubicBezTo>
                  <a:close/>
                </a:path>
              </a:pathLst>
            </a:custGeom>
            <a:solidFill>
              <a:srgbClr val="0C419A"/>
            </a:solidFill>
            <a:ln w="3175">
              <a:solidFill>
                <a:srgbClr val="0C419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2" name="Freeform 57"/>
            <p:cNvSpPr>
              <a:spLocks/>
            </p:cNvSpPr>
            <p:nvPr/>
          </p:nvSpPr>
          <p:spPr bwMode="auto">
            <a:xfrm>
              <a:off x="2193" y="1719"/>
              <a:ext cx="416" cy="416"/>
            </a:xfrm>
            <a:custGeom>
              <a:avLst/>
              <a:gdLst>
                <a:gd name="T0" fmla="*/ 416 w 90"/>
                <a:gd name="T1" fmla="*/ 416 h 90"/>
                <a:gd name="T2" fmla="*/ 416 w 90"/>
                <a:gd name="T3" fmla="*/ 411 h 90"/>
                <a:gd name="T4" fmla="*/ 416 w 90"/>
                <a:gd name="T5" fmla="*/ 0 h 90"/>
                <a:gd name="T6" fmla="*/ 416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411 h 90"/>
                <a:gd name="T14" fmla="*/ 0 w 90"/>
                <a:gd name="T15" fmla="*/ 416 h 90"/>
                <a:gd name="T16" fmla="*/ 416 w 90"/>
                <a:gd name="T17" fmla="*/ 41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90"/>
                <a:gd name="T29" fmla="*/ 90 w 90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3" name="Freeform 58"/>
            <p:cNvSpPr>
              <a:spLocks/>
            </p:cNvSpPr>
            <p:nvPr/>
          </p:nvSpPr>
          <p:spPr bwMode="auto">
            <a:xfrm>
              <a:off x="2558" y="2135"/>
              <a:ext cx="521" cy="464"/>
            </a:xfrm>
            <a:custGeom>
              <a:avLst/>
              <a:gdLst>
                <a:gd name="T0" fmla="*/ 466 w 113"/>
                <a:gd name="T1" fmla="*/ 0 h 101"/>
                <a:gd name="T2" fmla="*/ 55 w 113"/>
                <a:gd name="T3" fmla="*/ 0 h 101"/>
                <a:gd name="T4" fmla="*/ 51 w 113"/>
                <a:gd name="T5" fmla="*/ 0 h 101"/>
                <a:gd name="T6" fmla="*/ 0 w 113"/>
                <a:gd name="T7" fmla="*/ 464 h 101"/>
                <a:gd name="T8" fmla="*/ 521 w 113"/>
                <a:gd name="T9" fmla="*/ 464 h 101"/>
                <a:gd name="T10" fmla="*/ 470 w 113"/>
                <a:gd name="T11" fmla="*/ 0 h 101"/>
                <a:gd name="T12" fmla="*/ 466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367A8A"/>
            </a:solidFill>
            <a:ln w="3175">
              <a:solidFill>
                <a:srgbClr val="367A8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4" name="Freeform 61"/>
            <p:cNvSpPr>
              <a:spLocks/>
            </p:cNvSpPr>
            <p:nvPr/>
          </p:nvSpPr>
          <p:spPr bwMode="auto">
            <a:xfrm>
              <a:off x="2558" y="1248"/>
              <a:ext cx="470" cy="471"/>
            </a:xfrm>
            <a:custGeom>
              <a:avLst/>
              <a:gdLst>
                <a:gd name="T0" fmla="*/ 465 w 102"/>
                <a:gd name="T1" fmla="*/ 55 h 102"/>
                <a:gd name="T2" fmla="*/ 465 w 102"/>
                <a:gd name="T3" fmla="*/ 51 h 102"/>
                <a:gd name="T4" fmla="*/ 0 w 102"/>
                <a:gd name="T5" fmla="*/ 0 h 102"/>
                <a:gd name="T6" fmla="*/ 51 w 102"/>
                <a:gd name="T7" fmla="*/ 466 h 102"/>
                <a:gd name="T8" fmla="*/ 55 w 102"/>
                <a:gd name="T9" fmla="*/ 471 h 102"/>
                <a:gd name="T10" fmla="*/ 465 w 102"/>
                <a:gd name="T11" fmla="*/ 471 h 102"/>
                <a:gd name="T12" fmla="*/ 465 w 102"/>
                <a:gd name="T13" fmla="*/ 466 h 102"/>
                <a:gd name="T14" fmla="*/ 470 w 102"/>
                <a:gd name="T15" fmla="*/ 466 h 102"/>
                <a:gd name="T16" fmla="*/ 465 w 102"/>
                <a:gd name="T17" fmla="*/ 55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02"/>
                <a:gd name="T29" fmla="*/ 102 w 102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5" name="Freeform 62"/>
            <p:cNvSpPr>
              <a:spLocks/>
            </p:cNvSpPr>
            <p:nvPr/>
          </p:nvSpPr>
          <p:spPr bwMode="auto">
            <a:xfrm>
              <a:off x="3028" y="1719"/>
              <a:ext cx="414" cy="416"/>
            </a:xfrm>
            <a:custGeom>
              <a:avLst/>
              <a:gdLst>
                <a:gd name="T0" fmla="*/ 409 w 90"/>
                <a:gd name="T1" fmla="*/ 416 h 90"/>
                <a:gd name="T2" fmla="*/ 414 w 90"/>
                <a:gd name="T3" fmla="*/ 411 h 90"/>
                <a:gd name="T4" fmla="*/ 414 w 90"/>
                <a:gd name="T5" fmla="*/ 0 h 90"/>
                <a:gd name="T6" fmla="*/ 409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0 h 90"/>
                <a:gd name="T14" fmla="*/ 0 w 90"/>
                <a:gd name="T15" fmla="*/ 0 h 90"/>
                <a:gd name="T16" fmla="*/ 0 w 90"/>
                <a:gd name="T17" fmla="*/ 411 h 90"/>
                <a:gd name="T18" fmla="*/ 0 w 90"/>
                <a:gd name="T19" fmla="*/ 411 h 90"/>
                <a:gd name="T20" fmla="*/ 0 w 90"/>
                <a:gd name="T21" fmla="*/ 411 h 90"/>
                <a:gd name="T22" fmla="*/ 0 w 90"/>
                <a:gd name="T23" fmla="*/ 416 h 90"/>
                <a:gd name="T24" fmla="*/ 409 w 90"/>
                <a:gd name="T25" fmla="*/ 416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90"/>
                <a:gd name="T41" fmla="*/ 90 w 90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90">
                  <a:moveTo>
                    <a:pt x="89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6" y="53"/>
                    <a:pt x="56" y="36"/>
                    <a:pt x="90" y="0"/>
                  </a:cubicBezTo>
                  <a:cubicBezTo>
                    <a:pt x="90" y="0"/>
                    <a:pt x="90" y="0"/>
                    <a:pt x="89" y="0"/>
                  </a:cubicBezTo>
                  <a:cubicBezTo>
                    <a:pt x="53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3" y="57"/>
                    <a:pt x="89" y="90"/>
                  </a:cubicBezTo>
                  <a:close/>
                </a:path>
              </a:pathLst>
            </a:custGeom>
            <a:solidFill>
              <a:srgbClr val="8069B0"/>
            </a:solidFill>
            <a:ln w="3175">
              <a:solidFill>
                <a:srgbClr val="8069B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66596" name="Rectangle 63"/>
            <p:cNvSpPr>
              <a:spLocks noChangeArrowheads="1"/>
            </p:cNvSpPr>
            <p:nvPr/>
          </p:nvSpPr>
          <p:spPr bwMode="auto">
            <a:xfrm>
              <a:off x="2880" y="3066"/>
              <a:ext cx="105" cy="1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66580" name="Text Box 66"/>
          <p:cNvSpPr txBox="1">
            <a:spLocks noChangeArrowheads="1"/>
          </p:cNvSpPr>
          <p:nvPr/>
        </p:nvSpPr>
        <p:spPr bwMode="auto">
          <a:xfrm>
            <a:off x="1214438" y="5486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http://www.vl-e.nl/</a:t>
            </a:r>
          </a:p>
        </p:txBody>
      </p:sp>
      <p:pic>
        <p:nvPicPr>
          <p:cNvPr id="66581" name="Picture 218" descr="H:\Home\davidg\BIG\Logo\Logo\BiGGrid-Logo-invert.wmf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4714875" y="1000125"/>
            <a:ext cx="38544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582" name="Group 65"/>
          <p:cNvGrpSpPr>
            <a:grpSpLocks/>
          </p:cNvGrpSpPr>
          <p:nvPr/>
        </p:nvGrpSpPr>
        <p:grpSpPr bwMode="auto">
          <a:xfrm>
            <a:off x="5214938" y="5286375"/>
            <a:ext cx="3429000" cy="928688"/>
            <a:chOff x="4382830" y="4857760"/>
            <a:chExt cx="4046822" cy="1071570"/>
          </a:xfrm>
        </p:grpSpPr>
        <p:pic>
          <p:nvPicPr>
            <p:cNvPr id="66583" name="Picture 11" descr="H:\Home\davidg\Template\Logos\pdp-invert.png"/>
            <p:cNvPicPr>
              <a:picLocks noChangeAspect="1" noChangeArrowheads="1"/>
            </p:cNvPicPr>
            <p:nvPr/>
          </p:nvPicPr>
          <p:blipFill>
            <a:blip r:embed="rId3">
              <a:lum bright="-16000"/>
            </a:blip>
            <a:srcRect/>
            <a:stretch>
              <a:fillRect/>
            </a:stretch>
          </p:blipFill>
          <p:spPr bwMode="auto">
            <a:xfrm>
              <a:off x="7119956" y="5000636"/>
              <a:ext cx="1309696" cy="7613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6584" name="Picture 12" descr="H:\Home\davidg\Template\Logos\NIKHEF-invert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82830" y="4857760"/>
              <a:ext cx="2437472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6" dur="500" fill="hold"/>
                                        <p:tgtEl>
                                          <p:spTgt spid="747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Community Building</a:t>
            </a:r>
          </a:p>
        </p:txBody>
      </p:sp>
      <p:sp>
        <p:nvSpPr>
          <p:cNvPr id="3891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Grid Structures</a:t>
            </a:r>
          </a:p>
          <a:p>
            <a:pPr eaLnBrk="1" hangingPunct="1"/>
            <a:r>
              <a:rPr lang="en-US" dirty="0" smtClean="0"/>
              <a:t>Definition of inter-organizational grids</a:t>
            </a:r>
          </a:p>
          <a:p>
            <a:pPr eaLnBrk="1" hangingPunct="1"/>
            <a:r>
              <a:rPr lang="en-US" dirty="0" smtClean="0"/>
              <a:t>Virtual Organizations</a:t>
            </a:r>
          </a:p>
          <a:p>
            <a:pPr eaLnBrk="1" hangingPunct="1"/>
            <a:r>
              <a:rPr lang="en-US" dirty="0" smtClean="0"/>
              <a:t>Security model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89888" cy="803275"/>
          </a:xfrm>
        </p:spPr>
        <p:txBody>
          <a:bodyPr/>
          <a:lstStyle/>
          <a:p>
            <a:pPr eaLnBrk="1" hangingPunct="1"/>
            <a:r>
              <a:rPr lang="en-GB" smtClean="0"/>
              <a:t>Three essential ingredients for Grid</a:t>
            </a:r>
          </a:p>
        </p:txBody>
      </p:sp>
      <p:sp>
        <p:nvSpPr>
          <p:cNvPr id="39939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84213" y="1700213"/>
            <a:ext cx="77724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smtClean="0">
                <a:solidFill>
                  <a:srgbClr val="F1AF00"/>
                </a:solidFill>
              </a:rPr>
              <a:t>‘inter-organizational resource sharing’</a:t>
            </a:r>
          </a:p>
          <a:p>
            <a:pPr eaLnBrk="1" hangingPunct="1">
              <a:buFontTx/>
              <a:buNone/>
            </a:pPr>
            <a:endParaRPr lang="en-US" sz="2000" b="1" smtClean="0">
              <a:solidFill>
                <a:srgbClr val="F1AF00"/>
              </a:solidFill>
            </a:endParaRPr>
          </a:p>
          <a:p>
            <a:pPr eaLnBrk="1" hangingPunct="1">
              <a:buFontTx/>
              <a:buNone/>
            </a:pPr>
            <a:r>
              <a:rPr lang="en-US" sz="2000" smtClean="0"/>
              <a:t>A grid combines resources that</a:t>
            </a:r>
          </a:p>
          <a:p>
            <a:pPr lvl="1" eaLnBrk="1" hangingPunct="1"/>
            <a:r>
              <a:rPr lang="en-US" sz="1900" smtClean="0">
                <a:solidFill>
                  <a:srgbClr val="A50021"/>
                </a:solidFill>
              </a:rPr>
              <a:t>Are not managed by a single organization</a:t>
            </a:r>
          </a:p>
          <a:p>
            <a:pPr lvl="1" eaLnBrk="1" hangingPunct="1"/>
            <a:r>
              <a:rPr lang="en-US" sz="1900" smtClean="0"/>
              <a:t>Use a </a:t>
            </a:r>
            <a:r>
              <a:rPr lang="en-US" sz="1900" smtClean="0">
                <a:solidFill>
                  <a:srgbClr val="A50021"/>
                </a:solidFill>
              </a:rPr>
              <a:t>common, open protocol</a:t>
            </a:r>
            <a:r>
              <a:rPr lang="en-US" sz="1900" smtClean="0"/>
              <a:t> … that is </a:t>
            </a:r>
            <a:r>
              <a:rPr lang="en-US" sz="1900" smtClean="0">
                <a:solidFill>
                  <a:srgbClr val="A50021"/>
                </a:solidFill>
              </a:rPr>
              <a:t>general purpose</a:t>
            </a:r>
            <a:endParaRPr lang="en-US" sz="1900" smtClean="0"/>
          </a:p>
          <a:p>
            <a:pPr lvl="1" eaLnBrk="1" hangingPunct="1"/>
            <a:r>
              <a:rPr lang="en-US" sz="1900" smtClean="0"/>
              <a:t>Provide </a:t>
            </a:r>
            <a:r>
              <a:rPr lang="en-US" sz="1900" smtClean="0">
                <a:solidFill>
                  <a:srgbClr val="A50021"/>
                </a:solidFill>
              </a:rPr>
              <a:t>additional qualities of service</a:t>
            </a:r>
            <a:r>
              <a:rPr lang="en-US" sz="1900" smtClean="0"/>
              <a:t>, </a:t>
            </a:r>
            <a:r>
              <a:rPr lang="en-US" sz="1900" i="1" smtClean="0"/>
              <a:t>i.e.</a:t>
            </a:r>
            <a:r>
              <a:rPr lang="en-US" sz="1900" smtClean="0"/>
              <a:t>, are usable as a </a:t>
            </a:r>
            <a:r>
              <a:rPr lang="en-US" sz="1900" smtClean="0">
                <a:solidFill>
                  <a:srgbClr val="A50021"/>
                </a:solidFill>
              </a:rPr>
              <a:t>collective and transparent</a:t>
            </a:r>
            <a:r>
              <a:rPr lang="en-US" sz="1900" smtClean="0">
                <a:solidFill>
                  <a:srgbClr val="F1AF00"/>
                </a:solidFill>
              </a:rPr>
              <a:t> </a:t>
            </a:r>
            <a:r>
              <a:rPr lang="en-US" sz="1900" smtClean="0"/>
              <a:t>resource</a:t>
            </a:r>
            <a:endParaRPr lang="en-US" sz="1400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292600"/>
            <a:ext cx="4589463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659765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rgbClr val="800000"/>
                </a:solidFill>
              </a:rPr>
              <a:t>Source: Ian Foster in </a:t>
            </a:r>
            <a:r>
              <a:rPr lang="en-GB" sz="1000" i="1">
                <a:solidFill>
                  <a:srgbClr val="800000"/>
                </a:solidFill>
              </a:rPr>
              <a:t>Grid Today</a:t>
            </a:r>
            <a:r>
              <a:rPr lang="en-GB" sz="1000">
                <a:solidFill>
                  <a:srgbClr val="800000"/>
                </a:solidFill>
              </a:rPr>
              <a:t>, July 22, 2002; Vol. 1 No. 6, see http://www-fp.mcs.anl.gov/~foster/Articles/WhatIstheGrid.pdf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Virtual Organisations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675" y="1557338"/>
            <a:ext cx="8915400" cy="2085975"/>
          </a:xfrm>
        </p:spPr>
        <p:txBody>
          <a:bodyPr/>
          <a:lstStyle/>
          <a:p>
            <a:pPr marL="357188" indent="-357188" eaLnBrk="1" hangingPunct="1">
              <a:buFontTx/>
              <a:buNone/>
            </a:pPr>
            <a:r>
              <a:rPr lang="en-GB" sz="1600" b="1" smtClean="0"/>
              <a:t>The communities that make up the grid:</a:t>
            </a:r>
          </a:p>
          <a:p>
            <a:pPr marL="357188" indent="-357188" eaLnBrk="1" hangingPunct="1"/>
            <a:r>
              <a:rPr lang="en-GB" sz="1600" b="1" smtClean="0">
                <a:solidFill>
                  <a:srgbClr val="A50021"/>
                </a:solidFill>
              </a:rPr>
              <a:t>not under single hierarchical control</a:t>
            </a:r>
            <a:r>
              <a:rPr lang="en-GB" sz="1600" smtClean="0"/>
              <a:t>, </a:t>
            </a:r>
          </a:p>
          <a:p>
            <a:pPr marL="357188" indent="-357188" eaLnBrk="1" hangingPunct="1"/>
            <a:r>
              <a:rPr lang="en-GB" sz="1600" smtClean="0"/>
              <a:t>(temporarily) </a:t>
            </a:r>
            <a:r>
              <a:rPr lang="en-GB" sz="1600" b="1" smtClean="0">
                <a:solidFill>
                  <a:srgbClr val="A50021"/>
                </a:solidFill>
              </a:rPr>
              <a:t>joining forces</a:t>
            </a:r>
            <a:r>
              <a:rPr lang="en-GB" sz="1600" smtClean="0"/>
              <a:t> to solve a particular problem at hand, </a:t>
            </a:r>
          </a:p>
          <a:p>
            <a:pPr marL="357188" indent="-357188" eaLnBrk="1" hangingPunct="1"/>
            <a:r>
              <a:rPr lang="en-GB" sz="1600" smtClean="0"/>
              <a:t>bringing to the collaboration a subset of their resources, </a:t>
            </a:r>
          </a:p>
          <a:p>
            <a:pPr marL="357188" indent="-357188" eaLnBrk="1" hangingPunct="1"/>
            <a:r>
              <a:rPr lang="en-GB" sz="1600" smtClean="0"/>
              <a:t>sharing those </a:t>
            </a:r>
            <a:r>
              <a:rPr lang="en-GB" sz="1600" b="1" smtClean="0">
                <a:solidFill>
                  <a:srgbClr val="A50021"/>
                </a:solidFill>
              </a:rPr>
              <a:t>at their discretion</a:t>
            </a:r>
            <a:r>
              <a:rPr lang="en-GB" sz="1600" smtClean="0"/>
              <a:t> and each </a:t>
            </a:r>
            <a:r>
              <a:rPr lang="en-GB" sz="1600" b="1" smtClean="0">
                <a:solidFill>
                  <a:srgbClr val="A50021"/>
                </a:solidFill>
              </a:rPr>
              <a:t>under their own conditions</a:t>
            </a:r>
            <a:r>
              <a:rPr lang="en-GB" sz="1600" smtClean="0"/>
              <a:t>.</a:t>
            </a:r>
          </a:p>
          <a:p>
            <a:pPr marL="357188" indent="-357188" eaLnBrk="1" hangingPunct="1"/>
            <a:endParaRPr lang="en-GB" sz="1600" smtClean="0"/>
          </a:p>
        </p:txBody>
      </p:sp>
      <p:pic>
        <p:nvPicPr>
          <p:cNvPr id="40964" name="Picture 4" descr="vostructure-abstrac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152775"/>
            <a:ext cx="70199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z="2600" b="0" smtClean="0"/>
              <a:t>Although nothing is ever quite that neat …</a:t>
            </a: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312863"/>
            <a:ext cx="8066088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0" y="659765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000">
                <a:solidFill>
                  <a:srgbClr val="800000"/>
                </a:solidFill>
              </a:rPr>
              <a:t>graphic: Open Grid Services Architecture, © Global Grid Forum 2005, GFD.30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US" smtClean="0"/>
              <a:t>Federation in Grid Security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285860"/>
            <a:ext cx="8675688" cy="4897453"/>
          </a:xfrm>
        </p:spPr>
        <p:txBody>
          <a:bodyPr/>
          <a:lstStyle/>
          <a:p>
            <a:pPr eaLnBrk="1" hangingPunct="1"/>
            <a:r>
              <a:rPr lang="en-GB" sz="2000" dirty="0" smtClean="0">
                <a:solidFill>
                  <a:srgbClr val="990000"/>
                </a:solidFill>
              </a:rPr>
              <a:t>There is no </a:t>
            </a:r>
            <a:r>
              <a:rPr lang="en-GB" sz="2000" i="1" dirty="0" smtClean="0">
                <a:solidFill>
                  <a:srgbClr val="990000"/>
                </a:solidFill>
              </a:rPr>
              <a:t>a priori</a:t>
            </a:r>
            <a:r>
              <a:rPr lang="en-GB" sz="2000" dirty="0" smtClean="0">
                <a:solidFill>
                  <a:srgbClr val="990000"/>
                </a:solidFill>
              </a:rPr>
              <a:t> trust relationship between members </a:t>
            </a:r>
            <a:br>
              <a:rPr lang="en-GB" sz="2000" dirty="0" smtClean="0">
                <a:solidFill>
                  <a:srgbClr val="990000"/>
                </a:solidFill>
              </a:rPr>
            </a:br>
            <a:r>
              <a:rPr lang="en-GB" sz="2000" dirty="0" smtClean="0">
                <a:solidFill>
                  <a:srgbClr val="990000"/>
                </a:solidFill>
              </a:rPr>
              <a:t>or member organisations!</a:t>
            </a:r>
          </a:p>
          <a:p>
            <a:pPr lvl="1" eaLnBrk="1" hangingPunct="1"/>
            <a:r>
              <a:rPr lang="en-GB" sz="1800" dirty="0" smtClean="0"/>
              <a:t>VO lifetime can vary from hours to decades</a:t>
            </a:r>
          </a:p>
          <a:p>
            <a:pPr lvl="1" eaLnBrk="1" hangingPunct="1"/>
            <a:r>
              <a:rPr lang="en-GB" sz="1800" dirty="0" smtClean="0"/>
              <a:t>VO not necessarily persistent </a:t>
            </a:r>
            <a:br>
              <a:rPr lang="en-GB" sz="1800" dirty="0" smtClean="0"/>
            </a:br>
            <a:r>
              <a:rPr lang="en-GB" sz="1800" dirty="0" smtClean="0"/>
              <a:t>(both long- and short-lived)</a:t>
            </a:r>
          </a:p>
          <a:p>
            <a:pPr lvl="1" eaLnBrk="1" hangingPunct="1"/>
            <a:r>
              <a:rPr lang="en-GB" sz="1800" dirty="0" smtClean="0"/>
              <a:t>people and resources are </a:t>
            </a:r>
            <a:br>
              <a:rPr lang="en-GB" sz="1800" dirty="0" smtClean="0"/>
            </a:br>
            <a:r>
              <a:rPr lang="en-GB" sz="1800" dirty="0" smtClean="0"/>
              <a:t>members of many VOs</a:t>
            </a:r>
          </a:p>
          <a:p>
            <a:pPr lvl="1" eaLnBrk="1" hangingPunct="1"/>
            <a:endParaRPr lang="en-GB" sz="1800" dirty="0" smtClean="0"/>
          </a:p>
          <a:p>
            <a:pPr lvl="1" eaLnBrk="1" hangingPunct="1"/>
            <a:endParaRPr lang="en-GB" sz="1800" dirty="0" smtClean="0"/>
          </a:p>
          <a:p>
            <a:pPr lvl="1" eaLnBrk="1" hangingPunct="1"/>
            <a:endParaRPr lang="en-GB" sz="1800" dirty="0" smtClean="0"/>
          </a:p>
          <a:p>
            <a:pPr eaLnBrk="1" hangingPunct="1"/>
            <a:r>
              <a:rPr lang="en-GB" sz="2000" dirty="0" smtClean="0">
                <a:solidFill>
                  <a:srgbClr val="A50021"/>
                </a:solidFill>
              </a:rPr>
              <a:t>but who to trust and how to federate</a:t>
            </a:r>
          </a:p>
          <a:p>
            <a:pPr lvl="1" eaLnBrk="1" hangingPunct="1"/>
            <a:r>
              <a:rPr lang="en-GB" sz="1800" dirty="0" smtClean="0"/>
              <a:t>at the organisation level? </a:t>
            </a:r>
            <a:br>
              <a:rPr lang="en-GB" sz="1800" dirty="0" smtClean="0"/>
            </a:br>
            <a:r>
              <a:rPr lang="en-GB" sz="1800" dirty="0" smtClean="0"/>
              <a:t>eduroam</a:t>
            </a:r>
            <a:r>
              <a:rPr lang="en-GB" sz="1800" dirty="0" smtClean="0">
                <a:cs typeface="Arial" pitchFamily="34" charset="0"/>
              </a:rPr>
              <a:t>™</a:t>
            </a:r>
            <a:r>
              <a:rPr lang="en-GB" sz="1800" dirty="0" smtClean="0"/>
              <a:t>, </a:t>
            </a:r>
            <a:r>
              <a:rPr lang="en-GB" sz="1800" dirty="0" err="1" smtClean="0"/>
              <a:t>inCommon</a:t>
            </a:r>
            <a:r>
              <a:rPr lang="en-GB" sz="1800" dirty="0" smtClean="0"/>
              <a:t>, </a:t>
            </a:r>
            <a:r>
              <a:rPr lang="en-GB" sz="1800" dirty="0" err="1" smtClean="0"/>
              <a:t>SWITCHaai</a:t>
            </a:r>
            <a:r>
              <a:rPr lang="en-GB" sz="1800" dirty="0" smtClean="0"/>
              <a:t>, UK Access </a:t>
            </a:r>
            <a:r>
              <a:rPr lang="en-GB" sz="1800" dirty="0" err="1" smtClean="0"/>
              <a:t>Mngt</a:t>
            </a:r>
            <a:r>
              <a:rPr lang="en-GB" sz="1800" dirty="0" smtClean="0"/>
              <a:t> Federation </a:t>
            </a:r>
          </a:p>
          <a:p>
            <a:pPr lvl="1" eaLnBrk="1" hangingPunct="1"/>
            <a:r>
              <a:rPr lang="en-GB" sz="1800" dirty="0" smtClean="0"/>
              <a:t>at the user and VO level?</a:t>
            </a:r>
            <a:br>
              <a:rPr lang="en-GB" sz="1800" dirty="0" smtClean="0"/>
            </a:br>
            <a:r>
              <a:rPr lang="en-GB" sz="1800" dirty="0" smtClean="0"/>
              <a:t>user </a:t>
            </a:r>
            <a:r>
              <a:rPr lang="en-GB" sz="1800" dirty="0" err="1" smtClean="0"/>
              <a:t>AuthN</a:t>
            </a:r>
            <a:r>
              <a:rPr lang="en-GB" sz="1800" dirty="0" smtClean="0"/>
              <a:t> and VO-centric </a:t>
            </a:r>
            <a:r>
              <a:rPr lang="en-GB" sz="1800" dirty="0" err="1" smtClean="0"/>
              <a:t>AuthZ</a:t>
            </a:r>
            <a:r>
              <a:rPr lang="en-GB" sz="1800" dirty="0" smtClean="0"/>
              <a:t> authorities ‘orthogonal’ to the org structure</a:t>
            </a:r>
          </a:p>
        </p:txBody>
      </p:sp>
      <p:grpSp>
        <p:nvGrpSpPr>
          <p:cNvPr id="47111" name="Group 4"/>
          <p:cNvGrpSpPr>
            <a:grpSpLocks/>
          </p:cNvGrpSpPr>
          <p:nvPr/>
        </p:nvGrpSpPr>
        <p:grpSpPr bwMode="auto">
          <a:xfrm>
            <a:off x="5076825" y="2085985"/>
            <a:ext cx="3852863" cy="2771775"/>
            <a:chOff x="385" y="482"/>
            <a:chExt cx="4850" cy="3838"/>
          </a:xfrm>
        </p:grpSpPr>
        <p:sp>
          <p:nvSpPr>
            <p:cNvPr id="47112" name="Freeform 5"/>
            <p:cNvSpPr>
              <a:spLocks/>
            </p:cNvSpPr>
            <p:nvPr/>
          </p:nvSpPr>
          <p:spPr bwMode="auto">
            <a:xfrm rot="-5400000">
              <a:off x="2400" y="1584"/>
              <a:ext cx="2208" cy="1680"/>
            </a:xfrm>
            <a:custGeom>
              <a:avLst/>
              <a:gdLst>
                <a:gd name="T0" fmla="*/ 3 w 2122"/>
                <a:gd name="T1" fmla="*/ 875 h 1488"/>
                <a:gd name="T2" fmla="*/ 22 w 2122"/>
                <a:gd name="T3" fmla="*/ 764 h 1488"/>
                <a:gd name="T4" fmla="*/ 55 w 2122"/>
                <a:gd name="T5" fmla="*/ 659 h 1488"/>
                <a:gd name="T6" fmla="*/ 103 w 2122"/>
                <a:gd name="T7" fmla="*/ 555 h 1488"/>
                <a:gd name="T8" fmla="*/ 165 w 2122"/>
                <a:gd name="T9" fmla="*/ 457 h 1488"/>
                <a:gd name="T10" fmla="*/ 241 w 2122"/>
                <a:gd name="T11" fmla="*/ 367 h 1488"/>
                <a:gd name="T12" fmla="*/ 328 w 2122"/>
                <a:gd name="T13" fmla="*/ 285 h 1488"/>
                <a:gd name="T14" fmla="*/ 428 w 2122"/>
                <a:gd name="T15" fmla="*/ 210 h 1488"/>
                <a:gd name="T16" fmla="*/ 536 w 2122"/>
                <a:gd name="T17" fmla="*/ 146 h 1488"/>
                <a:gd name="T18" fmla="*/ 652 w 2122"/>
                <a:gd name="T19" fmla="*/ 91 h 1488"/>
                <a:gd name="T20" fmla="*/ 777 w 2122"/>
                <a:gd name="T21" fmla="*/ 50 h 1488"/>
                <a:gd name="T22" fmla="*/ 906 w 2122"/>
                <a:gd name="T23" fmla="*/ 20 h 1488"/>
                <a:gd name="T24" fmla="*/ 1037 w 2122"/>
                <a:gd name="T25" fmla="*/ 3 h 1488"/>
                <a:gd name="T26" fmla="*/ 1171 w 2122"/>
                <a:gd name="T27" fmla="*/ 0 h 1488"/>
                <a:gd name="T28" fmla="*/ 1305 w 2122"/>
                <a:gd name="T29" fmla="*/ 8 h 1488"/>
                <a:gd name="T30" fmla="*/ 1436 w 2122"/>
                <a:gd name="T31" fmla="*/ 29 h 1488"/>
                <a:gd name="T32" fmla="*/ 1562 w 2122"/>
                <a:gd name="T33" fmla="*/ 63 h 1488"/>
                <a:gd name="T34" fmla="*/ 1685 w 2122"/>
                <a:gd name="T35" fmla="*/ 108 h 1488"/>
                <a:gd name="T36" fmla="*/ 1798 w 2122"/>
                <a:gd name="T37" fmla="*/ 166 h 1488"/>
                <a:gd name="T38" fmla="*/ 1904 w 2122"/>
                <a:gd name="T39" fmla="*/ 234 h 1488"/>
                <a:gd name="T40" fmla="*/ 2000 w 2122"/>
                <a:gd name="T41" fmla="*/ 310 h 1488"/>
                <a:gd name="T42" fmla="*/ 2083 w 2122"/>
                <a:gd name="T43" fmla="*/ 396 h 1488"/>
                <a:gd name="T44" fmla="*/ 2155 w 2122"/>
                <a:gd name="T45" fmla="*/ 490 h 1488"/>
                <a:gd name="T46" fmla="*/ 2213 w 2122"/>
                <a:gd name="T47" fmla="*/ 589 h 1488"/>
                <a:gd name="T48" fmla="*/ 2255 w 2122"/>
                <a:gd name="T49" fmla="*/ 693 h 1488"/>
                <a:gd name="T50" fmla="*/ 2283 w 2122"/>
                <a:gd name="T51" fmla="*/ 802 h 1488"/>
                <a:gd name="T52" fmla="*/ 2297 w 2122"/>
                <a:gd name="T53" fmla="*/ 911 h 1488"/>
                <a:gd name="T54" fmla="*/ 2294 w 2122"/>
                <a:gd name="T55" fmla="*/ 1021 h 1488"/>
                <a:gd name="T56" fmla="*/ 2276 w 2122"/>
                <a:gd name="T57" fmla="*/ 1130 h 1488"/>
                <a:gd name="T58" fmla="*/ 2242 w 2122"/>
                <a:gd name="T59" fmla="*/ 1237 h 1488"/>
                <a:gd name="T60" fmla="*/ 2194 w 2122"/>
                <a:gd name="T61" fmla="*/ 1341 h 1488"/>
                <a:gd name="T62" fmla="*/ 2133 w 2122"/>
                <a:gd name="T63" fmla="*/ 1438 h 1488"/>
                <a:gd name="T64" fmla="*/ 2057 w 2122"/>
                <a:gd name="T65" fmla="*/ 1530 h 1488"/>
                <a:gd name="T66" fmla="*/ 1970 w 2122"/>
                <a:gd name="T67" fmla="*/ 1612 h 1488"/>
                <a:gd name="T68" fmla="*/ 1870 w 2122"/>
                <a:gd name="T69" fmla="*/ 1687 h 1488"/>
                <a:gd name="T70" fmla="*/ 1762 w 2122"/>
                <a:gd name="T71" fmla="*/ 1751 h 1488"/>
                <a:gd name="T72" fmla="*/ 1645 w 2122"/>
                <a:gd name="T73" fmla="*/ 1804 h 1488"/>
                <a:gd name="T74" fmla="*/ 1520 w 2122"/>
                <a:gd name="T75" fmla="*/ 1846 h 1488"/>
                <a:gd name="T76" fmla="*/ 1392 w 2122"/>
                <a:gd name="T77" fmla="*/ 1875 h 1488"/>
                <a:gd name="T78" fmla="*/ 1260 w 2122"/>
                <a:gd name="T79" fmla="*/ 1893 h 1488"/>
                <a:gd name="T80" fmla="*/ 1127 w 2122"/>
                <a:gd name="T81" fmla="*/ 1897 h 1488"/>
                <a:gd name="T82" fmla="*/ 993 w 2122"/>
                <a:gd name="T83" fmla="*/ 1888 h 1488"/>
                <a:gd name="T84" fmla="*/ 863 w 2122"/>
                <a:gd name="T85" fmla="*/ 1866 h 1488"/>
                <a:gd name="T86" fmla="*/ 736 w 2122"/>
                <a:gd name="T87" fmla="*/ 1834 h 1488"/>
                <a:gd name="T88" fmla="*/ 614 w 2122"/>
                <a:gd name="T89" fmla="*/ 1787 h 1488"/>
                <a:gd name="T90" fmla="*/ 499 w 2122"/>
                <a:gd name="T91" fmla="*/ 1730 h 1488"/>
                <a:gd name="T92" fmla="*/ 394 w 2122"/>
                <a:gd name="T93" fmla="*/ 1662 h 1488"/>
                <a:gd name="T94" fmla="*/ 298 w 2122"/>
                <a:gd name="T95" fmla="*/ 1586 h 1488"/>
                <a:gd name="T96" fmla="*/ 214 w 2122"/>
                <a:gd name="T97" fmla="*/ 1500 h 1488"/>
                <a:gd name="T98" fmla="*/ 143 w 2122"/>
                <a:gd name="T99" fmla="*/ 1406 h 1488"/>
                <a:gd name="T100" fmla="*/ 85 w 2122"/>
                <a:gd name="T101" fmla="*/ 1306 h 1488"/>
                <a:gd name="T102" fmla="*/ 43 w 2122"/>
                <a:gd name="T103" fmla="*/ 1202 h 1488"/>
                <a:gd name="T104" fmla="*/ 15 w 2122"/>
                <a:gd name="T105" fmla="*/ 1095 h 1488"/>
                <a:gd name="T106" fmla="*/ 1 w 2122"/>
                <a:gd name="T107" fmla="*/ 986 h 1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22"/>
                <a:gd name="T163" fmla="*/ 0 h 1488"/>
                <a:gd name="T164" fmla="*/ 2122 w 2122"/>
                <a:gd name="T165" fmla="*/ 1488 h 14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22" h="1488">
                  <a:moveTo>
                    <a:pt x="0" y="744"/>
                  </a:moveTo>
                  <a:lnTo>
                    <a:pt x="1" y="715"/>
                  </a:lnTo>
                  <a:lnTo>
                    <a:pt x="3" y="686"/>
                  </a:lnTo>
                  <a:lnTo>
                    <a:pt x="7" y="658"/>
                  </a:lnTo>
                  <a:lnTo>
                    <a:pt x="13" y="629"/>
                  </a:lnTo>
                  <a:lnTo>
                    <a:pt x="20" y="600"/>
                  </a:lnTo>
                  <a:lnTo>
                    <a:pt x="29" y="572"/>
                  </a:lnTo>
                  <a:lnTo>
                    <a:pt x="39" y="544"/>
                  </a:lnTo>
                  <a:lnTo>
                    <a:pt x="51" y="517"/>
                  </a:lnTo>
                  <a:lnTo>
                    <a:pt x="64" y="489"/>
                  </a:lnTo>
                  <a:lnTo>
                    <a:pt x="79" y="462"/>
                  </a:lnTo>
                  <a:lnTo>
                    <a:pt x="95" y="436"/>
                  </a:lnTo>
                  <a:lnTo>
                    <a:pt x="113" y="410"/>
                  </a:lnTo>
                  <a:lnTo>
                    <a:pt x="132" y="384"/>
                  </a:lnTo>
                  <a:lnTo>
                    <a:pt x="153" y="359"/>
                  </a:lnTo>
                  <a:lnTo>
                    <a:pt x="174" y="335"/>
                  </a:lnTo>
                  <a:lnTo>
                    <a:pt x="198" y="311"/>
                  </a:lnTo>
                  <a:lnTo>
                    <a:pt x="223" y="288"/>
                  </a:lnTo>
                  <a:lnTo>
                    <a:pt x="248" y="265"/>
                  </a:lnTo>
                  <a:lnTo>
                    <a:pt x="275" y="244"/>
                  </a:lnTo>
                  <a:lnTo>
                    <a:pt x="303" y="223"/>
                  </a:lnTo>
                  <a:lnTo>
                    <a:pt x="333" y="202"/>
                  </a:lnTo>
                  <a:lnTo>
                    <a:pt x="364" y="183"/>
                  </a:lnTo>
                  <a:lnTo>
                    <a:pt x="395" y="165"/>
                  </a:lnTo>
                  <a:lnTo>
                    <a:pt x="427" y="147"/>
                  </a:lnTo>
                  <a:lnTo>
                    <a:pt x="461" y="130"/>
                  </a:lnTo>
                  <a:lnTo>
                    <a:pt x="495" y="114"/>
                  </a:lnTo>
                  <a:lnTo>
                    <a:pt x="531" y="99"/>
                  </a:lnTo>
                  <a:lnTo>
                    <a:pt x="567" y="85"/>
                  </a:lnTo>
                  <a:lnTo>
                    <a:pt x="603" y="72"/>
                  </a:lnTo>
                  <a:lnTo>
                    <a:pt x="641" y="61"/>
                  </a:lnTo>
                  <a:lnTo>
                    <a:pt x="679" y="50"/>
                  </a:lnTo>
                  <a:lnTo>
                    <a:pt x="718" y="39"/>
                  </a:lnTo>
                  <a:lnTo>
                    <a:pt x="757" y="31"/>
                  </a:lnTo>
                  <a:lnTo>
                    <a:pt x="797" y="23"/>
                  </a:lnTo>
                  <a:lnTo>
                    <a:pt x="837" y="16"/>
                  </a:lnTo>
                  <a:lnTo>
                    <a:pt x="877" y="11"/>
                  </a:lnTo>
                  <a:lnTo>
                    <a:pt x="917" y="6"/>
                  </a:lnTo>
                  <a:lnTo>
                    <a:pt x="958" y="3"/>
                  </a:lnTo>
                  <a:lnTo>
                    <a:pt x="999" y="1"/>
                  </a:lnTo>
                  <a:lnTo>
                    <a:pt x="1041" y="0"/>
                  </a:lnTo>
                  <a:lnTo>
                    <a:pt x="1081" y="0"/>
                  </a:lnTo>
                  <a:lnTo>
                    <a:pt x="1123" y="1"/>
                  </a:lnTo>
                  <a:lnTo>
                    <a:pt x="1164" y="3"/>
                  </a:lnTo>
                  <a:lnTo>
                    <a:pt x="1205" y="6"/>
                  </a:lnTo>
                  <a:lnTo>
                    <a:pt x="1245" y="11"/>
                  </a:lnTo>
                  <a:lnTo>
                    <a:pt x="1286" y="16"/>
                  </a:lnTo>
                  <a:lnTo>
                    <a:pt x="1326" y="23"/>
                  </a:lnTo>
                  <a:lnTo>
                    <a:pt x="1365" y="31"/>
                  </a:lnTo>
                  <a:lnTo>
                    <a:pt x="1404" y="39"/>
                  </a:lnTo>
                  <a:lnTo>
                    <a:pt x="1443" y="50"/>
                  </a:lnTo>
                  <a:lnTo>
                    <a:pt x="1481" y="61"/>
                  </a:lnTo>
                  <a:lnTo>
                    <a:pt x="1519" y="72"/>
                  </a:lnTo>
                  <a:lnTo>
                    <a:pt x="1556" y="85"/>
                  </a:lnTo>
                  <a:lnTo>
                    <a:pt x="1592" y="99"/>
                  </a:lnTo>
                  <a:lnTo>
                    <a:pt x="1627" y="114"/>
                  </a:lnTo>
                  <a:lnTo>
                    <a:pt x="1661" y="130"/>
                  </a:lnTo>
                  <a:lnTo>
                    <a:pt x="1695" y="147"/>
                  </a:lnTo>
                  <a:lnTo>
                    <a:pt x="1727" y="165"/>
                  </a:lnTo>
                  <a:lnTo>
                    <a:pt x="1759" y="183"/>
                  </a:lnTo>
                  <a:lnTo>
                    <a:pt x="1789" y="202"/>
                  </a:lnTo>
                  <a:lnTo>
                    <a:pt x="1819" y="223"/>
                  </a:lnTo>
                  <a:lnTo>
                    <a:pt x="1847" y="244"/>
                  </a:lnTo>
                  <a:lnTo>
                    <a:pt x="1874" y="265"/>
                  </a:lnTo>
                  <a:lnTo>
                    <a:pt x="1900" y="288"/>
                  </a:lnTo>
                  <a:lnTo>
                    <a:pt x="1924" y="311"/>
                  </a:lnTo>
                  <a:lnTo>
                    <a:pt x="1948" y="335"/>
                  </a:lnTo>
                  <a:lnTo>
                    <a:pt x="1970" y="359"/>
                  </a:lnTo>
                  <a:lnTo>
                    <a:pt x="1990" y="384"/>
                  </a:lnTo>
                  <a:lnTo>
                    <a:pt x="2009" y="410"/>
                  </a:lnTo>
                  <a:lnTo>
                    <a:pt x="2027" y="436"/>
                  </a:lnTo>
                  <a:lnTo>
                    <a:pt x="2044" y="462"/>
                  </a:lnTo>
                  <a:lnTo>
                    <a:pt x="2058" y="489"/>
                  </a:lnTo>
                  <a:lnTo>
                    <a:pt x="2071" y="517"/>
                  </a:lnTo>
                  <a:lnTo>
                    <a:pt x="2083" y="544"/>
                  </a:lnTo>
                  <a:lnTo>
                    <a:pt x="2094" y="572"/>
                  </a:lnTo>
                  <a:lnTo>
                    <a:pt x="2102" y="600"/>
                  </a:lnTo>
                  <a:lnTo>
                    <a:pt x="2109" y="629"/>
                  </a:lnTo>
                  <a:lnTo>
                    <a:pt x="2115" y="658"/>
                  </a:lnTo>
                  <a:lnTo>
                    <a:pt x="2119" y="686"/>
                  </a:lnTo>
                  <a:lnTo>
                    <a:pt x="2122" y="715"/>
                  </a:lnTo>
                  <a:lnTo>
                    <a:pt x="2122" y="744"/>
                  </a:lnTo>
                  <a:lnTo>
                    <a:pt x="2122" y="773"/>
                  </a:lnTo>
                  <a:lnTo>
                    <a:pt x="2119" y="801"/>
                  </a:lnTo>
                  <a:lnTo>
                    <a:pt x="2115" y="830"/>
                  </a:lnTo>
                  <a:lnTo>
                    <a:pt x="2109" y="859"/>
                  </a:lnTo>
                  <a:lnTo>
                    <a:pt x="2102" y="887"/>
                  </a:lnTo>
                  <a:lnTo>
                    <a:pt x="2094" y="916"/>
                  </a:lnTo>
                  <a:lnTo>
                    <a:pt x="2083" y="943"/>
                  </a:lnTo>
                  <a:lnTo>
                    <a:pt x="2071" y="971"/>
                  </a:lnTo>
                  <a:lnTo>
                    <a:pt x="2058" y="999"/>
                  </a:lnTo>
                  <a:lnTo>
                    <a:pt x="2044" y="1025"/>
                  </a:lnTo>
                  <a:lnTo>
                    <a:pt x="2027" y="1052"/>
                  </a:lnTo>
                  <a:lnTo>
                    <a:pt x="2009" y="1078"/>
                  </a:lnTo>
                  <a:lnTo>
                    <a:pt x="1990" y="1103"/>
                  </a:lnTo>
                  <a:lnTo>
                    <a:pt x="1970" y="1128"/>
                  </a:lnTo>
                  <a:lnTo>
                    <a:pt x="1948" y="1153"/>
                  </a:lnTo>
                  <a:lnTo>
                    <a:pt x="1924" y="1177"/>
                  </a:lnTo>
                  <a:lnTo>
                    <a:pt x="1900" y="1200"/>
                  </a:lnTo>
                  <a:lnTo>
                    <a:pt x="1874" y="1222"/>
                  </a:lnTo>
                  <a:lnTo>
                    <a:pt x="1847" y="1244"/>
                  </a:lnTo>
                  <a:lnTo>
                    <a:pt x="1819" y="1265"/>
                  </a:lnTo>
                  <a:lnTo>
                    <a:pt x="1789" y="1285"/>
                  </a:lnTo>
                  <a:lnTo>
                    <a:pt x="1759" y="1304"/>
                  </a:lnTo>
                  <a:lnTo>
                    <a:pt x="1727" y="1323"/>
                  </a:lnTo>
                  <a:lnTo>
                    <a:pt x="1695" y="1341"/>
                  </a:lnTo>
                  <a:lnTo>
                    <a:pt x="1661" y="1357"/>
                  </a:lnTo>
                  <a:lnTo>
                    <a:pt x="1627" y="1374"/>
                  </a:lnTo>
                  <a:lnTo>
                    <a:pt x="1592" y="1388"/>
                  </a:lnTo>
                  <a:lnTo>
                    <a:pt x="1556" y="1402"/>
                  </a:lnTo>
                  <a:lnTo>
                    <a:pt x="1519" y="1415"/>
                  </a:lnTo>
                  <a:lnTo>
                    <a:pt x="1481" y="1427"/>
                  </a:lnTo>
                  <a:lnTo>
                    <a:pt x="1443" y="1438"/>
                  </a:lnTo>
                  <a:lnTo>
                    <a:pt x="1404" y="1448"/>
                  </a:lnTo>
                  <a:lnTo>
                    <a:pt x="1365" y="1457"/>
                  </a:lnTo>
                  <a:lnTo>
                    <a:pt x="1326" y="1464"/>
                  </a:lnTo>
                  <a:lnTo>
                    <a:pt x="1286" y="1471"/>
                  </a:lnTo>
                  <a:lnTo>
                    <a:pt x="1245" y="1477"/>
                  </a:lnTo>
                  <a:lnTo>
                    <a:pt x="1205" y="1481"/>
                  </a:lnTo>
                  <a:lnTo>
                    <a:pt x="1164" y="1485"/>
                  </a:lnTo>
                  <a:lnTo>
                    <a:pt x="1123" y="1487"/>
                  </a:lnTo>
                  <a:lnTo>
                    <a:pt x="1081" y="1488"/>
                  </a:lnTo>
                  <a:lnTo>
                    <a:pt x="1041" y="1488"/>
                  </a:lnTo>
                  <a:lnTo>
                    <a:pt x="999" y="1487"/>
                  </a:lnTo>
                  <a:lnTo>
                    <a:pt x="958" y="1485"/>
                  </a:lnTo>
                  <a:lnTo>
                    <a:pt x="917" y="1481"/>
                  </a:lnTo>
                  <a:lnTo>
                    <a:pt x="877" y="1477"/>
                  </a:lnTo>
                  <a:lnTo>
                    <a:pt x="837" y="1471"/>
                  </a:lnTo>
                  <a:lnTo>
                    <a:pt x="797" y="1464"/>
                  </a:lnTo>
                  <a:lnTo>
                    <a:pt x="757" y="1457"/>
                  </a:lnTo>
                  <a:lnTo>
                    <a:pt x="718" y="1448"/>
                  </a:lnTo>
                  <a:lnTo>
                    <a:pt x="679" y="1438"/>
                  </a:lnTo>
                  <a:lnTo>
                    <a:pt x="641" y="1427"/>
                  </a:lnTo>
                  <a:lnTo>
                    <a:pt x="603" y="1415"/>
                  </a:lnTo>
                  <a:lnTo>
                    <a:pt x="567" y="1402"/>
                  </a:lnTo>
                  <a:lnTo>
                    <a:pt x="531" y="1388"/>
                  </a:lnTo>
                  <a:lnTo>
                    <a:pt x="495" y="1374"/>
                  </a:lnTo>
                  <a:lnTo>
                    <a:pt x="461" y="1357"/>
                  </a:lnTo>
                  <a:lnTo>
                    <a:pt x="427" y="1341"/>
                  </a:lnTo>
                  <a:lnTo>
                    <a:pt x="395" y="1323"/>
                  </a:lnTo>
                  <a:lnTo>
                    <a:pt x="364" y="1304"/>
                  </a:lnTo>
                  <a:lnTo>
                    <a:pt x="333" y="1285"/>
                  </a:lnTo>
                  <a:lnTo>
                    <a:pt x="303" y="1265"/>
                  </a:lnTo>
                  <a:lnTo>
                    <a:pt x="275" y="1244"/>
                  </a:lnTo>
                  <a:lnTo>
                    <a:pt x="248" y="1222"/>
                  </a:lnTo>
                  <a:lnTo>
                    <a:pt x="223" y="1200"/>
                  </a:lnTo>
                  <a:lnTo>
                    <a:pt x="198" y="1177"/>
                  </a:lnTo>
                  <a:lnTo>
                    <a:pt x="174" y="1153"/>
                  </a:lnTo>
                  <a:lnTo>
                    <a:pt x="153" y="1128"/>
                  </a:lnTo>
                  <a:lnTo>
                    <a:pt x="132" y="1103"/>
                  </a:lnTo>
                  <a:lnTo>
                    <a:pt x="113" y="1078"/>
                  </a:lnTo>
                  <a:lnTo>
                    <a:pt x="95" y="1052"/>
                  </a:lnTo>
                  <a:lnTo>
                    <a:pt x="79" y="1025"/>
                  </a:lnTo>
                  <a:lnTo>
                    <a:pt x="64" y="999"/>
                  </a:lnTo>
                  <a:lnTo>
                    <a:pt x="51" y="971"/>
                  </a:lnTo>
                  <a:lnTo>
                    <a:pt x="39" y="943"/>
                  </a:lnTo>
                  <a:lnTo>
                    <a:pt x="29" y="916"/>
                  </a:lnTo>
                  <a:lnTo>
                    <a:pt x="20" y="887"/>
                  </a:lnTo>
                  <a:lnTo>
                    <a:pt x="13" y="859"/>
                  </a:lnTo>
                  <a:lnTo>
                    <a:pt x="7" y="830"/>
                  </a:lnTo>
                  <a:lnTo>
                    <a:pt x="3" y="801"/>
                  </a:lnTo>
                  <a:lnTo>
                    <a:pt x="1" y="773"/>
                  </a:lnTo>
                  <a:lnTo>
                    <a:pt x="0" y="744"/>
                  </a:lnTo>
                  <a:close/>
                </a:path>
              </a:pathLst>
            </a:custGeom>
            <a:solidFill>
              <a:srgbClr val="FFFF99"/>
            </a:solidFill>
            <a:ln w="33338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3" name="Freeform 6"/>
            <p:cNvSpPr>
              <a:spLocks/>
            </p:cNvSpPr>
            <p:nvPr/>
          </p:nvSpPr>
          <p:spPr bwMode="auto">
            <a:xfrm rot="-5400000">
              <a:off x="1008" y="1536"/>
              <a:ext cx="2256" cy="1824"/>
            </a:xfrm>
            <a:custGeom>
              <a:avLst/>
              <a:gdLst>
                <a:gd name="T0" fmla="*/ 3 w 2122"/>
                <a:gd name="T1" fmla="*/ 1031 h 1488"/>
                <a:gd name="T2" fmla="*/ 22 w 2122"/>
                <a:gd name="T3" fmla="*/ 901 h 1488"/>
                <a:gd name="T4" fmla="*/ 57 w 2122"/>
                <a:gd name="T5" fmla="*/ 777 h 1488"/>
                <a:gd name="T6" fmla="*/ 107 w 2122"/>
                <a:gd name="T7" fmla="*/ 655 h 1488"/>
                <a:gd name="T8" fmla="*/ 173 w 2122"/>
                <a:gd name="T9" fmla="*/ 539 h 1488"/>
                <a:gd name="T10" fmla="*/ 252 w 2122"/>
                <a:gd name="T11" fmla="*/ 433 h 1488"/>
                <a:gd name="T12" fmla="*/ 342 w 2122"/>
                <a:gd name="T13" fmla="*/ 335 h 1488"/>
                <a:gd name="T14" fmla="*/ 447 w 2122"/>
                <a:gd name="T15" fmla="*/ 248 h 1488"/>
                <a:gd name="T16" fmla="*/ 559 w 2122"/>
                <a:gd name="T17" fmla="*/ 172 h 1488"/>
                <a:gd name="T18" fmla="*/ 681 w 2122"/>
                <a:gd name="T19" fmla="*/ 108 h 1488"/>
                <a:gd name="T20" fmla="*/ 811 w 2122"/>
                <a:gd name="T21" fmla="*/ 59 h 1488"/>
                <a:gd name="T22" fmla="*/ 946 w 2122"/>
                <a:gd name="T23" fmla="*/ 25 h 1488"/>
                <a:gd name="T24" fmla="*/ 1082 w 2122"/>
                <a:gd name="T25" fmla="*/ 5 h 1488"/>
                <a:gd name="T26" fmla="*/ 1222 w 2122"/>
                <a:gd name="T27" fmla="*/ 0 h 1488"/>
                <a:gd name="T28" fmla="*/ 1362 w 2122"/>
                <a:gd name="T29" fmla="*/ 9 h 1488"/>
                <a:gd name="T30" fmla="*/ 1499 w 2122"/>
                <a:gd name="T31" fmla="*/ 34 h 1488"/>
                <a:gd name="T32" fmla="*/ 1631 w 2122"/>
                <a:gd name="T33" fmla="*/ 75 h 1488"/>
                <a:gd name="T34" fmla="*/ 1758 w 2122"/>
                <a:gd name="T35" fmla="*/ 127 h 1488"/>
                <a:gd name="T36" fmla="*/ 1878 w 2122"/>
                <a:gd name="T37" fmla="*/ 195 h 1488"/>
                <a:gd name="T38" fmla="*/ 1988 w 2122"/>
                <a:gd name="T39" fmla="*/ 275 h 1488"/>
                <a:gd name="T40" fmla="*/ 2088 w 2122"/>
                <a:gd name="T41" fmla="*/ 367 h 1488"/>
                <a:gd name="T42" fmla="*/ 2174 w 2122"/>
                <a:gd name="T43" fmla="*/ 467 h 1488"/>
                <a:gd name="T44" fmla="*/ 2250 w 2122"/>
                <a:gd name="T45" fmla="*/ 577 h 1488"/>
                <a:gd name="T46" fmla="*/ 2310 w 2122"/>
                <a:gd name="T47" fmla="*/ 694 h 1488"/>
                <a:gd name="T48" fmla="*/ 2355 w 2122"/>
                <a:gd name="T49" fmla="*/ 818 h 1488"/>
                <a:gd name="T50" fmla="*/ 2384 w 2122"/>
                <a:gd name="T51" fmla="*/ 945 h 1488"/>
                <a:gd name="T52" fmla="*/ 2398 w 2122"/>
                <a:gd name="T53" fmla="*/ 1074 h 1488"/>
                <a:gd name="T54" fmla="*/ 2395 w 2122"/>
                <a:gd name="T55" fmla="*/ 1204 h 1488"/>
                <a:gd name="T56" fmla="*/ 2376 w 2122"/>
                <a:gd name="T57" fmla="*/ 1332 h 1488"/>
                <a:gd name="T58" fmla="*/ 2341 w 2122"/>
                <a:gd name="T59" fmla="*/ 1459 h 1488"/>
                <a:gd name="T60" fmla="*/ 2291 w 2122"/>
                <a:gd name="T61" fmla="*/ 1581 h 1488"/>
                <a:gd name="T62" fmla="*/ 2226 w 2122"/>
                <a:gd name="T63" fmla="*/ 1695 h 1488"/>
                <a:gd name="T64" fmla="*/ 2148 w 2122"/>
                <a:gd name="T65" fmla="*/ 1803 h 1488"/>
                <a:gd name="T66" fmla="*/ 2056 w 2122"/>
                <a:gd name="T67" fmla="*/ 1901 h 1488"/>
                <a:gd name="T68" fmla="*/ 1952 w 2122"/>
                <a:gd name="T69" fmla="*/ 1988 h 1488"/>
                <a:gd name="T70" fmla="*/ 1839 w 2122"/>
                <a:gd name="T71" fmla="*/ 2064 h 1488"/>
                <a:gd name="T72" fmla="*/ 1717 w 2122"/>
                <a:gd name="T73" fmla="*/ 2127 h 1488"/>
                <a:gd name="T74" fmla="*/ 1587 w 2122"/>
                <a:gd name="T75" fmla="*/ 2176 h 1488"/>
                <a:gd name="T76" fmla="*/ 1453 w 2122"/>
                <a:gd name="T77" fmla="*/ 2210 h 1488"/>
                <a:gd name="T78" fmla="*/ 1316 w 2122"/>
                <a:gd name="T79" fmla="*/ 2231 h 1488"/>
                <a:gd name="T80" fmla="*/ 1177 w 2122"/>
                <a:gd name="T81" fmla="*/ 2236 h 1488"/>
                <a:gd name="T82" fmla="*/ 1037 w 2122"/>
                <a:gd name="T83" fmla="*/ 2225 h 1488"/>
                <a:gd name="T84" fmla="*/ 900 w 2122"/>
                <a:gd name="T85" fmla="*/ 2200 h 1488"/>
                <a:gd name="T86" fmla="*/ 768 w 2122"/>
                <a:gd name="T87" fmla="*/ 2161 h 1488"/>
                <a:gd name="T88" fmla="*/ 641 w 2122"/>
                <a:gd name="T89" fmla="*/ 2107 h 1488"/>
                <a:gd name="T90" fmla="*/ 521 w 2122"/>
                <a:gd name="T91" fmla="*/ 2039 h 1488"/>
                <a:gd name="T92" fmla="*/ 411 w 2122"/>
                <a:gd name="T93" fmla="*/ 1959 h 1488"/>
                <a:gd name="T94" fmla="*/ 310 w 2122"/>
                <a:gd name="T95" fmla="*/ 1869 h 1488"/>
                <a:gd name="T96" fmla="*/ 224 w 2122"/>
                <a:gd name="T97" fmla="*/ 1769 h 1488"/>
                <a:gd name="T98" fmla="*/ 149 w 2122"/>
                <a:gd name="T99" fmla="*/ 1657 h 1488"/>
                <a:gd name="T100" fmla="*/ 89 w 2122"/>
                <a:gd name="T101" fmla="*/ 1540 h 1488"/>
                <a:gd name="T102" fmla="*/ 44 w 2122"/>
                <a:gd name="T103" fmla="*/ 1417 h 1488"/>
                <a:gd name="T104" fmla="*/ 15 w 2122"/>
                <a:gd name="T105" fmla="*/ 1291 h 1488"/>
                <a:gd name="T106" fmla="*/ 1 w 2122"/>
                <a:gd name="T107" fmla="*/ 1162 h 1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22"/>
                <a:gd name="T163" fmla="*/ 0 h 1488"/>
                <a:gd name="T164" fmla="*/ 2122 w 2122"/>
                <a:gd name="T165" fmla="*/ 1488 h 14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22" h="1488">
                  <a:moveTo>
                    <a:pt x="0" y="744"/>
                  </a:moveTo>
                  <a:lnTo>
                    <a:pt x="1" y="715"/>
                  </a:lnTo>
                  <a:lnTo>
                    <a:pt x="3" y="686"/>
                  </a:lnTo>
                  <a:lnTo>
                    <a:pt x="7" y="658"/>
                  </a:lnTo>
                  <a:lnTo>
                    <a:pt x="13" y="629"/>
                  </a:lnTo>
                  <a:lnTo>
                    <a:pt x="20" y="600"/>
                  </a:lnTo>
                  <a:lnTo>
                    <a:pt x="29" y="572"/>
                  </a:lnTo>
                  <a:lnTo>
                    <a:pt x="39" y="544"/>
                  </a:lnTo>
                  <a:lnTo>
                    <a:pt x="51" y="517"/>
                  </a:lnTo>
                  <a:lnTo>
                    <a:pt x="64" y="489"/>
                  </a:lnTo>
                  <a:lnTo>
                    <a:pt x="79" y="462"/>
                  </a:lnTo>
                  <a:lnTo>
                    <a:pt x="95" y="436"/>
                  </a:lnTo>
                  <a:lnTo>
                    <a:pt x="113" y="410"/>
                  </a:lnTo>
                  <a:lnTo>
                    <a:pt x="132" y="384"/>
                  </a:lnTo>
                  <a:lnTo>
                    <a:pt x="153" y="359"/>
                  </a:lnTo>
                  <a:lnTo>
                    <a:pt x="174" y="335"/>
                  </a:lnTo>
                  <a:lnTo>
                    <a:pt x="198" y="311"/>
                  </a:lnTo>
                  <a:lnTo>
                    <a:pt x="223" y="288"/>
                  </a:lnTo>
                  <a:lnTo>
                    <a:pt x="248" y="265"/>
                  </a:lnTo>
                  <a:lnTo>
                    <a:pt x="275" y="244"/>
                  </a:lnTo>
                  <a:lnTo>
                    <a:pt x="303" y="223"/>
                  </a:lnTo>
                  <a:lnTo>
                    <a:pt x="333" y="202"/>
                  </a:lnTo>
                  <a:lnTo>
                    <a:pt x="364" y="183"/>
                  </a:lnTo>
                  <a:lnTo>
                    <a:pt x="395" y="165"/>
                  </a:lnTo>
                  <a:lnTo>
                    <a:pt x="427" y="147"/>
                  </a:lnTo>
                  <a:lnTo>
                    <a:pt x="461" y="130"/>
                  </a:lnTo>
                  <a:lnTo>
                    <a:pt x="495" y="114"/>
                  </a:lnTo>
                  <a:lnTo>
                    <a:pt x="531" y="99"/>
                  </a:lnTo>
                  <a:lnTo>
                    <a:pt x="567" y="85"/>
                  </a:lnTo>
                  <a:lnTo>
                    <a:pt x="603" y="72"/>
                  </a:lnTo>
                  <a:lnTo>
                    <a:pt x="641" y="61"/>
                  </a:lnTo>
                  <a:lnTo>
                    <a:pt x="679" y="50"/>
                  </a:lnTo>
                  <a:lnTo>
                    <a:pt x="718" y="39"/>
                  </a:lnTo>
                  <a:lnTo>
                    <a:pt x="757" y="31"/>
                  </a:lnTo>
                  <a:lnTo>
                    <a:pt x="797" y="23"/>
                  </a:lnTo>
                  <a:lnTo>
                    <a:pt x="837" y="16"/>
                  </a:lnTo>
                  <a:lnTo>
                    <a:pt x="877" y="11"/>
                  </a:lnTo>
                  <a:lnTo>
                    <a:pt x="917" y="6"/>
                  </a:lnTo>
                  <a:lnTo>
                    <a:pt x="958" y="3"/>
                  </a:lnTo>
                  <a:lnTo>
                    <a:pt x="999" y="1"/>
                  </a:lnTo>
                  <a:lnTo>
                    <a:pt x="1041" y="0"/>
                  </a:lnTo>
                  <a:lnTo>
                    <a:pt x="1081" y="0"/>
                  </a:lnTo>
                  <a:lnTo>
                    <a:pt x="1123" y="1"/>
                  </a:lnTo>
                  <a:lnTo>
                    <a:pt x="1164" y="3"/>
                  </a:lnTo>
                  <a:lnTo>
                    <a:pt x="1205" y="6"/>
                  </a:lnTo>
                  <a:lnTo>
                    <a:pt x="1245" y="11"/>
                  </a:lnTo>
                  <a:lnTo>
                    <a:pt x="1286" y="16"/>
                  </a:lnTo>
                  <a:lnTo>
                    <a:pt x="1326" y="23"/>
                  </a:lnTo>
                  <a:lnTo>
                    <a:pt x="1365" y="31"/>
                  </a:lnTo>
                  <a:lnTo>
                    <a:pt x="1404" y="39"/>
                  </a:lnTo>
                  <a:lnTo>
                    <a:pt x="1443" y="50"/>
                  </a:lnTo>
                  <a:lnTo>
                    <a:pt x="1481" y="61"/>
                  </a:lnTo>
                  <a:lnTo>
                    <a:pt x="1519" y="72"/>
                  </a:lnTo>
                  <a:lnTo>
                    <a:pt x="1556" y="85"/>
                  </a:lnTo>
                  <a:lnTo>
                    <a:pt x="1592" y="99"/>
                  </a:lnTo>
                  <a:lnTo>
                    <a:pt x="1627" y="114"/>
                  </a:lnTo>
                  <a:lnTo>
                    <a:pt x="1661" y="130"/>
                  </a:lnTo>
                  <a:lnTo>
                    <a:pt x="1695" y="147"/>
                  </a:lnTo>
                  <a:lnTo>
                    <a:pt x="1727" y="165"/>
                  </a:lnTo>
                  <a:lnTo>
                    <a:pt x="1759" y="183"/>
                  </a:lnTo>
                  <a:lnTo>
                    <a:pt x="1789" y="202"/>
                  </a:lnTo>
                  <a:lnTo>
                    <a:pt x="1819" y="223"/>
                  </a:lnTo>
                  <a:lnTo>
                    <a:pt x="1847" y="244"/>
                  </a:lnTo>
                  <a:lnTo>
                    <a:pt x="1874" y="265"/>
                  </a:lnTo>
                  <a:lnTo>
                    <a:pt x="1900" y="288"/>
                  </a:lnTo>
                  <a:lnTo>
                    <a:pt x="1924" y="311"/>
                  </a:lnTo>
                  <a:lnTo>
                    <a:pt x="1948" y="335"/>
                  </a:lnTo>
                  <a:lnTo>
                    <a:pt x="1970" y="359"/>
                  </a:lnTo>
                  <a:lnTo>
                    <a:pt x="1990" y="384"/>
                  </a:lnTo>
                  <a:lnTo>
                    <a:pt x="2009" y="410"/>
                  </a:lnTo>
                  <a:lnTo>
                    <a:pt x="2027" y="436"/>
                  </a:lnTo>
                  <a:lnTo>
                    <a:pt x="2044" y="462"/>
                  </a:lnTo>
                  <a:lnTo>
                    <a:pt x="2058" y="489"/>
                  </a:lnTo>
                  <a:lnTo>
                    <a:pt x="2071" y="517"/>
                  </a:lnTo>
                  <a:lnTo>
                    <a:pt x="2083" y="544"/>
                  </a:lnTo>
                  <a:lnTo>
                    <a:pt x="2094" y="572"/>
                  </a:lnTo>
                  <a:lnTo>
                    <a:pt x="2102" y="600"/>
                  </a:lnTo>
                  <a:lnTo>
                    <a:pt x="2109" y="629"/>
                  </a:lnTo>
                  <a:lnTo>
                    <a:pt x="2115" y="658"/>
                  </a:lnTo>
                  <a:lnTo>
                    <a:pt x="2119" y="686"/>
                  </a:lnTo>
                  <a:lnTo>
                    <a:pt x="2122" y="715"/>
                  </a:lnTo>
                  <a:lnTo>
                    <a:pt x="2122" y="744"/>
                  </a:lnTo>
                  <a:lnTo>
                    <a:pt x="2122" y="773"/>
                  </a:lnTo>
                  <a:lnTo>
                    <a:pt x="2119" y="801"/>
                  </a:lnTo>
                  <a:lnTo>
                    <a:pt x="2115" y="830"/>
                  </a:lnTo>
                  <a:lnTo>
                    <a:pt x="2109" y="859"/>
                  </a:lnTo>
                  <a:lnTo>
                    <a:pt x="2102" y="887"/>
                  </a:lnTo>
                  <a:lnTo>
                    <a:pt x="2094" y="916"/>
                  </a:lnTo>
                  <a:lnTo>
                    <a:pt x="2083" y="943"/>
                  </a:lnTo>
                  <a:lnTo>
                    <a:pt x="2071" y="971"/>
                  </a:lnTo>
                  <a:lnTo>
                    <a:pt x="2058" y="999"/>
                  </a:lnTo>
                  <a:lnTo>
                    <a:pt x="2044" y="1025"/>
                  </a:lnTo>
                  <a:lnTo>
                    <a:pt x="2027" y="1052"/>
                  </a:lnTo>
                  <a:lnTo>
                    <a:pt x="2009" y="1078"/>
                  </a:lnTo>
                  <a:lnTo>
                    <a:pt x="1990" y="1103"/>
                  </a:lnTo>
                  <a:lnTo>
                    <a:pt x="1970" y="1128"/>
                  </a:lnTo>
                  <a:lnTo>
                    <a:pt x="1948" y="1153"/>
                  </a:lnTo>
                  <a:lnTo>
                    <a:pt x="1924" y="1177"/>
                  </a:lnTo>
                  <a:lnTo>
                    <a:pt x="1900" y="1200"/>
                  </a:lnTo>
                  <a:lnTo>
                    <a:pt x="1874" y="1222"/>
                  </a:lnTo>
                  <a:lnTo>
                    <a:pt x="1847" y="1244"/>
                  </a:lnTo>
                  <a:lnTo>
                    <a:pt x="1819" y="1265"/>
                  </a:lnTo>
                  <a:lnTo>
                    <a:pt x="1789" y="1285"/>
                  </a:lnTo>
                  <a:lnTo>
                    <a:pt x="1759" y="1304"/>
                  </a:lnTo>
                  <a:lnTo>
                    <a:pt x="1727" y="1323"/>
                  </a:lnTo>
                  <a:lnTo>
                    <a:pt x="1695" y="1341"/>
                  </a:lnTo>
                  <a:lnTo>
                    <a:pt x="1661" y="1357"/>
                  </a:lnTo>
                  <a:lnTo>
                    <a:pt x="1627" y="1374"/>
                  </a:lnTo>
                  <a:lnTo>
                    <a:pt x="1592" y="1388"/>
                  </a:lnTo>
                  <a:lnTo>
                    <a:pt x="1556" y="1402"/>
                  </a:lnTo>
                  <a:lnTo>
                    <a:pt x="1519" y="1415"/>
                  </a:lnTo>
                  <a:lnTo>
                    <a:pt x="1481" y="1427"/>
                  </a:lnTo>
                  <a:lnTo>
                    <a:pt x="1443" y="1438"/>
                  </a:lnTo>
                  <a:lnTo>
                    <a:pt x="1404" y="1448"/>
                  </a:lnTo>
                  <a:lnTo>
                    <a:pt x="1365" y="1457"/>
                  </a:lnTo>
                  <a:lnTo>
                    <a:pt x="1326" y="1464"/>
                  </a:lnTo>
                  <a:lnTo>
                    <a:pt x="1286" y="1471"/>
                  </a:lnTo>
                  <a:lnTo>
                    <a:pt x="1245" y="1477"/>
                  </a:lnTo>
                  <a:lnTo>
                    <a:pt x="1205" y="1481"/>
                  </a:lnTo>
                  <a:lnTo>
                    <a:pt x="1164" y="1485"/>
                  </a:lnTo>
                  <a:lnTo>
                    <a:pt x="1123" y="1487"/>
                  </a:lnTo>
                  <a:lnTo>
                    <a:pt x="1081" y="1488"/>
                  </a:lnTo>
                  <a:lnTo>
                    <a:pt x="1041" y="1488"/>
                  </a:lnTo>
                  <a:lnTo>
                    <a:pt x="999" y="1487"/>
                  </a:lnTo>
                  <a:lnTo>
                    <a:pt x="958" y="1485"/>
                  </a:lnTo>
                  <a:lnTo>
                    <a:pt x="917" y="1481"/>
                  </a:lnTo>
                  <a:lnTo>
                    <a:pt x="877" y="1477"/>
                  </a:lnTo>
                  <a:lnTo>
                    <a:pt x="837" y="1471"/>
                  </a:lnTo>
                  <a:lnTo>
                    <a:pt x="797" y="1464"/>
                  </a:lnTo>
                  <a:lnTo>
                    <a:pt x="757" y="1457"/>
                  </a:lnTo>
                  <a:lnTo>
                    <a:pt x="718" y="1448"/>
                  </a:lnTo>
                  <a:lnTo>
                    <a:pt x="679" y="1438"/>
                  </a:lnTo>
                  <a:lnTo>
                    <a:pt x="641" y="1427"/>
                  </a:lnTo>
                  <a:lnTo>
                    <a:pt x="603" y="1415"/>
                  </a:lnTo>
                  <a:lnTo>
                    <a:pt x="567" y="1402"/>
                  </a:lnTo>
                  <a:lnTo>
                    <a:pt x="531" y="1388"/>
                  </a:lnTo>
                  <a:lnTo>
                    <a:pt x="495" y="1374"/>
                  </a:lnTo>
                  <a:lnTo>
                    <a:pt x="461" y="1357"/>
                  </a:lnTo>
                  <a:lnTo>
                    <a:pt x="427" y="1341"/>
                  </a:lnTo>
                  <a:lnTo>
                    <a:pt x="395" y="1323"/>
                  </a:lnTo>
                  <a:lnTo>
                    <a:pt x="364" y="1304"/>
                  </a:lnTo>
                  <a:lnTo>
                    <a:pt x="333" y="1285"/>
                  </a:lnTo>
                  <a:lnTo>
                    <a:pt x="303" y="1265"/>
                  </a:lnTo>
                  <a:lnTo>
                    <a:pt x="275" y="1244"/>
                  </a:lnTo>
                  <a:lnTo>
                    <a:pt x="248" y="1222"/>
                  </a:lnTo>
                  <a:lnTo>
                    <a:pt x="223" y="1200"/>
                  </a:lnTo>
                  <a:lnTo>
                    <a:pt x="198" y="1177"/>
                  </a:lnTo>
                  <a:lnTo>
                    <a:pt x="174" y="1153"/>
                  </a:lnTo>
                  <a:lnTo>
                    <a:pt x="153" y="1128"/>
                  </a:lnTo>
                  <a:lnTo>
                    <a:pt x="132" y="1103"/>
                  </a:lnTo>
                  <a:lnTo>
                    <a:pt x="113" y="1078"/>
                  </a:lnTo>
                  <a:lnTo>
                    <a:pt x="95" y="1052"/>
                  </a:lnTo>
                  <a:lnTo>
                    <a:pt x="79" y="1025"/>
                  </a:lnTo>
                  <a:lnTo>
                    <a:pt x="64" y="999"/>
                  </a:lnTo>
                  <a:lnTo>
                    <a:pt x="51" y="971"/>
                  </a:lnTo>
                  <a:lnTo>
                    <a:pt x="39" y="943"/>
                  </a:lnTo>
                  <a:lnTo>
                    <a:pt x="29" y="916"/>
                  </a:lnTo>
                  <a:lnTo>
                    <a:pt x="20" y="887"/>
                  </a:lnTo>
                  <a:lnTo>
                    <a:pt x="13" y="859"/>
                  </a:lnTo>
                  <a:lnTo>
                    <a:pt x="7" y="830"/>
                  </a:lnTo>
                  <a:lnTo>
                    <a:pt x="3" y="801"/>
                  </a:lnTo>
                  <a:lnTo>
                    <a:pt x="1" y="773"/>
                  </a:lnTo>
                  <a:lnTo>
                    <a:pt x="0" y="744"/>
                  </a:lnTo>
                  <a:close/>
                </a:path>
              </a:pathLst>
            </a:custGeom>
            <a:solidFill>
              <a:srgbClr val="C2C2F0"/>
            </a:solidFill>
            <a:ln w="33338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4" name="Freeform 7"/>
            <p:cNvSpPr>
              <a:spLocks/>
            </p:cNvSpPr>
            <p:nvPr/>
          </p:nvSpPr>
          <p:spPr bwMode="auto">
            <a:xfrm>
              <a:off x="2628" y="877"/>
              <a:ext cx="2607" cy="2916"/>
            </a:xfrm>
            <a:custGeom>
              <a:avLst/>
              <a:gdLst>
                <a:gd name="T0" fmla="*/ 1390 w 2607"/>
                <a:gd name="T1" fmla="*/ 3 h 2916"/>
                <a:gd name="T2" fmla="*/ 1518 w 2607"/>
                <a:gd name="T3" fmla="*/ 20 h 2916"/>
                <a:gd name="T4" fmla="*/ 1644 w 2607"/>
                <a:gd name="T5" fmla="*/ 51 h 2916"/>
                <a:gd name="T6" fmla="*/ 1767 w 2607"/>
                <a:gd name="T7" fmla="*/ 96 h 2916"/>
                <a:gd name="T8" fmla="*/ 1886 w 2607"/>
                <a:gd name="T9" fmla="*/ 154 h 2916"/>
                <a:gd name="T10" fmla="*/ 1999 w 2607"/>
                <a:gd name="T11" fmla="*/ 225 h 2916"/>
                <a:gd name="T12" fmla="*/ 2104 w 2607"/>
                <a:gd name="T13" fmla="*/ 308 h 2916"/>
                <a:gd name="T14" fmla="*/ 2202 w 2607"/>
                <a:gd name="T15" fmla="*/ 402 h 2916"/>
                <a:gd name="T16" fmla="*/ 2291 w 2607"/>
                <a:gd name="T17" fmla="*/ 507 h 2916"/>
                <a:gd name="T18" fmla="*/ 2371 w 2607"/>
                <a:gd name="T19" fmla="*/ 621 h 2916"/>
                <a:gd name="T20" fmla="*/ 2440 w 2607"/>
                <a:gd name="T21" fmla="*/ 743 h 2916"/>
                <a:gd name="T22" fmla="*/ 2497 w 2607"/>
                <a:gd name="T23" fmla="*/ 872 h 2916"/>
                <a:gd name="T24" fmla="*/ 2543 w 2607"/>
                <a:gd name="T25" fmla="*/ 1008 h 2916"/>
                <a:gd name="T26" fmla="*/ 2577 w 2607"/>
                <a:gd name="T27" fmla="*/ 1147 h 2916"/>
                <a:gd name="T28" fmla="*/ 2598 w 2607"/>
                <a:gd name="T29" fmla="*/ 1290 h 2916"/>
                <a:gd name="T30" fmla="*/ 2607 w 2607"/>
                <a:gd name="T31" fmla="*/ 1434 h 2916"/>
                <a:gd name="T32" fmla="*/ 2603 w 2607"/>
                <a:gd name="T33" fmla="*/ 1579 h 2916"/>
                <a:gd name="T34" fmla="*/ 2585 w 2607"/>
                <a:gd name="T35" fmla="*/ 1722 h 2916"/>
                <a:gd name="T36" fmla="*/ 2556 w 2607"/>
                <a:gd name="T37" fmla="*/ 1863 h 2916"/>
                <a:gd name="T38" fmla="*/ 2514 w 2607"/>
                <a:gd name="T39" fmla="*/ 2000 h 2916"/>
                <a:gd name="T40" fmla="*/ 2460 w 2607"/>
                <a:gd name="T41" fmla="*/ 2131 h 2916"/>
                <a:gd name="T42" fmla="*/ 2395 w 2607"/>
                <a:gd name="T43" fmla="*/ 2256 h 2916"/>
                <a:gd name="T44" fmla="*/ 2319 w 2607"/>
                <a:gd name="T45" fmla="*/ 2373 h 2916"/>
                <a:gd name="T46" fmla="*/ 2233 w 2607"/>
                <a:gd name="T47" fmla="*/ 2481 h 2916"/>
                <a:gd name="T48" fmla="*/ 2138 w 2607"/>
                <a:gd name="T49" fmla="*/ 2579 h 2916"/>
                <a:gd name="T50" fmla="*/ 2034 w 2607"/>
                <a:gd name="T51" fmla="*/ 2665 h 2916"/>
                <a:gd name="T52" fmla="*/ 1924 w 2607"/>
                <a:gd name="T53" fmla="*/ 2741 h 2916"/>
                <a:gd name="T54" fmla="*/ 1807 w 2607"/>
                <a:gd name="T55" fmla="*/ 2803 h 2916"/>
                <a:gd name="T56" fmla="*/ 1686 w 2607"/>
                <a:gd name="T57" fmla="*/ 2852 h 2916"/>
                <a:gd name="T58" fmla="*/ 1560 w 2607"/>
                <a:gd name="T59" fmla="*/ 2888 h 2916"/>
                <a:gd name="T60" fmla="*/ 1433 w 2607"/>
                <a:gd name="T61" fmla="*/ 2909 h 2916"/>
                <a:gd name="T62" fmla="*/ 1304 w 2607"/>
                <a:gd name="T63" fmla="*/ 2916 h 2916"/>
                <a:gd name="T64" fmla="*/ 1174 w 2607"/>
                <a:gd name="T65" fmla="*/ 2909 h 2916"/>
                <a:gd name="T66" fmla="*/ 1047 w 2607"/>
                <a:gd name="T67" fmla="*/ 2888 h 2916"/>
                <a:gd name="T68" fmla="*/ 921 w 2607"/>
                <a:gd name="T69" fmla="*/ 2852 h 2916"/>
                <a:gd name="T70" fmla="*/ 800 w 2607"/>
                <a:gd name="T71" fmla="*/ 2803 h 2916"/>
                <a:gd name="T72" fmla="*/ 683 w 2607"/>
                <a:gd name="T73" fmla="*/ 2741 h 2916"/>
                <a:gd name="T74" fmla="*/ 572 w 2607"/>
                <a:gd name="T75" fmla="*/ 2665 h 2916"/>
                <a:gd name="T76" fmla="*/ 469 w 2607"/>
                <a:gd name="T77" fmla="*/ 2579 h 2916"/>
                <a:gd name="T78" fmla="*/ 374 w 2607"/>
                <a:gd name="T79" fmla="*/ 2481 h 2916"/>
                <a:gd name="T80" fmla="*/ 288 w 2607"/>
                <a:gd name="T81" fmla="*/ 2373 h 2916"/>
                <a:gd name="T82" fmla="*/ 212 w 2607"/>
                <a:gd name="T83" fmla="*/ 2256 h 2916"/>
                <a:gd name="T84" fmla="*/ 147 w 2607"/>
                <a:gd name="T85" fmla="*/ 2131 h 2916"/>
                <a:gd name="T86" fmla="*/ 93 w 2607"/>
                <a:gd name="T87" fmla="*/ 2000 h 2916"/>
                <a:gd name="T88" fmla="*/ 51 w 2607"/>
                <a:gd name="T89" fmla="*/ 1863 h 2916"/>
                <a:gd name="T90" fmla="*/ 21 w 2607"/>
                <a:gd name="T91" fmla="*/ 1722 h 2916"/>
                <a:gd name="T92" fmla="*/ 5 w 2607"/>
                <a:gd name="T93" fmla="*/ 1579 h 2916"/>
                <a:gd name="T94" fmla="*/ 0 w 2607"/>
                <a:gd name="T95" fmla="*/ 1434 h 2916"/>
                <a:gd name="T96" fmla="*/ 9 w 2607"/>
                <a:gd name="T97" fmla="*/ 1290 h 2916"/>
                <a:gd name="T98" fmla="*/ 30 w 2607"/>
                <a:gd name="T99" fmla="*/ 1147 h 2916"/>
                <a:gd name="T100" fmla="*/ 64 w 2607"/>
                <a:gd name="T101" fmla="*/ 1008 h 2916"/>
                <a:gd name="T102" fmla="*/ 110 w 2607"/>
                <a:gd name="T103" fmla="*/ 872 h 2916"/>
                <a:gd name="T104" fmla="*/ 167 w 2607"/>
                <a:gd name="T105" fmla="*/ 743 h 2916"/>
                <a:gd name="T106" fmla="*/ 236 w 2607"/>
                <a:gd name="T107" fmla="*/ 621 h 2916"/>
                <a:gd name="T108" fmla="*/ 316 w 2607"/>
                <a:gd name="T109" fmla="*/ 507 h 2916"/>
                <a:gd name="T110" fmla="*/ 405 w 2607"/>
                <a:gd name="T111" fmla="*/ 402 h 2916"/>
                <a:gd name="T112" fmla="*/ 503 w 2607"/>
                <a:gd name="T113" fmla="*/ 308 h 2916"/>
                <a:gd name="T114" fmla="*/ 609 w 2607"/>
                <a:gd name="T115" fmla="*/ 225 h 2916"/>
                <a:gd name="T116" fmla="*/ 721 w 2607"/>
                <a:gd name="T117" fmla="*/ 154 h 2916"/>
                <a:gd name="T118" fmla="*/ 840 w 2607"/>
                <a:gd name="T119" fmla="*/ 96 h 2916"/>
                <a:gd name="T120" fmla="*/ 962 w 2607"/>
                <a:gd name="T121" fmla="*/ 51 h 2916"/>
                <a:gd name="T122" fmla="*/ 1089 w 2607"/>
                <a:gd name="T123" fmla="*/ 20 h 2916"/>
                <a:gd name="T124" fmla="*/ 1217 w 2607"/>
                <a:gd name="T125" fmla="*/ 3 h 29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07"/>
                <a:gd name="T190" fmla="*/ 0 h 2916"/>
                <a:gd name="T191" fmla="*/ 2607 w 2607"/>
                <a:gd name="T192" fmla="*/ 2916 h 29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07" h="2916">
                  <a:moveTo>
                    <a:pt x="1304" y="0"/>
                  </a:moveTo>
                  <a:lnTo>
                    <a:pt x="1347" y="1"/>
                  </a:lnTo>
                  <a:lnTo>
                    <a:pt x="1390" y="3"/>
                  </a:lnTo>
                  <a:lnTo>
                    <a:pt x="1433" y="7"/>
                  </a:lnTo>
                  <a:lnTo>
                    <a:pt x="1475" y="13"/>
                  </a:lnTo>
                  <a:lnTo>
                    <a:pt x="1518" y="20"/>
                  </a:lnTo>
                  <a:lnTo>
                    <a:pt x="1560" y="29"/>
                  </a:lnTo>
                  <a:lnTo>
                    <a:pt x="1603" y="39"/>
                  </a:lnTo>
                  <a:lnTo>
                    <a:pt x="1644" y="51"/>
                  </a:lnTo>
                  <a:lnTo>
                    <a:pt x="1686" y="64"/>
                  </a:lnTo>
                  <a:lnTo>
                    <a:pt x="1727" y="79"/>
                  </a:lnTo>
                  <a:lnTo>
                    <a:pt x="1767" y="96"/>
                  </a:lnTo>
                  <a:lnTo>
                    <a:pt x="1807" y="113"/>
                  </a:lnTo>
                  <a:lnTo>
                    <a:pt x="1847" y="133"/>
                  </a:lnTo>
                  <a:lnTo>
                    <a:pt x="1886" y="154"/>
                  </a:lnTo>
                  <a:lnTo>
                    <a:pt x="1924" y="176"/>
                  </a:lnTo>
                  <a:lnTo>
                    <a:pt x="1961" y="200"/>
                  </a:lnTo>
                  <a:lnTo>
                    <a:pt x="1999" y="225"/>
                  </a:lnTo>
                  <a:lnTo>
                    <a:pt x="2034" y="251"/>
                  </a:lnTo>
                  <a:lnTo>
                    <a:pt x="2070" y="279"/>
                  </a:lnTo>
                  <a:lnTo>
                    <a:pt x="2104" y="308"/>
                  </a:lnTo>
                  <a:lnTo>
                    <a:pt x="2138" y="338"/>
                  </a:lnTo>
                  <a:lnTo>
                    <a:pt x="2170" y="369"/>
                  </a:lnTo>
                  <a:lnTo>
                    <a:pt x="2202" y="402"/>
                  </a:lnTo>
                  <a:lnTo>
                    <a:pt x="2233" y="436"/>
                  </a:lnTo>
                  <a:lnTo>
                    <a:pt x="2262" y="471"/>
                  </a:lnTo>
                  <a:lnTo>
                    <a:pt x="2291" y="507"/>
                  </a:lnTo>
                  <a:lnTo>
                    <a:pt x="2319" y="544"/>
                  </a:lnTo>
                  <a:lnTo>
                    <a:pt x="2345" y="582"/>
                  </a:lnTo>
                  <a:lnTo>
                    <a:pt x="2371" y="621"/>
                  </a:lnTo>
                  <a:lnTo>
                    <a:pt x="2395" y="661"/>
                  </a:lnTo>
                  <a:lnTo>
                    <a:pt x="2418" y="701"/>
                  </a:lnTo>
                  <a:lnTo>
                    <a:pt x="2440" y="743"/>
                  </a:lnTo>
                  <a:lnTo>
                    <a:pt x="2460" y="786"/>
                  </a:lnTo>
                  <a:lnTo>
                    <a:pt x="2480" y="829"/>
                  </a:lnTo>
                  <a:lnTo>
                    <a:pt x="2497" y="872"/>
                  </a:lnTo>
                  <a:lnTo>
                    <a:pt x="2514" y="917"/>
                  </a:lnTo>
                  <a:lnTo>
                    <a:pt x="2529" y="962"/>
                  </a:lnTo>
                  <a:lnTo>
                    <a:pt x="2543" y="1008"/>
                  </a:lnTo>
                  <a:lnTo>
                    <a:pt x="2556" y="1054"/>
                  </a:lnTo>
                  <a:lnTo>
                    <a:pt x="2567" y="1100"/>
                  </a:lnTo>
                  <a:lnTo>
                    <a:pt x="2577" y="1147"/>
                  </a:lnTo>
                  <a:lnTo>
                    <a:pt x="2585" y="1194"/>
                  </a:lnTo>
                  <a:lnTo>
                    <a:pt x="2593" y="1242"/>
                  </a:lnTo>
                  <a:lnTo>
                    <a:pt x="2598" y="1290"/>
                  </a:lnTo>
                  <a:lnTo>
                    <a:pt x="2603" y="1338"/>
                  </a:lnTo>
                  <a:lnTo>
                    <a:pt x="2606" y="1386"/>
                  </a:lnTo>
                  <a:lnTo>
                    <a:pt x="2607" y="1434"/>
                  </a:lnTo>
                  <a:lnTo>
                    <a:pt x="2607" y="1482"/>
                  </a:lnTo>
                  <a:lnTo>
                    <a:pt x="2606" y="1531"/>
                  </a:lnTo>
                  <a:lnTo>
                    <a:pt x="2603" y="1579"/>
                  </a:lnTo>
                  <a:lnTo>
                    <a:pt x="2598" y="1627"/>
                  </a:lnTo>
                  <a:lnTo>
                    <a:pt x="2593" y="1674"/>
                  </a:lnTo>
                  <a:lnTo>
                    <a:pt x="2585" y="1722"/>
                  </a:lnTo>
                  <a:lnTo>
                    <a:pt x="2577" y="1769"/>
                  </a:lnTo>
                  <a:lnTo>
                    <a:pt x="2567" y="1816"/>
                  </a:lnTo>
                  <a:lnTo>
                    <a:pt x="2556" y="1863"/>
                  </a:lnTo>
                  <a:lnTo>
                    <a:pt x="2543" y="1909"/>
                  </a:lnTo>
                  <a:lnTo>
                    <a:pt x="2529" y="1955"/>
                  </a:lnTo>
                  <a:lnTo>
                    <a:pt x="2514" y="2000"/>
                  </a:lnTo>
                  <a:lnTo>
                    <a:pt x="2497" y="2044"/>
                  </a:lnTo>
                  <a:lnTo>
                    <a:pt x="2480" y="2088"/>
                  </a:lnTo>
                  <a:lnTo>
                    <a:pt x="2460" y="2131"/>
                  </a:lnTo>
                  <a:lnTo>
                    <a:pt x="2440" y="2173"/>
                  </a:lnTo>
                  <a:lnTo>
                    <a:pt x="2418" y="2215"/>
                  </a:lnTo>
                  <a:lnTo>
                    <a:pt x="2395" y="2256"/>
                  </a:lnTo>
                  <a:lnTo>
                    <a:pt x="2371" y="2296"/>
                  </a:lnTo>
                  <a:lnTo>
                    <a:pt x="2345" y="2334"/>
                  </a:lnTo>
                  <a:lnTo>
                    <a:pt x="2319" y="2373"/>
                  </a:lnTo>
                  <a:lnTo>
                    <a:pt x="2291" y="2410"/>
                  </a:lnTo>
                  <a:lnTo>
                    <a:pt x="2262" y="2446"/>
                  </a:lnTo>
                  <a:lnTo>
                    <a:pt x="2233" y="2481"/>
                  </a:lnTo>
                  <a:lnTo>
                    <a:pt x="2202" y="2514"/>
                  </a:lnTo>
                  <a:lnTo>
                    <a:pt x="2170" y="2547"/>
                  </a:lnTo>
                  <a:lnTo>
                    <a:pt x="2138" y="2579"/>
                  </a:lnTo>
                  <a:lnTo>
                    <a:pt x="2104" y="2609"/>
                  </a:lnTo>
                  <a:lnTo>
                    <a:pt x="2070" y="2638"/>
                  </a:lnTo>
                  <a:lnTo>
                    <a:pt x="2034" y="2665"/>
                  </a:lnTo>
                  <a:lnTo>
                    <a:pt x="1999" y="2692"/>
                  </a:lnTo>
                  <a:lnTo>
                    <a:pt x="1961" y="2717"/>
                  </a:lnTo>
                  <a:lnTo>
                    <a:pt x="1924" y="2741"/>
                  </a:lnTo>
                  <a:lnTo>
                    <a:pt x="1886" y="2763"/>
                  </a:lnTo>
                  <a:lnTo>
                    <a:pt x="1847" y="2784"/>
                  </a:lnTo>
                  <a:lnTo>
                    <a:pt x="1807" y="2803"/>
                  </a:lnTo>
                  <a:lnTo>
                    <a:pt x="1767" y="2821"/>
                  </a:lnTo>
                  <a:lnTo>
                    <a:pt x="1727" y="2837"/>
                  </a:lnTo>
                  <a:lnTo>
                    <a:pt x="1686" y="2852"/>
                  </a:lnTo>
                  <a:lnTo>
                    <a:pt x="1644" y="2865"/>
                  </a:lnTo>
                  <a:lnTo>
                    <a:pt x="1603" y="2878"/>
                  </a:lnTo>
                  <a:lnTo>
                    <a:pt x="1560" y="2888"/>
                  </a:lnTo>
                  <a:lnTo>
                    <a:pt x="1518" y="2896"/>
                  </a:lnTo>
                  <a:lnTo>
                    <a:pt x="1475" y="2903"/>
                  </a:lnTo>
                  <a:lnTo>
                    <a:pt x="1433" y="2909"/>
                  </a:lnTo>
                  <a:lnTo>
                    <a:pt x="1390" y="2913"/>
                  </a:lnTo>
                  <a:lnTo>
                    <a:pt x="1347" y="2916"/>
                  </a:lnTo>
                  <a:lnTo>
                    <a:pt x="1304" y="2916"/>
                  </a:lnTo>
                  <a:lnTo>
                    <a:pt x="1260" y="2916"/>
                  </a:lnTo>
                  <a:lnTo>
                    <a:pt x="1217" y="2913"/>
                  </a:lnTo>
                  <a:lnTo>
                    <a:pt x="1174" y="2909"/>
                  </a:lnTo>
                  <a:lnTo>
                    <a:pt x="1131" y="2903"/>
                  </a:lnTo>
                  <a:lnTo>
                    <a:pt x="1089" y="2896"/>
                  </a:lnTo>
                  <a:lnTo>
                    <a:pt x="1047" y="2888"/>
                  </a:lnTo>
                  <a:lnTo>
                    <a:pt x="1005" y="2878"/>
                  </a:lnTo>
                  <a:lnTo>
                    <a:pt x="962" y="2865"/>
                  </a:lnTo>
                  <a:lnTo>
                    <a:pt x="921" y="2852"/>
                  </a:lnTo>
                  <a:lnTo>
                    <a:pt x="880" y="2837"/>
                  </a:lnTo>
                  <a:lnTo>
                    <a:pt x="840" y="2821"/>
                  </a:lnTo>
                  <a:lnTo>
                    <a:pt x="800" y="2803"/>
                  </a:lnTo>
                  <a:lnTo>
                    <a:pt x="760" y="2784"/>
                  </a:lnTo>
                  <a:lnTo>
                    <a:pt x="721" y="2763"/>
                  </a:lnTo>
                  <a:lnTo>
                    <a:pt x="683" y="2741"/>
                  </a:lnTo>
                  <a:lnTo>
                    <a:pt x="646" y="2717"/>
                  </a:lnTo>
                  <a:lnTo>
                    <a:pt x="609" y="2692"/>
                  </a:lnTo>
                  <a:lnTo>
                    <a:pt x="572" y="2665"/>
                  </a:lnTo>
                  <a:lnTo>
                    <a:pt x="537" y="2638"/>
                  </a:lnTo>
                  <a:lnTo>
                    <a:pt x="503" y="2609"/>
                  </a:lnTo>
                  <a:lnTo>
                    <a:pt x="469" y="2579"/>
                  </a:lnTo>
                  <a:lnTo>
                    <a:pt x="437" y="2547"/>
                  </a:lnTo>
                  <a:lnTo>
                    <a:pt x="405" y="2514"/>
                  </a:lnTo>
                  <a:lnTo>
                    <a:pt x="374" y="2481"/>
                  </a:lnTo>
                  <a:lnTo>
                    <a:pt x="344" y="2446"/>
                  </a:lnTo>
                  <a:lnTo>
                    <a:pt x="316" y="2410"/>
                  </a:lnTo>
                  <a:lnTo>
                    <a:pt x="288" y="2373"/>
                  </a:lnTo>
                  <a:lnTo>
                    <a:pt x="262" y="2334"/>
                  </a:lnTo>
                  <a:lnTo>
                    <a:pt x="236" y="2296"/>
                  </a:lnTo>
                  <a:lnTo>
                    <a:pt x="212" y="2256"/>
                  </a:lnTo>
                  <a:lnTo>
                    <a:pt x="189" y="2215"/>
                  </a:lnTo>
                  <a:lnTo>
                    <a:pt x="167" y="2173"/>
                  </a:lnTo>
                  <a:lnTo>
                    <a:pt x="147" y="2131"/>
                  </a:lnTo>
                  <a:lnTo>
                    <a:pt x="128" y="2088"/>
                  </a:lnTo>
                  <a:lnTo>
                    <a:pt x="110" y="2044"/>
                  </a:lnTo>
                  <a:lnTo>
                    <a:pt x="93" y="2000"/>
                  </a:lnTo>
                  <a:lnTo>
                    <a:pt x="78" y="1955"/>
                  </a:lnTo>
                  <a:lnTo>
                    <a:pt x="64" y="1909"/>
                  </a:lnTo>
                  <a:lnTo>
                    <a:pt x="51" y="1863"/>
                  </a:lnTo>
                  <a:lnTo>
                    <a:pt x="40" y="1816"/>
                  </a:lnTo>
                  <a:lnTo>
                    <a:pt x="30" y="1769"/>
                  </a:lnTo>
                  <a:lnTo>
                    <a:pt x="21" y="1722"/>
                  </a:lnTo>
                  <a:lnTo>
                    <a:pt x="14" y="1674"/>
                  </a:lnTo>
                  <a:lnTo>
                    <a:pt x="9" y="1627"/>
                  </a:lnTo>
                  <a:lnTo>
                    <a:pt x="5" y="1579"/>
                  </a:lnTo>
                  <a:lnTo>
                    <a:pt x="2" y="1531"/>
                  </a:lnTo>
                  <a:lnTo>
                    <a:pt x="0" y="1482"/>
                  </a:lnTo>
                  <a:lnTo>
                    <a:pt x="0" y="1434"/>
                  </a:lnTo>
                  <a:lnTo>
                    <a:pt x="2" y="1386"/>
                  </a:lnTo>
                  <a:lnTo>
                    <a:pt x="5" y="1338"/>
                  </a:lnTo>
                  <a:lnTo>
                    <a:pt x="9" y="1290"/>
                  </a:lnTo>
                  <a:lnTo>
                    <a:pt x="14" y="1242"/>
                  </a:lnTo>
                  <a:lnTo>
                    <a:pt x="21" y="1194"/>
                  </a:lnTo>
                  <a:lnTo>
                    <a:pt x="30" y="1147"/>
                  </a:lnTo>
                  <a:lnTo>
                    <a:pt x="40" y="1100"/>
                  </a:lnTo>
                  <a:lnTo>
                    <a:pt x="51" y="1054"/>
                  </a:lnTo>
                  <a:lnTo>
                    <a:pt x="64" y="1008"/>
                  </a:lnTo>
                  <a:lnTo>
                    <a:pt x="78" y="962"/>
                  </a:lnTo>
                  <a:lnTo>
                    <a:pt x="93" y="917"/>
                  </a:lnTo>
                  <a:lnTo>
                    <a:pt x="110" y="872"/>
                  </a:lnTo>
                  <a:lnTo>
                    <a:pt x="128" y="829"/>
                  </a:lnTo>
                  <a:lnTo>
                    <a:pt x="147" y="786"/>
                  </a:lnTo>
                  <a:lnTo>
                    <a:pt x="167" y="743"/>
                  </a:lnTo>
                  <a:lnTo>
                    <a:pt x="189" y="701"/>
                  </a:lnTo>
                  <a:lnTo>
                    <a:pt x="212" y="661"/>
                  </a:lnTo>
                  <a:lnTo>
                    <a:pt x="236" y="621"/>
                  </a:lnTo>
                  <a:lnTo>
                    <a:pt x="262" y="582"/>
                  </a:lnTo>
                  <a:lnTo>
                    <a:pt x="288" y="544"/>
                  </a:lnTo>
                  <a:lnTo>
                    <a:pt x="316" y="507"/>
                  </a:lnTo>
                  <a:lnTo>
                    <a:pt x="344" y="471"/>
                  </a:lnTo>
                  <a:lnTo>
                    <a:pt x="374" y="436"/>
                  </a:lnTo>
                  <a:lnTo>
                    <a:pt x="405" y="402"/>
                  </a:lnTo>
                  <a:lnTo>
                    <a:pt x="437" y="369"/>
                  </a:lnTo>
                  <a:lnTo>
                    <a:pt x="469" y="338"/>
                  </a:lnTo>
                  <a:lnTo>
                    <a:pt x="503" y="308"/>
                  </a:lnTo>
                  <a:lnTo>
                    <a:pt x="537" y="279"/>
                  </a:lnTo>
                  <a:lnTo>
                    <a:pt x="572" y="251"/>
                  </a:lnTo>
                  <a:lnTo>
                    <a:pt x="609" y="225"/>
                  </a:lnTo>
                  <a:lnTo>
                    <a:pt x="646" y="200"/>
                  </a:lnTo>
                  <a:lnTo>
                    <a:pt x="683" y="176"/>
                  </a:lnTo>
                  <a:lnTo>
                    <a:pt x="721" y="154"/>
                  </a:lnTo>
                  <a:lnTo>
                    <a:pt x="760" y="133"/>
                  </a:lnTo>
                  <a:lnTo>
                    <a:pt x="800" y="113"/>
                  </a:lnTo>
                  <a:lnTo>
                    <a:pt x="840" y="96"/>
                  </a:lnTo>
                  <a:lnTo>
                    <a:pt x="880" y="79"/>
                  </a:lnTo>
                  <a:lnTo>
                    <a:pt x="921" y="64"/>
                  </a:lnTo>
                  <a:lnTo>
                    <a:pt x="962" y="51"/>
                  </a:lnTo>
                  <a:lnTo>
                    <a:pt x="1005" y="39"/>
                  </a:lnTo>
                  <a:lnTo>
                    <a:pt x="1047" y="29"/>
                  </a:lnTo>
                  <a:lnTo>
                    <a:pt x="1089" y="20"/>
                  </a:lnTo>
                  <a:lnTo>
                    <a:pt x="1131" y="13"/>
                  </a:lnTo>
                  <a:lnTo>
                    <a:pt x="1174" y="7"/>
                  </a:lnTo>
                  <a:lnTo>
                    <a:pt x="1217" y="3"/>
                  </a:lnTo>
                  <a:lnTo>
                    <a:pt x="1260" y="1"/>
                  </a:lnTo>
                  <a:lnTo>
                    <a:pt x="1304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5" name="Freeform 8"/>
            <p:cNvSpPr>
              <a:spLocks/>
            </p:cNvSpPr>
            <p:nvPr/>
          </p:nvSpPr>
          <p:spPr bwMode="auto">
            <a:xfrm>
              <a:off x="385" y="877"/>
              <a:ext cx="2667" cy="2916"/>
            </a:xfrm>
            <a:custGeom>
              <a:avLst/>
              <a:gdLst>
                <a:gd name="T0" fmla="*/ 1245 w 2667"/>
                <a:gd name="T1" fmla="*/ 2913 h 2916"/>
                <a:gd name="T2" fmla="*/ 1114 w 2667"/>
                <a:gd name="T3" fmla="*/ 2896 h 2916"/>
                <a:gd name="T4" fmla="*/ 985 w 2667"/>
                <a:gd name="T5" fmla="*/ 2865 h 2916"/>
                <a:gd name="T6" fmla="*/ 859 w 2667"/>
                <a:gd name="T7" fmla="*/ 2821 h 2916"/>
                <a:gd name="T8" fmla="*/ 738 w 2667"/>
                <a:gd name="T9" fmla="*/ 2763 h 2916"/>
                <a:gd name="T10" fmla="*/ 622 w 2667"/>
                <a:gd name="T11" fmla="*/ 2692 h 2916"/>
                <a:gd name="T12" fmla="*/ 514 w 2667"/>
                <a:gd name="T13" fmla="*/ 2609 h 2916"/>
                <a:gd name="T14" fmla="*/ 414 w 2667"/>
                <a:gd name="T15" fmla="*/ 2514 h 2916"/>
                <a:gd name="T16" fmla="*/ 323 w 2667"/>
                <a:gd name="T17" fmla="*/ 2410 h 2916"/>
                <a:gd name="T18" fmla="*/ 241 w 2667"/>
                <a:gd name="T19" fmla="*/ 2296 h 2916"/>
                <a:gd name="T20" fmla="*/ 171 w 2667"/>
                <a:gd name="T21" fmla="*/ 2173 h 2916"/>
                <a:gd name="T22" fmla="*/ 112 w 2667"/>
                <a:gd name="T23" fmla="*/ 2044 h 2916"/>
                <a:gd name="T24" fmla="*/ 65 w 2667"/>
                <a:gd name="T25" fmla="*/ 1909 h 2916"/>
                <a:gd name="T26" fmla="*/ 30 w 2667"/>
                <a:gd name="T27" fmla="*/ 1769 h 2916"/>
                <a:gd name="T28" fmla="*/ 9 w 2667"/>
                <a:gd name="T29" fmla="*/ 1627 h 2916"/>
                <a:gd name="T30" fmla="*/ 0 w 2667"/>
                <a:gd name="T31" fmla="*/ 1482 h 2916"/>
                <a:gd name="T32" fmla="*/ 4 w 2667"/>
                <a:gd name="T33" fmla="*/ 1338 h 2916"/>
                <a:gd name="T34" fmla="*/ 21 w 2667"/>
                <a:gd name="T35" fmla="*/ 1194 h 2916"/>
                <a:gd name="T36" fmla="*/ 52 w 2667"/>
                <a:gd name="T37" fmla="*/ 1054 h 2916"/>
                <a:gd name="T38" fmla="*/ 95 w 2667"/>
                <a:gd name="T39" fmla="*/ 917 h 2916"/>
                <a:gd name="T40" fmla="*/ 150 w 2667"/>
                <a:gd name="T41" fmla="*/ 786 h 2916"/>
                <a:gd name="T42" fmla="*/ 217 w 2667"/>
                <a:gd name="T43" fmla="*/ 661 h 2916"/>
                <a:gd name="T44" fmla="*/ 294 w 2667"/>
                <a:gd name="T45" fmla="*/ 544 h 2916"/>
                <a:gd name="T46" fmla="*/ 382 w 2667"/>
                <a:gd name="T47" fmla="*/ 436 h 2916"/>
                <a:gd name="T48" fmla="*/ 480 w 2667"/>
                <a:gd name="T49" fmla="*/ 338 h 2916"/>
                <a:gd name="T50" fmla="*/ 585 w 2667"/>
                <a:gd name="T51" fmla="*/ 251 h 2916"/>
                <a:gd name="T52" fmla="*/ 699 w 2667"/>
                <a:gd name="T53" fmla="*/ 176 h 2916"/>
                <a:gd name="T54" fmla="*/ 818 w 2667"/>
                <a:gd name="T55" fmla="*/ 113 h 2916"/>
                <a:gd name="T56" fmla="*/ 942 w 2667"/>
                <a:gd name="T57" fmla="*/ 64 h 2916"/>
                <a:gd name="T58" fmla="*/ 1070 w 2667"/>
                <a:gd name="T59" fmla="*/ 29 h 2916"/>
                <a:gd name="T60" fmla="*/ 1201 w 2667"/>
                <a:gd name="T61" fmla="*/ 7 h 2916"/>
                <a:gd name="T62" fmla="*/ 1333 w 2667"/>
                <a:gd name="T63" fmla="*/ 0 h 2916"/>
                <a:gd name="T64" fmla="*/ 1465 w 2667"/>
                <a:gd name="T65" fmla="*/ 7 h 2916"/>
                <a:gd name="T66" fmla="*/ 1596 w 2667"/>
                <a:gd name="T67" fmla="*/ 29 h 2916"/>
                <a:gd name="T68" fmla="*/ 1724 w 2667"/>
                <a:gd name="T69" fmla="*/ 64 h 2916"/>
                <a:gd name="T70" fmla="*/ 1849 w 2667"/>
                <a:gd name="T71" fmla="*/ 113 h 2916"/>
                <a:gd name="T72" fmla="*/ 1968 w 2667"/>
                <a:gd name="T73" fmla="*/ 176 h 2916"/>
                <a:gd name="T74" fmla="*/ 2081 w 2667"/>
                <a:gd name="T75" fmla="*/ 251 h 2916"/>
                <a:gd name="T76" fmla="*/ 2187 w 2667"/>
                <a:gd name="T77" fmla="*/ 338 h 2916"/>
                <a:gd name="T78" fmla="*/ 2284 w 2667"/>
                <a:gd name="T79" fmla="*/ 436 h 2916"/>
                <a:gd name="T80" fmla="*/ 2372 w 2667"/>
                <a:gd name="T81" fmla="*/ 544 h 2916"/>
                <a:gd name="T82" fmla="*/ 2450 w 2667"/>
                <a:gd name="T83" fmla="*/ 661 h 2916"/>
                <a:gd name="T84" fmla="*/ 2517 w 2667"/>
                <a:gd name="T85" fmla="*/ 786 h 2916"/>
                <a:gd name="T86" fmla="*/ 2572 w 2667"/>
                <a:gd name="T87" fmla="*/ 917 h 2916"/>
                <a:gd name="T88" fmla="*/ 2615 w 2667"/>
                <a:gd name="T89" fmla="*/ 1054 h 2916"/>
                <a:gd name="T90" fmla="*/ 2645 w 2667"/>
                <a:gd name="T91" fmla="*/ 1194 h 2916"/>
                <a:gd name="T92" fmla="*/ 2663 w 2667"/>
                <a:gd name="T93" fmla="*/ 1338 h 2916"/>
                <a:gd name="T94" fmla="*/ 2667 w 2667"/>
                <a:gd name="T95" fmla="*/ 1482 h 2916"/>
                <a:gd name="T96" fmla="*/ 2658 w 2667"/>
                <a:gd name="T97" fmla="*/ 1627 h 2916"/>
                <a:gd name="T98" fmla="*/ 2637 w 2667"/>
                <a:gd name="T99" fmla="*/ 1769 h 2916"/>
                <a:gd name="T100" fmla="*/ 2602 w 2667"/>
                <a:gd name="T101" fmla="*/ 1909 h 2916"/>
                <a:gd name="T102" fmla="*/ 2555 w 2667"/>
                <a:gd name="T103" fmla="*/ 2044 h 2916"/>
                <a:gd name="T104" fmla="*/ 2496 w 2667"/>
                <a:gd name="T105" fmla="*/ 2173 h 2916"/>
                <a:gd name="T106" fmla="*/ 2425 w 2667"/>
                <a:gd name="T107" fmla="*/ 2296 h 2916"/>
                <a:gd name="T108" fmla="*/ 2344 w 2667"/>
                <a:gd name="T109" fmla="*/ 2410 h 2916"/>
                <a:gd name="T110" fmla="*/ 2253 w 2667"/>
                <a:gd name="T111" fmla="*/ 2514 h 2916"/>
                <a:gd name="T112" fmla="*/ 2153 w 2667"/>
                <a:gd name="T113" fmla="*/ 2609 h 2916"/>
                <a:gd name="T114" fmla="*/ 2045 w 2667"/>
                <a:gd name="T115" fmla="*/ 2692 h 2916"/>
                <a:gd name="T116" fmla="*/ 1929 w 2667"/>
                <a:gd name="T117" fmla="*/ 2763 h 2916"/>
                <a:gd name="T118" fmla="*/ 1808 w 2667"/>
                <a:gd name="T119" fmla="*/ 2821 h 2916"/>
                <a:gd name="T120" fmla="*/ 1682 w 2667"/>
                <a:gd name="T121" fmla="*/ 2865 h 2916"/>
                <a:gd name="T122" fmla="*/ 1553 w 2667"/>
                <a:gd name="T123" fmla="*/ 2896 h 2916"/>
                <a:gd name="T124" fmla="*/ 1422 w 2667"/>
                <a:gd name="T125" fmla="*/ 2913 h 29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67"/>
                <a:gd name="T190" fmla="*/ 0 h 2916"/>
                <a:gd name="T191" fmla="*/ 2667 w 2667"/>
                <a:gd name="T192" fmla="*/ 2916 h 29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67" h="2916">
                  <a:moveTo>
                    <a:pt x="1333" y="2916"/>
                  </a:moveTo>
                  <a:lnTo>
                    <a:pt x="1289" y="2916"/>
                  </a:lnTo>
                  <a:lnTo>
                    <a:pt x="1245" y="2913"/>
                  </a:lnTo>
                  <a:lnTo>
                    <a:pt x="1201" y="2909"/>
                  </a:lnTo>
                  <a:lnTo>
                    <a:pt x="1157" y="2903"/>
                  </a:lnTo>
                  <a:lnTo>
                    <a:pt x="1114" y="2896"/>
                  </a:lnTo>
                  <a:lnTo>
                    <a:pt x="1070" y="2888"/>
                  </a:lnTo>
                  <a:lnTo>
                    <a:pt x="1027" y="2878"/>
                  </a:lnTo>
                  <a:lnTo>
                    <a:pt x="985" y="2865"/>
                  </a:lnTo>
                  <a:lnTo>
                    <a:pt x="942" y="2852"/>
                  </a:lnTo>
                  <a:lnTo>
                    <a:pt x="900" y="2837"/>
                  </a:lnTo>
                  <a:lnTo>
                    <a:pt x="859" y="2821"/>
                  </a:lnTo>
                  <a:lnTo>
                    <a:pt x="818" y="2803"/>
                  </a:lnTo>
                  <a:lnTo>
                    <a:pt x="777" y="2784"/>
                  </a:lnTo>
                  <a:lnTo>
                    <a:pt x="738" y="2763"/>
                  </a:lnTo>
                  <a:lnTo>
                    <a:pt x="699" y="2741"/>
                  </a:lnTo>
                  <a:lnTo>
                    <a:pt x="660" y="2717"/>
                  </a:lnTo>
                  <a:lnTo>
                    <a:pt x="622" y="2692"/>
                  </a:lnTo>
                  <a:lnTo>
                    <a:pt x="585" y="2665"/>
                  </a:lnTo>
                  <a:lnTo>
                    <a:pt x="549" y="2638"/>
                  </a:lnTo>
                  <a:lnTo>
                    <a:pt x="514" y="2609"/>
                  </a:lnTo>
                  <a:lnTo>
                    <a:pt x="480" y="2579"/>
                  </a:lnTo>
                  <a:lnTo>
                    <a:pt x="446" y="2547"/>
                  </a:lnTo>
                  <a:lnTo>
                    <a:pt x="414" y="2514"/>
                  </a:lnTo>
                  <a:lnTo>
                    <a:pt x="382" y="2481"/>
                  </a:lnTo>
                  <a:lnTo>
                    <a:pt x="352" y="2446"/>
                  </a:lnTo>
                  <a:lnTo>
                    <a:pt x="323" y="2410"/>
                  </a:lnTo>
                  <a:lnTo>
                    <a:pt x="294" y="2373"/>
                  </a:lnTo>
                  <a:lnTo>
                    <a:pt x="267" y="2334"/>
                  </a:lnTo>
                  <a:lnTo>
                    <a:pt x="241" y="2296"/>
                  </a:lnTo>
                  <a:lnTo>
                    <a:pt x="217" y="2256"/>
                  </a:lnTo>
                  <a:lnTo>
                    <a:pt x="193" y="2215"/>
                  </a:lnTo>
                  <a:lnTo>
                    <a:pt x="171" y="2173"/>
                  </a:lnTo>
                  <a:lnTo>
                    <a:pt x="150" y="2131"/>
                  </a:lnTo>
                  <a:lnTo>
                    <a:pt x="130" y="2088"/>
                  </a:lnTo>
                  <a:lnTo>
                    <a:pt x="112" y="2044"/>
                  </a:lnTo>
                  <a:lnTo>
                    <a:pt x="95" y="2000"/>
                  </a:lnTo>
                  <a:lnTo>
                    <a:pt x="79" y="1955"/>
                  </a:lnTo>
                  <a:lnTo>
                    <a:pt x="65" y="1909"/>
                  </a:lnTo>
                  <a:lnTo>
                    <a:pt x="52" y="1863"/>
                  </a:lnTo>
                  <a:lnTo>
                    <a:pt x="40" y="1816"/>
                  </a:lnTo>
                  <a:lnTo>
                    <a:pt x="30" y="1769"/>
                  </a:lnTo>
                  <a:lnTo>
                    <a:pt x="21" y="1722"/>
                  </a:lnTo>
                  <a:lnTo>
                    <a:pt x="14" y="1674"/>
                  </a:lnTo>
                  <a:lnTo>
                    <a:pt x="9" y="1627"/>
                  </a:lnTo>
                  <a:lnTo>
                    <a:pt x="4" y="1579"/>
                  </a:lnTo>
                  <a:lnTo>
                    <a:pt x="1" y="1531"/>
                  </a:lnTo>
                  <a:lnTo>
                    <a:pt x="0" y="1482"/>
                  </a:lnTo>
                  <a:lnTo>
                    <a:pt x="0" y="1434"/>
                  </a:lnTo>
                  <a:lnTo>
                    <a:pt x="1" y="1386"/>
                  </a:lnTo>
                  <a:lnTo>
                    <a:pt x="4" y="1338"/>
                  </a:lnTo>
                  <a:lnTo>
                    <a:pt x="9" y="1290"/>
                  </a:lnTo>
                  <a:lnTo>
                    <a:pt x="14" y="1242"/>
                  </a:lnTo>
                  <a:lnTo>
                    <a:pt x="21" y="1194"/>
                  </a:lnTo>
                  <a:lnTo>
                    <a:pt x="30" y="1147"/>
                  </a:lnTo>
                  <a:lnTo>
                    <a:pt x="40" y="1100"/>
                  </a:lnTo>
                  <a:lnTo>
                    <a:pt x="52" y="1054"/>
                  </a:lnTo>
                  <a:lnTo>
                    <a:pt x="65" y="1008"/>
                  </a:lnTo>
                  <a:lnTo>
                    <a:pt x="79" y="962"/>
                  </a:lnTo>
                  <a:lnTo>
                    <a:pt x="95" y="917"/>
                  </a:lnTo>
                  <a:lnTo>
                    <a:pt x="112" y="872"/>
                  </a:lnTo>
                  <a:lnTo>
                    <a:pt x="130" y="829"/>
                  </a:lnTo>
                  <a:lnTo>
                    <a:pt x="150" y="786"/>
                  </a:lnTo>
                  <a:lnTo>
                    <a:pt x="171" y="743"/>
                  </a:lnTo>
                  <a:lnTo>
                    <a:pt x="193" y="701"/>
                  </a:lnTo>
                  <a:lnTo>
                    <a:pt x="217" y="661"/>
                  </a:lnTo>
                  <a:lnTo>
                    <a:pt x="241" y="621"/>
                  </a:lnTo>
                  <a:lnTo>
                    <a:pt x="267" y="582"/>
                  </a:lnTo>
                  <a:lnTo>
                    <a:pt x="294" y="544"/>
                  </a:lnTo>
                  <a:lnTo>
                    <a:pt x="323" y="507"/>
                  </a:lnTo>
                  <a:lnTo>
                    <a:pt x="352" y="471"/>
                  </a:lnTo>
                  <a:lnTo>
                    <a:pt x="382" y="436"/>
                  </a:lnTo>
                  <a:lnTo>
                    <a:pt x="414" y="402"/>
                  </a:lnTo>
                  <a:lnTo>
                    <a:pt x="446" y="369"/>
                  </a:lnTo>
                  <a:lnTo>
                    <a:pt x="480" y="338"/>
                  </a:lnTo>
                  <a:lnTo>
                    <a:pt x="514" y="308"/>
                  </a:lnTo>
                  <a:lnTo>
                    <a:pt x="549" y="279"/>
                  </a:lnTo>
                  <a:lnTo>
                    <a:pt x="585" y="251"/>
                  </a:lnTo>
                  <a:lnTo>
                    <a:pt x="622" y="225"/>
                  </a:lnTo>
                  <a:lnTo>
                    <a:pt x="660" y="200"/>
                  </a:lnTo>
                  <a:lnTo>
                    <a:pt x="699" y="176"/>
                  </a:lnTo>
                  <a:lnTo>
                    <a:pt x="738" y="154"/>
                  </a:lnTo>
                  <a:lnTo>
                    <a:pt x="777" y="133"/>
                  </a:lnTo>
                  <a:lnTo>
                    <a:pt x="818" y="113"/>
                  </a:lnTo>
                  <a:lnTo>
                    <a:pt x="859" y="96"/>
                  </a:lnTo>
                  <a:lnTo>
                    <a:pt x="900" y="79"/>
                  </a:lnTo>
                  <a:lnTo>
                    <a:pt x="942" y="64"/>
                  </a:lnTo>
                  <a:lnTo>
                    <a:pt x="985" y="51"/>
                  </a:lnTo>
                  <a:lnTo>
                    <a:pt x="1027" y="39"/>
                  </a:lnTo>
                  <a:lnTo>
                    <a:pt x="1070" y="29"/>
                  </a:lnTo>
                  <a:lnTo>
                    <a:pt x="1114" y="20"/>
                  </a:lnTo>
                  <a:lnTo>
                    <a:pt x="1157" y="13"/>
                  </a:lnTo>
                  <a:lnTo>
                    <a:pt x="1201" y="7"/>
                  </a:lnTo>
                  <a:lnTo>
                    <a:pt x="1245" y="3"/>
                  </a:lnTo>
                  <a:lnTo>
                    <a:pt x="1289" y="1"/>
                  </a:lnTo>
                  <a:lnTo>
                    <a:pt x="1333" y="0"/>
                  </a:lnTo>
                  <a:lnTo>
                    <a:pt x="1378" y="1"/>
                  </a:lnTo>
                  <a:lnTo>
                    <a:pt x="1422" y="3"/>
                  </a:lnTo>
                  <a:lnTo>
                    <a:pt x="1465" y="7"/>
                  </a:lnTo>
                  <a:lnTo>
                    <a:pt x="1509" y="13"/>
                  </a:lnTo>
                  <a:lnTo>
                    <a:pt x="1553" y="20"/>
                  </a:lnTo>
                  <a:lnTo>
                    <a:pt x="1596" y="29"/>
                  </a:lnTo>
                  <a:lnTo>
                    <a:pt x="1640" y="39"/>
                  </a:lnTo>
                  <a:lnTo>
                    <a:pt x="1682" y="51"/>
                  </a:lnTo>
                  <a:lnTo>
                    <a:pt x="1724" y="64"/>
                  </a:lnTo>
                  <a:lnTo>
                    <a:pt x="1766" y="79"/>
                  </a:lnTo>
                  <a:lnTo>
                    <a:pt x="1808" y="96"/>
                  </a:lnTo>
                  <a:lnTo>
                    <a:pt x="1849" y="113"/>
                  </a:lnTo>
                  <a:lnTo>
                    <a:pt x="1889" y="133"/>
                  </a:lnTo>
                  <a:lnTo>
                    <a:pt x="1929" y="154"/>
                  </a:lnTo>
                  <a:lnTo>
                    <a:pt x="1968" y="176"/>
                  </a:lnTo>
                  <a:lnTo>
                    <a:pt x="2007" y="200"/>
                  </a:lnTo>
                  <a:lnTo>
                    <a:pt x="2045" y="225"/>
                  </a:lnTo>
                  <a:lnTo>
                    <a:pt x="2081" y="251"/>
                  </a:lnTo>
                  <a:lnTo>
                    <a:pt x="2117" y="279"/>
                  </a:lnTo>
                  <a:lnTo>
                    <a:pt x="2153" y="308"/>
                  </a:lnTo>
                  <a:lnTo>
                    <a:pt x="2187" y="338"/>
                  </a:lnTo>
                  <a:lnTo>
                    <a:pt x="2220" y="369"/>
                  </a:lnTo>
                  <a:lnTo>
                    <a:pt x="2253" y="402"/>
                  </a:lnTo>
                  <a:lnTo>
                    <a:pt x="2284" y="436"/>
                  </a:lnTo>
                  <a:lnTo>
                    <a:pt x="2315" y="471"/>
                  </a:lnTo>
                  <a:lnTo>
                    <a:pt x="2344" y="507"/>
                  </a:lnTo>
                  <a:lnTo>
                    <a:pt x="2372" y="544"/>
                  </a:lnTo>
                  <a:lnTo>
                    <a:pt x="2399" y="582"/>
                  </a:lnTo>
                  <a:lnTo>
                    <a:pt x="2425" y="621"/>
                  </a:lnTo>
                  <a:lnTo>
                    <a:pt x="2450" y="661"/>
                  </a:lnTo>
                  <a:lnTo>
                    <a:pt x="2473" y="701"/>
                  </a:lnTo>
                  <a:lnTo>
                    <a:pt x="2496" y="743"/>
                  </a:lnTo>
                  <a:lnTo>
                    <a:pt x="2517" y="786"/>
                  </a:lnTo>
                  <a:lnTo>
                    <a:pt x="2537" y="829"/>
                  </a:lnTo>
                  <a:lnTo>
                    <a:pt x="2555" y="872"/>
                  </a:lnTo>
                  <a:lnTo>
                    <a:pt x="2572" y="917"/>
                  </a:lnTo>
                  <a:lnTo>
                    <a:pt x="2588" y="962"/>
                  </a:lnTo>
                  <a:lnTo>
                    <a:pt x="2602" y="1008"/>
                  </a:lnTo>
                  <a:lnTo>
                    <a:pt x="2615" y="1054"/>
                  </a:lnTo>
                  <a:lnTo>
                    <a:pt x="2627" y="1100"/>
                  </a:lnTo>
                  <a:lnTo>
                    <a:pt x="2637" y="1147"/>
                  </a:lnTo>
                  <a:lnTo>
                    <a:pt x="2645" y="1194"/>
                  </a:lnTo>
                  <a:lnTo>
                    <a:pt x="2653" y="1242"/>
                  </a:lnTo>
                  <a:lnTo>
                    <a:pt x="2658" y="1290"/>
                  </a:lnTo>
                  <a:lnTo>
                    <a:pt x="2663" y="1338"/>
                  </a:lnTo>
                  <a:lnTo>
                    <a:pt x="2665" y="1386"/>
                  </a:lnTo>
                  <a:lnTo>
                    <a:pt x="2667" y="1434"/>
                  </a:lnTo>
                  <a:lnTo>
                    <a:pt x="2667" y="1482"/>
                  </a:lnTo>
                  <a:lnTo>
                    <a:pt x="2665" y="1531"/>
                  </a:lnTo>
                  <a:lnTo>
                    <a:pt x="2663" y="1579"/>
                  </a:lnTo>
                  <a:lnTo>
                    <a:pt x="2658" y="1627"/>
                  </a:lnTo>
                  <a:lnTo>
                    <a:pt x="2653" y="1674"/>
                  </a:lnTo>
                  <a:lnTo>
                    <a:pt x="2645" y="1722"/>
                  </a:lnTo>
                  <a:lnTo>
                    <a:pt x="2637" y="1769"/>
                  </a:lnTo>
                  <a:lnTo>
                    <a:pt x="2627" y="1816"/>
                  </a:lnTo>
                  <a:lnTo>
                    <a:pt x="2615" y="1863"/>
                  </a:lnTo>
                  <a:lnTo>
                    <a:pt x="2602" y="1909"/>
                  </a:lnTo>
                  <a:lnTo>
                    <a:pt x="2588" y="1955"/>
                  </a:lnTo>
                  <a:lnTo>
                    <a:pt x="2572" y="2000"/>
                  </a:lnTo>
                  <a:lnTo>
                    <a:pt x="2555" y="2044"/>
                  </a:lnTo>
                  <a:lnTo>
                    <a:pt x="2537" y="2088"/>
                  </a:lnTo>
                  <a:lnTo>
                    <a:pt x="2517" y="2131"/>
                  </a:lnTo>
                  <a:lnTo>
                    <a:pt x="2496" y="2173"/>
                  </a:lnTo>
                  <a:lnTo>
                    <a:pt x="2473" y="2215"/>
                  </a:lnTo>
                  <a:lnTo>
                    <a:pt x="2450" y="2256"/>
                  </a:lnTo>
                  <a:lnTo>
                    <a:pt x="2425" y="2296"/>
                  </a:lnTo>
                  <a:lnTo>
                    <a:pt x="2399" y="2334"/>
                  </a:lnTo>
                  <a:lnTo>
                    <a:pt x="2372" y="2373"/>
                  </a:lnTo>
                  <a:lnTo>
                    <a:pt x="2344" y="2410"/>
                  </a:lnTo>
                  <a:lnTo>
                    <a:pt x="2315" y="2446"/>
                  </a:lnTo>
                  <a:lnTo>
                    <a:pt x="2284" y="2481"/>
                  </a:lnTo>
                  <a:lnTo>
                    <a:pt x="2253" y="2514"/>
                  </a:lnTo>
                  <a:lnTo>
                    <a:pt x="2220" y="2547"/>
                  </a:lnTo>
                  <a:lnTo>
                    <a:pt x="2187" y="2579"/>
                  </a:lnTo>
                  <a:lnTo>
                    <a:pt x="2153" y="2609"/>
                  </a:lnTo>
                  <a:lnTo>
                    <a:pt x="2117" y="2638"/>
                  </a:lnTo>
                  <a:lnTo>
                    <a:pt x="2081" y="2665"/>
                  </a:lnTo>
                  <a:lnTo>
                    <a:pt x="2045" y="2692"/>
                  </a:lnTo>
                  <a:lnTo>
                    <a:pt x="2007" y="2717"/>
                  </a:lnTo>
                  <a:lnTo>
                    <a:pt x="1968" y="2741"/>
                  </a:lnTo>
                  <a:lnTo>
                    <a:pt x="1929" y="2763"/>
                  </a:lnTo>
                  <a:lnTo>
                    <a:pt x="1889" y="2784"/>
                  </a:lnTo>
                  <a:lnTo>
                    <a:pt x="1849" y="2803"/>
                  </a:lnTo>
                  <a:lnTo>
                    <a:pt x="1808" y="2821"/>
                  </a:lnTo>
                  <a:lnTo>
                    <a:pt x="1766" y="2837"/>
                  </a:lnTo>
                  <a:lnTo>
                    <a:pt x="1724" y="2852"/>
                  </a:lnTo>
                  <a:lnTo>
                    <a:pt x="1682" y="2865"/>
                  </a:lnTo>
                  <a:lnTo>
                    <a:pt x="1640" y="2878"/>
                  </a:lnTo>
                  <a:lnTo>
                    <a:pt x="1596" y="2888"/>
                  </a:lnTo>
                  <a:lnTo>
                    <a:pt x="1553" y="2896"/>
                  </a:lnTo>
                  <a:lnTo>
                    <a:pt x="1509" y="2903"/>
                  </a:lnTo>
                  <a:lnTo>
                    <a:pt x="1465" y="2909"/>
                  </a:lnTo>
                  <a:lnTo>
                    <a:pt x="1422" y="2913"/>
                  </a:lnTo>
                  <a:lnTo>
                    <a:pt x="1378" y="2916"/>
                  </a:lnTo>
                  <a:lnTo>
                    <a:pt x="1333" y="2916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6" name="Freeform 9"/>
            <p:cNvSpPr>
              <a:spLocks/>
            </p:cNvSpPr>
            <p:nvPr/>
          </p:nvSpPr>
          <p:spPr bwMode="auto">
            <a:xfrm>
              <a:off x="1779" y="2123"/>
              <a:ext cx="2122" cy="2197"/>
            </a:xfrm>
            <a:custGeom>
              <a:avLst/>
              <a:gdLst>
                <a:gd name="T0" fmla="*/ 3 w 2122"/>
                <a:gd name="T1" fmla="*/ 1496 h 1488"/>
                <a:gd name="T2" fmla="*/ 20 w 2122"/>
                <a:gd name="T3" fmla="*/ 1308 h 1488"/>
                <a:gd name="T4" fmla="*/ 51 w 2122"/>
                <a:gd name="T5" fmla="*/ 1127 h 1488"/>
                <a:gd name="T6" fmla="*/ 95 w 2122"/>
                <a:gd name="T7" fmla="*/ 951 h 1488"/>
                <a:gd name="T8" fmla="*/ 153 w 2122"/>
                <a:gd name="T9" fmla="*/ 783 h 1488"/>
                <a:gd name="T10" fmla="*/ 223 w 2122"/>
                <a:gd name="T11" fmla="*/ 628 h 1488"/>
                <a:gd name="T12" fmla="*/ 303 w 2122"/>
                <a:gd name="T13" fmla="*/ 486 h 1488"/>
                <a:gd name="T14" fmla="*/ 395 w 2122"/>
                <a:gd name="T15" fmla="*/ 360 h 1488"/>
                <a:gd name="T16" fmla="*/ 495 w 2122"/>
                <a:gd name="T17" fmla="*/ 248 h 1488"/>
                <a:gd name="T18" fmla="*/ 603 w 2122"/>
                <a:gd name="T19" fmla="*/ 157 h 1488"/>
                <a:gd name="T20" fmla="*/ 718 w 2122"/>
                <a:gd name="T21" fmla="*/ 86 h 1488"/>
                <a:gd name="T22" fmla="*/ 837 w 2122"/>
                <a:gd name="T23" fmla="*/ 35 h 1488"/>
                <a:gd name="T24" fmla="*/ 958 w 2122"/>
                <a:gd name="T25" fmla="*/ 6 h 1488"/>
                <a:gd name="T26" fmla="*/ 1081 w 2122"/>
                <a:gd name="T27" fmla="*/ 0 h 1488"/>
                <a:gd name="T28" fmla="*/ 1205 w 2122"/>
                <a:gd name="T29" fmla="*/ 13 h 1488"/>
                <a:gd name="T30" fmla="*/ 1326 w 2122"/>
                <a:gd name="T31" fmla="*/ 50 h 1488"/>
                <a:gd name="T32" fmla="*/ 1443 w 2122"/>
                <a:gd name="T33" fmla="*/ 109 h 1488"/>
                <a:gd name="T34" fmla="*/ 1556 w 2122"/>
                <a:gd name="T35" fmla="*/ 186 h 1488"/>
                <a:gd name="T36" fmla="*/ 1661 w 2122"/>
                <a:gd name="T37" fmla="*/ 283 h 1488"/>
                <a:gd name="T38" fmla="*/ 1759 w 2122"/>
                <a:gd name="T39" fmla="*/ 399 h 1488"/>
                <a:gd name="T40" fmla="*/ 1847 w 2122"/>
                <a:gd name="T41" fmla="*/ 532 h 1488"/>
                <a:gd name="T42" fmla="*/ 1924 w 2122"/>
                <a:gd name="T43" fmla="*/ 678 h 1488"/>
                <a:gd name="T44" fmla="*/ 1990 w 2122"/>
                <a:gd name="T45" fmla="*/ 837 h 1488"/>
                <a:gd name="T46" fmla="*/ 2044 w 2122"/>
                <a:gd name="T47" fmla="*/ 1007 h 1488"/>
                <a:gd name="T48" fmla="*/ 2083 w 2122"/>
                <a:gd name="T49" fmla="*/ 1186 h 1488"/>
                <a:gd name="T50" fmla="*/ 2109 w 2122"/>
                <a:gd name="T51" fmla="*/ 1372 h 1488"/>
                <a:gd name="T52" fmla="*/ 2122 w 2122"/>
                <a:gd name="T53" fmla="*/ 1559 h 1488"/>
                <a:gd name="T54" fmla="*/ 2119 w 2122"/>
                <a:gd name="T55" fmla="*/ 1747 h 1488"/>
                <a:gd name="T56" fmla="*/ 2102 w 2122"/>
                <a:gd name="T57" fmla="*/ 1934 h 1488"/>
                <a:gd name="T58" fmla="*/ 2071 w 2122"/>
                <a:gd name="T59" fmla="*/ 2117 h 1488"/>
                <a:gd name="T60" fmla="*/ 2027 w 2122"/>
                <a:gd name="T61" fmla="*/ 2293 h 1488"/>
                <a:gd name="T62" fmla="*/ 1970 w 2122"/>
                <a:gd name="T63" fmla="*/ 2458 h 1488"/>
                <a:gd name="T64" fmla="*/ 1900 w 2122"/>
                <a:gd name="T65" fmla="*/ 2616 h 1488"/>
                <a:gd name="T66" fmla="*/ 1819 w 2122"/>
                <a:gd name="T67" fmla="*/ 2758 h 1488"/>
                <a:gd name="T68" fmla="*/ 1727 w 2122"/>
                <a:gd name="T69" fmla="*/ 2884 h 1488"/>
                <a:gd name="T70" fmla="*/ 1627 w 2122"/>
                <a:gd name="T71" fmla="*/ 2996 h 1488"/>
                <a:gd name="T72" fmla="*/ 1519 w 2122"/>
                <a:gd name="T73" fmla="*/ 3084 h 1488"/>
                <a:gd name="T74" fmla="*/ 1404 w 2122"/>
                <a:gd name="T75" fmla="*/ 3157 h 1488"/>
                <a:gd name="T76" fmla="*/ 1286 w 2122"/>
                <a:gd name="T77" fmla="*/ 3207 h 1488"/>
                <a:gd name="T78" fmla="*/ 1164 w 2122"/>
                <a:gd name="T79" fmla="*/ 3238 h 1488"/>
                <a:gd name="T80" fmla="*/ 1041 w 2122"/>
                <a:gd name="T81" fmla="*/ 3244 h 1488"/>
                <a:gd name="T82" fmla="*/ 917 w 2122"/>
                <a:gd name="T83" fmla="*/ 3229 h 1488"/>
                <a:gd name="T84" fmla="*/ 797 w 2122"/>
                <a:gd name="T85" fmla="*/ 3192 h 1488"/>
                <a:gd name="T86" fmla="*/ 679 w 2122"/>
                <a:gd name="T87" fmla="*/ 3135 h 1488"/>
                <a:gd name="T88" fmla="*/ 567 w 2122"/>
                <a:gd name="T89" fmla="*/ 3056 h 1488"/>
                <a:gd name="T90" fmla="*/ 461 w 2122"/>
                <a:gd name="T91" fmla="*/ 2959 h 1488"/>
                <a:gd name="T92" fmla="*/ 364 w 2122"/>
                <a:gd name="T93" fmla="*/ 2842 h 1488"/>
                <a:gd name="T94" fmla="*/ 275 w 2122"/>
                <a:gd name="T95" fmla="*/ 2712 h 1488"/>
                <a:gd name="T96" fmla="*/ 198 w 2122"/>
                <a:gd name="T97" fmla="*/ 2566 h 1488"/>
                <a:gd name="T98" fmla="*/ 132 w 2122"/>
                <a:gd name="T99" fmla="*/ 2405 h 1488"/>
                <a:gd name="T100" fmla="*/ 79 w 2122"/>
                <a:gd name="T101" fmla="*/ 2234 h 1488"/>
                <a:gd name="T102" fmla="*/ 39 w 2122"/>
                <a:gd name="T103" fmla="*/ 2055 h 1488"/>
                <a:gd name="T104" fmla="*/ 13 w 2122"/>
                <a:gd name="T105" fmla="*/ 1872 h 1488"/>
                <a:gd name="T106" fmla="*/ 1 w 2122"/>
                <a:gd name="T107" fmla="*/ 1685 h 14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22"/>
                <a:gd name="T163" fmla="*/ 0 h 1488"/>
                <a:gd name="T164" fmla="*/ 2122 w 2122"/>
                <a:gd name="T165" fmla="*/ 1488 h 14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22" h="1488">
                  <a:moveTo>
                    <a:pt x="0" y="744"/>
                  </a:moveTo>
                  <a:lnTo>
                    <a:pt x="1" y="715"/>
                  </a:lnTo>
                  <a:lnTo>
                    <a:pt x="3" y="686"/>
                  </a:lnTo>
                  <a:lnTo>
                    <a:pt x="7" y="658"/>
                  </a:lnTo>
                  <a:lnTo>
                    <a:pt x="13" y="629"/>
                  </a:lnTo>
                  <a:lnTo>
                    <a:pt x="20" y="600"/>
                  </a:lnTo>
                  <a:lnTo>
                    <a:pt x="29" y="572"/>
                  </a:lnTo>
                  <a:lnTo>
                    <a:pt x="39" y="544"/>
                  </a:lnTo>
                  <a:lnTo>
                    <a:pt x="51" y="517"/>
                  </a:lnTo>
                  <a:lnTo>
                    <a:pt x="64" y="489"/>
                  </a:lnTo>
                  <a:lnTo>
                    <a:pt x="79" y="462"/>
                  </a:lnTo>
                  <a:lnTo>
                    <a:pt x="95" y="436"/>
                  </a:lnTo>
                  <a:lnTo>
                    <a:pt x="113" y="410"/>
                  </a:lnTo>
                  <a:lnTo>
                    <a:pt x="132" y="384"/>
                  </a:lnTo>
                  <a:lnTo>
                    <a:pt x="153" y="359"/>
                  </a:lnTo>
                  <a:lnTo>
                    <a:pt x="174" y="335"/>
                  </a:lnTo>
                  <a:lnTo>
                    <a:pt x="198" y="311"/>
                  </a:lnTo>
                  <a:lnTo>
                    <a:pt x="223" y="288"/>
                  </a:lnTo>
                  <a:lnTo>
                    <a:pt x="248" y="265"/>
                  </a:lnTo>
                  <a:lnTo>
                    <a:pt x="275" y="244"/>
                  </a:lnTo>
                  <a:lnTo>
                    <a:pt x="303" y="223"/>
                  </a:lnTo>
                  <a:lnTo>
                    <a:pt x="333" y="202"/>
                  </a:lnTo>
                  <a:lnTo>
                    <a:pt x="364" y="183"/>
                  </a:lnTo>
                  <a:lnTo>
                    <a:pt x="395" y="165"/>
                  </a:lnTo>
                  <a:lnTo>
                    <a:pt x="427" y="147"/>
                  </a:lnTo>
                  <a:lnTo>
                    <a:pt x="461" y="130"/>
                  </a:lnTo>
                  <a:lnTo>
                    <a:pt x="495" y="114"/>
                  </a:lnTo>
                  <a:lnTo>
                    <a:pt x="531" y="99"/>
                  </a:lnTo>
                  <a:lnTo>
                    <a:pt x="567" y="85"/>
                  </a:lnTo>
                  <a:lnTo>
                    <a:pt x="603" y="72"/>
                  </a:lnTo>
                  <a:lnTo>
                    <a:pt x="641" y="61"/>
                  </a:lnTo>
                  <a:lnTo>
                    <a:pt x="679" y="50"/>
                  </a:lnTo>
                  <a:lnTo>
                    <a:pt x="718" y="39"/>
                  </a:lnTo>
                  <a:lnTo>
                    <a:pt x="757" y="31"/>
                  </a:lnTo>
                  <a:lnTo>
                    <a:pt x="797" y="23"/>
                  </a:lnTo>
                  <a:lnTo>
                    <a:pt x="837" y="16"/>
                  </a:lnTo>
                  <a:lnTo>
                    <a:pt x="877" y="11"/>
                  </a:lnTo>
                  <a:lnTo>
                    <a:pt x="917" y="6"/>
                  </a:lnTo>
                  <a:lnTo>
                    <a:pt x="958" y="3"/>
                  </a:lnTo>
                  <a:lnTo>
                    <a:pt x="999" y="1"/>
                  </a:lnTo>
                  <a:lnTo>
                    <a:pt x="1041" y="0"/>
                  </a:lnTo>
                  <a:lnTo>
                    <a:pt x="1081" y="0"/>
                  </a:lnTo>
                  <a:lnTo>
                    <a:pt x="1123" y="1"/>
                  </a:lnTo>
                  <a:lnTo>
                    <a:pt x="1164" y="3"/>
                  </a:lnTo>
                  <a:lnTo>
                    <a:pt x="1205" y="6"/>
                  </a:lnTo>
                  <a:lnTo>
                    <a:pt x="1245" y="11"/>
                  </a:lnTo>
                  <a:lnTo>
                    <a:pt x="1286" y="16"/>
                  </a:lnTo>
                  <a:lnTo>
                    <a:pt x="1326" y="23"/>
                  </a:lnTo>
                  <a:lnTo>
                    <a:pt x="1365" y="31"/>
                  </a:lnTo>
                  <a:lnTo>
                    <a:pt x="1404" y="39"/>
                  </a:lnTo>
                  <a:lnTo>
                    <a:pt x="1443" y="50"/>
                  </a:lnTo>
                  <a:lnTo>
                    <a:pt x="1481" y="61"/>
                  </a:lnTo>
                  <a:lnTo>
                    <a:pt x="1519" y="72"/>
                  </a:lnTo>
                  <a:lnTo>
                    <a:pt x="1556" y="85"/>
                  </a:lnTo>
                  <a:lnTo>
                    <a:pt x="1592" y="99"/>
                  </a:lnTo>
                  <a:lnTo>
                    <a:pt x="1627" y="114"/>
                  </a:lnTo>
                  <a:lnTo>
                    <a:pt x="1661" y="130"/>
                  </a:lnTo>
                  <a:lnTo>
                    <a:pt x="1695" y="147"/>
                  </a:lnTo>
                  <a:lnTo>
                    <a:pt x="1727" y="165"/>
                  </a:lnTo>
                  <a:lnTo>
                    <a:pt x="1759" y="183"/>
                  </a:lnTo>
                  <a:lnTo>
                    <a:pt x="1789" y="202"/>
                  </a:lnTo>
                  <a:lnTo>
                    <a:pt x="1819" y="223"/>
                  </a:lnTo>
                  <a:lnTo>
                    <a:pt x="1847" y="244"/>
                  </a:lnTo>
                  <a:lnTo>
                    <a:pt x="1874" y="265"/>
                  </a:lnTo>
                  <a:lnTo>
                    <a:pt x="1900" y="288"/>
                  </a:lnTo>
                  <a:lnTo>
                    <a:pt x="1924" y="311"/>
                  </a:lnTo>
                  <a:lnTo>
                    <a:pt x="1948" y="335"/>
                  </a:lnTo>
                  <a:lnTo>
                    <a:pt x="1970" y="359"/>
                  </a:lnTo>
                  <a:lnTo>
                    <a:pt x="1990" y="384"/>
                  </a:lnTo>
                  <a:lnTo>
                    <a:pt x="2009" y="410"/>
                  </a:lnTo>
                  <a:lnTo>
                    <a:pt x="2027" y="436"/>
                  </a:lnTo>
                  <a:lnTo>
                    <a:pt x="2044" y="462"/>
                  </a:lnTo>
                  <a:lnTo>
                    <a:pt x="2058" y="489"/>
                  </a:lnTo>
                  <a:lnTo>
                    <a:pt x="2071" y="517"/>
                  </a:lnTo>
                  <a:lnTo>
                    <a:pt x="2083" y="544"/>
                  </a:lnTo>
                  <a:lnTo>
                    <a:pt x="2094" y="572"/>
                  </a:lnTo>
                  <a:lnTo>
                    <a:pt x="2102" y="600"/>
                  </a:lnTo>
                  <a:lnTo>
                    <a:pt x="2109" y="629"/>
                  </a:lnTo>
                  <a:lnTo>
                    <a:pt x="2115" y="658"/>
                  </a:lnTo>
                  <a:lnTo>
                    <a:pt x="2119" y="686"/>
                  </a:lnTo>
                  <a:lnTo>
                    <a:pt x="2122" y="715"/>
                  </a:lnTo>
                  <a:lnTo>
                    <a:pt x="2122" y="744"/>
                  </a:lnTo>
                  <a:lnTo>
                    <a:pt x="2122" y="773"/>
                  </a:lnTo>
                  <a:lnTo>
                    <a:pt x="2119" y="801"/>
                  </a:lnTo>
                  <a:lnTo>
                    <a:pt x="2115" y="830"/>
                  </a:lnTo>
                  <a:lnTo>
                    <a:pt x="2109" y="859"/>
                  </a:lnTo>
                  <a:lnTo>
                    <a:pt x="2102" y="887"/>
                  </a:lnTo>
                  <a:lnTo>
                    <a:pt x="2094" y="916"/>
                  </a:lnTo>
                  <a:lnTo>
                    <a:pt x="2083" y="943"/>
                  </a:lnTo>
                  <a:lnTo>
                    <a:pt x="2071" y="971"/>
                  </a:lnTo>
                  <a:lnTo>
                    <a:pt x="2058" y="999"/>
                  </a:lnTo>
                  <a:lnTo>
                    <a:pt x="2044" y="1025"/>
                  </a:lnTo>
                  <a:lnTo>
                    <a:pt x="2027" y="1052"/>
                  </a:lnTo>
                  <a:lnTo>
                    <a:pt x="2009" y="1078"/>
                  </a:lnTo>
                  <a:lnTo>
                    <a:pt x="1990" y="1103"/>
                  </a:lnTo>
                  <a:lnTo>
                    <a:pt x="1970" y="1128"/>
                  </a:lnTo>
                  <a:lnTo>
                    <a:pt x="1948" y="1153"/>
                  </a:lnTo>
                  <a:lnTo>
                    <a:pt x="1924" y="1177"/>
                  </a:lnTo>
                  <a:lnTo>
                    <a:pt x="1900" y="1200"/>
                  </a:lnTo>
                  <a:lnTo>
                    <a:pt x="1874" y="1222"/>
                  </a:lnTo>
                  <a:lnTo>
                    <a:pt x="1847" y="1244"/>
                  </a:lnTo>
                  <a:lnTo>
                    <a:pt x="1819" y="1265"/>
                  </a:lnTo>
                  <a:lnTo>
                    <a:pt x="1789" y="1285"/>
                  </a:lnTo>
                  <a:lnTo>
                    <a:pt x="1759" y="1304"/>
                  </a:lnTo>
                  <a:lnTo>
                    <a:pt x="1727" y="1323"/>
                  </a:lnTo>
                  <a:lnTo>
                    <a:pt x="1695" y="1341"/>
                  </a:lnTo>
                  <a:lnTo>
                    <a:pt x="1661" y="1357"/>
                  </a:lnTo>
                  <a:lnTo>
                    <a:pt x="1627" y="1374"/>
                  </a:lnTo>
                  <a:lnTo>
                    <a:pt x="1592" y="1388"/>
                  </a:lnTo>
                  <a:lnTo>
                    <a:pt x="1556" y="1402"/>
                  </a:lnTo>
                  <a:lnTo>
                    <a:pt x="1519" y="1415"/>
                  </a:lnTo>
                  <a:lnTo>
                    <a:pt x="1481" y="1427"/>
                  </a:lnTo>
                  <a:lnTo>
                    <a:pt x="1443" y="1438"/>
                  </a:lnTo>
                  <a:lnTo>
                    <a:pt x="1404" y="1448"/>
                  </a:lnTo>
                  <a:lnTo>
                    <a:pt x="1365" y="1457"/>
                  </a:lnTo>
                  <a:lnTo>
                    <a:pt x="1326" y="1464"/>
                  </a:lnTo>
                  <a:lnTo>
                    <a:pt x="1286" y="1471"/>
                  </a:lnTo>
                  <a:lnTo>
                    <a:pt x="1245" y="1477"/>
                  </a:lnTo>
                  <a:lnTo>
                    <a:pt x="1205" y="1481"/>
                  </a:lnTo>
                  <a:lnTo>
                    <a:pt x="1164" y="1485"/>
                  </a:lnTo>
                  <a:lnTo>
                    <a:pt x="1123" y="1487"/>
                  </a:lnTo>
                  <a:lnTo>
                    <a:pt x="1081" y="1488"/>
                  </a:lnTo>
                  <a:lnTo>
                    <a:pt x="1041" y="1488"/>
                  </a:lnTo>
                  <a:lnTo>
                    <a:pt x="999" y="1487"/>
                  </a:lnTo>
                  <a:lnTo>
                    <a:pt x="958" y="1485"/>
                  </a:lnTo>
                  <a:lnTo>
                    <a:pt x="917" y="1481"/>
                  </a:lnTo>
                  <a:lnTo>
                    <a:pt x="877" y="1477"/>
                  </a:lnTo>
                  <a:lnTo>
                    <a:pt x="837" y="1471"/>
                  </a:lnTo>
                  <a:lnTo>
                    <a:pt x="797" y="1464"/>
                  </a:lnTo>
                  <a:lnTo>
                    <a:pt x="757" y="1457"/>
                  </a:lnTo>
                  <a:lnTo>
                    <a:pt x="718" y="1448"/>
                  </a:lnTo>
                  <a:lnTo>
                    <a:pt x="679" y="1438"/>
                  </a:lnTo>
                  <a:lnTo>
                    <a:pt x="641" y="1427"/>
                  </a:lnTo>
                  <a:lnTo>
                    <a:pt x="603" y="1415"/>
                  </a:lnTo>
                  <a:lnTo>
                    <a:pt x="567" y="1402"/>
                  </a:lnTo>
                  <a:lnTo>
                    <a:pt x="531" y="1388"/>
                  </a:lnTo>
                  <a:lnTo>
                    <a:pt x="495" y="1374"/>
                  </a:lnTo>
                  <a:lnTo>
                    <a:pt x="461" y="1357"/>
                  </a:lnTo>
                  <a:lnTo>
                    <a:pt x="427" y="1341"/>
                  </a:lnTo>
                  <a:lnTo>
                    <a:pt x="395" y="1323"/>
                  </a:lnTo>
                  <a:lnTo>
                    <a:pt x="364" y="1304"/>
                  </a:lnTo>
                  <a:lnTo>
                    <a:pt x="333" y="1285"/>
                  </a:lnTo>
                  <a:lnTo>
                    <a:pt x="303" y="1265"/>
                  </a:lnTo>
                  <a:lnTo>
                    <a:pt x="275" y="1244"/>
                  </a:lnTo>
                  <a:lnTo>
                    <a:pt x="248" y="1222"/>
                  </a:lnTo>
                  <a:lnTo>
                    <a:pt x="223" y="1200"/>
                  </a:lnTo>
                  <a:lnTo>
                    <a:pt x="198" y="1177"/>
                  </a:lnTo>
                  <a:lnTo>
                    <a:pt x="174" y="1153"/>
                  </a:lnTo>
                  <a:lnTo>
                    <a:pt x="153" y="1128"/>
                  </a:lnTo>
                  <a:lnTo>
                    <a:pt x="132" y="1103"/>
                  </a:lnTo>
                  <a:lnTo>
                    <a:pt x="113" y="1078"/>
                  </a:lnTo>
                  <a:lnTo>
                    <a:pt x="95" y="1052"/>
                  </a:lnTo>
                  <a:lnTo>
                    <a:pt x="79" y="1025"/>
                  </a:lnTo>
                  <a:lnTo>
                    <a:pt x="64" y="999"/>
                  </a:lnTo>
                  <a:lnTo>
                    <a:pt x="51" y="971"/>
                  </a:lnTo>
                  <a:lnTo>
                    <a:pt x="39" y="943"/>
                  </a:lnTo>
                  <a:lnTo>
                    <a:pt x="29" y="916"/>
                  </a:lnTo>
                  <a:lnTo>
                    <a:pt x="20" y="887"/>
                  </a:lnTo>
                  <a:lnTo>
                    <a:pt x="13" y="859"/>
                  </a:lnTo>
                  <a:lnTo>
                    <a:pt x="7" y="830"/>
                  </a:lnTo>
                  <a:lnTo>
                    <a:pt x="3" y="801"/>
                  </a:lnTo>
                  <a:lnTo>
                    <a:pt x="1" y="773"/>
                  </a:lnTo>
                  <a:lnTo>
                    <a:pt x="0" y="744"/>
                  </a:lnTo>
                  <a:close/>
                </a:path>
              </a:pathLst>
            </a:custGeom>
            <a:solidFill>
              <a:srgbClr val="CCFFFF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7" name="Freeform 10"/>
            <p:cNvSpPr>
              <a:spLocks noEditPoints="1"/>
            </p:cNvSpPr>
            <p:nvPr/>
          </p:nvSpPr>
          <p:spPr bwMode="auto">
            <a:xfrm>
              <a:off x="1294" y="968"/>
              <a:ext cx="303" cy="243"/>
            </a:xfrm>
            <a:custGeom>
              <a:avLst/>
              <a:gdLst>
                <a:gd name="T0" fmla="*/ 0 w 303"/>
                <a:gd name="T1" fmla="*/ 243 h 243"/>
                <a:gd name="T2" fmla="*/ 0 w 303"/>
                <a:gd name="T3" fmla="*/ 238 h 243"/>
                <a:gd name="T4" fmla="*/ 30 w 303"/>
                <a:gd name="T5" fmla="*/ 223 h 243"/>
                <a:gd name="T6" fmla="*/ 30 w 303"/>
                <a:gd name="T7" fmla="*/ 0 h 243"/>
                <a:gd name="T8" fmla="*/ 111 w 303"/>
                <a:gd name="T9" fmla="*/ 0 h 243"/>
                <a:gd name="T10" fmla="*/ 111 w 303"/>
                <a:gd name="T11" fmla="*/ 223 h 243"/>
                <a:gd name="T12" fmla="*/ 144 w 303"/>
                <a:gd name="T13" fmla="*/ 238 h 243"/>
                <a:gd name="T14" fmla="*/ 144 w 303"/>
                <a:gd name="T15" fmla="*/ 243 h 243"/>
                <a:gd name="T16" fmla="*/ 0 w 303"/>
                <a:gd name="T17" fmla="*/ 243 h 243"/>
                <a:gd name="T18" fmla="*/ 121 w 303"/>
                <a:gd name="T19" fmla="*/ 209 h 243"/>
                <a:gd name="T20" fmla="*/ 150 w 303"/>
                <a:gd name="T21" fmla="*/ 209 h 243"/>
                <a:gd name="T22" fmla="*/ 181 w 303"/>
                <a:gd name="T23" fmla="*/ 218 h 243"/>
                <a:gd name="T24" fmla="*/ 181 w 303"/>
                <a:gd name="T25" fmla="*/ 235 h 243"/>
                <a:gd name="T26" fmla="*/ 150 w 303"/>
                <a:gd name="T27" fmla="*/ 235 h 243"/>
                <a:gd name="T28" fmla="*/ 150 w 303"/>
                <a:gd name="T29" fmla="*/ 243 h 243"/>
                <a:gd name="T30" fmla="*/ 275 w 303"/>
                <a:gd name="T31" fmla="*/ 243 h 243"/>
                <a:gd name="T32" fmla="*/ 275 w 303"/>
                <a:gd name="T33" fmla="*/ 235 h 243"/>
                <a:gd name="T34" fmla="*/ 243 w 303"/>
                <a:gd name="T35" fmla="*/ 235 h 243"/>
                <a:gd name="T36" fmla="*/ 243 w 303"/>
                <a:gd name="T37" fmla="*/ 218 h 243"/>
                <a:gd name="T38" fmla="*/ 275 w 303"/>
                <a:gd name="T39" fmla="*/ 209 h 243"/>
                <a:gd name="T40" fmla="*/ 303 w 303"/>
                <a:gd name="T41" fmla="*/ 209 h 243"/>
                <a:gd name="T42" fmla="*/ 303 w 303"/>
                <a:gd name="T43" fmla="*/ 61 h 243"/>
                <a:gd name="T44" fmla="*/ 121 w 303"/>
                <a:gd name="T45" fmla="*/ 61 h 243"/>
                <a:gd name="T46" fmla="*/ 121 w 303"/>
                <a:gd name="T47" fmla="*/ 209 h 2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3"/>
                <a:gd name="T73" fmla="*/ 0 h 243"/>
                <a:gd name="T74" fmla="*/ 303 w 303"/>
                <a:gd name="T75" fmla="*/ 243 h 2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3" h="243">
                  <a:moveTo>
                    <a:pt x="0" y="243"/>
                  </a:moveTo>
                  <a:lnTo>
                    <a:pt x="0" y="238"/>
                  </a:lnTo>
                  <a:lnTo>
                    <a:pt x="30" y="223"/>
                  </a:lnTo>
                  <a:lnTo>
                    <a:pt x="30" y="0"/>
                  </a:lnTo>
                  <a:lnTo>
                    <a:pt x="111" y="0"/>
                  </a:lnTo>
                  <a:lnTo>
                    <a:pt x="111" y="223"/>
                  </a:lnTo>
                  <a:lnTo>
                    <a:pt x="144" y="238"/>
                  </a:lnTo>
                  <a:lnTo>
                    <a:pt x="144" y="243"/>
                  </a:lnTo>
                  <a:lnTo>
                    <a:pt x="0" y="243"/>
                  </a:lnTo>
                  <a:close/>
                  <a:moveTo>
                    <a:pt x="121" y="209"/>
                  </a:moveTo>
                  <a:lnTo>
                    <a:pt x="150" y="209"/>
                  </a:lnTo>
                  <a:lnTo>
                    <a:pt x="181" y="218"/>
                  </a:lnTo>
                  <a:lnTo>
                    <a:pt x="181" y="235"/>
                  </a:lnTo>
                  <a:lnTo>
                    <a:pt x="150" y="235"/>
                  </a:lnTo>
                  <a:lnTo>
                    <a:pt x="150" y="243"/>
                  </a:lnTo>
                  <a:lnTo>
                    <a:pt x="275" y="243"/>
                  </a:lnTo>
                  <a:lnTo>
                    <a:pt x="275" y="235"/>
                  </a:lnTo>
                  <a:lnTo>
                    <a:pt x="243" y="235"/>
                  </a:lnTo>
                  <a:lnTo>
                    <a:pt x="243" y="218"/>
                  </a:lnTo>
                  <a:lnTo>
                    <a:pt x="275" y="209"/>
                  </a:lnTo>
                  <a:lnTo>
                    <a:pt x="303" y="209"/>
                  </a:lnTo>
                  <a:lnTo>
                    <a:pt x="303" y="61"/>
                  </a:lnTo>
                  <a:lnTo>
                    <a:pt x="121" y="61"/>
                  </a:lnTo>
                  <a:lnTo>
                    <a:pt x="121" y="2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18" name="Line 11"/>
            <p:cNvSpPr>
              <a:spLocks noChangeShapeType="1"/>
            </p:cNvSpPr>
            <p:nvPr/>
          </p:nvSpPr>
          <p:spPr bwMode="auto">
            <a:xfrm>
              <a:off x="1324" y="1191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19" name="Line 12"/>
            <p:cNvSpPr>
              <a:spLocks noChangeShapeType="1"/>
            </p:cNvSpPr>
            <p:nvPr/>
          </p:nvSpPr>
          <p:spPr bwMode="auto">
            <a:xfrm>
              <a:off x="1405" y="1191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Line 13"/>
            <p:cNvSpPr>
              <a:spLocks noChangeShapeType="1"/>
            </p:cNvSpPr>
            <p:nvPr/>
          </p:nvSpPr>
          <p:spPr bwMode="auto">
            <a:xfrm>
              <a:off x="1350" y="1044"/>
              <a:ext cx="3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Line 14"/>
            <p:cNvSpPr>
              <a:spLocks noChangeShapeType="1"/>
            </p:cNvSpPr>
            <p:nvPr/>
          </p:nvSpPr>
          <p:spPr bwMode="auto">
            <a:xfrm>
              <a:off x="1344" y="1019"/>
              <a:ext cx="4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Rectangle 15"/>
            <p:cNvSpPr>
              <a:spLocks noChangeArrowheads="1"/>
            </p:cNvSpPr>
            <p:nvPr/>
          </p:nvSpPr>
          <p:spPr bwMode="auto">
            <a:xfrm>
              <a:off x="1334" y="978"/>
              <a:ext cx="61" cy="142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23" name="Freeform 16"/>
            <p:cNvSpPr>
              <a:spLocks/>
            </p:cNvSpPr>
            <p:nvPr/>
          </p:nvSpPr>
          <p:spPr bwMode="auto">
            <a:xfrm>
              <a:off x="1294" y="968"/>
              <a:ext cx="144" cy="243"/>
            </a:xfrm>
            <a:custGeom>
              <a:avLst/>
              <a:gdLst>
                <a:gd name="T0" fmla="*/ 0 w 144"/>
                <a:gd name="T1" fmla="*/ 243 h 243"/>
                <a:gd name="T2" fmla="*/ 0 w 144"/>
                <a:gd name="T3" fmla="*/ 238 h 243"/>
                <a:gd name="T4" fmla="*/ 30 w 144"/>
                <a:gd name="T5" fmla="*/ 223 h 243"/>
                <a:gd name="T6" fmla="*/ 30 w 144"/>
                <a:gd name="T7" fmla="*/ 0 h 243"/>
                <a:gd name="T8" fmla="*/ 111 w 144"/>
                <a:gd name="T9" fmla="*/ 0 h 243"/>
                <a:gd name="T10" fmla="*/ 111 w 144"/>
                <a:gd name="T11" fmla="*/ 223 h 243"/>
                <a:gd name="T12" fmla="*/ 144 w 144"/>
                <a:gd name="T13" fmla="*/ 238 h 243"/>
                <a:gd name="T14" fmla="*/ 144 w 144"/>
                <a:gd name="T15" fmla="*/ 243 h 243"/>
                <a:gd name="T16" fmla="*/ 0 w 144"/>
                <a:gd name="T17" fmla="*/ 243 h 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243"/>
                <a:gd name="T29" fmla="*/ 144 w 144"/>
                <a:gd name="T30" fmla="*/ 243 h 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243">
                  <a:moveTo>
                    <a:pt x="0" y="243"/>
                  </a:moveTo>
                  <a:lnTo>
                    <a:pt x="0" y="238"/>
                  </a:lnTo>
                  <a:lnTo>
                    <a:pt x="30" y="223"/>
                  </a:lnTo>
                  <a:lnTo>
                    <a:pt x="30" y="0"/>
                  </a:lnTo>
                  <a:lnTo>
                    <a:pt x="111" y="0"/>
                  </a:lnTo>
                  <a:lnTo>
                    <a:pt x="111" y="223"/>
                  </a:lnTo>
                  <a:lnTo>
                    <a:pt x="144" y="238"/>
                  </a:lnTo>
                  <a:lnTo>
                    <a:pt x="144" y="243"/>
                  </a:lnTo>
                  <a:lnTo>
                    <a:pt x="0" y="24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24" name="Freeform 17"/>
            <p:cNvSpPr>
              <a:spLocks/>
            </p:cNvSpPr>
            <p:nvPr/>
          </p:nvSpPr>
          <p:spPr bwMode="auto">
            <a:xfrm>
              <a:off x="1415" y="1029"/>
              <a:ext cx="182" cy="182"/>
            </a:xfrm>
            <a:custGeom>
              <a:avLst/>
              <a:gdLst>
                <a:gd name="T0" fmla="*/ 0 w 182"/>
                <a:gd name="T1" fmla="*/ 148 h 182"/>
                <a:gd name="T2" fmla="*/ 29 w 182"/>
                <a:gd name="T3" fmla="*/ 148 h 182"/>
                <a:gd name="T4" fmla="*/ 60 w 182"/>
                <a:gd name="T5" fmla="*/ 157 h 182"/>
                <a:gd name="T6" fmla="*/ 60 w 182"/>
                <a:gd name="T7" fmla="*/ 174 h 182"/>
                <a:gd name="T8" fmla="*/ 29 w 182"/>
                <a:gd name="T9" fmla="*/ 174 h 182"/>
                <a:gd name="T10" fmla="*/ 29 w 182"/>
                <a:gd name="T11" fmla="*/ 182 h 182"/>
                <a:gd name="T12" fmla="*/ 154 w 182"/>
                <a:gd name="T13" fmla="*/ 182 h 182"/>
                <a:gd name="T14" fmla="*/ 154 w 182"/>
                <a:gd name="T15" fmla="*/ 174 h 182"/>
                <a:gd name="T16" fmla="*/ 122 w 182"/>
                <a:gd name="T17" fmla="*/ 174 h 182"/>
                <a:gd name="T18" fmla="*/ 122 w 182"/>
                <a:gd name="T19" fmla="*/ 157 h 182"/>
                <a:gd name="T20" fmla="*/ 154 w 182"/>
                <a:gd name="T21" fmla="*/ 148 h 182"/>
                <a:gd name="T22" fmla="*/ 182 w 182"/>
                <a:gd name="T23" fmla="*/ 148 h 182"/>
                <a:gd name="T24" fmla="*/ 182 w 182"/>
                <a:gd name="T25" fmla="*/ 0 h 182"/>
                <a:gd name="T26" fmla="*/ 0 w 182"/>
                <a:gd name="T27" fmla="*/ 0 h 182"/>
                <a:gd name="T28" fmla="*/ 0 w 182"/>
                <a:gd name="T29" fmla="*/ 148 h 1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2"/>
                <a:gd name="T46" fmla="*/ 0 h 182"/>
                <a:gd name="T47" fmla="*/ 182 w 182"/>
                <a:gd name="T48" fmla="*/ 182 h 1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2" h="182">
                  <a:moveTo>
                    <a:pt x="0" y="148"/>
                  </a:moveTo>
                  <a:lnTo>
                    <a:pt x="29" y="148"/>
                  </a:lnTo>
                  <a:lnTo>
                    <a:pt x="60" y="157"/>
                  </a:lnTo>
                  <a:lnTo>
                    <a:pt x="60" y="174"/>
                  </a:lnTo>
                  <a:lnTo>
                    <a:pt x="29" y="174"/>
                  </a:lnTo>
                  <a:lnTo>
                    <a:pt x="29" y="182"/>
                  </a:lnTo>
                  <a:lnTo>
                    <a:pt x="154" y="182"/>
                  </a:lnTo>
                  <a:lnTo>
                    <a:pt x="154" y="174"/>
                  </a:lnTo>
                  <a:lnTo>
                    <a:pt x="122" y="174"/>
                  </a:lnTo>
                  <a:lnTo>
                    <a:pt x="122" y="157"/>
                  </a:lnTo>
                  <a:lnTo>
                    <a:pt x="154" y="148"/>
                  </a:lnTo>
                  <a:lnTo>
                    <a:pt x="182" y="148"/>
                  </a:lnTo>
                  <a:lnTo>
                    <a:pt x="182" y="0"/>
                  </a:lnTo>
                  <a:lnTo>
                    <a:pt x="0" y="0"/>
                  </a:lnTo>
                  <a:lnTo>
                    <a:pt x="0" y="14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25" name="Line 18"/>
            <p:cNvSpPr>
              <a:spLocks noChangeShapeType="1"/>
            </p:cNvSpPr>
            <p:nvPr/>
          </p:nvSpPr>
          <p:spPr bwMode="auto">
            <a:xfrm>
              <a:off x="1475" y="1203"/>
              <a:ext cx="6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6" name="Line 19"/>
            <p:cNvSpPr>
              <a:spLocks noChangeShapeType="1"/>
            </p:cNvSpPr>
            <p:nvPr/>
          </p:nvSpPr>
          <p:spPr bwMode="auto">
            <a:xfrm>
              <a:off x="1475" y="1186"/>
              <a:ext cx="6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20"/>
            <p:cNvSpPr>
              <a:spLocks noChangeShapeType="1"/>
            </p:cNvSpPr>
            <p:nvPr/>
          </p:nvSpPr>
          <p:spPr bwMode="auto">
            <a:xfrm>
              <a:off x="1444" y="1177"/>
              <a:ext cx="12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8" name="Freeform 21"/>
            <p:cNvSpPr>
              <a:spLocks noEditPoints="1"/>
            </p:cNvSpPr>
            <p:nvPr/>
          </p:nvSpPr>
          <p:spPr bwMode="auto">
            <a:xfrm>
              <a:off x="1332" y="1130"/>
              <a:ext cx="66" cy="66"/>
            </a:xfrm>
            <a:custGeom>
              <a:avLst/>
              <a:gdLst>
                <a:gd name="T0" fmla="*/ 5 w 66"/>
                <a:gd name="T1" fmla="*/ 41 h 66"/>
                <a:gd name="T2" fmla="*/ 0 w 66"/>
                <a:gd name="T3" fmla="*/ 0 h 66"/>
                <a:gd name="T4" fmla="*/ 10 w 66"/>
                <a:gd name="T5" fmla="*/ 41 h 66"/>
                <a:gd name="T6" fmla="*/ 15 w 66"/>
                <a:gd name="T7" fmla="*/ 0 h 66"/>
                <a:gd name="T8" fmla="*/ 10 w 66"/>
                <a:gd name="T9" fmla="*/ 41 h 66"/>
                <a:gd name="T10" fmla="*/ 25 w 66"/>
                <a:gd name="T11" fmla="*/ 41 h 66"/>
                <a:gd name="T12" fmla="*/ 20 w 66"/>
                <a:gd name="T13" fmla="*/ 0 h 66"/>
                <a:gd name="T14" fmla="*/ 30 w 66"/>
                <a:gd name="T15" fmla="*/ 41 h 66"/>
                <a:gd name="T16" fmla="*/ 35 w 66"/>
                <a:gd name="T17" fmla="*/ 0 h 66"/>
                <a:gd name="T18" fmla="*/ 30 w 66"/>
                <a:gd name="T19" fmla="*/ 41 h 66"/>
                <a:gd name="T20" fmla="*/ 45 w 66"/>
                <a:gd name="T21" fmla="*/ 41 h 66"/>
                <a:gd name="T22" fmla="*/ 40 w 66"/>
                <a:gd name="T23" fmla="*/ 0 h 66"/>
                <a:gd name="T24" fmla="*/ 50 w 66"/>
                <a:gd name="T25" fmla="*/ 41 h 66"/>
                <a:gd name="T26" fmla="*/ 56 w 66"/>
                <a:gd name="T27" fmla="*/ 0 h 66"/>
                <a:gd name="T28" fmla="*/ 50 w 66"/>
                <a:gd name="T29" fmla="*/ 41 h 66"/>
                <a:gd name="T30" fmla="*/ 66 w 66"/>
                <a:gd name="T31" fmla="*/ 41 h 66"/>
                <a:gd name="T32" fmla="*/ 60 w 66"/>
                <a:gd name="T33" fmla="*/ 0 h 66"/>
                <a:gd name="T34" fmla="*/ 60 w 66"/>
                <a:gd name="T35" fmla="*/ 66 h 66"/>
                <a:gd name="T36" fmla="*/ 66 w 66"/>
                <a:gd name="T37" fmla="*/ 46 h 66"/>
                <a:gd name="T38" fmla="*/ 60 w 66"/>
                <a:gd name="T39" fmla="*/ 66 h 66"/>
                <a:gd name="T40" fmla="*/ 56 w 66"/>
                <a:gd name="T41" fmla="*/ 66 h 66"/>
                <a:gd name="T42" fmla="*/ 50 w 66"/>
                <a:gd name="T43" fmla="*/ 46 h 66"/>
                <a:gd name="T44" fmla="*/ 40 w 66"/>
                <a:gd name="T45" fmla="*/ 66 h 66"/>
                <a:gd name="T46" fmla="*/ 45 w 66"/>
                <a:gd name="T47" fmla="*/ 46 h 66"/>
                <a:gd name="T48" fmla="*/ 40 w 66"/>
                <a:gd name="T49" fmla="*/ 66 h 66"/>
                <a:gd name="T50" fmla="*/ 35 w 66"/>
                <a:gd name="T51" fmla="*/ 66 h 66"/>
                <a:gd name="T52" fmla="*/ 30 w 66"/>
                <a:gd name="T53" fmla="*/ 46 h 66"/>
                <a:gd name="T54" fmla="*/ 20 w 66"/>
                <a:gd name="T55" fmla="*/ 66 h 66"/>
                <a:gd name="T56" fmla="*/ 25 w 66"/>
                <a:gd name="T57" fmla="*/ 46 h 66"/>
                <a:gd name="T58" fmla="*/ 20 w 66"/>
                <a:gd name="T59" fmla="*/ 66 h 66"/>
                <a:gd name="T60" fmla="*/ 15 w 66"/>
                <a:gd name="T61" fmla="*/ 66 h 66"/>
                <a:gd name="T62" fmla="*/ 10 w 66"/>
                <a:gd name="T63" fmla="*/ 46 h 66"/>
                <a:gd name="T64" fmla="*/ 0 w 66"/>
                <a:gd name="T65" fmla="*/ 66 h 66"/>
                <a:gd name="T66" fmla="*/ 5 w 66"/>
                <a:gd name="T67" fmla="*/ 46 h 66"/>
                <a:gd name="T68" fmla="*/ 0 w 66"/>
                <a:gd name="T69" fmla="*/ 66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66"/>
                <a:gd name="T107" fmla="*/ 66 w 66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66">
                  <a:moveTo>
                    <a:pt x="0" y="41"/>
                  </a:moveTo>
                  <a:lnTo>
                    <a:pt x="5" y="4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1"/>
                  </a:lnTo>
                  <a:close/>
                  <a:moveTo>
                    <a:pt x="10" y="41"/>
                  </a:moveTo>
                  <a:lnTo>
                    <a:pt x="15" y="41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10" y="41"/>
                  </a:lnTo>
                  <a:close/>
                  <a:moveTo>
                    <a:pt x="20" y="41"/>
                  </a:moveTo>
                  <a:lnTo>
                    <a:pt x="25" y="4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41"/>
                  </a:lnTo>
                  <a:close/>
                  <a:moveTo>
                    <a:pt x="30" y="41"/>
                  </a:moveTo>
                  <a:lnTo>
                    <a:pt x="35" y="4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41"/>
                  </a:lnTo>
                  <a:close/>
                  <a:moveTo>
                    <a:pt x="40" y="41"/>
                  </a:moveTo>
                  <a:lnTo>
                    <a:pt x="45" y="4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40" y="41"/>
                  </a:lnTo>
                  <a:close/>
                  <a:moveTo>
                    <a:pt x="50" y="41"/>
                  </a:moveTo>
                  <a:lnTo>
                    <a:pt x="56" y="4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41"/>
                  </a:lnTo>
                  <a:close/>
                  <a:moveTo>
                    <a:pt x="60" y="41"/>
                  </a:moveTo>
                  <a:lnTo>
                    <a:pt x="66" y="41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41"/>
                  </a:lnTo>
                  <a:close/>
                  <a:moveTo>
                    <a:pt x="60" y="66"/>
                  </a:moveTo>
                  <a:lnTo>
                    <a:pt x="66" y="66"/>
                  </a:lnTo>
                  <a:lnTo>
                    <a:pt x="66" y="46"/>
                  </a:lnTo>
                  <a:lnTo>
                    <a:pt x="60" y="46"/>
                  </a:lnTo>
                  <a:lnTo>
                    <a:pt x="60" y="66"/>
                  </a:lnTo>
                  <a:close/>
                  <a:moveTo>
                    <a:pt x="50" y="66"/>
                  </a:moveTo>
                  <a:lnTo>
                    <a:pt x="56" y="66"/>
                  </a:lnTo>
                  <a:lnTo>
                    <a:pt x="56" y="46"/>
                  </a:lnTo>
                  <a:lnTo>
                    <a:pt x="50" y="46"/>
                  </a:lnTo>
                  <a:lnTo>
                    <a:pt x="50" y="66"/>
                  </a:lnTo>
                  <a:close/>
                  <a:moveTo>
                    <a:pt x="40" y="66"/>
                  </a:moveTo>
                  <a:lnTo>
                    <a:pt x="45" y="66"/>
                  </a:lnTo>
                  <a:lnTo>
                    <a:pt x="45" y="46"/>
                  </a:lnTo>
                  <a:lnTo>
                    <a:pt x="40" y="46"/>
                  </a:lnTo>
                  <a:lnTo>
                    <a:pt x="40" y="66"/>
                  </a:lnTo>
                  <a:close/>
                  <a:moveTo>
                    <a:pt x="30" y="66"/>
                  </a:moveTo>
                  <a:lnTo>
                    <a:pt x="35" y="66"/>
                  </a:lnTo>
                  <a:lnTo>
                    <a:pt x="35" y="46"/>
                  </a:lnTo>
                  <a:lnTo>
                    <a:pt x="30" y="46"/>
                  </a:lnTo>
                  <a:lnTo>
                    <a:pt x="30" y="66"/>
                  </a:lnTo>
                  <a:close/>
                  <a:moveTo>
                    <a:pt x="20" y="66"/>
                  </a:moveTo>
                  <a:lnTo>
                    <a:pt x="25" y="66"/>
                  </a:lnTo>
                  <a:lnTo>
                    <a:pt x="25" y="46"/>
                  </a:lnTo>
                  <a:lnTo>
                    <a:pt x="20" y="46"/>
                  </a:lnTo>
                  <a:lnTo>
                    <a:pt x="20" y="66"/>
                  </a:lnTo>
                  <a:close/>
                  <a:moveTo>
                    <a:pt x="10" y="66"/>
                  </a:moveTo>
                  <a:lnTo>
                    <a:pt x="15" y="66"/>
                  </a:lnTo>
                  <a:lnTo>
                    <a:pt x="15" y="46"/>
                  </a:lnTo>
                  <a:lnTo>
                    <a:pt x="10" y="46"/>
                  </a:lnTo>
                  <a:lnTo>
                    <a:pt x="10" y="66"/>
                  </a:lnTo>
                  <a:close/>
                  <a:moveTo>
                    <a:pt x="0" y="66"/>
                  </a:moveTo>
                  <a:lnTo>
                    <a:pt x="5" y="66"/>
                  </a:lnTo>
                  <a:lnTo>
                    <a:pt x="5" y="46"/>
                  </a:lnTo>
                  <a:lnTo>
                    <a:pt x="0" y="4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29" name="Rectangle 22"/>
            <p:cNvSpPr>
              <a:spLocks noChangeArrowheads="1"/>
            </p:cNvSpPr>
            <p:nvPr/>
          </p:nvSpPr>
          <p:spPr bwMode="auto">
            <a:xfrm>
              <a:off x="1339" y="984"/>
              <a:ext cx="51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0" name="Freeform 23"/>
            <p:cNvSpPr>
              <a:spLocks/>
            </p:cNvSpPr>
            <p:nvPr/>
          </p:nvSpPr>
          <p:spPr bwMode="auto">
            <a:xfrm>
              <a:off x="1339" y="984"/>
              <a:ext cx="51" cy="4"/>
            </a:xfrm>
            <a:custGeom>
              <a:avLst/>
              <a:gdLst>
                <a:gd name="T0" fmla="*/ 0 w 51"/>
                <a:gd name="T1" fmla="*/ 0 h 4"/>
                <a:gd name="T2" fmla="*/ 5 w 51"/>
                <a:gd name="T3" fmla="*/ 4 h 4"/>
                <a:gd name="T4" fmla="*/ 46 w 51"/>
                <a:gd name="T5" fmla="*/ 4 h 4"/>
                <a:gd name="T6" fmla="*/ 51 w 51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4"/>
                <a:gd name="T14" fmla="*/ 51 w 51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4">
                  <a:moveTo>
                    <a:pt x="0" y="0"/>
                  </a:moveTo>
                  <a:lnTo>
                    <a:pt x="5" y="4"/>
                  </a:lnTo>
                  <a:lnTo>
                    <a:pt x="46" y="4"/>
                  </a:lnTo>
                  <a:lnTo>
                    <a:pt x="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1" name="Rectangle 24"/>
            <p:cNvSpPr>
              <a:spLocks noChangeArrowheads="1"/>
            </p:cNvSpPr>
            <p:nvPr/>
          </p:nvSpPr>
          <p:spPr bwMode="auto">
            <a:xfrm>
              <a:off x="1339" y="1009"/>
              <a:ext cx="51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2" name="Rectangle 25"/>
            <p:cNvSpPr>
              <a:spLocks noChangeArrowheads="1"/>
            </p:cNvSpPr>
            <p:nvPr/>
          </p:nvSpPr>
          <p:spPr bwMode="auto">
            <a:xfrm>
              <a:off x="1339" y="1034"/>
              <a:ext cx="51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3" name="Rectangle 26"/>
            <p:cNvSpPr>
              <a:spLocks noChangeArrowheads="1"/>
            </p:cNvSpPr>
            <p:nvPr/>
          </p:nvSpPr>
          <p:spPr bwMode="auto">
            <a:xfrm>
              <a:off x="1339" y="1059"/>
              <a:ext cx="51" cy="2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4" name="Rectangle 27"/>
            <p:cNvSpPr>
              <a:spLocks noChangeArrowheads="1"/>
            </p:cNvSpPr>
            <p:nvPr/>
          </p:nvSpPr>
          <p:spPr bwMode="auto">
            <a:xfrm>
              <a:off x="1339" y="1085"/>
              <a:ext cx="51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5" name="Rectangle 28"/>
            <p:cNvSpPr>
              <a:spLocks noChangeArrowheads="1"/>
            </p:cNvSpPr>
            <p:nvPr/>
          </p:nvSpPr>
          <p:spPr bwMode="auto">
            <a:xfrm>
              <a:off x="1332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6" name="Rectangle 29"/>
            <p:cNvSpPr>
              <a:spLocks noChangeArrowheads="1"/>
            </p:cNvSpPr>
            <p:nvPr/>
          </p:nvSpPr>
          <p:spPr bwMode="auto">
            <a:xfrm>
              <a:off x="1342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7" name="Rectangle 30"/>
            <p:cNvSpPr>
              <a:spLocks noChangeArrowheads="1"/>
            </p:cNvSpPr>
            <p:nvPr/>
          </p:nvSpPr>
          <p:spPr bwMode="auto">
            <a:xfrm>
              <a:off x="1352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8" name="Rectangle 31"/>
            <p:cNvSpPr>
              <a:spLocks noChangeArrowheads="1"/>
            </p:cNvSpPr>
            <p:nvPr/>
          </p:nvSpPr>
          <p:spPr bwMode="auto">
            <a:xfrm>
              <a:off x="1362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39" name="Rectangle 32"/>
            <p:cNvSpPr>
              <a:spLocks noChangeArrowheads="1"/>
            </p:cNvSpPr>
            <p:nvPr/>
          </p:nvSpPr>
          <p:spPr bwMode="auto">
            <a:xfrm>
              <a:off x="1372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0" name="Rectangle 33"/>
            <p:cNvSpPr>
              <a:spLocks noChangeArrowheads="1"/>
            </p:cNvSpPr>
            <p:nvPr/>
          </p:nvSpPr>
          <p:spPr bwMode="auto">
            <a:xfrm>
              <a:off x="1382" y="1130"/>
              <a:ext cx="6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1" name="Rectangle 34"/>
            <p:cNvSpPr>
              <a:spLocks noChangeArrowheads="1"/>
            </p:cNvSpPr>
            <p:nvPr/>
          </p:nvSpPr>
          <p:spPr bwMode="auto">
            <a:xfrm>
              <a:off x="1392" y="1130"/>
              <a:ext cx="6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2" name="Rectangle 35"/>
            <p:cNvSpPr>
              <a:spLocks noChangeArrowheads="1"/>
            </p:cNvSpPr>
            <p:nvPr/>
          </p:nvSpPr>
          <p:spPr bwMode="auto">
            <a:xfrm>
              <a:off x="1392" y="1176"/>
              <a:ext cx="6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3" name="Rectangle 36"/>
            <p:cNvSpPr>
              <a:spLocks noChangeArrowheads="1"/>
            </p:cNvSpPr>
            <p:nvPr/>
          </p:nvSpPr>
          <p:spPr bwMode="auto">
            <a:xfrm>
              <a:off x="1382" y="1176"/>
              <a:ext cx="6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4" name="Rectangle 37"/>
            <p:cNvSpPr>
              <a:spLocks noChangeArrowheads="1"/>
            </p:cNvSpPr>
            <p:nvPr/>
          </p:nvSpPr>
          <p:spPr bwMode="auto">
            <a:xfrm>
              <a:off x="1372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5" name="Rectangle 38"/>
            <p:cNvSpPr>
              <a:spLocks noChangeArrowheads="1"/>
            </p:cNvSpPr>
            <p:nvPr/>
          </p:nvSpPr>
          <p:spPr bwMode="auto">
            <a:xfrm>
              <a:off x="1362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6" name="Rectangle 39"/>
            <p:cNvSpPr>
              <a:spLocks noChangeArrowheads="1"/>
            </p:cNvSpPr>
            <p:nvPr/>
          </p:nvSpPr>
          <p:spPr bwMode="auto">
            <a:xfrm>
              <a:off x="1352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7" name="Rectangle 40"/>
            <p:cNvSpPr>
              <a:spLocks noChangeArrowheads="1"/>
            </p:cNvSpPr>
            <p:nvPr/>
          </p:nvSpPr>
          <p:spPr bwMode="auto">
            <a:xfrm>
              <a:off x="1342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8" name="Rectangle 41"/>
            <p:cNvSpPr>
              <a:spLocks noChangeArrowheads="1"/>
            </p:cNvSpPr>
            <p:nvPr/>
          </p:nvSpPr>
          <p:spPr bwMode="auto">
            <a:xfrm>
              <a:off x="1332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49" name="Line 42"/>
            <p:cNvSpPr>
              <a:spLocks noChangeShapeType="1"/>
            </p:cNvSpPr>
            <p:nvPr/>
          </p:nvSpPr>
          <p:spPr bwMode="auto">
            <a:xfrm flipV="1">
              <a:off x="1339" y="988"/>
              <a:ext cx="5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0" name="Line 43"/>
            <p:cNvSpPr>
              <a:spLocks noChangeShapeType="1"/>
            </p:cNvSpPr>
            <p:nvPr/>
          </p:nvSpPr>
          <p:spPr bwMode="auto">
            <a:xfrm>
              <a:off x="1385" y="988"/>
              <a:ext cx="5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1" name="Line 44"/>
            <p:cNvSpPr>
              <a:spLocks noChangeShapeType="1"/>
            </p:cNvSpPr>
            <p:nvPr/>
          </p:nvSpPr>
          <p:spPr bwMode="auto">
            <a:xfrm>
              <a:off x="1342" y="1077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2" name="Line 45"/>
            <p:cNvSpPr>
              <a:spLocks noChangeShapeType="1"/>
            </p:cNvSpPr>
            <p:nvPr/>
          </p:nvSpPr>
          <p:spPr bwMode="auto">
            <a:xfrm>
              <a:off x="1342" y="1073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3" name="Line 46"/>
            <p:cNvSpPr>
              <a:spLocks noChangeShapeType="1"/>
            </p:cNvSpPr>
            <p:nvPr/>
          </p:nvSpPr>
          <p:spPr bwMode="auto">
            <a:xfrm>
              <a:off x="1342" y="1069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4" name="Line 47"/>
            <p:cNvSpPr>
              <a:spLocks noChangeShapeType="1"/>
            </p:cNvSpPr>
            <p:nvPr/>
          </p:nvSpPr>
          <p:spPr bwMode="auto">
            <a:xfrm>
              <a:off x="1342" y="1066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5" name="Line 48"/>
            <p:cNvSpPr>
              <a:spLocks noChangeShapeType="1"/>
            </p:cNvSpPr>
            <p:nvPr/>
          </p:nvSpPr>
          <p:spPr bwMode="auto">
            <a:xfrm>
              <a:off x="1342" y="1062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56" name="Rectangle 49"/>
            <p:cNvSpPr>
              <a:spLocks noChangeArrowheads="1"/>
            </p:cNvSpPr>
            <p:nvPr/>
          </p:nvSpPr>
          <p:spPr bwMode="auto">
            <a:xfrm>
              <a:off x="1364" y="1014"/>
              <a:ext cx="16" cy="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57" name="Rectangle 50"/>
            <p:cNvSpPr>
              <a:spLocks noChangeArrowheads="1"/>
            </p:cNvSpPr>
            <p:nvPr/>
          </p:nvSpPr>
          <p:spPr bwMode="auto">
            <a:xfrm>
              <a:off x="1379" y="1048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58" name="Rectangle 51"/>
            <p:cNvSpPr>
              <a:spLocks noChangeArrowheads="1"/>
            </p:cNvSpPr>
            <p:nvPr/>
          </p:nvSpPr>
          <p:spPr bwMode="auto">
            <a:xfrm>
              <a:off x="1379" y="1062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59" name="Rectangle 52"/>
            <p:cNvSpPr>
              <a:spLocks noChangeArrowheads="1"/>
            </p:cNvSpPr>
            <p:nvPr/>
          </p:nvSpPr>
          <p:spPr bwMode="auto">
            <a:xfrm>
              <a:off x="1379" y="1067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0" name="Freeform 53"/>
            <p:cNvSpPr>
              <a:spLocks noEditPoints="1"/>
            </p:cNvSpPr>
            <p:nvPr/>
          </p:nvSpPr>
          <p:spPr bwMode="auto">
            <a:xfrm>
              <a:off x="1357" y="1042"/>
              <a:ext cx="234" cy="129"/>
            </a:xfrm>
            <a:custGeom>
              <a:avLst/>
              <a:gdLst>
                <a:gd name="T0" fmla="*/ 0 w 234"/>
                <a:gd name="T1" fmla="*/ 5 h 129"/>
                <a:gd name="T2" fmla="*/ 15 w 234"/>
                <a:gd name="T3" fmla="*/ 5 h 129"/>
                <a:gd name="T4" fmla="*/ 15 w 234"/>
                <a:gd name="T5" fmla="*/ 0 h 129"/>
                <a:gd name="T6" fmla="*/ 0 w 234"/>
                <a:gd name="T7" fmla="*/ 0 h 129"/>
                <a:gd name="T8" fmla="*/ 0 w 234"/>
                <a:gd name="T9" fmla="*/ 5 h 129"/>
                <a:gd name="T10" fmla="*/ 226 w 234"/>
                <a:gd name="T11" fmla="*/ 129 h 129"/>
                <a:gd name="T12" fmla="*/ 234 w 234"/>
                <a:gd name="T13" fmla="*/ 129 h 129"/>
                <a:gd name="T14" fmla="*/ 234 w 234"/>
                <a:gd name="T15" fmla="*/ 127 h 129"/>
                <a:gd name="T16" fmla="*/ 226 w 234"/>
                <a:gd name="T17" fmla="*/ 127 h 129"/>
                <a:gd name="T18" fmla="*/ 226 w 234"/>
                <a:gd name="T19" fmla="*/ 129 h 129"/>
                <a:gd name="T20" fmla="*/ 87 w 234"/>
                <a:gd name="T21" fmla="*/ 101 h 129"/>
                <a:gd name="T22" fmla="*/ 87 w 234"/>
                <a:gd name="T23" fmla="*/ 16 h 129"/>
                <a:gd name="T24" fmla="*/ 212 w 234"/>
                <a:gd name="T25" fmla="*/ 16 h 129"/>
                <a:gd name="T26" fmla="*/ 212 w 234"/>
                <a:gd name="T27" fmla="*/ 101 h 129"/>
                <a:gd name="T28" fmla="*/ 87 w 234"/>
                <a:gd name="T29" fmla="*/ 101 h 129"/>
                <a:gd name="T30" fmla="*/ 81 w 234"/>
                <a:gd name="T31" fmla="*/ 107 h 129"/>
                <a:gd name="T32" fmla="*/ 217 w 234"/>
                <a:gd name="T33" fmla="*/ 107 h 129"/>
                <a:gd name="T34" fmla="*/ 217 w 234"/>
                <a:gd name="T35" fmla="*/ 10 h 129"/>
                <a:gd name="T36" fmla="*/ 223 w 234"/>
                <a:gd name="T37" fmla="*/ 10 h 129"/>
                <a:gd name="T38" fmla="*/ 223 w 234"/>
                <a:gd name="T39" fmla="*/ 4 h 129"/>
                <a:gd name="T40" fmla="*/ 75 w 234"/>
                <a:gd name="T41" fmla="*/ 4 h 129"/>
                <a:gd name="T42" fmla="*/ 75 w 234"/>
                <a:gd name="T43" fmla="*/ 112 h 129"/>
                <a:gd name="T44" fmla="*/ 81 w 234"/>
                <a:gd name="T45" fmla="*/ 112 h 129"/>
                <a:gd name="T46" fmla="*/ 81 w 234"/>
                <a:gd name="T47" fmla="*/ 107 h 1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4"/>
                <a:gd name="T73" fmla="*/ 0 h 129"/>
                <a:gd name="T74" fmla="*/ 234 w 234"/>
                <a:gd name="T75" fmla="*/ 129 h 1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4" h="129">
                  <a:moveTo>
                    <a:pt x="0" y="5"/>
                  </a:moveTo>
                  <a:lnTo>
                    <a:pt x="15" y="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"/>
                  </a:lnTo>
                  <a:close/>
                  <a:moveTo>
                    <a:pt x="226" y="129"/>
                  </a:moveTo>
                  <a:lnTo>
                    <a:pt x="234" y="129"/>
                  </a:lnTo>
                  <a:lnTo>
                    <a:pt x="234" y="127"/>
                  </a:lnTo>
                  <a:lnTo>
                    <a:pt x="226" y="127"/>
                  </a:lnTo>
                  <a:lnTo>
                    <a:pt x="226" y="129"/>
                  </a:lnTo>
                  <a:close/>
                  <a:moveTo>
                    <a:pt x="87" y="101"/>
                  </a:moveTo>
                  <a:lnTo>
                    <a:pt x="87" y="16"/>
                  </a:lnTo>
                  <a:lnTo>
                    <a:pt x="212" y="16"/>
                  </a:lnTo>
                  <a:lnTo>
                    <a:pt x="212" y="101"/>
                  </a:lnTo>
                  <a:lnTo>
                    <a:pt x="87" y="101"/>
                  </a:lnTo>
                  <a:close/>
                  <a:moveTo>
                    <a:pt x="81" y="107"/>
                  </a:moveTo>
                  <a:lnTo>
                    <a:pt x="217" y="107"/>
                  </a:lnTo>
                  <a:lnTo>
                    <a:pt x="217" y="10"/>
                  </a:lnTo>
                  <a:lnTo>
                    <a:pt x="223" y="10"/>
                  </a:lnTo>
                  <a:lnTo>
                    <a:pt x="223" y="4"/>
                  </a:lnTo>
                  <a:lnTo>
                    <a:pt x="75" y="4"/>
                  </a:lnTo>
                  <a:lnTo>
                    <a:pt x="75" y="112"/>
                  </a:lnTo>
                  <a:lnTo>
                    <a:pt x="81" y="112"/>
                  </a:lnTo>
                  <a:lnTo>
                    <a:pt x="81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1" name="Rectangle 54"/>
            <p:cNvSpPr>
              <a:spLocks noChangeArrowheads="1"/>
            </p:cNvSpPr>
            <p:nvPr/>
          </p:nvSpPr>
          <p:spPr bwMode="auto">
            <a:xfrm>
              <a:off x="1357" y="1042"/>
              <a:ext cx="15" cy="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2" name="Rectangle 55"/>
            <p:cNvSpPr>
              <a:spLocks noChangeArrowheads="1"/>
            </p:cNvSpPr>
            <p:nvPr/>
          </p:nvSpPr>
          <p:spPr bwMode="auto">
            <a:xfrm>
              <a:off x="1583" y="1169"/>
              <a:ext cx="8" cy="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3" name="Rectangle 56"/>
            <p:cNvSpPr>
              <a:spLocks noChangeArrowheads="1"/>
            </p:cNvSpPr>
            <p:nvPr/>
          </p:nvSpPr>
          <p:spPr bwMode="auto">
            <a:xfrm>
              <a:off x="1444" y="1058"/>
              <a:ext cx="125" cy="8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4" name="Freeform 57"/>
            <p:cNvSpPr>
              <a:spLocks/>
            </p:cNvSpPr>
            <p:nvPr/>
          </p:nvSpPr>
          <p:spPr bwMode="auto">
            <a:xfrm>
              <a:off x="1432" y="1046"/>
              <a:ext cx="148" cy="108"/>
            </a:xfrm>
            <a:custGeom>
              <a:avLst/>
              <a:gdLst>
                <a:gd name="T0" fmla="*/ 6 w 148"/>
                <a:gd name="T1" fmla="*/ 103 h 108"/>
                <a:gd name="T2" fmla="*/ 142 w 148"/>
                <a:gd name="T3" fmla="*/ 103 h 108"/>
                <a:gd name="T4" fmla="*/ 142 w 148"/>
                <a:gd name="T5" fmla="*/ 6 h 108"/>
                <a:gd name="T6" fmla="*/ 148 w 148"/>
                <a:gd name="T7" fmla="*/ 6 h 108"/>
                <a:gd name="T8" fmla="*/ 148 w 148"/>
                <a:gd name="T9" fmla="*/ 0 h 108"/>
                <a:gd name="T10" fmla="*/ 0 w 148"/>
                <a:gd name="T11" fmla="*/ 0 h 108"/>
                <a:gd name="T12" fmla="*/ 0 w 148"/>
                <a:gd name="T13" fmla="*/ 108 h 108"/>
                <a:gd name="T14" fmla="*/ 6 w 148"/>
                <a:gd name="T15" fmla="*/ 108 h 108"/>
                <a:gd name="T16" fmla="*/ 6 w 148"/>
                <a:gd name="T17" fmla="*/ 103 h 1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108"/>
                <a:gd name="T29" fmla="*/ 148 w 148"/>
                <a:gd name="T30" fmla="*/ 108 h 1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108">
                  <a:moveTo>
                    <a:pt x="6" y="103"/>
                  </a:moveTo>
                  <a:lnTo>
                    <a:pt x="142" y="103"/>
                  </a:lnTo>
                  <a:lnTo>
                    <a:pt x="142" y="6"/>
                  </a:lnTo>
                  <a:lnTo>
                    <a:pt x="148" y="6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5" name="Freeform 58"/>
            <p:cNvSpPr>
              <a:spLocks/>
            </p:cNvSpPr>
            <p:nvPr/>
          </p:nvSpPr>
          <p:spPr bwMode="auto">
            <a:xfrm>
              <a:off x="1415" y="1169"/>
              <a:ext cx="91" cy="8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0 h 8"/>
                <a:gd name="T4" fmla="*/ 91 w 91"/>
                <a:gd name="T5" fmla="*/ 8 h 8"/>
                <a:gd name="T6" fmla="*/ 0 60000 65536"/>
                <a:gd name="T7" fmla="*/ 0 60000 65536"/>
                <a:gd name="T8" fmla="*/ 0 60000 65536"/>
                <a:gd name="T9" fmla="*/ 0 w 91"/>
                <a:gd name="T10" fmla="*/ 0 h 8"/>
                <a:gd name="T11" fmla="*/ 91 w 9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8">
                  <a:moveTo>
                    <a:pt x="0" y="0"/>
                  </a:moveTo>
                  <a:lnTo>
                    <a:pt x="91" y="0"/>
                  </a:lnTo>
                  <a:lnTo>
                    <a:pt x="91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6" name="Line 59"/>
            <p:cNvSpPr>
              <a:spLocks noChangeShapeType="1"/>
            </p:cNvSpPr>
            <p:nvPr/>
          </p:nvSpPr>
          <p:spPr bwMode="auto">
            <a:xfrm flipV="1">
              <a:off x="1461" y="1169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67" name="Rectangle 60"/>
            <p:cNvSpPr>
              <a:spLocks noChangeArrowheads="1"/>
            </p:cNvSpPr>
            <p:nvPr/>
          </p:nvSpPr>
          <p:spPr bwMode="auto">
            <a:xfrm>
              <a:off x="1106" y="1216"/>
              <a:ext cx="77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500" b="1">
                  <a:solidFill>
                    <a:srgbClr val="000000"/>
                  </a:solidFill>
                </a:rPr>
                <a:t>Org. Certification</a:t>
              </a:r>
              <a:endParaRPr lang="en-US" sz="700" i="1">
                <a:solidFill>
                  <a:schemeClr val="tx2"/>
                </a:solidFill>
              </a:endParaRPr>
            </a:p>
          </p:txBody>
        </p:sp>
        <p:sp>
          <p:nvSpPr>
            <p:cNvPr id="47168" name="Freeform 61"/>
            <p:cNvSpPr>
              <a:spLocks noEditPoints="1"/>
            </p:cNvSpPr>
            <p:nvPr/>
          </p:nvSpPr>
          <p:spPr bwMode="auto">
            <a:xfrm>
              <a:off x="4083" y="968"/>
              <a:ext cx="303" cy="243"/>
            </a:xfrm>
            <a:custGeom>
              <a:avLst/>
              <a:gdLst>
                <a:gd name="T0" fmla="*/ 0 w 303"/>
                <a:gd name="T1" fmla="*/ 243 h 243"/>
                <a:gd name="T2" fmla="*/ 0 w 303"/>
                <a:gd name="T3" fmla="*/ 238 h 243"/>
                <a:gd name="T4" fmla="*/ 31 w 303"/>
                <a:gd name="T5" fmla="*/ 223 h 243"/>
                <a:gd name="T6" fmla="*/ 31 w 303"/>
                <a:gd name="T7" fmla="*/ 0 h 243"/>
                <a:gd name="T8" fmla="*/ 111 w 303"/>
                <a:gd name="T9" fmla="*/ 0 h 243"/>
                <a:gd name="T10" fmla="*/ 111 w 303"/>
                <a:gd name="T11" fmla="*/ 223 h 243"/>
                <a:gd name="T12" fmla="*/ 144 w 303"/>
                <a:gd name="T13" fmla="*/ 238 h 243"/>
                <a:gd name="T14" fmla="*/ 144 w 303"/>
                <a:gd name="T15" fmla="*/ 243 h 243"/>
                <a:gd name="T16" fmla="*/ 0 w 303"/>
                <a:gd name="T17" fmla="*/ 243 h 243"/>
                <a:gd name="T18" fmla="*/ 122 w 303"/>
                <a:gd name="T19" fmla="*/ 209 h 243"/>
                <a:gd name="T20" fmla="*/ 150 w 303"/>
                <a:gd name="T21" fmla="*/ 209 h 243"/>
                <a:gd name="T22" fmla="*/ 181 w 303"/>
                <a:gd name="T23" fmla="*/ 218 h 243"/>
                <a:gd name="T24" fmla="*/ 181 w 303"/>
                <a:gd name="T25" fmla="*/ 235 h 243"/>
                <a:gd name="T26" fmla="*/ 150 w 303"/>
                <a:gd name="T27" fmla="*/ 235 h 243"/>
                <a:gd name="T28" fmla="*/ 150 w 303"/>
                <a:gd name="T29" fmla="*/ 243 h 243"/>
                <a:gd name="T30" fmla="*/ 275 w 303"/>
                <a:gd name="T31" fmla="*/ 243 h 243"/>
                <a:gd name="T32" fmla="*/ 275 w 303"/>
                <a:gd name="T33" fmla="*/ 235 h 243"/>
                <a:gd name="T34" fmla="*/ 244 w 303"/>
                <a:gd name="T35" fmla="*/ 235 h 243"/>
                <a:gd name="T36" fmla="*/ 244 w 303"/>
                <a:gd name="T37" fmla="*/ 218 h 243"/>
                <a:gd name="T38" fmla="*/ 275 w 303"/>
                <a:gd name="T39" fmla="*/ 209 h 243"/>
                <a:gd name="T40" fmla="*/ 303 w 303"/>
                <a:gd name="T41" fmla="*/ 209 h 243"/>
                <a:gd name="T42" fmla="*/ 303 w 303"/>
                <a:gd name="T43" fmla="*/ 61 h 243"/>
                <a:gd name="T44" fmla="*/ 122 w 303"/>
                <a:gd name="T45" fmla="*/ 61 h 243"/>
                <a:gd name="T46" fmla="*/ 122 w 303"/>
                <a:gd name="T47" fmla="*/ 209 h 24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3"/>
                <a:gd name="T73" fmla="*/ 0 h 243"/>
                <a:gd name="T74" fmla="*/ 303 w 303"/>
                <a:gd name="T75" fmla="*/ 243 h 24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3" h="243">
                  <a:moveTo>
                    <a:pt x="0" y="243"/>
                  </a:moveTo>
                  <a:lnTo>
                    <a:pt x="0" y="238"/>
                  </a:lnTo>
                  <a:lnTo>
                    <a:pt x="31" y="223"/>
                  </a:lnTo>
                  <a:lnTo>
                    <a:pt x="31" y="0"/>
                  </a:lnTo>
                  <a:lnTo>
                    <a:pt x="111" y="0"/>
                  </a:lnTo>
                  <a:lnTo>
                    <a:pt x="111" y="223"/>
                  </a:lnTo>
                  <a:lnTo>
                    <a:pt x="144" y="238"/>
                  </a:lnTo>
                  <a:lnTo>
                    <a:pt x="144" y="243"/>
                  </a:lnTo>
                  <a:lnTo>
                    <a:pt x="0" y="243"/>
                  </a:lnTo>
                  <a:close/>
                  <a:moveTo>
                    <a:pt x="122" y="209"/>
                  </a:moveTo>
                  <a:lnTo>
                    <a:pt x="150" y="209"/>
                  </a:lnTo>
                  <a:lnTo>
                    <a:pt x="181" y="218"/>
                  </a:lnTo>
                  <a:lnTo>
                    <a:pt x="181" y="235"/>
                  </a:lnTo>
                  <a:lnTo>
                    <a:pt x="150" y="235"/>
                  </a:lnTo>
                  <a:lnTo>
                    <a:pt x="150" y="243"/>
                  </a:lnTo>
                  <a:lnTo>
                    <a:pt x="275" y="243"/>
                  </a:lnTo>
                  <a:lnTo>
                    <a:pt x="275" y="235"/>
                  </a:lnTo>
                  <a:lnTo>
                    <a:pt x="244" y="235"/>
                  </a:lnTo>
                  <a:lnTo>
                    <a:pt x="244" y="218"/>
                  </a:lnTo>
                  <a:lnTo>
                    <a:pt x="275" y="209"/>
                  </a:lnTo>
                  <a:lnTo>
                    <a:pt x="303" y="209"/>
                  </a:lnTo>
                  <a:lnTo>
                    <a:pt x="303" y="61"/>
                  </a:lnTo>
                  <a:lnTo>
                    <a:pt x="122" y="61"/>
                  </a:lnTo>
                  <a:lnTo>
                    <a:pt x="122" y="2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69" name="Line 62"/>
            <p:cNvSpPr>
              <a:spLocks noChangeShapeType="1"/>
            </p:cNvSpPr>
            <p:nvPr/>
          </p:nvSpPr>
          <p:spPr bwMode="auto">
            <a:xfrm>
              <a:off x="4114" y="1191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0" name="Line 63"/>
            <p:cNvSpPr>
              <a:spLocks noChangeShapeType="1"/>
            </p:cNvSpPr>
            <p:nvPr/>
          </p:nvSpPr>
          <p:spPr bwMode="auto">
            <a:xfrm>
              <a:off x="4194" y="1191"/>
              <a:ext cx="1" cy="2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1" name="Line 64"/>
            <p:cNvSpPr>
              <a:spLocks noChangeShapeType="1"/>
            </p:cNvSpPr>
            <p:nvPr/>
          </p:nvSpPr>
          <p:spPr bwMode="auto">
            <a:xfrm>
              <a:off x="4139" y="1044"/>
              <a:ext cx="3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2" name="Line 65"/>
            <p:cNvSpPr>
              <a:spLocks noChangeShapeType="1"/>
            </p:cNvSpPr>
            <p:nvPr/>
          </p:nvSpPr>
          <p:spPr bwMode="auto">
            <a:xfrm>
              <a:off x="4134" y="1019"/>
              <a:ext cx="40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3" name="Rectangle 66"/>
            <p:cNvSpPr>
              <a:spLocks noChangeArrowheads="1"/>
            </p:cNvSpPr>
            <p:nvPr/>
          </p:nvSpPr>
          <p:spPr bwMode="auto">
            <a:xfrm>
              <a:off x="4124" y="978"/>
              <a:ext cx="60" cy="142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74" name="Freeform 67"/>
            <p:cNvSpPr>
              <a:spLocks/>
            </p:cNvSpPr>
            <p:nvPr/>
          </p:nvSpPr>
          <p:spPr bwMode="auto">
            <a:xfrm>
              <a:off x="4083" y="968"/>
              <a:ext cx="144" cy="243"/>
            </a:xfrm>
            <a:custGeom>
              <a:avLst/>
              <a:gdLst>
                <a:gd name="T0" fmla="*/ 0 w 144"/>
                <a:gd name="T1" fmla="*/ 243 h 243"/>
                <a:gd name="T2" fmla="*/ 0 w 144"/>
                <a:gd name="T3" fmla="*/ 238 h 243"/>
                <a:gd name="T4" fmla="*/ 31 w 144"/>
                <a:gd name="T5" fmla="*/ 223 h 243"/>
                <a:gd name="T6" fmla="*/ 31 w 144"/>
                <a:gd name="T7" fmla="*/ 0 h 243"/>
                <a:gd name="T8" fmla="*/ 111 w 144"/>
                <a:gd name="T9" fmla="*/ 0 h 243"/>
                <a:gd name="T10" fmla="*/ 111 w 144"/>
                <a:gd name="T11" fmla="*/ 223 h 243"/>
                <a:gd name="T12" fmla="*/ 144 w 144"/>
                <a:gd name="T13" fmla="*/ 238 h 243"/>
                <a:gd name="T14" fmla="*/ 144 w 144"/>
                <a:gd name="T15" fmla="*/ 243 h 243"/>
                <a:gd name="T16" fmla="*/ 0 w 144"/>
                <a:gd name="T17" fmla="*/ 243 h 2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4"/>
                <a:gd name="T28" fmla="*/ 0 h 243"/>
                <a:gd name="T29" fmla="*/ 144 w 144"/>
                <a:gd name="T30" fmla="*/ 243 h 2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4" h="243">
                  <a:moveTo>
                    <a:pt x="0" y="243"/>
                  </a:moveTo>
                  <a:lnTo>
                    <a:pt x="0" y="238"/>
                  </a:lnTo>
                  <a:lnTo>
                    <a:pt x="31" y="223"/>
                  </a:lnTo>
                  <a:lnTo>
                    <a:pt x="31" y="0"/>
                  </a:lnTo>
                  <a:lnTo>
                    <a:pt x="111" y="0"/>
                  </a:lnTo>
                  <a:lnTo>
                    <a:pt x="111" y="223"/>
                  </a:lnTo>
                  <a:lnTo>
                    <a:pt x="144" y="238"/>
                  </a:lnTo>
                  <a:lnTo>
                    <a:pt x="144" y="243"/>
                  </a:lnTo>
                  <a:lnTo>
                    <a:pt x="0" y="24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75" name="Freeform 68"/>
            <p:cNvSpPr>
              <a:spLocks/>
            </p:cNvSpPr>
            <p:nvPr/>
          </p:nvSpPr>
          <p:spPr bwMode="auto">
            <a:xfrm>
              <a:off x="4205" y="1029"/>
              <a:ext cx="181" cy="182"/>
            </a:xfrm>
            <a:custGeom>
              <a:avLst/>
              <a:gdLst>
                <a:gd name="T0" fmla="*/ 0 w 181"/>
                <a:gd name="T1" fmla="*/ 148 h 182"/>
                <a:gd name="T2" fmla="*/ 28 w 181"/>
                <a:gd name="T3" fmla="*/ 148 h 182"/>
                <a:gd name="T4" fmla="*/ 59 w 181"/>
                <a:gd name="T5" fmla="*/ 157 h 182"/>
                <a:gd name="T6" fmla="*/ 59 w 181"/>
                <a:gd name="T7" fmla="*/ 174 h 182"/>
                <a:gd name="T8" fmla="*/ 28 w 181"/>
                <a:gd name="T9" fmla="*/ 174 h 182"/>
                <a:gd name="T10" fmla="*/ 28 w 181"/>
                <a:gd name="T11" fmla="*/ 182 h 182"/>
                <a:gd name="T12" fmla="*/ 153 w 181"/>
                <a:gd name="T13" fmla="*/ 182 h 182"/>
                <a:gd name="T14" fmla="*/ 153 w 181"/>
                <a:gd name="T15" fmla="*/ 174 h 182"/>
                <a:gd name="T16" fmla="*/ 122 w 181"/>
                <a:gd name="T17" fmla="*/ 174 h 182"/>
                <a:gd name="T18" fmla="*/ 122 w 181"/>
                <a:gd name="T19" fmla="*/ 157 h 182"/>
                <a:gd name="T20" fmla="*/ 153 w 181"/>
                <a:gd name="T21" fmla="*/ 148 h 182"/>
                <a:gd name="T22" fmla="*/ 181 w 181"/>
                <a:gd name="T23" fmla="*/ 148 h 182"/>
                <a:gd name="T24" fmla="*/ 181 w 181"/>
                <a:gd name="T25" fmla="*/ 0 h 182"/>
                <a:gd name="T26" fmla="*/ 0 w 181"/>
                <a:gd name="T27" fmla="*/ 0 h 182"/>
                <a:gd name="T28" fmla="*/ 0 w 181"/>
                <a:gd name="T29" fmla="*/ 148 h 1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1"/>
                <a:gd name="T46" fmla="*/ 0 h 182"/>
                <a:gd name="T47" fmla="*/ 181 w 181"/>
                <a:gd name="T48" fmla="*/ 182 h 1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1" h="182">
                  <a:moveTo>
                    <a:pt x="0" y="148"/>
                  </a:moveTo>
                  <a:lnTo>
                    <a:pt x="28" y="148"/>
                  </a:lnTo>
                  <a:lnTo>
                    <a:pt x="59" y="157"/>
                  </a:lnTo>
                  <a:lnTo>
                    <a:pt x="59" y="174"/>
                  </a:lnTo>
                  <a:lnTo>
                    <a:pt x="28" y="174"/>
                  </a:lnTo>
                  <a:lnTo>
                    <a:pt x="28" y="182"/>
                  </a:lnTo>
                  <a:lnTo>
                    <a:pt x="153" y="182"/>
                  </a:lnTo>
                  <a:lnTo>
                    <a:pt x="153" y="174"/>
                  </a:lnTo>
                  <a:lnTo>
                    <a:pt x="122" y="174"/>
                  </a:lnTo>
                  <a:lnTo>
                    <a:pt x="122" y="157"/>
                  </a:lnTo>
                  <a:lnTo>
                    <a:pt x="153" y="148"/>
                  </a:lnTo>
                  <a:lnTo>
                    <a:pt x="181" y="148"/>
                  </a:lnTo>
                  <a:lnTo>
                    <a:pt x="181" y="0"/>
                  </a:lnTo>
                  <a:lnTo>
                    <a:pt x="0" y="0"/>
                  </a:lnTo>
                  <a:lnTo>
                    <a:pt x="0" y="14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76" name="Line 69"/>
            <p:cNvSpPr>
              <a:spLocks noChangeShapeType="1"/>
            </p:cNvSpPr>
            <p:nvPr/>
          </p:nvSpPr>
          <p:spPr bwMode="auto">
            <a:xfrm>
              <a:off x="4264" y="1203"/>
              <a:ext cx="6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7" name="Line 70"/>
            <p:cNvSpPr>
              <a:spLocks noChangeShapeType="1"/>
            </p:cNvSpPr>
            <p:nvPr/>
          </p:nvSpPr>
          <p:spPr bwMode="auto">
            <a:xfrm>
              <a:off x="4264" y="1186"/>
              <a:ext cx="6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8" name="Line 71"/>
            <p:cNvSpPr>
              <a:spLocks noChangeShapeType="1"/>
            </p:cNvSpPr>
            <p:nvPr/>
          </p:nvSpPr>
          <p:spPr bwMode="auto">
            <a:xfrm>
              <a:off x="4233" y="1177"/>
              <a:ext cx="12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79" name="Freeform 72"/>
            <p:cNvSpPr>
              <a:spLocks noEditPoints="1"/>
            </p:cNvSpPr>
            <p:nvPr/>
          </p:nvSpPr>
          <p:spPr bwMode="auto">
            <a:xfrm>
              <a:off x="4121" y="1130"/>
              <a:ext cx="66" cy="66"/>
            </a:xfrm>
            <a:custGeom>
              <a:avLst/>
              <a:gdLst>
                <a:gd name="T0" fmla="*/ 5 w 66"/>
                <a:gd name="T1" fmla="*/ 41 h 66"/>
                <a:gd name="T2" fmla="*/ 0 w 66"/>
                <a:gd name="T3" fmla="*/ 0 h 66"/>
                <a:gd name="T4" fmla="*/ 10 w 66"/>
                <a:gd name="T5" fmla="*/ 41 h 66"/>
                <a:gd name="T6" fmla="*/ 15 w 66"/>
                <a:gd name="T7" fmla="*/ 0 h 66"/>
                <a:gd name="T8" fmla="*/ 10 w 66"/>
                <a:gd name="T9" fmla="*/ 41 h 66"/>
                <a:gd name="T10" fmla="*/ 25 w 66"/>
                <a:gd name="T11" fmla="*/ 41 h 66"/>
                <a:gd name="T12" fmla="*/ 20 w 66"/>
                <a:gd name="T13" fmla="*/ 0 h 66"/>
                <a:gd name="T14" fmla="*/ 30 w 66"/>
                <a:gd name="T15" fmla="*/ 41 h 66"/>
                <a:gd name="T16" fmla="*/ 35 w 66"/>
                <a:gd name="T17" fmla="*/ 0 h 66"/>
                <a:gd name="T18" fmla="*/ 30 w 66"/>
                <a:gd name="T19" fmla="*/ 41 h 66"/>
                <a:gd name="T20" fmla="*/ 46 w 66"/>
                <a:gd name="T21" fmla="*/ 41 h 66"/>
                <a:gd name="T22" fmla="*/ 40 w 66"/>
                <a:gd name="T23" fmla="*/ 0 h 66"/>
                <a:gd name="T24" fmla="*/ 50 w 66"/>
                <a:gd name="T25" fmla="*/ 41 h 66"/>
                <a:gd name="T26" fmla="*/ 56 w 66"/>
                <a:gd name="T27" fmla="*/ 0 h 66"/>
                <a:gd name="T28" fmla="*/ 50 w 66"/>
                <a:gd name="T29" fmla="*/ 41 h 66"/>
                <a:gd name="T30" fmla="*/ 66 w 66"/>
                <a:gd name="T31" fmla="*/ 41 h 66"/>
                <a:gd name="T32" fmla="*/ 60 w 66"/>
                <a:gd name="T33" fmla="*/ 0 h 66"/>
                <a:gd name="T34" fmla="*/ 60 w 66"/>
                <a:gd name="T35" fmla="*/ 66 h 66"/>
                <a:gd name="T36" fmla="*/ 66 w 66"/>
                <a:gd name="T37" fmla="*/ 46 h 66"/>
                <a:gd name="T38" fmla="*/ 60 w 66"/>
                <a:gd name="T39" fmla="*/ 66 h 66"/>
                <a:gd name="T40" fmla="*/ 56 w 66"/>
                <a:gd name="T41" fmla="*/ 66 h 66"/>
                <a:gd name="T42" fmla="*/ 50 w 66"/>
                <a:gd name="T43" fmla="*/ 46 h 66"/>
                <a:gd name="T44" fmla="*/ 40 w 66"/>
                <a:gd name="T45" fmla="*/ 66 h 66"/>
                <a:gd name="T46" fmla="*/ 46 w 66"/>
                <a:gd name="T47" fmla="*/ 46 h 66"/>
                <a:gd name="T48" fmla="*/ 40 w 66"/>
                <a:gd name="T49" fmla="*/ 66 h 66"/>
                <a:gd name="T50" fmla="*/ 35 w 66"/>
                <a:gd name="T51" fmla="*/ 66 h 66"/>
                <a:gd name="T52" fmla="*/ 30 w 66"/>
                <a:gd name="T53" fmla="*/ 46 h 66"/>
                <a:gd name="T54" fmla="*/ 20 w 66"/>
                <a:gd name="T55" fmla="*/ 66 h 66"/>
                <a:gd name="T56" fmla="*/ 25 w 66"/>
                <a:gd name="T57" fmla="*/ 46 h 66"/>
                <a:gd name="T58" fmla="*/ 20 w 66"/>
                <a:gd name="T59" fmla="*/ 66 h 66"/>
                <a:gd name="T60" fmla="*/ 15 w 66"/>
                <a:gd name="T61" fmla="*/ 66 h 66"/>
                <a:gd name="T62" fmla="*/ 10 w 66"/>
                <a:gd name="T63" fmla="*/ 46 h 66"/>
                <a:gd name="T64" fmla="*/ 0 w 66"/>
                <a:gd name="T65" fmla="*/ 66 h 66"/>
                <a:gd name="T66" fmla="*/ 5 w 66"/>
                <a:gd name="T67" fmla="*/ 46 h 66"/>
                <a:gd name="T68" fmla="*/ 0 w 66"/>
                <a:gd name="T69" fmla="*/ 66 h 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66"/>
                <a:gd name="T107" fmla="*/ 66 w 66"/>
                <a:gd name="T108" fmla="*/ 66 h 6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66">
                  <a:moveTo>
                    <a:pt x="0" y="41"/>
                  </a:moveTo>
                  <a:lnTo>
                    <a:pt x="5" y="4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1"/>
                  </a:lnTo>
                  <a:close/>
                  <a:moveTo>
                    <a:pt x="10" y="41"/>
                  </a:moveTo>
                  <a:lnTo>
                    <a:pt x="15" y="41"/>
                  </a:lnTo>
                  <a:lnTo>
                    <a:pt x="15" y="0"/>
                  </a:lnTo>
                  <a:lnTo>
                    <a:pt x="10" y="0"/>
                  </a:lnTo>
                  <a:lnTo>
                    <a:pt x="10" y="41"/>
                  </a:lnTo>
                  <a:close/>
                  <a:moveTo>
                    <a:pt x="20" y="41"/>
                  </a:moveTo>
                  <a:lnTo>
                    <a:pt x="25" y="4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20" y="41"/>
                  </a:lnTo>
                  <a:close/>
                  <a:moveTo>
                    <a:pt x="30" y="41"/>
                  </a:moveTo>
                  <a:lnTo>
                    <a:pt x="35" y="41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30" y="41"/>
                  </a:lnTo>
                  <a:close/>
                  <a:moveTo>
                    <a:pt x="40" y="41"/>
                  </a:moveTo>
                  <a:lnTo>
                    <a:pt x="46" y="41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41"/>
                  </a:lnTo>
                  <a:close/>
                  <a:moveTo>
                    <a:pt x="50" y="41"/>
                  </a:moveTo>
                  <a:lnTo>
                    <a:pt x="56" y="4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50" y="41"/>
                  </a:lnTo>
                  <a:close/>
                  <a:moveTo>
                    <a:pt x="60" y="41"/>
                  </a:moveTo>
                  <a:lnTo>
                    <a:pt x="66" y="41"/>
                  </a:lnTo>
                  <a:lnTo>
                    <a:pt x="66" y="0"/>
                  </a:lnTo>
                  <a:lnTo>
                    <a:pt x="60" y="0"/>
                  </a:lnTo>
                  <a:lnTo>
                    <a:pt x="60" y="41"/>
                  </a:lnTo>
                  <a:close/>
                  <a:moveTo>
                    <a:pt x="60" y="66"/>
                  </a:moveTo>
                  <a:lnTo>
                    <a:pt x="66" y="66"/>
                  </a:lnTo>
                  <a:lnTo>
                    <a:pt x="66" y="46"/>
                  </a:lnTo>
                  <a:lnTo>
                    <a:pt x="60" y="46"/>
                  </a:lnTo>
                  <a:lnTo>
                    <a:pt x="60" y="66"/>
                  </a:lnTo>
                  <a:close/>
                  <a:moveTo>
                    <a:pt x="50" y="66"/>
                  </a:moveTo>
                  <a:lnTo>
                    <a:pt x="56" y="66"/>
                  </a:lnTo>
                  <a:lnTo>
                    <a:pt x="56" y="46"/>
                  </a:lnTo>
                  <a:lnTo>
                    <a:pt x="50" y="46"/>
                  </a:lnTo>
                  <a:lnTo>
                    <a:pt x="50" y="66"/>
                  </a:lnTo>
                  <a:close/>
                  <a:moveTo>
                    <a:pt x="40" y="66"/>
                  </a:moveTo>
                  <a:lnTo>
                    <a:pt x="46" y="66"/>
                  </a:lnTo>
                  <a:lnTo>
                    <a:pt x="46" y="46"/>
                  </a:lnTo>
                  <a:lnTo>
                    <a:pt x="40" y="46"/>
                  </a:lnTo>
                  <a:lnTo>
                    <a:pt x="40" y="66"/>
                  </a:lnTo>
                  <a:close/>
                  <a:moveTo>
                    <a:pt x="30" y="66"/>
                  </a:moveTo>
                  <a:lnTo>
                    <a:pt x="35" y="66"/>
                  </a:lnTo>
                  <a:lnTo>
                    <a:pt x="35" y="46"/>
                  </a:lnTo>
                  <a:lnTo>
                    <a:pt x="30" y="46"/>
                  </a:lnTo>
                  <a:lnTo>
                    <a:pt x="30" y="66"/>
                  </a:lnTo>
                  <a:close/>
                  <a:moveTo>
                    <a:pt x="20" y="66"/>
                  </a:moveTo>
                  <a:lnTo>
                    <a:pt x="25" y="66"/>
                  </a:lnTo>
                  <a:lnTo>
                    <a:pt x="25" y="46"/>
                  </a:lnTo>
                  <a:lnTo>
                    <a:pt x="20" y="46"/>
                  </a:lnTo>
                  <a:lnTo>
                    <a:pt x="20" y="66"/>
                  </a:lnTo>
                  <a:close/>
                  <a:moveTo>
                    <a:pt x="10" y="66"/>
                  </a:moveTo>
                  <a:lnTo>
                    <a:pt x="15" y="66"/>
                  </a:lnTo>
                  <a:lnTo>
                    <a:pt x="15" y="46"/>
                  </a:lnTo>
                  <a:lnTo>
                    <a:pt x="10" y="46"/>
                  </a:lnTo>
                  <a:lnTo>
                    <a:pt x="10" y="66"/>
                  </a:lnTo>
                  <a:close/>
                  <a:moveTo>
                    <a:pt x="0" y="66"/>
                  </a:moveTo>
                  <a:lnTo>
                    <a:pt x="5" y="66"/>
                  </a:lnTo>
                  <a:lnTo>
                    <a:pt x="5" y="46"/>
                  </a:lnTo>
                  <a:lnTo>
                    <a:pt x="0" y="4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0" name="Rectangle 73"/>
            <p:cNvSpPr>
              <a:spLocks noChangeArrowheads="1"/>
            </p:cNvSpPr>
            <p:nvPr/>
          </p:nvSpPr>
          <p:spPr bwMode="auto">
            <a:xfrm>
              <a:off x="4129" y="984"/>
              <a:ext cx="50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1" name="Freeform 74"/>
            <p:cNvSpPr>
              <a:spLocks/>
            </p:cNvSpPr>
            <p:nvPr/>
          </p:nvSpPr>
          <p:spPr bwMode="auto">
            <a:xfrm>
              <a:off x="4129" y="984"/>
              <a:ext cx="50" cy="4"/>
            </a:xfrm>
            <a:custGeom>
              <a:avLst/>
              <a:gdLst>
                <a:gd name="T0" fmla="*/ 0 w 50"/>
                <a:gd name="T1" fmla="*/ 0 h 4"/>
                <a:gd name="T2" fmla="*/ 5 w 50"/>
                <a:gd name="T3" fmla="*/ 4 h 4"/>
                <a:gd name="T4" fmla="*/ 45 w 50"/>
                <a:gd name="T5" fmla="*/ 4 h 4"/>
                <a:gd name="T6" fmla="*/ 50 w 50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4"/>
                <a:gd name="T14" fmla="*/ 50 w 50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4">
                  <a:moveTo>
                    <a:pt x="0" y="0"/>
                  </a:moveTo>
                  <a:lnTo>
                    <a:pt x="5" y="4"/>
                  </a:lnTo>
                  <a:lnTo>
                    <a:pt x="45" y="4"/>
                  </a:lnTo>
                  <a:lnTo>
                    <a:pt x="5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2" name="Rectangle 75"/>
            <p:cNvSpPr>
              <a:spLocks noChangeArrowheads="1"/>
            </p:cNvSpPr>
            <p:nvPr/>
          </p:nvSpPr>
          <p:spPr bwMode="auto">
            <a:xfrm>
              <a:off x="4129" y="1009"/>
              <a:ext cx="50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3" name="Rectangle 76"/>
            <p:cNvSpPr>
              <a:spLocks noChangeArrowheads="1"/>
            </p:cNvSpPr>
            <p:nvPr/>
          </p:nvSpPr>
          <p:spPr bwMode="auto">
            <a:xfrm>
              <a:off x="4129" y="1034"/>
              <a:ext cx="50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4" name="Rectangle 77"/>
            <p:cNvSpPr>
              <a:spLocks noChangeArrowheads="1"/>
            </p:cNvSpPr>
            <p:nvPr/>
          </p:nvSpPr>
          <p:spPr bwMode="auto">
            <a:xfrm>
              <a:off x="4129" y="1059"/>
              <a:ext cx="50" cy="2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5" name="Rectangle 78"/>
            <p:cNvSpPr>
              <a:spLocks noChangeArrowheads="1"/>
            </p:cNvSpPr>
            <p:nvPr/>
          </p:nvSpPr>
          <p:spPr bwMode="auto">
            <a:xfrm>
              <a:off x="4129" y="1085"/>
              <a:ext cx="50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6" name="Rectangle 79"/>
            <p:cNvSpPr>
              <a:spLocks noChangeArrowheads="1"/>
            </p:cNvSpPr>
            <p:nvPr/>
          </p:nvSpPr>
          <p:spPr bwMode="auto">
            <a:xfrm>
              <a:off x="4121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7" name="Rectangle 80"/>
            <p:cNvSpPr>
              <a:spLocks noChangeArrowheads="1"/>
            </p:cNvSpPr>
            <p:nvPr/>
          </p:nvSpPr>
          <p:spPr bwMode="auto">
            <a:xfrm>
              <a:off x="4131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8" name="Rectangle 81"/>
            <p:cNvSpPr>
              <a:spLocks noChangeArrowheads="1"/>
            </p:cNvSpPr>
            <p:nvPr/>
          </p:nvSpPr>
          <p:spPr bwMode="auto">
            <a:xfrm>
              <a:off x="4141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89" name="Rectangle 82"/>
            <p:cNvSpPr>
              <a:spLocks noChangeArrowheads="1"/>
            </p:cNvSpPr>
            <p:nvPr/>
          </p:nvSpPr>
          <p:spPr bwMode="auto">
            <a:xfrm>
              <a:off x="4151" y="1130"/>
              <a:ext cx="5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0" name="Rectangle 83"/>
            <p:cNvSpPr>
              <a:spLocks noChangeArrowheads="1"/>
            </p:cNvSpPr>
            <p:nvPr/>
          </p:nvSpPr>
          <p:spPr bwMode="auto">
            <a:xfrm>
              <a:off x="4161" y="1130"/>
              <a:ext cx="6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1" name="Rectangle 84"/>
            <p:cNvSpPr>
              <a:spLocks noChangeArrowheads="1"/>
            </p:cNvSpPr>
            <p:nvPr/>
          </p:nvSpPr>
          <p:spPr bwMode="auto">
            <a:xfrm>
              <a:off x="4171" y="1130"/>
              <a:ext cx="6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2" name="Rectangle 85"/>
            <p:cNvSpPr>
              <a:spLocks noChangeArrowheads="1"/>
            </p:cNvSpPr>
            <p:nvPr/>
          </p:nvSpPr>
          <p:spPr bwMode="auto">
            <a:xfrm>
              <a:off x="4181" y="1130"/>
              <a:ext cx="6" cy="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3" name="Rectangle 86"/>
            <p:cNvSpPr>
              <a:spLocks noChangeArrowheads="1"/>
            </p:cNvSpPr>
            <p:nvPr/>
          </p:nvSpPr>
          <p:spPr bwMode="auto">
            <a:xfrm>
              <a:off x="4181" y="1176"/>
              <a:ext cx="6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4" name="Rectangle 87"/>
            <p:cNvSpPr>
              <a:spLocks noChangeArrowheads="1"/>
            </p:cNvSpPr>
            <p:nvPr/>
          </p:nvSpPr>
          <p:spPr bwMode="auto">
            <a:xfrm>
              <a:off x="4171" y="1176"/>
              <a:ext cx="6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5" name="Rectangle 88"/>
            <p:cNvSpPr>
              <a:spLocks noChangeArrowheads="1"/>
            </p:cNvSpPr>
            <p:nvPr/>
          </p:nvSpPr>
          <p:spPr bwMode="auto">
            <a:xfrm>
              <a:off x="4161" y="1176"/>
              <a:ext cx="6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6" name="Rectangle 89"/>
            <p:cNvSpPr>
              <a:spLocks noChangeArrowheads="1"/>
            </p:cNvSpPr>
            <p:nvPr/>
          </p:nvSpPr>
          <p:spPr bwMode="auto">
            <a:xfrm>
              <a:off x="4151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7" name="Rectangle 90"/>
            <p:cNvSpPr>
              <a:spLocks noChangeArrowheads="1"/>
            </p:cNvSpPr>
            <p:nvPr/>
          </p:nvSpPr>
          <p:spPr bwMode="auto">
            <a:xfrm>
              <a:off x="4141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8" name="Rectangle 91"/>
            <p:cNvSpPr>
              <a:spLocks noChangeArrowheads="1"/>
            </p:cNvSpPr>
            <p:nvPr/>
          </p:nvSpPr>
          <p:spPr bwMode="auto">
            <a:xfrm>
              <a:off x="4131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199" name="Rectangle 92"/>
            <p:cNvSpPr>
              <a:spLocks noChangeArrowheads="1"/>
            </p:cNvSpPr>
            <p:nvPr/>
          </p:nvSpPr>
          <p:spPr bwMode="auto">
            <a:xfrm>
              <a:off x="4121" y="1176"/>
              <a:ext cx="5" cy="2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00" name="Line 93"/>
            <p:cNvSpPr>
              <a:spLocks noChangeShapeType="1"/>
            </p:cNvSpPr>
            <p:nvPr/>
          </p:nvSpPr>
          <p:spPr bwMode="auto">
            <a:xfrm flipV="1">
              <a:off x="4129" y="988"/>
              <a:ext cx="5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1" name="Line 94"/>
            <p:cNvSpPr>
              <a:spLocks noChangeShapeType="1"/>
            </p:cNvSpPr>
            <p:nvPr/>
          </p:nvSpPr>
          <p:spPr bwMode="auto">
            <a:xfrm>
              <a:off x="4174" y="988"/>
              <a:ext cx="5" cy="1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2" name="Line 95"/>
            <p:cNvSpPr>
              <a:spLocks noChangeShapeType="1"/>
            </p:cNvSpPr>
            <p:nvPr/>
          </p:nvSpPr>
          <p:spPr bwMode="auto">
            <a:xfrm>
              <a:off x="4131" y="1077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3" name="Line 96"/>
            <p:cNvSpPr>
              <a:spLocks noChangeShapeType="1"/>
            </p:cNvSpPr>
            <p:nvPr/>
          </p:nvSpPr>
          <p:spPr bwMode="auto">
            <a:xfrm>
              <a:off x="4131" y="1073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4" name="Line 97"/>
            <p:cNvSpPr>
              <a:spLocks noChangeShapeType="1"/>
            </p:cNvSpPr>
            <p:nvPr/>
          </p:nvSpPr>
          <p:spPr bwMode="auto">
            <a:xfrm>
              <a:off x="4131" y="1069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5" name="Line 98"/>
            <p:cNvSpPr>
              <a:spLocks noChangeShapeType="1"/>
            </p:cNvSpPr>
            <p:nvPr/>
          </p:nvSpPr>
          <p:spPr bwMode="auto">
            <a:xfrm>
              <a:off x="4131" y="1066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6" name="Line 99"/>
            <p:cNvSpPr>
              <a:spLocks noChangeShapeType="1"/>
            </p:cNvSpPr>
            <p:nvPr/>
          </p:nvSpPr>
          <p:spPr bwMode="auto">
            <a:xfrm>
              <a:off x="4131" y="1062"/>
              <a:ext cx="3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07" name="Rectangle 100"/>
            <p:cNvSpPr>
              <a:spLocks noChangeArrowheads="1"/>
            </p:cNvSpPr>
            <p:nvPr/>
          </p:nvSpPr>
          <p:spPr bwMode="auto">
            <a:xfrm>
              <a:off x="4154" y="1014"/>
              <a:ext cx="15" cy="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08" name="Rectangle 101"/>
            <p:cNvSpPr>
              <a:spLocks noChangeArrowheads="1"/>
            </p:cNvSpPr>
            <p:nvPr/>
          </p:nvSpPr>
          <p:spPr bwMode="auto">
            <a:xfrm>
              <a:off x="4168" y="1048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09" name="Rectangle 102"/>
            <p:cNvSpPr>
              <a:spLocks noChangeArrowheads="1"/>
            </p:cNvSpPr>
            <p:nvPr/>
          </p:nvSpPr>
          <p:spPr bwMode="auto">
            <a:xfrm>
              <a:off x="4168" y="1062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0" name="Rectangle 103"/>
            <p:cNvSpPr>
              <a:spLocks noChangeArrowheads="1"/>
            </p:cNvSpPr>
            <p:nvPr/>
          </p:nvSpPr>
          <p:spPr bwMode="auto">
            <a:xfrm>
              <a:off x="4168" y="1067"/>
              <a:ext cx="7" cy="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1" name="Freeform 104"/>
            <p:cNvSpPr>
              <a:spLocks noEditPoints="1"/>
            </p:cNvSpPr>
            <p:nvPr/>
          </p:nvSpPr>
          <p:spPr bwMode="auto">
            <a:xfrm>
              <a:off x="4146" y="1042"/>
              <a:ext cx="235" cy="129"/>
            </a:xfrm>
            <a:custGeom>
              <a:avLst/>
              <a:gdLst>
                <a:gd name="T0" fmla="*/ 0 w 235"/>
                <a:gd name="T1" fmla="*/ 5 h 129"/>
                <a:gd name="T2" fmla="*/ 15 w 235"/>
                <a:gd name="T3" fmla="*/ 5 h 129"/>
                <a:gd name="T4" fmla="*/ 15 w 235"/>
                <a:gd name="T5" fmla="*/ 0 h 129"/>
                <a:gd name="T6" fmla="*/ 0 w 235"/>
                <a:gd name="T7" fmla="*/ 0 h 129"/>
                <a:gd name="T8" fmla="*/ 0 w 235"/>
                <a:gd name="T9" fmla="*/ 5 h 129"/>
                <a:gd name="T10" fmla="*/ 226 w 235"/>
                <a:gd name="T11" fmla="*/ 129 h 129"/>
                <a:gd name="T12" fmla="*/ 235 w 235"/>
                <a:gd name="T13" fmla="*/ 129 h 129"/>
                <a:gd name="T14" fmla="*/ 235 w 235"/>
                <a:gd name="T15" fmla="*/ 127 h 129"/>
                <a:gd name="T16" fmla="*/ 226 w 235"/>
                <a:gd name="T17" fmla="*/ 127 h 129"/>
                <a:gd name="T18" fmla="*/ 226 w 235"/>
                <a:gd name="T19" fmla="*/ 129 h 129"/>
                <a:gd name="T20" fmla="*/ 87 w 235"/>
                <a:gd name="T21" fmla="*/ 101 h 129"/>
                <a:gd name="T22" fmla="*/ 87 w 235"/>
                <a:gd name="T23" fmla="*/ 16 h 129"/>
                <a:gd name="T24" fmla="*/ 212 w 235"/>
                <a:gd name="T25" fmla="*/ 16 h 129"/>
                <a:gd name="T26" fmla="*/ 212 w 235"/>
                <a:gd name="T27" fmla="*/ 101 h 129"/>
                <a:gd name="T28" fmla="*/ 87 w 235"/>
                <a:gd name="T29" fmla="*/ 101 h 129"/>
                <a:gd name="T30" fmla="*/ 81 w 235"/>
                <a:gd name="T31" fmla="*/ 107 h 129"/>
                <a:gd name="T32" fmla="*/ 217 w 235"/>
                <a:gd name="T33" fmla="*/ 107 h 129"/>
                <a:gd name="T34" fmla="*/ 217 w 235"/>
                <a:gd name="T35" fmla="*/ 10 h 129"/>
                <a:gd name="T36" fmla="*/ 223 w 235"/>
                <a:gd name="T37" fmla="*/ 10 h 129"/>
                <a:gd name="T38" fmla="*/ 223 w 235"/>
                <a:gd name="T39" fmla="*/ 4 h 129"/>
                <a:gd name="T40" fmla="*/ 75 w 235"/>
                <a:gd name="T41" fmla="*/ 4 h 129"/>
                <a:gd name="T42" fmla="*/ 75 w 235"/>
                <a:gd name="T43" fmla="*/ 112 h 129"/>
                <a:gd name="T44" fmla="*/ 81 w 235"/>
                <a:gd name="T45" fmla="*/ 112 h 129"/>
                <a:gd name="T46" fmla="*/ 81 w 235"/>
                <a:gd name="T47" fmla="*/ 107 h 1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5"/>
                <a:gd name="T73" fmla="*/ 0 h 129"/>
                <a:gd name="T74" fmla="*/ 235 w 235"/>
                <a:gd name="T75" fmla="*/ 129 h 1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5" h="129">
                  <a:moveTo>
                    <a:pt x="0" y="5"/>
                  </a:moveTo>
                  <a:lnTo>
                    <a:pt x="15" y="5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"/>
                  </a:lnTo>
                  <a:close/>
                  <a:moveTo>
                    <a:pt x="226" y="129"/>
                  </a:moveTo>
                  <a:lnTo>
                    <a:pt x="235" y="129"/>
                  </a:lnTo>
                  <a:lnTo>
                    <a:pt x="235" y="127"/>
                  </a:lnTo>
                  <a:lnTo>
                    <a:pt x="226" y="127"/>
                  </a:lnTo>
                  <a:lnTo>
                    <a:pt x="226" y="129"/>
                  </a:lnTo>
                  <a:close/>
                  <a:moveTo>
                    <a:pt x="87" y="101"/>
                  </a:moveTo>
                  <a:lnTo>
                    <a:pt x="87" y="16"/>
                  </a:lnTo>
                  <a:lnTo>
                    <a:pt x="212" y="16"/>
                  </a:lnTo>
                  <a:lnTo>
                    <a:pt x="212" y="101"/>
                  </a:lnTo>
                  <a:lnTo>
                    <a:pt x="87" y="101"/>
                  </a:lnTo>
                  <a:close/>
                  <a:moveTo>
                    <a:pt x="81" y="107"/>
                  </a:moveTo>
                  <a:lnTo>
                    <a:pt x="217" y="107"/>
                  </a:lnTo>
                  <a:lnTo>
                    <a:pt x="217" y="10"/>
                  </a:lnTo>
                  <a:lnTo>
                    <a:pt x="223" y="10"/>
                  </a:lnTo>
                  <a:lnTo>
                    <a:pt x="223" y="4"/>
                  </a:lnTo>
                  <a:lnTo>
                    <a:pt x="75" y="4"/>
                  </a:lnTo>
                  <a:lnTo>
                    <a:pt x="75" y="112"/>
                  </a:lnTo>
                  <a:lnTo>
                    <a:pt x="81" y="112"/>
                  </a:lnTo>
                  <a:lnTo>
                    <a:pt x="81" y="10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2" name="Rectangle 105"/>
            <p:cNvSpPr>
              <a:spLocks noChangeArrowheads="1"/>
            </p:cNvSpPr>
            <p:nvPr/>
          </p:nvSpPr>
          <p:spPr bwMode="auto">
            <a:xfrm>
              <a:off x="4146" y="1042"/>
              <a:ext cx="15" cy="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3" name="Rectangle 106"/>
            <p:cNvSpPr>
              <a:spLocks noChangeArrowheads="1"/>
            </p:cNvSpPr>
            <p:nvPr/>
          </p:nvSpPr>
          <p:spPr bwMode="auto">
            <a:xfrm>
              <a:off x="4372" y="1169"/>
              <a:ext cx="9" cy="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4" name="Rectangle 107"/>
            <p:cNvSpPr>
              <a:spLocks noChangeArrowheads="1"/>
            </p:cNvSpPr>
            <p:nvPr/>
          </p:nvSpPr>
          <p:spPr bwMode="auto">
            <a:xfrm>
              <a:off x="4233" y="1058"/>
              <a:ext cx="125" cy="8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5" name="Freeform 108"/>
            <p:cNvSpPr>
              <a:spLocks/>
            </p:cNvSpPr>
            <p:nvPr/>
          </p:nvSpPr>
          <p:spPr bwMode="auto">
            <a:xfrm>
              <a:off x="4221" y="1046"/>
              <a:ext cx="148" cy="108"/>
            </a:xfrm>
            <a:custGeom>
              <a:avLst/>
              <a:gdLst>
                <a:gd name="T0" fmla="*/ 6 w 148"/>
                <a:gd name="T1" fmla="*/ 103 h 108"/>
                <a:gd name="T2" fmla="*/ 142 w 148"/>
                <a:gd name="T3" fmla="*/ 103 h 108"/>
                <a:gd name="T4" fmla="*/ 142 w 148"/>
                <a:gd name="T5" fmla="*/ 6 h 108"/>
                <a:gd name="T6" fmla="*/ 148 w 148"/>
                <a:gd name="T7" fmla="*/ 6 h 108"/>
                <a:gd name="T8" fmla="*/ 148 w 148"/>
                <a:gd name="T9" fmla="*/ 0 h 108"/>
                <a:gd name="T10" fmla="*/ 0 w 148"/>
                <a:gd name="T11" fmla="*/ 0 h 108"/>
                <a:gd name="T12" fmla="*/ 0 w 148"/>
                <a:gd name="T13" fmla="*/ 108 h 108"/>
                <a:gd name="T14" fmla="*/ 6 w 148"/>
                <a:gd name="T15" fmla="*/ 108 h 108"/>
                <a:gd name="T16" fmla="*/ 6 w 148"/>
                <a:gd name="T17" fmla="*/ 103 h 1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8"/>
                <a:gd name="T28" fmla="*/ 0 h 108"/>
                <a:gd name="T29" fmla="*/ 148 w 148"/>
                <a:gd name="T30" fmla="*/ 108 h 1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8" h="108">
                  <a:moveTo>
                    <a:pt x="6" y="103"/>
                  </a:moveTo>
                  <a:lnTo>
                    <a:pt x="142" y="103"/>
                  </a:lnTo>
                  <a:lnTo>
                    <a:pt x="142" y="6"/>
                  </a:lnTo>
                  <a:lnTo>
                    <a:pt x="148" y="6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08"/>
                  </a:lnTo>
                  <a:lnTo>
                    <a:pt x="6" y="108"/>
                  </a:lnTo>
                  <a:lnTo>
                    <a:pt x="6" y="10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6" name="Freeform 109"/>
            <p:cNvSpPr>
              <a:spLocks/>
            </p:cNvSpPr>
            <p:nvPr/>
          </p:nvSpPr>
          <p:spPr bwMode="auto">
            <a:xfrm>
              <a:off x="4205" y="1169"/>
              <a:ext cx="90" cy="8"/>
            </a:xfrm>
            <a:custGeom>
              <a:avLst/>
              <a:gdLst>
                <a:gd name="T0" fmla="*/ 0 w 90"/>
                <a:gd name="T1" fmla="*/ 0 h 8"/>
                <a:gd name="T2" fmla="*/ 90 w 90"/>
                <a:gd name="T3" fmla="*/ 0 h 8"/>
                <a:gd name="T4" fmla="*/ 90 w 90"/>
                <a:gd name="T5" fmla="*/ 8 h 8"/>
                <a:gd name="T6" fmla="*/ 0 60000 65536"/>
                <a:gd name="T7" fmla="*/ 0 60000 65536"/>
                <a:gd name="T8" fmla="*/ 0 60000 65536"/>
                <a:gd name="T9" fmla="*/ 0 w 90"/>
                <a:gd name="T10" fmla="*/ 0 h 8"/>
                <a:gd name="T11" fmla="*/ 90 w 90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8">
                  <a:moveTo>
                    <a:pt x="0" y="0"/>
                  </a:moveTo>
                  <a:lnTo>
                    <a:pt x="90" y="0"/>
                  </a:lnTo>
                  <a:lnTo>
                    <a:pt x="90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7" name="Line 110"/>
            <p:cNvSpPr>
              <a:spLocks noChangeShapeType="1"/>
            </p:cNvSpPr>
            <p:nvPr/>
          </p:nvSpPr>
          <p:spPr bwMode="auto">
            <a:xfrm flipV="1">
              <a:off x="4250" y="1169"/>
              <a:ext cx="1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18" name="Freeform 111"/>
            <p:cNvSpPr>
              <a:spLocks/>
            </p:cNvSpPr>
            <p:nvPr/>
          </p:nvSpPr>
          <p:spPr bwMode="auto">
            <a:xfrm>
              <a:off x="3902" y="918"/>
              <a:ext cx="103" cy="53"/>
            </a:xfrm>
            <a:custGeom>
              <a:avLst/>
              <a:gdLst>
                <a:gd name="T0" fmla="*/ 42 w 255"/>
                <a:gd name="T1" fmla="*/ 21 h 133"/>
                <a:gd name="T2" fmla="*/ 20 w 255"/>
                <a:gd name="T3" fmla="*/ 10 h 133"/>
                <a:gd name="T4" fmla="*/ 0 w 255"/>
                <a:gd name="T5" fmla="*/ 0 h 133"/>
                <a:gd name="T6" fmla="*/ 0 60000 65536"/>
                <a:gd name="T7" fmla="*/ 0 60000 65536"/>
                <a:gd name="T8" fmla="*/ 0 60000 65536"/>
                <a:gd name="T9" fmla="*/ 0 w 255"/>
                <a:gd name="T10" fmla="*/ 0 h 133"/>
                <a:gd name="T11" fmla="*/ 255 w 255"/>
                <a:gd name="T12" fmla="*/ 133 h 1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" h="133">
                  <a:moveTo>
                    <a:pt x="255" y="133"/>
                  </a:moveTo>
                  <a:lnTo>
                    <a:pt x="124" y="63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19" name="Freeform 112"/>
            <p:cNvSpPr>
              <a:spLocks/>
            </p:cNvSpPr>
            <p:nvPr/>
          </p:nvSpPr>
          <p:spPr bwMode="auto">
            <a:xfrm>
              <a:off x="3730" y="839"/>
              <a:ext cx="106" cy="47"/>
            </a:xfrm>
            <a:custGeom>
              <a:avLst/>
              <a:gdLst>
                <a:gd name="T0" fmla="*/ 43 w 264"/>
                <a:gd name="T1" fmla="*/ 19 h 115"/>
                <a:gd name="T2" fmla="*/ 25 w 264"/>
                <a:gd name="T3" fmla="*/ 11 h 115"/>
                <a:gd name="T4" fmla="*/ 3 w 264"/>
                <a:gd name="T5" fmla="*/ 1 h 115"/>
                <a:gd name="T6" fmla="*/ 0 w 264"/>
                <a:gd name="T7" fmla="*/ 0 h 1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115"/>
                <a:gd name="T14" fmla="*/ 264 w 264"/>
                <a:gd name="T15" fmla="*/ 115 h 1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115">
                  <a:moveTo>
                    <a:pt x="264" y="115"/>
                  </a:moveTo>
                  <a:lnTo>
                    <a:pt x="154" y="65"/>
                  </a:lnTo>
                  <a:lnTo>
                    <a:pt x="21" y="8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0" name="Freeform 113"/>
            <p:cNvSpPr>
              <a:spLocks/>
            </p:cNvSpPr>
            <p:nvPr/>
          </p:nvSpPr>
          <p:spPr bwMode="auto">
            <a:xfrm>
              <a:off x="3552" y="774"/>
              <a:ext cx="110" cy="39"/>
            </a:xfrm>
            <a:custGeom>
              <a:avLst/>
              <a:gdLst>
                <a:gd name="T0" fmla="*/ 44 w 272"/>
                <a:gd name="T1" fmla="*/ 16 h 95"/>
                <a:gd name="T2" fmla="*/ 32 w 272"/>
                <a:gd name="T3" fmla="*/ 11 h 95"/>
                <a:gd name="T4" fmla="*/ 10 w 272"/>
                <a:gd name="T5" fmla="*/ 3 h 95"/>
                <a:gd name="T6" fmla="*/ 0 w 272"/>
                <a:gd name="T7" fmla="*/ 0 h 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2"/>
                <a:gd name="T13" fmla="*/ 0 h 95"/>
                <a:gd name="T14" fmla="*/ 272 w 272"/>
                <a:gd name="T15" fmla="*/ 95 h 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2" h="95">
                  <a:moveTo>
                    <a:pt x="272" y="95"/>
                  </a:moveTo>
                  <a:lnTo>
                    <a:pt x="195" y="66"/>
                  </a:lnTo>
                  <a:lnTo>
                    <a:pt x="61" y="19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1" name="Freeform 114"/>
            <p:cNvSpPr>
              <a:spLocks/>
            </p:cNvSpPr>
            <p:nvPr/>
          </p:nvSpPr>
          <p:spPr bwMode="auto">
            <a:xfrm>
              <a:off x="3369" y="724"/>
              <a:ext cx="113" cy="29"/>
            </a:xfrm>
            <a:custGeom>
              <a:avLst/>
              <a:gdLst>
                <a:gd name="T0" fmla="*/ 46 w 279"/>
                <a:gd name="T1" fmla="*/ 12 h 72"/>
                <a:gd name="T2" fmla="*/ 40 w 279"/>
                <a:gd name="T3" fmla="*/ 10 h 72"/>
                <a:gd name="T4" fmla="*/ 18 w 279"/>
                <a:gd name="T5" fmla="*/ 4 h 72"/>
                <a:gd name="T6" fmla="*/ 0 w 279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9"/>
                <a:gd name="T13" fmla="*/ 0 h 72"/>
                <a:gd name="T14" fmla="*/ 279 w 279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9" h="72">
                  <a:moveTo>
                    <a:pt x="279" y="72"/>
                  </a:moveTo>
                  <a:lnTo>
                    <a:pt x="244" y="62"/>
                  </a:lnTo>
                  <a:lnTo>
                    <a:pt x="109" y="26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2" name="Freeform 115"/>
            <p:cNvSpPr>
              <a:spLocks/>
            </p:cNvSpPr>
            <p:nvPr/>
          </p:nvSpPr>
          <p:spPr bwMode="auto">
            <a:xfrm>
              <a:off x="3183" y="688"/>
              <a:ext cx="115" cy="20"/>
            </a:xfrm>
            <a:custGeom>
              <a:avLst/>
              <a:gdLst>
                <a:gd name="T0" fmla="*/ 47 w 284"/>
                <a:gd name="T1" fmla="*/ 8 h 48"/>
                <a:gd name="T2" fmla="*/ 27 w 284"/>
                <a:gd name="T3" fmla="*/ 4 h 48"/>
                <a:gd name="T4" fmla="*/ 4 w 284"/>
                <a:gd name="T5" fmla="*/ 0 h 48"/>
                <a:gd name="T6" fmla="*/ 0 w 284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4"/>
                <a:gd name="T13" fmla="*/ 0 h 48"/>
                <a:gd name="T14" fmla="*/ 284 w 284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4" h="48">
                  <a:moveTo>
                    <a:pt x="284" y="48"/>
                  </a:moveTo>
                  <a:lnTo>
                    <a:pt x="162" y="25"/>
                  </a:lnTo>
                  <a:lnTo>
                    <a:pt x="25" y="3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3" name="Freeform 116"/>
            <p:cNvSpPr>
              <a:spLocks/>
            </p:cNvSpPr>
            <p:nvPr/>
          </p:nvSpPr>
          <p:spPr bwMode="auto">
            <a:xfrm>
              <a:off x="2995" y="669"/>
              <a:ext cx="117" cy="10"/>
            </a:xfrm>
            <a:custGeom>
              <a:avLst/>
              <a:gdLst>
                <a:gd name="T0" fmla="*/ 48 w 287"/>
                <a:gd name="T1" fmla="*/ 4 h 25"/>
                <a:gd name="T2" fmla="*/ 36 w 287"/>
                <a:gd name="T3" fmla="*/ 3 h 25"/>
                <a:gd name="T4" fmla="*/ 13 w 287"/>
                <a:gd name="T5" fmla="*/ 1 h 25"/>
                <a:gd name="T6" fmla="*/ 0 w 287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"/>
                <a:gd name="T13" fmla="*/ 0 h 25"/>
                <a:gd name="T14" fmla="*/ 287 w 28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" h="25">
                  <a:moveTo>
                    <a:pt x="287" y="25"/>
                  </a:moveTo>
                  <a:lnTo>
                    <a:pt x="216" y="17"/>
                  </a:lnTo>
                  <a:lnTo>
                    <a:pt x="79" y="5"/>
                  </a:lnTo>
                  <a:lnTo>
                    <a:pt x="0" y="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4" name="Freeform 117"/>
            <p:cNvSpPr>
              <a:spLocks/>
            </p:cNvSpPr>
            <p:nvPr/>
          </p:nvSpPr>
          <p:spPr bwMode="auto">
            <a:xfrm>
              <a:off x="2806" y="664"/>
              <a:ext cx="117" cy="2"/>
            </a:xfrm>
            <a:custGeom>
              <a:avLst/>
              <a:gdLst>
                <a:gd name="T0" fmla="*/ 48 w 288"/>
                <a:gd name="T1" fmla="*/ 1 h 3"/>
                <a:gd name="T2" fmla="*/ 45 w 288"/>
                <a:gd name="T3" fmla="*/ 1 h 3"/>
                <a:gd name="T4" fmla="*/ 22 w 288"/>
                <a:gd name="T5" fmla="*/ 0 h 3"/>
                <a:gd name="T6" fmla="*/ 0 w 288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3"/>
                <a:gd name="T14" fmla="*/ 288 w 288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3">
                  <a:moveTo>
                    <a:pt x="288" y="3"/>
                  </a:moveTo>
                  <a:lnTo>
                    <a:pt x="270" y="2"/>
                  </a:lnTo>
                  <a:lnTo>
                    <a:pt x="132" y="0"/>
                  </a:lnTo>
                  <a:lnTo>
                    <a:pt x="0" y="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5" name="Freeform 118"/>
            <p:cNvSpPr>
              <a:spLocks/>
            </p:cNvSpPr>
            <p:nvPr/>
          </p:nvSpPr>
          <p:spPr bwMode="auto">
            <a:xfrm>
              <a:off x="2618" y="668"/>
              <a:ext cx="116" cy="10"/>
            </a:xfrm>
            <a:custGeom>
              <a:avLst/>
              <a:gdLst>
                <a:gd name="T0" fmla="*/ 47 w 287"/>
                <a:gd name="T1" fmla="*/ 0 h 23"/>
                <a:gd name="T2" fmla="*/ 30 w 287"/>
                <a:gd name="T3" fmla="*/ 1 h 23"/>
                <a:gd name="T4" fmla="*/ 6 w 287"/>
                <a:gd name="T5" fmla="*/ 3 h 23"/>
                <a:gd name="T6" fmla="*/ 0 w 287"/>
                <a:gd name="T7" fmla="*/ 4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7"/>
                <a:gd name="T13" fmla="*/ 0 h 23"/>
                <a:gd name="T14" fmla="*/ 287 w 28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7" h="23">
                  <a:moveTo>
                    <a:pt x="287" y="0"/>
                  </a:moveTo>
                  <a:lnTo>
                    <a:pt x="180" y="6"/>
                  </a:lnTo>
                  <a:lnTo>
                    <a:pt x="40" y="19"/>
                  </a:lnTo>
                  <a:lnTo>
                    <a:pt x="0" y="23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6" name="Freeform 119"/>
            <p:cNvSpPr>
              <a:spLocks/>
            </p:cNvSpPr>
            <p:nvPr/>
          </p:nvSpPr>
          <p:spPr bwMode="auto">
            <a:xfrm>
              <a:off x="2430" y="686"/>
              <a:ext cx="115" cy="19"/>
            </a:xfrm>
            <a:custGeom>
              <a:avLst/>
              <a:gdLst>
                <a:gd name="T0" fmla="*/ 47 w 284"/>
                <a:gd name="T1" fmla="*/ 0 h 47"/>
                <a:gd name="T2" fmla="*/ 36 w 284"/>
                <a:gd name="T3" fmla="*/ 2 h 47"/>
                <a:gd name="T4" fmla="*/ 13 w 284"/>
                <a:gd name="T5" fmla="*/ 5 h 47"/>
                <a:gd name="T6" fmla="*/ 0 w 284"/>
                <a:gd name="T7" fmla="*/ 8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4"/>
                <a:gd name="T13" fmla="*/ 0 h 47"/>
                <a:gd name="T14" fmla="*/ 284 w 284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4" h="47">
                  <a:moveTo>
                    <a:pt x="284" y="0"/>
                  </a:moveTo>
                  <a:lnTo>
                    <a:pt x="221" y="9"/>
                  </a:lnTo>
                  <a:lnTo>
                    <a:pt x="80" y="32"/>
                  </a:lnTo>
                  <a:lnTo>
                    <a:pt x="0" y="47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7" name="Freeform 120"/>
            <p:cNvSpPr>
              <a:spLocks/>
            </p:cNvSpPr>
            <p:nvPr/>
          </p:nvSpPr>
          <p:spPr bwMode="auto">
            <a:xfrm>
              <a:off x="2246" y="719"/>
              <a:ext cx="113" cy="27"/>
            </a:xfrm>
            <a:custGeom>
              <a:avLst/>
              <a:gdLst>
                <a:gd name="T0" fmla="*/ 46 w 280"/>
                <a:gd name="T1" fmla="*/ 0 h 67"/>
                <a:gd name="T2" fmla="*/ 41 w 280"/>
                <a:gd name="T3" fmla="*/ 1 h 67"/>
                <a:gd name="T4" fmla="*/ 18 w 280"/>
                <a:gd name="T5" fmla="*/ 6 h 67"/>
                <a:gd name="T6" fmla="*/ 0 w 280"/>
                <a:gd name="T7" fmla="*/ 11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7"/>
                <a:gd name="T14" fmla="*/ 280 w 280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7">
                  <a:moveTo>
                    <a:pt x="280" y="0"/>
                  </a:moveTo>
                  <a:lnTo>
                    <a:pt x="253" y="6"/>
                  </a:lnTo>
                  <a:lnTo>
                    <a:pt x="110" y="39"/>
                  </a:lnTo>
                  <a:lnTo>
                    <a:pt x="0" y="67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8" name="Freeform 121"/>
            <p:cNvSpPr>
              <a:spLocks/>
            </p:cNvSpPr>
            <p:nvPr/>
          </p:nvSpPr>
          <p:spPr bwMode="auto">
            <a:xfrm>
              <a:off x="2065" y="766"/>
              <a:ext cx="111" cy="34"/>
            </a:xfrm>
            <a:custGeom>
              <a:avLst/>
              <a:gdLst>
                <a:gd name="T0" fmla="*/ 45 w 275"/>
                <a:gd name="T1" fmla="*/ 0 h 85"/>
                <a:gd name="T2" fmla="*/ 44 w 275"/>
                <a:gd name="T3" fmla="*/ 0 h 85"/>
                <a:gd name="T4" fmla="*/ 21 w 275"/>
                <a:gd name="T5" fmla="*/ 7 h 85"/>
                <a:gd name="T6" fmla="*/ 0 w 275"/>
                <a:gd name="T7" fmla="*/ 14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85"/>
                <a:gd name="T14" fmla="*/ 275 w 275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85">
                  <a:moveTo>
                    <a:pt x="275" y="0"/>
                  </a:moveTo>
                  <a:lnTo>
                    <a:pt x="272" y="1"/>
                  </a:lnTo>
                  <a:lnTo>
                    <a:pt x="129" y="44"/>
                  </a:lnTo>
                  <a:lnTo>
                    <a:pt x="0" y="85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29" name="Freeform 122"/>
            <p:cNvSpPr>
              <a:spLocks/>
            </p:cNvSpPr>
            <p:nvPr/>
          </p:nvSpPr>
          <p:spPr bwMode="auto">
            <a:xfrm>
              <a:off x="1887" y="824"/>
              <a:ext cx="109" cy="42"/>
            </a:xfrm>
            <a:custGeom>
              <a:avLst/>
              <a:gdLst>
                <a:gd name="T0" fmla="*/ 44 w 269"/>
                <a:gd name="T1" fmla="*/ 0 h 102"/>
                <a:gd name="T2" fmla="*/ 22 w 269"/>
                <a:gd name="T3" fmla="*/ 8 h 102"/>
                <a:gd name="T4" fmla="*/ 0 w 269"/>
                <a:gd name="T5" fmla="*/ 17 h 102"/>
                <a:gd name="T6" fmla="*/ 0 60000 65536"/>
                <a:gd name="T7" fmla="*/ 0 60000 65536"/>
                <a:gd name="T8" fmla="*/ 0 60000 65536"/>
                <a:gd name="T9" fmla="*/ 0 w 269"/>
                <a:gd name="T10" fmla="*/ 0 h 102"/>
                <a:gd name="T11" fmla="*/ 269 w 269"/>
                <a:gd name="T12" fmla="*/ 102 h 1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102">
                  <a:moveTo>
                    <a:pt x="269" y="0"/>
                  </a:moveTo>
                  <a:lnTo>
                    <a:pt x="134" y="49"/>
                  </a:lnTo>
                  <a:lnTo>
                    <a:pt x="0" y="10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30" name="Freeform 123"/>
            <p:cNvSpPr>
              <a:spLocks/>
            </p:cNvSpPr>
            <p:nvPr/>
          </p:nvSpPr>
          <p:spPr bwMode="auto">
            <a:xfrm>
              <a:off x="1714" y="894"/>
              <a:ext cx="106" cy="47"/>
            </a:xfrm>
            <a:custGeom>
              <a:avLst/>
              <a:gdLst>
                <a:gd name="T0" fmla="*/ 43 w 263"/>
                <a:gd name="T1" fmla="*/ 0 h 118"/>
                <a:gd name="T2" fmla="*/ 21 w 263"/>
                <a:gd name="T3" fmla="*/ 10 h 118"/>
                <a:gd name="T4" fmla="*/ 0 w 263"/>
                <a:gd name="T5" fmla="*/ 19 h 118"/>
                <a:gd name="T6" fmla="*/ 0 60000 65536"/>
                <a:gd name="T7" fmla="*/ 0 60000 65536"/>
                <a:gd name="T8" fmla="*/ 0 60000 65536"/>
                <a:gd name="T9" fmla="*/ 0 w 263"/>
                <a:gd name="T10" fmla="*/ 0 h 118"/>
                <a:gd name="T11" fmla="*/ 263 w 263"/>
                <a:gd name="T12" fmla="*/ 118 h 1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3" h="118">
                  <a:moveTo>
                    <a:pt x="263" y="0"/>
                  </a:moveTo>
                  <a:lnTo>
                    <a:pt x="126" y="60"/>
                  </a:lnTo>
                  <a:lnTo>
                    <a:pt x="0" y="118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31" name="Line 124"/>
            <p:cNvSpPr>
              <a:spLocks noChangeShapeType="1"/>
            </p:cNvSpPr>
            <p:nvPr/>
          </p:nvSpPr>
          <p:spPr bwMode="auto">
            <a:xfrm flipH="1">
              <a:off x="1646" y="973"/>
              <a:ext cx="2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2" name="Freeform 125"/>
            <p:cNvSpPr>
              <a:spLocks/>
            </p:cNvSpPr>
            <p:nvPr/>
          </p:nvSpPr>
          <p:spPr bwMode="auto">
            <a:xfrm>
              <a:off x="3982" y="940"/>
              <a:ext cx="71" cy="59"/>
            </a:xfrm>
            <a:custGeom>
              <a:avLst/>
              <a:gdLst>
                <a:gd name="T0" fmla="*/ 0 w 71"/>
                <a:gd name="T1" fmla="*/ 55 h 59"/>
                <a:gd name="T2" fmla="*/ 71 w 71"/>
                <a:gd name="T3" fmla="*/ 59 h 59"/>
                <a:gd name="T4" fmla="*/ 31 w 71"/>
                <a:gd name="T5" fmla="*/ 0 h 59"/>
                <a:gd name="T6" fmla="*/ 0 w 71"/>
                <a:gd name="T7" fmla="*/ 55 h 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59"/>
                <a:gd name="T14" fmla="*/ 71 w 71"/>
                <a:gd name="T15" fmla="*/ 59 h 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59">
                  <a:moveTo>
                    <a:pt x="0" y="55"/>
                  </a:moveTo>
                  <a:lnTo>
                    <a:pt x="71" y="59"/>
                  </a:lnTo>
                  <a:lnTo>
                    <a:pt x="31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33" name="Freeform 126"/>
            <p:cNvSpPr>
              <a:spLocks/>
            </p:cNvSpPr>
            <p:nvPr/>
          </p:nvSpPr>
          <p:spPr bwMode="auto">
            <a:xfrm>
              <a:off x="1597" y="942"/>
              <a:ext cx="71" cy="57"/>
            </a:xfrm>
            <a:custGeom>
              <a:avLst/>
              <a:gdLst>
                <a:gd name="T0" fmla="*/ 42 w 71"/>
                <a:gd name="T1" fmla="*/ 0 h 57"/>
                <a:gd name="T2" fmla="*/ 0 w 71"/>
                <a:gd name="T3" fmla="*/ 57 h 57"/>
                <a:gd name="T4" fmla="*/ 71 w 71"/>
                <a:gd name="T5" fmla="*/ 57 h 57"/>
                <a:gd name="T6" fmla="*/ 42 w 71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1"/>
                <a:gd name="T13" fmla="*/ 0 h 57"/>
                <a:gd name="T14" fmla="*/ 71 w 71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1" h="57">
                  <a:moveTo>
                    <a:pt x="42" y="0"/>
                  </a:moveTo>
                  <a:lnTo>
                    <a:pt x="0" y="57"/>
                  </a:lnTo>
                  <a:lnTo>
                    <a:pt x="71" y="5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34" name="Freeform 127"/>
            <p:cNvSpPr>
              <a:spLocks noEditPoints="1"/>
            </p:cNvSpPr>
            <p:nvPr/>
          </p:nvSpPr>
          <p:spPr bwMode="auto">
            <a:xfrm>
              <a:off x="2628" y="482"/>
              <a:ext cx="424" cy="425"/>
            </a:xfrm>
            <a:custGeom>
              <a:avLst/>
              <a:gdLst>
                <a:gd name="T0" fmla="*/ 3 w 424"/>
                <a:gd name="T1" fmla="*/ 250 h 425"/>
                <a:gd name="T2" fmla="*/ 20 w 424"/>
                <a:gd name="T3" fmla="*/ 303 h 425"/>
                <a:gd name="T4" fmla="*/ 49 w 424"/>
                <a:gd name="T5" fmla="*/ 350 h 425"/>
                <a:gd name="T6" fmla="*/ 90 w 424"/>
                <a:gd name="T7" fmla="*/ 387 h 425"/>
                <a:gd name="T8" fmla="*/ 140 w 424"/>
                <a:gd name="T9" fmla="*/ 413 h 425"/>
                <a:gd name="T10" fmla="*/ 194 w 424"/>
                <a:gd name="T11" fmla="*/ 425 h 425"/>
                <a:gd name="T12" fmla="*/ 249 w 424"/>
                <a:gd name="T13" fmla="*/ 422 h 425"/>
                <a:gd name="T14" fmla="*/ 302 w 424"/>
                <a:gd name="T15" fmla="*/ 406 h 425"/>
                <a:gd name="T16" fmla="*/ 348 w 424"/>
                <a:gd name="T17" fmla="*/ 376 h 425"/>
                <a:gd name="T18" fmla="*/ 386 w 424"/>
                <a:gd name="T19" fmla="*/ 335 h 425"/>
                <a:gd name="T20" fmla="*/ 412 w 424"/>
                <a:gd name="T21" fmla="*/ 286 h 425"/>
                <a:gd name="T22" fmla="*/ 424 w 424"/>
                <a:gd name="T23" fmla="*/ 231 h 425"/>
                <a:gd name="T24" fmla="*/ 421 w 424"/>
                <a:gd name="T25" fmla="*/ 176 h 425"/>
                <a:gd name="T26" fmla="*/ 404 w 424"/>
                <a:gd name="T27" fmla="*/ 123 h 425"/>
                <a:gd name="T28" fmla="*/ 375 w 424"/>
                <a:gd name="T29" fmla="*/ 76 h 425"/>
                <a:gd name="T30" fmla="*/ 334 w 424"/>
                <a:gd name="T31" fmla="*/ 39 h 425"/>
                <a:gd name="T32" fmla="*/ 285 w 424"/>
                <a:gd name="T33" fmla="*/ 13 h 425"/>
                <a:gd name="T34" fmla="*/ 230 w 424"/>
                <a:gd name="T35" fmla="*/ 1 h 425"/>
                <a:gd name="T36" fmla="*/ 175 w 424"/>
                <a:gd name="T37" fmla="*/ 3 h 425"/>
                <a:gd name="T38" fmla="*/ 123 w 424"/>
                <a:gd name="T39" fmla="*/ 20 h 425"/>
                <a:gd name="T40" fmla="*/ 76 w 424"/>
                <a:gd name="T41" fmla="*/ 50 h 425"/>
                <a:gd name="T42" fmla="*/ 38 w 424"/>
                <a:gd name="T43" fmla="*/ 91 h 425"/>
                <a:gd name="T44" fmla="*/ 13 w 424"/>
                <a:gd name="T45" fmla="*/ 140 h 425"/>
                <a:gd name="T46" fmla="*/ 1 w 424"/>
                <a:gd name="T47" fmla="*/ 195 h 425"/>
                <a:gd name="T48" fmla="*/ 289 w 424"/>
                <a:gd name="T49" fmla="*/ 340 h 425"/>
                <a:gd name="T50" fmla="*/ 247 w 424"/>
                <a:gd name="T51" fmla="*/ 357 h 425"/>
                <a:gd name="T52" fmla="*/ 203 w 424"/>
                <a:gd name="T53" fmla="*/ 361 h 425"/>
                <a:gd name="T54" fmla="*/ 159 w 424"/>
                <a:gd name="T55" fmla="*/ 352 h 425"/>
                <a:gd name="T56" fmla="*/ 121 w 424"/>
                <a:gd name="T57" fmla="*/ 330 h 425"/>
                <a:gd name="T58" fmla="*/ 90 w 424"/>
                <a:gd name="T59" fmla="*/ 297 h 425"/>
                <a:gd name="T60" fmla="*/ 70 w 424"/>
                <a:gd name="T61" fmla="*/ 257 h 425"/>
                <a:gd name="T62" fmla="*/ 64 w 424"/>
                <a:gd name="T63" fmla="*/ 213 h 425"/>
                <a:gd name="T64" fmla="*/ 69 w 424"/>
                <a:gd name="T65" fmla="*/ 173 h 425"/>
                <a:gd name="T66" fmla="*/ 85 w 424"/>
                <a:gd name="T67" fmla="*/ 135 h 425"/>
                <a:gd name="T68" fmla="*/ 123 w 424"/>
                <a:gd name="T69" fmla="*/ 94 h 425"/>
                <a:gd name="T70" fmla="*/ 163 w 424"/>
                <a:gd name="T71" fmla="*/ 73 h 425"/>
                <a:gd name="T72" fmla="*/ 206 w 424"/>
                <a:gd name="T73" fmla="*/ 64 h 425"/>
                <a:gd name="T74" fmla="*/ 251 w 424"/>
                <a:gd name="T75" fmla="*/ 69 h 425"/>
                <a:gd name="T76" fmla="*/ 291 w 424"/>
                <a:gd name="T77" fmla="*/ 87 h 425"/>
                <a:gd name="T78" fmla="*/ 325 w 424"/>
                <a:gd name="T79" fmla="*/ 117 h 425"/>
                <a:gd name="T80" fmla="*/ 349 w 424"/>
                <a:gd name="T81" fmla="*/ 155 h 425"/>
                <a:gd name="T82" fmla="*/ 360 w 424"/>
                <a:gd name="T83" fmla="*/ 198 h 425"/>
                <a:gd name="T84" fmla="*/ 358 w 424"/>
                <a:gd name="T85" fmla="*/ 240 h 425"/>
                <a:gd name="T86" fmla="*/ 345 w 424"/>
                <a:gd name="T87" fmla="*/ 279 h 425"/>
                <a:gd name="T88" fmla="*/ 123 w 424"/>
                <a:gd name="T89" fmla="*/ 94 h 4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24"/>
                <a:gd name="T136" fmla="*/ 0 h 425"/>
                <a:gd name="T137" fmla="*/ 424 w 424"/>
                <a:gd name="T138" fmla="*/ 425 h 4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24" h="425">
                  <a:moveTo>
                    <a:pt x="0" y="213"/>
                  </a:moveTo>
                  <a:lnTo>
                    <a:pt x="1" y="231"/>
                  </a:lnTo>
                  <a:lnTo>
                    <a:pt x="3" y="250"/>
                  </a:lnTo>
                  <a:lnTo>
                    <a:pt x="7" y="268"/>
                  </a:lnTo>
                  <a:lnTo>
                    <a:pt x="13" y="286"/>
                  </a:lnTo>
                  <a:lnTo>
                    <a:pt x="20" y="303"/>
                  </a:lnTo>
                  <a:lnTo>
                    <a:pt x="28" y="319"/>
                  </a:lnTo>
                  <a:lnTo>
                    <a:pt x="38" y="335"/>
                  </a:lnTo>
                  <a:lnTo>
                    <a:pt x="49" y="350"/>
                  </a:lnTo>
                  <a:lnTo>
                    <a:pt x="62" y="363"/>
                  </a:lnTo>
                  <a:lnTo>
                    <a:pt x="76" y="376"/>
                  </a:lnTo>
                  <a:lnTo>
                    <a:pt x="90" y="387"/>
                  </a:lnTo>
                  <a:lnTo>
                    <a:pt x="106" y="397"/>
                  </a:lnTo>
                  <a:lnTo>
                    <a:pt x="123" y="406"/>
                  </a:lnTo>
                  <a:lnTo>
                    <a:pt x="140" y="413"/>
                  </a:lnTo>
                  <a:lnTo>
                    <a:pt x="157" y="419"/>
                  </a:lnTo>
                  <a:lnTo>
                    <a:pt x="175" y="422"/>
                  </a:lnTo>
                  <a:lnTo>
                    <a:pt x="194" y="425"/>
                  </a:lnTo>
                  <a:lnTo>
                    <a:pt x="212" y="425"/>
                  </a:lnTo>
                  <a:lnTo>
                    <a:pt x="230" y="425"/>
                  </a:lnTo>
                  <a:lnTo>
                    <a:pt x="249" y="422"/>
                  </a:lnTo>
                  <a:lnTo>
                    <a:pt x="267" y="419"/>
                  </a:lnTo>
                  <a:lnTo>
                    <a:pt x="285" y="413"/>
                  </a:lnTo>
                  <a:lnTo>
                    <a:pt x="302" y="406"/>
                  </a:lnTo>
                  <a:lnTo>
                    <a:pt x="318" y="397"/>
                  </a:lnTo>
                  <a:lnTo>
                    <a:pt x="334" y="387"/>
                  </a:lnTo>
                  <a:lnTo>
                    <a:pt x="348" y="376"/>
                  </a:lnTo>
                  <a:lnTo>
                    <a:pt x="362" y="363"/>
                  </a:lnTo>
                  <a:lnTo>
                    <a:pt x="375" y="350"/>
                  </a:lnTo>
                  <a:lnTo>
                    <a:pt x="386" y="335"/>
                  </a:lnTo>
                  <a:lnTo>
                    <a:pt x="396" y="319"/>
                  </a:lnTo>
                  <a:lnTo>
                    <a:pt x="404" y="303"/>
                  </a:lnTo>
                  <a:lnTo>
                    <a:pt x="412" y="286"/>
                  </a:lnTo>
                  <a:lnTo>
                    <a:pt x="417" y="268"/>
                  </a:lnTo>
                  <a:lnTo>
                    <a:pt x="421" y="250"/>
                  </a:lnTo>
                  <a:lnTo>
                    <a:pt x="424" y="231"/>
                  </a:lnTo>
                  <a:lnTo>
                    <a:pt x="424" y="213"/>
                  </a:lnTo>
                  <a:lnTo>
                    <a:pt x="424" y="195"/>
                  </a:lnTo>
                  <a:lnTo>
                    <a:pt x="421" y="176"/>
                  </a:lnTo>
                  <a:lnTo>
                    <a:pt x="417" y="158"/>
                  </a:lnTo>
                  <a:lnTo>
                    <a:pt x="412" y="140"/>
                  </a:lnTo>
                  <a:lnTo>
                    <a:pt x="404" y="123"/>
                  </a:lnTo>
                  <a:lnTo>
                    <a:pt x="396" y="107"/>
                  </a:lnTo>
                  <a:lnTo>
                    <a:pt x="386" y="91"/>
                  </a:lnTo>
                  <a:lnTo>
                    <a:pt x="375" y="76"/>
                  </a:lnTo>
                  <a:lnTo>
                    <a:pt x="362" y="63"/>
                  </a:lnTo>
                  <a:lnTo>
                    <a:pt x="348" y="50"/>
                  </a:lnTo>
                  <a:lnTo>
                    <a:pt x="334" y="39"/>
                  </a:lnTo>
                  <a:lnTo>
                    <a:pt x="318" y="29"/>
                  </a:lnTo>
                  <a:lnTo>
                    <a:pt x="302" y="20"/>
                  </a:lnTo>
                  <a:lnTo>
                    <a:pt x="285" y="13"/>
                  </a:lnTo>
                  <a:lnTo>
                    <a:pt x="267" y="7"/>
                  </a:lnTo>
                  <a:lnTo>
                    <a:pt x="249" y="3"/>
                  </a:lnTo>
                  <a:lnTo>
                    <a:pt x="230" y="1"/>
                  </a:lnTo>
                  <a:lnTo>
                    <a:pt x="212" y="0"/>
                  </a:lnTo>
                  <a:lnTo>
                    <a:pt x="194" y="1"/>
                  </a:lnTo>
                  <a:lnTo>
                    <a:pt x="175" y="3"/>
                  </a:lnTo>
                  <a:lnTo>
                    <a:pt x="157" y="7"/>
                  </a:lnTo>
                  <a:lnTo>
                    <a:pt x="140" y="13"/>
                  </a:lnTo>
                  <a:lnTo>
                    <a:pt x="123" y="20"/>
                  </a:lnTo>
                  <a:lnTo>
                    <a:pt x="106" y="29"/>
                  </a:lnTo>
                  <a:lnTo>
                    <a:pt x="90" y="39"/>
                  </a:lnTo>
                  <a:lnTo>
                    <a:pt x="76" y="50"/>
                  </a:lnTo>
                  <a:lnTo>
                    <a:pt x="62" y="63"/>
                  </a:lnTo>
                  <a:lnTo>
                    <a:pt x="49" y="76"/>
                  </a:lnTo>
                  <a:lnTo>
                    <a:pt x="38" y="91"/>
                  </a:lnTo>
                  <a:lnTo>
                    <a:pt x="28" y="107"/>
                  </a:lnTo>
                  <a:lnTo>
                    <a:pt x="20" y="123"/>
                  </a:lnTo>
                  <a:lnTo>
                    <a:pt x="13" y="140"/>
                  </a:lnTo>
                  <a:lnTo>
                    <a:pt x="7" y="158"/>
                  </a:lnTo>
                  <a:lnTo>
                    <a:pt x="3" y="176"/>
                  </a:lnTo>
                  <a:lnTo>
                    <a:pt x="1" y="195"/>
                  </a:lnTo>
                  <a:lnTo>
                    <a:pt x="0" y="213"/>
                  </a:lnTo>
                  <a:close/>
                  <a:moveTo>
                    <a:pt x="301" y="332"/>
                  </a:moveTo>
                  <a:lnTo>
                    <a:pt x="289" y="340"/>
                  </a:lnTo>
                  <a:lnTo>
                    <a:pt x="275" y="348"/>
                  </a:lnTo>
                  <a:lnTo>
                    <a:pt x="262" y="353"/>
                  </a:lnTo>
                  <a:lnTo>
                    <a:pt x="247" y="357"/>
                  </a:lnTo>
                  <a:lnTo>
                    <a:pt x="233" y="360"/>
                  </a:lnTo>
                  <a:lnTo>
                    <a:pt x="218" y="362"/>
                  </a:lnTo>
                  <a:lnTo>
                    <a:pt x="203" y="361"/>
                  </a:lnTo>
                  <a:lnTo>
                    <a:pt x="188" y="360"/>
                  </a:lnTo>
                  <a:lnTo>
                    <a:pt x="173" y="357"/>
                  </a:lnTo>
                  <a:lnTo>
                    <a:pt x="159" y="352"/>
                  </a:lnTo>
                  <a:lnTo>
                    <a:pt x="146" y="346"/>
                  </a:lnTo>
                  <a:lnTo>
                    <a:pt x="133" y="339"/>
                  </a:lnTo>
                  <a:lnTo>
                    <a:pt x="121" y="330"/>
                  </a:lnTo>
                  <a:lnTo>
                    <a:pt x="109" y="320"/>
                  </a:lnTo>
                  <a:lnTo>
                    <a:pt x="99" y="309"/>
                  </a:lnTo>
                  <a:lnTo>
                    <a:pt x="90" y="297"/>
                  </a:lnTo>
                  <a:lnTo>
                    <a:pt x="82" y="285"/>
                  </a:lnTo>
                  <a:lnTo>
                    <a:pt x="75" y="271"/>
                  </a:lnTo>
                  <a:lnTo>
                    <a:pt x="70" y="257"/>
                  </a:lnTo>
                  <a:lnTo>
                    <a:pt x="66" y="243"/>
                  </a:lnTo>
                  <a:lnTo>
                    <a:pt x="64" y="228"/>
                  </a:lnTo>
                  <a:lnTo>
                    <a:pt x="64" y="213"/>
                  </a:lnTo>
                  <a:lnTo>
                    <a:pt x="64" y="199"/>
                  </a:lnTo>
                  <a:lnTo>
                    <a:pt x="66" y="186"/>
                  </a:lnTo>
                  <a:lnTo>
                    <a:pt x="69" y="173"/>
                  </a:lnTo>
                  <a:lnTo>
                    <a:pt x="73" y="160"/>
                  </a:lnTo>
                  <a:lnTo>
                    <a:pt x="79" y="147"/>
                  </a:lnTo>
                  <a:lnTo>
                    <a:pt x="85" y="135"/>
                  </a:lnTo>
                  <a:lnTo>
                    <a:pt x="93" y="124"/>
                  </a:lnTo>
                  <a:lnTo>
                    <a:pt x="301" y="332"/>
                  </a:lnTo>
                  <a:close/>
                  <a:moveTo>
                    <a:pt x="123" y="94"/>
                  </a:moveTo>
                  <a:lnTo>
                    <a:pt x="135" y="85"/>
                  </a:lnTo>
                  <a:lnTo>
                    <a:pt x="149" y="78"/>
                  </a:lnTo>
                  <a:lnTo>
                    <a:pt x="163" y="73"/>
                  </a:lnTo>
                  <a:lnTo>
                    <a:pt x="177" y="68"/>
                  </a:lnTo>
                  <a:lnTo>
                    <a:pt x="192" y="65"/>
                  </a:lnTo>
                  <a:lnTo>
                    <a:pt x="206" y="64"/>
                  </a:lnTo>
                  <a:lnTo>
                    <a:pt x="221" y="65"/>
                  </a:lnTo>
                  <a:lnTo>
                    <a:pt x="236" y="66"/>
                  </a:lnTo>
                  <a:lnTo>
                    <a:pt x="251" y="69"/>
                  </a:lnTo>
                  <a:lnTo>
                    <a:pt x="265" y="74"/>
                  </a:lnTo>
                  <a:lnTo>
                    <a:pt x="279" y="80"/>
                  </a:lnTo>
                  <a:lnTo>
                    <a:pt x="291" y="87"/>
                  </a:lnTo>
                  <a:lnTo>
                    <a:pt x="304" y="96"/>
                  </a:lnTo>
                  <a:lnTo>
                    <a:pt x="315" y="106"/>
                  </a:lnTo>
                  <a:lnTo>
                    <a:pt x="325" y="117"/>
                  </a:lnTo>
                  <a:lnTo>
                    <a:pt x="334" y="129"/>
                  </a:lnTo>
                  <a:lnTo>
                    <a:pt x="342" y="141"/>
                  </a:lnTo>
                  <a:lnTo>
                    <a:pt x="349" y="155"/>
                  </a:lnTo>
                  <a:lnTo>
                    <a:pt x="354" y="169"/>
                  </a:lnTo>
                  <a:lnTo>
                    <a:pt x="358" y="183"/>
                  </a:lnTo>
                  <a:lnTo>
                    <a:pt x="360" y="198"/>
                  </a:lnTo>
                  <a:lnTo>
                    <a:pt x="361" y="213"/>
                  </a:lnTo>
                  <a:lnTo>
                    <a:pt x="360" y="227"/>
                  </a:lnTo>
                  <a:lnTo>
                    <a:pt x="358" y="240"/>
                  </a:lnTo>
                  <a:lnTo>
                    <a:pt x="355" y="253"/>
                  </a:lnTo>
                  <a:lnTo>
                    <a:pt x="351" y="266"/>
                  </a:lnTo>
                  <a:lnTo>
                    <a:pt x="345" y="279"/>
                  </a:lnTo>
                  <a:lnTo>
                    <a:pt x="339" y="291"/>
                  </a:lnTo>
                  <a:lnTo>
                    <a:pt x="331" y="302"/>
                  </a:lnTo>
                  <a:lnTo>
                    <a:pt x="123" y="9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35" name="Line 128"/>
            <p:cNvSpPr>
              <a:spLocks noChangeShapeType="1"/>
            </p:cNvSpPr>
            <p:nvPr/>
          </p:nvSpPr>
          <p:spPr bwMode="auto">
            <a:xfrm>
              <a:off x="506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6" name="Line 129"/>
            <p:cNvSpPr>
              <a:spLocks noChangeShapeType="1"/>
            </p:cNvSpPr>
            <p:nvPr/>
          </p:nvSpPr>
          <p:spPr bwMode="auto">
            <a:xfrm>
              <a:off x="538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7" name="Line 130"/>
            <p:cNvSpPr>
              <a:spLocks noChangeShapeType="1"/>
            </p:cNvSpPr>
            <p:nvPr/>
          </p:nvSpPr>
          <p:spPr bwMode="auto">
            <a:xfrm>
              <a:off x="570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8" name="Line 131"/>
            <p:cNvSpPr>
              <a:spLocks noChangeShapeType="1"/>
            </p:cNvSpPr>
            <p:nvPr/>
          </p:nvSpPr>
          <p:spPr bwMode="auto">
            <a:xfrm>
              <a:off x="603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39" name="Line 132"/>
            <p:cNvSpPr>
              <a:spLocks noChangeShapeType="1"/>
            </p:cNvSpPr>
            <p:nvPr/>
          </p:nvSpPr>
          <p:spPr bwMode="auto">
            <a:xfrm>
              <a:off x="635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0" name="Line 133"/>
            <p:cNvSpPr>
              <a:spLocks noChangeShapeType="1"/>
            </p:cNvSpPr>
            <p:nvPr/>
          </p:nvSpPr>
          <p:spPr bwMode="auto">
            <a:xfrm>
              <a:off x="667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1" name="Line 134"/>
            <p:cNvSpPr>
              <a:spLocks noChangeShapeType="1"/>
            </p:cNvSpPr>
            <p:nvPr/>
          </p:nvSpPr>
          <p:spPr bwMode="auto">
            <a:xfrm>
              <a:off x="700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2" name="Line 135"/>
            <p:cNvSpPr>
              <a:spLocks noChangeShapeType="1"/>
            </p:cNvSpPr>
            <p:nvPr/>
          </p:nvSpPr>
          <p:spPr bwMode="auto">
            <a:xfrm>
              <a:off x="732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3" name="Line 136"/>
            <p:cNvSpPr>
              <a:spLocks noChangeShapeType="1"/>
            </p:cNvSpPr>
            <p:nvPr/>
          </p:nvSpPr>
          <p:spPr bwMode="auto">
            <a:xfrm>
              <a:off x="764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4" name="Line 137"/>
            <p:cNvSpPr>
              <a:spLocks noChangeShapeType="1"/>
            </p:cNvSpPr>
            <p:nvPr/>
          </p:nvSpPr>
          <p:spPr bwMode="auto">
            <a:xfrm>
              <a:off x="797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5" name="Line 138"/>
            <p:cNvSpPr>
              <a:spLocks noChangeShapeType="1"/>
            </p:cNvSpPr>
            <p:nvPr/>
          </p:nvSpPr>
          <p:spPr bwMode="auto">
            <a:xfrm>
              <a:off x="829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6" name="Line 139"/>
            <p:cNvSpPr>
              <a:spLocks noChangeShapeType="1"/>
            </p:cNvSpPr>
            <p:nvPr/>
          </p:nvSpPr>
          <p:spPr bwMode="auto">
            <a:xfrm>
              <a:off x="861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7" name="Line 140"/>
            <p:cNvSpPr>
              <a:spLocks noChangeShapeType="1"/>
            </p:cNvSpPr>
            <p:nvPr/>
          </p:nvSpPr>
          <p:spPr bwMode="auto">
            <a:xfrm>
              <a:off x="894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8" name="Line 141"/>
            <p:cNvSpPr>
              <a:spLocks noChangeShapeType="1"/>
            </p:cNvSpPr>
            <p:nvPr/>
          </p:nvSpPr>
          <p:spPr bwMode="auto">
            <a:xfrm>
              <a:off x="926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49" name="Line 142"/>
            <p:cNvSpPr>
              <a:spLocks noChangeShapeType="1"/>
            </p:cNvSpPr>
            <p:nvPr/>
          </p:nvSpPr>
          <p:spPr bwMode="auto">
            <a:xfrm>
              <a:off x="958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0" name="Line 143"/>
            <p:cNvSpPr>
              <a:spLocks noChangeShapeType="1"/>
            </p:cNvSpPr>
            <p:nvPr/>
          </p:nvSpPr>
          <p:spPr bwMode="auto">
            <a:xfrm>
              <a:off x="991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1" name="Line 144"/>
            <p:cNvSpPr>
              <a:spLocks noChangeShapeType="1"/>
            </p:cNvSpPr>
            <p:nvPr/>
          </p:nvSpPr>
          <p:spPr bwMode="auto">
            <a:xfrm>
              <a:off x="1023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2" name="Line 145"/>
            <p:cNvSpPr>
              <a:spLocks noChangeShapeType="1"/>
            </p:cNvSpPr>
            <p:nvPr/>
          </p:nvSpPr>
          <p:spPr bwMode="auto">
            <a:xfrm>
              <a:off x="1055" y="260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3" name="Line 146"/>
            <p:cNvSpPr>
              <a:spLocks noChangeShapeType="1"/>
            </p:cNvSpPr>
            <p:nvPr/>
          </p:nvSpPr>
          <p:spPr bwMode="auto">
            <a:xfrm flipV="1">
              <a:off x="1082" y="2578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4" name="Line 147"/>
            <p:cNvSpPr>
              <a:spLocks noChangeShapeType="1"/>
            </p:cNvSpPr>
            <p:nvPr/>
          </p:nvSpPr>
          <p:spPr bwMode="auto">
            <a:xfrm flipV="1">
              <a:off x="1082" y="254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5" name="Line 148"/>
            <p:cNvSpPr>
              <a:spLocks noChangeShapeType="1"/>
            </p:cNvSpPr>
            <p:nvPr/>
          </p:nvSpPr>
          <p:spPr bwMode="auto">
            <a:xfrm flipV="1">
              <a:off x="1082" y="2514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6" name="Line 149"/>
            <p:cNvSpPr>
              <a:spLocks noChangeShapeType="1"/>
            </p:cNvSpPr>
            <p:nvPr/>
          </p:nvSpPr>
          <p:spPr bwMode="auto">
            <a:xfrm flipV="1">
              <a:off x="1082" y="2481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7" name="Line 150"/>
            <p:cNvSpPr>
              <a:spLocks noChangeShapeType="1"/>
            </p:cNvSpPr>
            <p:nvPr/>
          </p:nvSpPr>
          <p:spPr bwMode="auto">
            <a:xfrm flipV="1">
              <a:off x="1082" y="2449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8" name="Line 151"/>
            <p:cNvSpPr>
              <a:spLocks noChangeShapeType="1"/>
            </p:cNvSpPr>
            <p:nvPr/>
          </p:nvSpPr>
          <p:spPr bwMode="auto">
            <a:xfrm flipH="1">
              <a:off x="1064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59" name="Line 152"/>
            <p:cNvSpPr>
              <a:spLocks noChangeShapeType="1"/>
            </p:cNvSpPr>
            <p:nvPr/>
          </p:nvSpPr>
          <p:spPr bwMode="auto">
            <a:xfrm flipH="1">
              <a:off x="1031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0" name="Line 153"/>
            <p:cNvSpPr>
              <a:spLocks noChangeShapeType="1"/>
            </p:cNvSpPr>
            <p:nvPr/>
          </p:nvSpPr>
          <p:spPr bwMode="auto">
            <a:xfrm flipH="1">
              <a:off x="999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1" name="Line 154"/>
            <p:cNvSpPr>
              <a:spLocks noChangeShapeType="1"/>
            </p:cNvSpPr>
            <p:nvPr/>
          </p:nvSpPr>
          <p:spPr bwMode="auto">
            <a:xfrm flipH="1">
              <a:off x="967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2" name="Line 155"/>
            <p:cNvSpPr>
              <a:spLocks noChangeShapeType="1"/>
            </p:cNvSpPr>
            <p:nvPr/>
          </p:nvSpPr>
          <p:spPr bwMode="auto">
            <a:xfrm flipH="1">
              <a:off x="934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3" name="Line 156"/>
            <p:cNvSpPr>
              <a:spLocks noChangeShapeType="1"/>
            </p:cNvSpPr>
            <p:nvPr/>
          </p:nvSpPr>
          <p:spPr bwMode="auto">
            <a:xfrm flipH="1">
              <a:off x="902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4" name="Line 157"/>
            <p:cNvSpPr>
              <a:spLocks noChangeShapeType="1"/>
            </p:cNvSpPr>
            <p:nvPr/>
          </p:nvSpPr>
          <p:spPr bwMode="auto">
            <a:xfrm flipH="1">
              <a:off x="870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5" name="Line 158"/>
            <p:cNvSpPr>
              <a:spLocks noChangeShapeType="1"/>
            </p:cNvSpPr>
            <p:nvPr/>
          </p:nvSpPr>
          <p:spPr bwMode="auto">
            <a:xfrm flipH="1">
              <a:off x="837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6" name="Line 159"/>
            <p:cNvSpPr>
              <a:spLocks noChangeShapeType="1"/>
            </p:cNvSpPr>
            <p:nvPr/>
          </p:nvSpPr>
          <p:spPr bwMode="auto">
            <a:xfrm flipH="1">
              <a:off x="805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7" name="Line 160"/>
            <p:cNvSpPr>
              <a:spLocks noChangeShapeType="1"/>
            </p:cNvSpPr>
            <p:nvPr/>
          </p:nvSpPr>
          <p:spPr bwMode="auto">
            <a:xfrm flipH="1">
              <a:off x="773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8" name="Line 161"/>
            <p:cNvSpPr>
              <a:spLocks noChangeShapeType="1"/>
            </p:cNvSpPr>
            <p:nvPr/>
          </p:nvSpPr>
          <p:spPr bwMode="auto">
            <a:xfrm flipH="1">
              <a:off x="740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69" name="Line 162"/>
            <p:cNvSpPr>
              <a:spLocks noChangeShapeType="1"/>
            </p:cNvSpPr>
            <p:nvPr/>
          </p:nvSpPr>
          <p:spPr bwMode="auto">
            <a:xfrm flipH="1">
              <a:off x="708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0" name="Line 163"/>
            <p:cNvSpPr>
              <a:spLocks noChangeShapeType="1"/>
            </p:cNvSpPr>
            <p:nvPr/>
          </p:nvSpPr>
          <p:spPr bwMode="auto">
            <a:xfrm flipH="1">
              <a:off x="676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1" name="Line 164"/>
            <p:cNvSpPr>
              <a:spLocks noChangeShapeType="1"/>
            </p:cNvSpPr>
            <p:nvPr/>
          </p:nvSpPr>
          <p:spPr bwMode="auto">
            <a:xfrm flipH="1">
              <a:off x="643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2" name="Line 165"/>
            <p:cNvSpPr>
              <a:spLocks noChangeShapeType="1"/>
            </p:cNvSpPr>
            <p:nvPr/>
          </p:nvSpPr>
          <p:spPr bwMode="auto">
            <a:xfrm flipH="1">
              <a:off x="611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3" name="Line 166"/>
            <p:cNvSpPr>
              <a:spLocks noChangeShapeType="1"/>
            </p:cNvSpPr>
            <p:nvPr/>
          </p:nvSpPr>
          <p:spPr bwMode="auto">
            <a:xfrm flipH="1">
              <a:off x="579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4" name="Line 167"/>
            <p:cNvSpPr>
              <a:spLocks noChangeShapeType="1"/>
            </p:cNvSpPr>
            <p:nvPr/>
          </p:nvSpPr>
          <p:spPr bwMode="auto">
            <a:xfrm flipH="1">
              <a:off x="546" y="2434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5" name="Line 168"/>
            <p:cNvSpPr>
              <a:spLocks noChangeShapeType="1"/>
            </p:cNvSpPr>
            <p:nvPr/>
          </p:nvSpPr>
          <p:spPr bwMode="auto">
            <a:xfrm flipH="1">
              <a:off x="514" y="2434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6" name="Line 169"/>
            <p:cNvSpPr>
              <a:spLocks noChangeShapeType="1"/>
            </p:cNvSpPr>
            <p:nvPr/>
          </p:nvSpPr>
          <p:spPr bwMode="auto">
            <a:xfrm>
              <a:off x="506" y="244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7" name="Line 170"/>
            <p:cNvSpPr>
              <a:spLocks noChangeShapeType="1"/>
            </p:cNvSpPr>
            <p:nvPr/>
          </p:nvSpPr>
          <p:spPr bwMode="auto">
            <a:xfrm>
              <a:off x="506" y="2474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8" name="Line 171"/>
            <p:cNvSpPr>
              <a:spLocks noChangeShapeType="1"/>
            </p:cNvSpPr>
            <p:nvPr/>
          </p:nvSpPr>
          <p:spPr bwMode="auto">
            <a:xfrm>
              <a:off x="506" y="2507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79" name="Line 172"/>
            <p:cNvSpPr>
              <a:spLocks noChangeShapeType="1"/>
            </p:cNvSpPr>
            <p:nvPr/>
          </p:nvSpPr>
          <p:spPr bwMode="auto">
            <a:xfrm>
              <a:off x="506" y="2539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0" name="Line 173"/>
            <p:cNvSpPr>
              <a:spLocks noChangeShapeType="1"/>
            </p:cNvSpPr>
            <p:nvPr/>
          </p:nvSpPr>
          <p:spPr bwMode="auto">
            <a:xfrm>
              <a:off x="506" y="2572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81" name="Rectangle 174"/>
            <p:cNvSpPr>
              <a:spLocks noChangeArrowheads="1"/>
            </p:cNvSpPr>
            <p:nvPr/>
          </p:nvSpPr>
          <p:spPr bwMode="auto">
            <a:xfrm>
              <a:off x="567" y="2452"/>
              <a:ext cx="517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600" b="1">
                  <a:solidFill>
                    <a:srgbClr val="000000"/>
                  </a:solidFill>
                </a:rPr>
                <a:t>Domain A</a:t>
              </a:r>
              <a:endParaRPr lang="en-US" sz="700" i="1">
                <a:solidFill>
                  <a:schemeClr val="tx2"/>
                </a:solidFill>
              </a:endParaRPr>
            </a:p>
          </p:txBody>
        </p:sp>
        <p:sp>
          <p:nvSpPr>
            <p:cNvPr id="47282" name="Freeform 175"/>
            <p:cNvSpPr>
              <a:spLocks/>
            </p:cNvSpPr>
            <p:nvPr/>
          </p:nvSpPr>
          <p:spPr bwMode="auto">
            <a:xfrm>
              <a:off x="2431" y="1395"/>
              <a:ext cx="104" cy="53"/>
            </a:xfrm>
            <a:custGeom>
              <a:avLst/>
              <a:gdLst>
                <a:gd name="T0" fmla="*/ 0 w 256"/>
                <a:gd name="T1" fmla="*/ 0 h 131"/>
                <a:gd name="T2" fmla="*/ 9 w 256"/>
                <a:gd name="T3" fmla="*/ 4 h 131"/>
                <a:gd name="T4" fmla="*/ 22 w 256"/>
                <a:gd name="T5" fmla="*/ 10 h 131"/>
                <a:gd name="T6" fmla="*/ 35 w 256"/>
                <a:gd name="T7" fmla="*/ 17 h 131"/>
                <a:gd name="T8" fmla="*/ 42 w 256"/>
                <a:gd name="T9" fmla="*/ 21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131"/>
                <a:gd name="T17" fmla="*/ 256 w 256"/>
                <a:gd name="T18" fmla="*/ 131 h 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131">
                  <a:moveTo>
                    <a:pt x="0" y="0"/>
                  </a:moveTo>
                  <a:lnTo>
                    <a:pt x="53" y="23"/>
                  </a:lnTo>
                  <a:lnTo>
                    <a:pt x="131" y="61"/>
                  </a:lnTo>
                  <a:lnTo>
                    <a:pt x="209" y="103"/>
                  </a:lnTo>
                  <a:lnTo>
                    <a:pt x="256" y="131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3" name="Freeform 176"/>
            <p:cNvSpPr>
              <a:spLocks/>
            </p:cNvSpPr>
            <p:nvPr/>
          </p:nvSpPr>
          <p:spPr bwMode="auto">
            <a:xfrm>
              <a:off x="2595" y="1489"/>
              <a:ext cx="89" cy="74"/>
            </a:xfrm>
            <a:custGeom>
              <a:avLst/>
              <a:gdLst>
                <a:gd name="T0" fmla="*/ 0 w 221"/>
                <a:gd name="T1" fmla="*/ 0 h 184"/>
                <a:gd name="T2" fmla="*/ 4 w 221"/>
                <a:gd name="T3" fmla="*/ 3 h 184"/>
                <a:gd name="T4" fmla="*/ 16 w 221"/>
                <a:gd name="T5" fmla="*/ 12 h 184"/>
                <a:gd name="T6" fmla="*/ 27 w 221"/>
                <a:gd name="T7" fmla="*/ 22 h 184"/>
                <a:gd name="T8" fmla="*/ 36 w 221"/>
                <a:gd name="T9" fmla="*/ 30 h 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84"/>
                <a:gd name="T17" fmla="*/ 221 w 221"/>
                <a:gd name="T18" fmla="*/ 184 h 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84">
                  <a:moveTo>
                    <a:pt x="0" y="0"/>
                  </a:moveTo>
                  <a:lnTo>
                    <a:pt x="27" y="19"/>
                  </a:lnTo>
                  <a:lnTo>
                    <a:pt x="98" y="75"/>
                  </a:lnTo>
                  <a:lnTo>
                    <a:pt x="167" y="135"/>
                  </a:lnTo>
                  <a:lnTo>
                    <a:pt x="221" y="18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4" name="Freeform 177"/>
            <p:cNvSpPr>
              <a:spLocks/>
            </p:cNvSpPr>
            <p:nvPr/>
          </p:nvSpPr>
          <p:spPr bwMode="auto">
            <a:xfrm>
              <a:off x="2735" y="1616"/>
              <a:ext cx="73" cy="90"/>
            </a:xfrm>
            <a:custGeom>
              <a:avLst/>
              <a:gdLst>
                <a:gd name="T0" fmla="*/ 0 w 181"/>
                <a:gd name="T1" fmla="*/ 0 h 224"/>
                <a:gd name="T2" fmla="*/ 3 w 181"/>
                <a:gd name="T3" fmla="*/ 3 h 224"/>
                <a:gd name="T4" fmla="*/ 13 w 181"/>
                <a:gd name="T5" fmla="*/ 14 h 224"/>
                <a:gd name="T6" fmla="*/ 23 w 181"/>
                <a:gd name="T7" fmla="*/ 27 h 224"/>
                <a:gd name="T8" fmla="*/ 29 w 181"/>
                <a:gd name="T9" fmla="*/ 36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"/>
                <a:gd name="T16" fmla="*/ 0 h 224"/>
                <a:gd name="T17" fmla="*/ 181 w 181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" h="224">
                  <a:moveTo>
                    <a:pt x="0" y="0"/>
                  </a:moveTo>
                  <a:lnTo>
                    <a:pt x="17" y="19"/>
                  </a:lnTo>
                  <a:lnTo>
                    <a:pt x="79" y="90"/>
                  </a:lnTo>
                  <a:lnTo>
                    <a:pt x="138" y="165"/>
                  </a:lnTo>
                  <a:lnTo>
                    <a:pt x="181" y="224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5" name="Freeform 178"/>
            <p:cNvSpPr>
              <a:spLocks/>
            </p:cNvSpPr>
            <p:nvPr/>
          </p:nvSpPr>
          <p:spPr bwMode="auto">
            <a:xfrm>
              <a:off x="2849" y="1767"/>
              <a:ext cx="56" cy="102"/>
            </a:xfrm>
            <a:custGeom>
              <a:avLst/>
              <a:gdLst>
                <a:gd name="T0" fmla="*/ 0 w 139"/>
                <a:gd name="T1" fmla="*/ 0 h 252"/>
                <a:gd name="T2" fmla="*/ 3 w 139"/>
                <a:gd name="T3" fmla="*/ 5 h 252"/>
                <a:gd name="T4" fmla="*/ 11 w 139"/>
                <a:gd name="T5" fmla="*/ 19 h 252"/>
                <a:gd name="T6" fmla="*/ 19 w 139"/>
                <a:gd name="T7" fmla="*/ 33 h 252"/>
                <a:gd name="T8" fmla="*/ 23 w 139"/>
                <a:gd name="T9" fmla="*/ 41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9"/>
                <a:gd name="T16" fmla="*/ 0 h 252"/>
                <a:gd name="T17" fmla="*/ 139 w 139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9" h="252">
                  <a:moveTo>
                    <a:pt x="0" y="0"/>
                  </a:moveTo>
                  <a:lnTo>
                    <a:pt x="19" y="31"/>
                  </a:lnTo>
                  <a:lnTo>
                    <a:pt x="68" y="116"/>
                  </a:lnTo>
                  <a:lnTo>
                    <a:pt x="115" y="203"/>
                  </a:lnTo>
                  <a:lnTo>
                    <a:pt x="139" y="25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6" name="Freeform 179"/>
            <p:cNvSpPr>
              <a:spLocks/>
            </p:cNvSpPr>
            <p:nvPr/>
          </p:nvSpPr>
          <p:spPr bwMode="auto">
            <a:xfrm>
              <a:off x="2936" y="1935"/>
              <a:ext cx="40" cy="110"/>
            </a:xfrm>
            <a:custGeom>
              <a:avLst/>
              <a:gdLst>
                <a:gd name="T0" fmla="*/ 0 w 99"/>
                <a:gd name="T1" fmla="*/ 0 h 270"/>
                <a:gd name="T2" fmla="*/ 4 w 99"/>
                <a:gd name="T3" fmla="*/ 10 h 270"/>
                <a:gd name="T4" fmla="*/ 10 w 99"/>
                <a:gd name="T5" fmla="*/ 26 h 270"/>
                <a:gd name="T6" fmla="*/ 15 w 99"/>
                <a:gd name="T7" fmla="*/ 42 h 270"/>
                <a:gd name="T8" fmla="*/ 16 w 99"/>
                <a:gd name="T9" fmla="*/ 45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"/>
                <a:gd name="T16" fmla="*/ 0 h 270"/>
                <a:gd name="T17" fmla="*/ 99 w 99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" h="270">
                  <a:moveTo>
                    <a:pt x="0" y="0"/>
                  </a:moveTo>
                  <a:lnTo>
                    <a:pt x="25" y="59"/>
                  </a:lnTo>
                  <a:lnTo>
                    <a:pt x="60" y="154"/>
                  </a:lnTo>
                  <a:lnTo>
                    <a:pt x="93" y="250"/>
                  </a:lnTo>
                  <a:lnTo>
                    <a:pt x="99" y="27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7" name="Freeform 180"/>
            <p:cNvSpPr>
              <a:spLocks/>
            </p:cNvSpPr>
            <p:nvPr/>
          </p:nvSpPr>
          <p:spPr bwMode="auto">
            <a:xfrm>
              <a:off x="2996" y="2115"/>
              <a:ext cx="23" cy="114"/>
            </a:xfrm>
            <a:custGeom>
              <a:avLst/>
              <a:gdLst>
                <a:gd name="T0" fmla="*/ 0 w 58"/>
                <a:gd name="T1" fmla="*/ 0 h 282"/>
                <a:gd name="T2" fmla="*/ 0 w 58"/>
                <a:gd name="T3" fmla="*/ 1 h 282"/>
                <a:gd name="T4" fmla="*/ 4 w 58"/>
                <a:gd name="T5" fmla="*/ 17 h 282"/>
                <a:gd name="T6" fmla="*/ 7 w 58"/>
                <a:gd name="T7" fmla="*/ 34 h 282"/>
                <a:gd name="T8" fmla="*/ 9 w 58"/>
                <a:gd name="T9" fmla="*/ 46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282"/>
                <a:gd name="T17" fmla="*/ 58 w 58"/>
                <a:gd name="T18" fmla="*/ 282 h 2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282">
                  <a:moveTo>
                    <a:pt x="0" y="0"/>
                  </a:moveTo>
                  <a:lnTo>
                    <a:pt x="1" y="4"/>
                  </a:lnTo>
                  <a:lnTo>
                    <a:pt x="24" y="104"/>
                  </a:lnTo>
                  <a:lnTo>
                    <a:pt x="45" y="205"/>
                  </a:lnTo>
                  <a:lnTo>
                    <a:pt x="58" y="28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8" name="Freeform 181"/>
            <p:cNvSpPr>
              <a:spLocks/>
            </p:cNvSpPr>
            <p:nvPr/>
          </p:nvSpPr>
          <p:spPr bwMode="auto">
            <a:xfrm>
              <a:off x="3029" y="2301"/>
              <a:ext cx="8" cy="116"/>
            </a:xfrm>
            <a:custGeom>
              <a:avLst/>
              <a:gdLst>
                <a:gd name="T0" fmla="*/ 0 w 19"/>
                <a:gd name="T1" fmla="*/ 0 h 287"/>
                <a:gd name="T2" fmla="*/ 1 w 19"/>
                <a:gd name="T3" fmla="*/ 8 h 287"/>
                <a:gd name="T4" fmla="*/ 3 w 19"/>
                <a:gd name="T5" fmla="*/ 25 h 287"/>
                <a:gd name="T6" fmla="*/ 3 w 19"/>
                <a:gd name="T7" fmla="*/ 42 h 287"/>
                <a:gd name="T8" fmla="*/ 3 w 19"/>
                <a:gd name="T9" fmla="*/ 47 h 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87"/>
                <a:gd name="T17" fmla="*/ 19 w 19"/>
                <a:gd name="T18" fmla="*/ 287 h 2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87">
                  <a:moveTo>
                    <a:pt x="0" y="0"/>
                  </a:moveTo>
                  <a:lnTo>
                    <a:pt x="6" y="53"/>
                  </a:lnTo>
                  <a:lnTo>
                    <a:pt x="14" y="157"/>
                  </a:lnTo>
                  <a:lnTo>
                    <a:pt x="18" y="261"/>
                  </a:lnTo>
                  <a:lnTo>
                    <a:pt x="19" y="287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89" name="Freeform 182"/>
            <p:cNvSpPr>
              <a:spLocks/>
            </p:cNvSpPr>
            <p:nvPr/>
          </p:nvSpPr>
          <p:spPr bwMode="auto">
            <a:xfrm>
              <a:off x="3028" y="2490"/>
              <a:ext cx="8" cy="116"/>
            </a:xfrm>
            <a:custGeom>
              <a:avLst/>
              <a:gdLst>
                <a:gd name="T0" fmla="*/ 3 w 20"/>
                <a:gd name="T1" fmla="*/ 0 h 287"/>
                <a:gd name="T2" fmla="*/ 3 w 20"/>
                <a:gd name="T3" fmla="*/ 0 h 287"/>
                <a:gd name="T4" fmla="*/ 2 w 20"/>
                <a:gd name="T5" fmla="*/ 17 h 287"/>
                <a:gd name="T6" fmla="*/ 1 w 20"/>
                <a:gd name="T7" fmla="*/ 34 h 287"/>
                <a:gd name="T8" fmla="*/ 0 w 20"/>
                <a:gd name="T9" fmla="*/ 47 h 2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87"/>
                <a:gd name="T17" fmla="*/ 20 w 20"/>
                <a:gd name="T18" fmla="*/ 287 h 2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87">
                  <a:moveTo>
                    <a:pt x="20" y="0"/>
                  </a:moveTo>
                  <a:lnTo>
                    <a:pt x="20" y="3"/>
                  </a:lnTo>
                  <a:lnTo>
                    <a:pt x="16" y="107"/>
                  </a:lnTo>
                  <a:lnTo>
                    <a:pt x="8" y="211"/>
                  </a:lnTo>
                  <a:lnTo>
                    <a:pt x="0" y="287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0" name="Freeform 183"/>
            <p:cNvSpPr>
              <a:spLocks/>
            </p:cNvSpPr>
            <p:nvPr/>
          </p:nvSpPr>
          <p:spPr bwMode="auto">
            <a:xfrm>
              <a:off x="2993" y="2678"/>
              <a:ext cx="25" cy="115"/>
            </a:xfrm>
            <a:custGeom>
              <a:avLst/>
              <a:gdLst>
                <a:gd name="T0" fmla="*/ 10 w 60"/>
                <a:gd name="T1" fmla="*/ 0 h 282"/>
                <a:gd name="T2" fmla="*/ 9 w 60"/>
                <a:gd name="T3" fmla="*/ 9 h 282"/>
                <a:gd name="T4" fmla="*/ 5 w 60"/>
                <a:gd name="T5" fmla="*/ 26 h 282"/>
                <a:gd name="T6" fmla="*/ 1 w 60"/>
                <a:gd name="T7" fmla="*/ 42 h 282"/>
                <a:gd name="T8" fmla="*/ 0 w 60"/>
                <a:gd name="T9" fmla="*/ 47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282"/>
                <a:gd name="T17" fmla="*/ 60 w 60"/>
                <a:gd name="T18" fmla="*/ 282 h 2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282">
                  <a:moveTo>
                    <a:pt x="60" y="0"/>
                  </a:moveTo>
                  <a:lnTo>
                    <a:pt x="51" y="54"/>
                  </a:lnTo>
                  <a:lnTo>
                    <a:pt x="30" y="156"/>
                  </a:lnTo>
                  <a:lnTo>
                    <a:pt x="7" y="256"/>
                  </a:lnTo>
                  <a:lnTo>
                    <a:pt x="0" y="28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1" name="Freeform 184"/>
            <p:cNvSpPr>
              <a:spLocks/>
            </p:cNvSpPr>
            <p:nvPr/>
          </p:nvSpPr>
          <p:spPr bwMode="auto">
            <a:xfrm>
              <a:off x="2932" y="2863"/>
              <a:ext cx="41" cy="109"/>
            </a:xfrm>
            <a:custGeom>
              <a:avLst/>
              <a:gdLst>
                <a:gd name="T0" fmla="*/ 17 w 101"/>
                <a:gd name="T1" fmla="*/ 0 h 270"/>
                <a:gd name="T2" fmla="*/ 11 w 101"/>
                <a:gd name="T3" fmla="*/ 15 h 270"/>
                <a:gd name="T4" fmla="*/ 6 w 101"/>
                <a:gd name="T5" fmla="*/ 31 h 270"/>
                <a:gd name="T6" fmla="*/ 0 w 101"/>
                <a:gd name="T7" fmla="*/ 44 h 2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"/>
                <a:gd name="T13" fmla="*/ 0 h 270"/>
                <a:gd name="T14" fmla="*/ 101 w 101"/>
                <a:gd name="T15" fmla="*/ 270 h 2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" h="270">
                  <a:moveTo>
                    <a:pt x="101" y="0"/>
                  </a:moveTo>
                  <a:lnTo>
                    <a:pt x="69" y="93"/>
                  </a:lnTo>
                  <a:lnTo>
                    <a:pt x="34" y="188"/>
                  </a:lnTo>
                  <a:lnTo>
                    <a:pt x="0" y="27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2" name="Freeform 185"/>
            <p:cNvSpPr>
              <a:spLocks/>
            </p:cNvSpPr>
            <p:nvPr/>
          </p:nvSpPr>
          <p:spPr bwMode="auto">
            <a:xfrm>
              <a:off x="2844" y="3038"/>
              <a:ext cx="57" cy="101"/>
            </a:xfrm>
            <a:custGeom>
              <a:avLst/>
              <a:gdLst>
                <a:gd name="T0" fmla="*/ 23 w 142"/>
                <a:gd name="T1" fmla="*/ 0 h 250"/>
                <a:gd name="T2" fmla="*/ 20 w 142"/>
                <a:gd name="T3" fmla="*/ 4 h 250"/>
                <a:gd name="T4" fmla="*/ 13 w 142"/>
                <a:gd name="T5" fmla="*/ 19 h 250"/>
                <a:gd name="T6" fmla="*/ 5 w 142"/>
                <a:gd name="T7" fmla="*/ 32 h 250"/>
                <a:gd name="T8" fmla="*/ 0 w 142"/>
                <a:gd name="T9" fmla="*/ 41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250"/>
                <a:gd name="T17" fmla="*/ 142 w 142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250">
                  <a:moveTo>
                    <a:pt x="142" y="0"/>
                  </a:moveTo>
                  <a:lnTo>
                    <a:pt x="128" y="28"/>
                  </a:lnTo>
                  <a:lnTo>
                    <a:pt x="81" y="115"/>
                  </a:lnTo>
                  <a:lnTo>
                    <a:pt x="32" y="199"/>
                  </a:lnTo>
                  <a:lnTo>
                    <a:pt x="0" y="250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3" name="Freeform 186"/>
            <p:cNvSpPr>
              <a:spLocks/>
            </p:cNvSpPr>
            <p:nvPr/>
          </p:nvSpPr>
          <p:spPr bwMode="auto">
            <a:xfrm>
              <a:off x="2729" y="3199"/>
              <a:ext cx="74" cy="90"/>
            </a:xfrm>
            <a:custGeom>
              <a:avLst/>
              <a:gdLst>
                <a:gd name="T0" fmla="*/ 30 w 183"/>
                <a:gd name="T1" fmla="*/ 0 h 222"/>
                <a:gd name="T2" fmla="*/ 25 w 183"/>
                <a:gd name="T3" fmla="*/ 7 h 222"/>
                <a:gd name="T4" fmla="*/ 15 w 183"/>
                <a:gd name="T5" fmla="*/ 19 h 222"/>
                <a:gd name="T6" fmla="*/ 5 w 183"/>
                <a:gd name="T7" fmla="*/ 31 h 222"/>
                <a:gd name="T8" fmla="*/ 0 w 183"/>
                <a:gd name="T9" fmla="*/ 36 h 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222"/>
                <a:gd name="T17" fmla="*/ 183 w 183"/>
                <a:gd name="T18" fmla="*/ 222 h 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222">
                  <a:moveTo>
                    <a:pt x="183" y="0"/>
                  </a:moveTo>
                  <a:lnTo>
                    <a:pt x="154" y="41"/>
                  </a:lnTo>
                  <a:lnTo>
                    <a:pt x="95" y="115"/>
                  </a:lnTo>
                  <a:lnTo>
                    <a:pt x="33" y="187"/>
                  </a:lnTo>
                  <a:lnTo>
                    <a:pt x="0" y="22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4" name="Freeform 187"/>
            <p:cNvSpPr>
              <a:spLocks/>
            </p:cNvSpPr>
            <p:nvPr/>
          </p:nvSpPr>
          <p:spPr bwMode="auto">
            <a:xfrm>
              <a:off x="2587" y="3341"/>
              <a:ext cx="90" cy="74"/>
            </a:xfrm>
            <a:custGeom>
              <a:avLst/>
              <a:gdLst>
                <a:gd name="T0" fmla="*/ 36 w 223"/>
                <a:gd name="T1" fmla="*/ 0 h 182"/>
                <a:gd name="T2" fmla="*/ 30 w 223"/>
                <a:gd name="T3" fmla="*/ 6 h 182"/>
                <a:gd name="T4" fmla="*/ 19 w 223"/>
                <a:gd name="T5" fmla="*/ 15 h 182"/>
                <a:gd name="T6" fmla="*/ 8 w 223"/>
                <a:gd name="T7" fmla="*/ 25 h 182"/>
                <a:gd name="T8" fmla="*/ 0 w 223"/>
                <a:gd name="T9" fmla="*/ 30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"/>
                <a:gd name="T16" fmla="*/ 0 h 182"/>
                <a:gd name="T17" fmla="*/ 223 w 223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" h="182">
                  <a:moveTo>
                    <a:pt x="223" y="0"/>
                  </a:moveTo>
                  <a:lnTo>
                    <a:pt x="186" y="34"/>
                  </a:lnTo>
                  <a:lnTo>
                    <a:pt x="117" y="93"/>
                  </a:lnTo>
                  <a:lnTo>
                    <a:pt x="46" y="149"/>
                  </a:lnTo>
                  <a:lnTo>
                    <a:pt x="0" y="182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295" name="Freeform 188"/>
            <p:cNvSpPr>
              <a:spLocks/>
            </p:cNvSpPr>
            <p:nvPr/>
          </p:nvSpPr>
          <p:spPr bwMode="auto">
            <a:xfrm>
              <a:off x="2423" y="3455"/>
              <a:ext cx="104" cy="52"/>
            </a:xfrm>
            <a:custGeom>
              <a:avLst/>
              <a:gdLst>
                <a:gd name="T0" fmla="*/ 42 w 257"/>
                <a:gd name="T1" fmla="*/ 0 h 129"/>
                <a:gd name="T2" fmla="*/ 38 w 257"/>
                <a:gd name="T3" fmla="*/ 2 h 129"/>
                <a:gd name="T4" fmla="*/ 25 w 257"/>
                <a:gd name="T5" fmla="*/ 9 h 129"/>
                <a:gd name="T6" fmla="*/ 12 w 257"/>
                <a:gd name="T7" fmla="*/ 16 h 129"/>
                <a:gd name="T8" fmla="*/ 0 w 257"/>
                <a:gd name="T9" fmla="*/ 21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7"/>
                <a:gd name="T16" fmla="*/ 0 h 129"/>
                <a:gd name="T17" fmla="*/ 257 w 257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7" h="129">
                  <a:moveTo>
                    <a:pt x="257" y="0"/>
                  </a:moveTo>
                  <a:lnTo>
                    <a:pt x="230" y="16"/>
                  </a:lnTo>
                  <a:lnTo>
                    <a:pt x="152" y="58"/>
                  </a:lnTo>
                  <a:lnTo>
                    <a:pt x="74" y="97"/>
                  </a:lnTo>
                  <a:lnTo>
                    <a:pt x="0" y="129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47296" name="Group 189"/>
            <p:cNvGrpSpPr>
              <a:grpSpLocks/>
            </p:cNvGrpSpPr>
            <p:nvPr/>
          </p:nvGrpSpPr>
          <p:grpSpPr bwMode="auto">
            <a:xfrm>
              <a:off x="1999" y="1333"/>
              <a:ext cx="2327" cy="2202"/>
              <a:chOff x="2167" y="1693"/>
              <a:chExt cx="2327" cy="2202"/>
            </a:xfrm>
          </p:grpSpPr>
          <p:sp>
            <p:nvSpPr>
              <p:cNvPr id="49072" name="Freeform 190"/>
              <p:cNvSpPr>
                <a:spLocks/>
              </p:cNvSpPr>
              <p:nvPr/>
            </p:nvSpPr>
            <p:spPr bwMode="auto">
              <a:xfrm>
                <a:off x="2379" y="343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4 w 6"/>
                  <a:gd name="T3" fmla="*/ 1 h 10"/>
                  <a:gd name="T4" fmla="*/ 3 w 6"/>
                  <a:gd name="T5" fmla="*/ 2 h 10"/>
                  <a:gd name="T6" fmla="*/ 2 w 6"/>
                  <a:gd name="T7" fmla="*/ 3 h 10"/>
                  <a:gd name="T8" fmla="*/ 0 w 6"/>
                  <a:gd name="T9" fmla="*/ 5 h 10"/>
                  <a:gd name="T10" fmla="*/ 0 w 6"/>
                  <a:gd name="T11" fmla="*/ 8 h 10"/>
                  <a:gd name="T12" fmla="*/ 0 w 6"/>
                  <a:gd name="T13" fmla="*/ 10 h 10"/>
                  <a:gd name="T14" fmla="*/ 0 w 6"/>
                  <a:gd name="T15" fmla="*/ 10 h 10"/>
                  <a:gd name="T16" fmla="*/ 1 w 6"/>
                  <a:gd name="T17" fmla="*/ 8 h 10"/>
                  <a:gd name="T18" fmla="*/ 1 w 6"/>
                  <a:gd name="T19" fmla="*/ 6 h 10"/>
                  <a:gd name="T20" fmla="*/ 2 w 6"/>
                  <a:gd name="T21" fmla="*/ 4 h 10"/>
                  <a:gd name="T22" fmla="*/ 3 w 6"/>
                  <a:gd name="T23" fmla="*/ 3 h 10"/>
                  <a:gd name="T24" fmla="*/ 4 w 6"/>
                  <a:gd name="T25" fmla="*/ 2 h 10"/>
                  <a:gd name="T26" fmla="*/ 6 w 6"/>
                  <a:gd name="T27" fmla="*/ 2 h 10"/>
                  <a:gd name="T28" fmla="*/ 6 w 6"/>
                  <a:gd name="T29" fmla="*/ 0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10"/>
                  <a:gd name="T47" fmla="*/ 6 w 6"/>
                  <a:gd name="T48" fmla="*/ 10 h 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10">
                    <a:moveTo>
                      <a:pt x="6" y="0"/>
                    </a:move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3" name="Freeform 191"/>
              <p:cNvSpPr>
                <a:spLocks/>
              </p:cNvSpPr>
              <p:nvPr/>
            </p:nvSpPr>
            <p:spPr bwMode="auto">
              <a:xfrm>
                <a:off x="2379" y="3437"/>
                <a:ext cx="6" cy="8"/>
              </a:xfrm>
              <a:custGeom>
                <a:avLst/>
                <a:gdLst>
                  <a:gd name="T0" fmla="*/ 6 w 6"/>
                  <a:gd name="T1" fmla="*/ 0 h 8"/>
                  <a:gd name="T2" fmla="*/ 4 w 6"/>
                  <a:gd name="T3" fmla="*/ 0 h 8"/>
                  <a:gd name="T4" fmla="*/ 3 w 6"/>
                  <a:gd name="T5" fmla="*/ 1 h 8"/>
                  <a:gd name="T6" fmla="*/ 2 w 6"/>
                  <a:gd name="T7" fmla="*/ 2 h 8"/>
                  <a:gd name="T8" fmla="*/ 1 w 6"/>
                  <a:gd name="T9" fmla="*/ 4 h 8"/>
                  <a:gd name="T10" fmla="*/ 1 w 6"/>
                  <a:gd name="T11" fmla="*/ 6 h 8"/>
                  <a:gd name="T12" fmla="*/ 0 w 6"/>
                  <a:gd name="T13" fmla="*/ 8 h 8"/>
                  <a:gd name="T14" fmla="*/ 1 w 6"/>
                  <a:gd name="T15" fmla="*/ 8 h 8"/>
                  <a:gd name="T16" fmla="*/ 2 w 6"/>
                  <a:gd name="T17" fmla="*/ 6 h 8"/>
                  <a:gd name="T18" fmla="*/ 2 w 6"/>
                  <a:gd name="T19" fmla="*/ 4 h 8"/>
                  <a:gd name="T20" fmla="*/ 3 w 6"/>
                  <a:gd name="T21" fmla="*/ 2 h 8"/>
                  <a:gd name="T22" fmla="*/ 4 w 6"/>
                  <a:gd name="T23" fmla="*/ 1 h 8"/>
                  <a:gd name="T24" fmla="*/ 6 w 6"/>
                  <a:gd name="T25" fmla="*/ 1 h 8"/>
                  <a:gd name="T26" fmla="*/ 6 w 6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8"/>
                  <a:gd name="T44" fmla="*/ 6 w 6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8">
                    <a:moveTo>
                      <a:pt x="6" y="0"/>
                    </a:move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4" name="Freeform 192"/>
              <p:cNvSpPr>
                <a:spLocks/>
              </p:cNvSpPr>
              <p:nvPr/>
            </p:nvSpPr>
            <p:spPr bwMode="auto">
              <a:xfrm>
                <a:off x="2380" y="3438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3 w 5"/>
                  <a:gd name="T3" fmla="*/ 0 h 7"/>
                  <a:gd name="T4" fmla="*/ 2 w 5"/>
                  <a:gd name="T5" fmla="*/ 1 h 7"/>
                  <a:gd name="T6" fmla="*/ 1 w 5"/>
                  <a:gd name="T7" fmla="*/ 3 h 7"/>
                  <a:gd name="T8" fmla="*/ 1 w 5"/>
                  <a:gd name="T9" fmla="*/ 5 h 7"/>
                  <a:gd name="T10" fmla="*/ 0 w 5"/>
                  <a:gd name="T11" fmla="*/ 7 h 7"/>
                  <a:gd name="T12" fmla="*/ 1 w 5"/>
                  <a:gd name="T13" fmla="*/ 7 h 7"/>
                  <a:gd name="T14" fmla="*/ 1 w 5"/>
                  <a:gd name="T15" fmla="*/ 5 h 7"/>
                  <a:gd name="T16" fmla="*/ 2 w 5"/>
                  <a:gd name="T17" fmla="*/ 3 h 7"/>
                  <a:gd name="T18" fmla="*/ 3 w 5"/>
                  <a:gd name="T19" fmla="*/ 2 h 7"/>
                  <a:gd name="T20" fmla="*/ 3 w 5"/>
                  <a:gd name="T21" fmla="*/ 1 h 7"/>
                  <a:gd name="T22" fmla="*/ 5 w 5"/>
                  <a:gd name="T23" fmla="*/ 1 h 7"/>
                  <a:gd name="T24" fmla="*/ 5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5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5" name="Freeform 193"/>
              <p:cNvSpPr>
                <a:spLocks/>
              </p:cNvSpPr>
              <p:nvPr/>
            </p:nvSpPr>
            <p:spPr bwMode="auto">
              <a:xfrm>
                <a:off x="2381" y="3439"/>
                <a:ext cx="4" cy="6"/>
              </a:xfrm>
              <a:custGeom>
                <a:avLst/>
                <a:gdLst>
                  <a:gd name="T0" fmla="*/ 4 w 4"/>
                  <a:gd name="T1" fmla="*/ 0 h 6"/>
                  <a:gd name="T2" fmla="*/ 2 w 4"/>
                  <a:gd name="T3" fmla="*/ 0 h 6"/>
                  <a:gd name="T4" fmla="*/ 2 w 4"/>
                  <a:gd name="T5" fmla="*/ 1 h 6"/>
                  <a:gd name="T6" fmla="*/ 1 w 4"/>
                  <a:gd name="T7" fmla="*/ 2 h 6"/>
                  <a:gd name="T8" fmla="*/ 0 w 4"/>
                  <a:gd name="T9" fmla="*/ 4 h 6"/>
                  <a:gd name="T10" fmla="*/ 0 w 4"/>
                  <a:gd name="T11" fmla="*/ 6 h 6"/>
                  <a:gd name="T12" fmla="*/ 1 w 4"/>
                  <a:gd name="T13" fmla="*/ 6 h 6"/>
                  <a:gd name="T14" fmla="*/ 1 w 4"/>
                  <a:gd name="T15" fmla="*/ 4 h 6"/>
                  <a:gd name="T16" fmla="*/ 2 w 4"/>
                  <a:gd name="T17" fmla="*/ 3 h 6"/>
                  <a:gd name="T18" fmla="*/ 2 w 4"/>
                  <a:gd name="T19" fmla="*/ 2 h 6"/>
                  <a:gd name="T20" fmla="*/ 4 w 4"/>
                  <a:gd name="T21" fmla="*/ 1 h 6"/>
                  <a:gd name="T22" fmla="*/ 4 w 4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"/>
                  <a:gd name="T37" fmla="*/ 0 h 6"/>
                  <a:gd name="T38" fmla="*/ 4 w 4"/>
                  <a:gd name="T39" fmla="*/ 6 h 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" h="6">
                    <a:moveTo>
                      <a:pt x="4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6" name="Freeform 194"/>
              <p:cNvSpPr>
                <a:spLocks/>
              </p:cNvSpPr>
              <p:nvPr/>
            </p:nvSpPr>
            <p:spPr bwMode="auto">
              <a:xfrm>
                <a:off x="2382" y="3440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1 w 3"/>
                  <a:gd name="T3" fmla="*/ 1 h 5"/>
                  <a:gd name="T4" fmla="*/ 1 w 3"/>
                  <a:gd name="T5" fmla="*/ 2 h 5"/>
                  <a:gd name="T6" fmla="*/ 0 w 3"/>
                  <a:gd name="T7" fmla="*/ 3 h 5"/>
                  <a:gd name="T8" fmla="*/ 0 w 3"/>
                  <a:gd name="T9" fmla="*/ 5 h 5"/>
                  <a:gd name="T10" fmla="*/ 1 w 3"/>
                  <a:gd name="T11" fmla="*/ 5 h 5"/>
                  <a:gd name="T12" fmla="*/ 1 w 3"/>
                  <a:gd name="T13" fmla="*/ 4 h 5"/>
                  <a:gd name="T14" fmla="*/ 1 w 3"/>
                  <a:gd name="T15" fmla="*/ 3 h 5"/>
                  <a:gd name="T16" fmla="*/ 2 w 3"/>
                  <a:gd name="T17" fmla="*/ 2 h 5"/>
                  <a:gd name="T18" fmla="*/ 3 w 3"/>
                  <a:gd name="T19" fmla="*/ 1 h 5"/>
                  <a:gd name="T20" fmla="*/ 3 w 3"/>
                  <a:gd name="T21" fmla="*/ 0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5"/>
                  <a:gd name="T35" fmla="*/ 3 w 3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5">
                    <a:moveTo>
                      <a:pt x="3" y="0"/>
                    </a:move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7" name="Freeform 195"/>
              <p:cNvSpPr>
                <a:spLocks/>
              </p:cNvSpPr>
              <p:nvPr/>
            </p:nvSpPr>
            <p:spPr bwMode="auto">
              <a:xfrm>
                <a:off x="2383" y="344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0 w 2"/>
                  <a:gd name="T5" fmla="*/ 2 h 4"/>
                  <a:gd name="T6" fmla="*/ 0 w 2"/>
                  <a:gd name="T7" fmla="*/ 3 h 4"/>
                  <a:gd name="T8" fmla="*/ 0 w 2"/>
                  <a:gd name="T9" fmla="*/ 4 h 4"/>
                  <a:gd name="T10" fmla="*/ 0 w 2"/>
                  <a:gd name="T11" fmla="*/ 4 h 4"/>
                  <a:gd name="T12" fmla="*/ 0 w 2"/>
                  <a:gd name="T13" fmla="*/ 3 h 4"/>
                  <a:gd name="T14" fmla="*/ 1 w 2"/>
                  <a:gd name="T15" fmla="*/ 2 h 4"/>
                  <a:gd name="T16" fmla="*/ 2 w 2"/>
                  <a:gd name="T17" fmla="*/ 2 h 4"/>
                  <a:gd name="T18" fmla="*/ 2 w 2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4"/>
                  <a:gd name="T32" fmla="*/ 2 w 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4">
                    <a:moveTo>
                      <a:pt x="2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8" name="Freeform 196"/>
              <p:cNvSpPr>
                <a:spLocks/>
              </p:cNvSpPr>
              <p:nvPr/>
            </p:nvSpPr>
            <p:spPr bwMode="auto">
              <a:xfrm>
                <a:off x="2383" y="344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1 w 2"/>
                  <a:gd name="T11" fmla="*/ 1 h 2"/>
                  <a:gd name="T12" fmla="*/ 2 w 2"/>
                  <a:gd name="T13" fmla="*/ 1 h 2"/>
                  <a:gd name="T14" fmla="*/ 2 w 2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2"/>
                  <a:gd name="T26" fmla="*/ 2 w 2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9" name="Freeform 197"/>
              <p:cNvSpPr>
                <a:spLocks/>
              </p:cNvSpPr>
              <p:nvPr/>
            </p:nvSpPr>
            <p:spPr bwMode="auto">
              <a:xfrm>
                <a:off x="2384" y="3444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0" name="Rectangle 198"/>
              <p:cNvSpPr>
                <a:spLocks noChangeArrowheads="1"/>
              </p:cNvSpPr>
              <p:nvPr/>
            </p:nvSpPr>
            <p:spPr bwMode="auto">
              <a:xfrm>
                <a:off x="2385" y="3445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1" name="Rectangle 199"/>
              <p:cNvSpPr>
                <a:spLocks noChangeArrowheads="1"/>
              </p:cNvSpPr>
              <p:nvPr/>
            </p:nvSpPr>
            <p:spPr bwMode="auto">
              <a:xfrm>
                <a:off x="2373" y="3295"/>
                <a:ext cx="4" cy="197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2" name="Rectangle 200"/>
              <p:cNvSpPr>
                <a:spLocks noChangeArrowheads="1"/>
              </p:cNvSpPr>
              <p:nvPr/>
            </p:nvSpPr>
            <p:spPr bwMode="auto">
              <a:xfrm>
                <a:off x="2372" y="3295"/>
                <a:ext cx="3" cy="197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3" name="Freeform 201"/>
              <p:cNvSpPr>
                <a:spLocks/>
              </p:cNvSpPr>
              <p:nvPr/>
            </p:nvSpPr>
            <p:spPr bwMode="auto">
              <a:xfrm>
                <a:off x="2367" y="3458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3 w 13"/>
                  <a:gd name="T3" fmla="*/ 13 h 13"/>
                  <a:gd name="T4" fmla="*/ 5 w 13"/>
                  <a:gd name="T5" fmla="*/ 12 h 13"/>
                  <a:gd name="T6" fmla="*/ 8 w 13"/>
                  <a:gd name="T7" fmla="*/ 10 h 13"/>
                  <a:gd name="T8" fmla="*/ 10 w 13"/>
                  <a:gd name="T9" fmla="*/ 8 h 13"/>
                  <a:gd name="T10" fmla="*/ 12 w 13"/>
                  <a:gd name="T11" fmla="*/ 6 h 13"/>
                  <a:gd name="T12" fmla="*/ 12 w 13"/>
                  <a:gd name="T13" fmla="*/ 3 h 13"/>
                  <a:gd name="T14" fmla="*/ 13 w 13"/>
                  <a:gd name="T15" fmla="*/ 0 h 13"/>
                  <a:gd name="T16" fmla="*/ 13 w 13"/>
                  <a:gd name="T17" fmla="*/ 13 h 13"/>
                  <a:gd name="T18" fmla="*/ 0 w 13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13"/>
                  <a:gd name="T32" fmla="*/ 13 w 13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13">
                    <a:moveTo>
                      <a:pt x="0" y="13"/>
                    </a:moveTo>
                    <a:lnTo>
                      <a:pt x="3" y="13"/>
                    </a:lnTo>
                    <a:lnTo>
                      <a:pt x="5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4" name="Freeform 202"/>
              <p:cNvSpPr>
                <a:spLocks/>
              </p:cNvSpPr>
              <p:nvPr/>
            </p:nvSpPr>
            <p:spPr bwMode="auto">
              <a:xfrm>
                <a:off x="2367" y="3458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3 w 13"/>
                  <a:gd name="T3" fmla="*/ 13 h 13"/>
                  <a:gd name="T4" fmla="*/ 5 w 13"/>
                  <a:gd name="T5" fmla="*/ 12 h 13"/>
                  <a:gd name="T6" fmla="*/ 8 w 13"/>
                  <a:gd name="T7" fmla="*/ 10 h 13"/>
                  <a:gd name="T8" fmla="*/ 10 w 13"/>
                  <a:gd name="T9" fmla="*/ 8 h 13"/>
                  <a:gd name="T10" fmla="*/ 12 w 13"/>
                  <a:gd name="T11" fmla="*/ 6 h 13"/>
                  <a:gd name="T12" fmla="*/ 12 w 13"/>
                  <a:gd name="T13" fmla="*/ 3 h 13"/>
                  <a:gd name="T14" fmla="*/ 13 w 13"/>
                  <a:gd name="T15" fmla="*/ 0 h 13"/>
                  <a:gd name="T16" fmla="*/ 12 w 13"/>
                  <a:gd name="T17" fmla="*/ 0 h 13"/>
                  <a:gd name="T18" fmla="*/ 11 w 13"/>
                  <a:gd name="T19" fmla="*/ 3 h 13"/>
                  <a:gd name="T20" fmla="*/ 10 w 13"/>
                  <a:gd name="T21" fmla="*/ 6 h 13"/>
                  <a:gd name="T22" fmla="*/ 8 w 13"/>
                  <a:gd name="T23" fmla="*/ 9 h 13"/>
                  <a:gd name="T24" fmla="*/ 6 w 13"/>
                  <a:gd name="T25" fmla="*/ 10 h 13"/>
                  <a:gd name="T26" fmla="*/ 3 w 13"/>
                  <a:gd name="T27" fmla="*/ 11 h 13"/>
                  <a:gd name="T28" fmla="*/ 0 w 13"/>
                  <a:gd name="T29" fmla="*/ 12 h 13"/>
                  <a:gd name="T30" fmla="*/ 0 w 13"/>
                  <a:gd name="T31" fmla="*/ 13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"/>
                  <a:gd name="T49" fmla="*/ 0 h 13"/>
                  <a:gd name="T50" fmla="*/ 13 w 13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" h="13">
                    <a:moveTo>
                      <a:pt x="0" y="13"/>
                    </a:moveTo>
                    <a:lnTo>
                      <a:pt x="3" y="13"/>
                    </a:lnTo>
                    <a:lnTo>
                      <a:pt x="5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3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6" y="10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5" name="Freeform 203"/>
              <p:cNvSpPr>
                <a:spLocks/>
              </p:cNvSpPr>
              <p:nvPr/>
            </p:nvSpPr>
            <p:spPr bwMode="auto">
              <a:xfrm>
                <a:off x="2367" y="345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3 w 12"/>
                  <a:gd name="T3" fmla="*/ 11 h 12"/>
                  <a:gd name="T4" fmla="*/ 6 w 12"/>
                  <a:gd name="T5" fmla="*/ 10 h 12"/>
                  <a:gd name="T6" fmla="*/ 8 w 12"/>
                  <a:gd name="T7" fmla="*/ 9 h 12"/>
                  <a:gd name="T8" fmla="*/ 10 w 12"/>
                  <a:gd name="T9" fmla="*/ 6 h 12"/>
                  <a:gd name="T10" fmla="*/ 11 w 12"/>
                  <a:gd name="T11" fmla="*/ 3 h 12"/>
                  <a:gd name="T12" fmla="*/ 12 w 12"/>
                  <a:gd name="T13" fmla="*/ 0 h 12"/>
                  <a:gd name="T14" fmla="*/ 10 w 12"/>
                  <a:gd name="T15" fmla="*/ 0 h 12"/>
                  <a:gd name="T16" fmla="*/ 10 w 12"/>
                  <a:gd name="T17" fmla="*/ 3 h 12"/>
                  <a:gd name="T18" fmla="*/ 9 w 12"/>
                  <a:gd name="T19" fmla="*/ 5 h 12"/>
                  <a:gd name="T20" fmla="*/ 7 w 12"/>
                  <a:gd name="T21" fmla="*/ 8 h 12"/>
                  <a:gd name="T22" fmla="*/ 5 w 12"/>
                  <a:gd name="T23" fmla="*/ 9 h 12"/>
                  <a:gd name="T24" fmla="*/ 3 w 12"/>
                  <a:gd name="T25" fmla="*/ 10 h 12"/>
                  <a:gd name="T26" fmla="*/ 0 w 12"/>
                  <a:gd name="T27" fmla="*/ 11 h 12"/>
                  <a:gd name="T28" fmla="*/ 0 w 12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2"/>
                  <a:gd name="T47" fmla="*/ 12 w 12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2">
                    <a:moveTo>
                      <a:pt x="0" y="12"/>
                    </a:moveTo>
                    <a:lnTo>
                      <a:pt x="3" y="11"/>
                    </a:lnTo>
                    <a:lnTo>
                      <a:pt x="6" y="10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3" y="10"/>
                    </a:lnTo>
                    <a:lnTo>
                      <a:pt x="0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6" name="Freeform 204"/>
              <p:cNvSpPr>
                <a:spLocks/>
              </p:cNvSpPr>
              <p:nvPr/>
            </p:nvSpPr>
            <p:spPr bwMode="auto">
              <a:xfrm>
                <a:off x="2367" y="3458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3 w 10"/>
                  <a:gd name="T3" fmla="*/ 10 h 11"/>
                  <a:gd name="T4" fmla="*/ 5 w 10"/>
                  <a:gd name="T5" fmla="*/ 9 h 11"/>
                  <a:gd name="T6" fmla="*/ 7 w 10"/>
                  <a:gd name="T7" fmla="*/ 8 h 11"/>
                  <a:gd name="T8" fmla="*/ 9 w 10"/>
                  <a:gd name="T9" fmla="*/ 5 h 11"/>
                  <a:gd name="T10" fmla="*/ 10 w 10"/>
                  <a:gd name="T11" fmla="*/ 3 h 11"/>
                  <a:gd name="T12" fmla="*/ 10 w 10"/>
                  <a:gd name="T13" fmla="*/ 0 h 11"/>
                  <a:gd name="T14" fmla="*/ 9 w 10"/>
                  <a:gd name="T15" fmla="*/ 0 h 11"/>
                  <a:gd name="T16" fmla="*/ 9 w 10"/>
                  <a:gd name="T17" fmla="*/ 3 h 11"/>
                  <a:gd name="T18" fmla="*/ 8 w 10"/>
                  <a:gd name="T19" fmla="*/ 5 h 11"/>
                  <a:gd name="T20" fmla="*/ 6 w 10"/>
                  <a:gd name="T21" fmla="*/ 7 h 11"/>
                  <a:gd name="T22" fmla="*/ 5 w 10"/>
                  <a:gd name="T23" fmla="*/ 8 h 11"/>
                  <a:gd name="T24" fmla="*/ 2 w 10"/>
                  <a:gd name="T25" fmla="*/ 9 h 11"/>
                  <a:gd name="T26" fmla="*/ 0 w 10"/>
                  <a:gd name="T27" fmla="*/ 9 h 11"/>
                  <a:gd name="T28" fmla="*/ 0 w 10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"/>
                  <a:gd name="T46" fmla="*/ 0 h 11"/>
                  <a:gd name="T47" fmla="*/ 10 w 10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" h="11">
                    <a:moveTo>
                      <a:pt x="0" y="11"/>
                    </a:moveTo>
                    <a:lnTo>
                      <a:pt x="3" y="10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5" y="8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7" name="Freeform 205"/>
              <p:cNvSpPr>
                <a:spLocks/>
              </p:cNvSpPr>
              <p:nvPr/>
            </p:nvSpPr>
            <p:spPr bwMode="auto">
              <a:xfrm>
                <a:off x="2367" y="3458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9 h 9"/>
                  <a:gd name="T4" fmla="*/ 5 w 9"/>
                  <a:gd name="T5" fmla="*/ 8 h 9"/>
                  <a:gd name="T6" fmla="*/ 6 w 9"/>
                  <a:gd name="T7" fmla="*/ 7 h 9"/>
                  <a:gd name="T8" fmla="*/ 8 w 9"/>
                  <a:gd name="T9" fmla="*/ 5 h 9"/>
                  <a:gd name="T10" fmla="*/ 9 w 9"/>
                  <a:gd name="T11" fmla="*/ 3 h 9"/>
                  <a:gd name="T12" fmla="*/ 9 w 9"/>
                  <a:gd name="T13" fmla="*/ 0 h 9"/>
                  <a:gd name="T14" fmla="*/ 7 w 9"/>
                  <a:gd name="T15" fmla="*/ 0 h 9"/>
                  <a:gd name="T16" fmla="*/ 7 w 9"/>
                  <a:gd name="T17" fmla="*/ 3 h 9"/>
                  <a:gd name="T18" fmla="*/ 6 w 9"/>
                  <a:gd name="T19" fmla="*/ 5 h 9"/>
                  <a:gd name="T20" fmla="*/ 5 w 9"/>
                  <a:gd name="T21" fmla="*/ 7 h 9"/>
                  <a:gd name="T22" fmla="*/ 2 w 9"/>
                  <a:gd name="T23" fmla="*/ 8 h 9"/>
                  <a:gd name="T24" fmla="*/ 0 w 9"/>
                  <a:gd name="T25" fmla="*/ 8 h 9"/>
                  <a:gd name="T26" fmla="*/ 0 w 9"/>
                  <a:gd name="T27" fmla="*/ 9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9"/>
                  <a:gd name="T44" fmla="*/ 9 w 9"/>
                  <a:gd name="T45" fmla="*/ 9 h 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9">
                    <a:moveTo>
                      <a:pt x="0" y="9"/>
                    </a:moveTo>
                    <a:lnTo>
                      <a:pt x="2" y="9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5" y="7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8" name="Freeform 206"/>
              <p:cNvSpPr>
                <a:spLocks/>
              </p:cNvSpPr>
              <p:nvPr/>
            </p:nvSpPr>
            <p:spPr bwMode="auto">
              <a:xfrm>
                <a:off x="2367" y="3458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2 w 7"/>
                  <a:gd name="T3" fmla="*/ 8 h 8"/>
                  <a:gd name="T4" fmla="*/ 5 w 7"/>
                  <a:gd name="T5" fmla="*/ 7 h 8"/>
                  <a:gd name="T6" fmla="*/ 6 w 7"/>
                  <a:gd name="T7" fmla="*/ 5 h 8"/>
                  <a:gd name="T8" fmla="*/ 7 w 7"/>
                  <a:gd name="T9" fmla="*/ 3 h 8"/>
                  <a:gd name="T10" fmla="*/ 7 w 7"/>
                  <a:gd name="T11" fmla="*/ 0 h 8"/>
                  <a:gd name="T12" fmla="*/ 6 w 7"/>
                  <a:gd name="T13" fmla="*/ 0 h 8"/>
                  <a:gd name="T14" fmla="*/ 6 w 7"/>
                  <a:gd name="T15" fmla="*/ 2 h 8"/>
                  <a:gd name="T16" fmla="*/ 5 w 7"/>
                  <a:gd name="T17" fmla="*/ 4 h 8"/>
                  <a:gd name="T18" fmla="*/ 4 w 7"/>
                  <a:gd name="T19" fmla="*/ 6 h 8"/>
                  <a:gd name="T20" fmla="*/ 2 w 7"/>
                  <a:gd name="T21" fmla="*/ 7 h 8"/>
                  <a:gd name="T22" fmla="*/ 0 w 7"/>
                  <a:gd name="T23" fmla="*/ 7 h 8"/>
                  <a:gd name="T24" fmla="*/ 0 w 7"/>
                  <a:gd name="T25" fmla="*/ 8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"/>
                  <a:gd name="T40" fmla="*/ 0 h 8"/>
                  <a:gd name="T41" fmla="*/ 7 w 7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" h="8">
                    <a:moveTo>
                      <a:pt x="0" y="8"/>
                    </a:moveTo>
                    <a:lnTo>
                      <a:pt x="2" y="8"/>
                    </a:lnTo>
                    <a:lnTo>
                      <a:pt x="5" y="7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EB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89" name="Freeform 207"/>
              <p:cNvSpPr>
                <a:spLocks/>
              </p:cNvSpPr>
              <p:nvPr/>
            </p:nvSpPr>
            <p:spPr bwMode="auto">
              <a:xfrm>
                <a:off x="2367" y="3458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2 w 6"/>
                  <a:gd name="T3" fmla="*/ 7 h 7"/>
                  <a:gd name="T4" fmla="*/ 4 w 6"/>
                  <a:gd name="T5" fmla="*/ 6 h 7"/>
                  <a:gd name="T6" fmla="*/ 5 w 6"/>
                  <a:gd name="T7" fmla="*/ 4 h 7"/>
                  <a:gd name="T8" fmla="*/ 6 w 6"/>
                  <a:gd name="T9" fmla="*/ 2 h 7"/>
                  <a:gd name="T10" fmla="*/ 6 w 6"/>
                  <a:gd name="T11" fmla="*/ 0 h 7"/>
                  <a:gd name="T12" fmla="*/ 5 w 6"/>
                  <a:gd name="T13" fmla="*/ 0 h 7"/>
                  <a:gd name="T14" fmla="*/ 5 w 6"/>
                  <a:gd name="T15" fmla="*/ 2 h 7"/>
                  <a:gd name="T16" fmla="*/ 3 w 6"/>
                  <a:gd name="T17" fmla="*/ 4 h 7"/>
                  <a:gd name="T18" fmla="*/ 2 w 6"/>
                  <a:gd name="T19" fmla="*/ 5 h 7"/>
                  <a:gd name="T20" fmla="*/ 0 w 6"/>
                  <a:gd name="T21" fmla="*/ 5 h 7"/>
                  <a:gd name="T22" fmla="*/ 0 w 6"/>
                  <a:gd name="T23" fmla="*/ 7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7"/>
                  <a:gd name="T38" fmla="*/ 6 w 6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7">
                    <a:moveTo>
                      <a:pt x="0" y="7"/>
                    </a:moveTo>
                    <a:lnTo>
                      <a:pt x="2" y="7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0" name="Freeform 208"/>
              <p:cNvSpPr>
                <a:spLocks/>
              </p:cNvSpPr>
              <p:nvPr/>
            </p:nvSpPr>
            <p:spPr bwMode="auto">
              <a:xfrm>
                <a:off x="2367" y="3458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2 w 5"/>
                  <a:gd name="T3" fmla="*/ 5 h 5"/>
                  <a:gd name="T4" fmla="*/ 3 w 5"/>
                  <a:gd name="T5" fmla="*/ 4 h 5"/>
                  <a:gd name="T6" fmla="*/ 5 w 5"/>
                  <a:gd name="T7" fmla="*/ 2 h 5"/>
                  <a:gd name="T8" fmla="*/ 5 w 5"/>
                  <a:gd name="T9" fmla="*/ 0 h 5"/>
                  <a:gd name="T10" fmla="*/ 4 w 5"/>
                  <a:gd name="T11" fmla="*/ 0 h 5"/>
                  <a:gd name="T12" fmla="*/ 3 w 5"/>
                  <a:gd name="T13" fmla="*/ 2 h 5"/>
                  <a:gd name="T14" fmla="*/ 3 w 5"/>
                  <a:gd name="T15" fmla="*/ 3 h 5"/>
                  <a:gd name="T16" fmla="*/ 1 w 5"/>
                  <a:gd name="T17" fmla="*/ 4 h 5"/>
                  <a:gd name="T18" fmla="*/ 0 w 5"/>
                  <a:gd name="T19" fmla="*/ 4 h 5"/>
                  <a:gd name="T20" fmla="*/ 0 w 5"/>
                  <a:gd name="T21" fmla="*/ 5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5"/>
                  <a:gd name="T35" fmla="*/ 5 w 5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5">
                    <a:moveTo>
                      <a:pt x="0" y="5"/>
                    </a:moveTo>
                    <a:lnTo>
                      <a:pt x="2" y="5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1" name="Freeform 209"/>
              <p:cNvSpPr>
                <a:spLocks/>
              </p:cNvSpPr>
              <p:nvPr/>
            </p:nvSpPr>
            <p:spPr bwMode="auto">
              <a:xfrm>
                <a:off x="2367" y="3458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3 w 4"/>
                  <a:gd name="T5" fmla="*/ 3 h 4"/>
                  <a:gd name="T6" fmla="*/ 3 w 4"/>
                  <a:gd name="T7" fmla="*/ 2 h 4"/>
                  <a:gd name="T8" fmla="*/ 4 w 4"/>
                  <a:gd name="T9" fmla="*/ 0 h 4"/>
                  <a:gd name="T10" fmla="*/ 3 w 4"/>
                  <a:gd name="T11" fmla="*/ 0 h 4"/>
                  <a:gd name="T12" fmla="*/ 2 w 4"/>
                  <a:gd name="T13" fmla="*/ 2 h 4"/>
                  <a:gd name="T14" fmla="*/ 1 w 4"/>
                  <a:gd name="T15" fmla="*/ 2 h 4"/>
                  <a:gd name="T16" fmla="*/ 0 w 4"/>
                  <a:gd name="T17" fmla="*/ 3 h 4"/>
                  <a:gd name="T18" fmla="*/ 0 w 4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4"/>
                  <a:gd name="T32" fmla="*/ 4 w 4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4">
                    <a:moveTo>
                      <a:pt x="0" y="4"/>
                    </a:moveTo>
                    <a:lnTo>
                      <a:pt x="1" y="4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2" name="Freeform 210"/>
              <p:cNvSpPr>
                <a:spLocks/>
              </p:cNvSpPr>
              <p:nvPr/>
            </p:nvSpPr>
            <p:spPr bwMode="auto">
              <a:xfrm>
                <a:off x="2367" y="34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2 w 3"/>
                  <a:gd name="T5" fmla="*/ 2 h 3"/>
                  <a:gd name="T6" fmla="*/ 3 w 3"/>
                  <a:gd name="T7" fmla="*/ 0 h 3"/>
                  <a:gd name="T8" fmla="*/ 1 w 3"/>
                  <a:gd name="T9" fmla="*/ 0 h 3"/>
                  <a:gd name="T10" fmla="*/ 1 w 3"/>
                  <a:gd name="T11" fmla="*/ 1 h 3"/>
                  <a:gd name="T12" fmla="*/ 0 w 3"/>
                  <a:gd name="T13" fmla="*/ 2 h 3"/>
                  <a:gd name="T14" fmla="*/ 0 w 3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3"/>
                    </a:moveTo>
                    <a:lnTo>
                      <a:pt x="1" y="2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3" name="Freeform 211"/>
              <p:cNvSpPr>
                <a:spLocks/>
              </p:cNvSpPr>
              <p:nvPr/>
            </p:nvSpPr>
            <p:spPr bwMode="auto">
              <a:xfrm>
                <a:off x="2367" y="34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4" name="Rectangle 212"/>
              <p:cNvSpPr>
                <a:spLocks noChangeArrowheads="1"/>
              </p:cNvSpPr>
              <p:nvPr/>
            </p:nvSpPr>
            <p:spPr bwMode="auto">
              <a:xfrm>
                <a:off x="2367" y="3458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5" name="Freeform 213"/>
              <p:cNvSpPr>
                <a:spLocks/>
              </p:cNvSpPr>
              <p:nvPr/>
            </p:nvSpPr>
            <p:spPr bwMode="auto">
              <a:xfrm>
                <a:off x="2370" y="3461"/>
                <a:ext cx="7" cy="8"/>
              </a:xfrm>
              <a:custGeom>
                <a:avLst/>
                <a:gdLst>
                  <a:gd name="T0" fmla="*/ 7 w 7"/>
                  <a:gd name="T1" fmla="*/ 0 h 8"/>
                  <a:gd name="T2" fmla="*/ 5 w 7"/>
                  <a:gd name="T3" fmla="*/ 0 h 8"/>
                  <a:gd name="T4" fmla="*/ 3 w 7"/>
                  <a:gd name="T5" fmla="*/ 1 h 8"/>
                  <a:gd name="T6" fmla="*/ 1 w 7"/>
                  <a:gd name="T7" fmla="*/ 3 h 8"/>
                  <a:gd name="T8" fmla="*/ 0 w 7"/>
                  <a:gd name="T9" fmla="*/ 5 h 8"/>
                  <a:gd name="T10" fmla="*/ 0 w 7"/>
                  <a:gd name="T11" fmla="*/ 8 h 8"/>
                  <a:gd name="T12" fmla="*/ 0 w 7"/>
                  <a:gd name="T13" fmla="*/ 0 h 8"/>
                  <a:gd name="T14" fmla="*/ 7 w 7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8"/>
                  <a:gd name="T26" fmla="*/ 7 w 7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8">
                    <a:moveTo>
                      <a:pt x="7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6" name="Freeform 214"/>
              <p:cNvSpPr>
                <a:spLocks/>
              </p:cNvSpPr>
              <p:nvPr/>
            </p:nvSpPr>
            <p:spPr bwMode="auto">
              <a:xfrm>
                <a:off x="2370" y="3461"/>
                <a:ext cx="7" cy="8"/>
              </a:xfrm>
              <a:custGeom>
                <a:avLst/>
                <a:gdLst>
                  <a:gd name="T0" fmla="*/ 7 w 7"/>
                  <a:gd name="T1" fmla="*/ 0 h 8"/>
                  <a:gd name="T2" fmla="*/ 5 w 7"/>
                  <a:gd name="T3" fmla="*/ 0 h 8"/>
                  <a:gd name="T4" fmla="*/ 3 w 7"/>
                  <a:gd name="T5" fmla="*/ 1 h 8"/>
                  <a:gd name="T6" fmla="*/ 1 w 7"/>
                  <a:gd name="T7" fmla="*/ 3 h 8"/>
                  <a:gd name="T8" fmla="*/ 0 w 7"/>
                  <a:gd name="T9" fmla="*/ 5 h 8"/>
                  <a:gd name="T10" fmla="*/ 0 w 7"/>
                  <a:gd name="T11" fmla="*/ 8 h 8"/>
                  <a:gd name="T12" fmla="*/ 1 w 7"/>
                  <a:gd name="T13" fmla="*/ 8 h 8"/>
                  <a:gd name="T14" fmla="*/ 1 w 7"/>
                  <a:gd name="T15" fmla="*/ 6 h 8"/>
                  <a:gd name="T16" fmla="*/ 2 w 7"/>
                  <a:gd name="T17" fmla="*/ 4 h 8"/>
                  <a:gd name="T18" fmla="*/ 3 w 7"/>
                  <a:gd name="T19" fmla="*/ 2 h 8"/>
                  <a:gd name="T20" fmla="*/ 5 w 7"/>
                  <a:gd name="T21" fmla="*/ 1 h 8"/>
                  <a:gd name="T22" fmla="*/ 7 w 7"/>
                  <a:gd name="T23" fmla="*/ 1 h 8"/>
                  <a:gd name="T24" fmla="*/ 7 w 7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"/>
                  <a:gd name="T40" fmla="*/ 0 h 8"/>
                  <a:gd name="T41" fmla="*/ 7 w 7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" h="8">
                    <a:moveTo>
                      <a:pt x="7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7" name="Freeform 215"/>
              <p:cNvSpPr>
                <a:spLocks/>
              </p:cNvSpPr>
              <p:nvPr/>
            </p:nvSpPr>
            <p:spPr bwMode="auto">
              <a:xfrm>
                <a:off x="2371" y="3462"/>
                <a:ext cx="6" cy="7"/>
              </a:xfrm>
              <a:custGeom>
                <a:avLst/>
                <a:gdLst>
                  <a:gd name="T0" fmla="*/ 6 w 6"/>
                  <a:gd name="T1" fmla="*/ 0 h 7"/>
                  <a:gd name="T2" fmla="*/ 4 w 6"/>
                  <a:gd name="T3" fmla="*/ 0 h 7"/>
                  <a:gd name="T4" fmla="*/ 2 w 6"/>
                  <a:gd name="T5" fmla="*/ 1 h 7"/>
                  <a:gd name="T6" fmla="*/ 1 w 6"/>
                  <a:gd name="T7" fmla="*/ 3 h 7"/>
                  <a:gd name="T8" fmla="*/ 0 w 6"/>
                  <a:gd name="T9" fmla="*/ 5 h 7"/>
                  <a:gd name="T10" fmla="*/ 0 w 6"/>
                  <a:gd name="T11" fmla="*/ 7 h 7"/>
                  <a:gd name="T12" fmla="*/ 1 w 6"/>
                  <a:gd name="T13" fmla="*/ 7 h 7"/>
                  <a:gd name="T14" fmla="*/ 1 w 6"/>
                  <a:gd name="T15" fmla="*/ 5 h 7"/>
                  <a:gd name="T16" fmla="*/ 3 w 6"/>
                  <a:gd name="T17" fmla="*/ 3 h 7"/>
                  <a:gd name="T18" fmla="*/ 4 w 6"/>
                  <a:gd name="T19" fmla="*/ 2 h 7"/>
                  <a:gd name="T20" fmla="*/ 6 w 6"/>
                  <a:gd name="T21" fmla="*/ 1 h 7"/>
                  <a:gd name="T22" fmla="*/ 6 w 6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7"/>
                  <a:gd name="T38" fmla="*/ 6 w 6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7">
                    <a:moveTo>
                      <a:pt x="6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8" name="Freeform 216"/>
              <p:cNvSpPr>
                <a:spLocks/>
              </p:cNvSpPr>
              <p:nvPr/>
            </p:nvSpPr>
            <p:spPr bwMode="auto">
              <a:xfrm>
                <a:off x="2372" y="3463"/>
                <a:ext cx="5" cy="6"/>
              </a:xfrm>
              <a:custGeom>
                <a:avLst/>
                <a:gdLst>
                  <a:gd name="T0" fmla="*/ 5 w 5"/>
                  <a:gd name="T1" fmla="*/ 0 h 6"/>
                  <a:gd name="T2" fmla="*/ 3 w 5"/>
                  <a:gd name="T3" fmla="*/ 1 h 6"/>
                  <a:gd name="T4" fmla="*/ 2 w 5"/>
                  <a:gd name="T5" fmla="*/ 2 h 6"/>
                  <a:gd name="T6" fmla="*/ 0 w 5"/>
                  <a:gd name="T7" fmla="*/ 4 h 6"/>
                  <a:gd name="T8" fmla="*/ 0 w 5"/>
                  <a:gd name="T9" fmla="*/ 6 h 6"/>
                  <a:gd name="T10" fmla="*/ 1 w 5"/>
                  <a:gd name="T11" fmla="*/ 6 h 6"/>
                  <a:gd name="T12" fmla="*/ 2 w 5"/>
                  <a:gd name="T13" fmla="*/ 4 h 6"/>
                  <a:gd name="T14" fmla="*/ 2 w 5"/>
                  <a:gd name="T15" fmla="*/ 3 h 6"/>
                  <a:gd name="T16" fmla="*/ 4 w 5"/>
                  <a:gd name="T17" fmla="*/ 2 h 6"/>
                  <a:gd name="T18" fmla="*/ 5 w 5"/>
                  <a:gd name="T19" fmla="*/ 2 h 6"/>
                  <a:gd name="T20" fmla="*/ 5 w 5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6"/>
                  <a:gd name="T35" fmla="*/ 5 w 5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6">
                    <a:moveTo>
                      <a:pt x="5" y="0"/>
                    </a:moveTo>
                    <a:lnTo>
                      <a:pt x="3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99" name="Freeform 217"/>
              <p:cNvSpPr>
                <a:spLocks/>
              </p:cNvSpPr>
              <p:nvPr/>
            </p:nvSpPr>
            <p:spPr bwMode="auto">
              <a:xfrm>
                <a:off x="2373" y="3465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0 h 4"/>
                  <a:gd name="T4" fmla="*/ 1 w 4"/>
                  <a:gd name="T5" fmla="*/ 1 h 4"/>
                  <a:gd name="T6" fmla="*/ 1 w 4"/>
                  <a:gd name="T7" fmla="*/ 2 h 4"/>
                  <a:gd name="T8" fmla="*/ 0 w 4"/>
                  <a:gd name="T9" fmla="*/ 4 h 4"/>
                  <a:gd name="T10" fmla="*/ 1 w 4"/>
                  <a:gd name="T11" fmla="*/ 4 h 4"/>
                  <a:gd name="T12" fmla="*/ 2 w 4"/>
                  <a:gd name="T13" fmla="*/ 2 h 4"/>
                  <a:gd name="T14" fmla="*/ 3 w 4"/>
                  <a:gd name="T15" fmla="*/ 2 h 4"/>
                  <a:gd name="T16" fmla="*/ 4 w 4"/>
                  <a:gd name="T17" fmla="*/ 1 h 4"/>
                  <a:gd name="T18" fmla="*/ 4 w 4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4"/>
                  <a:gd name="T32" fmla="*/ 4 w 4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4">
                    <a:moveTo>
                      <a:pt x="4" y="0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0" name="Freeform 218"/>
              <p:cNvSpPr>
                <a:spLocks/>
              </p:cNvSpPr>
              <p:nvPr/>
            </p:nvSpPr>
            <p:spPr bwMode="auto">
              <a:xfrm>
                <a:off x="2374" y="3466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1 w 3"/>
                  <a:gd name="T5" fmla="*/ 1 h 3"/>
                  <a:gd name="T6" fmla="*/ 0 w 3"/>
                  <a:gd name="T7" fmla="*/ 3 h 3"/>
                  <a:gd name="T8" fmla="*/ 2 w 3"/>
                  <a:gd name="T9" fmla="*/ 3 h 3"/>
                  <a:gd name="T10" fmla="*/ 2 w 3"/>
                  <a:gd name="T11" fmla="*/ 2 h 3"/>
                  <a:gd name="T12" fmla="*/ 3 w 3"/>
                  <a:gd name="T13" fmla="*/ 1 h 3"/>
                  <a:gd name="T14" fmla="*/ 3 w 3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3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1" name="Freeform 219"/>
              <p:cNvSpPr>
                <a:spLocks/>
              </p:cNvSpPr>
              <p:nvPr/>
            </p:nvSpPr>
            <p:spPr bwMode="auto">
              <a:xfrm>
                <a:off x="2376" y="346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2" name="Rectangle 220"/>
              <p:cNvSpPr>
                <a:spLocks noChangeArrowheads="1"/>
              </p:cNvSpPr>
              <p:nvPr/>
            </p:nvSpPr>
            <p:spPr bwMode="auto">
              <a:xfrm>
                <a:off x="2377" y="3469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3" name="Freeform 221"/>
              <p:cNvSpPr>
                <a:spLocks/>
              </p:cNvSpPr>
              <p:nvPr/>
            </p:nvSpPr>
            <p:spPr bwMode="auto">
              <a:xfrm>
                <a:off x="2372" y="3464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1 w 2"/>
                  <a:gd name="T3" fmla="*/ 0 h 2"/>
                  <a:gd name="T4" fmla="*/ 2 w 2"/>
                  <a:gd name="T5" fmla="*/ 0 h 2"/>
                  <a:gd name="T6" fmla="*/ 2 w 2"/>
                  <a:gd name="T7" fmla="*/ 1 h 2"/>
                  <a:gd name="T8" fmla="*/ 2 w 2"/>
                  <a:gd name="T9" fmla="*/ 2 h 2"/>
                  <a:gd name="T10" fmla="*/ 1 w 2"/>
                  <a:gd name="T11" fmla="*/ 2 h 2"/>
                  <a:gd name="T12" fmla="*/ 0 w 2"/>
                  <a:gd name="T13" fmla="*/ 1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"/>
                  <a:gd name="T22" fmla="*/ 0 h 2"/>
                  <a:gd name="T23" fmla="*/ 2 w 2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" h="2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4" name="Freeform 222"/>
              <p:cNvSpPr>
                <a:spLocks/>
              </p:cNvSpPr>
              <p:nvPr/>
            </p:nvSpPr>
            <p:spPr bwMode="auto">
              <a:xfrm>
                <a:off x="2371" y="3464"/>
                <a:ext cx="2" cy="2"/>
              </a:xfrm>
              <a:custGeom>
                <a:avLst/>
                <a:gdLst>
                  <a:gd name="T0" fmla="*/ 2 w 2"/>
                  <a:gd name="T1" fmla="*/ 1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  <a:gd name="T8" fmla="*/ 2 w 2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2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5" name="Freeform 223"/>
              <p:cNvSpPr>
                <a:spLocks/>
              </p:cNvSpPr>
              <p:nvPr/>
            </p:nvSpPr>
            <p:spPr bwMode="auto">
              <a:xfrm>
                <a:off x="2372" y="346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6" name="Freeform 224"/>
              <p:cNvSpPr>
                <a:spLocks/>
              </p:cNvSpPr>
              <p:nvPr/>
            </p:nvSpPr>
            <p:spPr bwMode="auto">
              <a:xfrm>
                <a:off x="2372" y="34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7" name="Rectangle 225"/>
              <p:cNvSpPr>
                <a:spLocks noChangeArrowheads="1"/>
              </p:cNvSpPr>
              <p:nvPr/>
            </p:nvSpPr>
            <p:spPr bwMode="auto">
              <a:xfrm>
                <a:off x="2373" y="3463"/>
                <a:ext cx="1" cy="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8" name="Freeform 226"/>
              <p:cNvSpPr>
                <a:spLocks/>
              </p:cNvSpPr>
              <p:nvPr/>
            </p:nvSpPr>
            <p:spPr bwMode="auto">
              <a:xfrm>
                <a:off x="2374" y="34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09" name="Freeform 227"/>
              <p:cNvSpPr>
                <a:spLocks/>
              </p:cNvSpPr>
              <p:nvPr/>
            </p:nvSpPr>
            <p:spPr bwMode="auto">
              <a:xfrm>
                <a:off x="2374" y="346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0" name="Freeform 228"/>
              <p:cNvSpPr>
                <a:spLocks/>
              </p:cNvSpPr>
              <p:nvPr/>
            </p:nvSpPr>
            <p:spPr bwMode="auto">
              <a:xfrm>
                <a:off x="2374" y="34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1" name="Freeform 229"/>
              <p:cNvSpPr>
                <a:spLocks/>
              </p:cNvSpPr>
              <p:nvPr/>
            </p:nvSpPr>
            <p:spPr bwMode="auto">
              <a:xfrm>
                <a:off x="2374" y="34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2" name="Freeform 230"/>
              <p:cNvSpPr>
                <a:spLocks/>
              </p:cNvSpPr>
              <p:nvPr/>
            </p:nvSpPr>
            <p:spPr bwMode="auto">
              <a:xfrm>
                <a:off x="2374" y="346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3" name="Rectangle 231"/>
              <p:cNvSpPr>
                <a:spLocks noChangeArrowheads="1"/>
              </p:cNvSpPr>
              <p:nvPr/>
            </p:nvSpPr>
            <p:spPr bwMode="auto">
              <a:xfrm>
                <a:off x="2373" y="3465"/>
                <a:ext cx="1" cy="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4" name="Freeform 232"/>
              <p:cNvSpPr>
                <a:spLocks/>
              </p:cNvSpPr>
              <p:nvPr/>
            </p:nvSpPr>
            <p:spPr bwMode="auto">
              <a:xfrm>
                <a:off x="2372" y="346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5" name="Freeform 233"/>
              <p:cNvSpPr>
                <a:spLocks/>
              </p:cNvSpPr>
              <p:nvPr/>
            </p:nvSpPr>
            <p:spPr bwMode="auto">
              <a:xfrm>
                <a:off x="2372" y="34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6" name="Freeform 234"/>
              <p:cNvSpPr>
                <a:spLocks/>
              </p:cNvSpPr>
              <p:nvPr/>
            </p:nvSpPr>
            <p:spPr bwMode="auto">
              <a:xfrm>
                <a:off x="2235" y="3227"/>
                <a:ext cx="197" cy="273"/>
              </a:xfrm>
              <a:custGeom>
                <a:avLst/>
                <a:gdLst>
                  <a:gd name="T0" fmla="*/ 8 w 197"/>
                  <a:gd name="T1" fmla="*/ 273 h 273"/>
                  <a:gd name="T2" fmla="*/ 8 w 197"/>
                  <a:gd name="T3" fmla="*/ 265 h 273"/>
                  <a:gd name="T4" fmla="*/ 0 w 197"/>
                  <a:gd name="T5" fmla="*/ 265 h 273"/>
                  <a:gd name="T6" fmla="*/ 0 w 197"/>
                  <a:gd name="T7" fmla="*/ 30 h 273"/>
                  <a:gd name="T8" fmla="*/ 30 w 197"/>
                  <a:gd name="T9" fmla="*/ 0 h 273"/>
                  <a:gd name="T10" fmla="*/ 197 w 197"/>
                  <a:gd name="T11" fmla="*/ 0 h 273"/>
                  <a:gd name="T12" fmla="*/ 197 w 197"/>
                  <a:gd name="T13" fmla="*/ 235 h 273"/>
                  <a:gd name="T14" fmla="*/ 193 w 197"/>
                  <a:gd name="T15" fmla="*/ 239 h 273"/>
                  <a:gd name="T16" fmla="*/ 193 w 197"/>
                  <a:gd name="T17" fmla="*/ 243 h 273"/>
                  <a:gd name="T18" fmla="*/ 163 w 197"/>
                  <a:gd name="T19" fmla="*/ 273 h 273"/>
                  <a:gd name="T20" fmla="*/ 8 w 197"/>
                  <a:gd name="T21" fmla="*/ 273 h 2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7"/>
                  <a:gd name="T34" fmla="*/ 0 h 273"/>
                  <a:gd name="T35" fmla="*/ 197 w 197"/>
                  <a:gd name="T36" fmla="*/ 273 h 2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7" h="273">
                    <a:moveTo>
                      <a:pt x="8" y="273"/>
                    </a:moveTo>
                    <a:lnTo>
                      <a:pt x="8" y="265"/>
                    </a:lnTo>
                    <a:lnTo>
                      <a:pt x="0" y="265"/>
                    </a:lnTo>
                    <a:lnTo>
                      <a:pt x="0" y="30"/>
                    </a:lnTo>
                    <a:lnTo>
                      <a:pt x="30" y="0"/>
                    </a:lnTo>
                    <a:lnTo>
                      <a:pt x="197" y="0"/>
                    </a:lnTo>
                    <a:lnTo>
                      <a:pt x="197" y="235"/>
                    </a:lnTo>
                    <a:lnTo>
                      <a:pt x="193" y="239"/>
                    </a:lnTo>
                    <a:lnTo>
                      <a:pt x="193" y="243"/>
                    </a:lnTo>
                    <a:lnTo>
                      <a:pt x="163" y="273"/>
                    </a:lnTo>
                    <a:lnTo>
                      <a:pt x="8" y="27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7" name="Rectangle 235"/>
              <p:cNvSpPr>
                <a:spLocks noChangeArrowheads="1"/>
              </p:cNvSpPr>
              <p:nvPr/>
            </p:nvSpPr>
            <p:spPr bwMode="auto">
              <a:xfrm>
                <a:off x="2167" y="3504"/>
                <a:ext cx="38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Server X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9118" name="Freeform 236"/>
              <p:cNvSpPr>
                <a:spLocks/>
              </p:cNvSpPr>
              <p:nvPr/>
            </p:nvSpPr>
            <p:spPr bwMode="auto">
              <a:xfrm>
                <a:off x="2811" y="2677"/>
                <a:ext cx="5" cy="117"/>
              </a:xfrm>
              <a:custGeom>
                <a:avLst/>
                <a:gdLst>
                  <a:gd name="T0" fmla="*/ 0 w 12"/>
                  <a:gd name="T1" fmla="*/ 48 h 288"/>
                  <a:gd name="T2" fmla="*/ 0 w 12"/>
                  <a:gd name="T3" fmla="*/ 30 h 288"/>
                  <a:gd name="T4" fmla="*/ 1 w 12"/>
                  <a:gd name="T5" fmla="*/ 13 h 288"/>
                  <a:gd name="T6" fmla="*/ 2 w 12"/>
                  <a:gd name="T7" fmla="*/ 0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88"/>
                  <a:gd name="T14" fmla="*/ 12 w 12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88">
                    <a:moveTo>
                      <a:pt x="0" y="288"/>
                    </a:moveTo>
                    <a:lnTo>
                      <a:pt x="2" y="184"/>
                    </a:lnTo>
                    <a:lnTo>
                      <a:pt x="6" y="80"/>
                    </a:lnTo>
                    <a:lnTo>
                      <a:pt x="12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19" name="Freeform 237"/>
              <p:cNvSpPr>
                <a:spLocks/>
              </p:cNvSpPr>
              <p:nvPr/>
            </p:nvSpPr>
            <p:spPr bwMode="auto">
              <a:xfrm>
                <a:off x="2824" y="2490"/>
                <a:ext cx="20" cy="115"/>
              </a:xfrm>
              <a:custGeom>
                <a:avLst/>
                <a:gdLst>
                  <a:gd name="T0" fmla="*/ 0 w 50"/>
                  <a:gd name="T1" fmla="*/ 47 h 284"/>
                  <a:gd name="T2" fmla="*/ 1 w 50"/>
                  <a:gd name="T3" fmla="*/ 38 h 284"/>
                  <a:gd name="T4" fmla="*/ 4 w 50"/>
                  <a:gd name="T5" fmla="*/ 21 h 284"/>
                  <a:gd name="T6" fmla="*/ 7 w 50"/>
                  <a:gd name="T7" fmla="*/ 5 h 284"/>
                  <a:gd name="T8" fmla="*/ 8 w 50"/>
                  <a:gd name="T9" fmla="*/ 0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284"/>
                  <a:gd name="T17" fmla="*/ 50 w 50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284">
                    <a:moveTo>
                      <a:pt x="0" y="284"/>
                    </a:moveTo>
                    <a:lnTo>
                      <a:pt x="7" y="234"/>
                    </a:lnTo>
                    <a:lnTo>
                      <a:pt x="24" y="132"/>
                    </a:lnTo>
                    <a:lnTo>
                      <a:pt x="43" y="31"/>
                    </a:lnTo>
                    <a:lnTo>
                      <a:pt x="5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0" name="Freeform 238"/>
              <p:cNvSpPr>
                <a:spLocks/>
              </p:cNvSpPr>
              <p:nvPr/>
            </p:nvSpPr>
            <p:spPr bwMode="auto">
              <a:xfrm>
                <a:off x="2862" y="2308"/>
                <a:ext cx="36" cy="111"/>
              </a:xfrm>
              <a:custGeom>
                <a:avLst/>
                <a:gdLst>
                  <a:gd name="T0" fmla="*/ 0 w 89"/>
                  <a:gd name="T1" fmla="*/ 45 h 274"/>
                  <a:gd name="T2" fmla="*/ 4 w 89"/>
                  <a:gd name="T3" fmla="*/ 30 h 274"/>
                  <a:gd name="T4" fmla="*/ 9 w 89"/>
                  <a:gd name="T5" fmla="*/ 15 h 274"/>
                  <a:gd name="T6" fmla="*/ 15 w 89"/>
                  <a:gd name="T7" fmla="*/ 0 h 2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9"/>
                  <a:gd name="T13" fmla="*/ 0 h 274"/>
                  <a:gd name="T14" fmla="*/ 89 w 89"/>
                  <a:gd name="T15" fmla="*/ 274 h 2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9" h="274">
                    <a:moveTo>
                      <a:pt x="0" y="274"/>
                    </a:moveTo>
                    <a:lnTo>
                      <a:pt x="26" y="184"/>
                    </a:lnTo>
                    <a:lnTo>
                      <a:pt x="57" y="88"/>
                    </a:lnTo>
                    <a:lnTo>
                      <a:pt x="89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1" name="Freeform 239"/>
              <p:cNvSpPr>
                <a:spLocks/>
              </p:cNvSpPr>
              <p:nvPr/>
            </p:nvSpPr>
            <p:spPr bwMode="auto">
              <a:xfrm>
                <a:off x="2925" y="2136"/>
                <a:ext cx="53" cy="104"/>
              </a:xfrm>
              <a:custGeom>
                <a:avLst/>
                <a:gdLst>
                  <a:gd name="T0" fmla="*/ 0 w 130"/>
                  <a:gd name="T1" fmla="*/ 42 h 257"/>
                  <a:gd name="T2" fmla="*/ 2 w 130"/>
                  <a:gd name="T3" fmla="*/ 38 h 257"/>
                  <a:gd name="T4" fmla="*/ 9 w 130"/>
                  <a:gd name="T5" fmla="*/ 24 h 257"/>
                  <a:gd name="T6" fmla="*/ 16 w 130"/>
                  <a:gd name="T7" fmla="*/ 10 h 257"/>
                  <a:gd name="T8" fmla="*/ 22 w 130"/>
                  <a:gd name="T9" fmla="*/ 0 h 2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0"/>
                  <a:gd name="T16" fmla="*/ 0 h 257"/>
                  <a:gd name="T17" fmla="*/ 130 w 130"/>
                  <a:gd name="T18" fmla="*/ 257 h 2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0" h="257">
                    <a:moveTo>
                      <a:pt x="0" y="257"/>
                    </a:moveTo>
                    <a:lnTo>
                      <a:pt x="10" y="235"/>
                    </a:lnTo>
                    <a:lnTo>
                      <a:pt x="52" y="146"/>
                    </a:lnTo>
                    <a:lnTo>
                      <a:pt x="97" y="60"/>
                    </a:lnTo>
                    <a:lnTo>
                      <a:pt x="13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2" name="Freeform 240"/>
              <p:cNvSpPr>
                <a:spLocks/>
              </p:cNvSpPr>
              <p:nvPr/>
            </p:nvSpPr>
            <p:spPr bwMode="auto">
              <a:xfrm>
                <a:off x="3016" y="1981"/>
                <a:ext cx="69" cy="93"/>
              </a:xfrm>
              <a:custGeom>
                <a:avLst/>
                <a:gdLst>
                  <a:gd name="T0" fmla="*/ 0 w 172"/>
                  <a:gd name="T1" fmla="*/ 37 h 231"/>
                  <a:gd name="T2" fmla="*/ 3 w 172"/>
                  <a:gd name="T3" fmla="*/ 32 h 231"/>
                  <a:gd name="T4" fmla="*/ 12 w 172"/>
                  <a:gd name="T5" fmla="*/ 20 h 231"/>
                  <a:gd name="T6" fmla="*/ 21 w 172"/>
                  <a:gd name="T7" fmla="*/ 8 h 231"/>
                  <a:gd name="T8" fmla="*/ 28 w 172"/>
                  <a:gd name="T9" fmla="*/ 0 h 2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"/>
                  <a:gd name="T16" fmla="*/ 0 h 231"/>
                  <a:gd name="T17" fmla="*/ 172 w 172"/>
                  <a:gd name="T18" fmla="*/ 231 h 2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" h="231">
                    <a:moveTo>
                      <a:pt x="0" y="231"/>
                    </a:moveTo>
                    <a:lnTo>
                      <a:pt x="21" y="199"/>
                    </a:lnTo>
                    <a:lnTo>
                      <a:pt x="75" y="123"/>
                    </a:lnTo>
                    <a:lnTo>
                      <a:pt x="131" y="49"/>
                    </a:lnTo>
                    <a:lnTo>
                      <a:pt x="172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3" name="Freeform 241"/>
              <p:cNvSpPr>
                <a:spLocks/>
              </p:cNvSpPr>
              <p:nvPr/>
            </p:nvSpPr>
            <p:spPr bwMode="auto">
              <a:xfrm>
                <a:off x="3134" y="1849"/>
                <a:ext cx="87" cy="78"/>
              </a:xfrm>
              <a:custGeom>
                <a:avLst/>
                <a:gdLst>
                  <a:gd name="T0" fmla="*/ 0 w 214"/>
                  <a:gd name="T1" fmla="*/ 32 h 193"/>
                  <a:gd name="T2" fmla="*/ 3 w 214"/>
                  <a:gd name="T3" fmla="*/ 28 h 193"/>
                  <a:gd name="T4" fmla="*/ 14 w 214"/>
                  <a:gd name="T5" fmla="*/ 18 h 193"/>
                  <a:gd name="T6" fmla="*/ 25 w 214"/>
                  <a:gd name="T7" fmla="*/ 8 h 193"/>
                  <a:gd name="T8" fmla="*/ 35 w 214"/>
                  <a:gd name="T9" fmla="*/ 0 h 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193"/>
                  <a:gd name="T17" fmla="*/ 214 w 214"/>
                  <a:gd name="T18" fmla="*/ 193 h 1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193">
                    <a:moveTo>
                      <a:pt x="0" y="193"/>
                    </a:moveTo>
                    <a:lnTo>
                      <a:pt x="20" y="172"/>
                    </a:lnTo>
                    <a:lnTo>
                      <a:pt x="84" y="110"/>
                    </a:lnTo>
                    <a:lnTo>
                      <a:pt x="150" y="52"/>
                    </a:lnTo>
                    <a:lnTo>
                      <a:pt x="214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4" name="Freeform 242"/>
              <p:cNvSpPr>
                <a:spLocks/>
              </p:cNvSpPr>
              <p:nvPr/>
            </p:nvSpPr>
            <p:spPr bwMode="auto">
              <a:xfrm>
                <a:off x="3280" y="1751"/>
                <a:ext cx="103" cy="55"/>
              </a:xfrm>
              <a:custGeom>
                <a:avLst/>
                <a:gdLst>
                  <a:gd name="T0" fmla="*/ 0 w 253"/>
                  <a:gd name="T1" fmla="*/ 22 h 137"/>
                  <a:gd name="T2" fmla="*/ 11 w 253"/>
                  <a:gd name="T3" fmla="*/ 15 h 137"/>
                  <a:gd name="T4" fmla="*/ 24 w 253"/>
                  <a:gd name="T5" fmla="*/ 9 h 137"/>
                  <a:gd name="T6" fmla="*/ 36 w 253"/>
                  <a:gd name="T7" fmla="*/ 2 h 137"/>
                  <a:gd name="T8" fmla="*/ 42 w 253"/>
                  <a:gd name="T9" fmla="*/ 0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3"/>
                  <a:gd name="T16" fmla="*/ 0 h 137"/>
                  <a:gd name="T17" fmla="*/ 253 w 253"/>
                  <a:gd name="T18" fmla="*/ 137 h 1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3" h="137">
                    <a:moveTo>
                      <a:pt x="0" y="137"/>
                    </a:moveTo>
                    <a:lnTo>
                      <a:pt x="69" y="94"/>
                    </a:lnTo>
                    <a:lnTo>
                      <a:pt x="142" y="54"/>
                    </a:lnTo>
                    <a:lnTo>
                      <a:pt x="217" y="16"/>
                    </a:lnTo>
                    <a:lnTo>
                      <a:pt x="253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5" name="Freeform 243"/>
              <p:cNvSpPr>
                <a:spLocks/>
              </p:cNvSpPr>
              <p:nvPr/>
            </p:nvSpPr>
            <p:spPr bwMode="auto">
              <a:xfrm>
                <a:off x="3450" y="1699"/>
                <a:ext cx="114" cy="26"/>
              </a:xfrm>
              <a:custGeom>
                <a:avLst/>
                <a:gdLst>
                  <a:gd name="T0" fmla="*/ 0 w 280"/>
                  <a:gd name="T1" fmla="*/ 11 h 64"/>
                  <a:gd name="T2" fmla="*/ 4 w 280"/>
                  <a:gd name="T3" fmla="*/ 9 h 64"/>
                  <a:gd name="T4" fmla="*/ 17 w 280"/>
                  <a:gd name="T5" fmla="*/ 6 h 64"/>
                  <a:gd name="T6" fmla="*/ 30 w 280"/>
                  <a:gd name="T7" fmla="*/ 3 h 64"/>
                  <a:gd name="T8" fmla="*/ 43 w 280"/>
                  <a:gd name="T9" fmla="*/ 0 h 64"/>
                  <a:gd name="T10" fmla="*/ 46 w 280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0"/>
                  <a:gd name="T19" fmla="*/ 0 h 64"/>
                  <a:gd name="T20" fmla="*/ 280 w 280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0" h="64">
                    <a:moveTo>
                      <a:pt x="0" y="64"/>
                    </a:moveTo>
                    <a:lnTo>
                      <a:pt x="25" y="56"/>
                    </a:lnTo>
                    <a:lnTo>
                      <a:pt x="103" y="34"/>
                    </a:lnTo>
                    <a:lnTo>
                      <a:pt x="182" y="16"/>
                    </a:lnTo>
                    <a:lnTo>
                      <a:pt x="261" y="2"/>
                    </a:lnTo>
                    <a:lnTo>
                      <a:pt x="28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6" name="Freeform 244"/>
              <p:cNvSpPr>
                <a:spLocks/>
              </p:cNvSpPr>
              <p:nvPr/>
            </p:nvSpPr>
            <p:spPr bwMode="auto">
              <a:xfrm>
                <a:off x="3636" y="1693"/>
                <a:ext cx="116" cy="7"/>
              </a:xfrm>
              <a:custGeom>
                <a:avLst/>
                <a:gdLst>
                  <a:gd name="T0" fmla="*/ 0 w 287"/>
                  <a:gd name="T1" fmla="*/ 0 h 19"/>
                  <a:gd name="T2" fmla="*/ 6 w 287"/>
                  <a:gd name="T3" fmla="*/ 0 h 19"/>
                  <a:gd name="T4" fmla="*/ 20 w 287"/>
                  <a:gd name="T5" fmla="*/ 0 h 19"/>
                  <a:gd name="T6" fmla="*/ 33 w 287"/>
                  <a:gd name="T7" fmla="*/ 1 h 19"/>
                  <a:gd name="T8" fmla="*/ 46 w 287"/>
                  <a:gd name="T9" fmla="*/ 3 h 19"/>
                  <a:gd name="T10" fmla="*/ 47 w 287"/>
                  <a:gd name="T11" fmla="*/ 3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7"/>
                  <a:gd name="T19" fmla="*/ 0 h 19"/>
                  <a:gd name="T20" fmla="*/ 287 w 287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7" h="19">
                    <a:moveTo>
                      <a:pt x="0" y="1"/>
                    </a:moveTo>
                    <a:lnTo>
                      <a:pt x="40" y="0"/>
                    </a:lnTo>
                    <a:lnTo>
                      <a:pt x="120" y="2"/>
                    </a:lnTo>
                    <a:lnTo>
                      <a:pt x="200" y="8"/>
                    </a:lnTo>
                    <a:lnTo>
                      <a:pt x="279" y="18"/>
                    </a:lnTo>
                    <a:lnTo>
                      <a:pt x="287" y="1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7" name="Freeform 245"/>
              <p:cNvSpPr>
                <a:spLocks/>
              </p:cNvSpPr>
              <p:nvPr/>
            </p:nvSpPr>
            <p:spPr bwMode="auto">
              <a:xfrm>
                <a:off x="3823" y="1716"/>
                <a:ext cx="109" cy="39"/>
              </a:xfrm>
              <a:custGeom>
                <a:avLst/>
                <a:gdLst>
                  <a:gd name="T0" fmla="*/ 0 w 270"/>
                  <a:gd name="T1" fmla="*/ 0 h 98"/>
                  <a:gd name="T2" fmla="*/ 8 w 270"/>
                  <a:gd name="T3" fmla="*/ 2 h 98"/>
                  <a:gd name="T4" fmla="*/ 21 w 270"/>
                  <a:gd name="T5" fmla="*/ 6 h 98"/>
                  <a:gd name="T6" fmla="*/ 34 w 270"/>
                  <a:gd name="T7" fmla="*/ 11 h 98"/>
                  <a:gd name="T8" fmla="*/ 44 w 270"/>
                  <a:gd name="T9" fmla="*/ 16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98"/>
                  <a:gd name="T17" fmla="*/ 270 w 270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98">
                    <a:moveTo>
                      <a:pt x="0" y="0"/>
                    </a:moveTo>
                    <a:lnTo>
                      <a:pt x="52" y="15"/>
                    </a:lnTo>
                    <a:lnTo>
                      <a:pt x="129" y="41"/>
                    </a:lnTo>
                    <a:lnTo>
                      <a:pt x="205" y="70"/>
                    </a:lnTo>
                    <a:lnTo>
                      <a:pt x="270" y="9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8" name="Freeform 246"/>
              <p:cNvSpPr>
                <a:spLocks/>
              </p:cNvSpPr>
              <p:nvPr/>
            </p:nvSpPr>
            <p:spPr bwMode="auto">
              <a:xfrm>
                <a:off x="3997" y="1789"/>
                <a:ext cx="95" cy="66"/>
              </a:xfrm>
              <a:custGeom>
                <a:avLst/>
                <a:gdLst>
                  <a:gd name="T0" fmla="*/ 0 w 236"/>
                  <a:gd name="T1" fmla="*/ 0 h 164"/>
                  <a:gd name="T2" fmla="*/ 12 w 236"/>
                  <a:gd name="T3" fmla="*/ 7 h 164"/>
                  <a:gd name="T4" fmla="*/ 23 w 236"/>
                  <a:gd name="T5" fmla="*/ 15 h 164"/>
                  <a:gd name="T6" fmla="*/ 34 w 236"/>
                  <a:gd name="T7" fmla="*/ 23 h 164"/>
                  <a:gd name="T8" fmla="*/ 38 w 236"/>
                  <a:gd name="T9" fmla="*/ 27 h 1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6"/>
                  <a:gd name="T16" fmla="*/ 0 h 164"/>
                  <a:gd name="T17" fmla="*/ 236 w 236"/>
                  <a:gd name="T18" fmla="*/ 164 h 1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6" h="164">
                    <a:moveTo>
                      <a:pt x="0" y="0"/>
                    </a:moveTo>
                    <a:lnTo>
                      <a:pt x="71" y="45"/>
                    </a:lnTo>
                    <a:lnTo>
                      <a:pt x="142" y="93"/>
                    </a:lnTo>
                    <a:lnTo>
                      <a:pt x="211" y="144"/>
                    </a:lnTo>
                    <a:lnTo>
                      <a:pt x="236" y="164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29" name="Freeform 247"/>
              <p:cNvSpPr>
                <a:spLocks/>
              </p:cNvSpPr>
              <p:nvPr/>
            </p:nvSpPr>
            <p:spPr bwMode="auto">
              <a:xfrm>
                <a:off x="4147" y="1904"/>
                <a:ext cx="79" cy="85"/>
              </a:xfrm>
              <a:custGeom>
                <a:avLst/>
                <a:gdLst>
                  <a:gd name="T0" fmla="*/ 0 w 196"/>
                  <a:gd name="T1" fmla="*/ 0 h 211"/>
                  <a:gd name="T2" fmla="*/ 6 w 196"/>
                  <a:gd name="T3" fmla="*/ 6 h 211"/>
                  <a:gd name="T4" fmla="*/ 17 w 196"/>
                  <a:gd name="T5" fmla="*/ 17 h 211"/>
                  <a:gd name="T6" fmla="*/ 26 w 196"/>
                  <a:gd name="T7" fmla="*/ 27 h 211"/>
                  <a:gd name="T8" fmla="*/ 32 w 196"/>
                  <a:gd name="T9" fmla="*/ 34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"/>
                  <a:gd name="T16" fmla="*/ 0 h 211"/>
                  <a:gd name="T17" fmla="*/ 196 w 196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" h="211">
                    <a:moveTo>
                      <a:pt x="0" y="0"/>
                    </a:moveTo>
                    <a:lnTo>
                      <a:pt x="38" y="36"/>
                    </a:lnTo>
                    <a:lnTo>
                      <a:pt x="101" y="101"/>
                    </a:lnTo>
                    <a:lnTo>
                      <a:pt x="161" y="169"/>
                    </a:lnTo>
                    <a:lnTo>
                      <a:pt x="196" y="21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0" name="Freeform 248"/>
              <p:cNvSpPr>
                <a:spLocks/>
              </p:cNvSpPr>
              <p:nvPr/>
            </p:nvSpPr>
            <p:spPr bwMode="auto">
              <a:xfrm>
                <a:off x="4270" y="2047"/>
                <a:ext cx="62" cy="98"/>
              </a:xfrm>
              <a:custGeom>
                <a:avLst/>
                <a:gdLst>
                  <a:gd name="T0" fmla="*/ 0 w 154"/>
                  <a:gd name="T1" fmla="*/ 0 h 243"/>
                  <a:gd name="T2" fmla="*/ 4 w 154"/>
                  <a:gd name="T3" fmla="*/ 6 h 243"/>
                  <a:gd name="T4" fmla="*/ 12 w 154"/>
                  <a:gd name="T5" fmla="*/ 19 h 243"/>
                  <a:gd name="T6" fmla="*/ 21 w 154"/>
                  <a:gd name="T7" fmla="*/ 32 h 243"/>
                  <a:gd name="T8" fmla="*/ 25 w 154"/>
                  <a:gd name="T9" fmla="*/ 40 h 2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4"/>
                  <a:gd name="T16" fmla="*/ 0 h 243"/>
                  <a:gd name="T17" fmla="*/ 154 w 154"/>
                  <a:gd name="T18" fmla="*/ 243 h 2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4" h="243">
                    <a:moveTo>
                      <a:pt x="0" y="0"/>
                    </a:moveTo>
                    <a:lnTo>
                      <a:pt x="25" y="35"/>
                    </a:lnTo>
                    <a:lnTo>
                      <a:pt x="77" y="114"/>
                    </a:lnTo>
                    <a:lnTo>
                      <a:pt x="127" y="196"/>
                    </a:lnTo>
                    <a:lnTo>
                      <a:pt x="154" y="24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1" name="Freeform 249"/>
              <p:cNvSpPr>
                <a:spLocks/>
              </p:cNvSpPr>
              <p:nvPr/>
            </p:nvSpPr>
            <p:spPr bwMode="auto">
              <a:xfrm>
                <a:off x="4366" y="2210"/>
                <a:ext cx="45" cy="108"/>
              </a:xfrm>
              <a:custGeom>
                <a:avLst/>
                <a:gdLst>
                  <a:gd name="T0" fmla="*/ 0 w 112"/>
                  <a:gd name="T1" fmla="*/ 0 h 265"/>
                  <a:gd name="T2" fmla="*/ 4 w 112"/>
                  <a:gd name="T3" fmla="*/ 9 h 265"/>
                  <a:gd name="T4" fmla="*/ 10 w 112"/>
                  <a:gd name="T5" fmla="*/ 24 h 265"/>
                  <a:gd name="T6" fmla="*/ 16 w 112"/>
                  <a:gd name="T7" fmla="*/ 39 h 265"/>
                  <a:gd name="T8" fmla="*/ 18 w 112"/>
                  <a:gd name="T9" fmla="*/ 44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"/>
                  <a:gd name="T16" fmla="*/ 0 h 265"/>
                  <a:gd name="T17" fmla="*/ 112 w 112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" h="265">
                    <a:moveTo>
                      <a:pt x="0" y="0"/>
                    </a:moveTo>
                    <a:lnTo>
                      <a:pt x="24" y="52"/>
                    </a:lnTo>
                    <a:lnTo>
                      <a:pt x="64" y="142"/>
                    </a:lnTo>
                    <a:lnTo>
                      <a:pt x="101" y="235"/>
                    </a:lnTo>
                    <a:lnTo>
                      <a:pt x="112" y="26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2" name="Freeform 250"/>
              <p:cNvSpPr>
                <a:spLocks/>
              </p:cNvSpPr>
              <p:nvPr/>
            </p:nvSpPr>
            <p:spPr bwMode="auto">
              <a:xfrm>
                <a:off x="4434" y="2387"/>
                <a:ext cx="29" cy="113"/>
              </a:xfrm>
              <a:custGeom>
                <a:avLst/>
                <a:gdLst>
                  <a:gd name="T0" fmla="*/ 0 w 72"/>
                  <a:gd name="T1" fmla="*/ 0 h 279"/>
                  <a:gd name="T2" fmla="*/ 4 w 72"/>
                  <a:gd name="T3" fmla="*/ 14 h 279"/>
                  <a:gd name="T4" fmla="*/ 8 w 72"/>
                  <a:gd name="T5" fmla="*/ 30 h 279"/>
                  <a:gd name="T6" fmla="*/ 12 w 72"/>
                  <a:gd name="T7" fmla="*/ 46 h 2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"/>
                  <a:gd name="T13" fmla="*/ 0 h 279"/>
                  <a:gd name="T14" fmla="*/ 72 w 72"/>
                  <a:gd name="T15" fmla="*/ 279 h 2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" h="279">
                    <a:moveTo>
                      <a:pt x="0" y="0"/>
                    </a:moveTo>
                    <a:lnTo>
                      <a:pt x="25" y="86"/>
                    </a:lnTo>
                    <a:lnTo>
                      <a:pt x="51" y="185"/>
                    </a:lnTo>
                    <a:lnTo>
                      <a:pt x="72" y="27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3" name="Freeform 251"/>
              <p:cNvSpPr>
                <a:spLocks/>
              </p:cNvSpPr>
              <p:nvPr/>
            </p:nvSpPr>
            <p:spPr bwMode="auto">
              <a:xfrm>
                <a:off x="4476" y="2571"/>
                <a:ext cx="14" cy="116"/>
              </a:xfrm>
              <a:custGeom>
                <a:avLst/>
                <a:gdLst>
                  <a:gd name="T0" fmla="*/ 0 w 33"/>
                  <a:gd name="T1" fmla="*/ 0 h 286"/>
                  <a:gd name="T2" fmla="*/ 1 w 33"/>
                  <a:gd name="T3" fmla="*/ 5 h 286"/>
                  <a:gd name="T4" fmla="*/ 3 w 33"/>
                  <a:gd name="T5" fmla="*/ 22 h 286"/>
                  <a:gd name="T6" fmla="*/ 5 w 33"/>
                  <a:gd name="T7" fmla="*/ 39 h 286"/>
                  <a:gd name="T8" fmla="*/ 6 w 33"/>
                  <a:gd name="T9" fmla="*/ 47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286"/>
                  <a:gd name="T17" fmla="*/ 33 w 33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286">
                    <a:moveTo>
                      <a:pt x="0" y="0"/>
                    </a:moveTo>
                    <a:lnTo>
                      <a:pt x="5" y="32"/>
                    </a:lnTo>
                    <a:lnTo>
                      <a:pt x="18" y="134"/>
                    </a:lnTo>
                    <a:lnTo>
                      <a:pt x="29" y="237"/>
                    </a:lnTo>
                    <a:lnTo>
                      <a:pt x="33" y="28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4" name="Freeform 252"/>
              <p:cNvSpPr>
                <a:spLocks/>
              </p:cNvSpPr>
              <p:nvPr/>
            </p:nvSpPr>
            <p:spPr bwMode="auto">
              <a:xfrm>
                <a:off x="4491" y="2760"/>
                <a:ext cx="3" cy="117"/>
              </a:xfrm>
              <a:custGeom>
                <a:avLst/>
                <a:gdLst>
                  <a:gd name="T0" fmla="*/ 1 w 6"/>
                  <a:gd name="T1" fmla="*/ 0 h 288"/>
                  <a:gd name="T2" fmla="*/ 2 w 6"/>
                  <a:gd name="T3" fmla="*/ 14 h 288"/>
                  <a:gd name="T4" fmla="*/ 1 w 6"/>
                  <a:gd name="T5" fmla="*/ 31 h 288"/>
                  <a:gd name="T6" fmla="*/ 0 w 6"/>
                  <a:gd name="T7" fmla="*/ 48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288"/>
                  <a:gd name="T14" fmla="*/ 6 w 6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288">
                    <a:moveTo>
                      <a:pt x="4" y="0"/>
                    </a:moveTo>
                    <a:lnTo>
                      <a:pt x="6" y="83"/>
                    </a:lnTo>
                    <a:lnTo>
                      <a:pt x="4" y="187"/>
                    </a:lnTo>
                    <a:lnTo>
                      <a:pt x="0" y="28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5" name="Freeform 253"/>
              <p:cNvSpPr>
                <a:spLocks/>
              </p:cNvSpPr>
              <p:nvPr/>
            </p:nvSpPr>
            <p:spPr bwMode="auto">
              <a:xfrm>
                <a:off x="4467" y="2949"/>
                <a:ext cx="18" cy="116"/>
              </a:xfrm>
              <a:custGeom>
                <a:avLst/>
                <a:gdLst>
                  <a:gd name="T0" fmla="*/ 8 w 43"/>
                  <a:gd name="T1" fmla="*/ 0 h 285"/>
                  <a:gd name="T2" fmla="*/ 7 w 43"/>
                  <a:gd name="T3" fmla="*/ 5 h 285"/>
                  <a:gd name="T4" fmla="*/ 5 w 43"/>
                  <a:gd name="T5" fmla="*/ 22 h 285"/>
                  <a:gd name="T6" fmla="*/ 2 w 43"/>
                  <a:gd name="T7" fmla="*/ 39 h 285"/>
                  <a:gd name="T8" fmla="*/ 0 w 43"/>
                  <a:gd name="T9" fmla="*/ 47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285"/>
                  <a:gd name="T17" fmla="*/ 43 w 43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285">
                    <a:moveTo>
                      <a:pt x="43" y="0"/>
                    </a:moveTo>
                    <a:lnTo>
                      <a:pt x="40" y="31"/>
                    </a:lnTo>
                    <a:lnTo>
                      <a:pt x="27" y="134"/>
                    </a:lnTo>
                    <a:lnTo>
                      <a:pt x="10" y="236"/>
                    </a:lnTo>
                    <a:lnTo>
                      <a:pt x="0" y="285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6" name="Freeform 254"/>
              <p:cNvSpPr>
                <a:spLocks/>
              </p:cNvSpPr>
              <p:nvPr/>
            </p:nvSpPr>
            <p:spPr bwMode="auto">
              <a:xfrm>
                <a:off x="4419" y="3136"/>
                <a:ext cx="33" cy="112"/>
              </a:xfrm>
              <a:custGeom>
                <a:avLst/>
                <a:gdLst>
                  <a:gd name="T0" fmla="*/ 13 w 82"/>
                  <a:gd name="T1" fmla="*/ 0 h 276"/>
                  <a:gd name="T2" fmla="*/ 10 w 82"/>
                  <a:gd name="T3" fmla="*/ 12 h 276"/>
                  <a:gd name="T4" fmla="*/ 6 w 82"/>
                  <a:gd name="T5" fmla="*/ 28 h 276"/>
                  <a:gd name="T6" fmla="*/ 0 w 82"/>
                  <a:gd name="T7" fmla="*/ 44 h 276"/>
                  <a:gd name="T8" fmla="*/ 0 w 82"/>
                  <a:gd name="T9" fmla="*/ 45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"/>
                  <a:gd name="T16" fmla="*/ 0 h 276"/>
                  <a:gd name="T17" fmla="*/ 82 w 82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" h="276">
                    <a:moveTo>
                      <a:pt x="82" y="0"/>
                    </a:moveTo>
                    <a:lnTo>
                      <a:pt x="62" y="74"/>
                    </a:lnTo>
                    <a:lnTo>
                      <a:pt x="34" y="172"/>
                    </a:lnTo>
                    <a:lnTo>
                      <a:pt x="3" y="267"/>
                    </a:lnTo>
                    <a:lnTo>
                      <a:pt x="0" y="27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7" name="Freeform 255"/>
              <p:cNvSpPr>
                <a:spLocks/>
              </p:cNvSpPr>
              <p:nvPr/>
            </p:nvSpPr>
            <p:spPr bwMode="auto">
              <a:xfrm>
                <a:off x="4343" y="3316"/>
                <a:ext cx="50" cy="106"/>
              </a:xfrm>
              <a:custGeom>
                <a:avLst/>
                <a:gdLst>
                  <a:gd name="T0" fmla="*/ 20 w 123"/>
                  <a:gd name="T1" fmla="*/ 0 h 261"/>
                  <a:gd name="T2" fmla="*/ 20 w 123"/>
                  <a:gd name="T3" fmla="*/ 2 h 261"/>
                  <a:gd name="T4" fmla="*/ 13 w 123"/>
                  <a:gd name="T5" fmla="*/ 17 h 261"/>
                  <a:gd name="T6" fmla="*/ 6 w 123"/>
                  <a:gd name="T7" fmla="*/ 31 h 261"/>
                  <a:gd name="T8" fmla="*/ 0 w 123"/>
                  <a:gd name="T9" fmla="*/ 43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3"/>
                  <a:gd name="T16" fmla="*/ 0 h 261"/>
                  <a:gd name="T17" fmla="*/ 123 w 123"/>
                  <a:gd name="T18" fmla="*/ 261 h 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3" h="261">
                    <a:moveTo>
                      <a:pt x="123" y="0"/>
                    </a:moveTo>
                    <a:lnTo>
                      <a:pt x="119" y="10"/>
                    </a:lnTo>
                    <a:lnTo>
                      <a:pt x="79" y="101"/>
                    </a:lnTo>
                    <a:lnTo>
                      <a:pt x="37" y="189"/>
                    </a:lnTo>
                    <a:lnTo>
                      <a:pt x="0" y="261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8" name="Freeform 256"/>
              <p:cNvSpPr>
                <a:spLocks/>
              </p:cNvSpPr>
              <p:nvPr/>
            </p:nvSpPr>
            <p:spPr bwMode="auto">
              <a:xfrm>
                <a:off x="4241" y="3485"/>
                <a:ext cx="66" cy="95"/>
              </a:xfrm>
              <a:custGeom>
                <a:avLst/>
                <a:gdLst>
                  <a:gd name="T0" fmla="*/ 27 w 164"/>
                  <a:gd name="T1" fmla="*/ 0 h 236"/>
                  <a:gd name="T2" fmla="*/ 24 w 164"/>
                  <a:gd name="T3" fmla="*/ 4 h 236"/>
                  <a:gd name="T4" fmla="*/ 16 w 164"/>
                  <a:gd name="T5" fmla="*/ 17 h 236"/>
                  <a:gd name="T6" fmla="*/ 7 w 164"/>
                  <a:gd name="T7" fmla="*/ 29 h 236"/>
                  <a:gd name="T8" fmla="*/ 0 w 164"/>
                  <a:gd name="T9" fmla="*/ 38 h 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4"/>
                  <a:gd name="T16" fmla="*/ 0 h 236"/>
                  <a:gd name="T17" fmla="*/ 164 w 164"/>
                  <a:gd name="T18" fmla="*/ 236 h 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4" h="236">
                    <a:moveTo>
                      <a:pt x="164" y="0"/>
                    </a:moveTo>
                    <a:lnTo>
                      <a:pt x="149" y="24"/>
                    </a:lnTo>
                    <a:lnTo>
                      <a:pt x="97" y="103"/>
                    </a:lnTo>
                    <a:lnTo>
                      <a:pt x="43" y="180"/>
                    </a:lnTo>
                    <a:lnTo>
                      <a:pt x="0" y="23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39" name="Freeform 257"/>
              <p:cNvSpPr>
                <a:spLocks/>
              </p:cNvSpPr>
              <p:nvPr/>
            </p:nvSpPr>
            <p:spPr bwMode="auto">
              <a:xfrm>
                <a:off x="4111" y="3636"/>
                <a:ext cx="83" cy="81"/>
              </a:xfrm>
              <a:custGeom>
                <a:avLst/>
                <a:gdLst>
                  <a:gd name="T0" fmla="*/ 33 w 207"/>
                  <a:gd name="T1" fmla="*/ 0 h 200"/>
                  <a:gd name="T2" fmla="*/ 31 w 207"/>
                  <a:gd name="T3" fmla="*/ 3 h 200"/>
                  <a:gd name="T4" fmla="*/ 20 w 207"/>
                  <a:gd name="T5" fmla="*/ 14 h 200"/>
                  <a:gd name="T6" fmla="*/ 10 w 207"/>
                  <a:gd name="T7" fmla="*/ 23 h 200"/>
                  <a:gd name="T8" fmla="*/ 0 w 207"/>
                  <a:gd name="T9" fmla="*/ 33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7"/>
                  <a:gd name="T16" fmla="*/ 0 h 200"/>
                  <a:gd name="T17" fmla="*/ 207 w 207"/>
                  <a:gd name="T18" fmla="*/ 200 h 2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7" h="200">
                    <a:moveTo>
                      <a:pt x="207" y="0"/>
                    </a:moveTo>
                    <a:lnTo>
                      <a:pt x="191" y="18"/>
                    </a:lnTo>
                    <a:lnTo>
                      <a:pt x="128" y="83"/>
                    </a:lnTo>
                    <a:lnTo>
                      <a:pt x="64" y="144"/>
                    </a:lnTo>
                    <a:lnTo>
                      <a:pt x="0" y="20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0" name="Freeform 258"/>
              <p:cNvSpPr>
                <a:spLocks/>
              </p:cNvSpPr>
              <p:nvPr/>
            </p:nvSpPr>
            <p:spPr bwMode="auto">
              <a:xfrm>
                <a:off x="3953" y="3762"/>
                <a:ext cx="100" cy="60"/>
              </a:xfrm>
              <a:custGeom>
                <a:avLst/>
                <a:gdLst>
                  <a:gd name="T0" fmla="*/ 40 w 247"/>
                  <a:gd name="T1" fmla="*/ 0 h 148"/>
                  <a:gd name="T2" fmla="*/ 29 w 247"/>
                  <a:gd name="T3" fmla="*/ 8 h 148"/>
                  <a:gd name="T4" fmla="*/ 17 w 247"/>
                  <a:gd name="T5" fmla="*/ 15 h 148"/>
                  <a:gd name="T6" fmla="*/ 5 w 247"/>
                  <a:gd name="T7" fmla="*/ 21 h 148"/>
                  <a:gd name="T8" fmla="*/ 0 w 247"/>
                  <a:gd name="T9" fmla="*/ 24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7"/>
                  <a:gd name="T16" fmla="*/ 0 h 148"/>
                  <a:gd name="T17" fmla="*/ 247 w 247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7" h="148">
                    <a:moveTo>
                      <a:pt x="247" y="0"/>
                    </a:moveTo>
                    <a:lnTo>
                      <a:pt x="179" y="46"/>
                    </a:lnTo>
                    <a:lnTo>
                      <a:pt x="107" y="90"/>
                    </a:lnTo>
                    <a:lnTo>
                      <a:pt x="33" y="131"/>
                    </a:lnTo>
                    <a:lnTo>
                      <a:pt x="0" y="148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1" name="Freeform 259"/>
              <p:cNvSpPr>
                <a:spLocks/>
              </p:cNvSpPr>
              <p:nvPr/>
            </p:nvSpPr>
            <p:spPr bwMode="auto">
              <a:xfrm>
                <a:off x="3775" y="3851"/>
                <a:ext cx="112" cy="32"/>
              </a:xfrm>
              <a:custGeom>
                <a:avLst/>
                <a:gdLst>
                  <a:gd name="T0" fmla="*/ 45 w 277"/>
                  <a:gd name="T1" fmla="*/ 0 h 79"/>
                  <a:gd name="T2" fmla="*/ 41 w 277"/>
                  <a:gd name="T3" fmla="*/ 2 h 79"/>
                  <a:gd name="T4" fmla="*/ 28 w 277"/>
                  <a:gd name="T5" fmla="*/ 6 h 79"/>
                  <a:gd name="T6" fmla="*/ 15 w 277"/>
                  <a:gd name="T7" fmla="*/ 9 h 79"/>
                  <a:gd name="T8" fmla="*/ 2 w 277"/>
                  <a:gd name="T9" fmla="*/ 13 h 79"/>
                  <a:gd name="T10" fmla="*/ 0 w 277"/>
                  <a:gd name="T11" fmla="*/ 13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7"/>
                  <a:gd name="T19" fmla="*/ 0 h 79"/>
                  <a:gd name="T20" fmla="*/ 277 w 277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7" h="79">
                    <a:moveTo>
                      <a:pt x="277" y="0"/>
                    </a:moveTo>
                    <a:lnTo>
                      <a:pt x="249" y="11"/>
                    </a:lnTo>
                    <a:lnTo>
                      <a:pt x="172" y="37"/>
                    </a:lnTo>
                    <a:lnTo>
                      <a:pt x="94" y="58"/>
                    </a:lnTo>
                    <a:lnTo>
                      <a:pt x="15" y="76"/>
                    </a:lnTo>
                    <a:lnTo>
                      <a:pt x="0" y="79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2" name="Freeform 260"/>
              <p:cNvSpPr>
                <a:spLocks/>
              </p:cNvSpPr>
              <p:nvPr/>
            </p:nvSpPr>
            <p:spPr bwMode="auto">
              <a:xfrm>
                <a:off x="3586" y="3892"/>
                <a:ext cx="117" cy="3"/>
              </a:xfrm>
              <a:custGeom>
                <a:avLst/>
                <a:gdLst>
                  <a:gd name="T0" fmla="*/ 48 w 288"/>
                  <a:gd name="T1" fmla="*/ 0 h 8"/>
                  <a:gd name="T2" fmla="*/ 40 w 288"/>
                  <a:gd name="T3" fmla="*/ 1 h 8"/>
                  <a:gd name="T4" fmla="*/ 27 w 288"/>
                  <a:gd name="T5" fmla="*/ 1 h 8"/>
                  <a:gd name="T6" fmla="*/ 14 w 288"/>
                  <a:gd name="T7" fmla="*/ 1 h 8"/>
                  <a:gd name="T8" fmla="*/ 1 w 288"/>
                  <a:gd name="T9" fmla="*/ 0 h 8"/>
                  <a:gd name="T10" fmla="*/ 0 w 28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8"/>
                  <a:gd name="T19" fmla="*/ 0 h 8"/>
                  <a:gd name="T20" fmla="*/ 288 w 28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8" h="8">
                    <a:moveTo>
                      <a:pt x="288" y="3"/>
                    </a:moveTo>
                    <a:lnTo>
                      <a:pt x="243" y="6"/>
                    </a:lnTo>
                    <a:lnTo>
                      <a:pt x="163" y="8"/>
                    </a:lnTo>
                    <a:lnTo>
                      <a:pt x="84" y="6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3" name="Freeform 261"/>
              <p:cNvSpPr>
                <a:spLocks/>
              </p:cNvSpPr>
              <p:nvPr/>
            </p:nvSpPr>
            <p:spPr bwMode="auto">
              <a:xfrm>
                <a:off x="3403" y="3846"/>
                <a:ext cx="111" cy="34"/>
              </a:xfrm>
              <a:custGeom>
                <a:avLst/>
                <a:gdLst>
                  <a:gd name="T0" fmla="*/ 45 w 275"/>
                  <a:gd name="T1" fmla="*/ 14 h 85"/>
                  <a:gd name="T2" fmla="*/ 36 w 275"/>
                  <a:gd name="T3" fmla="*/ 12 h 85"/>
                  <a:gd name="T4" fmla="*/ 23 w 275"/>
                  <a:gd name="T5" fmla="*/ 8 h 85"/>
                  <a:gd name="T6" fmla="*/ 10 w 275"/>
                  <a:gd name="T7" fmla="*/ 4 h 85"/>
                  <a:gd name="T8" fmla="*/ 0 w 275"/>
                  <a:gd name="T9" fmla="*/ 0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5"/>
                  <a:gd name="T16" fmla="*/ 0 h 85"/>
                  <a:gd name="T17" fmla="*/ 275 w 275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5" h="85">
                    <a:moveTo>
                      <a:pt x="275" y="85"/>
                    </a:moveTo>
                    <a:lnTo>
                      <a:pt x="220" y="72"/>
                    </a:lnTo>
                    <a:lnTo>
                      <a:pt x="142" y="51"/>
                    </a:lnTo>
                    <a:lnTo>
                      <a:pt x="65" y="25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4" name="Freeform 262"/>
              <p:cNvSpPr>
                <a:spLocks/>
              </p:cNvSpPr>
              <p:nvPr/>
            </p:nvSpPr>
            <p:spPr bwMode="auto">
              <a:xfrm>
                <a:off x="3239" y="3753"/>
                <a:ext cx="98" cy="62"/>
              </a:xfrm>
              <a:custGeom>
                <a:avLst/>
                <a:gdLst>
                  <a:gd name="T0" fmla="*/ 40 w 243"/>
                  <a:gd name="T1" fmla="*/ 25 h 153"/>
                  <a:gd name="T2" fmla="*/ 28 w 243"/>
                  <a:gd name="T3" fmla="*/ 19 h 153"/>
                  <a:gd name="T4" fmla="*/ 16 w 243"/>
                  <a:gd name="T5" fmla="*/ 11 h 153"/>
                  <a:gd name="T6" fmla="*/ 4 w 243"/>
                  <a:gd name="T7" fmla="*/ 4 h 153"/>
                  <a:gd name="T8" fmla="*/ 0 w 243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3"/>
                  <a:gd name="T16" fmla="*/ 0 h 153"/>
                  <a:gd name="T17" fmla="*/ 243 w 243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3" h="153">
                    <a:moveTo>
                      <a:pt x="243" y="153"/>
                    </a:moveTo>
                    <a:lnTo>
                      <a:pt x="171" y="113"/>
                    </a:lnTo>
                    <a:lnTo>
                      <a:pt x="99" y="69"/>
                    </a:lnTo>
                    <a:lnTo>
                      <a:pt x="28" y="21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5" name="Freeform 263"/>
              <p:cNvSpPr>
                <a:spLocks/>
              </p:cNvSpPr>
              <p:nvPr/>
            </p:nvSpPr>
            <p:spPr bwMode="auto">
              <a:xfrm>
                <a:off x="3100" y="3624"/>
                <a:ext cx="82" cy="83"/>
              </a:xfrm>
              <a:custGeom>
                <a:avLst/>
                <a:gdLst>
                  <a:gd name="T0" fmla="*/ 33 w 203"/>
                  <a:gd name="T1" fmla="*/ 34 h 204"/>
                  <a:gd name="T2" fmla="*/ 27 w 203"/>
                  <a:gd name="T3" fmla="*/ 28 h 204"/>
                  <a:gd name="T4" fmla="*/ 17 w 203"/>
                  <a:gd name="T5" fmla="*/ 19 h 204"/>
                  <a:gd name="T6" fmla="*/ 7 w 203"/>
                  <a:gd name="T7" fmla="*/ 8 h 204"/>
                  <a:gd name="T8" fmla="*/ 0 w 203"/>
                  <a:gd name="T9" fmla="*/ 0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3"/>
                  <a:gd name="T16" fmla="*/ 0 h 204"/>
                  <a:gd name="T17" fmla="*/ 203 w 203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3" h="204">
                    <a:moveTo>
                      <a:pt x="203" y="204"/>
                    </a:moveTo>
                    <a:lnTo>
                      <a:pt x="168" y="173"/>
                    </a:lnTo>
                    <a:lnTo>
                      <a:pt x="104" y="112"/>
                    </a:lnTo>
                    <a:lnTo>
                      <a:pt x="41" y="47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6" name="Freeform 264"/>
              <p:cNvSpPr>
                <a:spLocks/>
              </p:cNvSpPr>
              <p:nvPr/>
            </p:nvSpPr>
            <p:spPr bwMode="auto">
              <a:xfrm>
                <a:off x="2989" y="3471"/>
                <a:ext cx="65" cy="97"/>
              </a:xfrm>
              <a:custGeom>
                <a:avLst/>
                <a:gdLst>
                  <a:gd name="T0" fmla="*/ 26 w 161"/>
                  <a:gd name="T1" fmla="*/ 39 h 239"/>
                  <a:gd name="T2" fmla="*/ 23 w 161"/>
                  <a:gd name="T3" fmla="*/ 35 h 239"/>
                  <a:gd name="T4" fmla="*/ 14 w 161"/>
                  <a:gd name="T5" fmla="*/ 22 h 239"/>
                  <a:gd name="T6" fmla="*/ 6 w 161"/>
                  <a:gd name="T7" fmla="*/ 9 h 239"/>
                  <a:gd name="T8" fmla="*/ 0 w 161"/>
                  <a:gd name="T9" fmla="*/ 0 h 2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239"/>
                  <a:gd name="T17" fmla="*/ 161 w 161"/>
                  <a:gd name="T18" fmla="*/ 239 h 2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239">
                    <a:moveTo>
                      <a:pt x="161" y="239"/>
                    </a:moveTo>
                    <a:lnTo>
                      <a:pt x="141" y="213"/>
                    </a:lnTo>
                    <a:lnTo>
                      <a:pt x="87" y="136"/>
                    </a:lnTo>
                    <a:lnTo>
                      <a:pt x="35" y="57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7" name="Freeform 265"/>
              <p:cNvSpPr>
                <a:spLocks/>
              </p:cNvSpPr>
              <p:nvPr/>
            </p:nvSpPr>
            <p:spPr bwMode="auto">
              <a:xfrm>
                <a:off x="2906" y="3302"/>
                <a:ext cx="48" cy="106"/>
              </a:xfrm>
              <a:custGeom>
                <a:avLst/>
                <a:gdLst>
                  <a:gd name="T0" fmla="*/ 19 w 119"/>
                  <a:gd name="T1" fmla="*/ 43 h 262"/>
                  <a:gd name="T2" fmla="*/ 16 w 119"/>
                  <a:gd name="T3" fmla="*/ 37 h 262"/>
                  <a:gd name="T4" fmla="*/ 9 w 119"/>
                  <a:gd name="T5" fmla="*/ 22 h 262"/>
                  <a:gd name="T6" fmla="*/ 3 w 119"/>
                  <a:gd name="T7" fmla="*/ 7 h 262"/>
                  <a:gd name="T8" fmla="*/ 0 w 119"/>
                  <a:gd name="T9" fmla="*/ 0 h 2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262"/>
                  <a:gd name="T17" fmla="*/ 119 w 119"/>
                  <a:gd name="T18" fmla="*/ 262 h 2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262">
                    <a:moveTo>
                      <a:pt x="119" y="262"/>
                    </a:moveTo>
                    <a:lnTo>
                      <a:pt x="99" y="224"/>
                    </a:lnTo>
                    <a:lnTo>
                      <a:pt x="57" y="136"/>
                    </a:lnTo>
                    <a:lnTo>
                      <a:pt x="18" y="45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8" name="Freeform 266"/>
              <p:cNvSpPr>
                <a:spLocks/>
              </p:cNvSpPr>
              <p:nvPr/>
            </p:nvSpPr>
            <p:spPr bwMode="auto">
              <a:xfrm>
                <a:off x="2849" y="3121"/>
                <a:ext cx="32" cy="112"/>
              </a:xfrm>
              <a:custGeom>
                <a:avLst/>
                <a:gdLst>
                  <a:gd name="T0" fmla="*/ 13 w 79"/>
                  <a:gd name="T1" fmla="*/ 45 h 277"/>
                  <a:gd name="T2" fmla="*/ 9 w 79"/>
                  <a:gd name="T3" fmla="*/ 34 h 277"/>
                  <a:gd name="T4" fmla="*/ 5 w 79"/>
                  <a:gd name="T5" fmla="*/ 18 h 277"/>
                  <a:gd name="T6" fmla="*/ 0 w 79"/>
                  <a:gd name="T7" fmla="*/ 2 h 277"/>
                  <a:gd name="T8" fmla="*/ 0 w 79"/>
                  <a:gd name="T9" fmla="*/ 0 h 2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77"/>
                  <a:gd name="T17" fmla="*/ 79 w 79"/>
                  <a:gd name="T18" fmla="*/ 277 h 2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77">
                    <a:moveTo>
                      <a:pt x="79" y="277"/>
                    </a:moveTo>
                    <a:lnTo>
                      <a:pt x="57" y="209"/>
                    </a:lnTo>
                    <a:lnTo>
                      <a:pt x="29" y="111"/>
                    </a:lnTo>
                    <a:lnTo>
                      <a:pt x="3" y="13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49" name="Freeform 267"/>
              <p:cNvSpPr>
                <a:spLocks/>
              </p:cNvSpPr>
              <p:nvPr/>
            </p:nvSpPr>
            <p:spPr bwMode="auto">
              <a:xfrm>
                <a:off x="2818" y="2934"/>
                <a:ext cx="16" cy="116"/>
              </a:xfrm>
              <a:custGeom>
                <a:avLst/>
                <a:gdLst>
                  <a:gd name="T0" fmla="*/ 6 w 40"/>
                  <a:gd name="T1" fmla="*/ 47 h 285"/>
                  <a:gd name="T2" fmla="*/ 6 w 40"/>
                  <a:gd name="T3" fmla="*/ 45 h 285"/>
                  <a:gd name="T4" fmla="*/ 3 w 40"/>
                  <a:gd name="T5" fmla="*/ 28 h 285"/>
                  <a:gd name="T6" fmla="*/ 1 w 40"/>
                  <a:gd name="T7" fmla="*/ 11 h 285"/>
                  <a:gd name="T8" fmla="*/ 0 w 40"/>
                  <a:gd name="T9" fmla="*/ 0 h 2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285"/>
                  <a:gd name="T17" fmla="*/ 40 w 40"/>
                  <a:gd name="T18" fmla="*/ 285 h 2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285">
                    <a:moveTo>
                      <a:pt x="40" y="285"/>
                    </a:moveTo>
                    <a:lnTo>
                      <a:pt x="38" y="273"/>
                    </a:lnTo>
                    <a:lnTo>
                      <a:pt x="21" y="171"/>
                    </a:lnTo>
                    <a:lnTo>
                      <a:pt x="7" y="68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0" name="Freeform 268"/>
              <p:cNvSpPr>
                <a:spLocks/>
              </p:cNvSpPr>
              <p:nvPr/>
            </p:nvSpPr>
            <p:spPr bwMode="auto">
              <a:xfrm>
                <a:off x="2811" y="2794"/>
                <a:ext cx="2" cy="67"/>
              </a:xfrm>
              <a:custGeom>
                <a:avLst/>
                <a:gdLst>
                  <a:gd name="T0" fmla="*/ 1 w 4"/>
                  <a:gd name="T1" fmla="*/ 27 h 167"/>
                  <a:gd name="T2" fmla="*/ 1 w 4"/>
                  <a:gd name="T3" fmla="*/ 17 h 167"/>
                  <a:gd name="T4" fmla="*/ 0 w 4"/>
                  <a:gd name="T5" fmla="*/ 0 h 167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67"/>
                  <a:gd name="T11" fmla="*/ 4 w 4"/>
                  <a:gd name="T12" fmla="*/ 167 h 1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67">
                    <a:moveTo>
                      <a:pt x="4" y="167"/>
                    </a:moveTo>
                    <a:lnTo>
                      <a:pt x="2" y="104"/>
                    </a:lnTo>
                    <a:lnTo>
                      <a:pt x="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1" name="Freeform 269"/>
              <p:cNvSpPr>
                <a:spLocks noEditPoints="1"/>
              </p:cNvSpPr>
              <p:nvPr/>
            </p:nvSpPr>
            <p:spPr bwMode="auto">
              <a:xfrm>
                <a:off x="3645" y="3462"/>
                <a:ext cx="185" cy="38"/>
              </a:xfrm>
              <a:custGeom>
                <a:avLst/>
                <a:gdLst>
                  <a:gd name="T0" fmla="*/ 0 w 185"/>
                  <a:gd name="T1" fmla="*/ 38 h 38"/>
                  <a:gd name="T2" fmla="*/ 155 w 185"/>
                  <a:gd name="T3" fmla="*/ 38 h 38"/>
                  <a:gd name="T4" fmla="*/ 155 w 185"/>
                  <a:gd name="T5" fmla="*/ 30 h 38"/>
                  <a:gd name="T6" fmla="*/ 0 w 185"/>
                  <a:gd name="T7" fmla="*/ 30 h 38"/>
                  <a:gd name="T8" fmla="*/ 0 w 185"/>
                  <a:gd name="T9" fmla="*/ 38 h 38"/>
                  <a:gd name="T10" fmla="*/ 155 w 185"/>
                  <a:gd name="T11" fmla="*/ 38 h 38"/>
                  <a:gd name="T12" fmla="*/ 185 w 185"/>
                  <a:gd name="T13" fmla="*/ 8 h 38"/>
                  <a:gd name="T14" fmla="*/ 185 w 185"/>
                  <a:gd name="T15" fmla="*/ 0 h 38"/>
                  <a:gd name="T16" fmla="*/ 155 w 185"/>
                  <a:gd name="T17" fmla="*/ 30 h 38"/>
                  <a:gd name="T18" fmla="*/ 155 w 185"/>
                  <a:gd name="T19" fmla="*/ 38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5"/>
                  <a:gd name="T31" fmla="*/ 0 h 38"/>
                  <a:gd name="T32" fmla="*/ 185 w 185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5" h="38">
                    <a:moveTo>
                      <a:pt x="0" y="38"/>
                    </a:moveTo>
                    <a:lnTo>
                      <a:pt x="155" y="38"/>
                    </a:lnTo>
                    <a:lnTo>
                      <a:pt x="155" y="30"/>
                    </a:lnTo>
                    <a:lnTo>
                      <a:pt x="0" y="30"/>
                    </a:lnTo>
                    <a:lnTo>
                      <a:pt x="0" y="38"/>
                    </a:lnTo>
                    <a:close/>
                    <a:moveTo>
                      <a:pt x="155" y="38"/>
                    </a:moveTo>
                    <a:lnTo>
                      <a:pt x="185" y="8"/>
                    </a:lnTo>
                    <a:lnTo>
                      <a:pt x="185" y="0"/>
                    </a:lnTo>
                    <a:lnTo>
                      <a:pt x="155" y="30"/>
                    </a:lnTo>
                    <a:lnTo>
                      <a:pt x="155" y="38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2" name="Freeform 270"/>
              <p:cNvSpPr>
                <a:spLocks/>
              </p:cNvSpPr>
              <p:nvPr/>
            </p:nvSpPr>
            <p:spPr bwMode="auto">
              <a:xfrm>
                <a:off x="3804" y="3227"/>
                <a:ext cx="30" cy="265"/>
              </a:xfrm>
              <a:custGeom>
                <a:avLst/>
                <a:gdLst>
                  <a:gd name="T0" fmla="*/ 0 w 30"/>
                  <a:gd name="T1" fmla="*/ 265 h 265"/>
                  <a:gd name="T2" fmla="*/ 30 w 30"/>
                  <a:gd name="T3" fmla="*/ 235 h 265"/>
                  <a:gd name="T4" fmla="*/ 30 w 30"/>
                  <a:gd name="T5" fmla="*/ 0 h 265"/>
                  <a:gd name="T6" fmla="*/ 0 w 30"/>
                  <a:gd name="T7" fmla="*/ 30 h 265"/>
                  <a:gd name="T8" fmla="*/ 0 w 30"/>
                  <a:gd name="T9" fmla="*/ 265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265"/>
                  <a:gd name="T17" fmla="*/ 30 w 30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265">
                    <a:moveTo>
                      <a:pt x="0" y="265"/>
                    </a:moveTo>
                    <a:lnTo>
                      <a:pt x="30" y="235"/>
                    </a:lnTo>
                    <a:lnTo>
                      <a:pt x="30" y="0"/>
                    </a:lnTo>
                    <a:lnTo>
                      <a:pt x="0" y="30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3" name="Freeform 271"/>
              <p:cNvSpPr>
                <a:spLocks/>
              </p:cNvSpPr>
              <p:nvPr/>
            </p:nvSpPr>
            <p:spPr bwMode="auto">
              <a:xfrm>
                <a:off x="3637" y="3227"/>
                <a:ext cx="197" cy="30"/>
              </a:xfrm>
              <a:custGeom>
                <a:avLst/>
                <a:gdLst>
                  <a:gd name="T0" fmla="*/ 0 w 197"/>
                  <a:gd name="T1" fmla="*/ 30 h 30"/>
                  <a:gd name="T2" fmla="*/ 31 w 197"/>
                  <a:gd name="T3" fmla="*/ 0 h 30"/>
                  <a:gd name="T4" fmla="*/ 197 w 197"/>
                  <a:gd name="T5" fmla="*/ 0 h 30"/>
                  <a:gd name="T6" fmla="*/ 167 w 197"/>
                  <a:gd name="T7" fmla="*/ 30 h 30"/>
                  <a:gd name="T8" fmla="*/ 0 w 197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7"/>
                  <a:gd name="T16" fmla="*/ 0 h 30"/>
                  <a:gd name="T17" fmla="*/ 197 w 197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7" h="30">
                    <a:moveTo>
                      <a:pt x="0" y="30"/>
                    </a:moveTo>
                    <a:lnTo>
                      <a:pt x="31" y="0"/>
                    </a:lnTo>
                    <a:lnTo>
                      <a:pt x="197" y="0"/>
                    </a:lnTo>
                    <a:lnTo>
                      <a:pt x="167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4" name="Rectangle 272"/>
              <p:cNvSpPr>
                <a:spLocks noChangeArrowheads="1"/>
              </p:cNvSpPr>
              <p:nvPr/>
            </p:nvSpPr>
            <p:spPr bwMode="auto">
              <a:xfrm>
                <a:off x="3637" y="3257"/>
                <a:ext cx="167" cy="235"/>
              </a:xfrm>
              <a:prstGeom prst="rect">
                <a:avLst/>
              </a:prstGeom>
              <a:solidFill>
                <a:srgbClr val="C0C0C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5" name="Freeform 273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52"/>
              </a:xfrm>
              <a:custGeom>
                <a:avLst/>
                <a:gdLst>
                  <a:gd name="T0" fmla="*/ 0 w 140"/>
                  <a:gd name="T1" fmla="*/ 0 h 152"/>
                  <a:gd name="T2" fmla="*/ 140 w 140"/>
                  <a:gd name="T3" fmla="*/ 0 h 152"/>
                  <a:gd name="T4" fmla="*/ 140 w 140"/>
                  <a:gd name="T5" fmla="*/ 152 h 152"/>
                  <a:gd name="T6" fmla="*/ 0 w 140"/>
                  <a:gd name="T7" fmla="*/ 152 h 152"/>
                  <a:gd name="T8" fmla="*/ 0 w 140"/>
                  <a:gd name="T9" fmla="*/ 0 h 152"/>
                  <a:gd name="T10" fmla="*/ 0 w 140"/>
                  <a:gd name="T11" fmla="*/ 0 h 152"/>
                  <a:gd name="T12" fmla="*/ 140 w 140"/>
                  <a:gd name="T13" fmla="*/ 0 h 152"/>
                  <a:gd name="T14" fmla="*/ 140 w 140"/>
                  <a:gd name="T15" fmla="*/ 148 h 152"/>
                  <a:gd name="T16" fmla="*/ 0 w 140"/>
                  <a:gd name="T17" fmla="*/ 148 h 152"/>
                  <a:gd name="T18" fmla="*/ 0 w 140"/>
                  <a:gd name="T19" fmla="*/ 0 h 1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52"/>
                  <a:gd name="T32" fmla="*/ 140 w 140"/>
                  <a:gd name="T33" fmla="*/ 152 h 1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5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52"/>
                    </a:lnTo>
                    <a:lnTo>
                      <a:pt x="0" y="15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6" name="Freeform 274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48"/>
              </a:xfrm>
              <a:custGeom>
                <a:avLst/>
                <a:gdLst>
                  <a:gd name="T0" fmla="*/ 0 w 140"/>
                  <a:gd name="T1" fmla="*/ 0 h 148"/>
                  <a:gd name="T2" fmla="*/ 140 w 140"/>
                  <a:gd name="T3" fmla="*/ 0 h 148"/>
                  <a:gd name="T4" fmla="*/ 140 w 140"/>
                  <a:gd name="T5" fmla="*/ 148 h 148"/>
                  <a:gd name="T6" fmla="*/ 0 w 140"/>
                  <a:gd name="T7" fmla="*/ 148 h 148"/>
                  <a:gd name="T8" fmla="*/ 0 w 140"/>
                  <a:gd name="T9" fmla="*/ 0 h 148"/>
                  <a:gd name="T10" fmla="*/ 0 w 140"/>
                  <a:gd name="T11" fmla="*/ 0 h 148"/>
                  <a:gd name="T12" fmla="*/ 140 w 140"/>
                  <a:gd name="T13" fmla="*/ 0 h 148"/>
                  <a:gd name="T14" fmla="*/ 140 w 140"/>
                  <a:gd name="T15" fmla="*/ 144 h 148"/>
                  <a:gd name="T16" fmla="*/ 0 w 140"/>
                  <a:gd name="T17" fmla="*/ 144 h 148"/>
                  <a:gd name="T18" fmla="*/ 0 w 140"/>
                  <a:gd name="T19" fmla="*/ 0 h 1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48"/>
                  <a:gd name="T32" fmla="*/ 140 w 140"/>
                  <a:gd name="T33" fmla="*/ 148 h 1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4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4"/>
                    </a:lnTo>
                    <a:lnTo>
                      <a:pt x="0" y="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7" name="Freeform 275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44"/>
              </a:xfrm>
              <a:custGeom>
                <a:avLst/>
                <a:gdLst>
                  <a:gd name="T0" fmla="*/ 0 w 140"/>
                  <a:gd name="T1" fmla="*/ 0 h 144"/>
                  <a:gd name="T2" fmla="*/ 140 w 140"/>
                  <a:gd name="T3" fmla="*/ 0 h 144"/>
                  <a:gd name="T4" fmla="*/ 140 w 140"/>
                  <a:gd name="T5" fmla="*/ 144 h 144"/>
                  <a:gd name="T6" fmla="*/ 0 w 140"/>
                  <a:gd name="T7" fmla="*/ 144 h 144"/>
                  <a:gd name="T8" fmla="*/ 0 w 140"/>
                  <a:gd name="T9" fmla="*/ 0 h 144"/>
                  <a:gd name="T10" fmla="*/ 0 w 140"/>
                  <a:gd name="T11" fmla="*/ 0 h 144"/>
                  <a:gd name="T12" fmla="*/ 140 w 140"/>
                  <a:gd name="T13" fmla="*/ 0 h 144"/>
                  <a:gd name="T14" fmla="*/ 140 w 140"/>
                  <a:gd name="T15" fmla="*/ 140 h 144"/>
                  <a:gd name="T16" fmla="*/ 0 w 140"/>
                  <a:gd name="T17" fmla="*/ 140 h 144"/>
                  <a:gd name="T18" fmla="*/ 0 w 140"/>
                  <a:gd name="T19" fmla="*/ 0 h 1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44"/>
                  <a:gd name="T32" fmla="*/ 140 w 140"/>
                  <a:gd name="T33" fmla="*/ 144 h 1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4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4"/>
                    </a:lnTo>
                    <a:lnTo>
                      <a:pt x="0" y="1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0"/>
                    </a:lnTo>
                    <a:lnTo>
                      <a:pt x="0" y="1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8" name="Freeform 276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40"/>
              </a:xfrm>
              <a:custGeom>
                <a:avLst/>
                <a:gdLst>
                  <a:gd name="T0" fmla="*/ 0 w 140"/>
                  <a:gd name="T1" fmla="*/ 0 h 140"/>
                  <a:gd name="T2" fmla="*/ 140 w 140"/>
                  <a:gd name="T3" fmla="*/ 0 h 140"/>
                  <a:gd name="T4" fmla="*/ 140 w 140"/>
                  <a:gd name="T5" fmla="*/ 140 h 140"/>
                  <a:gd name="T6" fmla="*/ 0 w 140"/>
                  <a:gd name="T7" fmla="*/ 140 h 140"/>
                  <a:gd name="T8" fmla="*/ 0 w 140"/>
                  <a:gd name="T9" fmla="*/ 0 h 140"/>
                  <a:gd name="T10" fmla="*/ 0 w 140"/>
                  <a:gd name="T11" fmla="*/ 0 h 140"/>
                  <a:gd name="T12" fmla="*/ 140 w 140"/>
                  <a:gd name="T13" fmla="*/ 0 h 140"/>
                  <a:gd name="T14" fmla="*/ 140 w 140"/>
                  <a:gd name="T15" fmla="*/ 136 h 140"/>
                  <a:gd name="T16" fmla="*/ 0 w 140"/>
                  <a:gd name="T17" fmla="*/ 136 h 140"/>
                  <a:gd name="T18" fmla="*/ 0 w 140"/>
                  <a:gd name="T19" fmla="*/ 0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40"/>
                  <a:gd name="T32" fmla="*/ 140 w 140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40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40"/>
                    </a:lnTo>
                    <a:lnTo>
                      <a:pt x="0" y="1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59" name="Freeform 277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36"/>
              </a:xfrm>
              <a:custGeom>
                <a:avLst/>
                <a:gdLst>
                  <a:gd name="T0" fmla="*/ 0 w 140"/>
                  <a:gd name="T1" fmla="*/ 0 h 136"/>
                  <a:gd name="T2" fmla="*/ 140 w 140"/>
                  <a:gd name="T3" fmla="*/ 0 h 136"/>
                  <a:gd name="T4" fmla="*/ 140 w 140"/>
                  <a:gd name="T5" fmla="*/ 136 h 136"/>
                  <a:gd name="T6" fmla="*/ 0 w 140"/>
                  <a:gd name="T7" fmla="*/ 136 h 136"/>
                  <a:gd name="T8" fmla="*/ 0 w 140"/>
                  <a:gd name="T9" fmla="*/ 0 h 136"/>
                  <a:gd name="T10" fmla="*/ 0 w 140"/>
                  <a:gd name="T11" fmla="*/ 0 h 136"/>
                  <a:gd name="T12" fmla="*/ 140 w 140"/>
                  <a:gd name="T13" fmla="*/ 0 h 136"/>
                  <a:gd name="T14" fmla="*/ 140 w 140"/>
                  <a:gd name="T15" fmla="*/ 132 h 136"/>
                  <a:gd name="T16" fmla="*/ 0 w 140"/>
                  <a:gd name="T17" fmla="*/ 132 h 136"/>
                  <a:gd name="T18" fmla="*/ 0 w 140"/>
                  <a:gd name="T19" fmla="*/ 0 h 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36"/>
                  <a:gd name="T32" fmla="*/ 140 w 140"/>
                  <a:gd name="T33" fmla="*/ 136 h 1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3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0" name="Freeform 278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32"/>
              </a:xfrm>
              <a:custGeom>
                <a:avLst/>
                <a:gdLst>
                  <a:gd name="T0" fmla="*/ 0 w 140"/>
                  <a:gd name="T1" fmla="*/ 0 h 132"/>
                  <a:gd name="T2" fmla="*/ 140 w 140"/>
                  <a:gd name="T3" fmla="*/ 0 h 132"/>
                  <a:gd name="T4" fmla="*/ 140 w 140"/>
                  <a:gd name="T5" fmla="*/ 132 h 132"/>
                  <a:gd name="T6" fmla="*/ 0 w 140"/>
                  <a:gd name="T7" fmla="*/ 132 h 132"/>
                  <a:gd name="T8" fmla="*/ 0 w 140"/>
                  <a:gd name="T9" fmla="*/ 0 h 132"/>
                  <a:gd name="T10" fmla="*/ 0 w 140"/>
                  <a:gd name="T11" fmla="*/ 0 h 132"/>
                  <a:gd name="T12" fmla="*/ 140 w 140"/>
                  <a:gd name="T13" fmla="*/ 0 h 132"/>
                  <a:gd name="T14" fmla="*/ 140 w 140"/>
                  <a:gd name="T15" fmla="*/ 128 h 132"/>
                  <a:gd name="T16" fmla="*/ 0 w 140"/>
                  <a:gd name="T17" fmla="*/ 128 h 132"/>
                  <a:gd name="T18" fmla="*/ 0 w 140"/>
                  <a:gd name="T19" fmla="*/ 0 h 1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32"/>
                  <a:gd name="T32" fmla="*/ 140 w 140"/>
                  <a:gd name="T33" fmla="*/ 132 h 1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3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32"/>
                    </a:lnTo>
                    <a:lnTo>
                      <a:pt x="0" y="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1" name="Freeform 279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28"/>
              </a:xfrm>
              <a:custGeom>
                <a:avLst/>
                <a:gdLst>
                  <a:gd name="T0" fmla="*/ 0 w 140"/>
                  <a:gd name="T1" fmla="*/ 0 h 128"/>
                  <a:gd name="T2" fmla="*/ 140 w 140"/>
                  <a:gd name="T3" fmla="*/ 0 h 128"/>
                  <a:gd name="T4" fmla="*/ 140 w 140"/>
                  <a:gd name="T5" fmla="*/ 128 h 128"/>
                  <a:gd name="T6" fmla="*/ 0 w 140"/>
                  <a:gd name="T7" fmla="*/ 128 h 128"/>
                  <a:gd name="T8" fmla="*/ 0 w 140"/>
                  <a:gd name="T9" fmla="*/ 0 h 128"/>
                  <a:gd name="T10" fmla="*/ 0 w 140"/>
                  <a:gd name="T11" fmla="*/ 0 h 128"/>
                  <a:gd name="T12" fmla="*/ 140 w 140"/>
                  <a:gd name="T13" fmla="*/ 0 h 128"/>
                  <a:gd name="T14" fmla="*/ 140 w 140"/>
                  <a:gd name="T15" fmla="*/ 124 h 128"/>
                  <a:gd name="T16" fmla="*/ 0 w 140"/>
                  <a:gd name="T17" fmla="*/ 124 h 128"/>
                  <a:gd name="T18" fmla="*/ 0 w 140"/>
                  <a:gd name="T19" fmla="*/ 0 h 1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28"/>
                  <a:gd name="T32" fmla="*/ 140 w 140"/>
                  <a:gd name="T33" fmla="*/ 128 h 1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2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8"/>
                    </a:lnTo>
                    <a:lnTo>
                      <a:pt x="0" y="1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2" name="Freeform 280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24"/>
              </a:xfrm>
              <a:custGeom>
                <a:avLst/>
                <a:gdLst>
                  <a:gd name="T0" fmla="*/ 0 w 140"/>
                  <a:gd name="T1" fmla="*/ 0 h 124"/>
                  <a:gd name="T2" fmla="*/ 140 w 140"/>
                  <a:gd name="T3" fmla="*/ 0 h 124"/>
                  <a:gd name="T4" fmla="*/ 140 w 140"/>
                  <a:gd name="T5" fmla="*/ 124 h 124"/>
                  <a:gd name="T6" fmla="*/ 0 w 140"/>
                  <a:gd name="T7" fmla="*/ 124 h 124"/>
                  <a:gd name="T8" fmla="*/ 0 w 140"/>
                  <a:gd name="T9" fmla="*/ 0 h 124"/>
                  <a:gd name="T10" fmla="*/ 0 w 140"/>
                  <a:gd name="T11" fmla="*/ 0 h 124"/>
                  <a:gd name="T12" fmla="*/ 140 w 140"/>
                  <a:gd name="T13" fmla="*/ 0 h 124"/>
                  <a:gd name="T14" fmla="*/ 140 w 140"/>
                  <a:gd name="T15" fmla="*/ 121 h 124"/>
                  <a:gd name="T16" fmla="*/ 0 w 140"/>
                  <a:gd name="T17" fmla="*/ 121 h 124"/>
                  <a:gd name="T18" fmla="*/ 0 w 140"/>
                  <a:gd name="T19" fmla="*/ 0 h 1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24"/>
                  <a:gd name="T32" fmla="*/ 140 w 140"/>
                  <a:gd name="T33" fmla="*/ 124 h 1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2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4"/>
                    </a:lnTo>
                    <a:lnTo>
                      <a:pt x="0" y="1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1"/>
                    </a:lnTo>
                    <a:lnTo>
                      <a:pt x="0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3" name="Freeform 281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21"/>
              </a:xfrm>
              <a:custGeom>
                <a:avLst/>
                <a:gdLst>
                  <a:gd name="T0" fmla="*/ 0 w 140"/>
                  <a:gd name="T1" fmla="*/ 0 h 121"/>
                  <a:gd name="T2" fmla="*/ 140 w 140"/>
                  <a:gd name="T3" fmla="*/ 0 h 121"/>
                  <a:gd name="T4" fmla="*/ 140 w 140"/>
                  <a:gd name="T5" fmla="*/ 121 h 121"/>
                  <a:gd name="T6" fmla="*/ 0 w 140"/>
                  <a:gd name="T7" fmla="*/ 121 h 121"/>
                  <a:gd name="T8" fmla="*/ 0 w 140"/>
                  <a:gd name="T9" fmla="*/ 0 h 121"/>
                  <a:gd name="T10" fmla="*/ 0 w 140"/>
                  <a:gd name="T11" fmla="*/ 0 h 121"/>
                  <a:gd name="T12" fmla="*/ 140 w 140"/>
                  <a:gd name="T13" fmla="*/ 0 h 121"/>
                  <a:gd name="T14" fmla="*/ 140 w 140"/>
                  <a:gd name="T15" fmla="*/ 116 h 121"/>
                  <a:gd name="T16" fmla="*/ 0 w 140"/>
                  <a:gd name="T17" fmla="*/ 116 h 121"/>
                  <a:gd name="T18" fmla="*/ 0 w 140"/>
                  <a:gd name="T19" fmla="*/ 0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21"/>
                  <a:gd name="T32" fmla="*/ 140 w 140"/>
                  <a:gd name="T33" fmla="*/ 121 h 1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21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1"/>
                    </a:lnTo>
                    <a:lnTo>
                      <a:pt x="0" y="1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4" name="Freeform 282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16"/>
              </a:xfrm>
              <a:custGeom>
                <a:avLst/>
                <a:gdLst>
                  <a:gd name="T0" fmla="*/ 0 w 140"/>
                  <a:gd name="T1" fmla="*/ 0 h 116"/>
                  <a:gd name="T2" fmla="*/ 140 w 140"/>
                  <a:gd name="T3" fmla="*/ 0 h 116"/>
                  <a:gd name="T4" fmla="*/ 140 w 140"/>
                  <a:gd name="T5" fmla="*/ 116 h 116"/>
                  <a:gd name="T6" fmla="*/ 0 w 140"/>
                  <a:gd name="T7" fmla="*/ 116 h 116"/>
                  <a:gd name="T8" fmla="*/ 0 w 140"/>
                  <a:gd name="T9" fmla="*/ 0 h 116"/>
                  <a:gd name="T10" fmla="*/ 0 w 140"/>
                  <a:gd name="T11" fmla="*/ 0 h 116"/>
                  <a:gd name="T12" fmla="*/ 140 w 140"/>
                  <a:gd name="T13" fmla="*/ 0 h 116"/>
                  <a:gd name="T14" fmla="*/ 140 w 140"/>
                  <a:gd name="T15" fmla="*/ 112 h 116"/>
                  <a:gd name="T16" fmla="*/ 0 w 140"/>
                  <a:gd name="T17" fmla="*/ 112 h 116"/>
                  <a:gd name="T18" fmla="*/ 0 w 140"/>
                  <a:gd name="T19" fmla="*/ 0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16"/>
                  <a:gd name="T32" fmla="*/ 140 w 140"/>
                  <a:gd name="T33" fmla="*/ 116 h 1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1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5" name="Freeform 283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12"/>
              </a:xfrm>
              <a:custGeom>
                <a:avLst/>
                <a:gdLst>
                  <a:gd name="T0" fmla="*/ 0 w 140"/>
                  <a:gd name="T1" fmla="*/ 0 h 112"/>
                  <a:gd name="T2" fmla="*/ 140 w 140"/>
                  <a:gd name="T3" fmla="*/ 0 h 112"/>
                  <a:gd name="T4" fmla="*/ 140 w 140"/>
                  <a:gd name="T5" fmla="*/ 112 h 112"/>
                  <a:gd name="T6" fmla="*/ 0 w 140"/>
                  <a:gd name="T7" fmla="*/ 112 h 112"/>
                  <a:gd name="T8" fmla="*/ 0 w 140"/>
                  <a:gd name="T9" fmla="*/ 0 h 112"/>
                  <a:gd name="T10" fmla="*/ 0 w 140"/>
                  <a:gd name="T11" fmla="*/ 0 h 112"/>
                  <a:gd name="T12" fmla="*/ 140 w 140"/>
                  <a:gd name="T13" fmla="*/ 0 h 112"/>
                  <a:gd name="T14" fmla="*/ 140 w 140"/>
                  <a:gd name="T15" fmla="*/ 108 h 112"/>
                  <a:gd name="T16" fmla="*/ 0 w 140"/>
                  <a:gd name="T17" fmla="*/ 108 h 112"/>
                  <a:gd name="T18" fmla="*/ 0 w 140"/>
                  <a:gd name="T19" fmla="*/ 0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12"/>
                  <a:gd name="T32" fmla="*/ 140 w 140"/>
                  <a:gd name="T33" fmla="*/ 112 h 1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1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6" name="Freeform 284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08"/>
              </a:xfrm>
              <a:custGeom>
                <a:avLst/>
                <a:gdLst>
                  <a:gd name="T0" fmla="*/ 0 w 140"/>
                  <a:gd name="T1" fmla="*/ 0 h 108"/>
                  <a:gd name="T2" fmla="*/ 140 w 140"/>
                  <a:gd name="T3" fmla="*/ 0 h 108"/>
                  <a:gd name="T4" fmla="*/ 140 w 140"/>
                  <a:gd name="T5" fmla="*/ 108 h 108"/>
                  <a:gd name="T6" fmla="*/ 0 w 140"/>
                  <a:gd name="T7" fmla="*/ 108 h 108"/>
                  <a:gd name="T8" fmla="*/ 0 w 140"/>
                  <a:gd name="T9" fmla="*/ 0 h 108"/>
                  <a:gd name="T10" fmla="*/ 0 w 140"/>
                  <a:gd name="T11" fmla="*/ 0 h 108"/>
                  <a:gd name="T12" fmla="*/ 140 w 140"/>
                  <a:gd name="T13" fmla="*/ 0 h 108"/>
                  <a:gd name="T14" fmla="*/ 140 w 140"/>
                  <a:gd name="T15" fmla="*/ 104 h 108"/>
                  <a:gd name="T16" fmla="*/ 0 w 140"/>
                  <a:gd name="T17" fmla="*/ 104 h 108"/>
                  <a:gd name="T18" fmla="*/ 0 w 140"/>
                  <a:gd name="T19" fmla="*/ 0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08"/>
                  <a:gd name="T32" fmla="*/ 140 w 140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0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4"/>
                    </a:lnTo>
                    <a:lnTo>
                      <a:pt x="0" y="1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7" name="Freeform 285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04"/>
              </a:xfrm>
              <a:custGeom>
                <a:avLst/>
                <a:gdLst>
                  <a:gd name="T0" fmla="*/ 0 w 140"/>
                  <a:gd name="T1" fmla="*/ 0 h 104"/>
                  <a:gd name="T2" fmla="*/ 140 w 140"/>
                  <a:gd name="T3" fmla="*/ 0 h 104"/>
                  <a:gd name="T4" fmla="*/ 140 w 140"/>
                  <a:gd name="T5" fmla="*/ 104 h 104"/>
                  <a:gd name="T6" fmla="*/ 0 w 140"/>
                  <a:gd name="T7" fmla="*/ 104 h 104"/>
                  <a:gd name="T8" fmla="*/ 0 w 140"/>
                  <a:gd name="T9" fmla="*/ 0 h 104"/>
                  <a:gd name="T10" fmla="*/ 0 w 140"/>
                  <a:gd name="T11" fmla="*/ 0 h 104"/>
                  <a:gd name="T12" fmla="*/ 140 w 140"/>
                  <a:gd name="T13" fmla="*/ 0 h 104"/>
                  <a:gd name="T14" fmla="*/ 140 w 140"/>
                  <a:gd name="T15" fmla="*/ 100 h 104"/>
                  <a:gd name="T16" fmla="*/ 0 w 140"/>
                  <a:gd name="T17" fmla="*/ 100 h 104"/>
                  <a:gd name="T18" fmla="*/ 0 w 140"/>
                  <a:gd name="T19" fmla="*/ 0 h 1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04"/>
                  <a:gd name="T32" fmla="*/ 140 w 140"/>
                  <a:gd name="T33" fmla="*/ 104 h 10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0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4"/>
                    </a:lnTo>
                    <a:lnTo>
                      <a:pt x="0" y="10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0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8" name="Freeform 286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00"/>
              </a:xfrm>
              <a:custGeom>
                <a:avLst/>
                <a:gdLst>
                  <a:gd name="T0" fmla="*/ 0 w 140"/>
                  <a:gd name="T1" fmla="*/ 0 h 100"/>
                  <a:gd name="T2" fmla="*/ 140 w 140"/>
                  <a:gd name="T3" fmla="*/ 0 h 100"/>
                  <a:gd name="T4" fmla="*/ 140 w 140"/>
                  <a:gd name="T5" fmla="*/ 100 h 100"/>
                  <a:gd name="T6" fmla="*/ 0 w 140"/>
                  <a:gd name="T7" fmla="*/ 100 h 100"/>
                  <a:gd name="T8" fmla="*/ 0 w 140"/>
                  <a:gd name="T9" fmla="*/ 0 h 100"/>
                  <a:gd name="T10" fmla="*/ 0 w 140"/>
                  <a:gd name="T11" fmla="*/ 0 h 100"/>
                  <a:gd name="T12" fmla="*/ 140 w 140"/>
                  <a:gd name="T13" fmla="*/ 0 h 100"/>
                  <a:gd name="T14" fmla="*/ 140 w 140"/>
                  <a:gd name="T15" fmla="*/ 96 h 100"/>
                  <a:gd name="T16" fmla="*/ 0 w 140"/>
                  <a:gd name="T17" fmla="*/ 96 h 100"/>
                  <a:gd name="T18" fmla="*/ 0 w 14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00"/>
                  <a:gd name="T32" fmla="*/ 140 w 14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00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0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69" name="Freeform 287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96"/>
              </a:xfrm>
              <a:custGeom>
                <a:avLst/>
                <a:gdLst>
                  <a:gd name="T0" fmla="*/ 0 w 140"/>
                  <a:gd name="T1" fmla="*/ 0 h 96"/>
                  <a:gd name="T2" fmla="*/ 140 w 140"/>
                  <a:gd name="T3" fmla="*/ 0 h 96"/>
                  <a:gd name="T4" fmla="*/ 140 w 140"/>
                  <a:gd name="T5" fmla="*/ 96 h 96"/>
                  <a:gd name="T6" fmla="*/ 0 w 140"/>
                  <a:gd name="T7" fmla="*/ 96 h 96"/>
                  <a:gd name="T8" fmla="*/ 0 w 140"/>
                  <a:gd name="T9" fmla="*/ 0 h 96"/>
                  <a:gd name="T10" fmla="*/ 0 w 140"/>
                  <a:gd name="T11" fmla="*/ 0 h 96"/>
                  <a:gd name="T12" fmla="*/ 140 w 140"/>
                  <a:gd name="T13" fmla="*/ 0 h 96"/>
                  <a:gd name="T14" fmla="*/ 140 w 140"/>
                  <a:gd name="T15" fmla="*/ 92 h 96"/>
                  <a:gd name="T16" fmla="*/ 0 w 140"/>
                  <a:gd name="T17" fmla="*/ 92 h 96"/>
                  <a:gd name="T18" fmla="*/ 0 w 140"/>
                  <a:gd name="T19" fmla="*/ 0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96"/>
                  <a:gd name="T32" fmla="*/ 140 w 140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9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0" name="Freeform 288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92"/>
              </a:xfrm>
              <a:custGeom>
                <a:avLst/>
                <a:gdLst>
                  <a:gd name="T0" fmla="*/ 0 w 140"/>
                  <a:gd name="T1" fmla="*/ 0 h 92"/>
                  <a:gd name="T2" fmla="*/ 140 w 140"/>
                  <a:gd name="T3" fmla="*/ 0 h 92"/>
                  <a:gd name="T4" fmla="*/ 140 w 140"/>
                  <a:gd name="T5" fmla="*/ 92 h 92"/>
                  <a:gd name="T6" fmla="*/ 0 w 140"/>
                  <a:gd name="T7" fmla="*/ 92 h 92"/>
                  <a:gd name="T8" fmla="*/ 0 w 140"/>
                  <a:gd name="T9" fmla="*/ 0 h 92"/>
                  <a:gd name="T10" fmla="*/ 0 w 140"/>
                  <a:gd name="T11" fmla="*/ 0 h 92"/>
                  <a:gd name="T12" fmla="*/ 140 w 140"/>
                  <a:gd name="T13" fmla="*/ 0 h 92"/>
                  <a:gd name="T14" fmla="*/ 140 w 140"/>
                  <a:gd name="T15" fmla="*/ 89 h 92"/>
                  <a:gd name="T16" fmla="*/ 0 w 140"/>
                  <a:gd name="T17" fmla="*/ 89 h 92"/>
                  <a:gd name="T18" fmla="*/ 0 w 140"/>
                  <a:gd name="T19" fmla="*/ 0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92"/>
                  <a:gd name="T32" fmla="*/ 140 w 140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9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89"/>
                    </a:lnTo>
                    <a:lnTo>
                      <a:pt x="0" y="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1" name="Freeform 289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89"/>
              </a:xfrm>
              <a:custGeom>
                <a:avLst/>
                <a:gdLst>
                  <a:gd name="T0" fmla="*/ 0 w 140"/>
                  <a:gd name="T1" fmla="*/ 0 h 89"/>
                  <a:gd name="T2" fmla="*/ 140 w 140"/>
                  <a:gd name="T3" fmla="*/ 0 h 89"/>
                  <a:gd name="T4" fmla="*/ 140 w 140"/>
                  <a:gd name="T5" fmla="*/ 89 h 89"/>
                  <a:gd name="T6" fmla="*/ 0 w 140"/>
                  <a:gd name="T7" fmla="*/ 89 h 89"/>
                  <a:gd name="T8" fmla="*/ 0 w 140"/>
                  <a:gd name="T9" fmla="*/ 0 h 89"/>
                  <a:gd name="T10" fmla="*/ 0 w 140"/>
                  <a:gd name="T11" fmla="*/ 0 h 89"/>
                  <a:gd name="T12" fmla="*/ 140 w 140"/>
                  <a:gd name="T13" fmla="*/ 0 h 89"/>
                  <a:gd name="T14" fmla="*/ 140 w 140"/>
                  <a:gd name="T15" fmla="*/ 84 h 89"/>
                  <a:gd name="T16" fmla="*/ 0 w 140"/>
                  <a:gd name="T17" fmla="*/ 84 h 89"/>
                  <a:gd name="T18" fmla="*/ 0 w 140"/>
                  <a:gd name="T19" fmla="*/ 0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89"/>
                  <a:gd name="T32" fmla="*/ 140 w 140"/>
                  <a:gd name="T33" fmla="*/ 89 h 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89">
                    <a:moveTo>
                      <a:pt x="0" y="0"/>
                    </a:moveTo>
                    <a:lnTo>
                      <a:pt x="140" y="0"/>
                    </a:lnTo>
                    <a:lnTo>
                      <a:pt x="140" y="89"/>
                    </a:lnTo>
                    <a:lnTo>
                      <a:pt x="0" y="8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2" name="Freeform 290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84"/>
              </a:xfrm>
              <a:custGeom>
                <a:avLst/>
                <a:gdLst>
                  <a:gd name="T0" fmla="*/ 0 w 140"/>
                  <a:gd name="T1" fmla="*/ 0 h 84"/>
                  <a:gd name="T2" fmla="*/ 140 w 140"/>
                  <a:gd name="T3" fmla="*/ 0 h 84"/>
                  <a:gd name="T4" fmla="*/ 140 w 140"/>
                  <a:gd name="T5" fmla="*/ 84 h 84"/>
                  <a:gd name="T6" fmla="*/ 0 w 140"/>
                  <a:gd name="T7" fmla="*/ 84 h 84"/>
                  <a:gd name="T8" fmla="*/ 0 w 140"/>
                  <a:gd name="T9" fmla="*/ 0 h 84"/>
                  <a:gd name="T10" fmla="*/ 0 w 140"/>
                  <a:gd name="T11" fmla="*/ 0 h 84"/>
                  <a:gd name="T12" fmla="*/ 140 w 140"/>
                  <a:gd name="T13" fmla="*/ 0 h 84"/>
                  <a:gd name="T14" fmla="*/ 140 w 140"/>
                  <a:gd name="T15" fmla="*/ 80 h 84"/>
                  <a:gd name="T16" fmla="*/ 0 w 140"/>
                  <a:gd name="T17" fmla="*/ 80 h 84"/>
                  <a:gd name="T18" fmla="*/ 0 w 140"/>
                  <a:gd name="T19" fmla="*/ 0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84"/>
                  <a:gd name="T32" fmla="*/ 140 w 140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8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3" name="Freeform 291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80"/>
              </a:xfrm>
              <a:custGeom>
                <a:avLst/>
                <a:gdLst>
                  <a:gd name="T0" fmla="*/ 0 w 140"/>
                  <a:gd name="T1" fmla="*/ 0 h 80"/>
                  <a:gd name="T2" fmla="*/ 140 w 140"/>
                  <a:gd name="T3" fmla="*/ 0 h 80"/>
                  <a:gd name="T4" fmla="*/ 140 w 140"/>
                  <a:gd name="T5" fmla="*/ 80 h 80"/>
                  <a:gd name="T6" fmla="*/ 0 w 140"/>
                  <a:gd name="T7" fmla="*/ 80 h 80"/>
                  <a:gd name="T8" fmla="*/ 0 w 140"/>
                  <a:gd name="T9" fmla="*/ 0 h 80"/>
                  <a:gd name="T10" fmla="*/ 0 w 140"/>
                  <a:gd name="T11" fmla="*/ 0 h 80"/>
                  <a:gd name="T12" fmla="*/ 140 w 140"/>
                  <a:gd name="T13" fmla="*/ 0 h 80"/>
                  <a:gd name="T14" fmla="*/ 140 w 140"/>
                  <a:gd name="T15" fmla="*/ 76 h 80"/>
                  <a:gd name="T16" fmla="*/ 0 w 140"/>
                  <a:gd name="T17" fmla="*/ 76 h 80"/>
                  <a:gd name="T18" fmla="*/ 0 w 140"/>
                  <a:gd name="T19" fmla="*/ 0 h 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80"/>
                  <a:gd name="T32" fmla="*/ 140 w 140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80">
                    <a:moveTo>
                      <a:pt x="0" y="0"/>
                    </a:moveTo>
                    <a:lnTo>
                      <a:pt x="140" y="0"/>
                    </a:lnTo>
                    <a:lnTo>
                      <a:pt x="140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4" name="Freeform 292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76"/>
              </a:xfrm>
              <a:custGeom>
                <a:avLst/>
                <a:gdLst>
                  <a:gd name="T0" fmla="*/ 0 w 140"/>
                  <a:gd name="T1" fmla="*/ 0 h 76"/>
                  <a:gd name="T2" fmla="*/ 140 w 140"/>
                  <a:gd name="T3" fmla="*/ 0 h 76"/>
                  <a:gd name="T4" fmla="*/ 140 w 140"/>
                  <a:gd name="T5" fmla="*/ 76 h 76"/>
                  <a:gd name="T6" fmla="*/ 0 w 140"/>
                  <a:gd name="T7" fmla="*/ 76 h 76"/>
                  <a:gd name="T8" fmla="*/ 0 w 140"/>
                  <a:gd name="T9" fmla="*/ 0 h 76"/>
                  <a:gd name="T10" fmla="*/ 0 w 140"/>
                  <a:gd name="T11" fmla="*/ 0 h 76"/>
                  <a:gd name="T12" fmla="*/ 140 w 140"/>
                  <a:gd name="T13" fmla="*/ 0 h 76"/>
                  <a:gd name="T14" fmla="*/ 140 w 140"/>
                  <a:gd name="T15" fmla="*/ 72 h 76"/>
                  <a:gd name="T16" fmla="*/ 0 w 140"/>
                  <a:gd name="T17" fmla="*/ 72 h 76"/>
                  <a:gd name="T18" fmla="*/ 0 w 140"/>
                  <a:gd name="T19" fmla="*/ 0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76"/>
                  <a:gd name="T32" fmla="*/ 140 w 140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7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5" name="Freeform 293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72"/>
              </a:xfrm>
              <a:custGeom>
                <a:avLst/>
                <a:gdLst>
                  <a:gd name="T0" fmla="*/ 0 w 140"/>
                  <a:gd name="T1" fmla="*/ 0 h 72"/>
                  <a:gd name="T2" fmla="*/ 140 w 140"/>
                  <a:gd name="T3" fmla="*/ 0 h 72"/>
                  <a:gd name="T4" fmla="*/ 140 w 140"/>
                  <a:gd name="T5" fmla="*/ 72 h 72"/>
                  <a:gd name="T6" fmla="*/ 0 w 140"/>
                  <a:gd name="T7" fmla="*/ 72 h 72"/>
                  <a:gd name="T8" fmla="*/ 0 w 140"/>
                  <a:gd name="T9" fmla="*/ 0 h 72"/>
                  <a:gd name="T10" fmla="*/ 0 w 140"/>
                  <a:gd name="T11" fmla="*/ 0 h 72"/>
                  <a:gd name="T12" fmla="*/ 140 w 140"/>
                  <a:gd name="T13" fmla="*/ 0 h 72"/>
                  <a:gd name="T14" fmla="*/ 140 w 140"/>
                  <a:gd name="T15" fmla="*/ 68 h 72"/>
                  <a:gd name="T16" fmla="*/ 0 w 140"/>
                  <a:gd name="T17" fmla="*/ 68 h 72"/>
                  <a:gd name="T18" fmla="*/ 0 w 140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72"/>
                  <a:gd name="T32" fmla="*/ 140 w 140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7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68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6" name="Freeform 294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68"/>
              </a:xfrm>
              <a:custGeom>
                <a:avLst/>
                <a:gdLst>
                  <a:gd name="T0" fmla="*/ 0 w 140"/>
                  <a:gd name="T1" fmla="*/ 0 h 68"/>
                  <a:gd name="T2" fmla="*/ 140 w 140"/>
                  <a:gd name="T3" fmla="*/ 0 h 68"/>
                  <a:gd name="T4" fmla="*/ 140 w 140"/>
                  <a:gd name="T5" fmla="*/ 68 h 68"/>
                  <a:gd name="T6" fmla="*/ 0 w 140"/>
                  <a:gd name="T7" fmla="*/ 68 h 68"/>
                  <a:gd name="T8" fmla="*/ 0 w 140"/>
                  <a:gd name="T9" fmla="*/ 0 h 68"/>
                  <a:gd name="T10" fmla="*/ 0 w 140"/>
                  <a:gd name="T11" fmla="*/ 0 h 68"/>
                  <a:gd name="T12" fmla="*/ 140 w 140"/>
                  <a:gd name="T13" fmla="*/ 0 h 68"/>
                  <a:gd name="T14" fmla="*/ 140 w 140"/>
                  <a:gd name="T15" fmla="*/ 64 h 68"/>
                  <a:gd name="T16" fmla="*/ 0 w 140"/>
                  <a:gd name="T17" fmla="*/ 64 h 68"/>
                  <a:gd name="T18" fmla="*/ 0 w 140"/>
                  <a:gd name="T19" fmla="*/ 0 h 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68"/>
                  <a:gd name="T32" fmla="*/ 140 w 140"/>
                  <a:gd name="T33" fmla="*/ 68 h 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6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68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7" name="Freeform 295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64"/>
              </a:xfrm>
              <a:custGeom>
                <a:avLst/>
                <a:gdLst>
                  <a:gd name="T0" fmla="*/ 0 w 140"/>
                  <a:gd name="T1" fmla="*/ 0 h 64"/>
                  <a:gd name="T2" fmla="*/ 140 w 140"/>
                  <a:gd name="T3" fmla="*/ 0 h 64"/>
                  <a:gd name="T4" fmla="*/ 140 w 140"/>
                  <a:gd name="T5" fmla="*/ 64 h 64"/>
                  <a:gd name="T6" fmla="*/ 0 w 140"/>
                  <a:gd name="T7" fmla="*/ 64 h 64"/>
                  <a:gd name="T8" fmla="*/ 0 w 140"/>
                  <a:gd name="T9" fmla="*/ 0 h 64"/>
                  <a:gd name="T10" fmla="*/ 0 w 140"/>
                  <a:gd name="T11" fmla="*/ 0 h 64"/>
                  <a:gd name="T12" fmla="*/ 140 w 140"/>
                  <a:gd name="T13" fmla="*/ 0 h 64"/>
                  <a:gd name="T14" fmla="*/ 140 w 140"/>
                  <a:gd name="T15" fmla="*/ 61 h 64"/>
                  <a:gd name="T16" fmla="*/ 0 w 140"/>
                  <a:gd name="T17" fmla="*/ 61 h 64"/>
                  <a:gd name="T18" fmla="*/ 0 w 140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64"/>
                  <a:gd name="T32" fmla="*/ 140 w 140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6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8" name="Freeform 296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61"/>
              </a:xfrm>
              <a:custGeom>
                <a:avLst/>
                <a:gdLst>
                  <a:gd name="T0" fmla="*/ 0 w 140"/>
                  <a:gd name="T1" fmla="*/ 0 h 61"/>
                  <a:gd name="T2" fmla="*/ 140 w 140"/>
                  <a:gd name="T3" fmla="*/ 0 h 61"/>
                  <a:gd name="T4" fmla="*/ 140 w 140"/>
                  <a:gd name="T5" fmla="*/ 61 h 61"/>
                  <a:gd name="T6" fmla="*/ 0 w 140"/>
                  <a:gd name="T7" fmla="*/ 61 h 61"/>
                  <a:gd name="T8" fmla="*/ 0 w 140"/>
                  <a:gd name="T9" fmla="*/ 0 h 61"/>
                  <a:gd name="T10" fmla="*/ 0 w 140"/>
                  <a:gd name="T11" fmla="*/ 0 h 61"/>
                  <a:gd name="T12" fmla="*/ 140 w 140"/>
                  <a:gd name="T13" fmla="*/ 0 h 61"/>
                  <a:gd name="T14" fmla="*/ 140 w 140"/>
                  <a:gd name="T15" fmla="*/ 57 h 61"/>
                  <a:gd name="T16" fmla="*/ 0 w 140"/>
                  <a:gd name="T17" fmla="*/ 57 h 61"/>
                  <a:gd name="T18" fmla="*/ 0 w 140"/>
                  <a:gd name="T19" fmla="*/ 0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61"/>
                  <a:gd name="T32" fmla="*/ 140 w 140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61">
                    <a:moveTo>
                      <a:pt x="0" y="0"/>
                    </a:moveTo>
                    <a:lnTo>
                      <a:pt x="140" y="0"/>
                    </a:lnTo>
                    <a:lnTo>
                      <a:pt x="140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79" name="Freeform 297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57"/>
              </a:xfrm>
              <a:custGeom>
                <a:avLst/>
                <a:gdLst>
                  <a:gd name="T0" fmla="*/ 0 w 140"/>
                  <a:gd name="T1" fmla="*/ 0 h 57"/>
                  <a:gd name="T2" fmla="*/ 140 w 140"/>
                  <a:gd name="T3" fmla="*/ 0 h 57"/>
                  <a:gd name="T4" fmla="*/ 140 w 140"/>
                  <a:gd name="T5" fmla="*/ 57 h 57"/>
                  <a:gd name="T6" fmla="*/ 0 w 140"/>
                  <a:gd name="T7" fmla="*/ 57 h 57"/>
                  <a:gd name="T8" fmla="*/ 0 w 140"/>
                  <a:gd name="T9" fmla="*/ 0 h 57"/>
                  <a:gd name="T10" fmla="*/ 0 w 140"/>
                  <a:gd name="T11" fmla="*/ 0 h 57"/>
                  <a:gd name="T12" fmla="*/ 140 w 140"/>
                  <a:gd name="T13" fmla="*/ 0 h 57"/>
                  <a:gd name="T14" fmla="*/ 140 w 140"/>
                  <a:gd name="T15" fmla="*/ 52 h 57"/>
                  <a:gd name="T16" fmla="*/ 0 w 140"/>
                  <a:gd name="T17" fmla="*/ 52 h 57"/>
                  <a:gd name="T18" fmla="*/ 0 w 140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57"/>
                  <a:gd name="T32" fmla="*/ 140 w 140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57">
                    <a:moveTo>
                      <a:pt x="0" y="0"/>
                    </a:moveTo>
                    <a:lnTo>
                      <a:pt x="140" y="0"/>
                    </a:lnTo>
                    <a:lnTo>
                      <a:pt x="140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52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0" name="Freeform 298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52"/>
              </a:xfrm>
              <a:custGeom>
                <a:avLst/>
                <a:gdLst>
                  <a:gd name="T0" fmla="*/ 0 w 140"/>
                  <a:gd name="T1" fmla="*/ 0 h 52"/>
                  <a:gd name="T2" fmla="*/ 140 w 140"/>
                  <a:gd name="T3" fmla="*/ 0 h 52"/>
                  <a:gd name="T4" fmla="*/ 140 w 140"/>
                  <a:gd name="T5" fmla="*/ 52 h 52"/>
                  <a:gd name="T6" fmla="*/ 0 w 140"/>
                  <a:gd name="T7" fmla="*/ 52 h 52"/>
                  <a:gd name="T8" fmla="*/ 0 w 140"/>
                  <a:gd name="T9" fmla="*/ 0 h 52"/>
                  <a:gd name="T10" fmla="*/ 0 w 140"/>
                  <a:gd name="T11" fmla="*/ 0 h 52"/>
                  <a:gd name="T12" fmla="*/ 140 w 140"/>
                  <a:gd name="T13" fmla="*/ 0 h 52"/>
                  <a:gd name="T14" fmla="*/ 140 w 140"/>
                  <a:gd name="T15" fmla="*/ 48 h 52"/>
                  <a:gd name="T16" fmla="*/ 0 w 140"/>
                  <a:gd name="T17" fmla="*/ 48 h 52"/>
                  <a:gd name="T18" fmla="*/ 0 w 140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52"/>
                  <a:gd name="T32" fmla="*/ 140 w 140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5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52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D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1" name="Freeform 299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48"/>
              </a:xfrm>
              <a:custGeom>
                <a:avLst/>
                <a:gdLst>
                  <a:gd name="T0" fmla="*/ 0 w 140"/>
                  <a:gd name="T1" fmla="*/ 0 h 48"/>
                  <a:gd name="T2" fmla="*/ 140 w 140"/>
                  <a:gd name="T3" fmla="*/ 0 h 48"/>
                  <a:gd name="T4" fmla="*/ 140 w 140"/>
                  <a:gd name="T5" fmla="*/ 48 h 48"/>
                  <a:gd name="T6" fmla="*/ 0 w 140"/>
                  <a:gd name="T7" fmla="*/ 48 h 48"/>
                  <a:gd name="T8" fmla="*/ 0 w 140"/>
                  <a:gd name="T9" fmla="*/ 0 h 48"/>
                  <a:gd name="T10" fmla="*/ 0 w 140"/>
                  <a:gd name="T11" fmla="*/ 0 h 48"/>
                  <a:gd name="T12" fmla="*/ 140 w 140"/>
                  <a:gd name="T13" fmla="*/ 0 h 48"/>
                  <a:gd name="T14" fmla="*/ 140 w 140"/>
                  <a:gd name="T15" fmla="*/ 44 h 48"/>
                  <a:gd name="T16" fmla="*/ 0 w 140"/>
                  <a:gd name="T17" fmla="*/ 44 h 48"/>
                  <a:gd name="T18" fmla="*/ 0 w 140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8"/>
                  <a:gd name="T32" fmla="*/ 140 w 140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2" name="Freeform 300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44"/>
              </a:xfrm>
              <a:custGeom>
                <a:avLst/>
                <a:gdLst>
                  <a:gd name="T0" fmla="*/ 0 w 140"/>
                  <a:gd name="T1" fmla="*/ 0 h 44"/>
                  <a:gd name="T2" fmla="*/ 140 w 140"/>
                  <a:gd name="T3" fmla="*/ 0 h 44"/>
                  <a:gd name="T4" fmla="*/ 140 w 140"/>
                  <a:gd name="T5" fmla="*/ 44 h 44"/>
                  <a:gd name="T6" fmla="*/ 0 w 140"/>
                  <a:gd name="T7" fmla="*/ 44 h 44"/>
                  <a:gd name="T8" fmla="*/ 0 w 140"/>
                  <a:gd name="T9" fmla="*/ 0 h 44"/>
                  <a:gd name="T10" fmla="*/ 0 w 140"/>
                  <a:gd name="T11" fmla="*/ 0 h 44"/>
                  <a:gd name="T12" fmla="*/ 140 w 140"/>
                  <a:gd name="T13" fmla="*/ 0 h 44"/>
                  <a:gd name="T14" fmla="*/ 140 w 140"/>
                  <a:gd name="T15" fmla="*/ 40 h 44"/>
                  <a:gd name="T16" fmla="*/ 0 w 140"/>
                  <a:gd name="T17" fmla="*/ 40 h 44"/>
                  <a:gd name="T18" fmla="*/ 0 w 14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4"/>
                  <a:gd name="T32" fmla="*/ 140 w 14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3" name="Freeform 301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40"/>
              </a:xfrm>
              <a:custGeom>
                <a:avLst/>
                <a:gdLst>
                  <a:gd name="T0" fmla="*/ 0 w 140"/>
                  <a:gd name="T1" fmla="*/ 0 h 40"/>
                  <a:gd name="T2" fmla="*/ 140 w 140"/>
                  <a:gd name="T3" fmla="*/ 0 h 40"/>
                  <a:gd name="T4" fmla="*/ 140 w 140"/>
                  <a:gd name="T5" fmla="*/ 40 h 40"/>
                  <a:gd name="T6" fmla="*/ 0 w 140"/>
                  <a:gd name="T7" fmla="*/ 40 h 40"/>
                  <a:gd name="T8" fmla="*/ 0 w 140"/>
                  <a:gd name="T9" fmla="*/ 0 h 40"/>
                  <a:gd name="T10" fmla="*/ 0 w 140"/>
                  <a:gd name="T11" fmla="*/ 0 h 40"/>
                  <a:gd name="T12" fmla="*/ 140 w 140"/>
                  <a:gd name="T13" fmla="*/ 0 h 40"/>
                  <a:gd name="T14" fmla="*/ 140 w 140"/>
                  <a:gd name="T15" fmla="*/ 36 h 40"/>
                  <a:gd name="T16" fmla="*/ 0 w 140"/>
                  <a:gd name="T17" fmla="*/ 36 h 40"/>
                  <a:gd name="T18" fmla="*/ 0 w 140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0"/>
                  <a:gd name="T32" fmla="*/ 140 w 140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0">
                    <a:moveTo>
                      <a:pt x="0" y="0"/>
                    </a:moveTo>
                    <a:lnTo>
                      <a:pt x="140" y="0"/>
                    </a:lnTo>
                    <a:lnTo>
                      <a:pt x="140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4" name="Freeform 302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36"/>
              </a:xfrm>
              <a:custGeom>
                <a:avLst/>
                <a:gdLst>
                  <a:gd name="T0" fmla="*/ 0 w 140"/>
                  <a:gd name="T1" fmla="*/ 0 h 36"/>
                  <a:gd name="T2" fmla="*/ 140 w 140"/>
                  <a:gd name="T3" fmla="*/ 0 h 36"/>
                  <a:gd name="T4" fmla="*/ 140 w 140"/>
                  <a:gd name="T5" fmla="*/ 36 h 36"/>
                  <a:gd name="T6" fmla="*/ 0 w 140"/>
                  <a:gd name="T7" fmla="*/ 36 h 36"/>
                  <a:gd name="T8" fmla="*/ 0 w 140"/>
                  <a:gd name="T9" fmla="*/ 0 h 36"/>
                  <a:gd name="T10" fmla="*/ 0 w 140"/>
                  <a:gd name="T11" fmla="*/ 0 h 36"/>
                  <a:gd name="T12" fmla="*/ 140 w 140"/>
                  <a:gd name="T13" fmla="*/ 0 h 36"/>
                  <a:gd name="T14" fmla="*/ 140 w 140"/>
                  <a:gd name="T15" fmla="*/ 32 h 36"/>
                  <a:gd name="T16" fmla="*/ 0 w 140"/>
                  <a:gd name="T17" fmla="*/ 32 h 36"/>
                  <a:gd name="T18" fmla="*/ 0 w 140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36"/>
                  <a:gd name="T32" fmla="*/ 140 w 140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3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5" name="Freeform 303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32"/>
              </a:xfrm>
              <a:custGeom>
                <a:avLst/>
                <a:gdLst>
                  <a:gd name="T0" fmla="*/ 0 w 140"/>
                  <a:gd name="T1" fmla="*/ 0 h 32"/>
                  <a:gd name="T2" fmla="*/ 140 w 140"/>
                  <a:gd name="T3" fmla="*/ 0 h 32"/>
                  <a:gd name="T4" fmla="*/ 140 w 140"/>
                  <a:gd name="T5" fmla="*/ 32 h 32"/>
                  <a:gd name="T6" fmla="*/ 0 w 140"/>
                  <a:gd name="T7" fmla="*/ 32 h 32"/>
                  <a:gd name="T8" fmla="*/ 0 w 140"/>
                  <a:gd name="T9" fmla="*/ 0 h 32"/>
                  <a:gd name="T10" fmla="*/ 0 w 140"/>
                  <a:gd name="T11" fmla="*/ 0 h 32"/>
                  <a:gd name="T12" fmla="*/ 140 w 140"/>
                  <a:gd name="T13" fmla="*/ 0 h 32"/>
                  <a:gd name="T14" fmla="*/ 140 w 140"/>
                  <a:gd name="T15" fmla="*/ 29 h 32"/>
                  <a:gd name="T16" fmla="*/ 0 w 140"/>
                  <a:gd name="T17" fmla="*/ 29 h 32"/>
                  <a:gd name="T18" fmla="*/ 0 w 140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32"/>
                  <a:gd name="T32" fmla="*/ 140 w 140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3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8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6" name="Freeform 304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29"/>
              </a:xfrm>
              <a:custGeom>
                <a:avLst/>
                <a:gdLst>
                  <a:gd name="T0" fmla="*/ 0 w 140"/>
                  <a:gd name="T1" fmla="*/ 0 h 29"/>
                  <a:gd name="T2" fmla="*/ 140 w 140"/>
                  <a:gd name="T3" fmla="*/ 0 h 29"/>
                  <a:gd name="T4" fmla="*/ 140 w 140"/>
                  <a:gd name="T5" fmla="*/ 29 h 29"/>
                  <a:gd name="T6" fmla="*/ 0 w 140"/>
                  <a:gd name="T7" fmla="*/ 29 h 29"/>
                  <a:gd name="T8" fmla="*/ 0 w 140"/>
                  <a:gd name="T9" fmla="*/ 0 h 29"/>
                  <a:gd name="T10" fmla="*/ 0 w 140"/>
                  <a:gd name="T11" fmla="*/ 0 h 29"/>
                  <a:gd name="T12" fmla="*/ 140 w 140"/>
                  <a:gd name="T13" fmla="*/ 0 h 29"/>
                  <a:gd name="T14" fmla="*/ 140 w 140"/>
                  <a:gd name="T15" fmla="*/ 25 h 29"/>
                  <a:gd name="T16" fmla="*/ 0 w 140"/>
                  <a:gd name="T17" fmla="*/ 25 h 29"/>
                  <a:gd name="T18" fmla="*/ 0 w 140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29"/>
                  <a:gd name="T32" fmla="*/ 140 w 140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29">
                    <a:moveTo>
                      <a:pt x="0" y="0"/>
                    </a:moveTo>
                    <a:lnTo>
                      <a:pt x="140" y="0"/>
                    </a:lnTo>
                    <a:lnTo>
                      <a:pt x="14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7" name="Freeform 305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25"/>
              </a:xfrm>
              <a:custGeom>
                <a:avLst/>
                <a:gdLst>
                  <a:gd name="T0" fmla="*/ 0 w 140"/>
                  <a:gd name="T1" fmla="*/ 0 h 25"/>
                  <a:gd name="T2" fmla="*/ 140 w 140"/>
                  <a:gd name="T3" fmla="*/ 0 h 25"/>
                  <a:gd name="T4" fmla="*/ 140 w 140"/>
                  <a:gd name="T5" fmla="*/ 25 h 25"/>
                  <a:gd name="T6" fmla="*/ 0 w 140"/>
                  <a:gd name="T7" fmla="*/ 25 h 25"/>
                  <a:gd name="T8" fmla="*/ 0 w 140"/>
                  <a:gd name="T9" fmla="*/ 0 h 25"/>
                  <a:gd name="T10" fmla="*/ 0 w 140"/>
                  <a:gd name="T11" fmla="*/ 0 h 25"/>
                  <a:gd name="T12" fmla="*/ 140 w 140"/>
                  <a:gd name="T13" fmla="*/ 0 h 25"/>
                  <a:gd name="T14" fmla="*/ 140 w 140"/>
                  <a:gd name="T15" fmla="*/ 20 h 25"/>
                  <a:gd name="T16" fmla="*/ 0 w 140"/>
                  <a:gd name="T17" fmla="*/ 20 h 25"/>
                  <a:gd name="T18" fmla="*/ 0 w 140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25"/>
                  <a:gd name="T32" fmla="*/ 140 w 140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25">
                    <a:moveTo>
                      <a:pt x="0" y="0"/>
                    </a:moveTo>
                    <a:lnTo>
                      <a:pt x="140" y="0"/>
                    </a:lnTo>
                    <a:lnTo>
                      <a:pt x="140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8" name="Freeform 306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20"/>
              </a:xfrm>
              <a:custGeom>
                <a:avLst/>
                <a:gdLst>
                  <a:gd name="T0" fmla="*/ 0 w 140"/>
                  <a:gd name="T1" fmla="*/ 0 h 20"/>
                  <a:gd name="T2" fmla="*/ 140 w 140"/>
                  <a:gd name="T3" fmla="*/ 0 h 20"/>
                  <a:gd name="T4" fmla="*/ 140 w 140"/>
                  <a:gd name="T5" fmla="*/ 20 h 20"/>
                  <a:gd name="T6" fmla="*/ 0 w 140"/>
                  <a:gd name="T7" fmla="*/ 20 h 20"/>
                  <a:gd name="T8" fmla="*/ 0 w 140"/>
                  <a:gd name="T9" fmla="*/ 0 h 20"/>
                  <a:gd name="T10" fmla="*/ 0 w 140"/>
                  <a:gd name="T11" fmla="*/ 0 h 20"/>
                  <a:gd name="T12" fmla="*/ 140 w 140"/>
                  <a:gd name="T13" fmla="*/ 0 h 20"/>
                  <a:gd name="T14" fmla="*/ 140 w 140"/>
                  <a:gd name="T15" fmla="*/ 16 h 20"/>
                  <a:gd name="T16" fmla="*/ 0 w 140"/>
                  <a:gd name="T17" fmla="*/ 16 h 20"/>
                  <a:gd name="T18" fmla="*/ 0 w 140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20"/>
                  <a:gd name="T32" fmla="*/ 140 w 140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20">
                    <a:moveTo>
                      <a:pt x="0" y="0"/>
                    </a:moveTo>
                    <a:lnTo>
                      <a:pt x="140" y="0"/>
                    </a:lnTo>
                    <a:lnTo>
                      <a:pt x="140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89" name="Freeform 307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6"/>
              </a:xfrm>
              <a:custGeom>
                <a:avLst/>
                <a:gdLst>
                  <a:gd name="T0" fmla="*/ 0 w 140"/>
                  <a:gd name="T1" fmla="*/ 0 h 16"/>
                  <a:gd name="T2" fmla="*/ 140 w 140"/>
                  <a:gd name="T3" fmla="*/ 0 h 16"/>
                  <a:gd name="T4" fmla="*/ 140 w 140"/>
                  <a:gd name="T5" fmla="*/ 16 h 16"/>
                  <a:gd name="T6" fmla="*/ 0 w 140"/>
                  <a:gd name="T7" fmla="*/ 16 h 16"/>
                  <a:gd name="T8" fmla="*/ 0 w 140"/>
                  <a:gd name="T9" fmla="*/ 0 h 16"/>
                  <a:gd name="T10" fmla="*/ 0 w 140"/>
                  <a:gd name="T11" fmla="*/ 0 h 16"/>
                  <a:gd name="T12" fmla="*/ 140 w 140"/>
                  <a:gd name="T13" fmla="*/ 0 h 16"/>
                  <a:gd name="T14" fmla="*/ 140 w 140"/>
                  <a:gd name="T15" fmla="*/ 12 h 16"/>
                  <a:gd name="T16" fmla="*/ 0 w 140"/>
                  <a:gd name="T17" fmla="*/ 12 h 16"/>
                  <a:gd name="T18" fmla="*/ 0 w 140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6"/>
                  <a:gd name="T32" fmla="*/ 140 w 140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6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0" name="Freeform 308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2"/>
              </a:xfrm>
              <a:custGeom>
                <a:avLst/>
                <a:gdLst>
                  <a:gd name="T0" fmla="*/ 0 w 140"/>
                  <a:gd name="T1" fmla="*/ 0 h 12"/>
                  <a:gd name="T2" fmla="*/ 140 w 140"/>
                  <a:gd name="T3" fmla="*/ 0 h 12"/>
                  <a:gd name="T4" fmla="*/ 140 w 140"/>
                  <a:gd name="T5" fmla="*/ 12 h 12"/>
                  <a:gd name="T6" fmla="*/ 0 w 140"/>
                  <a:gd name="T7" fmla="*/ 12 h 12"/>
                  <a:gd name="T8" fmla="*/ 0 w 140"/>
                  <a:gd name="T9" fmla="*/ 0 h 12"/>
                  <a:gd name="T10" fmla="*/ 0 w 140"/>
                  <a:gd name="T11" fmla="*/ 0 h 12"/>
                  <a:gd name="T12" fmla="*/ 140 w 140"/>
                  <a:gd name="T13" fmla="*/ 0 h 12"/>
                  <a:gd name="T14" fmla="*/ 140 w 140"/>
                  <a:gd name="T15" fmla="*/ 8 h 12"/>
                  <a:gd name="T16" fmla="*/ 0 w 140"/>
                  <a:gd name="T17" fmla="*/ 8 h 12"/>
                  <a:gd name="T18" fmla="*/ 0 w 140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2"/>
                  <a:gd name="T32" fmla="*/ 140 w 140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2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1" name="Freeform 309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8"/>
              </a:xfrm>
              <a:custGeom>
                <a:avLst/>
                <a:gdLst>
                  <a:gd name="T0" fmla="*/ 0 w 140"/>
                  <a:gd name="T1" fmla="*/ 0 h 8"/>
                  <a:gd name="T2" fmla="*/ 140 w 140"/>
                  <a:gd name="T3" fmla="*/ 0 h 8"/>
                  <a:gd name="T4" fmla="*/ 140 w 140"/>
                  <a:gd name="T5" fmla="*/ 8 h 8"/>
                  <a:gd name="T6" fmla="*/ 0 w 140"/>
                  <a:gd name="T7" fmla="*/ 8 h 8"/>
                  <a:gd name="T8" fmla="*/ 0 w 140"/>
                  <a:gd name="T9" fmla="*/ 0 h 8"/>
                  <a:gd name="T10" fmla="*/ 0 w 140"/>
                  <a:gd name="T11" fmla="*/ 0 h 8"/>
                  <a:gd name="T12" fmla="*/ 140 w 140"/>
                  <a:gd name="T13" fmla="*/ 0 h 8"/>
                  <a:gd name="T14" fmla="*/ 140 w 140"/>
                  <a:gd name="T15" fmla="*/ 4 h 8"/>
                  <a:gd name="T16" fmla="*/ 0 w 140"/>
                  <a:gd name="T17" fmla="*/ 4 h 8"/>
                  <a:gd name="T18" fmla="*/ 0 w 140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8"/>
                  <a:gd name="T32" fmla="*/ 140 w 140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8">
                    <a:moveTo>
                      <a:pt x="0" y="0"/>
                    </a:moveTo>
                    <a:lnTo>
                      <a:pt x="140" y="0"/>
                    </a:lnTo>
                    <a:lnTo>
                      <a:pt x="140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2" name="Freeform 310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4"/>
              </a:xfrm>
              <a:custGeom>
                <a:avLst/>
                <a:gdLst>
                  <a:gd name="T0" fmla="*/ 0 w 140"/>
                  <a:gd name="T1" fmla="*/ 0 h 4"/>
                  <a:gd name="T2" fmla="*/ 140 w 140"/>
                  <a:gd name="T3" fmla="*/ 0 h 4"/>
                  <a:gd name="T4" fmla="*/ 140 w 140"/>
                  <a:gd name="T5" fmla="*/ 4 h 4"/>
                  <a:gd name="T6" fmla="*/ 0 w 140"/>
                  <a:gd name="T7" fmla="*/ 4 h 4"/>
                  <a:gd name="T8" fmla="*/ 0 w 140"/>
                  <a:gd name="T9" fmla="*/ 0 h 4"/>
                  <a:gd name="T10" fmla="*/ 0 w 140"/>
                  <a:gd name="T11" fmla="*/ 0 h 4"/>
                  <a:gd name="T12" fmla="*/ 140 w 140"/>
                  <a:gd name="T13" fmla="*/ 0 h 4"/>
                  <a:gd name="T14" fmla="*/ 140 w 140"/>
                  <a:gd name="T15" fmla="*/ 0 h 4"/>
                  <a:gd name="T16" fmla="*/ 0 w 140"/>
                  <a:gd name="T17" fmla="*/ 0 h 4"/>
                  <a:gd name="T18" fmla="*/ 0 w 140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"/>
                  <a:gd name="T32" fmla="*/ 140 w 140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3" name="Freeform 311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"/>
              </a:xfrm>
              <a:custGeom>
                <a:avLst/>
                <a:gdLst>
                  <a:gd name="T0" fmla="*/ 0 w 140"/>
                  <a:gd name="T1" fmla="*/ 0 h 1"/>
                  <a:gd name="T2" fmla="*/ 140 w 140"/>
                  <a:gd name="T3" fmla="*/ 0 h 1"/>
                  <a:gd name="T4" fmla="*/ 140 w 140"/>
                  <a:gd name="T5" fmla="*/ 0 h 1"/>
                  <a:gd name="T6" fmla="*/ 0 w 140"/>
                  <a:gd name="T7" fmla="*/ 0 h 1"/>
                  <a:gd name="T8" fmla="*/ 0 w 140"/>
                  <a:gd name="T9" fmla="*/ 0 h 1"/>
                  <a:gd name="T10" fmla="*/ 0 w 140"/>
                  <a:gd name="T11" fmla="*/ 0 h 1"/>
                  <a:gd name="T12" fmla="*/ 140 w 140"/>
                  <a:gd name="T13" fmla="*/ 0 h 1"/>
                  <a:gd name="T14" fmla="*/ 140 w 140"/>
                  <a:gd name="T15" fmla="*/ 0 h 1"/>
                  <a:gd name="T16" fmla="*/ 0 w 140"/>
                  <a:gd name="T17" fmla="*/ 0 h 1"/>
                  <a:gd name="T18" fmla="*/ 0 w 140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"/>
                  <a:gd name="T32" fmla="*/ 140 w 140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">
                    <a:moveTo>
                      <a:pt x="0" y="0"/>
                    </a:moveTo>
                    <a:lnTo>
                      <a:pt x="140" y="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4" name="Freeform 312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28" cy="44"/>
              </a:xfrm>
              <a:custGeom>
                <a:avLst/>
                <a:gdLst>
                  <a:gd name="T0" fmla="*/ 0 w 128"/>
                  <a:gd name="T1" fmla="*/ 0 h 44"/>
                  <a:gd name="T2" fmla="*/ 128 w 128"/>
                  <a:gd name="T3" fmla="*/ 0 h 44"/>
                  <a:gd name="T4" fmla="*/ 128 w 128"/>
                  <a:gd name="T5" fmla="*/ 44 h 44"/>
                  <a:gd name="T6" fmla="*/ 0 w 128"/>
                  <a:gd name="T7" fmla="*/ 44 h 44"/>
                  <a:gd name="T8" fmla="*/ 0 w 128"/>
                  <a:gd name="T9" fmla="*/ 0 h 44"/>
                  <a:gd name="T10" fmla="*/ 0 w 128"/>
                  <a:gd name="T11" fmla="*/ 0 h 44"/>
                  <a:gd name="T12" fmla="*/ 125 w 128"/>
                  <a:gd name="T13" fmla="*/ 0 h 44"/>
                  <a:gd name="T14" fmla="*/ 125 w 128"/>
                  <a:gd name="T15" fmla="*/ 44 h 44"/>
                  <a:gd name="T16" fmla="*/ 0 w 128"/>
                  <a:gd name="T17" fmla="*/ 44 h 44"/>
                  <a:gd name="T18" fmla="*/ 0 w 12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44"/>
                  <a:gd name="T32" fmla="*/ 128 w 12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44">
                    <a:moveTo>
                      <a:pt x="0" y="0"/>
                    </a:moveTo>
                    <a:lnTo>
                      <a:pt x="128" y="0"/>
                    </a:lnTo>
                    <a:lnTo>
                      <a:pt x="12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5" y="0"/>
                    </a:lnTo>
                    <a:lnTo>
                      <a:pt x="12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5" name="Freeform 313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25" cy="44"/>
              </a:xfrm>
              <a:custGeom>
                <a:avLst/>
                <a:gdLst>
                  <a:gd name="T0" fmla="*/ 0 w 125"/>
                  <a:gd name="T1" fmla="*/ 0 h 44"/>
                  <a:gd name="T2" fmla="*/ 125 w 125"/>
                  <a:gd name="T3" fmla="*/ 0 h 44"/>
                  <a:gd name="T4" fmla="*/ 125 w 125"/>
                  <a:gd name="T5" fmla="*/ 44 h 44"/>
                  <a:gd name="T6" fmla="*/ 0 w 125"/>
                  <a:gd name="T7" fmla="*/ 44 h 44"/>
                  <a:gd name="T8" fmla="*/ 0 w 125"/>
                  <a:gd name="T9" fmla="*/ 0 h 44"/>
                  <a:gd name="T10" fmla="*/ 0 w 125"/>
                  <a:gd name="T11" fmla="*/ 0 h 44"/>
                  <a:gd name="T12" fmla="*/ 122 w 125"/>
                  <a:gd name="T13" fmla="*/ 0 h 44"/>
                  <a:gd name="T14" fmla="*/ 122 w 125"/>
                  <a:gd name="T15" fmla="*/ 44 h 44"/>
                  <a:gd name="T16" fmla="*/ 0 w 125"/>
                  <a:gd name="T17" fmla="*/ 44 h 44"/>
                  <a:gd name="T18" fmla="*/ 0 w 12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5"/>
                  <a:gd name="T31" fmla="*/ 0 h 44"/>
                  <a:gd name="T32" fmla="*/ 125 w 12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5" h="44">
                    <a:moveTo>
                      <a:pt x="0" y="0"/>
                    </a:moveTo>
                    <a:lnTo>
                      <a:pt x="125" y="0"/>
                    </a:lnTo>
                    <a:lnTo>
                      <a:pt x="12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2" y="0"/>
                    </a:lnTo>
                    <a:lnTo>
                      <a:pt x="12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6" name="Freeform 314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22" cy="44"/>
              </a:xfrm>
              <a:custGeom>
                <a:avLst/>
                <a:gdLst>
                  <a:gd name="T0" fmla="*/ 0 w 122"/>
                  <a:gd name="T1" fmla="*/ 0 h 44"/>
                  <a:gd name="T2" fmla="*/ 122 w 122"/>
                  <a:gd name="T3" fmla="*/ 0 h 44"/>
                  <a:gd name="T4" fmla="*/ 122 w 122"/>
                  <a:gd name="T5" fmla="*/ 44 h 44"/>
                  <a:gd name="T6" fmla="*/ 0 w 122"/>
                  <a:gd name="T7" fmla="*/ 44 h 44"/>
                  <a:gd name="T8" fmla="*/ 0 w 122"/>
                  <a:gd name="T9" fmla="*/ 0 h 44"/>
                  <a:gd name="T10" fmla="*/ 0 w 122"/>
                  <a:gd name="T11" fmla="*/ 0 h 44"/>
                  <a:gd name="T12" fmla="*/ 118 w 122"/>
                  <a:gd name="T13" fmla="*/ 0 h 44"/>
                  <a:gd name="T14" fmla="*/ 118 w 122"/>
                  <a:gd name="T15" fmla="*/ 44 h 44"/>
                  <a:gd name="T16" fmla="*/ 0 w 122"/>
                  <a:gd name="T17" fmla="*/ 44 h 44"/>
                  <a:gd name="T18" fmla="*/ 0 w 122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2"/>
                  <a:gd name="T31" fmla="*/ 0 h 44"/>
                  <a:gd name="T32" fmla="*/ 122 w 122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2" h="44">
                    <a:moveTo>
                      <a:pt x="0" y="0"/>
                    </a:moveTo>
                    <a:lnTo>
                      <a:pt x="122" y="0"/>
                    </a:lnTo>
                    <a:lnTo>
                      <a:pt x="12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8" y="0"/>
                    </a:lnTo>
                    <a:lnTo>
                      <a:pt x="11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7" name="Freeform 315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18" cy="44"/>
              </a:xfrm>
              <a:custGeom>
                <a:avLst/>
                <a:gdLst>
                  <a:gd name="T0" fmla="*/ 0 w 118"/>
                  <a:gd name="T1" fmla="*/ 0 h 44"/>
                  <a:gd name="T2" fmla="*/ 118 w 118"/>
                  <a:gd name="T3" fmla="*/ 0 h 44"/>
                  <a:gd name="T4" fmla="*/ 118 w 118"/>
                  <a:gd name="T5" fmla="*/ 44 h 44"/>
                  <a:gd name="T6" fmla="*/ 0 w 118"/>
                  <a:gd name="T7" fmla="*/ 44 h 44"/>
                  <a:gd name="T8" fmla="*/ 0 w 118"/>
                  <a:gd name="T9" fmla="*/ 0 h 44"/>
                  <a:gd name="T10" fmla="*/ 0 w 118"/>
                  <a:gd name="T11" fmla="*/ 0 h 44"/>
                  <a:gd name="T12" fmla="*/ 115 w 118"/>
                  <a:gd name="T13" fmla="*/ 0 h 44"/>
                  <a:gd name="T14" fmla="*/ 115 w 118"/>
                  <a:gd name="T15" fmla="*/ 44 h 44"/>
                  <a:gd name="T16" fmla="*/ 0 w 118"/>
                  <a:gd name="T17" fmla="*/ 44 h 44"/>
                  <a:gd name="T18" fmla="*/ 0 w 11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44"/>
                  <a:gd name="T32" fmla="*/ 118 w 11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44">
                    <a:moveTo>
                      <a:pt x="0" y="0"/>
                    </a:moveTo>
                    <a:lnTo>
                      <a:pt x="118" y="0"/>
                    </a:lnTo>
                    <a:lnTo>
                      <a:pt x="11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5" y="0"/>
                    </a:lnTo>
                    <a:lnTo>
                      <a:pt x="11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8" name="Freeform 316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15" cy="44"/>
              </a:xfrm>
              <a:custGeom>
                <a:avLst/>
                <a:gdLst>
                  <a:gd name="T0" fmla="*/ 0 w 115"/>
                  <a:gd name="T1" fmla="*/ 0 h 44"/>
                  <a:gd name="T2" fmla="*/ 115 w 115"/>
                  <a:gd name="T3" fmla="*/ 0 h 44"/>
                  <a:gd name="T4" fmla="*/ 115 w 115"/>
                  <a:gd name="T5" fmla="*/ 44 h 44"/>
                  <a:gd name="T6" fmla="*/ 0 w 115"/>
                  <a:gd name="T7" fmla="*/ 44 h 44"/>
                  <a:gd name="T8" fmla="*/ 0 w 115"/>
                  <a:gd name="T9" fmla="*/ 0 h 44"/>
                  <a:gd name="T10" fmla="*/ 0 w 115"/>
                  <a:gd name="T11" fmla="*/ 0 h 44"/>
                  <a:gd name="T12" fmla="*/ 111 w 115"/>
                  <a:gd name="T13" fmla="*/ 0 h 44"/>
                  <a:gd name="T14" fmla="*/ 111 w 115"/>
                  <a:gd name="T15" fmla="*/ 44 h 44"/>
                  <a:gd name="T16" fmla="*/ 0 w 115"/>
                  <a:gd name="T17" fmla="*/ 44 h 44"/>
                  <a:gd name="T18" fmla="*/ 0 w 11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44"/>
                  <a:gd name="T32" fmla="*/ 115 w 11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44">
                    <a:moveTo>
                      <a:pt x="0" y="0"/>
                    </a:moveTo>
                    <a:lnTo>
                      <a:pt x="115" y="0"/>
                    </a:lnTo>
                    <a:lnTo>
                      <a:pt x="11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1" y="0"/>
                    </a:lnTo>
                    <a:lnTo>
                      <a:pt x="11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199" name="Freeform 317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11" cy="44"/>
              </a:xfrm>
              <a:custGeom>
                <a:avLst/>
                <a:gdLst>
                  <a:gd name="T0" fmla="*/ 0 w 111"/>
                  <a:gd name="T1" fmla="*/ 0 h 44"/>
                  <a:gd name="T2" fmla="*/ 111 w 111"/>
                  <a:gd name="T3" fmla="*/ 0 h 44"/>
                  <a:gd name="T4" fmla="*/ 111 w 111"/>
                  <a:gd name="T5" fmla="*/ 44 h 44"/>
                  <a:gd name="T6" fmla="*/ 0 w 111"/>
                  <a:gd name="T7" fmla="*/ 44 h 44"/>
                  <a:gd name="T8" fmla="*/ 0 w 111"/>
                  <a:gd name="T9" fmla="*/ 0 h 44"/>
                  <a:gd name="T10" fmla="*/ 0 w 111"/>
                  <a:gd name="T11" fmla="*/ 0 h 44"/>
                  <a:gd name="T12" fmla="*/ 108 w 111"/>
                  <a:gd name="T13" fmla="*/ 0 h 44"/>
                  <a:gd name="T14" fmla="*/ 108 w 111"/>
                  <a:gd name="T15" fmla="*/ 44 h 44"/>
                  <a:gd name="T16" fmla="*/ 0 w 111"/>
                  <a:gd name="T17" fmla="*/ 44 h 44"/>
                  <a:gd name="T18" fmla="*/ 0 w 11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44"/>
                  <a:gd name="T32" fmla="*/ 111 w 11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44">
                    <a:moveTo>
                      <a:pt x="0" y="0"/>
                    </a:moveTo>
                    <a:lnTo>
                      <a:pt x="111" y="0"/>
                    </a:lnTo>
                    <a:lnTo>
                      <a:pt x="11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8" y="0"/>
                    </a:lnTo>
                    <a:lnTo>
                      <a:pt x="10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0" name="Freeform 318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08" cy="44"/>
              </a:xfrm>
              <a:custGeom>
                <a:avLst/>
                <a:gdLst>
                  <a:gd name="T0" fmla="*/ 0 w 108"/>
                  <a:gd name="T1" fmla="*/ 0 h 44"/>
                  <a:gd name="T2" fmla="*/ 108 w 108"/>
                  <a:gd name="T3" fmla="*/ 0 h 44"/>
                  <a:gd name="T4" fmla="*/ 108 w 108"/>
                  <a:gd name="T5" fmla="*/ 44 h 44"/>
                  <a:gd name="T6" fmla="*/ 0 w 108"/>
                  <a:gd name="T7" fmla="*/ 44 h 44"/>
                  <a:gd name="T8" fmla="*/ 0 w 108"/>
                  <a:gd name="T9" fmla="*/ 0 h 44"/>
                  <a:gd name="T10" fmla="*/ 0 w 108"/>
                  <a:gd name="T11" fmla="*/ 0 h 44"/>
                  <a:gd name="T12" fmla="*/ 105 w 108"/>
                  <a:gd name="T13" fmla="*/ 0 h 44"/>
                  <a:gd name="T14" fmla="*/ 105 w 108"/>
                  <a:gd name="T15" fmla="*/ 44 h 44"/>
                  <a:gd name="T16" fmla="*/ 0 w 108"/>
                  <a:gd name="T17" fmla="*/ 44 h 44"/>
                  <a:gd name="T18" fmla="*/ 0 w 10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44"/>
                  <a:gd name="T32" fmla="*/ 108 w 10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44">
                    <a:moveTo>
                      <a:pt x="0" y="0"/>
                    </a:moveTo>
                    <a:lnTo>
                      <a:pt x="108" y="0"/>
                    </a:lnTo>
                    <a:lnTo>
                      <a:pt x="10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5" y="0"/>
                    </a:lnTo>
                    <a:lnTo>
                      <a:pt x="10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1" name="Freeform 319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05" cy="44"/>
              </a:xfrm>
              <a:custGeom>
                <a:avLst/>
                <a:gdLst>
                  <a:gd name="T0" fmla="*/ 0 w 105"/>
                  <a:gd name="T1" fmla="*/ 0 h 44"/>
                  <a:gd name="T2" fmla="*/ 105 w 105"/>
                  <a:gd name="T3" fmla="*/ 0 h 44"/>
                  <a:gd name="T4" fmla="*/ 105 w 105"/>
                  <a:gd name="T5" fmla="*/ 44 h 44"/>
                  <a:gd name="T6" fmla="*/ 0 w 105"/>
                  <a:gd name="T7" fmla="*/ 44 h 44"/>
                  <a:gd name="T8" fmla="*/ 0 w 105"/>
                  <a:gd name="T9" fmla="*/ 0 h 44"/>
                  <a:gd name="T10" fmla="*/ 0 w 105"/>
                  <a:gd name="T11" fmla="*/ 0 h 44"/>
                  <a:gd name="T12" fmla="*/ 101 w 105"/>
                  <a:gd name="T13" fmla="*/ 0 h 44"/>
                  <a:gd name="T14" fmla="*/ 101 w 105"/>
                  <a:gd name="T15" fmla="*/ 44 h 44"/>
                  <a:gd name="T16" fmla="*/ 0 w 105"/>
                  <a:gd name="T17" fmla="*/ 44 h 44"/>
                  <a:gd name="T18" fmla="*/ 0 w 10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44"/>
                  <a:gd name="T32" fmla="*/ 105 w 10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44">
                    <a:moveTo>
                      <a:pt x="0" y="0"/>
                    </a:moveTo>
                    <a:lnTo>
                      <a:pt x="105" y="0"/>
                    </a:lnTo>
                    <a:lnTo>
                      <a:pt x="10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1" y="0"/>
                    </a:lnTo>
                    <a:lnTo>
                      <a:pt x="10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2" name="Freeform 320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01" cy="44"/>
              </a:xfrm>
              <a:custGeom>
                <a:avLst/>
                <a:gdLst>
                  <a:gd name="T0" fmla="*/ 0 w 101"/>
                  <a:gd name="T1" fmla="*/ 0 h 44"/>
                  <a:gd name="T2" fmla="*/ 101 w 101"/>
                  <a:gd name="T3" fmla="*/ 0 h 44"/>
                  <a:gd name="T4" fmla="*/ 101 w 101"/>
                  <a:gd name="T5" fmla="*/ 44 h 44"/>
                  <a:gd name="T6" fmla="*/ 0 w 101"/>
                  <a:gd name="T7" fmla="*/ 44 h 44"/>
                  <a:gd name="T8" fmla="*/ 0 w 101"/>
                  <a:gd name="T9" fmla="*/ 0 h 44"/>
                  <a:gd name="T10" fmla="*/ 0 w 101"/>
                  <a:gd name="T11" fmla="*/ 0 h 44"/>
                  <a:gd name="T12" fmla="*/ 98 w 101"/>
                  <a:gd name="T13" fmla="*/ 0 h 44"/>
                  <a:gd name="T14" fmla="*/ 98 w 101"/>
                  <a:gd name="T15" fmla="*/ 44 h 44"/>
                  <a:gd name="T16" fmla="*/ 0 w 101"/>
                  <a:gd name="T17" fmla="*/ 44 h 44"/>
                  <a:gd name="T18" fmla="*/ 0 w 10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1"/>
                  <a:gd name="T31" fmla="*/ 0 h 44"/>
                  <a:gd name="T32" fmla="*/ 101 w 10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1" h="44">
                    <a:moveTo>
                      <a:pt x="0" y="0"/>
                    </a:moveTo>
                    <a:lnTo>
                      <a:pt x="101" y="0"/>
                    </a:lnTo>
                    <a:lnTo>
                      <a:pt x="10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8" y="0"/>
                    </a:lnTo>
                    <a:lnTo>
                      <a:pt x="9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3" name="Freeform 321"/>
              <p:cNvSpPr>
                <a:spLocks noEditPoints="1"/>
              </p:cNvSpPr>
              <p:nvPr/>
            </p:nvSpPr>
            <p:spPr bwMode="auto">
              <a:xfrm>
                <a:off x="3651" y="3405"/>
                <a:ext cx="98" cy="44"/>
              </a:xfrm>
              <a:custGeom>
                <a:avLst/>
                <a:gdLst>
                  <a:gd name="T0" fmla="*/ 0 w 98"/>
                  <a:gd name="T1" fmla="*/ 0 h 44"/>
                  <a:gd name="T2" fmla="*/ 98 w 98"/>
                  <a:gd name="T3" fmla="*/ 0 h 44"/>
                  <a:gd name="T4" fmla="*/ 98 w 98"/>
                  <a:gd name="T5" fmla="*/ 44 h 44"/>
                  <a:gd name="T6" fmla="*/ 0 w 98"/>
                  <a:gd name="T7" fmla="*/ 44 h 44"/>
                  <a:gd name="T8" fmla="*/ 0 w 98"/>
                  <a:gd name="T9" fmla="*/ 0 h 44"/>
                  <a:gd name="T10" fmla="*/ 0 w 98"/>
                  <a:gd name="T11" fmla="*/ 0 h 44"/>
                  <a:gd name="T12" fmla="*/ 95 w 98"/>
                  <a:gd name="T13" fmla="*/ 0 h 44"/>
                  <a:gd name="T14" fmla="*/ 95 w 98"/>
                  <a:gd name="T15" fmla="*/ 44 h 44"/>
                  <a:gd name="T16" fmla="*/ 0 w 98"/>
                  <a:gd name="T17" fmla="*/ 44 h 44"/>
                  <a:gd name="T18" fmla="*/ 0 w 9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44"/>
                  <a:gd name="T32" fmla="*/ 98 w 9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44">
                    <a:moveTo>
                      <a:pt x="0" y="0"/>
                    </a:moveTo>
                    <a:lnTo>
                      <a:pt x="98" y="0"/>
                    </a:lnTo>
                    <a:lnTo>
                      <a:pt x="9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5" y="0"/>
                    </a:lnTo>
                    <a:lnTo>
                      <a:pt x="9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4" name="Freeform 322"/>
              <p:cNvSpPr>
                <a:spLocks noEditPoints="1"/>
              </p:cNvSpPr>
              <p:nvPr/>
            </p:nvSpPr>
            <p:spPr bwMode="auto">
              <a:xfrm>
                <a:off x="3651" y="3405"/>
                <a:ext cx="95" cy="44"/>
              </a:xfrm>
              <a:custGeom>
                <a:avLst/>
                <a:gdLst>
                  <a:gd name="T0" fmla="*/ 0 w 95"/>
                  <a:gd name="T1" fmla="*/ 0 h 44"/>
                  <a:gd name="T2" fmla="*/ 95 w 95"/>
                  <a:gd name="T3" fmla="*/ 0 h 44"/>
                  <a:gd name="T4" fmla="*/ 95 w 95"/>
                  <a:gd name="T5" fmla="*/ 44 h 44"/>
                  <a:gd name="T6" fmla="*/ 0 w 95"/>
                  <a:gd name="T7" fmla="*/ 44 h 44"/>
                  <a:gd name="T8" fmla="*/ 0 w 95"/>
                  <a:gd name="T9" fmla="*/ 0 h 44"/>
                  <a:gd name="T10" fmla="*/ 0 w 95"/>
                  <a:gd name="T11" fmla="*/ 0 h 44"/>
                  <a:gd name="T12" fmla="*/ 91 w 95"/>
                  <a:gd name="T13" fmla="*/ 0 h 44"/>
                  <a:gd name="T14" fmla="*/ 91 w 95"/>
                  <a:gd name="T15" fmla="*/ 44 h 44"/>
                  <a:gd name="T16" fmla="*/ 0 w 95"/>
                  <a:gd name="T17" fmla="*/ 44 h 44"/>
                  <a:gd name="T18" fmla="*/ 0 w 9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5"/>
                  <a:gd name="T31" fmla="*/ 0 h 44"/>
                  <a:gd name="T32" fmla="*/ 95 w 9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5" h="44">
                    <a:moveTo>
                      <a:pt x="0" y="0"/>
                    </a:moveTo>
                    <a:lnTo>
                      <a:pt x="95" y="0"/>
                    </a:lnTo>
                    <a:lnTo>
                      <a:pt x="95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1" y="0"/>
                    </a:lnTo>
                    <a:lnTo>
                      <a:pt x="9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5" name="Freeform 323"/>
              <p:cNvSpPr>
                <a:spLocks noEditPoints="1"/>
              </p:cNvSpPr>
              <p:nvPr/>
            </p:nvSpPr>
            <p:spPr bwMode="auto">
              <a:xfrm>
                <a:off x="3651" y="3405"/>
                <a:ext cx="91" cy="44"/>
              </a:xfrm>
              <a:custGeom>
                <a:avLst/>
                <a:gdLst>
                  <a:gd name="T0" fmla="*/ 0 w 91"/>
                  <a:gd name="T1" fmla="*/ 0 h 44"/>
                  <a:gd name="T2" fmla="*/ 91 w 91"/>
                  <a:gd name="T3" fmla="*/ 0 h 44"/>
                  <a:gd name="T4" fmla="*/ 91 w 91"/>
                  <a:gd name="T5" fmla="*/ 44 h 44"/>
                  <a:gd name="T6" fmla="*/ 0 w 91"/>
                  <a:gd name="T7" fmla="*/ 44 h 44"/>
                  <a:gd name="T8" fmla="*/ 0 w 91"/>
                  <a:gd name="T9" fmla="*/ 0 h 44"/>
                  <a:gd name="T10" fmla="*/ 0 w 91"/>
                  <a:gd name="T11" fmla="*/ 0 h 44"/>
                  <a:gd name="T12" fmla="*/ 88 w 91"/>
                  <a:gd name="T13" fmla="*/ 0 h 44"/>
                  <a:gd name="T14" fmla="*/ 88 w 91"/>
                  <a:gd name="T15" fmla="*/ 44 h 44"/>
                  <a:gd name="T16" fmla="*/ 0 w 91"/>
                  <a:gd name="T17" fmla="*/ 44 h 44"/>
                  <a:gd name="T18" fmla="*/ 0 w 9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44"/>
                  <a:gd name="T32" fmla="*/ 91 w 9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44">
                    <a:moveTo>
                      <a:pt x="0" y="0"/>
                    </a:moveTo>
                    <a:lnTo>
                      <a:pt x="91" y="0"/>
                    </a:lnTo>
                    <a:lnTo>
                      <a:pt x="9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8" y="0"/>
                    </a:lnTo>
                    <a:lnTo>
                      <a:pt x="8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6" name="Freeform 324"/>
              <p:cNvSpPr>
                <a:spLocks noEditPoints="1"/>
              </p:cNvSpPr>
              <p:nvPr/>
            </p:nvSpPr>
            <p:spPr bwMode="auto">
              <a:xfrm>
                <a:off x="3651" y="3405"/>
                <a:ext cx="88" cy="44"/>
              </a:xfrm>
              <a:custGeom>
                <a:avLst/>
                <a:gdLst>
                  <a:gd name="T0" fmla="*/ 0 w 88"/>
                  <a:gd name="T1" fmla="*/ 0 h 44"/>
                  <a:gd name="T2" fmla="*/ 88 w 88"/>
                  <a:gd name="T3" fmla="*/ 0 h 44"/>
                  <a:gd name="T4" fmla="*/ 88 w 88"/>
                  <a:gd name="T5" fmla="*/ 44 h 44"/>
                  <a:gd name="T6" fmla="*/ 0 w 88"/>
                  <a:gd name="T7" fmla="*/ 44 h 44"/>
                  <a:gd name="T8" fmla="*/ 0 w 88"/>
                  <a:gd name="T9" fmla="*/ 0 h 44"/>
                  <a:gd name="T10" fmla="*/ 0 w 88"/>
                  <a:gd name="T11" fmla="*/ 0 h 44"/>
                  <a:gd name="T12" fmla="*/ 84 w 88"/>
                  <a:gd name="T13" fmla="*/ 0 h 44"/>
                  <a:gd name="T14" fmla="*/ 84 w 88"/>
                  <a:gd name="T15" fmla="*/ 44 h 44"/>
                  <a:gd name="T16" fmla="*/ 0 w 88"/>
                  <a:gd name="T17" fmla="*/ 44 h 44"/>
                  <a:gd name="T18" fmla="*/ 0 w 8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"/>
                  <a:gd name="T31" fmla="*/ 0 h 44"/>
                  <a:gd name="T32" fmla="*/ 88 w 8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" h="44">
                    <a:moveTo>
                      <a:pt x="0" y="0"/>
                    </a:moveTo>
                    <a:lnTo>
                      <a:pt x="88" y="0"/>
                    </a:lnTo>
                    <a:lnTo>
                      <a:pt x="8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8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7" name="Freeform 325"/>
              <p:cNvSpPr>
                <a:spLocks noEditPoints="1"/>
              </p:cNvSpPr>
              <p:nvPr/>
            </p:nvSpPr>
            <p:spPr bwMode="auto">
              <a:xfrm>
                <a:off x="3651" y="3405"/>
                <a:ext cx="84" cy="44"/>
              </a:xfrm>
              <a:custGeom>
                <a:avLst/>
                <a:gdLst>
                  <a:gd name="T0" fmla="*/ 0 w 84"/>
                  <a:gd name="T1" fmla="*/ 0 h 44"/>
                  <a:gd name="T2" fmla="*/ 84 w 84"/>
                  <a:gd name="T3" fmla="*/ 0 h 44"/>
                  <a:gd name="T4" fmla="*/ 84 w 84"/>
                  <a:gd name="T5" fmla="*/ 44 h 44"/>
                  <a:gd name="T6" fmla="*/ 0 w 84"/>
                  <a:gd name="T7" fmla="*/ 44 h 44"/>
                  <a:gd name="T8" fmla="*/ 0 w 84"/>
                  <a:gd name="T9" fmla="*/ 0 h 44"/>
                  <a:gd name="T10" fmla="*/ 0 w 84"/>
                  <a:gd name="T11" fmla="*/ 0 h 44"/>
                  <a:gd name="T12" fmla="*/ 81 w 84"/>
                  <a:gd name="T13" fmla="*/ 0 h 44"/>
                  <a:gd name="T14" fmla="*/ 81 w 84"/>
                  <a:gd name="T15" fmla="*/ 44 h 44"/>
                  <a:gd name="T16" fmla="*/ 0 w 84"/>
                  <a:gd name="T17" fmla="*/ 44 h 44"/>
                  <a:gd name="T18" fmla="*/ 0 w 8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44"/>
                  <a:gd name="T32" fmla="*/ 84 w 8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44">
                    <a:moveTo>
                      <a:pt x="0" y="0"/>
                    </a:moveTo>
                    <a:lnTo>
                      <a:pt x="84" y="0"/>
                    </a:lnTo>
                    <a:lnTo>
                      <a:pt x="8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1" y="0"/>
                    </a:lnTo>
                    <a:lnTo>
                      <a:pt x="8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8" name="Freeform 326"/>
              <p:cNvSpPr>
                <a:spLocks noEditPoints="1"/>
              </p:cNvSpPr>
              <p:nvPr/>
            </p:nvSpPr>
            <p:spPr bwMode="auto">
              <a:xfrm>
                <a:off x="3651" y="3405"/>
                <a:ext cx="81" cy="44"/>
              </a:xfrm>
              <a:custGeom>
                <a:avLst/>
                <a:gdLst>
                  <a:gd name="T0" fmla="*/ 0 w 81"/>
                  <a:gd name="T1" fmla="*/ 0 h 44"/>
                  <a:gd name="T2" fmla="*/ 81 w 81"/>
                  <a:gd name="T3" fmla="*/ 0 h 44"/>
                  <a:gd name="T4" fmla="*/ 81 w 81"/>
                  <a:gd name="T5" fmla="*/ 44 h 44"/>
                  <a:gd name="T6" fmla="*/ 0 w 81"/>
                  <a:gd name="T7" fmla="*/ 44 h 44"/>
                  <a:gd name="T8" fmla="*/ 0 w 81"/>
                  <a:gd name="T9" fmla="*/ 0 h 44"/>
                  <a:gd name="T10" fmla="*/ 0 w 81"/>
                  <a:gd name="T11" fmla="*/ 0 h 44"/>
                  <a:gd name="T12" fmla="*/ 78 w 81"/>
                  <a:gd name="T13" fmla="*/ 0 h 44"/>
                  <a:gd name="T14" fmla="*/ 78 w 81"/>
                  <a:gd name="T15" fmla="*/ 44 h 44"/>
                  <a:gd name="T16" fmla="*/ 0 w 81"/>
                  <a:gd name="T17" fmla="*/ 44 h 44"/>
                  <a:gd name="T18" fmla="*/ 0 w 8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44"/>
                  <a:gd name="T32" fmla="*/ 81 w 8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44">
                    <a:moveTo>
                      <a:pt x="0" y="0"/>
                    </a:moveTo>
                    <a:lnTo>
                      <a:pt x="81" y="0"/>
                    </a:lnTo>
                    <a:lnTo>
                      <a:pt x="8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8" y="0"/>
                    </a:lnTo>
                    <a:lnTo>
                      <a:pt x="7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09" name="Freeform 327"/>
              <p:cNvSpPr>
                <a:spLocks noEditPoints="1"/>
              </p:cNvSpPr>
              <p:nvPr/>
            </p:nvSpPr>
            <p:spPr bwMode="auto">
              <a:xfrm>
                <a:off x="3651" y="3405"/>
                <a:ext cx="78" cy="44"/>
              </a:xfrm>
              <a:custGeom>
                <a:avLst/>
                <a:gdLst>
                  <a:gd name="T0" fmla="*/ 0 w 78"/>
                  <a:gd name="T1" fmla="*/ 0 h 44"/>
                  <a:gd name="T2" fmla="*/ 78 w 78"/>
                  <a:gd name="T3" fmla="*/ 0 h 44"/>
                  <a:gd name="T4" fmla="*/ 78 w 78"/>
                  <a:gd name="T5" fmla="*/ 44 h 44"/>
                  <a:gd name="T6" fmla="*/ 0 w 78"/>
                  <a:gd name="T7" fmla="*/ 44 h 44"/>
                  <a:gd name="T8" fmla="*/ 0 w 78"/>
                  <a:gd name="T9" fmla="*/ 0 h 44"/>
                  <a:gd name="T10" fmla="*/ 0 w 78"/>
                  <a:gd name="T11" fmla="*/ 0 h 44"/>
                  <a:gd name="T12" fmla="*/ 74 w 78"/>
                  <a:gd name="T13" fmla="*/ 0 h 44"/>
                  <a:gd name="T14" fmla="*/ 74 w 78"/>
                  <a:gd name="T15" fmla="*/ 44 h 44"/>
                  <a:gd name="T16" fmla="*/ 0 w 78"/>
                  <a:gd name="T17" fmla="*/ 44 h 44"/>
                  <a:gd name="T18" fmla="*/ 0 w 78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44"/>
                  <a:gd name="T32" fmla="*/ 78 w 7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44">
                    <a:moveTo>
                      <a:pt x="0" y="0"/>
                    </a:moveTo>
                    <a:lnTo>
                      <a:pt x="78" y="0"/>
                    </a:lnTo>
                    <a:lnTo>
                      <a:pt x="7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4" y="0"/>
                    </a:lnTo>
                    <a:lnTo>
                      <a:pt x="7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0" name="Freeform 328"/>
              <p:cNvSpPr>
                <a:spLocks noEditPoints="1"/>
              </p:cNvSpPr>
              <p:nvPr/>
            </p:nvSpPr>
            <p:spPr bwMode="auto">
              <a:xfrm>
                <a:off x="3651" y="3405"/>
                <a:ext cx="74" cy="44"/>
              </a:xfrm>
              <a:custGeom>
                <a:avLst/>
                <a:gdLst>
                  <a:gd name="T0" fmla="*/ 0 w 74"/>
                  <a:gd name="T1" fmla="*/ 0 h 44"/>
                  <a:gd name="T2" fmla="*/ 74 w 74"/>
                  <a:gd name="T3" fmla="*/ 0 h 44"/>
                  <a:gd name="T4" fmla="*/ 74 w 74"/>
                  <a:gd name="T5" fmla="*/ 44 h 44"/>
                  <a:gd name="T6" fmla="*/ 0 w 74"/>
                  <a:gd name="T7" fmla="*/ 44 h 44"/>
                  <a:gd name="T8" fmla="*/ 0 w 74"/>
                  <a:gd name="T9" fmla="*/ 0 h 44"/>
                  <a:gd name="T10" fmla="*/ 0 w 74"/>
                  <a:gd name="T11" fmla="*/ 0 h 44"/>
                  <a:gd name="T12" fmla="*/ 71 w 74"/>
                  <a:gd name="T13" fmla="*/ 0 h 44"/>
                  <a:gd name="T14" fmla="*/ 71 w 74"/>
                  <a:gd name="T15" fmla="*/ 44 h 44"/>
                  <a:gd name="T16" fmla="*/ 0 w 74"/>
                  <a:gd name="T17" fmla="*/ 44 h 44"/>
                  <a:gd name="T18" fmla="*/ 0 w 7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44"/>
                  <a:gd name="T32" fmla="*/ 74 w 7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44">
                    <a:moveTo>
                      <a:pt x="0" y="0"/>
                    </a:moveTo>
                    <a:lnTo>
                      <a:pt x="74" y="0"/>
                    </a:lnTo>
                    <a:lnTo>
                      <a:pt x="7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1" name="Freeform 329"/>
              <p:cNvSpPr>
                <a:spLocks noEditPoints="1"/>
              </p:cNvSpPr>
              <p:nvPr/>
            </p:nvSpPr>
            <p:spPr bwMode="auto">
              <a:xfrm>
                <a:off x="3651" y="3405"/>
                <a:ext cx="71" cy="44"/>
              </a:xfrm>
              <a:custGeom>
                <a:avLst/>
                <a:gdLst>
                  <a:gd name="T0" fmla="*/ 0 w 71"/>
                  <a:gd name="T1" fmla="*/ 0 h 44"/>
                  <a:gd name="T2" fmla="*/ 71 w 71"/>
                  <a:gd name="T3" fmla="*/ 0 h 44"/>
                  <a:gd name="T4" fmla="*/ 71 w 71"/>
                  <a:gd name="T5" fmla="*/ 44 h 44"/>
                  <a:gd name="T6" fmla="*/ 0 w 71"/>
                  <a:gd name="T7" fmla="*/ 44 h 44"/>
                  <a:gd name="T8" fmla="*/ 0 w 71"/>
                  <a:gd name="T9" fmla="*/ 0 h 44"/>
                  <a:gd name="T10" fmla="*/ 0 w 71"/>
                  <a:gd name="T11" fmla="*/ 0 h 44"/>
                  <a:gd name="T12" fmla="*/ 67 w 71"/>
                  <a:gd name="T13" fmla="*/ 0 h 44"/>
                  <a:gd name="T14" fmla="*/ 67 w 71"/>
                  <a:gd name="T15" fmla="*/ 44 h 44"/>
                  <a:gd name="T16" fmla="*/ 0 w 71"/>
                  <a:gd name="T17" fmla="*/ 44 h 44"/>
                  <a:gd name="T18" fmla="*/ 0 w 7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44"/>
                  <a:gd name="T32" fmla="*/ 71 w 7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44">
                    <a:moveTo>
                      <a:pt x="0" y="0"/>
                    </a:moveTo>
                    <a:lnTo>
                      <a:pt x="71" y="0"/>
                    </a:lnTo>
                    <a:lnTo>
                      <a:pt x="7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7" y="0"/>
                    </a:lnTo>
                    <a:lnTo>
                      <a:pt x="6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2" name="Freeform 330"/>
              <p:cNvSpPr>
                <a:spLocks noEditPoints="1"/>
              </p:cNvSpPr>
              <p:nvPr/>
            </p:nvSpPr>
            <p:spPr bwMode="auto">
              <a:xfrm>
                <a:off x="3651" y="3405"/>
                <a:ext cx="67" cy="44"/>
              </a:xfrm>
              <a:custGeom>
                <a:avLst/>
                <a:gdLst>
                  <a:gd name="T0" fmla="*/ 0 w 67"/>
                  <a:gd name="T1" fmla="*/ 0 h 44"/>
                  <a:gd name="T2" fmla="*/ 67 w 67"/>
                  <a:gd name="T3" fmla="*/ 0 h 44"/>
                  <a:gd name="T4" fmla="*/ 67 w 67"/>
                  <a:gd name="T5" fmla="*/ 44 h 44"/>
                  <a:gd name="T6" fmla="*/ 0 w 67"/>
                  <a:gd name="T7" fmla="*/ 44 h 44"/>
                  <a:gd name="T8" fmla="*/ 0 w 67"/>
                  <a:gd name="T9" fmla="*/ 0 h 44"/>
                  <a:gd name="T10" fmla="*/ 0 w 67"/>
                  <a:gd name="T11" fmla="*/ 0 h 44"/>
                  <a:gd name="T12" fmla="*/ 64 w 67"/>
                  <a:gd name="T13" fmla="*/ 0 h 44"/>
                  <a:gd name="T14" fmla="*/ 64 w 67"/>
                  <a:gd name="T15" fmla="*/ 44 h 44"/>
                  <a:gd name="T16" fmla="*/ 0 w 67"/>
                  <a:gd name="T17" fmla="*/ 44 h 44"/>
                  <a:gd name="T18" fmla="*/ 0 w 6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44"/>
                  <a:gd name="T32" fmla="*/ 67 w 6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44">
                    <a:moveTo>
                      <a:pt x="0" y="0"/>
                    </a:moveTo>
                    <a:lnTo>
                      <a:pt x="67" y="0"/>
                    </a:lnTo>
                    <a:lnTo>
                      <a:pt x="6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4" y="0"/>
                    </a:lnTo>
                    <a:lnTo>
                      <a:pt x="6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3" name="Freeform 331"/>
              <p:cNvSpPr>
                <a:spLocks noEditPoints="1"/>
              </p:cNvSpPr>
              <p:nvPr/>
            </p:nvSpPr>
            <p:spPr bwMode="auto">
              <a:xfrm>
                <a:off x="3651" y="3405"/>
                <a:ext cx="64" cy="44"/>
              </a:xfrm>
              <a:custGeom>
                <a:avLst/>
                <a:gdLst>
                  <a:gd name="T0" fmla="*/ 0 w 64"/>
                  <a:gd name="T1" fmla="*/ 0 h 44"/>
                  <a:gd name="T2" fmla="*/ 64 w 64"/>
                  <a:gd name="T3" fmla="*/ 0 h 44"/>
                  <a:gd name="T4" fmla="*/ 64 w 64"/>
                  <a:gd name="T5" fmla="*/ 44 h 44"/>
                  <a:gd name="T6" fmla="*/ 0 w 64"/>
                  <a:gd name="T7" fmla="*/ 44 h 44"/>
                  <a:gd name="T8" fmla="*/ 0 w 64"/>
                  <a:gd name="T9" fmla="*/ 0 h 44"/>
                  <a:gd name="T10" fmla="*/ 0 w 64"/>
                  <a:gd name="T11" fmla="*/ 0 h 44"/>
                  <a:gd name="T12" fmla="*/ 61 w 64"/>
                  <a:gd name="T13" fmla="*/ 0 h 44"/>
                  <a:gd name="T14" fmla="*/ 61 w 64"/>
                  <a:gd name="T15" fmla="*/ 44 h 44"/>
                  <a:gd name="T16" fmla="*/ 0 w 64"/>
                  <a:gd name="T17" fmla="*/ 44 h 44"/>
                  <a:gd name="T18" fmla="*/ 0 w 6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44"/>
                  <a:gd name="T32" fmla="*/ 64 w 6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44">
                    <a:moveTo>
                      <a:pt x="0" y="0"/>
                    </a:moveTo>
                    <a:lnTo>
                      <a:pt x="64" y="0"/>
                    </a:lnTo>
                    <a:lnTo>
                      <a:pt x="6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1" y="0"/>
                    </a:lnTo>
                    <a:lnTo>
                      <a:pt x="6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4" name="Freeform 332"/>
              <p:cNvSpPr>
                <a:spLocks noEditPoints="1"/>
              </p:cNvSpPr>
              <p:nvPr/>
            </p:nvSpPr>
            <p:spPr bwMode="auto">
              <a:xfrm>
                <a:off x="3651" y="3405"/>
                <a:ext cx="61" cy="44"/>
              </a:xfrm>
              <a:custGeom>
                <a:avLst/>
                <a:gdLst>
                  <a:gd name="T0" fmla="*/ 0 w 61"/>
                  <a:gd name="T1" fmla="*/ 0 h 44"/>
                  <a:gd name="T2" fmla="*/ 61 w 61"/>
                  <a:gd name="T3" fmla="*/ 0 h 44"/>
                  <a:gd name="T4" fmla="*/ 61 w 61"/>
                  <a:gd name="T5" fmla="*/ 44 h 44"/>
                  <a:gd name="T6" fmla="*/ 0 w 61"/>
                  <a:gd name="T7" fmla="*/ 44 h 44"/>
                  <a:gd name="T8" fmla="*/ 0 w 61"/>
                  <a:gd name="T9" fmla="*/ 0 h 44"/>
                  <a:gd name="T10" fmla="*/ 0 w 61"/>
                  <a:gd name="T11" fmla="*/ 0 h 44"/>
                  <a:gd name="T12" fmla="*/ 57 w 61"/>
                  <a:gd name="T13" fmla="*/ 0 h 44"/>
                  <a:gd name="T14" fmla="*/ 57 w 61"/>
                  <a:gd name="T15" fmla="*/ 44 h 44"/>
                  <a:gd name="T16" fmla="*/ 0 w 61"/>
                  <a:gd name="T17" fmla="*/ 44 h 44"/>
                  <a:gd name="T18" fmla="*/ 0 w 6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44"/>
                  <a:gd name="T32" fmla="*/ 61 w 6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44">
                    <a:moveTo>
                      <a:pt x="0" y="0"/>
                    </a:moveTo>
                    <a:lnTo>
                      <a:pt x="61" y="0"/>
                    </a:lnTo>
                    <a:lnTo>
                      <a:pt x="61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7" y="0"/>
                    </a:lnTo>
                    <a:lnTo>
                      <a:pt x="5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5" name="Freeform 333"/>
              <p:cNvSpPr>
                <a:spLocks noEditPoints="1"/>
              </p:cNvSpPr>
              <p:nvPr/>
            </p:nvSpPr>
            <p:spPr bwMode="auto">
              <a:xfrm>
                <a:off x="3651" y="3405"/>
                <a:ext cx="57" cy="44"/>
              </a:xfrm>
              <a:custGeom>
                <a:avLst/>
                <a:gdLst>
                  <a:gd name="T0" fmla="*/ 0 w 57"/>
                  <a:gd name="T1" fmla="*/ 0 h 44"/>
                  <a:gd name="T2" fmla="*/ 57 w 57"/>
                  <a:gd name="T3" fmla="*/ 0 h 44"/>
                  <a:gd name="T4" fmla="*/ 57 w 57"/>
                  <a:gd name="T5" fmla="*/ 44 h 44"/>
                  <a:gd name="T6" fmla="*/ 0 w 57"/>
                  <a:gd name="T7" fmla="*/ 44 h 44"/>
                  <a:gd name="T8" fmla="*/ 0 w 57"/>
                  <a:gd name="T9" fmla="*/ 0 h 44"/>
                  <a:gd name="T10" fmla="*/ 0 w 57"/>
                  <a:gd name="T11" fmla="*/ 0 h 44"/>
                  <a:gd name="T12" fmla="*/ 54 w 57"/>
                  <a:gd name="T13" fmla="*/ 0 h 44"/>
                  <a:gd name="T14" fmla="*/ 54 w 57"/>
                  <a:gd name="T15" fmla="*/ 44 h 44"/>
                  <a:gd name="T16" fmla="*/ 0 w 57"/>
                  <a:gd name="T17" fmla="*/ 44 h 44"/>
                  <a:gd name="T18" fmla="*/ 0 w 5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44"/>
                  <a:gd name="T32" fmla="*/ 57 w 5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44">
                    <a:moveTo>
                      <a:pt x="0" y="0"/>
                    </a:moveTo>
                    <a:lnTo>
                      <a:pt x="57" y="0"/>
                    </a:lnTo>
                    <a:lnTo>
                      <a:pt x="5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" y="0"/>
                    </a:lnTo>
                    <a:lnTo>
                      <a:pt x="5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6" name="Freeform 334"/>
              <p:cNvSpPr>
                <a:spLocks noEditPoints="1"/>
              </p:cNvSpPr>
              <p:nvPr/>
            </p:nvSpPr>
            <p:spPr bwMode="auto">
              <a:xfrm>
                <a:off x="3651" y="3405"/>
                <a:ext cx="54" cy="44"/>
              </a:xfrm>
              <a:custGeom>
                <a:avLst/>
                <a:gdLst>
                  <a:gd name="T0" fmla="*/ 0 w 54"/>
                  <a:gd name="T1" fmla="*/ 0 h 44"/>
                  <a:gd name="T2" fmla="*/ 54 w 54"/>
                  <a:gd name="T3" fmla="*/ 0 h 44"/>
                  <a:gd name="T4" fmla="*/ 54 w 54"/>
                  <a:gd name="T5" fmla="*/ 44 h 44"/>
                  <a:gd name="T6" fmla="*/ 0 w 54"/>
                  <a:gd name="T7" fmla="*/ 44 h 44"/>
                  <a:gd name="T8" fmla="*/ 0 w 54"/>
                  <a:gd name="T9" fmla="*/ 0 h 44"/>
                  <a:gd name="T10" fmla="*/ 0 w 54"/>
                  <a:gd name="T11" fmla="*/ 0 h 44"/>
                  <a:gd name="T12" fmla="*/ 50 w 54"/>
                  <a:gd name="T13" fmla="*/ 0 h 44"/>
                  <a:gd name="T14" fmla="*/ 50 w 54"/>
                  <a:gd name="T15" fmla="*/ 44 h 44"/>
                  <a:gd name="T16" fmla="*/ 0 w 54"/>
                  <a:gd name="T17" fmla="*/ 44 h 44"/>
                  <a:gd name="T18" fmla="*/ 0 w 5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44"/>
                  <a:gd name="T32" fmla="*/ 54 w 5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44">
                    <a:moveTo>
                      <a:pt x="0" y="0"/>
                    </a:moveTo>
                    <a:lnTo>
                      <a:pt x="54" y="0"/>
                    </a:lnTo>
                    <a:lnTo>
                      <a:pt x="5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" y="0"/>
                    </a:lnTo>
                    <a:lnTo>
                      <a:pt x="5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7" name="Freeform 335"/>
              <p:cNvSpPr>
                <a:spLocks noEditPoints="1"/>
              </p:cNvSpPr>
              <p:nvPr/>
            </p:nvSpPr>
            <p:spPr bwMode="auto">
              <a:xfrm>
                <a:off x="3651" y="3405"/>
                <a:ext cx="50" cy="44"/>
              </a:xfrm>
              <a:custGeom>
                <a:avLst/>
                <a:gdLst>
                  <a:gd name="T0" fmla="*/ 0 w 50"/>
                  <a:gd name="T1" fmla="*/ 0 h 44"/>
                  <a:gd name="T2" fmla="*/ 50 w 50"/>
                  <a:gd name="T3" fmla="*/ 0 h 44"/>
                  <a:gd name="T4" fmla="*/ 50 w 50"/>
                  <a:gd name="T5" fmla="*/ 44 h 44"/>
                  <a:gd name="T6" fmla="*/ 0 w 50"/>
                  <a:gd name="T7" fmla="*/ 44 h 44"/>
                  <a:gd name="T8" fmla="*/ 0 w 50"/>
                  <a:gd name="T9" fmla="*/ 0 h 44"/>
                  <a:gd name="T10" fmla="*/ 0 w 50"/>
                  <a:gd name="T11" fmla="*/ 0 h 44"/>
                  <a:gd name="T12" fmla="*/ 47 w 50"/>
                  <a:gd name="T13" fmla="*/ 0 h 44"/>
                  <a:gd name="T14" fmla="*/ 47 w 50"/>
                  <a:gd name="T15" fmla="*/ 44 h 44"/>
                  <a:gd name="T16" fmla="*/ 0 w 50"/>
                  <a:gd name="T17" fmla="*/ 44 h 44"/>
                  <a:gd name="T18" fmla="*/ 0 w 5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44"/>
                  <a:gd name="T32" fmla="*/ 50 w 5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44">
                    <a:moveTo>
                      <a:pt x="0" y="0"/>
                    </a:moveTo>
                    <a:lnTo>
                      <a:pt x="50" y="0"/>
                    </a:lnTo>
                    <a:lnTo>
                      <a:pt x="5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" y="0"/>
                    </a:lnTo>
                    <a:lnTo>
                      <a:pt x="4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8" name="Freeform 336"/>
              <p:cNvSpPr>
                <a:spLocks noEditPoints="1"/>
              </p:cNvSpPr>
              <p:nvPr/>
            </p:nvSpPr>
            <p:spPr bwMode="auto">
              <a:xfrm>
                <a:off x="3651" y="3405"/>
                <a:ext cx="47" cy="44"/>
              </a:xfrm>
              <a:custGeom>
                <a:avLst/>
                <a:gdLst>
                  <a:gd name="T0" fmla="*/ 0 w 47"/>
                  <a:gd name="T1" fmla="*/ 0 h 44"/>
                  <a:gd name="T2" fmla="*/ 47 w 47"/>
                  <a:gd name="T3" fmla="*/ 0 h 44"/>
                  <a:gd name="T4" fmla="*/ 47 w 47"/>
                  <a:gd name="T5" fmla="*/ 44 h 44"/>
                  <a:gd name="T6" fmla="*/ 0 w 47"/>
                  <a:gd name="T7" fmla="*/ 44 h 44"/>
                  <a:gd name="T8" fmla="*/ 0 w 47"/>
                  <a:gd name="T9" fmla="*/ 0 h 44"/>
                  <a:gd name="T10" fmla="*/ 0 w 47"/>
                  <a:gd name="T11" fmla="*/ 0 h 44"/>
                  <a:gd name="T12" fmla="*/ 44 w 47"/>
                  <a:gd name="T13" fmla="*/ 0 h 44"/>
                  <a:gd name="T14" fmla="*/ 44 w 47"/>
                  <a:gd name="T15" fmla="*/ 44 h 44"/>
                  <a:gd name="T16" fmla="*/ 0 w 47"/>
                  <a:gd name="T17" fmla="*/ 44 h 44"/>
                  <a:gd name="T18" fmla="*/ 0 w 4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44"/>
                  <a:gd name="T32" fmla="*/ 47 w 4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44">
                    <a:moveTo>
                      <a:pt x="0" y="0"/>
                    </a:moveTo>
                    <a:lnTo>
                      <a:pt x="47" y="0"/>
                    </a:lnTo>
                    <a:lnTo>
                      <a:pt x="4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19" name="Freeform 337"/>
              <p:cNvSpPr>
                <a:spLocks noEditPoints="1"/>
              </p:cNvSpPr>
              <p:nvPr/>
            </p:nvSpPr>
            <p:spPr bwMode="auto">
              <a:xfrm>
                <a:off x="3651" y="3405"/>
                <a:ext cx="44" cy="44"/>
              </a:xfrm>
              <a:custGeom>
                <a:avLst/>
                <a:gdLst>
                  <a:gd name="T0" fmla="*/ 0 w 44"/>
                  <a:gd name="T1" fmla="*/ 0 h 44"/>
                  <a:gd name="T2" fmla="*/ 44 w 44"/>
                  <a:gd name="T3" fmla="*/ 0 h 44"/>
                  <a:gd name="T4" fmla="*/ 44 w 44"/>
                  <a:gd name="T5" fmla="*/ 44 h 44"/>
                  <a:gd name="T6" fmla="*/ 0 w 44"/>
                  <a:gd name="T7" fmla="*/ 44 h 44"/>
                  <a:gd name="T8" fmla="*/ 0 w 44"/>
                  <a:gd name="T9" fmla="*/ 0 h 44"/>
                  <a:gd name="T10" fmla="*/ 0 w 44"/>
                  <a:gd name="T11" fmla="*/ 0 h 44"/>
                  <a:gd name="T12" fmla="*/ 40 w 44"/>
                  <a:gd name="T13" fmla="*/ 0 h 44"/>
                  <a:gd name="T14" fmla="*/ 40 w 44"/>
                  <a:gd name="T15" fmla="*/ 44 h 44"/>
                  <a:gd name="T16" fmla="*/ 0 w 44"/>
                  <a:gd name="T17" fmla="*/ 44 h 44"/>
                  <a:gd name="T18" fmla="*/ 0 w 4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44"/>
                  <a:gd name="T32" fmla="*/ 44 w 4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44">
                    <a:moveTo>
                      <a:pt x="0" y="0"/>
                    </a:move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" y="0"/>
                    </a:lnTo>
                    <a:lnTo>
                      <a:pt x="4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D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0" name="Freeform 338"/>
              <p:cNvSpPr>
                <a:spLocks noEditPoints="1"/>
              </p:cNvSpPr>
              <p:nvPr/>
            </p:nvSpPr>
            <p:spPr bwMode="auto">
              <a:xfrm>
                <a:off x="3651" y="3405"/>
                <a:ext cx="40" cy="44"/>
              </a:xfrm>
              <a:custGeom>
                <a:avLst/>
                <a:gdLst>
                  <a:gd name="T0" fmla="*/ 0 w 40"/>
                  <a:gd name="T1" fmla="*/ 0 h 44"/>
                  <a:gd name="T2" fmla="*/ 40 w 40"/>
                  <a:gd name="T3" fmla="*/ 0 h 44"/>
                  <a:gd name="T4" fmla="*/ 40 w 40"/>
                  <a:gd name="T5" fmla="*/ 44 h 44"/>
                  <a:gd name="T6" fmla="*/ 0 w 40"/>
                  <a:gd name="T7" fmla="*/ 44 h 44"/>
                  <a:gd name="T8" fmla="*/ 0 w 40"/>
                  <a:gd name="T9" fmla="*/ 0 h 44"/>
                  <a:gd name="T10" fmla="*/ 0 w 40"/>
                  <a:gd name="T11" fmla="*/ 0 h 44"/>
                  <a:gd name="T12" fmla="*/ 37 w 40"/>
                  <a:gd name="T13" fmla="*/ 0 h 44"/>
                  <a:gd name="T14" fmla="*/ 37 w 40"/>
                  <a:gd name="T15" fmla="*/ 44 h 44"/>
                  <a:gd name="T16" fmla="*/ 0 w 40"/>
                  <a:gd name="T17" fmla="*/ 44 h 44"/>
                  <a:gd name="T18" fmla="*/ 0 w 4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44"/>
                  <a:gd name="T32" fmla="*/ 40 w 4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44">
                    <a:moveTo>
                      <a:pt x="0" y="0"/>
                    </a:moveTo>
                    <a:lnTo>
                      <a:pt x="40" y="0"/>
                    </a:lnTo>
                    <a:lnTo>
                      <a:pt x="4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" y="0"/>
                    </a:lnTo>
                    <a:lnTo>
                      <a:pt x="3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1" name="Freeform 339"/>
              <p:cNvSpPr>
                <a:spLocks noEditPoints="1"/>
              </p:cNvSpPr>
              <p:nvPr/>
            </p:nvSpPr>
            <p:spPr bwMode="auto">
              <a:xfrm>
                <a:off x="3651" y="3405"/>
                <a:ext cx="37" cy="44"/>
              </a:xfrm>
              <a:custGeom>
                <a:avLst/>
                <a:gdLst>
                  <a:gd name="T0" fmla="*/ 0 w 37"/>
                  <a:gd name="T1" fmla="*/ 0 h 44"/>
                  <a:gd name="T2" fmla="*/ 37 w 37"/>
                  <a:gd name="T3" fmla="*/ 0 h 44"/>
                  <a:gd name="T4" fmla="*/ 37 w 37"/>
                  <a:gd name="T5" fmla="*/ 44 h 44"/>
                  <a:gd name="T6" fmla="*/ 0 w 37"/>
                  <a:gd name="T7" fmla="*/ 44 h 44"/>
                  <a:gd name="T8" fmla="*/ 0 w 37"/>
                  <a:gd name="T9" fmla="*/ 0 h 44"/>
                  <a:gd name="T10" fmla="*/ 0 w 37"/>
                  <a:gd name="T11" fmla="*/ 0 h 44"/>
                  <a:gd name="T12" fmla="*/ 34 w 37"/>
                  <a:gd name="T13" fmla="*/ 0 h 44"/>
                  <a:gd name="T14" fmla="*/ 34 w 37"/>
                  <a:gd name="T15" fmla="*/ 44 h 44"/>
                  <a:gd name="T16" fmla="*/ 0 w 37"/>
                  <a:gd name="T17" fmla="*/ 44 h 44"/>
                  <a:gd name="T18" fmla="*/ 0 w 3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44"/>
                  <a:gd name="T32" fmla="*/ 37 w 3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44">
                    <a:moveTo>
                      <a:pt x="0" y="0"/>
                    </a:moveTo>
                    <a:lnTo>
                      <a:pt x="37" y="0"/>
                    </a:lnTo>
                    <a:lnTo>
                      <a:pt x="3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" y="0"/>
                    </a:lnTo>
                    <a:lnTo>
                      <a:pt x="3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CB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2" name="Freeform 340"/>
              <p:cNvSpPr>
                <a:spLocks noEditPoints="1"/>
              </p:cNvSpPr>
              <p:nvPr/>
            </p:nvSpPr>
            <p:spPr bwMode="auto">
              <a:xfrm>
                <a:off x="3651" y="3405"/>
                <a:ext cx="34" cy="44"/>
              </a:xfrm>
              <a:custGeom>
                <a:avLst/>
                <a:gdLst>
                  <a:gd name="T0" fmla="*/ 0 w 34"/>
                  <a:gd name="T1" fmla="*/ 0 h 44"/>
                  <a:gd name="T2" fmla="*/ 34 w 34"/>
                  <a:gd name="T3" fmla="*/ 0 h 44"/>
                  <a:gd name="T4" fmla="*/ 34 w 34"/>
                  <a:gd name="T5" fmla="*/ 44 h 44"/>
                  <a:gd name="T6" fmla="*/ 0 w 34"/>
                  <a:gd name="T7" fmla="*/ 44 h 44"/>
                  <a:gd name="T8" fmla="*/ 0 w 34"/>
                  <a:gd name="T9" fmla="*/ 0 h 44"/>
                  <a:gd name="T10" fmla="*/ 0 w 34"/>
                  <a:gd name="T11" fmla="*/ 0 h 44"/>
                  <a:gd name="T12" fmla="*/ 30 w 34"/>
                  <a:gd name="T13" fmla="*/ 0 h 44"/>
                  <a:gd name="T14" fmla="*/ 30 w 34"/>
                  <a:gd name="T15" fmla="*/ 44 h 44"/>
                  <a:gd name="T16" fmla="*/ 0 w 34"/>
                  <a:gd name="T17" fmla="*/ 44 h 44"/>
                  <a:gd name="T18" fmla="*/ 0 w 34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44"/>
                  <a:gd name="T32" fmla="*/ 34 w 34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44">
                    <a:moveTo>
                      <a:pt x="0" y="0"/>
                    </a:moveTo>
                    <a:lnTo>
                      <a:pt x="34" y="0"/>
                    </a:lnTo>
                    <a:lnTo>
                      <a:pt x="34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" y="0"/>
                    </a:lnTo>
                    <a:lnTo>
                      <a:pt x="3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3" name="Freeform 341"/>
              <p:cNvSpPr>
                <a:spLocks noEditPoints="1"/>
              </p:cNvSpPr>
              <p:nvPr/>
            </p:nvSpPr>
            <p:spPr bwMode="auto">
              <a:xfrm>
                <a:off x="3651" y="3405"/>
                <a:ext cx="30" cy="44"/>
              </a:xfrm>
              <a:custGeom>
                <a:avLst/>
                <a:gdLst>
                  <a:gd name="T0" fmla="*/ 0 w 30"/>
                  <a:gd name="T1" fmla="*/ 0 h 44"/>
                  <a:gd name="T2" fmla="*/ 30 w 30"/>
                  <a:gd name="T3" fmla="*/ 0 h 44"/>
                  <a:gd name="T4" fmla="*/ 30 w 30"/>
                  <a:gd name="T5" fmla="*/ 44 h 44"/>
                  <a:gd name="T6" fmla="*/ 0 w 30"/>
                  <a:gd name="T7" fmla="*/ 44 h 44"/>
                  <a:gd name="T8" fmla="*/ 0 w 30"/>
                  <a:gd name="T9" fmla="*/ 0 h 44"/>
                  <a:gd name="T10" fmla="*/ 0 w 30"/>
                  <a:gd name="T11" fmla="*/ 0 h 44"/>
                  <a:gd name="T12" fmla="*/ 27 w 30"/>
                  <a:gd name="T13" fmla="*/ 0 h 44"/>
                  <a:gd name="T14" fmla="*/ 27 w 30"/>
                  <a:gd name="T15" fmla="*/ 44 h 44"/>
                  <a:gd name="T16" fmla="*/ 0 w 30"/>
                  <a:gd name="T17" fmla="*/ 44 h 44"/>
                  <a:gd name="T18" fmla="*/ 0 w 3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44"/>
                  <a:gd name="T32" fmla="*/ 30 w 3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44">
                    <a:moveTo>
                      <a:pt x="0" y="0"/>
                    </a:moveTo>
                    <a:lnTo>
                      <a:pt x="30" y="0"/>
                    </a:lnTo>
                    <a:lnTo>
                      <a:pt x="3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" y="0"/>
                    </a:lnTo>
                    <a:lnTo>
                      <a:pt x="2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9C9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4" name="Freeform 342"/>
              <p:cNvSpPr>
                <a:spLocks noEditPoints="1"/>
              </p:cNvSpPr>
              <p:nvPr/>
            </p:nvSpPr>
            <p:spPr bwMode="auto">
              <a:xfrm>
                <a:off x="3651" y="3405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7 w 27"/>
                  <a:gd name="T3" fmla="*/ 0 h 44"/>
                  <a:gd name="T4" fmla="*/ 27 w 27"/>
                  <a:gd name="T5" fmla="*/ 44 h 44"/>
                  <a:gd name="T6" fmla="*/ 0 w 27"/>
                  <a:gd name="T7" fmla="*/ 44 h 44"/>
                  <a:gd name="T8" fmla="*/ 0 w 27"/>
                  <a:gd name="T9" fmla="*/ 0 h 44"/>
                  <a:gd name="T10" fmla="*/ 0 w 27"/>
                  <a:gd name="T11" fmla="*/ 0 h 44"/>
                  <a:gd name="T12" fmla="*/ 23 w 27"/>
                  <a:gd name="T13" fmla="*/ 0 h 44"/>
                  <a:gd name="T14" fmla="*/ 23 w 27"/>
                  <a:gd name="T15" fmla="*/ 44 h 44"/>
                  <a:gd name="T16" fmla="*/ 0 w 27"/>
                  <a:gd name="T17" fmla="*/ 44 h 44"/>
                  <a:gd name="T18" fmla="*/ 0 w 2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44"/>
                  <a:gd name="T32" fmla="*/ 27 w 2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44">
                    <a:moveTo>
                      <a:pt x="0" y="0"/>
                    </a:moveTo>
                    <a:lnTo>
                      <a:pt x="27" y="0"/>
                    </a:lnTo>
                    <a:lnTo>
                      <a:pt x="2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8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5" name="Freeform 343"/>
              <p:cNvSpPr>
                <a:spLocks noEditPoints="1"/>
              </p:cNvSpPr>
              <p:nvPr/>
            </p:nvSpPr>
            <p:spPr bwMode="auto">
              <a:xfrm>
                <a:off x="3651" y="3405"/>
                <a:ext cx="23" cy="44"/>
              </a:xfrm>
              <a:custGeom>
                <a:avLst/>
                <a:gdLst>
                  <a:gd name="T0" fmla="*/ 0 w 23"/>
                  <a:gd name="T1" fmla="*/ 0 h 44"/>
                  <a:gd name="T2" fmla="*/ 23 w 23"/>
                  <a:gd name="T3" fmla="*/ 0 h 44"/>
                  <a:gd name="T4" fmla="*/ 23 w 23"/>
                  <a:gd name="T5" fmla="*/ 44 h 44"/>
                  <a:gd name="T6" fmla="*/ 0 w 23"/>
                  <a:gd name="T7" fmla="*/ 44 h 44"/>
                  <a:gd name="T8" fmla="*/ 0 w 23"/>
                  <a:gd name="T9" fmla="*/ 0 h 44"/>
                  <a:gd name="T10" fmla="*/ 0 w 23"/>
                  <a:gd name="T11" fmla="*/ 0 h 44"/>
                  <a:gd name="T12" fmla="*/ 20 w 23"/>
                  <a:gd name="T13" fmla="*/ 0 h 44"/>
                  <a:gd name="T14" fmla="*/ 20 w 23"/>
                  <a:gd name="T15" fmla="*/ 44 h 44"/>
                  <a:gd name="T16" fmla="*/ 0 w 23"/>
                  <a:gd name="T17" fmla="*/ 44 h 44"/>
                  <a:gd name="T18" fmla="*/ 0 w 23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44"/>
                  <a:gd name="T32" fmla="*/ 23 w 2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44">
                    <a:moveTo>
                      <a:pt x="0" y="0"/>
                    </a:moveTo>
                    <a:lnTo>
                      <a:pt x="23" y="0"/>
                    </a:lnTo>
                    <a:lnTo>
                      <a:pt x="2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0" y="0"/>
                    </a:lnTo>
                    <a:lnTo>
                      <a:pt x="2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6" name="Freeform 344"/>
              <p:cNvSpPr>
                <a:spLocks noEditPoints="1"/>
              </p:cNvSpPr>
              <p:nvPr/>
            </p:nvSpPr>
            <p:spPr bwMode="auto">
              <a:xfrm>
                <a:off x="3651" y="3405"/>
                <a:ext cx="20" cy="44"/>
              </a:xfrm>
              <a:custGeom>
                <a:avLst/>
                <a:gdLst>
                  <a:gd name="T0" fmla="*/ 0 w 20"/>
                  <a:gd name="T1" fmla="*/ 0 h 44"/>
                  <a:gd name="T2" fmla="*/ 20 w 20"/>
                  <a:gd name="T3" fmla="*/ 0 h 44"/>
                  <a:gd name="T4" fmla="*/ 20 w 20"/>
                  <a:gd name="T5" fmla="*/ 44 h 44"/>
                  <a:gd name="T6" fmla="*/ 0 w 20"/>
                  <a:gd name="T7" fmla="*/ 44 h 44"/>
                  <a:gd name="T8" fmla="*/ 0 w 20"/>
                  <a:gd name="T9" fmla="*/ 0 h 44"/>
                  <a:gd name="T10" fmla="*/ 0 w 20"/>
                  <a:gd name="T11" fmla="*/ 0 h 44"/>
                  <a:gd name="T12" fmla="*/ 17 w 20"/>
                  <a:gd name="T13" fmla="*/ 0 h 44"/>
                  <a:gd name="T14" fmla="*/ 17 w 20"/>
                  <a:gd name="T15" fmla="*/ 44 h 44"/>
                  <a:gd name="T16" fmla="*/ 0 w 20"/>
                  <a:gd name="T17" fmla="*/ 44 h 44"/>
                  <a:gd name="T18" fmla="*/ 0 w 2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44"/>
                  <a:gd name="T32" fmla="*/ 20 w 2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44">
                    <a:moveTo>
                      <a:pt x="0" y="0"/>
                    </a:moveTo>
                    <a:lnTo>
                      <a:pt x="20" y="0"/>
                    </a:lnTo>
                    <a:lnTo>
                      <a:pt x="2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" y="0"/>
                    </a:lnTo>
                    <a:lnTo>
                      <a:pt x="1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7" name="Freeform 345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7" cy="44"/>
              </a:xfrm>
              <a:custGeom>
                <a:avLst/>
                <a:gdLst>
                  <a:gd name="T0" fmla="*/ 0 w 17"/>
                  <a:gd name="T1" fmla="*/ 0 h 44"/>
                  <a:gd name="T2" fmla="*/ 17 w 17"/>
                  <a:gd name="T3" fmla="*/ 0 h 44"/>
                  <a:gd name="T4" fmla="*/ 17 w 17"/>
                  <a:gd name="T5" fmla="*/ 44 h 44"/>
                  <a:gd name="T6" fmla="*/ 0 w 17"/>
                  <a:gd name="T7" fmla="*/ 44 h 44"/>
                  <a:gd name="T8" fmla="*/ 0 w 17"/>
                  <a:gd name="T9" fmla="*/ 0 h 44"/>
                  <a:gd name="T10" fmla="*/ 0 w 17"/>
                  <a:gd name="T11" fmla="*/ 0 h 44"/>
                  <a:gd name="T12" fmla="*/ 13 w 17"/>
                  <a:gd name="T13" fmla="*/ 0 h 44"/>
                  <a:gd name="T14" fmla="*/ 13 w 17"/>
                  <a:gd name="T15" fmla="*/ 44 h 44"/>
                  <a:gd name="T16" fmla="*/ 0 w 17"/>
                  <a:gd name="T17" fmla="*/ 44 h 44"/>
                  <a:gd name="T18" fmla="*/ 0 w 17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44"/>
                  <a:gd name="T32" fmla="*/ 17 w 17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44">
                    <a:moveTo>
                      <a:pt x="0" y="0"/>
                    </a:moveTo>
                    <a:lnTo>
                      <a:pt x="17" y="0"/>
                    </a:lnTo>
                    <a:lnTo>
                      <a:pt x="17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" y="0"/>
                    </a:lnTo>
                    <a:lnTo>
                      <a:pt x="1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8" name="Freeform 346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3" cy="44"/>
              </a:xfrm>
              <a:custGeom>
                <a:avLst/>
                <a:gdLst>
                  <a:gd name="T0" fmla="*/ 0 w 13"/>
                  <a:gd name="T1" fmla="*/ 0 h 44"/>
                  <a:gd name="T2" fmla="*/ 13 w 13"/>
                  <a:gd name="T3" fmla="*/ 0 h 44"/>
                  <a:gd name="T4" fmla="*/ 13 w 13"/>
                  <a:gd name="T5" fmla="*/ 44 h 44"/>
                  <a:gd name="T6" fmla="*/ 0 w 13"/>
                  <a:gd name="T7" fmla="*/ 44 h 44"/>
                  <a:gd name="T8" fmla="*/ 0 w 13"/>
                  <a:gd name="T9" fmla="*/ 0 h 44"/>
                  <a:gd name="T10" fmla="*/ 0 w 13"/>
                  <a:gd name="T11" fmla="*/ 0 h 44"/>
                  <a:gd name="T12" fmla="*/ 10 w 13"/>
                  <a:gd name="T13" fmla="*/ 0 h 44"/>
                  <a:gd name="T14" fmla="*/ 10 w 13"/>
                  <a:gd name="T15" fmla="*/ 44 h 44"/>
                  <a:gd name="T16" fmla="*/ 0 w 13"/>
                  <a:gd name="T17" fmla="*/ 44 h 44"/>
                  <a:gd name="T18" fmla="*/ 0 w 13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44"/>
                  <a:gd name="T32" fmla="*/ 13 w 1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44">
                    <a:moveTo>
                      <a:pt x="0" y="0"/>
                    </a:moveTo>
                    <a:lnTo>
                      <a:pt x="13" y="0"/>
                    </a:lnTo>
                    <a:lnTo>
                      <a:pt x="1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" y="0"/>
                    </a:lnTo>
                    <a:lnTo>
                      <a:pt x="1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C4C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29" name="Freeform 347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0" cy="44"/>
              </a:xfrm>
              <a:custGeom>
                <a:avLst/>
                <a:gdLst>
                  <a:gd name="T0" fmla="*/ 0 w 10"/>
                  <a:gd name="T1" fmla="*/ 0 h 44"/>
                  <a:gd name="T2" fmla="*/ 10 w 10"/>
                  <a:gd name="T3" fmla="*/ 0 h 44"/>
                  <a:gd name="T4" fmla="*/ 10 w 10"/>
                  <a:gd name="T5" fmla="*/ 44 h 44"/>
                  <a:gd name="T6" fmla="*/ 0 w 10"/>
                  <a:gd name="T7" fmla="*/ 44 h 44"/>
                  <a:gd name="T8" fmla="*/ 0 w 10"/>
                  <a:gd name="T9" fmla="*/ 0 h 44"/>
                  <a:gd name="T10" fmla="*/ 0 w 10"/>
                  <a:gd name="T11" fmla="*/ 0 h 44"/>
                  <a:gd name="T12" fmla="*/ 6 w 10"/>
                  <a:gd name="T13" fmla="*/ 0 h 44"/>
                  <a:gd name="T14" fmla="*/ 6 w 10"/>
                  <a:gd name="T15" fmla="*/ 44 h 44"/>
                  <a:gd name="T16" fmla="*/ 0 w 10"/>
                  <a:gd name="T17" fmla="*/ 44 h 44"/>
                  <a:gd name="T18" fmla="*/ 0 w 10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44"/>
                  <a:gd name="T32" fmla="*/ 10 w 10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44">
                    <a:moveTo>
                      <a:pt x="0" y="0"/>
                    </a:moveTo>
                    <a:lnTo>
                      <a:pt x="10" y="0"/>
                    </a:lnTo>
                    <a:lnTo>
                      <a:pt x="10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0" name="Freeform 348"/>
              <p:cNvSpPr>
                <a:spLocks noEditPoints="1"/>
              </p:cNvSpPr>
              <p:nvPr/>
            </p:nvSpPr>
            <p:spPr bwMode="auto">
              <a:xfrm>
                <a:off x="3651" y="3405"/>
                <a:ext cx="6" cy="44"/>
              </a:xfrm>
              <a:custGeom>
                <a:avLst/>
                <a:gdLst>
                  <a:gd name="T0" fmla="*/ 0 w 6"/>
                  <a:gd name="T1" fmla="*/ 0 h 44"/>
                  <a:gd name="T2" fmla="*/ 6 w 6"/>
                  <a:gd name="T3" fmla="*/ 0 h 44"/>
                  <a:gd name="T4" fmla="*/ 6 w 6"/>
                  <a:gd name="T5" fmla="*/ 44 h 44"/>
                  <a:gd name="T6" fmla="*/ 0 w 6"/>
                  <a:gd name="T7" fmla="*/ 44 h 44"/>
                  <a:gd name="T8" fmla="*/ 0 w 6"/>
                  <a:gd name="T9" fmla="*/ 0 h 44"/>
                  <a:gd name="T10" fmla="*/ 0 w 6"/>
                  <a:gd name="T11" fmla="*/ 0 h 44"/>
                  <a:gd name="T12" fmla="*/ 3 w 6"/>
                  <a:gd name="T13" fmla="*/ 0 h 44"/>
                  <a:gd name="T14" fmla="*/ 3 w 6"/>
                  <a:gd name="T15" fmla="*/ 44 h 44"/>
                  <a:gd name="T16" fmla="*/ 0 w 6"/>
                  <a:gd name="T17" fmla="*/ 44 h 44"/>
                  <a:gd name="T18" fmla="*/ 0 w 6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44"/>
                  <a:gd name="T32" fmla="*/ 6 w 6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44">
                    <a:moveTo>
                      <a:pt x="0" y="0"/>
                    </a:moveTo>
                    <a:lnTo>
                      <a:pt x="6" y="0"/>
                    </a:lnTo>
                    <a:lnTo>
                      <a:pt x="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1" name="Freeform 349"/>
              <p:cNvSpPr>
                <a:spLocks noEditPoints="1"/>
              </p:cNvSpPr>
              <p:nvPr/>
            </p:nvSpPr>
            <p:spPr bwMode="auto">
              <a:xfrm>
                <a:off x="3651" y="3405"/>
                <a:ext cx="3" cy="44"/>
              </a:xfrm>
              <a:custGeom>
                <a:avLst/>
                <a:gdLst>
                  <a:gd name="T0" fmla="*/ 0 w 3"/>
                  <a:gd name="T1" fmla="*/ 0 h 44"/>
                  <a:gd name="T2" fmla="*/ 3 w 3"/>
                  <a:gd name="T3" fmla="*/ 0 h 44"/>
                  <a:gd name="T4" fmla="*/ 3 w 3"/>
                  <a:gd name="T5" fmla="*/ 44 h 44"/>
                  <a:gd name="T6" fmla="*/ 0 w 3"/>
                  <a:gd name="T7" fmla="*/ 44 h 44"/>
                  <a:gd name="T8" fmla="*/ 0 w 3"/>
                  <a:gd name="T9" fmla="*/ 0 h 44"/>
                  <a:gd name="T10" fmla="*/ 0 w 3"/>
                  <a:gd name="T11" fmla="*/ 0 h 44"/>
                  <a:gd name="T12" fmla="*/ 0 w 3"/>
                  <a:gd name="T13" fmla="*/ 0 h 44"/>
                  <a:gd name="T14" fmla="*/ 0 w 3"/>
                  <a:gd name="T15" fmla="*/ 44 h 44"/>
                  <a:gd name="T16" fmla="*/ 0 w 3"/>
                  <a:gd name="T17" fmla="*/ 44 h 44"/>
                  <a:gd name="T18" fmla="*/ 0 w 3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44"/>
                  <a:gd name="T32" fmla="*/ 3 w 3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44">
                    <a:moveTo>
                      <a:pt x="0" y="0"/>
                    </a:moveTo>
                    <a:lnTo>
                      <a:pt x="3" y="0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2" name="Freeform 350"/>
              <p:cNvSpPr>
                <a:spLocks noEditPoints="1"/>
              </p:cNvSpPr>
              <p:nvPr/>
            </p:nvSpPr>
            <p:spPr bwMode="auto">
              <a:xfrm>
                <a:off x="3651" y="3405"/>
                <a:ext cx="1" cy="44"/>
              </a:xfrm>
              <a:custGeom>
                <a:avLst/>
                <a:gdLst>
                  <a:gd name="T0" fmla="*/ 0 w 1"/>
                  <a:gd name="T1" fmla="*/ 0 h 44"/>
                  <a:gd name="T2" fmla="*/ 0 w 1"/>
                  <a:gd name="T3" fmla="*/ 0 h 44"/>
                  <a:gd name="T4" fmla="*/ 0 w 1"/>
                  <a:gd name="T5" fmla="*/ 44 h 44"/>
                  <a:gd name="T6" fmla="*/ 0 w 1"/>
                  <a:gd name="T7" fmla="*/ 44 h 44"/>
                  <a:gd name="T8" fmla="*/ 0 w 1"/>
                  <a:gd name="T9" fmla="*/ 0 h 44"/>
                  <a:gd name="T10" fmla="*/ 0 w 1"/>
                  <a:gd name="T11" fmla="*/ 0 h 44"/>
                  <a:gd name="T12" fmla="*/ 0 w 1"/>
                  <a:gd name="T13" fmla="*/ 0 h 44"/>
                  <a:gd name="T14" fmla="*/ 0 w 1"/>
                  <a:gd name="T15" fmla="*/ 44 h 44"/>
                  <a:gd name="T16" fmla="*/ 0 w 1"/>
                  <a:gd name="T17" fmla="*/ 44 h 44"/>
                  <a:gd name="T18" fmla="*/ 0 w 1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44"/>
                  <a:gd name="T32" fmla="*/ 1 w 1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44">
                    <a:moveTo>
                      <a:pt x="0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3" name="Freeform 351"/>
              <p:cNvSpPr>
                <a:spLocks noEditPoints="1"/>
              </p:cNvSpPr>
              <p:nvPr/>
            </p:nvSpPr>
            <p:spPr bwMode="auto">
              <a:xfrm>
                <a:off x="3651" y="3269"/>
                <a:ext cx="140" cy="5"/>
              </a:xfrm>
              <a:custGeom>
                <a:avLst/>
                <a:gdLst>
                  <a:gd name="T0" fmla="*/ 0 w 140"/>
                  <a:gd name="T1" fmla="*/ 0 h 5"/>
                  <a:gd name="T2" fmla="*/ 140 w 140"/>
                  <a:gd name="T3" fmla="*/ 0 h 5"/>
                  <a:gd name="T4" fmla="*/ 140 w 140"/>
                  <a:gd name="T5" fmla="*/ 5 h 5"/>
                  <a:gd name="T6" fmla="*/ 0 w 140"/>
                  <a:gd name="T7" fmla="*/ 5 h 5"/>
                  <a:gd name="T8" fmla="*/ 0 w 140"/>
                  <a:gd name="T9" fmla="*/ 0 h 5"/>
                  <a:gd name="T10" fmla="*/ 0 w 140"/>
                  <a:gd name="T11" fmla="*/ 0 h 5"/>
                  <a:gd name="T12" fmla="*/ 140 w 140"/>
                  <a:gd name="T13" fmla="*/ 0 h 5"/>
                  <a:gd name="T14" fmla="*/ 140 w 140"/>
                  <a:gd name="T15" fmla="*/ 4 h 5"/>
                  <a:gd name="T16" fmla="*/ 0 w 140"/>
                  <a:gd name="T17" fmla="*/ 4 h 5"/>
                  <a:gd name="T18" fmla="*/ 0 w 140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5"/>
                  <a:gd name="T32" fmla="*/ 140 w 140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5">
                    <a:moveTo>
                      <a:pt x="0" y="0"/>
                    </a:moveTo>
                    <a:lnTo>
                      <a:pt x="140" y="0"/>
                    </a:lnTo>
                    <a:lnTo>
                      <a:pt x="14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14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4" name="Freeform 352"/>
              <p:cNvSpPr>
                <a:spLocks noEditPoints="1"/>
              </p:cNvSpPr>
              <p:nvPr/>
            </p:nvSpPr>
            <p:spPr bwMode="auto">
              <a:xfrm>
                <a:off x="3651" y="3269"/>
                <a:ext cx="140" cy="4"/>
              </a:xfrm>
              <a:custGeom>
                <a:avLst/>
                <a:gdLst>
                  <a:gd name="T0" fmla="*/ 0 w 140"/>
                  <a:gd name="T1" fmla="*/ 0 h 4"/>
                  <a:gd name="T2" fmla="*/ 140 w 140"/>
                  <a:gd name="T3" fmla="*/ 0 h 4"/>
                  <a:gd name="T4" fmla="*/ 140 w 140"/>
                  <a:gd name="T5" fmla="*/ 4 h 4"/>
                  <a:gd name="T6" fmla="*/ 0 w 140"/>
                  <a:gd name="T7" fmla="*/ 4 h 4"/>
                  <a:gd name="T8" fmla="*/ 0 w 140"/>
                  <a:gd name="T9" fmla="*/ 0 h 4"/>
                  <a:gd name="T10" fmla="*/ 0 w 140"/>
                  <a:gd name="T11" fmla="*/ 1 h 4"/>
                  <a:gd name="T12" fmla="*/ 140 w 140"/>
                  <a:gd name="T13" fmla="*/ 1 h 4"/>
                  <a:gd name="T14" fmla="*/ 140 w 140"/>
                  <a:gd name="T15" fmla="*/ 4 h 4"/>
                  <a:gd name="T16" fmla="*/ 0 w 140"/>
                  <a:gd name="T17" fmla="*/ 4 h 4"/>
                  <a:gd name="T18" fmla="*/ 0 w 140"/>
                  <a:gd name="T19" fmla="*/ 1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4"/>
                  <a:gd name="T32" fmla="*/ 140 w 140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4">
                    <a:moveTo>
                      <a:pt x="0" y="0"/>
                    </a:moveTo>
                    <a:lnTo>
                      <a:pt x="140" y="0"/>
                    </a:lnTo>
                    <a:lnTo>
                      <a:pt x="140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1"/>
                    </a:moveTo>
                    <a:lnTo>
                      <a:pt x="140" y="1"/>
                    </a:lnTo>
                    <a:lnTo>
                      <a:pt x="140" y="4"/>
                    </a:ln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5" name="Freeform 353"/>
              <p:cNvSpPr>
                <a:spLocks noEditPoints="1"/>
              </p:cNvSpPr>
              <p:nvPr/>
            </p:nvSpPr>
            <p:spPr bwMode="auto">
              <a:xfrm>
                <a:off x="3651" y="3270"/>
                <a:ext cx="140" cy="3"/>
              </a:xfrm>
              <a:custGeom>
                <a:avLst/>
                <a:gdLst>
                  <a:gd name="T0" fmla="*/ 0 w 140"/>
                  <a:gd name="T1" fmla="*/ 0 h 3"/>
                  <a:gd name="T2" fmla="*/ 140 w 140"/>
                  <a:gd name="T3" fmla="*/ 0 h 3"/>
                  <a:gd name="T4" fmla="*/ 140 w 140"/>
                  <a:gd name="T5" fmla="*/ 3 h 3"/>
                  <a:gd name="T6" fmla="*/ 0 w 140"/>
                  <a:gd name="T7" fmla="*/ 3 h 3"/>
                  <a:gd name="T8" fmla="*/ 0 w 140"/>
                  <a:gd name="T9" fmla="*/ 0 h 3"/>
                  <a:gd name="T10" fmla="*/ 0 w 140"/>
                  <a:gd name="T11" fmla="*/ 1 h 3"/>
                  <a:gd name="T12" fmla="*/ 140 w 140"/>
                  <a:gd name="T13" fmla="*/ 1 h 3"/>
                  <a:gd name="T14" fmla="*/ 140 w 140"/>
                  <a:gd name="T15" fmla="*/ 2 h 3"/>
                  <a:gd name="T16" fmla="*/ 0 w 140"/>
                  <a:gd name="T17" fmla="*/ 2 h 3"/>
                  <a:gd name="T18" fmla="*/ 0 w 140"/>
                  <a:gd name="T19" fmla="*/ 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3"/>
                  <a:gd name="T32" fmla="*/ 140 w 140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3">
                    <a:moveTo>
                      <a:pt x="0" y="0"/>
                    </a:moveTo>
                    <a:lnTo>
                      <a:pt x="140" y="0"/>
                    </a:lnTo>
                    <a:lnTo>
                      <a:pt x="140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1"/>
                    </a:moveTo>
                    <a:lnTo>
                      <a:pt x="140" y="1"/>
                    </a:lnTo>
                    <a:lnTo>
                      <a:pt x="140" y="2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6" name="Freeform 354"/>
              <p:cNvSpPr>
                <a:spLocks noEditPoints="1"/>
              </p:cNvSpPr>
              <p:nvPr/>
            </p:nvSpPr>
            <p:spPr bwMode="auto">
              <a:xfrm>
                <a:off x="3651" y="3271"/>
                <a:ext cx="140" cy="1"/>
              </a:xfrm>
              <a:custGeom>
                <a:avLst/>
                <a:gdLst>
                  <a:gd name="T0" fmla="*/ 0 w 140"/>
                  <a:gd name="T1" fmla="*/ 0 h 1"/>
                  <a:gd name="T2" fmla="*/ 140 w 140"/>
                  <a:gd name="T3" fmla="*/ 0 h 1"/>
                  <a:gd name="T4" fmla="*/ 140 w 140"/>
                  <a:gd name="T5" fmla="*/ 1 h 1"/>
                  <a:gd name="T6" fmla="*/ 0 w 140"/>
                  <a:gd name="T7" fmla="*/ 1 h 1"/>
                  <a:gd name="T8" fmla="*/ 0 w 140"/>
                  <a:gd name="T9" fmla="*/ 0 h 1"/>
                  <a:gd name="T10" fmla="*/ 0 w 140"/>
                  <a:gd name="T11" fmla="*/ 0 h 1"/>
                  <a:gd name="T12" fmla="*/ 140 w 140"/>
                  <a:gd name="T13" fmla="*/ 0 h 1"/>
                  <a:gd name="T14" fmla="*/ 140 w 140"/>
                  <a:gd name="T15" fmla="*/ 0 h 1"/>
                  <a:gd name="T16" fmla="*/ 0 w 140"/>
                  <a:gd name="T17" fmla="*/ 0 h 1"/>
                  <a:gd name="T18" fmla="*/ 0 w 140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"/>
                  <a:gd name="T32" fmla="*/ 140 w 140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7" name="Rectangle 355"/>
              <p:cNvSpPr>
                <a:spLocks noChangeArrowheads="1"/>
              </p:cNvSpPr>
              <p:nvPr/>
            </p:nvSpPr>
            <p:spPr bwMode="auto">
              <a:xfrm>
                <a:off x="3651" y="3269"/>
                <a:ext cx="140" cy="5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8" name="Freeform 356"/>
              <p:cNvSpPr>
                <a:spLocks noEditPoints="1"/>
              </p:cNvSpPr>
              <p:nvPr/>
            </p:nvSpPr>
            <p:spPr bwMode="auto">
              <a:xfrm>
                <a:off x="3651" y="3274"/>
                <a:ext cx="140" cy="21"/>
              </a:xfrm>
              <a:custGeom>
                <a:avLst/>
                <a:gdLst>
                  <a:gd name="T0" fmla="*/ 0 w 140"/>
                  <a:gd name="T1" fmla="*/ 0 h 21"/>
                  <a:gd name="T2" fmla="*/ 140 w 140"/>
                  <a:gd name="T3" fmla="*/ 0 h 21"/>
                  <a:gd name="T4" fmla="*/ 140 w 140"/>
                  <a:gd name="T5" fmla="*/ 21 h 21"/>
                  <a:gd name="T6" fmla="*/ 0 w 140"/>
                  <a:gd name="T7" fmla="*/ 21 h 21"/>
                  <a:gd name="T8" fmla="*/ 0 w 140"/>
                  <a:gd name="T9" fmla="*/ 0 h 21"/>
                  <a:gd name="T10" fmla="*/ 0 w 140"/>
                  <a:gd name="T11" fmla="*/ 0 h 21"/>
                  <a:gd name="T12" fmla="*/ 139 w 140"/>
                  <a:gd name="T13" fmla="*/ 0 h 21"/>
                  <a:gd name="T14" fmla="*/ 139 w 140"/>
                  <a:gd name="T15" fmla="*/ 21 h 21"/>
                  <a:gd name="T16" fmla="*/ 0 w 140"/>
                  <a:gd name="T17" fmla="*/ 21 h 21"/>
                  <a:gd name="T18" fmla="*/ 0 w 140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21"/>
                  <a:gd name="T32" fmla="*/ 140 w 14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21">
                    <a:moveTo>
                      <a:pt x="0" y="0"/>
                    </a:moveTo>
                    <a:lnTo>
                      <a:pt x="140" y="0"/>
                    </a:lnTo>
                    <a:lnTo>
                      <a:pt x="140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9" y="0"/>
                    </a:lnTo>
                    <a:lnTo>
                      <a:pt x="13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39" name="Freeform 357"/>
              <p:cNvSpPr>
                <a:spLocks noEditPoints="1"/>
              </p:cNvSpPr>
              <p:nvPr/>
            </p:nvSpPr>
            <p:spPr bwMode="auto">
              <a:xfrm>
                <a:off x="3651" y="3274"/>
                <a:ext cx="139" cy="21"/>
              </a:xfrm>
              <a:custGeom>
                <a:avLst/>
                <a:gdLst>
                  <a:gd name="T0" fmla="*/ 0 w 139"/>
                  <a:gd name="T1" fmla="*/ 0 h 21"/>
                  <a:gd name="T2" fmla="*/ 139 w 139"/>
                  <a:gd name="T3" fmla="*/ 0 h 21"/>
                  <a:gd name="T4" fmla="*/ 139 w 139"/>
                  <a:gd name="T5" fmla="*/ 21 h 21"/>
                  <a:gd name="T6" fmla="*/ 0 w 139"/>
                  <a:gd name="T7" fmla="*/ 21 h 21"/>
                  <a:gd name="T8" fmla="*/ 0 w 139"/>
                  <a:gd name="T9" fmla="*/ 0 h 21"/>
                  <a:gd name="T10" fmla="*/ 1 w 139"/>
                  <a:gd name="T11" fmla="*/ 0 h 21"/>
                  <a:gd name="T12" fmla="*/ 138 w 139"/>
                  <a:gd name="T13" fmla="*/ 0 h 21"/>
                  <a:gd name="T14" fmla="*/ 138 w 139"/>
                  <a:gd name="T15" fmla="*/ 21 h 21"/>
                  <a:gd name="T16" fmla="*/ 1 w 139"/>
                  <a:gd name="T17" fmla="*/ 21 h 21"/>
                  <a:gd name="T18" fmla="*/ 1 w 13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9"/>
                  <a:gd name="T31" fmla="*/ 0 h 21"/>
                  <a:gd name="T32" fmla="*/ 139 w 13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9" h="21">
                    <a:moveTo>
                      <a:pt x="0" y="0"/>
                    </a:moveTo>
                    <a:lnTo>
                      <a:pt x="139" y="0"/>
                    </a:lnTo>
                    <a:lnTo>
                      <a:pt x="13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38" y="0"/>
                    </a:lnTo>
                    <a:lnTo>
                      <a:pt x="13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B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0" name="Freeform 358"/>
              <p:cNvSpPr>
                <a:spLocks noEditPoints="1"/>
              </p:cNvSpPr>
              <p:nvPr/>
            </p:nvSpPr>
            <p:spPr bwMode="auto">
              <a:xfrm>
                <a:off x="3652" y="3274"/>
                <a:ext cx="137" cy="21"/>
              </a:xfrm>
              <a:custGeom>
                <a:avLst/>
                <a:gdLst>
                  <a:gd name="T0" fmla="*/ 0 w 137"/>
                  <a:gd name="T1" fmla="*/ 0 h 21"/>
                  <a:gd name="T2" fmla="*/ 137 w 137"/>
                  <a:gd name="T3" fmla="*/ 0 h 21"/>
                  <a:gd name="T4" fmla="*/ 137 w 137"/>
                  <a:gd name="T5" fmla="*/ 21 h 21"/>
                  <a:gd name="T6" fmla="*/ 0 w 137"/>
                  <a:gd name="T7" fmla="*/ 21 h 21"/>
                  <a:gd name="T8" fmla="*/ 0 w 137"/>
                  <a:gd name="T9" fmla="*/ 0 h 21"/>
                  <a:gd name="T10" fmla="*/ 1 w 137"/>
                  <a:gd name="T11" fmla="*/ 0 h 21"/>
                  <a:gd name="T12" fmla="*/ 136 w 137"/>
                  <a:gd name="T13" fmla="*/ 0 h 21"/>
                  <a:gd name="T14" fmla="*/ 136 w 137"/>
                  <a:gd name="T15" fmla="*/ 21 h 21"/>
                  <a:gd name="T16" fmla="*/ 1 w 137"/>
                  <a:gd name="T17" fmla="*/ 21 h 21"/>
                  <a:gd name="T18" fmla="*/ 1 w 13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7"/>
                  <a:gd name="T31" fmla="*/ 0 h 21"/>
                  <a:gd name="T32" fmla="*/ 137 w 13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7" h="21">
                    <a:moveTo>
                      <a:pt x="0" y="0"/>
                    </a:moveTo>
                    <a:lnTo>
                      <a:pt x="137" y="0"/>
                    </a:lnTo>
                    <a:lnTo>
                      <a:pt x="13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36" y="0"/>
                    </a:lnTo>
                    <a:lnTo>
                      <a:pt x="13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1" name="Freeform 359"/>
              <p:cNvSpPr>
                <a:spLocks noEditPoints="1"/>
              </p:cNvSpPr>
              <p:nvPr/>
            </p:nvSpPr>
            <p:spPr bwMode="auto">
              <a:xfrm>
                <a:off x="3653" y="3274"/>
                <a:ext cx="135" cy="21"/>
              </a:xfrm>
              <a:custGeom>
                <a:avLst/>
                <a:gdLst>
                  <a:gd name="T0" fmla="*/ 0 w 135"/>
                  <a:gd name="T1" fmla="*/ 0 h 21"/>
                  <a:gd name="T2" fmla="*/ 135 w 135"/>
                  <a:gd name="T3" fmla="*/ 0 h 21"/>
                  <a:gd name="T4" fmla="*/ 135 w 135"/>
                  <a:gd name="T5" fmla="*/ 21 h 21"/>
                  <a:gd name="T6" fmla="*/ 0 w 135"/>
                  <a:gd name="T7" fmla="*/ 21 h 21"/>
                  <a:gd name="T8" fmla="*/ 0 w 135"/>
                  <a:gd name="T9" fmla="*/ 0 h 21"/>
                  <a:gd name="T10" fmla="*/ 1 w 135"/>
                  <a:gd name="T11" fmla="*/ 0 h 21"/>
                  <a:gd name="T12" fmla="*/ 134 w 135"/>
                  <a:gd name="T13" fmla="*/ 0 h 21"/>
                  <a:gd name="T14" fmla="*/ 134 w 135"/>
                  <a:gd name="T15" fmla="*/ 21 h 21"/>
                  <a:gd name="T16" fmla="*/ 1 w 135"/>
                  <a:gd name="T17" fmla="*/ 21 h 21"/>
                  <a:gd name="T18" fmla="*/ 1 w 13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5"/>
                  <a:gd name="T31" fmla="*/ 0 h 21"/>
                  <a:gd name="T32" fmla="*/ 135 w 13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5" h="21">
                    <a:moveTo>
                      <a:pt x="0" y="0"/>
                    </a:moveTo>
                    <a:lnTo>
                      <a:pt x="135" y="0"/>
                    </a:lnTo>
                    <a:lnTo>
                      <a:pt x="13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34" y="0"/>
                    </a:lnTo>
                    <a:lnTo>
                      <a:pt x="13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2" name="Freeform 360"/>
              <p:cNvSpPr>
                <a:spLocks noEditPoints="1"/>
              </p:cNvSpPr>
              <p:nvPr/>
            </p:nvSpPr>
            <p:spPr bwMode="auto">
              <a:xfrm>
                <a:off x="3654" y="3274"/>
                <a:ext cx="133" cy="21"/>
              </a:xfrm>
              <a:custGeom>
                <a:avLst/>
                <a:gdLst>
                  <a:gd name="T0" fmla="*/ 0 w 133"/>
                  <a:gd name="T1" fmla="*/ 0 h 21"/>
                  <a:gd name="T2" fmla="*/ 133 w 133"/>
                  <a:gd name="T3" fmla="*/ 0 h 21"/>
                  <a:gd name="T4" fmla="*/ 133 w 133"/>
                  <a:gd name="T5" fmla="*/ 21 h 21"/>
                  <a:gd name="T6" fmla="*/ 0 w 133"/>
                  <a:gd name="T7" fmla="*/ 21 h 21"/>
                  <a:gd name="T8" fmla="*/ 0 w 133"/>
                  <a:gd name="T9" fmla="*/ 0 h 21"/>
                  <a:gd name="T10" fmla="*/ 1 w 133"/>
                  <a:gd name="T11" fmla="*/ 0 h 21"/>
                  <a:gd name="T12" fmla="*/ 132 w 133"/>
                  <a:gd name="T13" fmla="*/ 0 h 21"/>
                  <a:gd name="T14" fmla="*/ 132 w 133"/>
                  <a:gd name="T15" fmla="*/ 21 h 21"/>
                  <a:gd name="T16" fmla="*/ 1 w 133"/>
                  <a:gd name="T17" fmla="*/ 21 h 21"/>
                  <a:gd name="T18" fmla="*/ 1 w 13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3"/>
                  <a:gd name="T31" fmla="*/ 0 h 21"/>
                  <a:gd name="T32" fmla="*/ 133 w 13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3" h="21">
                    <a:moveTo>
                      <a:pt x="0" y="0"/>
                    </a:moveTo>
                    <a:lnTo>
                      <a:pt x="133" y="0"/>
                    </a:lnTo>
                    <a:lnTo>
                      <a:pt x="13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32" y="0"/>
                    </a:lnTo>
                    <a:lnTo>
                      <a:pt x="13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3" name="Freeform 361"/>
              <p:cNvSpPr>
                <a:spLocks noEditPoints="1"/>
              </p:cNvSpPr>
              <p:nvPr/>
            </p:nvSpPr>
            <p:spPr bwMode="auto">
              <a:xfrm>
                <a:off x="3655" y="3274"/>
                <a:ext cx="131" cy="21"/>
              </a:xfrm>
              <a:custGeom>
                <a:avLst/>
                <a:gdLst>
                  <a:gd name="T0" fmla="*/ 0 w 131"/>
                  <a:gd name="T1" fmla="*/ 0 h 21"/>
                  <a:gd name="T2" fmla="*/ 131 w 131"/>
                  <a:gd name="T3" fmla="*/ 0 h 21"/>
                  <a:gd name="T4" fmla="*/ 131 w 131"/>
                  <a:gd name="T5" fmla="*/ 21 h 21"/>
                  <a:gd name="T6" fmla="*/ 0 w 131"/>
                  <a:gd name="T7" fmla="*/ 21 h 21"/>
                  <a:gd name="T8" fmla="*/ 0 w 131"/>
                  <a:gd name="T9" fmla="*/ 0 h 21"/>
                  <a:gd name="T10" fmla="*/ 1 w 131"/>
                  <a:gd name="T11" fmla="*/ 0 h 21"/>
                  <a:gd name="T12" fmla="*/ 130 w 131"/>
                  <a:gd name="T13" fmla="*/ 0 h 21"/>
                  <a:gd name="T14" fmla="*/ 130 w 131"/>
                  <a:gd name="T15" fmla="*/ 21 h 21"/>
                  <a:gd name="T16" fmla="*/ 1 w 131"/>
                  <a:gd name="T17" fmla="*/ 21 h 21"/>
                  <a:gd name="T18" fmla="*/ 1 w 13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1"/>
                  <a:gd name="T31" fmla="*/ 0 h 21"/>
                  <a:gd name="T32" fmla="*/ 131 w 13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1" h="21">
                    <a:moveTo>
                      <a:pt x="0" y="0"/>
                    </a:moveTo>
                    <a:lnTo>
                      <a:pt x="131" y="0"/>
                    </a:lnTo>
                    <a:lnTo>
                      <a:pt x="13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30" y="0"/>
                    </a:lnTo>
                    <a:lnTo>
                      <a:pt x="13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4" name="Freeform 362"/>
              <p:cNvSpPr>
                <a:spLocks noEditPoints="1"/>
              </p:cNvSpPr>
              <p:nvPr/>
            </p:nvSpPr>
            <p:spPr bwMode="auto">
              <a:xfrm>
                <a:off x="3656" y="3274"/>
                <a:ext cx="129" cy="21"/>
              </a:xfrm>
              <a:custGeom>
                <a:avLst/>
                <a:gdLst>
                  <a:gd name="T0" fmla="*/ 0 w 129"/>
                  <a:gd name="T1" fmla="*/ 0 h 21"/>
                  <a:gd name="T2" fmla="*/ 129 w 129"/>
                  <a:gd name="T3" fmla="*/ 0 h 21"/>
                  <a:gd name="T4" fmla="*/ 129 w 129"/>
                  <a:gd name="T5" fmla="*/ 21 h 21"/>
                  <a:gd name="T6" fmla="*/ 0 w 129"/>
                  <a:gd name="T7" fmla="*/ 21 h 21"/>
                  <a:gd name="T8" fmla="*/ 0 w 129"/>
                  <a:gd name="T9" fmla="*/ 0 h 21"/>
                  <a:gd name="T10" fmla="*/ 1 w 129"/>
                  <a:gd name="T11" fmla="*/ 0 h 21"/>
                  <a:gd name="T12" fmla="*/ 128 w 129"/>
                  <a:gd name="T13" fmla="*/ 0 h 21"/>
                  <a:gd name="T14" fmla="*/ 128 w 129"/>
                  <a:gd name="T15" fmla="*/ 21 h 21"/>
                  <a:gd name="T16" fmla="*/ 1 w 129"/>
                  <a:gd name="T17" fmla="*/ 21 h 21"/>
                  <a:gd name="T18" fmla="*/ 1 w 12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9"/>
                  <a:gd name="T31" fmla="*/ 0 h 21"/>
                  <a:gd name="T32" fmla="*/ 129 w 12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9" h="21">
                    <a:moveTo>
                      <a:pt x="0" y="0"/>
                    </a:moveTo>
                    <a:lnTo>
                      <a:pt x="129" y="0"/>
                    </a:lnTo>
                    <a:lnTo>
                      <a:pt x="12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28" y="0"/>
                    </a:lnTo>
                    <a:lnTo>
                      <a:pt x="12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5" name="Freeform 363"/>
              <p:cNvSpPr>
                <a:spLocks noEditPoints="1"/>
              </p:cNvSpPr>
              <p:nvPr/>
            </p:nvSpPr>
            <p:spPr bwMode="auto">
              <a:xfrm>
                <a:off x="3657" y="3274"/>
                <a:ext cx="127" cy="21"/>
              </a:xfrm>
              <a:custGeom>
                <a:avLst/>
                <a:gdLst>
                  <a:gd name="T0" fmla="*/ 0 w 127"/>
                  <a:gd name="T1" fmla="*/ 0 h 21"/>
                  <a:gd name="T2" fmla="*/ 127 w 127"/>
                  <a:gd name="T3" fmla="*/ 0 h 21"/>
                  <a:gd name="T4" fmla="*/ 127 w 127"/>
                  <a:gd name="T5" fmla="*/ 21 h 21"/>
                  <a:gd name="T6" fmla="*/ 0 w 127"/>
                  <a:gd name="T7" fmla="*/ 21 h 21"/>
                  <a:gd name="T8" fmla="*/ 0 w 127"/>
                  <a:gd name="T9" fmla="*/ 0 h 21"/>
                  <a:gd name="T10" fmla="*/ 1 w 127"/>
                  <a:gd name="T11" fmla="*/ 0 h 21"/>
                  <a:gd name="T12" fmla="*/ 126 w 127"/>
                  <a:gd name="T13" fmla="*/ 0 h 21"/>
                  <a:gd name="T14" fmla="*/ 126 w 127"/>
                  <a:gd name="T15" fmla="*/ 21 h 21"/>
                  <a:gd name="T16" fmla="*/ 1 w 127"/>
                  <a:gd name="T17" fmla="*/ 21 h 21"/>
                  <a:gd name="T18" fmla="*/ 1 w 12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21"/>
                  <a:gd name="T32" fmla="*/ 127 w 12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21">
                    <a:moveTo>
                      <a:pt x="0" y="0"/>
                    </a:moveTo>
                    <a:lnTo>
                      <a:pt x="127" y="0"/>
                    </a:lnTo>
                    <a:lnTo>
                      <a:pt x="12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26" y="0"/>
                    </a:lnTo>
                    <a:lnTo>
                      <a:pt x="12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6" name="Freeform 364"/>
              <p:cNvSpPr>
                <a:spLocks noEditPoints="1"/>
              </p:cNvSpPr>
              <p:nvPr/>
            </p:nvSpPr>
            <p:spPr bwMode="auto">
              <a:xfrm>
                <a:off x="3658" y="3274"/>
                <a:ext cx="125" cy="21"/>
              </a:xfrm>
              <a:custGeom>
                <a:avLst/>
                <a:gdLst>
                  <a:gd name="T0" fmla="*/ 0 w 125"/>
                  <a:gd name="T1" fmla="*/ 0 h 21"/>
                  <a:gd name="T2" fmla="*/ 125 w 125"/>
                  <a:gd name="T3" fmla="*/ 0 h 21"/>
                  <a:gd name="T4" fmla="*/ 125 w 125"/>
                  <a:gd name="T5" fmla="*/ 21 h 21"/>
                  <a:gd name="T6" fmla="*/ 0 w 125"/>
                  <a:gd name="T7" fmla="*/ 21 h 21"/>
                  <a:gd name="T8" fmla="*/ 0 w 125"/>
                  <a:gd name="T9" fmla="*/ 0 h 21"/>
                  <a:gd name="T10" fmla="*/ 1 w 125"/>
                  <a:gd name="T11" fmla="*/ 0 h 21"/>
                  <a:gd name="T12" fmla="*/ 124 w 125"/>
                  <a:gd name="T13" fmla="*/ 0 h 21"/>
                  <a:gd name="T14" fmla="*/ 124 w 125"/>
                  <a:gd name="T15" fmla="*/ 21 h 21"/>
                  <a:gd name="T16" fmla="*/ 1 w 125"/>
                  <a:gd name="T17" fmla="*/ 21 h 21"/>
                  <a:gd name="T18" fmla="*/ 1 w 12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5"/>
                  <a:gd name="T31" fmla="*/ 0 h 21"/>
                  <a:gd name="T32" fmla="*/ 125 w 12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5" h="21">
                    <a:moveTo>
                      <a:pt x="0" y="0"/>
                    </a:moveTo>
                    <a:lnTo>
                      <a:pt x="125" y="0"/>
                    </a:lnTo>
                    <a:lnTo>
                      <a:pt x="12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24" y="0"/>
                    </a:lnTo>
                    <a:lnTo>
                      <a:pt x="12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7" name="Freeform 365"/>
              <p:cNvSpPr>
                <a:spLocks noEditPoints="1"/>
              </p:cNvSpPr>
              <p:nvPr/>
            </p:nvSpPr>
            <p:spPr bwMode="auto">
              <a:xfrm>
                <a:off x="3659" y="3274"/>
                <a:ext cx="123" cy="21"/>
              </a:xfrm>
              <a:custGeom>
                <a:avLst/>
                <a:gdLst>
                  <a:gd name="T0" fmla="*/ 0 w 123"/>
                  <a:gd name="T1" fmla="*/ 0 h 21"/>
                  <a:gd name="T2" fmla="*/ 123 w 123"/>
                  <a:gd name="T3" fmla="*/ 0 h 21"/>
                  <a:gd name="T4" fmla="*/ 123 w 123"/>
                  <a:gd name="T5" fmla="*/ 21 h 21"/>
                  <a:gd name="T6" fmla="*/ 0 w 123"/>
                  <a:gd name="T7" fmla="*/ 21 h 21"/>
                  <a:gd name="T8" fmla="*/ 0 w 123"/>
                  <a:gd name="T9" fmla="*/ 0 h 21"/>
                  <a:gd name="T10" fmla="*/ 0 w 123"/>
                  <a:gd name="T11" fmla="*/ 0 h 21"/>
                  <a:gd name="T12" fmla="*/ 123 w 123"/>
                  <a:gd name="T13" fmla="*/ 0 h 21"/>
                  <a:gd name="T14" fmla="*/ 123 w 123"/>
                  <a:gd name="T15" fmla="*/ 21 h 21"/>
                  <a:gd name="T16" fmla="*/ 0 w 123"/>
                  <a:gd name="T17" fmla="*/ 21 h 21"/>
                  <a:gd name="T18" fmla="*/ 0 w 12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21"/>
                  <a:gd name="T32" fmla="*/ 123 w 12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21">
                    <a:moveTo>
                      <a:pt x="0" y="0"/>
                    </a:moveTo>
                    <a:lnTo>
                      <a:pt x="123" y="0"/>
                    </a:lnTo>
                    <a:lnTo>
                      <a:pt x="12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3" y="0"/>
                    </a:lnTo>
                    <a:lnTo>
                      <a:pt x="12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8" name="Freeform 366"/>
              <p:cNvSpPr>
                <a:spLocks noEditPoints="1"/>
              </p:cNvSpPr>
              <p:nvPr/>
            </p:nvSpPr>
            <p:spPr bwMode="auto">
              <a:xfrm>
                <a:off x="3659" y="3274"/>
                <a:ext cx="123" cy="21"/>
              </a:xfrm>
              <a:custGeom>
                <a:avLst/>
                <a:gdLst>
                  <a:gd name="T0" fmla="*/ 0 w 123"/>
                  <a:gd name="T1" fmla="*/ 0 h 21"/>
                  <a:gd name="T2" fmla="*/ 123 w 123"/>
                  <a:gd name="T3" fmla="*/ 0 h 21"/>
                  <a:gd name="T4" fmla="*/ 123 w 123"/>
                  <a:gd name="T5" fmla="*/ 21 h 21"/>
                  <a:gd name="T6" fmla="*/ 0 w 123"/>
                  <a:gd name="T7" fmla="*/ 21 h 21"/>
                  <a:gd name="T8" fmla="*/ 0 w 123"/>
                  <a:gd name="T9" fmla="*/ 0 h 21"/>
                  <a:gd name="T10" fmla="*/ 2 w 123"/>
                  <a:gd name="T11" fmla="*/ 0 h 21"/>
                  <a:gd name="T12" fmla="*/ 121 w 123"/>
                  <a:gd name="T13" fmla="*/ 0 h 21"/>
                  <a:gd name="T14" fmla="*/ 121 w 123"/>
                  <a:gd name="T15" fmla="*/ 21 h 21"/>
                  <a:gd name="T16" fmla="*/ 2 w 123"/>
                  <a:gd name="T17" fmla="*/ 21 h 21"/>
                  <a:gd name="T18" fmla="*/ 2 w 12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21"/>
                  <a:gd name="T32" fmla="*/ 123 w 12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21">
                    <a:moveTo>
                      <a:pt x="0" y="0"/>
                    </a:moveTo>
                    <a:lnTo>
                      <a:pt x="123" y="0"/>
                    </a:lnTo>
                    <a:lnTo>
                      <a:pt x="12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121" y="0"/>
                    </a:lnTo>
                    <a:lnTo>
                      <a:pt x="121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49" name="Freeform 367"/>
              <p:cNvSpPr>
                <a:spLocks noEditPoints="1"/>
              </p:cNvSpPr>
              <p:nvPr/>
            </p:nvSpPr>
            <p:spPr bwMode="auto">
              <a:xfrm>
                <a:off x="3661" y="3274"/>
                <a:ext cx="119" cy="21"/>
              </a:xfrm>
              <a:custGeom>
                <a:avLst/>
                <a:gdLst>
                  <a:gd name="T0" fmla="*/ 0 w 119"/>
                  <a:gd name="T1" fmla="*/ 0 h 21"/>
                  <a:gd name="T2" fmla="*/ 119 w 119"/>
                  <a:gd name="T3" fmla="*/ 0 h 21"/>
                  <a:gd name="T4" fmla="*/ 119 w 119"/>
                  <a:gd name="T5" fmla="*/ 21 h 21"/>
                  <a:gd name="T6" fmla="*/ 0 w 119"/>
                  <a:gd name="T7" fmla="*/ 21 h 21"/>
                  <a:gd name="T8" fmla="*/ 0 w 119"/>
                  <a:gd name="T9" fmla="*/ 0 h 21"/>
                  <a:gd name="T10" fmla="*/ 0 w 119"/>
                  <a:gd name="T11" fmla="*/ 0 h 21"/>
                  <a:gd name="T12" fmla="*/ 119 w 119"/>
                  <a:gd name="T13" fmla="*/ 0 h 21"/>
                  <a:gd name="T14" fmla="*/ 119 w 119"/>
                  <a:gd name="T15" fmla="*/ 21 h 21"/>
                  <a:gd name="T16" fmla="*/ 0 w 119"/>
                  <a:gd name="T17" fmla="*/ 21 h 21"/>
                  <a:gd name="T18" fmla="*/ 0 w 11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21"/>
                  <a:gd name="T32" fmla="*/ 119 w 11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21">
                    <a:moveTo>
                      <a:pt x="0" y="0"/>
                    </a:moveTo>
                    <a:lnTo>
                      <a:pt x="119" y="0"/>
                    </a:lnTo>
                    <a:lnTo>
                      <a:pt x="11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9" y="0"/>
                    </a:lnTo>
                    <a:lnTo>
                      <a:pt x="11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0" name="Freeform 368"/>
              <p:cNvSpPr>
                <a:spLocks noEditPoints="1"/>
              </p:cNvSpPr>
              <p:nvPr/>
            </p:nvSpPr>
            <p:spPr bwMode="auto">
              <a:xfrm>
                <a:off x="3661" y="3274"/>
                <a:ext cx="119" cy="21"/>
              </a:xfrm>
              <a:custGeom>
                <a:avLst/>
                <a:gdLst>
                  <a:gd name="T0" fmla="*/ 0 w 119"/>
                  <a:gd name="T1" fmla="*/ 0 h 21"/>
                  <a:gd name="T2" fmla="*/ 119 w 119"/>
                  <a:gd name="T3" fmla="*/ 0 h 21"/>
                  <a:gd name="T4" fmla="*/ 119 w 119"/>
                  <a:gd name="T5" fmla="*/ 21 h 21"/>
                  <a:gd name="T6" fmla="*/ 0 w 119"/>
                  <a:gd name="T7" fmla="*/ 21 h 21"/>
                  <a:gd name="T8" fmla="*/ 0 w 119"/>
                  <a:gd name="T9" fmla="*/ 0 h 21"/>
                  <a:gd name="T10" fmla="*/ 1 w 119"/>
                  <a:gd name="T11" fmla="*/ 0 h 21"/>
                  <a:gd name="T12" fmla="*/ 118 w 119"/>
                  <a:gd name="T13" fmla="*/ 0 h 21"/>
                  <a:gd name="T14" fmla="*/ 118 w 119"/>
                  <a:gd name="T15" fmla="*/ 21 h 21"/>
                  <a:gd name="T16" fmla="*/ 1 w 119"/>
                  <a:gd name="T17" fmla="*/ 21 h 21"/>
                  <a:gd name="T18" fmla="*/ 1 w 11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21"/>
                  <a:gd name="T32" fmla="*/ 119 w 11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21">
                    <a:moveTo>
                      <a:pt x="0" y="0"/>
                    </a:moveTo>
                    <a:lnTo>
                      <a:pt x="119" y="0"/>
                    </a:lnTo>
                    <a:lnTo>
                      <a:pt x="11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18" y="0"/>
                    </a:lnTo>
                    <a:lnTo>
                      <a:pt x="11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1" name="Freeform 369"/>
              <p:cNvSpPr>
                <a:spLocks noEditPoints="1"/>
              </p:cNvSpPr>
              <p:nvPr/>
            </p:nvSpPr>
            <p:spPr bwMode="auto">
              <a:xfrm>
                <a:off x="3662" y="3274"/>
                <a:ext cx="117" cy="21"/>
              </a:xfrm>
              <a:custGeom>
                <a:avLst/>
                <a:gdLst>
                  <a:gd name="T0" fmla="*/ 0 w 117"/>
                  <a:gd name="T1" fmla="*/ 0 h 21"/>
                  <a:gd name="T2" fmla="*/ 117 w 117"/>
                  <a:gd name="T3" fmla="*/ 0 h 21"/>
                  <a:gd name="T4" fmla="*/ 117 w 117"/>
                  <a:gd name="T5" fmla="*/ 21 h 21"/>
                  <a:gd name="T6" fmla="*/ 0 w 117"/>
                  <a:gd name="T7" fmla="*/ 21 h 21"/>
                  <a:gd name="T8" fmla="*/ 0 w 117"/>
                  <a:gd name="T9" fmla="*/ 0 h 21"/>
                  <a:gd name="T10" fmla="*/ 2 w 117"/>
                  <a:gd name="T11" fmla="*/ 0 h 21"/>
                  <a:gd name="T12" fmla="*/ 116 w 117"/>
                  <a:gd name="T13" fmla="*/ 0 h 21"/>
                  <a:gd name="T14" fmla="*/ 116 w 117"/>
                  <a:gd name="T15" fmla="*/ 21 h 21"/>
                  <a:gd name="T16" fmla="*/ 2 w 117"/>
                  <a:gd name="T17" fmla="*/ 21 h 21"/>
                  <a:gd name="T18" fmla="*/ 2 w 11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7"/>
                  <a:gd name="T31" fmla="*/ 0 h 21"/>
                  <a:gd name="T32" fmla="*/ 117 w 11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7" h="21">
                    <a:moveTo>
                      <a:pt x="0" y="0"/>
                    </a:moveTo>
                    <a:lnTo>
                      <a:pt x="117" y="0"/>
                    </a:lnTo>
                    <a:lnTo>
                      <a:pt x="11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116" y="0"/>
                    </a:lnTo>
                    <a:lnTo>
                      <a:pt x="116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2" name="Freeform 370"/>
              <p:cNvSpPr>
                <a:spLocks noEditPoints="1"/>
              </p:cNvSpPr>
              <p:nvPr/>
            </p:nvSpPr>
            <p:spPr bwMode="auto">
              <a:xfrm>
                <a:off x="3664" y="3274"/>
                <a:ext cx="114" cy="21"/>
              </a:xfrm>
              <a:custGeom>
                <a:avLst/>
                <a:gdLst>
                  <a:gd name="T0" fmla="*/ 0 w 114"/>
                  <a:gd name="T1" fmla="*/ 0 h 21"/>
                  <a:gd name="T2" fmla="*/ 114 w 114"/>
                  <a:gd name="T3" fmla="*/ 0 h 21"/>
                  <a:gd name="T4" fmla="*/ 114 w 114"/>
                  <a:gd name="T5" fmla="*/ 21 h 21"/>
                  <a:gd name="T6" fmla="*/ 0 w 114"/>
                  <a:gd name="T7" fmla="*/ 21 h 21"/>
                  <a:gd name="T8" fmla="*/ 0 w 114"/>
                  <a:gd name="T9" fmla="*/ 0 h 21"/>
                  <a:gd name="T10" fmla="*/ 0 w 114"/>
                  <a:gd name="T11" fmla="*/ 0 h 21"/>
                  <a:gd name="T12" fmla="*/ 113 w 114"/>
                  <a:gd name="T13" fmla="*/ 0 h 21"/>
                  <a:gd name="T14" fmla="*/ 113 w 114"/>
                  <a:gd name="T15" fmla="*/ 21 h 21"/>
                  <a:gd name="T16" fmla="*/ 0 w 114"/>
                  <a:gd name="T17" fmla="*/ 21 h 21"/>
                  <a:gd name="T18" fmla="*/ 0 w 114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21"/>
                  <a:gd name="T32" fmla="*/ 114 w 114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21">
                    <a:moveTo>
                      <a:pt x="0" y="0"/>
                    </a:moveTo>
                    <a:lnTo>
                      <a:pt x="114" y="0"/>
                    </a:lnTo>
                    <a:lnTo>
                      <a:pt x="114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3" y="0"/>
                    </a:lnTo>
                    <a:lnTo>
                      <a:pt x="11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3" name="Freeform 371"/>
              <p:cNvSpPr>
                <a:spLocks noEditPoints="1"/>
              </p:cNvSpPr>
              <p:nvPr/>
            </p:nvSpPr>
            <p:spPr bwMode="auto">
              <a:xfrm>
                <a:off x="3664" y="3274"/>
                <a:ext cx="113" cy="21"/>
              </a:xfrm>
              <a:custGeom>
                <a:avLst/>
                <a:gdLst>
                  <a:gd name="T0" fmla="*/ 0 w 113"/>
                  <a:gd name="T1" fmla="*/ 0 h 21"/>
                  <a:gd name="T2" fmla="*/ 113 w 113"/>
                  <a:gd name="T3" fmla="*/ 0 h 21"/>
                  <a:gd name="T4" fmla="*/ 113 w 113"/>
                  <a:gd name="T5" fmla="*/ 21 h 21"/>
                  <a:gd name="T6" fmla="*/ 0 w 113"/>
                  <a:gd name="T7" fmla="*/ 21 h 21"/>
                  <a:gd name="T8" fmla="*/ 0 w 113"/>
                  <a:gd name="T9" fmla="*/ 0 h 21"/>
                  <a:gd name="T10" fmla="*/ 1 w 113"/>
                  <a:gd name="T11" fmla="*/ 0 h 21"/>
                  <a:gd name="T12" fmla="*/ 112 w 113"/>
                  <a:gd name="T13" fmla="*/ 0 h 21"/>
                  <a:gd name="T14" fmla="*/ 112 w 113"/>
                  <a:gd name="T15" fmla="*/ 21 h 21"/>
                  <a:gd name="T16" fmla="*/ 1 w 113"/>
                  <a:gd name="T17" fmla="*/ 21 h 21"/>
                  <a:gd name="T18" fmla="*/ 1 w 11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3"/>
                  <a:gd name="T31" fmla="*/ 0 h 21"/>
                  <a:gd name="T32" fmla="*/ 113 w 11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3" h="21">
                    <a:moveTo>
                      <a:pt x="0" y="0"/>
                    </a:moveTo>
                    <a:lnTo>
                      <a:pt x="113" y="0"/>
                    </a:lnTo>
                    <a:lnTo>
                      <a:pt x="11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12" y="0"/>
                    </a:lnTo>
                    <a:lnTo>
                      <a:pt x="11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4" name="Freeform 372"/>
              <p:cNvSpPr>
                <a:spLocks noEditPoints="1"/>
              </p:cNvSpPr>
              <p:nvPr/>
            </p:nvSpPr>
            <p:spPr bwMode="auto">
              <a:xfrm>
                <a:off x="3665" y="3274"/>
                <a:ext cx="111" cy="21"/>
              </a:xfrm>
              <a:custGeom>
                <a:avLst/>
                <a:gdLst>
                  <a:gd name="T0" fmla="*/ 0 w 111"/>
                  <a:gd name="T1" fmla="*/ 0 h 21"/>
                  <a:gd name="T2" fmla="*/ 111 w 111"/>
                  <a:gd name="T3" fmla="*/ 0 h 21"/>
                  <a:gd name="T4" fmla="*/ 111 w 111"/>
                  <a:gd name="T5" fmla="*/ 21 h 21"/>
                  <a:gd name="T6" fmla="*/ 0 w 111"/>
                  <a:gd name="T7" fmla="*/ 21 h 21"/>
                  <a:gd name="T8" fmla="*/ 0 w 111"/>
                  <a:gd name="T9" fmla="*/ 0 h 21"/>
                  <a:gd name="T10" fmla="*/ 1 w 111"/>
                  <a:gd name="T11" fmla="*/ 0 h 21"/>
                  <a:gd name="T12" fmla="*/ 110 w 111"/>
                  <a:gd name="T13" fmla="*/ 0 h 21"/>
                  <a:gd name="T14" fmla="*/ 110 w 111"/>
                  <a:gd name="T15" fmla="*/ 21 h 21"/>
                  <a:gd name="T16" fmla="*/ 1 w 111"/>
                  <a:gd name="T17" fmla="*/ 21 h 21"/>
                  <a:gd name="T18" fmla="*/ 1 w 11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21"/>
                  <a:gd name="T32" fmla="*/ 111 w 11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21">
                    <a:moveTo>
                      <a:pt x="0" y="0"/>
                    </a:moveTo>
                    <a:lnTo>
                      <a:pt x="111" y="0"/>
                    </a:lnTo>
                    <a:lnTo>
                      <a:pt x="11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10" y="0"/>
                    </a:lnTo>
                    <a:lnTo>
                      <a:pt x="11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5" name="Freeform 373"/>
              <p:cNvSpPr>
                <a:spLocks noEditPoints="1"/>
              </p:cNvSpPr>
              <p:nvPr/>
            </p:nvSpPr>
            <p:spPr bwMode="auto">
              <a:xfrm>
                <a:off x="3666" y="3274"/>
                <a:ext cx="109" cy="21"/>
              </a:xfrm>
              <a:custGeom>
                <a:avLst/>
                <a:gdLst>
                  <a:gd name="T0" fmla="*/ 0 w 109"/>
                  <a:gd name="T1" fmla="*/ 0 h 21"/>
                  <a:gd name="T2" fmla="*/ 109 w 109"/>
                  <a:gd name="T3" fmla="*/ 0 h 21"/>
                  <a:gd name="T4" fmla="*/ 109 w 109"/>
                  <a:gd name="T5" fmla="*/ 21 h 21"/>
                  <a:gd name="T6" fmla="*/ 0 w 109"/>
                  <a:gd name="T7" fmla="*/ 21 h 21"/>
                  <a:gd name="T8" fmla="*/ 0 w 109"/>
                  <a:gd name="T9" fmla="*/ 0 h 21"/>
                  <a:gd name="T10" fmla="*/ 1 w 109"/>
                  <a:gd name="T11" fmla="*/ 0 h 21"/>
                  <a:gd name="T12" fmla="*/ 108 w 109"/>
                  <a:gd name="T13" fmla="*/ 0 h 21"/>
                  <a:gd name="T14" fmla="*/ 108 w 109"/>
                  <a:gd name="T15" fmla="*/ 21 h 21"/>
                  <a:gd name="T16" fmla="*/ 1 w 109"/>
                  <a:gd name="T17" fmla="*/ 21 h 21"/>
                  <a:gd name="T18" fmla="*/ 1 w 10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21"/>
                  <a:gd name="T32" fmla="*/ 109 w 10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21">
                    <a:moveTo>
                      <a:pt x="0" y="0"/>
                    </a:moveTo>
                    <a:lnTo>
                      <a:pt x="109" y="0"/>
                    </a:lnTo>
                    <a:lnTo>
                      <a:pt x="10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8" y="0"/>
                    </a:lnTo>
                    <a:lnTo>
                      <a:pt x="10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6" name="Freeform 374"/>
              <p:cNvSpPr>
                <a:spLocks noEditPoints="1"/>
              </p:cNvSpPr>
              <p:nvPr/>
            </p:nvSpPr>
            <p:spPr bwMode="auto">
              <a:xfrm>
                <a:off x="3667" y="3274"/>
                <a:ext cx="107" cy="21"/>
              </a:xfrm>
              <a:custGeom>
                <a:avLst/>
                <a:gdLst>
                  <a:gd name="T0" fmla="*/ 0 w 107"/>
                  <a:gd name="T1" fmla="*/ 0 h 21"/>
                  <a:gd name="T2" fmla="*/ 107 w 107"/>
                  <a:gd name="T3" fmla="*/ 0 h 21"/>
                  <a:gd name="T4" fmla="*/ 107 w 107"/>
                  <a:gd name="T5" fmla="*/ 21 h 21"/>
                  <a:gd name="T6" fmla="*/ 0 w 107"/>
                  <a:gd name="T7" fmla="*/ 21 h 21"/>
                  <a:gd name="T8" fmla="*/ 0 w 107"/>
                  <a:gd name="T9" fmla="*/ 0 h 21"/>
                  <a:gd name="T10" fmla="*/ 1 w 107"/>
                  <a:gd name="T11" fmla="*/ 0 h 21"/>
                  <a:gd name="T12" fmla="*/ 106 w 107"/>
                  <a:gd name="T13" fmla="*/ 0 h 21"/>
                  <a:gd name="T14" fmla="*/ 106 w 107"/>
                  <a:gd name="T15" fmla="*/ 21 h 21"/>
                  <a:gd name="T16" fmla="*/ 1 w 107"/>
                  <a:gd name="T17" fmla="*/ 21 h 21"/>
                  <a:gd name="T18" fmla="*/ 1 w 10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21"/>
                  <a:gd name="T32" fmla="*/ 107 w 10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21">
                    <a:moveTo>
                      <a:pt x="0" y="0"/>
                    </a:moveTo>
                    <a:lnTo>
                      <a:pt x="107" y="0"/>
                    </a:lnTo>
                    <a:lnTo>
                      <a:pt x="10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6" y="0"/>
                    </a:lnTo>
                    <a:lnTo>
                      <a:pt x="10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EAE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7" name="Freeform 375"/>
              <p:cNvSpPr>
                <a:spLocks noEditPoints="1"/>
              </p:cNvSpPr>
              <p:nvPr/>
            </p:nvSpPr>
            <p:spPr bwMode="auto">
              <a:xfrm>
                <a:off x="3668" y="3274"/>
                <a:ext cx="105" cy="21"/>
              </a:xfrm>
              <a:custGeom>
                <a:avLst/>
                <a:gdLst>
                  <a:gd name="T0" fmla="*/ 0 w 105"/>
                  <a:gd name="T1" fmla="*/ 0 h 21"/>
                  <a:gd name="T2" fmla="*/ 105 w 105"/>
                  <a:gd name="T3" fmla="*/ 0 h 21"/>
                  <a:gd name="T4" fmla="*/ 105 w 105"/>
                  <a:gd name="T5" fmla="*/ 21 h 21"/>
                  <a:gd name="T6" fmla="*/ 0 w 105"/>
                  <a:gd name="T7" fmla="*/ 21 h 21"/>
                  <a:gd name="T8" fmla="*/ 0 w 105"/>
                  <a:gd name="T9" fmla="*/ 0 h 21"/>
                  <a:gd name="T10" fmla="*/ 1 w 105"/>
                  <a:gd name="T11" fmla="*/ 0 h 21"/>
                  <a:gd name="T12" fmla="*/ 104 w 105"/>
                  <a:gd name="T13" fmla="*/ 0 h 21"/>
                  <a:gd name="T14" fmla="*/ 104 w 105"/>
                  <a:gd name="T15" fmla="*/ 21 h 21"/>
                  <a:gd name="T16" fmla="*/ 1 w 105"/>
                  <a:gd name="T17" fmla="*/ 21 h 21"/>
                  <a:gd name="T18" fmla="*/ 1 w 10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21"/>
                  <a:gd name="T32" fmla="*/ 105 w 10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21">
                    <a:moveTo>
                      <a:pt x="0" y="0"/>
                    </a:moveTo>
                    <a:lnTo>
                      <a:pt x="105" y="0"/>
                    </a:lnTo>
                    <a:lnTo>
                      <a:pt x="10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4" y="0"/>
                    </a:lnTo>
                    <a:lnTo>
                      <a:pt x="10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8" name="Freeform 376"/>
              <p:cNvSpPr>
                <a:spLocks noEditPoints="1"/>
              </p:cNvSpPr>
              <p:nvPr/>
            </p:nvSpPr>
            <p:spPr bwMode="auto">
              <a:xfrm>
                <a:off x="3669" y="3274"/>
                <a:ext cx="103" cy="21"/>
              </a:xfrm>
              <a:custGeom>
                <a:avLst/>
                <a:gdLst>
                  <a:gd name="T0" fmla="*/ 0 w 103"/>
                  <a:gd name="T1" fmla="*/ 0 h 21"/>
                  <a:gd name="T2" fmla="*/ 103 w 103"/>
                  <a:gd name="T3" fmla="*/ 0 h 21"/>
                  <a:gd name="T4" fmla="*/ 103 w 103"/>
                  <a:gd name="T5" fmla="*/ 21 h 21"/>
                  <a:gd name="T6" fmla="*/ 0 w 103"/>
                  <a:gd name="T7" fmla="*/ 21 h 21"/>
                  <a:gd name="T8" fmla="*/ 0 w 103"/>
                  <a:gd name="T9" fmla="*/ 0 h 21"/>
                  <a:gd name="T10" fmla="*/ 1 w 103"/>
                  <a:gd name="T11" fmla="*/ 0 h 21"/>
                  <a:gd name="T12" fmla="*/ 102 w 103"/>
                  <a:gd name="T13" fmla="*/ 0 h 21"/>
                  <a:gd name="T14" fmla="*/ 102 w 103"/>
                  <a:gd name="T15" fmla="*/ 21 h 21"/>
                  <a:gd name="T16" fmla="*/ 1 w 103"/>
                  <a:gd name="T17" fmla="*/ 21 h 21"/>
                  <a:gd name="T18" fmla="*/ 1 w 10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21"/>
                  <a:gd name="T32" fmla="*/ 103 w 10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21">
                    <a:moveTo>
                      <a:pt x="0" y="0"/>
                    </a:moveTo>
                    <a:lnTo>
                      <a:pt x="103" y="0"/>
                    </a:lnTo>
                    <a:lnTo>
                      <a:pt x="10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2" y="0"/>
                    </a:lnTo>
                    <a:lnTo>
                      <a:pt x="10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1B1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59" name="Freeform 377"/>
              <p:cNvSpPr>
                <a:spLocks noEditPoints="1"/>
              </p:cNvSpPr>
              <p:nvPr/>
            </p:nvSpPr>
            <p:spPr bwMode="auto">
              <a:xfrm>
                <a:off x="3670" y="3274"/>
                <a:ext cx="101" cy="21"/>
              </a:xfrm>
              <a:custGeom>
                <a:avLst/>
                <a:gdLst>
                  <a:gd name="T0" fmla="*/ 0 w 101"/>
                  <a:gd name="T1" fmla="*/ 0 h 21"/>
                  <a:gd name="T2" fmla="*/ 101 w 101"/>
                  <a:gd name="T3" fmla="*/ 0 h 21"/>
                  <a:gd name="T4" fmla="*/ 101 w 101"/>
                  <a:gd name="T5" fmla="*/ 21 h 21"/>
                  <a:gd name="T6" fmla="*/ 0 w 101"/>
                  <a:gd name="T7" fmla="*/ 21 h 21"/>
                  <a:gd name="T8" fmla="*/ 0 w 101"/>
                  <a:gd name="T9" fmla="*/ 0 h 21"/>
                  <a:gd name="T10" fmla="*/ 1 w 101"/>
                  <a:gd name="T11" fmla="*/ 0 h 21"/>
                  <a:gd name="T12" fmla="*/ 100 w 101"/>
                  <a:gd name="T13" fmla="*/ 0 h 21"/>
                  <a:gd name="T14" fmla="*/ 100 w 101"/>
                  <a:gd name="T15" fmla="*/ 21 h 21"/>
                  <a:gd name="T16" fmla="*/ 1 w 101"/>
                  <a:gd name="T17" fmla="*/ 21 h 21"/>
                  <a:gd name="T18" fmla="*/ 1 w 10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1"/>
                  <a:gd name="T31" fmla="*/ 0 h 21"/>
                  <a:gd name="T32" fmla="*/ 101 w 10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1" h="21">
                    <a:moveTo>
                      <a:pt x="0" y="0"/>
                    </a:moveTo>
                    <a:lnTo>
                      <a:pt x="101" y="0"/>
                    </a:lnTo>
                    <a:lnTo>
                      <a:pt x="10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0" y="0"/>
                    </a:lnTo>
                    <a:lnTo>
                      <a:pt x="10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0" name="Freeform 378"/>
              <p:cNvSpPr>
                <a:spLocks noEditPoints="1"/>
              </p:cNvSpPr>
              <p:nvPr/>
            </p:nvSpPr>
            <p:spPr bwMode="auto">
              <a:xfrm>
                <a:off x="3671" y="3274"/>
                <a:ext cx="99" cy="21"/>
              </a:xfrm>
              <a:custGeom>
                <a:avLst/>
                <a:gdLst>
                  <a:gd name="T0" fmla="*/ 0 w 99"/>
                  <a:gd name="T1" fmla="*/ 0 h 21"/>
                  <a:gd name="T2" fmla="*/ 99 w 99"/>
                  <a:gd name="T3" fmla="*/ 0 h 21"/>
                  <a:gd name="T4" fmla="*/ 99 w 99"/>
                  <a:gd name="T5" fmla="*/ 21 h 21"/>
                  <a:gd name="T6" fmla="*/ 0 w 99"/>
                  <a:gd name="T7" fmla="*/ 21 h 21"/>
                  <a:gd name="T8" fmla="*/ 0 w 99"/>
                  <a:gd name="T9" fmla="*/ 0 h 21"/>
                  <a:gd name="T10" fmla="*/ 1 w 99"/>
                  <a:gd name="T11" fmla="*/ 0 h 21"/>
                  <a:gd name="T12" fmla="*/ 98 w 99"/>
                  <a:gd name="T13" fmla="*/ 0 h 21"/>
                  <a:gd name="T14" fmla="*/ 98 w 99"/>
                  <a:gd name="T15" fmla="*/ 21 h 21"/>
                  <a:gd name="T16" fmla="*/ 1 w 99"/>
                  <a:gd name="T17" fmla="*/ 21 h 21"/>
                  <a:gd name="T18" fmla="*/ 1 w 9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"/>
                  <a:gd name="T31" fmla="*/ 0 h 21"/>
                  <a:gd name="T32" fmla="*/ 99 w 9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" h="21">
                    <a:moveTo>
                      <a:pt x="0" y="0"/>
                    </a:moveTo>
                    <a:lnTo>
                      <a:pt x="99" y="0"/>
                    </a:lnTo>
                    <a:lnTo>
                      <a:pt x="9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98" y="0"/>
                    </a:lnTo>
                    <a:lnTo>
                      <a:pt x="9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4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1" name="Freeform 379"/>
              <p:cNvSpPr>
                <a:spLocks noEditPoints="1"/>
              </p:cNvSpPr>
              <p:nvPr/>
            </p:nvSpPr>
            <p:spPr bwMode="auto">
              <a:xfrm>
                <a:off x="3672" y="3274"/>
                <a:ext cx="97" cy="21"/>
              </a:xfrm>
              <a:custGeom>
                <a:avLst/>
                <a:gdLst>
                  <a:gd name="T0" fmla="*/ 0 w 97"/>
                  <a:gd name="T1" fmla="*/ 0 h 21"/>
                  <a:gd name="T2" fmla="*/ 97 w 97"/>
                  <a:gd name="T3" fmla="*/ 0 h 21"/>
                  <a:gd name="T4" fmla="*/ 97 w 97"/>
                  <a:gd name="T5" fmla="*/ 21 h 21"/>
                  <a:gd name="T6" fmla="*/ 0 w 97"/>
                  <a:gd name="T7" fmla="*/ 21 h 21"/>
                  <a:gd name="T8" fmla="*/ 0 w 97"/>
                  <a:gd name="T9" fmla="*/ 0 h 21"/>
                  <a:gd name="T10" fmla="*/ 0 w 97"/>
                  <a:gd name="T11" fmla="*/ 0 h 21"/>
                  <a:gd name="T12" fmla="*/ 97 w 97"/>
                  <a:gd name="T13" fmla="*/ 0 h 21"/>
                  <a:gd name="T14" fmla="*/ 97 w 97"/>
                  <a:gd name="T15" fmla="*/ 21 h 21"/>
                  <a:gd name="T16" fmla="*/ 0 w 97"/>
                  <a:gd name="T17" fmla="*/ 21 h 21"/>
                  <a:gd name="T18" fmla="*/ 0 w 9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21"/>
                  <a:gd name="T32" fmla="*/ 97 w 9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21">
                    <a:moveTo>
                      <a:pt x="0" y="0"/>
                    </a:moveTo>
                    <a:lnTo>
                      <a:pt x="97" y="0"/>
                    </a:lnTo>
                    <a:lnTo>
                      <a:pt x="9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7" y="0"/>
                    </a:lnTo>
                    <a:lnTo>
                      <a:pt x="9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2" name="Freeform 380"/>
              <p:cNvSpPr>
                <a:spLocks noEditPoints="1"/>
              </p:cNvSpPr>
              <p:nvPr/>
            </p:nvSpPr>
            <p:spPr bwMode="auto">
              <a:xfrm>
                <a:off x="3672" y="3274"/>
                <a:ext cx="97" cy="21"/>
              </a:xfrm>
              <a:custGeom>
                <a:avLst/>
                <a:gdLst>
                  <a:gd name="T0" fmla="*/ 0 w 97"/>
                  <a:gd name="T1" fmla="*/ 0 h 21"/>
                  <a:gd name="T2" fmla="*/ 97 w 97"/>
                  <a:gd name="T3" fmla="*/ 0 h 21"/>
                  <a:gd name="T4" fmla="*/ 97 w 97"/>
                  <a:gd name="T5" fmla="*/ 21 h 21"/>
                  <a:gd name="T6" fmla="*/ 0 w 97"/>
                  <a:gd name="T7" fmla="*/ 21 h 21"/>
                  <a:gd name="T8" fmla="*/ 0 w 97"/>
                  <a:gd name="T9" fmla="*/ 0 h 21"/>
                  <a:gd name="T10" fmla="*/ 2 w 97"/>
                  <a:gd name="T11" fmla="*/ 0 h 21"/>
                  <a:gd name="T12" fmla="*/ 95 w 97"/>
                  <a:gd name="T13" fmla="*/ 0 h 21"/>
                  <a:gd name="T14" fmla="*/ 95 w 97"/>
                  <a:gd name="T15" fmla="*/ 21 h 21"/>
                  <a:gd name="T16" fmla="*/ 2 w 97"/>
                  <a:gd name="T17" fmla="*/ 21 h 21"/>
                  <a:gd name="T18" fmla="*/ 2 w 9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21"/>
                  <a:gd name="T32" fmla="*/ 97 w 9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21">
                    <a:moveTo>
                      <a:pt x="0" y="0"/>
                    </a:moveTo>
                    <a:lnTo>
                      <a:pt x="97" y="0"/>
                    </a:lnTo>
                    <a:lnTo>
                      <a:pt x="9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95" y="0"/>
                    </a:lnTo>
                    <a:lnTo>
                      <a:pt x="95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7B7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3" name="Freeform 381"/>
              <p:cNvSpPr>
                <a:spLocks noEditPoints="1"/>
              </p:cNvSpPr>
              <p:nvPr/>
            </p:nvSpPr>
            <p:spPr bwMode="auto">
              <a:xfrm>
                <a:off x="3674" y="3274"/>
                <a:ext cx="93" cy="21"/>
              </a:xfrm>
              <a:custGeom>
                <a:avLst/>
                <a:gdLst>
                  <a:gd name="T0" fmla="*/ 0 w 93"/>
                  <a:gd name="T1" fmla="*/ 0 h 21"/>
                  <a:gd name="T2" fmla="*/ 93 w 93"/>
                  <a:gd name="T3" fmla="*/ 0 h 21"/>
                  <a:gd name="T4" fmla="*/ 93 w 93"/>
                  <a:gd name="T5" fmla="*/ 21 h 21"/>
                  <a:gd name="T6" fmla="*/ 0 w 93"/>
                  <a:gd name="T7" fmla="*/ 21 h 21"/>
                  <a:gd name="T8" fmla="*/ 0 w 93"/>
                  <a:gd name="T9" fmla="*/ 0 h 21"/>
                  <a:gd name="T10" fmla="*/ 0 w 93"/>
                  <a:gd name="T11" fmla="*/ 0 h 21"/>
                  <a:gd name="T12" fmla="*/ 93 w 93"/>
                  <a:gd name="T13" fmla="*/ 0 h 21"/>
                  <a:gd name="T14" fmla="*/ 93 w 93"/>
                  <a:gd name="T15" fmla="*/ 21 h 21"/>
                  <a:gd name="T16" fmla="*/ 0 w 93"/>
                  <a:gd name="T17" fmla="*/ 21 h 21"/>
                  <a:gd name="T18" fmla="*/ 0 w 9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21"/>
                  <a:gd name="T32" fmla="*/ 93 w 9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21">
                    <a:moveTo>
                      <a:pt x="0" y="0"/>
                    </a:moveTo>
                    <a:lnTo>
                      <a:pt x="93" y="0"/>
                    </a:lnTo>
                    <a:lnTo>
                      <a:pt x="9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3" y="0"/>
                    </a:lnTo>
                    <a:lnTo>
                      <a:pt x="9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B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4" name="Freeform 382"/>
              <p:cNvSpPr>
                <a:spLocks noEditPoints="1"/>
              </p:cNvSpPr>
              <p:nvPr/>
            </p:nvSpPr>
            <p:spPr bwMode="auto">
              <a:xfrm>
                <a:off x="3674" y="3274"/>
                <a:ext cx="93" cy="21"/>
              </a:xfrm>
              <a:custGeom>
                <a:avLst/>
                <a:gdLst>
                  <a:gd name="T0" fmla="*/ 0 w 93"/>
                  <a:gd name="T1" fmla="*/ 0 h 21"/>
                  <a:gd name="T2" fmla="*/ 93 w 93"/>
                  <a:gd name="T3" fmla="*/ 0 h 21"/>
                  <a:gd name="T4" fmla="*/ 93 w 93"/>
                  <a:gd name="T5" fmla="*/ 21 h 21"/>
                  <a:gd name="T6" fmla="*/ 0 w 93"/>
                  <a:gd name="T7" fmla="*/ 21 h 21"/>
                  <a:gd name="T8" fmla="*/ 0 w 93"/>
                  <a:gd name="T9" fmla="*/ 0 h 21"/>
                  <a:gd name="T10" fmla="*/ 1 w 93"/>
                  <a:gd name="T11" fmla="*/ 0 h 21"/>
                  <a:gd name="T12" fmla="*/ 92 w 93"/>
                  <a:gd name="T13" fmla="*/ 0 h 21"/>
                  <a:gd name="T14" fmla="*/ 92 w 93"/>
                  <a:gd name="T15" fmla="*/ 21 h 21"/>
                  <a:gd name="T16" fmla="*/ 1 w 93"/>
                  <a:gd name="T17" fmla="*/ 21 h 21"/>
                  <a:gd name="T18" fmla="*/ 1 w 9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21"/>
                  <a:gd name="T32" fmla="*/ 93 w 9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21">
                    <a:moveTo>
                      <a:pt x="0" y="0"/>
                    </a:moveTo>
                    <a:lnTo>
                      <a:pt x="93" y="0"/>
                    </a:lnTo>
                    <a:lnTo>
                      <a:pt x="9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92" y="0"/>
                    </a:lnTo>
                    <a:lnTo>
                      <a:pt x="9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5" name="Freeform 383"/>
              <p:cNvSpPr>
                <a:spLocks noEditPoints="1"/>
              </p:cNvSpPr>
              <p:nvPr/>
            </p:nvSpPr>
            <p:spPr bwMode="auto">
              <a:xfrm>
                <a:off x="3675" y="3274"/>
                <a:ext cx="91" cy="21"/>
              </a:xfrm>
              <a:custGeom>
                <a:avLst/>
                <a:gdLst>
                  <a:gd name="T0" fmla="*/ 0 w 91"/>
                  <a:gd name="T1" fmla="*/ 0 h 21"/>
                  <a:gd name="T2" fmla="*/ 91 w 91"/>
                  <a:gd name="T3" fmla="*/ 0 h 21"/>
                  <a:gd name="T4" fmla="*/ 91 w 91"/>
                  <a:gd name="T5" fmla="*/ 21 h 21"/>
                  <a:gd name="T6" fmla="*/ 0 w 91"/>
                  <a:gd name="T7" fmla="*/ 21 h 21"/>
                  <a:gd name="T8" fmla="*/ 0 w 91"/>
                  <a:gd name="T9" fmla="*/ 0 h 21"/>
                  <a:gd name="T10" fmla="*/ 1 w 91"/>
                  <a:gd name="T11" fmla="*/ 0 h 21"/>
                  <a:gd name="T12" fmla="*/ 90 w 91"/>
                  <a:gd name="T13" fmla="*/ 0 h 21"/>
                  <a:gd name="T14" fmla="*/ 90 w 91"/>
                  <a:gd name="T15" fmla="*/ 21 h 21"/>
                  <a:gd name="T16" fmla="*/ 1 w 91"/>
                  <a:gd name="T17" fmla="*/ 21 h 21"/>
                  <a:gd name="T18" fmla="*/ 1 w 9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21"/>
                  <a:gd name="T32" fmla="*/ 91 w 9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21">
                    <a:moveTo>
                      <a:pt x="0" y="0"/>
                    </a:moveTo>
                    <a:lnTo>
                      <a:pt x="91" y="0"/>
                    </a:lnTo>
                    <a:lnTo>
                      <a:pt x="9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90" y="0"/>
                    </a:lnTo>
                    <a:lnTo>
                      <a:pt x="9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6" name="Freeform 384"/>
              <p:cNvSpPr>
                <a:spLocks noEditPoints="1"/>
              </p:cNvSpPr>
              <p:nvPr/>
            </p:nvSpPr>
            <p:spPr bwMode="auto">
              <a:xfrm>
                <a:off x="3676" y="3274"/>
                <a:ext cx="89" cy="21"/>
              </a:xfrm>
              <a:custGeom>
                <a:avLst/>
                <a:gdLst>
                  <a:gd name="T0" fmla="*/ 0 w 89"/>
                  <a:gd name="T1" fmla="*/ 0 h 21"/>
                  <a:gd name="T2" fmla="*/ 89 w 89"/>
                  <a:gd name="T3" fmla="*/ 0 h 21"/>
                  <a:gd name="T4" fmla="*/ 89 w 89"/>
                  <a:gd name="T5" fmla="*/ 21 h 21"/>
                  <a:gd name="T6" fmla="*/ 0 w 89"/>
                  <a:gd name="T7" fmla="*/ 21 h 21"/>
                  <a:gd name="T8" fmla="*/ 0 w 89"/>
                  <a:gd name="T9" fmla="*/ 0 h 21"/>
                  <a:gd name="T10" fmla="*/ 1 w 89"/>
                  <a:gd name="T11" fmla="*/ 0 h 21"/>
                  <a:gd name="T12" fmla="*/ 88 w 89"/>
                  <a:gd name="T13" fmla="*/ 0 h 21"/>
                  <a:gd name="T14" fmla="*/ 88 w 89"/>
                  <a:gd name="T15" fmla="*/ 21 h 21"/>
                  <a:gd name="T16" fmla="*/ 1 w 89"/>
                  <a:gd name="T17" fmla="*/ 21 h 21"/>
                  <a:gd name="T18" fmla="*/ 1 w 8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21"/>
                  <a:gd name="T32" fmla="*/ 89 w 8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21">
                    <a:moveTo>
                      <a:pt x="0" y="0"/>
                    </a:moveTo>
                    <a:lnTo>
                      <a:pt x="89" y="0"/>
                    </a:lnTo>
                    <a:lnTo>
                      <a:pt x="8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8" y="0"/>
                    </a:lnTo>
                    <a:lnTo>
                      <a:pt x="8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EB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7" name="Freeform 385"/>
              <p:cNvSpPr>
                <a:spLocks noEditPoints="1"/>
              </p:cNvSpPr>
              <p:nvPr/>
            </p:nvSpPr>
            <p:spPr bwMode="auto">
              <a:xfrm>
                <a:off x="3677" y="3274"/>
                <a:ext cx="87" cy="21"/>
              </a:xfrm>
              <a:custGeom>
                <a:avLst/>
                <a:gdLst>
                  <a:gd name="T0" fmla="*/ 0 w 87"/>
                  <a:gd name="T1" fmla="*/ 0 h 21"/>
                  <a:gd name="T2" fmla="*/ 87 w 87"/>
                  <a:gd name="T3" fmla="*/ 0 h 21"/>
                  <a:gd name="T4" fmla="*/ 87 w 87"/>
                  <a:gd name="T5" fmla="*/ 21 h 21"/>
                  <a:gd name="T6" fmla="*/ 0 w 87"/>
                  <a:gd name="T7" fmla="*/ 21 h 21"/>
                  <a:gd name="T8" fmla="*/ 0 w 87"/>
                  <a:gd name="T9" fmla="*/ 0 h 21"/>
                  <a:gd name="T10" fmla="*/ 1 w 87"/>
                  <a:gd name="T11" fmla="*/ 0 h 21"/>
                  <a:gd name="T12" fmla="*/ 86 w 87"/>
                  <a:gd name="T13" fmla="*/ 0 h 21"/>
                  <a:gd name="T14" fmla="*/ 86 w 87"/>
                  <a:gd name="T15" fmla="*/ 21 h 21"/>
                  <a:gd name="T16" fmla="*/ 1 w 87"/>
                  <a:gd name="T17" fmla="*/ 21 h 21"/>
                  <a:gd name="T18" fmla="*/ 1 w 8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21"/>
                  <a:gd name="T32" fmla="*/ 87 w 8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21">
                    <a:moveTo>
                      <a:pt x="0" y="0"/>
                    </a:moveTo>
                    <a:lnTo>
                      <a:pt x="87" y="0"/>
                    </a:lnTo>
                    <a:lnTo>
                      <a:pt x="8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6" y="0"/>
                    </a:lnTo>
                    <a:lnTo>
                      <a:pt x="8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8" name="Freeform 386"/>
              <p:cNvSpPr>
                <a:spLocks noEditPoints="1"/>
              </p:cNvSpPr>
              <p:nvPr/>
            </p:nvSpPr>
            <p:spPr bwMode="auto">
              <a:xfrm>
                <a:off x="3678" y="3274"/>
                <a:ext cx="85" cy="21"/>
              </a:xfrm>
              <a:custGeom>
                <a:avLst/>
                <a:gdLst>
                  <a:gd name="T0" fmla="*/ 0 w 85"/>
                  <a:gd name="T1" fmla="*/ 0 h 21"/>
                  <a:gd name="T2" fmla="*/ 85 w 85"/>
                  <a:gd name="T3" fmla="*/ 0 h 21"/>
                  <a:gd name="T4" fmla="*/ 85 w 85"/>
                  <a:gd name="T5" fmla="*/ 21 h 21"/>
                  <a:gd name="T6" fmla="*/ 0 w 85"/>
                  <a:gd name="T7" fmla="*/ 21 h 21"/>
                  <a:gd name="T8" fmla="*/ 0 w 85"/>
                  <a:gd name="T9" fmla="*/ 0 h 21"/>
                  <a:gd name="T10" fmla="*/ 1 w 85"/>
                  <a:gd name="T11" fmla="*/ 0 h 21"/>
                  <a:gd name="T12" fmla="*/ 84 w 85"/>
                  <a:gd name="T13" fmla="*/ 0 h 21"/>
                  <a:gd name="T14" fmla="*/ 84 w 85"/>
                  <a:gd name="T15" fmla="*/ 21 h 21"/>
                  <a:gd name="T16" fmla="*/ 1 w 85"/>
                  <a:gd name="T17" fmla="*/ 21 h 21"/>
                  <a:gd name="T18" fmla="*/ 1 w 8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5"/>
                  <a:gd name="T31" fmla="*/ 0 h 21"/>
                  <a:gd name="T32" fmla="*/ 85 w 8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5" h="21">
                    <a:moveTo>
                      <a:pt x="0" y="0"/>
                    </a:moveTo>
                    <a:lnTo>
                      <a:pt x="85" y="0"/>
                    </a:lnTo>
                    <a:lnTo>
                      <a:pt x="8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4" y="0"/>
                    </a:lnTo>
                    <a:lnTo>
                      <a:pt x="8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69" name="Freeform 387"/>
              <p:cNvSpPr>
                <a:spLocks noEditPoints="1"/>
              </p:cNvSpPr>
              <p:nvPr/>
            </p:nvSpPr>
            <p:spPr bwMode="auto">
              <a:xfrm>
                <a:off x="3679" y="3274"/>
                <a:ext cx="83" cy="21"/>
              </a:xfrm>
              <a:custGeom>
                <a:avLst/>
                <a:gdLst>
                  <a:gd name="T0" fmla="*/ 0 w 83"/>
                  <a:gd name="T1" fmla="*/ 0 h 21"/>
                  <a:gd name="T2" fmla="*/ 83 w 83"/>
                  <a:gd name="T3" fmla="*/ 0 h 21"/>
                  <a:gd name="T4" fmla="*/ 83 w 83"/>
                  <a:gd name="T5" fmla="*/ 21 h 21"/>
                  <a:gd name="T6" fmla="*/ 0 w 83"/>
                  <a:gd name="T7" fmla="*/ 21 h 21"/>
                  <a:gd name="T8" fmla="*/ 0 w 83"/>
                  <a:gd name="T9" fmla="*/ 0 h 21"/>
                  <a:gd name="T10" fmla="*/ 1 w 83"/>
                  <a:gd name="T11" fmla="*/ 0 h 21"/>
                  <a:gd name="T12" fmla="*/ 82 w 83"/>
                  <a:gd name="T13" fmla="*/ 0 h 21"/>
                  <a:gd name="T14" fmla="*/ 82 w 83"/>
                  <a:gd name="T15" fmla="*/ 21 h 21"/>
                  <a:gd name="T16" fmla="*/ 1 w 83"/>
                  <a:gd name="T17" fmla="*/ 21 h 21"/>
                  <a:gd name="T18" fmla="*/ 1 w 8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3"/>
                  <a:gd name="T31" fmla="*/ 0 h 21"/>
                  <a:gd name="T32" fmla="*/ 83 w 8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3" h="21">
                    <a:moveTo>
                      <a:pt x="0" y="0"/>
                    </a:moveTo>
                    <a:lnTo>
                      <a:pt x="83" y="0"/>
                    </a:lnTo>
                    <a:lnTo>
                      <a:pt x="8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2" y="0"/>
                    </a:lnTo>
                    <a:lnTo>
                      <a:pt x="8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70" name="Freeform 388"/>
              <p:cNvSpPr>
                <a:spLocks noEditPoints="1"/>
              </p:cNvSpPr>
              <p:nvPr/>
            </p:nvSpPr>
            <p:spPr bwMode="auto">
              <a:xfrm>
                <a:off x="3680" y="3274"/>
                <a:ext cx="81" cy="21"/>
              </a:xfrm>
              <a:custGeom>
                <a:avLst/>
                <a:gdLst>
                  <a:gd name="T0" fmla="*/ 0 w 81"/>
                  <a:gd name="T1" fmla="*/ 0 h 21"/>
                  <a:gd name="T2" fmla="*/ 81 w 81"/>
                  <a:gd name="T3" fmla="*/ 0 h 21"/>
                  <a:gd name="T4" fmla="*/ 81 w 81"/>
                  <a:gd name="T5" fmla="*/ 21 h 21"/>
                  <a:gd name="T6" fmla="*/ 0 w 81"/>
                  <a:gd name="T7" fmla="*/ 21 h 21"/>
                  <a:gd name="T8" fmla="*/ 0 w 81"/>
                  <a:gd name="T9" fmla="*/ 0 h 21"/>
                  <a:gd name="T10" fmla="*/ 1 w 81"/>
                  <a:gd name="T11" fmla="*/ 0 h 21"/>
                  <a:gd name="T12" fmla="*/ 80 w 81"/>
                  <a:gd name="T13" fmla="*/ 0 h 21"/>
                  <a:gd name="T14" fmla="*/ 80 w 81"/>
                  <a:gd name="T15" fmla="*/ 21 h 21"/>
                  <a:gd name="T16" fmla="*/ 1 w 81"/>
                  <a:gd name="T17" fmla="*/ 21 h 21"/>
                  <a:gd name="T18" fmla="*/ 1 w 8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21"/>
                  <a:gd name="T32" fmla="*/ 81 w 8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21">
                    <a:moveTo>
                      <a:pt x="0" y="0"/>
                    </a:moveTo>
                    <a:lnTo>
                      <a:pt x="81" y="0"/>
                    </a:lnTo>
                    <a:lnTo>
                      <a:pt x="8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0" y="0"/>
                    </a:lnTo>
                    <a:lnTo>
                      <a:pt x="8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5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271" name="Freeform 389"/>
              <p:cNvSpPr>
                <a:spLocks noEditPoints="1"/>
              </p:cNvSpPr>
              <p:nvPr/>
            </p:nvSpPr>
            <p:spPr bwMode="auto">
              <a:xfrm>
                <a:off x="3681" y="3274"/>
                <a:ext cx="79" cy="21"/>
              </a:xfrm>
              <a:custGeom>
                <a:avLst/>
                <a:gdLst>
                  <a:gd name="T0" fmla="*/ 0 w 79"/>
                  <a:gd name="T1" fmla="*/ 0 h 21"/>
                  <a:gd name="T2" fmla="*/ 79 w 79"/>
                  <a:gd name="T3" fmla="*/ 0 h 21"/>
                  <a:gd name="T4" fmla="*/ 79 w 79"/>
                  <a:gd name="T5" fmla="*/ 21 h 21"/>
                  <a:gd name="T6" fmla="*/ 0 w 79"/>
                  <a:gd name="T7" fmla="*/ 21 h 21"/>
                  <a:gd name="T8" fmla="*/ 0 w 79"/>
                  <a:gd name="T9" fmla="*/ 0 h 21"/>
                  <a:gd name="T10" fmla="*/ 1 w 79"/>
                  <a:gd name="T11" fmla="*/ 0 h 21"/>
                  <a:gd name="T12" fmla="*/ 78 w 79"/>
                  <a:gd name="T13" fmla="*/ 0 h 21"/>
                  <a:gd name="T14" fmla="*/ 78 w 79"/>
                  <a:gd name="T15" fmla="*/ 21 h 21"/>
                  <a:gd name="T16" fmla="*/ 1 w 79"/>
                  <a:gd name="T17" fmla="*/ 21 h 21"/>
                  <a:gd name="T18" fmla="*/ 1 w 7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"/>
                  <a:gd name="T31" fmla="*/ 0 h 21"/>
                  <a:gd name="T32" fmla="*/ 79 w 7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" h="21">
                    <a:moveTo>
                      <a:pt x="0" y="0"/>
                    </a:moveTo>
                    <a:lnTo>
                      <a:pt x="79" y="0"/>
                    </a:lnTo>
                    <a:lnTo>
                      <a:pt x="7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78" y="0"/>
                    </a:lnTo>
                    <a:lnTo>
                      <a:pt x="7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7297" name="Group 390"/>
            <p:cNvGrpSpPr>
              <a:grpSpLocks/>
            </p:cNvGrpSpPr>
            <p:nvPr/>
          </p:nvGrpSpPr>
          <p:grpSpPr bwMode="auto">
            <a:xfrm>
              <a:off x="2036" y="1454"/>
              <a:ext cx="1751" cy="1795"/>
              <a:chOff x="2204" y="1814"/>
              <a:chExt cx="1751" cy="1795"/>
            </a:xfrm>
          </p:grpSpPr>
          <p:sp>
            <p:nvSpPr>
              <p:cNvPr id="48872" name="Freeform 391"/>
              <p:cNvSpPr>
                <a:spLocks noEditPoints="1"/>
              </p:cNvSpPr>
              <p:nvPr/>
            </p:nvSpPr>
            <p:spPr bwMode="auto">
              <a:xfrm>
                <a:off x="3682" y="3274"/>
                <a:ext cx="77" cy="21"/>
              </a:xfrm>
              <a:custGeom>
                <a:avLst/>
                <a:gdLst>
                  <a:gd name="T0" fmla="*/ 0 w 77"/>
                  <a:gd name="T1" fmla="*/ 0 h 21"/>
                  <a:gd name="T2" fmla="*/ 77 w 77"/>
                  <a:gd name="T3" fmla="*/ 0 h 21"/>
                  <a:gd name="T4" fmla="*/ 77 w 77"/>
                  <a:gd name="T5" fmla="*/ 21 h 21"/>
                  <a:gd name="T6" fmla="*/ 0 w 77"/>
                  <a:gd name="T7" fmla="*/ 21 h 21"/>
                  <a:gd name="T8" fmla="*/ 0 w 77"/>
                  <a:gd name="T9" fmla="*/ 0 h 21"/>
                  <a:gd name="T10" fmla="*/ 1 w 77"/>
                  <a:gd name="T11" fmla="*/ 0 h 21"/>
                  <a:gd name="T12" fmla="*/ 76 w 77"/>
                  <a:gd name="T13" fmla="*/ 0 h 21"/>
                  <a:gd name="T14" fmla="*/ 76 w 77"/>
                  <a:gd name="T15" fmla="*/ 21 h 21"/>
                  <a:gd name="T16" fmla="*/ 1 w 77"/>
                  <a:gd name="T17" fmla="*/ 21 h 21"/>
                  <a:gd name="T18" fmla="*/ 1 w 7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7"/>
                  <a:gd name="T31" fmla="*/ 0 h 21"/>
                  <a:gd name="T32" fmla="*/ 77 w 7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7" h="21">
                    <a:moveTo>
                      <a:pt x="0" y="0"/>
                    </a:moveTo>
                    <a:lnTo>
                      <a:pt x="77" y="0"/>
                    </a:lnTo>
                    <a:lnTo>
                      <a:pt x="7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76" y="0"/>
                    </a:lnTo>
                    <a:lnTo>
                      <a:pt x="7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C8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3" name="Freeform 392"/>
              <p:cNvSpPr>
                <a:spLocks noEditPoints="1"/>
              </p:cNvSpPr>
              <p:nvPr/>
            </p:nvSpPr>
            <p:spPr bwMode="auto">
              <a:xfrm>
                <a:off x="3683" y="3274"/>
                <a:ext cx="75" cy="21"/>
              </a:xfrm>
              <a:custGeom>
                <a:avLst/>
                <a:gdLst>
                  <a:gd name="T0" fmla="*/ 0 w 75"/>
                  <a:gd name="T1" fmla="*/ 0 h 21"/>
                  <a:gd name="T2" fmla="*/ 75 w 75"/>
                  <a:gd name="T3" fmla="*/ 0 h 21"/>
                  <a:gd name="T4" fmla="*/ 75 w 75"/>
                  <a:gd name="T5" fmla="*/ 21 h 21"/>
                  <a:gd name="T6" fmla="*/ 0 w 75"/>
                  <a:gd name="T7" fmla="*/ 21 h 21"/>
                  <a:gd name="T8" fmla="*/ 0 w 75"/>
                  <a:gd name="T9" fmla="*/ 0 h 21"/>
                  <a:gd name="T10" fmla="*/ 1 w 75"/>
                  <a:gd name="T11" fmla="*/ 0 h 21"/>
                  <a:gd name="T12" fmla="*/ 74 w 75"/>
                  <a:gd name="T13" fmla="*/ 0 h 21"/>
                  <a:gd name="T14" fmla="*/ 74 w 75"/>
                  <a:gd name="T15" fmla="*/ 21 h 21"/>
                  <a:gd name="T16" fmla="*/ 1 w 75"/>
                  <a:gd name="T17" fmla="*/ 21 h 21"/>
                  <a:gd name="T18" fmla="*/ 1 w 7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5"/>
                  <a:gd name="T31" fmla="*/ 0 h 21"/>
                  <a:gd name="T32" fmla="*/ 75 w 7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5" h="21">
                    <a:moveTo>
                      <a:pt x="0" y="0"/>
                    </a:moveTo>
                    <a:lnTo>
                      <a:pt x="75" y="0"/>
                    </a:lnTo>
                    <a:lnTo>
                      <a:pt x="7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74" y="0"/>
                    </a:lnTo>
                    <a:lnTo>
                      <a:pt x="7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4" name="Freeform 393"/>
              <p:cNvSpPr>
                <a:spLocks noEditPoints="1"/>
              </p:cNvSpPr>
              <p:nvPr/>
            </p:nvSpPr>
            <p:spPr bwMode="auto">
              <a:xfrm>
                <a:off x="3684" y="3274"/>
                <a:ext cx="73" cy="21"/>
              </a:xfrm>
              <a:custGeom>
                <a:avLst/>
                <a:gdLst>
                  <a:gd name="T0" fmla="*/ 0 w 73"/>
                  <a:gd name="T1" fmla="*/ 0 h 21"/>
                  <a:gd name="T2" fmla="*/ 73 w 73"/>
                  <a:gd name="T3" fmla="*/ 0 h 21"/>
                  <a:gd name="T4" fmla="*/ 73 w 73"/>
                  <a:gd name="T5" fmla="*/ 21 h 21"/>
                  <a:gd name="T6" fmla="*/ 0 w 73"/>
                  <a:gd name="T7" fmla="*/ 21 h 21"/>
                  <a:gd name="T8" fmla="*/ 0 w 73"/>
                  <a:gd name="T9" fmla="*/ 0 h 21"/>
                  <a:gd name="T10" fmla="*/ 1 w 73"/>
                  <a:gd name="T11" fmla="*/ 0 h 21"/>
                  <a:gd name="T12" fmla="*/ 72 w 73"/>
                  <a:gd name="T13" fmla="*/ 0 h 21"/>
                  <a:gd name="T14" fmla="*/ 72 w 73"/>
                  <a:gd name="T15" fmla="*/ 21 h 21"/>
                  <a:gd name="T16" fmla="*/ 1 w 73"/>
                  <a:gd name="T17" fmla="*/ 21 h 21"/>
                  <a:gd name="T18" fmla="*/ 1 w 7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3"/>
                  <a:gd name="T31" fmla="*/ 0 h 21"/>
                  <a:gd name="T32" fmla="*/ 73 w 7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3" h="21">
                    <a:moveTo>
                      <a:pt x="0" y="0"/>
                    </a:moveTo>
                    <a:lnTo>
                      <a:pt x="73" y="0"/>
                    </a:lnTo>
                    <a:lnTo>
                      <a:pt x="7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72" y="0"/>
                    </a:lnTo>
                    <a:lnTo>
                      <a:pt x="7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5" name="Freeform 394"/>
              <p:cNvSpPr>
                <a:spLocks noEditPoints="1"/>
              </p:cNvSpPr>
              <p:nvPr/>
            </p:nvSpPr>
            <p:spPr bwMode="auto">
              <a:xfrm>
                <a:off x="3685" y="3274"/>
                <a:ext cx="71" cy="21"/>
              </a:xfrm>
              <a:custGeom>
                <a:avLst/>
                <a:gdLst>
                  <a:gd name="T0" fmla="*/ 0 w 71"/>
                  <a:gd name="T1" fmla="*/ 0 h 21"/>
                  <a:gd name="T2" fmla="*/ 71 w 71"/>
                  <a:gd name="T3" fmla="*/ 0 h 21"/>
                  <a:gd name="T4" fmla="*/ 71 w 71"/>
                  <a:gd name="T5" fmla="*/ 21 h 21"/>
                  <a:gd name="T6" fmla="*/ 0 w 71"/>
                  <a:gd name="T7" fmla="*/ 21 h 21"/>
                  <a:gd name="T8" fmla="*/ 0 w 71"/>
                  <a:gd name="T9" fmla="*/ 0 h 21"/>
                  <a:gd name="T10" fmla="*/ 0 w 71"/>
                  <a:gd name="T11" fmla="*/ 0 h 21"/>
                  <a:gd name="T12" fmla="*/ 71 w 71"/>
                  <a:gd name="T13" fmla="*/ 0 h 21"/>
                  <a:gd name="T14" fmla="*/ 71 w 71"/>
                  <a:gd name="T15" fmla="*/ 21 h 21"/>
                  <a:gd name="T16" fmla="*/ 0 w 71"/>
                  <a:gd name="T17" fmla="*/ 21 h 21"/>
                  <a:gd name="T18" fmla="*/ 0 w 7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21"/>
                  <a:gd name="T32" fmla="*/ 71 w 7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21">
                    <a:moveTo>
                      <a:pt x="0" y="0"/>
                    </a:moveTo>
                    <a:lnTo>
                      <a:pt x="71" y="0"/>
                    </a:lnTo>
                    <a:lnTo>
                      <a:pt x="7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DCD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6" name="Freeform 395"/>
              <p:cNvSpPr>
                <a:spLocks noEditPoints="1"/>
              </p:cNvSpPr>
              <p:nvPr/>
            </p:nvSpPr>
            <p:spPr bwMode="auto">
              <a:xfrm>
                <a:off x="3685" y="3274"/>
                <a:ext cx="71" cy="21"/>
              </a:xfrm>
              <a:custGeom>
                <a:avLst/>
                <a:gdLst>
                  <a:gd name="T0" fmla="*/ 0 w 71"/>
                  <a:gd name="T1" fmla="*/ 0 h 21"/>
                  <a:gd name="T2" fmla="*/ 71 w 71"/>
                  <a:gd name="T3" fmla="*/ 0 h 21"/>
                  <a:gd name="T4" fmla="*/ 71 w 71"/>
                  <a:gd name="T5" fmla="*/ 21 h 21"/>
                  <a:gd name="T6" fmla="*/ 0 w 71"/>
                  <a:gd name="T7" fmla="*/ 21 h 21"/>
                  <a:gd name="T8" fmla="*/ 0 w 71"/>
                  <a:gd name="T9" fmla="*/ 0 h 21"/>
                  <a:gd name="T10" fmla="*/ 2 w 71"/>
                  <a:gd name="T11" fmla="*/ 0 h 21"/>
                  <a:gd name="T12" fmla="*/ 70 w 71"/>
                  <a:gd name="T13" fmla="*/ 0 h 21"/>
                  <a:gd name="T14" fmla="*/ 70 w 71"/>
                  <a:gd name="T15" fmla="*/ 21 h 21"/>
                  <a:gd name="T16" fmla="*/ 2 w 71"/>
                  <a:gd name="T17" fmla="*/ 21 h 21"/>
                  <a:gd name="T18" fmla="*/ 2 w 7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21"/>
                  <a:gd name="T32" fmla="*/ 71 w 7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21">
                    <a:moveTo>
                      <a:pt x="0" y="0"/>
                    </a:moveTo>
                    <a:lnTo>
                      <a:pt x="71" y="0"/>
                    </a:lnTo>
                    <a:lnTo>
                      <a:pt x="7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70" y="0"/>
                    </a:lnTo>
                    <a:lnTo>
                      <a:pt x="70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F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7" name="Freeform 396"/>
              <p:cNvSpPr>
                <a:spLocks noEditPoints="1"/>
              </p:cNvSpPr>
              <p:nvPr/>
            </p:nvSpPr>
            <p:spPr bwMode="auto">
              <a:xfrm>
                <a:off x="3687" y="3274"/>
                <a:ext cx="68" cy="21"/>
              </a:xfrm>
              <a:custGeom>
                <a:avLst/>
                <a:gdLst>
                  <a:gd name="T0" fmla="*/ 0 w 68"/>
                  <a:gd name="T1" fmla="*/ 0 h 21"/>
                  <a:gd name="T2" fmla="*/ 68 w 68"/>
                  <a:gd name="T3" fmla="*/ 0 h 21"/>
                  <a:gd name="T4" fmla="*/ 68 w 68"/>
                  <a:gd name="T5" fmla="*/ 21 h 21"/>
                  <a:gd name="T6" fmla="*/ 0 w 68"/>
                  <a:gd name="T7" fmla="*/ 21 h 21"/>
                  <a:gd name="T8" fmla="*/ 0 w 68"/>
                  <a:gd name="T9" fmla="*/ 0 h 21"/>
                  <a:gd name="T10" fmla="*/ 0 w 68"/>
                  <a:gd name="T11" fmla="*/ 0 h 21"/>
                  <a:gd name="T12" fmla="*/ 67 w 68"/>
                  <a:gd name="T13" fmla="*/ 0 h 21"/>
                  <a:gd name="T14" fmla="*/ 67 w 68"/>
                  <a:gd name="T15" fmla="*/ 21 h 21"/>
                  <a:gd name="T16" fmla="*/ 0 w 68"/>
                  <a:gd name="T17" fmla="*/ 21 h 21"/>
                  <a:gd name="T18" fmla="*/ 0 w 68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21"/>
                  <a:gd name="T32" fmla="*/ 68 w 6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21">
                    <a:moveTo>
                      <a:pt x="0" y="0"/>
                    </a:moveTo>
                    <a:lnTo>
                      <a:pt x="68" y="0"/>
                    </a:lnTo>
                    <a:lnTo>
                      <a:pt x="68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7" y="0"/>
                    </a:lnTo>
                    <a:lnTo>
                      <a:pt x="6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8" name="Freeform 397"/>
              <p:cNvSpPr>
                <a:spLocks noEditPoints="1"/>
              </p:cNvSpPr>
              <p:nvPr/>
            </p:nvSpPr>
            <p:spPr bwMode="auto">
              <a:xfrm>
                <a:off x="3687" y="3274"/>
                <a:ext cx="67" cy="21"/>
              </a:xfrm>
              <a:custGeom>
                <a:avLst/>
                <a:gdLst>
                  <a:gd name="T0" fmla="*/ 0 w 67"/>
                  <a:gd name="T1" fmla="*/ 0 h 21"/>
                  <a:gd name="T2" fmla="*/ 67 w 67"/>
                  <a:gd name="T3" fmla="*/ 0 h 21"/>
                  <a:gd name="T4" fmla="*/ 67 w 67"/>
                  <a:gd name="T5" fmla="*/ 21 h 21"/>
                  <a:gd name="T6" fmla="*/ 0 w 67"/>
                  <a:gd name="T7" fmla="*/ 21 h 21"/>
                  <a:gd name="T8" fmla="*/ 0 w 67"/>
                  <a:gd name="T9" fmla="*/ 0 h 21"/>
                  <a:gd name="T10" fmla="*/ 1 w 67"/>
                  <a:gd name="T11" fmla="*/ 0 h 21"/>
                  <a:gd name="T12" fmla="*/ 66 w 67"/>
                  <a:gd name="T13" fmla="*/ 0 h 21"/>
                  <a:gd name="T14" fmla="*/ 66 w 67"/>
                  <a:gd name="T15" fmla="*/ 21 h 21"/>
                  <a:gd name="T16" fmla="*/ 1 w 67"/>
                  <a:gd name="T17" fmla="*/ 21 h 21"/>
                  <a:gd name="T18" fmla="*/ 1 w 6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21"/>
                  <a:gd name="T32" fmla="*/ 67 w 6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21">
                    <a:moveTo>
                      <a:pt x="0" y="0"/>
                    </a:moveTo>
                    <a:lnTo>
                      <a:pt x="67" y="0"/>
                    </a:lnTo>
                    <a:lnTo>
                      <a:pt x="6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66" y="0"/>
                    </a:lnTo>
                    <a:lnTo>
                      <a:pt x="6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9" name="Freeform 398"/>
              <p:cNvSpPr>
                <a:spLocks noEditPoints="1"/>
              </p:cNvSpPr>
              <p:nvPr/>
            </p:nvSpPr>
            <p:spPr bwMode="auto">
              <a:xfrm>
                <a:off x="3688" y="3274"/>
                <a:ext cx="65" cy="21"/>
              </a:xfrm>
              <a:custGeom>
                <a:avLst/>
                <a:gdLst>
                  <a:gd name="T0" fmla="*/ 0 w 65"/>
                  <a:gd name="T1" fmla="*/ 0 h 21"/>
                  <a:gd name="T2" fmla="*/ 65 w 65"/>
                  <a:gd name="T3" fmla="*/ 0 h 21"/>
                  <a:gd name="T4" fmla="*/ 65 w 65"/>
                  <a:gd name="T5" fmla="*/ 21 h 21"/>
                  <a:gd name="T6" fmla="*/ 0 w 65"/>
                  <a:gd name="T7" fmla="*/ 21 h 21"/>
                  <a:gd name="T8" fmla="*/ 0 w 65"/>
                  <a:gd name="T9" fmla="*/ 0 h 21"/>
                  <a:gd name="T10" fmla="*/ 1 w 65"/>
                  <a:gd name="T11" fmla="*/ 0 h 21"/>
                  <a:gd name="T12" fmla="*/ 64 w 65"/>
                  <a:gd name="T13" fmla="*/ 0 h 21"/>
                  <a:gd name="T14" fmla="*/ 64 w 65"/>
                  <a:gd name="T15" fmla="*/ 21 h 21"/>
                  <a:gd name="T16" fmla="*/ 1 w 65"/>
                  <a:gd name="T17" fmla="*/ 21 h 21"/>
                  <a:gd name="T18" fmla="*/ 1 w 6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21"/>
                  <a:gd name="T32" fmla="*/ 65 w 6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21">
                    <a:moveTo>
                      <a:pt x="0" y="0"/>
                    </a:moveTo>
                    <a:lnTo>
                      <a:pt x="65" y="0"/>
                    </a:lnTo>
                    <a:lnTo>
                      <a:pt x="6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64" y="0"/>
                    </a:lnTo>
                    <a:lnTo>
                      <a:pt x="6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3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0" name="Freeform 399"/>
              <p:cNvSpPr>
                <a:spLocks noEditPoints="1"/>
              </p:cNvSpPr>
              <p:nvPr/>
            </p:nvSpPr>
            <p:spPr bwMode="auto">
              <a:xfrm>
                <a:off x="3689" y="3274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63 w 63"/>
                  <a:gd name="T3" fmla="*/ 0 h 21"/>
                  <a:gd name="T4" fmla="*/ 63 w 63"/>
                  <a:gd name="T5" fmla="*/ 21 h 21"/>
                  <a:gd name="T6" fmla="*/ 0 w 63"/>
                  <a:gd name="T7" fmla="*/ 21 h 21"/>
                  <a:gd name="T8" fmla="*/ 0 w 63"/>
                  <a:gd name="T9" fmla="*/ 0 h 21"/>
                  <a:gd name="T10" fmla="*/ 1 w 63"/>
                  <a:gd name="T11" fmla="*/ 0 h 21"/>
                  <a:gd name="T12" fmla="*/ 62 w 63"/>
                  <a:gd name="T13" fmla="*/ 0 h 21"/>
                  <a:gd name="T14" fmla="*/ 62 w 63"/>
                  <a:gd name="T15" fmla="*/ 21 h 21"/>
                  <a:gd name="T16" fmla="*/ 1 w 63"/>
                  <a:gd name="T17" fmla="*/ 21 h 21"/>
                  <a:gd name="T18" fmla="*/ 1 w 6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21"/>
                  <a:gd name="T32" fmla="*/ 63 w 6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21">
                    <a:moveTo>
                      <a:pt x="0" y="0"/>
                    </a:moveTo>
                    <a:lnTo>
                      <a:pt x="63" y="0"/>
                    </a:lnTo>
                    <a:lnTo>
                      <a:pt x="6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62" y="0"/>
                    </a:lnTo>
                    <a:lnTo>
                      <a:pt x="6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1" name="Freeform 400"/>
              <p:cNvSpPr>
                <a:spLocks noEditPoints="1"/>
              </p:cNvSpPr>
              <p:nvPr/>
            </p:nvSpPr>
            <p:spPr bwMode="auto">
              <a:xfrm>
                <a:off x="3690" y="3274"/>
                <a:ext cx="61" cy="21"/>
              </a:xfrm>
              <a:custGeom>
                <a:avLst/>
                <a:gdLst>
                  <a:gd name="T0" fmla="*/ 0 w 61"/>
                  <a:gd name="T1" fmla="*/ 0 h 21"/>
                  <a:gd name="T2" fmla="*/ 61 w 61"/>
                  <a:gd name="T3" fmla="*/ 0 h 21"/>
                  <a:gd name="T4" fmla="*/ 61 w 61"/>
                  <a:gd name="T5" fmla="*/ 21 h 21"/>
                  <a:gd name="T6" fmla="*/ 0 w 61"/>
                  <a:gd name="T7" fmla="*/ 21 h 21"/>
                  <a:gd name="T8" fmla="*/ 0 w 61"/>
                  <a:gd name="T9" fmla="*/ 0 h 21"/>
                  <a:gd name="T10" fmla="*/ 1 w 61"/>
                  <a:gd name="T11" fmla="*/ 0 h 21"/>
                  <a:gd name="T12" fmla="*/ 60 w 61"/>
                  <a:gd name="T13" fmla="*/ 0 h 21"/>
                  <a:gd name="T14" fmla="*/ 60 w 61"/>
                  <a:gd name="T15" fmla="*/ 21 h 21"/>
                  <a:gd name="T16" fmla="*/ 1 w 61"/>
                  <a:gd name="T17" fmla="*/ 21 h 21"/>
                  <a:gd name="T18" fmla="*/ 1 w 6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21"/>
                  <a:gd name="T32" fmla="*/ 61 w 6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21">
                    <a:moveTo>
                      <a:pt x="0" y="0"/>
                    </a:moveTo>
                    <a:lnTo>
                      <a:pt x="61" y="0"/>
                    </a:lnTo>
                    <a:lnTo>
                      <a:pt x="6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60" y="0"/>
                    </a:lnTo>
                    <a:lnTo>
                      <a:pt x="6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2" name="Freeform 401"/>
              <p:cNvSpPr>
                <a:spLocks noEditPoints="1"/>
              </p:cNvSpPr>
              <p:nvPr/>
            </p:nvSpPr>
            <p:spPr bwMode="auto">
              <a:xfrm>
                <a:off x="3691" y="3274"/>
                <a:ext cx="59" cy="21"/>
              </a:xfrm>
              <a:custGeom>
                <a:avLst/>
                <a:gdLst>
                  <a:gd name="T0" fmla="*/ 0 w 59"/>
                  <a:gd name="T1" fmla="*/ 0 h 21"/>
                  <a:gd name="T2" fmla="*/ 59 w 59"/>
                  <a:gd name="T3" fmla="*/ 0 h 21"/>
                  <a:gd name="T4" fmla="*/ 59 w 59"/>
                  <a:gd name="T5" fmla="*/ 21 h 21"/>
                  <a:gd name="T6" fmla="*/ 0 w 59"/>
                  <a:gd name="T7" fmla="*/ 21 h 21"/>
                  <a:gd name="T8" fmla="*/ 0 w 59"/>
                  <a:gd name="T9" fmla="*/ 0 h 21"/>
                  <a:gd name="T10" fmla="*/ 1 w 59"/>
                  <a:gd name="T11" fmla="*/ 0 h 21"/>
                  <a:gd name="T12" fmla="*/ 58 w 59"/>
                  <a:gd name="T13" fmla="*/ 0 h 21"/>
                  <a:gd name="T14" fmla="*/ 58 w 59"/>
                  <a:gd name="T15" fmla="*/ 21 h 21"/>
                  <a:gd name="T16" fmla="*/ 1 w 59"/>
                  <a:gd name="T17" fmla="*/ 21 h 21"/>
                  <a:gd name="T18" fmla="*/ 1 w 5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21"/>
                  <a:gd name="T32" fmla="*/ 59 w 5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21">
                    <a:moveTo>
                      <a:pt x="0" y="0"/>
                    </a:moveTo>
                    <a:lnTo>
                      <a:pt x="59" y="0"/>
                    </a:lnTo>
                    <a:lnTo>
                      <a:pt x="5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58" y="0"/>
                    </a:lnTo>
                    <a:lnTo>
                      <a:pt x="5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3" name="Freeform 402"/>
              <p:cNvSpPr>
                <a:spLocks noEditPoints="1"/>
              </p:cNvSpPr>
              <p:nvPr/>
            </p:nvSpPr>
            <p:spPr bwMode="auto">
              <a:xfrm>
                <a:off x="3692" y="3274"/>
                <a:ext cx="57" cy="21"/>
              </a:xfrm>
              <a:custGeom>
                <a:avLst/>
                <a:gdLst>
                  <a:gd name="T0" fmla="*/ 0 w 57"/>
                  <a:gd name="T1" fmla="*/ 0 h 21"/>
                  <a:gd name="T2" fmla="*/ 57 w 57"/>
                  <a:gd name="T3" fmla="*/ 0 h 21"/>
                  <a:gd name="T4" fmla="*/ 57 w 57"/>
                  <a:gd name="T5" fmla="*/ 21 h 21"/>
                  <a:gd name="T6" fmla="*/ 0 w 57"/>
                  <a:gd name="T7" fmla="*/ 21 h 21"/>
                  <a:gd name="T8" fmla="*/ 0 w 57"/>
                  <a:gd name="T9" fmla="*/ 0 h 21"/>
                  <a:gd name="T10" fmla="*/ 1 w 57"/>
                  <a:gd name="T11" fmla="*/ 0 h 21"/>
                  <a:gd name="T12" fmla="*/ 56 w 57"/>
                  <a:gd name="T13" fmla="*/ 0 h 21"/>
                  <a:gd name="T14" fmla="*/ 56 w 57"/>
                  <a:gd name="T15" fmla="*/ 21 h 21"/>
                  <a:gd name="T16" fmla="*/ 1 w 57"/>
                  <a:gd name="T17" fmla="*/ 21 h 21"/>
                  <a:gd name="T18" fmla="*/ 1 w 5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21"/>
                  <a:gd name="T32" fmla="*/ 57 w 5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21">
                    <a:moveTo>
                      <a:pt x="0" y="0"/>
                    </a:moveTo>
                    <a:lnTo>
                      <a:pt x="57" y="0"/>
                    </a:lnTo>
                    <a:lnTo>
                      <a:pt x="5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56" y="0"/>
                    </a:lnTo>
                    <a:lnTo>
                      <a:pt x="5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4" name="Freeform 403"/>
              <p:cNvSpPr>
                <a:spLocks noEditPoints="1"/>
              </p:cNvSpPr>
              <p:nvPr/>
            </p:nvSpPr>
            <p:spPr bwMode="auto">
              <a:xfrm>
                <a:off x="3693" y="3274"/>
                <a:ext cx="55" cy="21"/>
              </a:xfrm>
              <a:custGeom>
                <a:avLst/>
                <a:gdLst>
                  <a:gd name="T0" fmla="*/ 0 w 55"/>
                  <a:gd name="T1" fmla="*/ 0 h 21"/>
                  <a:gd name="T2" fmla="*/ 55 w 55"/>
                  <a:gd name="T3" fmla="*/ 0 h 21"/>
                  <a:gd name="T4" fmla="*/ 55 w 55"/>
                  <a:gd name="T5" fmla="*/ 21 h 21"/>
                  <a:gd name="T6" fmla="*/ 0 w 55"/>
                  <a:gd name="T7" fmla="*/ 21 h 21"/>
                  <a:gd name="T8" fmla="*/ 0 w 55"/>
                  <a:gd name="T9" fmla="*/ 0 h 21"/>
                  <a:gd name="T10" fmla="*/ 1 w 55"/>
                  <a:gd name="T11" fmla="*/ 0 h 21"/>
                  <a:gd name="T12" fmla="*/ 54 w 55"/>
                  <a:gd name="T13" fmla="*/ 0 h 21"/>
                  <a:gd name="T14" fmla="*/ 54 w 55"/>
                  <a:gd name="T15" fmla="*/ 21 h 21"/>
                  <a:gd name="T16" fmla="*/ 1 w 55"/>
                  <a:gd name="T17" fmla="*/ 21 h 21"/>
                  <a:gd name="T18" fmla="*/ 1 w 5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21"/>
                  <a:gd name="T32" fmla="*/ 55 w 5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21">
                    <a:moveTo>
                      <a:pt x="0" y="0"/>
                    </a:moveTo>
                    <a:lnTo>
                      <a:pt x="55" y="0"/>
                    </a:lnTo>
                    <a:lnTo>
                      <a:pt x="5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54" y="0"/>
                    </a:lnTo>
                    <a:lnTo>
                      <a:pt x="5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5" name="Freeform 404"/>
              <p:cNvSpPr>
                <a:spLocks noEditPoints="1"/>
              </p:cNvSpPr>
              <p:nvPr/>
            </p:nvSpPr>
            <p:spPr bwMode="auto">
              <a:xfrm>
                <a:off x="3694" y="3274"/>
                <a:ext cx="53" cy="21"/>
              </a:xfrm>
              <a:custGeom>
                <a:avLst/>
                <a:gdLst>
                  <a:gd name="T0" fmla="*/ 0 w 53"/>
                  <a:gd name="T1" fmla="*/ 0 h 21"/>
                  <a:gd name="T2" fmla="*/ 53 w 53"/>
                  <a:gd name="T3" fmla="*/ 0 h 21"/>
                  <a:gd name="T4" fmla="*/ 53 w 53"/>
                  <a:gd name="T5" fmla="*/ 21 h 21"/>
                  <a:gd name="T6" fmla="*/ 0 w 53"/>
                  <a:gd name="T7" fmla="*/ 21 h 21"/>
                  <a:gd name="T8" fmla="*/ 0 w 53"/>
                  <a:gd name="T9" fmla="*/ 0 h 21"/>
                  <a:gd name="T10" fmla="*/ 1 w 53"/>
                  <a:gd name="T11" fmla="*/ 0 h 21"/>
                  <a:gd name="T12" fmla="*/ 52 w 53"/>
                  <a:gd name="T13" fmla="*/ 0 h 21"/>
                  <a:gd name="T14" fmla="*/ 52 w 53"/>
                  <a:gd name="T15" fmla="*/ 21 h 21"/>
                  <a:gd name="T16" fmla="*/ 1 w 53"/>
                  <a:gd name="T17" fmla="*/ 21 h 21"/>
                  <a:gd name="T18" fmla="*/ 1 w 5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21"/>
                  <a:gd name="T32" fmla="*/ 53 w 5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21">
                    <a:moveTo>
                      <a:pt x="0" y="0"/>
                    </a:moveTo>
                    <a:lnTo>
                      <a:pt x="53" y="0"/>
                    </a:lnTo>
                    <a:lnTo>
                      <a:pt x="5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52" y="0"/>
                    </a:lnTo>
                    <a:lnTo>
                      <a:pt x="5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6" name="Freeform 405"/>
              <p:cNvSpPr>
                <a:spLocks noEditPoints="1"/>
              </p:cNvSpPr>
              <p:nvPr/>
            </p:nvSpPr>
            <p:spPr bwMode="auto">
              <a:xfrm>
                <a:off x="3695" y="3274"/>
                <a:ext cx="51" cy="21"/>
              </a:xfrm>
              <a:custGeom>
                <a:avLst/>
                <a:gdLst>
                  <a:gd name="T0" fmla="*/ 0 w 51"/>
                  <a:gd name="T1" fmla="*/ 0 h 21"/>
                  <a:gd name="T2" fmla="*/ 51 w 51"/>
                  <a:gd name="T3" fmla="*/ 0 h 21"/>
                  <a:gd name="T4" fmla="*/ 51 w 51"/>
                  <a:gd name="T5" fmla="*/ 21 h 21"/>
                  <a:gd name="T6" fmla="*/ 0 w 51"/>
                  <a:gd name="T7" fmla="*/ 21 h 21"/>
                  <a:gd name="T8" fmla="*/ 0 w 51"/>
                  <a:gd name="T9" fmla="*/ 0 h 21"/>
                  <a:gd name="T10" fmla="*/ 0 w 51"/>
                  <a:gd name="T11" fmla="*/ 0 h 21"/>
                  <a:gd name="T12" fmla="*/ 51 w 51"/>
                  <a:gd name="T13" fmla="*/ 0 h 21"/>
                  <a:gd name="T14" fmla="*/ 51 w 51"/>
                  <a:gd name="T15" fmla="*/ 21 h 21"/>
                  <a:gd name="T16" fmla="*/ 0 w 51"/>
                  <a:gd name="T17" fmla="*/ 21 h 21"/>
                  <a:gd name="T18" fmla="*/ 0 w 5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1"/>
                  <a:gd name="T31" fmla="*/ 0 h 21"/>
                  <a:gd name="T32" fmla="*/ 51 w 5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1" h="21">
                    <a:moveTo>
                      <a:pt x="0" y="0"/>
                    </a:moveTo>
                    <a:lnTo>
                      <a:pt x="51" y="0"/>
                    </a:lnTo>
                    <a:lnTo>
                      <a:pt x="5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" y="0"/>
                    </a:lnTo>
                    <a:lnTo>
                      <a:pt x="5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7" name="Freeform 406"/>
              <p:cNvSpPr>
                <a:spLocks noEditPoints="1"/>
              </p:cNvSpPr>
              <p:nvPr/>
            </p:nvSpPr>
            <p:spPr bwMode="auto">
              <a:xfrm>
                <a:off x="3695" y="3274"/>
                <a:ext cx="51" cy="21"/>
              </a:xfrm>
              <a:custGeom>
                <a:avLst/>
                <a:gdLst>
                  <a:gd name="T0" fmla="*/ 0 w 51"/>
                  <a:gd name="T1" fmla="*/ 0 h 21"/>
                  <a:gd name="T2" fmla="*/ 51 w 51"/>
                  <a:gd name="T3" fmla="*/ 0 h 21"/>
                  <a:gd name="T4" fmla="*/ 51 w 51"/>
                  <a:gd name="T5" fmla="*/ 21 h 21"/>
                  <a:gd name="T6" fmla="*/ 0 w 51"/>
                  <a:gd name="T7" fmla="*/ 21 h 21"/>
                  <a:gd name="T8" fmla="*/ 0 w 51"/>
                  <a:gd name="T9" fmla="*/ 0 h 21"/>
                  <a:gd name="T10" fmla="*/ 2 w 51"/>
                  <a:gd name="T11" fmla="*/ 0 h 21"/>
                  <a:gd name="T12" fmla="*/ 49 w 51"/>
                  <a:gd name="T13" fmla="*/ 0 h 21"/>
                  <a:gd name="T14" fmla="*/ 49 w 51"/>
                  <a:gd name="T15" fmla="*/ 21 h 21"/>
                  <a:gd name="T16" fmla="*/ 2 w 51"/>
                  <a:gd name="T17" fmla="*/ 21 h 21"/>
                  <a:gd name="T18" fmla="*/ 2 w 5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1"/>
                  <a:gd name="T31" fmla="*/ 0 h 21"/>
                  <a:gd name="T32" fmla="*/ 51 w 5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1" h="21">
                    <a:moveTo>
                      <a:pt x="0" y="0"/>
                    </a:moveTo>
                    <a:lnTo>
                      <a:pt x="51" y="0"/>
                    </a:lnTo>
                    <a:lnTo>
                      <a:pt x="5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49" y="0"/>
                    </a:lnTo>
                    <a:lnTo>
                      <a:pt x="49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8" name="Freeform 407"/>
              <p:cNvSpPr>
                <a:spLocks noEditPoints="1"/>
              </p:cNvSpPr>
              <p:nvPr/>
            </p:nvSpPr>
            <p:spPr bwMode="auto">
              <a:xfrm>
                <a:off x="3697" y="3274"/>
                <a:ext cx="47" cy="21"/>
              </a:xfrm>
              <a:custGeom>
                <a:avLst/>
                <a:gdLst>
                  <a:gd name="T0" fmla="*/ 0 w 47"/>
                  <a:gd name="T1" fmla="*/ 0 h 21"/>
                  <a:gd name="T2" fmla="*/ 47 w 47"/>
                  <a:gd name="T3" fmla="*/ 0 h 21"/>
                  <a:gd name="T4" fmla="*/ 47 w 47"/>
                  <a:gd name="T5" fmla="*/ 21 h 21"/>
                  <a:gd name="T6" fmla="*/ 0 w 47"/>
                  <a:gd name="T7" fmla="*/ 21 h 21"/>
                  <a:gd name="T8" fmla="*/ 0 w 47"/>
                  <a:gd name="T9" fmla="*/ 0 h 21"/>
                  <a:gd name="T10" fmla="*/ 0 w 47"/>
                  <a:gd name="T11" fmla="*/ 0 h 21"/>
                  <a:gd name="T12" fmla="*/ 47 w 47"/>
                  <a:gd name="T13" fmla="*/ 0 h 21"/>
                  <a:gd name="T14" fmla="*/ 47 w 47"/>
                  <a:gd name="T15" fmla="*/ 21 h 21"/>
                  <a:gd name="T16" fmla="*/ 0 w 47"/>
                  <a:gd name="T17" fmla="*/ 21 h 21"/>
                  <a:gd name="T18" fmla="*/ 0 w 4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1"/>
                  <a:gd name="T32" fmla="*/ 47 w 4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1">
                    <a:moveTo>
                      <a:pt x="0" y="0"/>
                    </a:moveTo>
                    <a:lnTo>
                      <a:pt x="47" y="0"/>
                    </a:lnTo>
                    <a:lnTo>
                      <a:pt x="4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" y="0"/>
                    </a:lnTo>
                    <a:lnTo>
                      <a:pt x="4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89" name="Freeform 408"/>
              <p:cNvSpPr>
                <a:spLocks noEditPoints="1"/>
              </p:cNvSpPr>
              <p:nvPr/>
            </p:nvSpPr>
            <p:spPr bwMode="auto">
              <a:xfrm>
                <a:off x="3697" y="3274"/>
                <a:ext cx="47" cy="21"/>
              </a:xfrm>
              <a:custGeom>
                <a:avLst/>
                <a:gdLst>
                  <a:gd name="T0" fmla="*/ 0 w 47"/>
                  <a:gd name="T1" fmla="*/ 0 h 21"/>
                  <a:gd name="T2" fmla="*/ 47 w 47"/>
                  <a:gd name="T3" fmla="*/ 0 h 21"/>
                  <a:gd name="T4" fmla="*/ 47 w 47"/>
                  <a:gd name="T5" fmla="*/ 21 h 21"/>
                  <a:gd name="T6" fmla="*/ 0 w 47"/>
                  <a:gd name="T7" fmla="*/ 21 h 21"/>
                  <a:gd name="T8" fmla="*/ 0 w 47"/>
                  <a:gd name="T9" fmla="*/ 0 h 21"/>
                  <a:gd name="T10" fmla="*/ 1 w 47"/>
                  <a:gd name="T11" fmla="*/ 0 h 21"/>
                  <a:gd name="T12" fmla="*/ 46 w 47"/>
                  <a:gd name="T13" fmla="*/ 0 h 21"/>
                  <a:gd name="T14" fmla="*/ 46 w 47"/>
                  <a:gd name="T15" fmla="*/ 21 h 21"/>
                  <a:gd name="T16" fmla="*/ 1 w 47"/>
                  <a:gd name="T17" fmla="*/ 21 h 21"/>
                  <a:gd name="T18" fmla="*/ 1 w 4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21"/>
                  <a:gd name="T32" fmla="*/ 47 w 4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21">
                    <a:moveTo>
                      <a:pt x="0" y="0"/>
                    </a:moveTo>
                    <a:lnTo>
                      <a:pt x="47" y="0"/>
                    </a:lnTo>
                    <a:lnTo>
                      <a:pt x="4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46" y="0"/>
                    </a:lnTo>
                    <a:lnTo>
                      <a:pt x="4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0" name="Freeform 409"/>
              <p:cNvSpPr>
                <a:spLocks noEditPoints="1"/>
              </p:cNvSpPr>
              <p:nvPr/>
            </p:nvSpPr>
            <p:spPr bwMode="auto">
              <a:xfrm>
                <a:off x="3698" y="3274"/>
                <a:ext cx="45" cy="21"/>
              </a:xfrm>
              <a:custGeom>
                <a:avLst/>
                <a:gdLst>
                  <a:gd name="T0" fmla="*/ 0 w 45"/>
                  <a:gd name="T1" fmla="*/ 0 h 21"/>
                  <a:gd name="T2" fmla="*/ 45 w 45"/>
                  <a:gd name="T3" fmla="*/ 0 h 21"/>
                  <a:gd name="T4" fmla="*/ 45 w 45"/>
                  <a:gd name="T5" fmla="*/ 21 h 21"/>
                  <a:gd name="T6" fmla="*/ 0 w 45"/>
                  <a:gd name="T7" fmla="*/ 21 h 21"/>
                  <a:gd name="T8" fmla="*/ 0 w 45"/>
                  <a:gd name="T9" fmla="*/ 0 h 21"/>
                  <a:gd name="T10" fmla="*/ 1 w 45"/>
                  <a:gd name="T11" fmla="*/ 0 h 21"/>
                  <a:gd name="T12" fmla="*/ 44 w 45"/>
                  <a:gd name="T13" fmla="*/ 0 h 21"/>
                  <a:gd name="T14" fmla="*/ 44 w 45"/>
                  <a:gd name="T15" fmla="*/ 21 h 21"/>
                  <a:gd name="T16" fmla="*/ 1 w 45"/>
                  <a:gd name="T17" fmla="*/ 21 h 21"/>
                  <a:gd name="T18" fmla="*/ 1 w 4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21"/>
                  <a:gd name="T32" fmla="*/ 45 w 4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21">
                    <a:moveTo>
                      <a:pt x="0" y="0"/>
                    </a:moveTo>
                    <a:lnTo>
                      <a:pt x="45" y="0"/>
                    </a:lnTo>
                    <a:lnTo>
                      <a:pt x="4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44" y="0"/>
                    </a:lnTo>
                    <a:lnTo>
                      <a:pt x="4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1" name="Freeform 410"/>
              <p:cNvSpPr>
                <a:spLocks noEditPoints="1"/>
              </p:cNvSpPr>
              <p:nvPr/>
            </p:nvSpPr>
            <p:spPr bwMode="auto">
              <a:xfrm>
                <a:off x="3699" y="3274"/>
                <a:ext cx="43" cy="21"/>
              </a:xfrm>
              <a:custGeom>
                <a:avLst/>
                <a:gdLst>
                  <a:gd name="T0" fmla="*/ 0 w 43"/>
                  <a:gd name="T1" fmla="*/ 0 h 21"/>
                  <a:gd name="T2" fmla="*/ 43 w 43"/>
                  <a:gd name="T3" fmla="*/ 0 h 21"/>
                  <a:gd name="T4" fmla="*/ 43 w 43"/>
                  <a:gd name="T5" fmla="*/ 21 h 21"/>
                  <a:gd name="T6" fmla="*/ 0 w 43"/>
                  <a:gd name="T7" fmla="*/ 21 h 21"/>
                  <a:gd name="T8" fmla="*/ 0 w 43"/>
                  <a:gd name="T9" fmla="*/ 0 h 21"/>
                  <a:gd name="T10" fmla="*/ 1 w 43"/>
                  <a:gd name="T11" fmla="*/ 0 h 21"/>
                  <a:gd name="T12" fmla="*/ 42 w 43"/>
                  <a:gd name="T13" fmla="*/ 0 h 21"/>
                  <a:gd name="T14" fmla="*/ 42 w 43"/>
                  <a:gd name="T15" fmla="*/ 21 h 21"/>
                  <a:gd name="T16" fmla="*/ 1 w 43"/>
                  <a:gd name="T17" fmla="*/ 21 h 21"/>
                  <a:gd name="T18" fmla="*/ 1 w 4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21"/>
                  <a:gd name="T32" fmla="*/ 43 w 4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21">
                    <a:moveTo>
                      <a:pt x="0" y="0"/>
                    </a:moveTo>
                    <a:lnTo>
                      <a:pt x="43" y="0"/>
                    </a:lnTo>
                    <a:lnTo>
                      <a:pt x="4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42" y="0"/>
                    </a:lnTo>
                    <a:lnTo>
                      <a:pt x="4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2" name="Freeform 411"/>
              <p:cNvSpPr>
                <a:spLocks noEditPoints="1"/>
              </p:cNvSpPr>
              <p:nvPr/>
            </p:nvSpPr>
            <p:spPr bwMode="auto">
              <a:xfrm>
                <a:off x="3700" y="3274"/>
                <a:ext cx="41" cy="21"/>
              </a:xfrm>
              <a:custGeom>
                <a:avLst/>
                <a:gdLst>
                  <a:gd name="T0" fmla="*/ 0 w 41"/>
                  <a:gd name="T1" fmla="*/ 0 h 21"/>
                  <a:gd name="T2" fmla="*/ 41 w 41"/>
                  <a:gd name="T3" fmla="*/ 0 h 21"/>
                  <a:gd name="T4" fmla="*/ 41 w 41"/>
                  <a:gd name="T5" fmla="*/ 21 h 21"/>
                  <a:gd name="T6" fmla="*/ 0 w 41"/>
                  <a:gd name="T7" fmla="*/ 21 h 21"/>
                  <a:gd name="T8" fmla="*/ 0 w 41"/>
                  <a:gd name="T9" fmla="*/ 0 h 21"/>
                  <a:gd name="T10" fmla="*/ 1 w 41"/>
                  <a:gd name="T11" fmla="*/ 0 h 21"/>
                  <a:gd name="T12" fmla="*/ 40 w 41"/>
                  <a:gd name="T13" fmla="*/ 0 h 21"/>
                  <a:gd name="T14" fmla="*/ 40 w 41"/>
                  <a:gd name="T15" fmla="*/ 21 h 21"/>
                  <a:gd name="T16" fmla="*/ 1 w 41"/>
                  <a:gd name="T17" fmla="*/ 21 h 21"/>
                  <a:gd name="T18" fmla="*/ 1 w 4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"/>
                  <a:gd name="T31" fmla="*/ 0 h 21"/>
                  <a:gd name="T32" fmla="*/ 41 w 4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" h="21">
                    <a:moveTo>
                      <a:pt x="0" y="0"/>
                    </a:moveTo>
                    <a:lnTo>
                      <a:pt x="41" y="0"/>
                    </a:lnTo>
                    <a:lnTo>
                      <a:pt x="4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40" y="0"/>
                    </a:lnTo>
                    <a:lnTo>
                      <a:pt x="4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3" name="Freeform 412"/>
              <p:cNvSpPr>
                <a:spLocks noEditPoints="1"/>
              </p:cNvSpPr>
              <p:nvPr/>
            </p:nvSpPr>
            <p:spPr bwMode="auto">
              <a:xfrm>
                <a:off x="3701" y="3274"/>
                <a:ext cx="39" cy="21"/>
              </a:xfrm>
              <a:custGeom>
                <a:avLst/>
                <a:gdLst>
                  <a:gd name="T0" fmla="*/ 0 w 39"/>
                  <a:gd name="T1" fmla="*/ 0 h 21"/>
                  <a:gd name="T2" fmla="*/ 39 w 39"/>
                  <a:gd name="T3" fmla="*/ 0 h 21"/>
                  <a:gd name="T4" fmla="*/ 39 w 39"/>
                  <a:gd name="T5" fmla="*/ 21 h 21"/>
                  <a:gd name="T6" fmla="*/ 0 w 39"/>
                  <a:gd name="T7" fmla="*/ 21 h 21"/>
                  <a:gd name="T8" fmla="*/ 0 w 39"/>
                  <a:gd name="T9" fmla="*/ 0 h 21"/>
                  <a:gd name="T10" fmla="*/ 1 w 39"/>
                  <a:gd name="T11" fmla="*/ 0 h 21"/>
                  <a:gd name="T12" fmla="*/ 38 w 39"/>
                  <a:gd name="T13" fmla="*/ 0 h 21"/>
                  <a:gd name="T14" fmla="*/ 38 w 39"/>
                  <a:gd name="T15" fmla="*/ 21 h 21"/>
                  <a:gd name="T16" fmla="*/ 1 w 39"/>
                  <a:gd name="T17" fmla="*/ 21 h 21"/>
                  <a:gd name="T18" fmla="*/ 1 w 3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21"/>
                  <a:gd name="T32" fmla="*/ 39 w 3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21">
                    <a:moveTo>
                      <a:pt x="0" y="0"/>
                    </a:moveTo>
                    <a:lnTo>
                      <a:pt x="39" y="0"/>
                    </a:lnTo>
                    <a:lnTo>
                      <a:pt x="3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38" y="0"/>
                    </a:lnTo>
                    <a:lnTo>
                      <a:pt x="3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4" name="Freeform 413"/>
              <p:cNvSpPr>
                <a:spLocks noEditPoints="1"/>
              </p:cNvSpPr>
              <p:nvPr/>
            </p:nvSpPr>
            <p:spPr bwMode="auto">
              <a:xfrm>
                <a:off x="3702" y="3274"/>
                <a:ext cx="37" cy="21"/>
              </a:xfrm>
              <a:custGeom>
                <a:avLst/>
                <a:gdLst>
                  <a:gd name="T0" fmla="*/ 0 w 37"/>
                  <a:gd name="T1" fmla="*/ 0 h 21"/>
                  <a:gd name="T2" fmla="*/ 37 w 37"/>
                  <a:gd name="T3" fmla="*/ 0 h 21"/>
                  <a:gd name="T4" fmla="*/ 37 w 37"/>
                  <a:gd name="T5" fmla="*/ 21 h 21"/>
                  <a:gd name="T6" fmla="*/ 0 w 37"/>
                  <a:gd name="T7" fmla="*/ 21 h 21"/>
                  <a:gd name="T8" fmla="*/ 0 w 37"/>
                  <a:gd name="T9" fmla="*/ 0 h 21"/>
                  <a:gd name="T10" fmla="*/ 1 w 37"/>
                  <a:gd name="T11" fmla="*/ 0 h 21"/>
                  <a:gd name="T12" fmla="*/ 36 w 37"/>
                  <a:gd name="T13" fmla="*/ 0 h 21"/>
                  <a:gd name="T14" fmla="*/ 36 w 37"/>
                  <a:gd name="T15" fmla="*/ 21 h 21"/>
                  <a:gd name="T16" fmla="*/ 1 w 37"/>
                  <a:gd name="T17" fmla="*/ 21 h 21"/>
                  <a:gd name="T18" fmla="*/ 1 w 3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1"/>
                  <a:gd name="T32" fmla="*/ 37 w 3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1">
                    <a:moveTo>
                      <a:pt x="0" y="0"/>
                    </a:moveTo>
                    <a:lnTo>
                      <a:pt x="37" y="0"/>
                    </a:lnTo>
                    <a:lnTo>
                      <a:pt x="3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36" y="0"/>
                    </a:lnTo>
                    <a:lnTo>
                      <a:pt x="3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5" name="Freeform 414"/>
              <p:cNvSpPr>
                <a:spLocks noEditPoints="1"/>
              </p:cNvSpPr>
              <p:nvPr/>
            </p:nvSpPr>
            <p:spPr bwMode="auto">
              <a:xfrm>
                <a:off x="3703" y="3274"/>
                <a:ext cx="35" cy="21"/>
              </a:xfrm>
              <a:custGeom>
                <a:avLst/>
                <a:gdLst>
                  <a:gd name="T0" fmla="*/ 0 w 35"/>
                  <a:gd name="T1" fmla="*/ 0 h 21"/>
                  <a:gd name="T2" fmla="*/ 35 w 35"/>
                  <a:gd name="T3" fmla="*/ 0 h 21"/>
                  <a:gd name="T4" fmla="*/ 35 w 35"/>
                  <a:gd name="T5" fmla="*/ 21 h 21"/>
                  <a:gd name="T6" fmla="*/ 0 w 35"/>
                  <a:gd name="T7" fmla="*/ 21 h 21"/>
                  <a:gd name="T8" fmla="*/ 0 w 35"/>
                  <a:gd name="T9" fmla="*/ 0 h 21"/>
                  <a:gd name="T10" fmla="*/ 1 w 35"/>
                  <a:gd name="T11" fmla="*/ 0 h 21"/>
                  <a:gd name="T12" fmla="*/ 34 w 35"/>
                  <a:gd name="T13" fmla="*/ 0 h 21"/>
                  <a:gd name="T14" fmla="*/ 34 w 35"/>
                  <a:gd name="T15" fmla="*/ 21 h 21"/>
                  <a:gd name="T16" fmla="*/ 1 w 35"/>
                  <a:gd name="T17" fmla="*/ 21 h 21"/>
                  <a:gd name="T18" fmla="*/ 1 w 3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"/>
                  <a:gd name="T31" fmla="*/ 0 h 21"/>
                  <a:gd name="T32" fmla="*/ 35 w 3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" h="21">
                    <a:moveTo>
                      <a:pt x="0" y="0"/>
                    </a:moveTo>
                    <a:lnTo>
                      <a:pt x="35" y="0"/>
                    </a:lnTo>
                    <a:lnTo>
                      <a:pt x="3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34" y="0"/>
                    </a:lnTo>
                    <a:lnTo>
                      <a:pt x="3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6" name="Freeform 415"/>
              <p:cNvSpPr>
                <a:spLocks noEditPoints="1"/>
              </p:cNvSpPr>
              <p:nvPr/>
            </p:nvSpPr>
            <p:spPr bwMode="auto">
              <a:xfrm>
                <a:off x="3704" y="3274"/>
                <a:ext cx="33" cy="21"/>
              </a:xfrm>
              <a:custGeom>
                <a:avLst/>
                <a:gdLst>
                  <a:gd name="T0" fmla="*/ 0 w 33"/>
                  <a:gd name="T1" fmla="*/ 0 h 21"/>
                  <a:gd name="T2" fmla="*/ 33 w 33"/>
                  <a:gd name="T3" fmla="*/ 0 h 21"/>
                  <a:gd name="T4" fmla="*/ 33 w 33"/>
                  <a:gd name="T5" fmla="*/ 21 h 21"/>
                  <a:gd name="T6" fmla="*/ 0 w 33"/>
                  <a:gd name="T7" fmla="*/ 21 h 21"/>
                  <a:gd name="T8" fmla="*/ 0 w 33"/>
                  <a:gd name="T9" fmla="*/ 0 h 21"/>
                  <a:gd name="T10" fmla="*/ 1 w 33"/>
                  <a:gd name="T11" fmla="*/ 0 h 21"/>
                  <a:gd name="T12" fmla="*/ 32 w 33"/>
                  <a:gd name="T13" fmla="*/ 0 h 21"/>
                  <a:gd name="T14" fmla="*/ 32 w 33"/>
                  <a:gd name="T15" fmla="*/ 21 h 21"/>
                  <a:gd name="T16" fmla="*/ 1 w 33"/>
                  <a:gd name="T17" fmla="*/ 21 h 21"/>
                  <a:gd name="T18" fmla="*/ 1 w 3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21"/>
                  <a:gd name="T32" fmla="*/ 33 w 3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21">
                    <a:moveTo>
                      <a:pt x="0" y="0"/>
                    </a:moveTo>
                    <a:lnTo>
                      <a:pt x="33" y="0"/>
                    </a:lnTo>
                    <a:lnTo>
                      <a:pt x="3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32" y="0"/>
                    </a:lnTo>
                    <a:lnTo>
                      <a:pt x="3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7" name="Freeform 416"/>
              <p:cNvSpPr>
                <a:spLocks noEditPoints="1"/>
              </p:cNvSpPr>
              <p:nvPr/>
            </p:nvSpPr>
            <p:spPr bwMode="auto">
              <a:xfrm>
                <a:off x="3705" y="3274"/>
                <a:ext cx="31" cy="21"/>
              </a:xfrm>
              <a:custGeom>
                <a:avLst/>
                <a:gdLst>
                  <a:gd name="T0" fmla="*/ 0 w 31"/>
                  <a:gd name="T1" fmla="*/ 0 h 21"/>
                  <a:gd name="T2" fmla="*/ 31 w 31"/>
                  <a:gd name="T3" fmla="*/ 0 h 21"/>
                  <a:gd name="T4" fmla="*/ 31 w 31"/>
                  <a:gd name="T5" fmla="*/ 21 h 21"/>
                  <a:gd name="T6" fmla="*/ 0 w 31"/>
                  <a:gd name="T7" fmla="*/ 21 h 21"/>
                  <a:gd name="T8" fmla="*/ 0 w 31"/>
                  <a:gd name="T9" fmla="*/ 0 h 21"/>
                  <a:gd name="T10" fmla="*/ 1 w 31"/>
                  <a:gd name="T11" fmla="*/ 0 h 21"/>
                  <a:gd name="T12" fmla="*/ 30 w 31"/>
                  <a:gd name="T13" fmla="*/ 0 h 21"/>
                  <a:gd name="T14" fmla="*/ 30 w 31"/>
                  <a:gd name="T15" fmla="*/ 21 h 21"/>
                  <a:gd name="T16" fmla="*/ 1 w 31"/>
                  <a:gd name="T17" fmla="*/ 21 h 21"/>
                  <a:gd name="T18" fmla="*/ 1 w 3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1"/>
                  <a:gd name="T32" fmla="*/ 31 w 3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1">
                    <a:moveTo>
                      <a:pt x="0" y="0"/>
                    </a:moveTo>
                    <a:lnTo>
                      <a:pt x="31" y="0"/>
                    </a:lnTo>
                    <a:lnTo>
                      <a:pt x="3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30" y="0"/>
                    </a:lnTo>
                    <a:lnTo>
                      <a:pt x="3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8" name="Freeform 417"/>
              <p:cNvSpPr>
                <a:spLocks noEditPoints="1"/>
              </p:cNvSpPr>
              <p:nvPr/>
            </p:nvSpPr>
            <p:spPr bwMode="auto">
              <a:xfrm>
                <a:off x="3706" y="3274"/>
                <a:ext cx="29" cy="21"/>
              </a:xfrm>
              <a:custGeom>
                <a:avLst/>
                <a:gdLst>
                  <a:gd name="T0" fmla="*/ 0 w 29"/>
                  <a:gd name="T1" fmla="*/ 0 h 21"/>
                  <a:gd name="T2" fmla="*/ 29 w 29"/>
                  <a:gd name="T3" fmla="*/ 0 h 21"/>
                  <a:gd name="T4" fmla="*/ 29 w 29"/>
                  <a:gd name="T5" fmla="*/ 21 h 21"/>
                  <a:gd name="T6" fmla="*/ 0 w 29"/>
                  <a:gd name="T7" fmla="*/ 21 h 21"/>
                  <a:gd name="T8" fmla="*/ 0 w 29"/>
                  <a:gd name="T9" fmla="*/ 0 h 21"/>
                  <a:gd name="T10" fmla="*/ 1 w 29"/>
                  <a:gd name="T11" fmla="*/ 0 h 21"/>
                  <a:gd name="T12" fmla="*/ 28 w 29"/>
                  <a:gd name="T13" fmla="*/ 0 h 21"/>
                  <a:gd name="T14" fmla="*/ 28 w 29"/>
                  <a:gd name="T15" fmla="*/ 21 h 21"/>
                  <a:gd name="T16" fmla="*/ 1 w 29"/>
                  <a:gd name="T17" fmla="*/ 21 h 21"/>
                  <a:gd name="T18" fmla="*/ 1 w 2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21"/>
                  <a:gd name="T32" fmla="*/ 29 w 2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21">
                    <a:moveTo>
                      <a:pt x="0" y="0"/>
                    </a:moveTo>
                    <a:lnTo>
                      <a:pt x="29" y="0"/>
                    </a:lnTo>
                    <a:lnTo>
                      <a:pt x="2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28" y="0"/>
                    </a:lnTo>
                    <a:lnTo>
                      <a:pt x="2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99" name="Freeform 418"/>
              <p:cNvSpPr>
                <a:spLocks noEditPoints="1"/>
              </p:cNvSpPr>
              <p:nvPr/>
            </p:nvSpPr>
            <p:spPr bwMode="auto">
              <a:xfrm>
                <a:off x="3707" y="3274"/>
                <a:ext cx="27" cy="21"/>
              </a:xfrm>
              <a:custGeom>
                <a:avLst/>
                <a:gdLst>
                  <a:gd name="T0" fmla="*/ 0 w 27"/>
                  <a:gd name="T1" fmla="*/ 0 h 21"/>
                  <a:gd name="T2" fmla="*/ 27 w 27"/>
                  <a:gd name="T3" fmla="*/ 0 h 21"/>
                  <a:gd name="T4" fmla="*/ 27 w 27"/>
                  <a:gd name="T5" fmla="*/ 21 h 21"/>
                  <a:gd name="T6" fmla="*/ 0 w 27"/>
                  <a:gd name="T7" fmla="*/ 21 h 21"/>
                  <a:gd name="T8" fmla="*/ 0 w 27"/>
                  <a:gd name="T9" fmla="*/ 0 h 21"/>
                  <a:gd name="T10" fmla="*/ 1 w 27"/>
                  <a:gd name="T11" fmla="*/ 0 h 21"/>
                  <a:gd name="T12" fmla="*/ 26 w 27"/>
                  <a:gd name="T13" fmla="*/ 0 h 21"/>
                  <a:gd name="T14" fmla="*/ 26 w 27"/>
                  <a:gd name="T15" fmla="*/ 21 h 21"/>
                  <a:gd name="T16" fmla="*/ 1 w 27"/>
                  <a:gd name="T17" fmla="*/ 21 h 21"/>
                  <a:gd name="T18" fmla="*/ 1 w 2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21"/>
                  <a:gd name="T32" fmla="*/ 27 w 2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21">
                    <a:moveTo>
                      <a:pt x="0" y="0"/>
                    </a:moveTo>
                    <a:lnTo>
                      <a:pt x="27" y="0"/>
                    </a:lnTo>
                    <a:lnTo>
                      <a:pt x="2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26" y="0"/>
                    </a:lnTo>
                    <a:lnTo>
                      <a:pt x="2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0" name="Freeform 419"/>
              <p:cNvSpPr>
                <a:spLocks noEditPoints="1"/>
              </p:cNvSpPr>
              <p:nvPr/>
            </p:nvSpPr>
            <p:spPr bwMode="auto">
              <a:xfrm>
                <a:off x="3708" y="3274"/>
                <a:ext cx="25" cy="21"/>
              </a:xfrm>
              <a:custGeom>
                <a:avLst/>
                <a:gdLst>
                  <a:gd name="T0" fmla="*/ 0 w 25"/>
                  <a:gd name="T1" fmla="*/ 0 h 21"/>
                  <a:gd name="T2" fmla="*/ 25 w 25"/>
                  <a:gd name="T3" fmla="*/ 0 h 21"/>
                  <a:gd name="T4" fmla="*/ 25 w 25"/>
                  <a:gd name="T5" fmla="*/ 21 h 21"/>
                  <a:gd name="T6" fmla="*/ 0 w 25"/>
                  <a:gd name="T7" fmla="*/ 21 h 21"/>
                  <a:gd name="T8" fmla="*/ 0 w 25"/>
                  <a:gd name="T9" fmla="*/ 0 h 21"/>
                  <a:gd name="T10" fmla="*/ 0 w 25"/>
                  <a:gd name="T11" fmla="*/ 0 h 21"/>
                  <a:gd name="T12" fmla="*/ 25 w 25"/>
                  <a:gd name="T13" fmla="*/ 0 h 21"/>
                  <a:gd name="T14" fmla="*/ 25 w 25"/>
                  <a:gd name="T15" fmla="*/ 21 h 21"/>
                  <a:gd name="T16" fmla="*/ 0 w 25"/>
                  <a:gd name="T17" fmla="*/ 21 h 21"/>
                  <a:gd name="T18" fmla="*/ 0 w 2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21"/>
                  <a:gd name="T32" fmla="*/ 25 w 2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21">
                    <a:moveTo>
                      <a:pt x="0" y="0"/>
                    </a:moveTo>
                    <a:lnTo>
                      <a:pt x="25" y="0"/>
                    </a:lnTo>
                    <a:lnTo>
                      <a:pt x="2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" y="0"/>
                    </a:lnTo>
                    <a:lnTo>
                      <a:pt x="2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1" name="Freeform 420"/>
              <p:cNvSpPr>
                <a:spLocks noEditPoints="1"/>
              </p:cNvSpPr>
              <p:nvPr/>
            </p:nvSpPr>
            <p:spPr bwMode="auto">
              <a:xfrm>
                <a:off x="3708" y="3274"/>
                <a:ext cx="25" cy="21"/>
              </a:xfrm>
              <a:custGeom>
                <a:avLst/>
                <a:gdLst>
                  <a:gd name="T0" fmla="*/ 0 w 25"/>
                  <a:gd name="T1" fmla="*/ 0 h 21"/>
                  <a:gd name="T2" fmla="*/ 25 w 25"/>
                  <a:gd name="T3" fmla="*/ 0 h 21"/>
                  <a:gd name="T4" fmla="*/ 25 w 25"/>
                  <a:gd name="T5" fmla="*/ 21 h 21"/>
                  <a:gd name="T6" fmla="*/ 0 w 25"/>
                  <a:gd name="T7" fmla="*/ 21 h 21"/>
                  <a:gd name="T8" fmla="*/ 0 w 25"/>
                  <a:gd name="T9" fmla="*/ 0 h 21"/>
                  <a:gd name="T10" fmla="*/ 2 w 25"/>
                  <a:gd name="T11" fmla="*/ 0 h 21"/>
                  <a:gd name="T12" fmla="*/ 23 w 25"/>
                  <a:gd name="T13" fmla="*/ 0 h 21"/>
                  <a:gd name="T14" fmla="*/ 23 w 25"/>
                  <a:gd name="T15" fmla="*/ 21 h 21"/>
                  <a:gd name="T16" fmla="*/ 2 w 25"/>
                  <a:gd name="T17" fmla="*/ 21 h 21"/>
                  <a:gd name="T18" fmla="*/ 2 w 2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21"/>
                  <a:gd name="T32" fmla="*/ 25 w 2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21">
                    <a:moveTo>
                      <a:pt x="0" y="0"/>
                    </a:moveTo>
                    <a:lnTo>
                      <a:pt x="25" y="0"/>
                    </a:lnTo>
                    <a:lnTo>
                      <a:pt x="2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0"/>
                    </a:moveTo>
                    <a:lnTo>
                      <a:pt x="23" y="0"/>
                    </a:lnTo>
                    <a:lnTo>
                      <a:pt x="23" y="21"/>
                    </a:lnTo>
                    <a:lnTo>
                      <a:pt x="2" y="2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2" name="Freeform 421"/>
              <p:cNvSpPr>
                <a:spLocks noEditPoints="1"/>
              </p:cNvSpPr>
              <p:nvPr/>
            </p:nvSpPr>
            <p:spPr bwMode="auto">
              <a:xfrm>
                <a:off x="3710" y="3274"/>
                <a:ext cx="21" cy="21"/>
              </a:xfrm>
              <a:custGeom>
                <a:avLst/>
                <a:gdLst>
                  <a:gd name="T0" fmla="*/ 0 w 21"/>
                  <a:gd name="T1" fmla="*/ 0 h 21"/>
                  <a:gd name="T2" fmla="*/ 21 w 21"/>
                  <a:gd name="T3" fmla="*/ 0 h 21"/>
                  <a:gd name="T4" fmla="*/ 21 w 21"/>
                  <a:gd name="T5" fmla="*/ 21 h 21"/>
                  <a:gd name="T6" fmla="*/ 0 w 21"/>
                  <a:gd name="T7" fmla="*/ 21 h 21"/>
                  <a:gd name="T8" fmla="*/ 0 w 21"/>
                  <a:gd name="T9" fmla="*/ 0 h 21"/>
                  <a:gd name="T10" fmla="*/ 0 w 21"/>
                  <a:gd name="T11" fmla="*/ 0 h 21"/>
                  <a:gd name="T12" fmla="*/ 21 w 21"/>
                  <a:gd name="T13" fmla="*/ 0 h 21"/>
                  <a:gd name="T14" fmla="*/ 21 w 21"/>
                  <a:gd name="T15" fmla="*/ 21 h 21"/>
                  <a:gd name="T16" fmla="*/ 0 w 21"/>
                  <a:gd name="T17" fmla="*/ 21 h 21"/>
                  <a:gd name="T18" fmla="*/ 0 w 2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0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3" name="Freeform 422"/>
              <p:cNvSpPr>
                <a:spLocks noEditPoints="1"/>
              </p:cNvSpPr>
              <p:nvPr/>
            </p:nvSpPr>
            <p:spPr bwMode="auto">
              <a:xfrm>
                <a:off x="3710" y="3274"/>
                <a:ext cx="21" cy="21"/>
              </a:xfrm>
              <a:custGeom>
                <a:avLst/>
                <a:gdLst>
                  <a:gd name="T0" fmla="*/ 0 w 21"/>
                  <a:gd name="T1" fmla="*/ 0 h 21"/>
                  <a:gd name="T2" fmla="*/ 21 w 21"/>
                  <a:gd name="T3" fmla="*/ 0 h 21"/>
                  <a:gd name="T4" fmla="*/ 21 w 21"/>
                  <a:gd name="T5" fmla="*/ 21 h 21"/>
                  <a:gd name="T6" fmla="*/ 0 w 21"/>
                  <a:gd name="T7" fmla="*/ 21 h 21"/>
                  <a:gd name="T8" fmla="*/ 0 w 21"/>
                  <a:gd name="T9" fmla="*/ 0 h 21"/>
                  <a:gd name="T10" fmla="*/ 1 w 21"/>
                  <a:gd name="T11" fmla="*/ 0 h 21"/>
                  <a:gd name="T12" fmla="*/ 20 w 21"/>
                  <a:gd name="T13" fmla="*/ 0 h 21"/>
                  <a:gd name="T14" fmla="*/ 20 w 21"/>
                  <a:gd name="T15" fmla="*/ 21 h 21"/>
                  <a:gd name="T16" fmla="*/ 1 w 21"/>
                  <a:gd name="T17" fmla="*/ 21 h 21"/>
                  <a:gd name="T18" fmla="*/ 1 w 2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1"/>
                  <a:gd name="T32" fmla="*/ 21 w 2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1">
                    <a:moveTo>
                      <a:pt x="0" y="0"/>
                    </a:moveTo>
                    <a:lnTo>
                      <a:pt x="21" y="0"/>
                    </a:lnTo>
                    <a:lnTo>
                      <a:pt x="2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20" y="0"/>
                    </a:lnTo>
                    <a:lnTo>
                      <a:pt x="2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4" name="Freeform 423"/>
              <p:cNvSpPr>
                <a:spLocks noEditPoints="1"/>
              </p:cNvSpPr>
              <p:nvPr/>
            </p:nvSpPr>
            <p:spPr bwMode="auto">
              <a:xfrm>
                <a:off x="3711" y="3274"/>
                <a:ext cx="19" cy="21"/>
              </a:xfrm>
              <a:custGeom>
                <a:avLst/>
                <a:gdLst>
                  <a:gd name="T0" fmla="*/ 0 w 19"/>
                  <a:gd name="T1" fmla="*/ 0 h 21"/>
                  <a:gd name="T2" fmla="*/ 19 w 19"/>
                  <a:gd name="T3" fmla="*/ 0 h 21"/>
                  <a:gd name="T4" fmla="*/ 19 w 19"/>
                  <a:gd name="T5" fmla="*/ 21 h 21"/>
                  <a:gd name="T6" fmla="*/ 0 w 19"/>
                  <a:gd name="T7" fmla="*/ 21 h 21"/>
                  <a:gd name="T8" fmla="*/ 0 w 19"/>
                  <a:gd name="T9" fmla="*/ 0 h 21"/>
                  <a:gd name="T10" fmla="*/ 1 w 19"/>
                  <a:gd name="T11" fmla="*/ 0 h 21"/>
                  <a:gd name="T12" fmla="*/ 18 w 19"/>
                  <a:gd name="T13" fmla="*/ 0 h 21"/>
                  <a:gd name="T14" fmla="*/ 18 w 19"/>
                  <a:gd name="T15" fmla="*/ 21 h 21"/>
                  <a:gd name="T16" fmla="*/ 1 w 19"/>
                  <a:gd name="T17" fmla="*/ 21 h 21"/>
                  <a:gd name="T18" fmla="*/ 1 w 1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21"/>
                  <a:gd name="T32" fmla="*/ 19 w 1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21">
                    <a:moveTo>
                      <a:pt x="0" y="0"/>
                    </a:moveTo>
                    <a:lnTo>
                      <a:pt x="19" y="0"/>
                    </a:lnTo>
                    <a:lnTo>
                      <a:pt x="1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8" y="0"/>
                    </a:lnTo>
                    <a:lnTo>
                      <a:pt x="1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5" name="Freeform 424"/>
              <p:cNvSpPr>
                <a:spLocks noEditPoints="1"/>
              </p:cNvSpPr>
              <p:nvPr/>
            </p:nvSpPr>
            <p:spPr bwMode="auto">
              <a:xfrm>
                <a:off x="3712" y="3274"/>
                <a:ext cx="17" cy="21"/>
              </a:xfrm>
              <a:custGeom>
                <a:avLst/>
                <a:gdLst>
                  <a:gd name="T0" fmla="*/ 0 w 17"/>
                  <a:gd name="T1" fmla="*/ 0 h 21"/>
                  <a:gd name="T2" fmla="*/ 17 w 17"/>
                  <a:gd name="T3" fmla="*/ 0 h 21"/>
                  <a:gd name="T4" fmla="*/ 17 w 17"/>
                  <a:gd name="T5" fmla="*/ 21 h 21"/>
                  <a:gd name="T6" fmla="*/ 0 w 17"/>
                  <a:gd name="T7" fmla="*/ 21 h 21"/>
                  <a:gd name="T8" fmla="*/ 0 w 17"/>
                  <a:gd name="T9" fmla="*/ 0 h 21"/>
                  <a:gd name="T10" fmla="*/ 1 w 17"/>
                  <a:gd name="T11" fmla="*/ 0 h 21"/>
                  <a:gd name="T12" fmla="*/ 16 w 17"/>
                  <a:gd name="T13" fmla="*/ 0 h 21"/>
                  <a:gd name="T14" fmla="*/ 16 w 17"/>
                  <a:gd name="T15" fmla="*/ 21 h 21"/>
                  <a:gd name="T16" fmla="*/ 1 w 17"/>
                  <a:gd name="T17" fmla="*/ 21 h 21"/>
                  <a:gd name="T18" fmla="*/ 1 w 1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21"/>
                  <a:gd name="T32" fmla="*/ 17 w 1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21">
                    <a:moveTo>
                      <a:pt x="0" y="0"/>
                    </a:moveTo>
                    <a:lnTo>
                      <a:pt x="17" y="0"/>
                    </a:lnTo>
                    <a:lnTo>
                      <a:pt x="1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6" y="0"/>
                    </a:lnTo>
                    <a:lnTo>
                      <a:pt x="1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6" name="Freeform 425"/>
              <p:cNvSpPr>
                <a:spLocks noEditPoints="1"/>
              </p:cNvSpPr>
              <p:nvPr/>
            </p:nvSpPr>
            <p:spPr bwMode="auto">
              <a:xfrm>
                <a:off x="3713" y="3274"/>
                <a:ext cx="15" cy="21"/>
              </a:xfrm>
              <a:custGeom>
                <a:avLst/>
                <a:gdLst>
                  <a:gd name="T0" fmla="*/ 0 w 15"/>
                  <a:gd name="T1" fmla="*/ 0 h 21"/>
                  <a:gd name="T2" fmla="*/ 15 w 15"/>
                  <a:gd name="T3" fmla="*/ 0 h 21"/>
                  <a:gd name="T4" fmla="*/ 15 w 15"/>
                  <a:gd name="T5" fmla="*/ 21 h 21"/>
                  <a:gd name="T6" fmla="*/ 0 w 15"/>
                  <a:gd name="T7" fmla="*/ 21 h 21"/>
                  <a:gd name="T8" fmla="*/ 0 w 15"/>
                  <a:gd name="T9" fmla="*/ 0 h 21"/>
                  <a:gd name="T10" fmla="*/ 1 w 15"/>
                  <a:gd name="T11" fmla="*/ 0 h 21"/>
                  <a:gd name="T12" fmla="*/ 14 w 15"/>
                  <a:gd name="T13" fmla="*/ 0 h 21"/>
                  <a:gd name="T14" fmla="*/ 14 w 15"/>
                  <a:gd name="T15" fmla="*/ 21 h 21"/>
                  <a:gd name="T16" fmla="*/ 1 w 15"/>
                  <a:gd name="T17" fmla="*/ 21 h 21"/>
                  <a:gd name="T18" fmla="*/ 1 w 1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21"/>
                  <a:gd name="T32" fmla="*/ 15 w 1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21">
                    <a:moveTo>
                      <a:pt x="0" y="0"/>
                    </a:moveTo>
                    <a:lnTo>
                      <a:pt x="15" y="0"/>
                    </a:lnTo>
                    <a:lnTo>
                      <a:pt x="1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4" y="0"/>
                    </a:lnTo>
                    <a:lnTo>
                      <a:pt x="14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7" name="Freeform 426"/>
              <p:cNvSpPr>
                <a:spLocks noEditPoints="1"/>
              </p:cNvSpPr>
              <p:nvPr/>
            </p:nvSpPr>
            <p:spPr bwMode="auto">
              <a:xfrm>
                <a:off x="3714" y="3274"/>
                <a:ext cx="13" cy="21"/>
              </a:xfrm>
              <a:custGeom>
                <a:avLst/>
                <a:gdLst>
                  <a:gd name="T0" fmla="*/ 0 w 13"/>
                  <a:gd name="T1" fmla="*/ 0 h 21"/>
                  <a:gd name="T2" fmla="*/ 13 w 13"/>
                  <a:gd name="T3" fmla="*/ 0 h 21"/>
                  <a:gd name="T4" fmla="*/ 13 w 13"/>
                  <a:gd name="T5" fmla="*/ 21 h 21"/>
                  <a:gd name="T6" fmla="*/ 0 w 13"/>
                  <a:gd name="T7" fmla="*/ 21 h 21"/>
                  <a:gd name="T8" fmla="*/ 0 w 13"/>
                  <a:gd name="T9" fmla="*/ 0 h 21"/>
                  <a:gd name="T10" fmla="*/ 1 w 13"/>
                  <a:gd name="T11" fmla="*/ 0 h 21"/>
                  <a:gd name="T12" fmla="*/ 12 w 13"/>
                  <a:gd name="T13" fmla="*/ 0 h 21"/>
                  <a:gd name="T14" fmla="*/ 12 w 13"/>
                  <a:gd name="T15" fmla="*/ 21 h 21"/>
                  <a:gd name="T16" fmla="*/ 1 w 13"/>
                  <a:gd name="T17" fmla="*/ 21 h 21"/>
                  <a:gd name="T18" fmla="*/ 1 w 13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21"/>
                  <a:gd name="T32" fmla="*/ 13 w 13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21">
                    <a:moveTo>
                      <a:pt x="0" y="0"/>
                    </a:moveTo>
                    <a:lnTo>
                      <a:pt x="13" y="0"/>
                    </a:lnTo>
                    <a:lnTo>
                      <a:pt x="13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2" y="0"/>
                    </a:lnTo>
                    <a:lnTo>
                      <a:pt x="1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8" name="Freeform 427"/>
              <p:cNvSpPr>
                <a:spLocks noEditPoints="1"/>
              </p:cNvSpPr>
              <p:nvPr/>
            </p:nvSpPr>
            <p:spPr bwMode="auto">
              <a:xfrm>
                <a:off x="3715" y="3274"/>
                <a:ext cx="11" cy="21"/>
              </a:xfrm>
              <a:custGeom>
                <a:avLst/>
                <a:gdLst>
                  <a:gd name="T0" fmla="*/ 0 w 11"/>
                  <a:gd name="T1" fmla="*/ 0 h 21"/>
                  <a:gd name="T2" fmla="*/ 11 w 11"/>
                  <a:gd name="T3" fmla="*/ 0 h 21"/>
                  <a:gd name="T4" fmla="*/ 11 w 11"/>
                  <a:gd name="T5" fmla="*/ 21 h 21"/>
                  <a:gd name="T6" fmla="*/ 0 w 11"/>
                  <a:gd name="T7" fmla="*/ 21 h 21"/>
                  <a:gd name="T8" fmla="*/ 0 w 11"/>
                  <a:gd name="T9" fmla="*/ 0 h 21"/>
                  <a:gd name="T10" fmla="*/ 1 w 11"/>
                  <a:gd name="T11" fmla="*/ 0 h 21"/>
                  <a:gd name="T12" fmla="*/ 10 w 11"/>
                  <a:gd name="T13" fmla="*/ 0 h 21"/>
                  <a:gd name="T14" fmla="*/ 10 w 11"/>
                  <a:gd name="T15" fmla="*/ 21 h 21"/>
                  <a:gd name="T16" fmla="*/ 1 w 11"/>
                  <a:gd name="T17" fmla="*/ 21 h 21"/>
                  <a:gd name="T18" fmla="*/ 1 w 1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21"/>
                  <a:gd name="T32" fmla="*/ 11 w 1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21">
                    <a:moveTo>
                      <a:pt x="0" y="0"/>
                    </a:moveTo>
                    <a:lnTo>
                      <a:pt x="11" y="0"/>
                    </a:lnTo>
                    <a:lnTo>
                      <a:pt x="1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0" y="0"/>
                    </a:lnTo>
                    <a:lnTo>
                      <a:pt x="10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09" name="Freeform 428"/>
              <p:cNvSpPr>
                <a:spLocks noEditPoints="1"/>
              </p:cNvSpPr>
              <p:nvPr/>
            </p:nvSpPr>
            <p:spPr bwMode="auto">
              <a:xfrm>
                <a:off x="3716" y="3274"/>
                <a:ext cx="9" cy="21"/>
              </a:xfrm>
              <a:custGeom>
                <a:avLst/>
                <a:gdLst>
                  <a:gd name="T0" fmla="*/ 0 w 9"/>
                  <a:gd name="T1" fmla="*/ 0 h 21"/>
                  <a:gd name="T2" fmla="*/ 9 w 9"/>
                  <a:gd name="T3" fmla="*/ 0 h 21"/>
                  <a:gd name="T4" fmla="*/ 9 w 9"/>
                  <a:gd name="T5" fmla="*/ 21 h 21"/>
                  <a:gd name="T6" fmla="*/ 0 w 9"/>
                  <a:gd name="T7" fmla="*/ 21 h 21"/>
                  <a:gd name="T8" fmla="*/ 0 w 9"/>
                  <a:gd name="T9" fmla="*/ 0 h 21"/>
                  <a:gd name="T10" fmla="*/ 1 w 9"/>
                  <a:gd name="T11" fmla="*/ 0 h 21"/>
                  <a:gd name="T12" fmla="*/ 8 w 9"/>
                  <a:gd name="T13" fmla="*/ 0 h 21"/>
                  <a:gd name="T14" fmla="*/ 8 w 9"/>
                  <a:gd name="T15" fmla="*/ 21 h 21"/>
                  <a:gd name="T16" fmla="*/ 1 w 9"/>
                  <a:gd name="T17" fmla="*/ 21 h 21"/>
                  <a:gd name="T18" fmla="*/ 1 w 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21"/>
                  <a:gd name="T32" fmla="*/ 9 w 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21">
                    <a:moveTo>
                      <a:pt x="0" y="0"/>
                    </a:moveTo>
                    <a:lnTo>
                      <a:pt x="9" y="0"/>
                    </a:lnTo>
                    <a:lnTo>
                      <a:pt x="9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8" y="0"/>
                    </a:lnTo>
                    <a:lnTo>
                      <a:pt x="8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0" name="Freeform 429"/>
              <p:cNvSpPr>
                <a:spLocks noEditPoints="1"/>
              </p:cNvSpPr>
              <p:nvPr/>
            </p:nvSpPr>
            <p:spPr bwMode="auto">
              <a:xfrm>
                <a:off x="3717" y="3274"/>
                <a:ext cx="7" cy="21"/>
              </a:xfrm>
              <a:custGeom>
                <a:avLst/>
                <a:gdLst>
                  <a:gd name="T0" fmla="*/ 0 w 7"/>
                  <a:gd name="T1" fmla="*/ 0 h 21"/>
                  <a:gd name="T2" fmla="*/ 7 w 7"/>
                  <a:gd name="T3" fmla="*/ 0 h 21"/>
                  <a:gd name="T4" fmla="*/ 7 w 7"/>
                  <a:gd name="T5" fmla="*/ 21 h 21"/>
                  <a:gd name="T6" fmla="*/ 0 w 7"/>
                  <a:gd name="T7" fmla="*/ 21 h 21"/>
                  <a:gd name="T8" fmla="*/ 0 w 7"/>
                  <a:gd name="T9" fmla="*/ 0 h 21"/>
                  <a:gd name="T10" fmla="*/ 1 w 7"/>
                  <a:gd name="T11" fmla="*/ 0 h 21"/>
                  <a:gd name="T12" fmla="*/ 6 w 7"/>
                  <a:gd name="T13" fmla="*/ 0 h 21"/>
                  <a:gd name="T14" fmla="*/ 6 w 7"/>
                  <a:gd name="T15" fmla="*/ 21 h 21"/>
                  <a:gd name="T16" fmla="*/ 1 w 7"/>
                  <a:gd name="T17" fmla="*/ 21 h 21"/>
                  <a:gd name="T18" fmla="*/ 1 w 7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21"/>
                  <a:gd name="T32" fmla="*/ 7 w 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21">
                    <a:moveTo>
                      <a:pt x="0" y="0"/>
                    </a:moveTo>
                    <a:lnTo>
                      <a:pt x="7" y="0"/>
                    </a:lnTo>
                    <a:lnTo>
                      <a:pt x="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6" y="0"/>
                    </a:lnTo>
                    <a:lnTo>
                      <a:pt x="6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1" name="Freeform 430"/>
              <p:cNvSpPr>
                <a:spLocks noEditPoints="1"/>
              </p:cNvSpPr>
              <p:nvPr/>
            </p:nvSpPr>
            <p:spPr bwMode="auto">
              <a:xfrm>
                <a:off x="3718" y="3274"/>
                <a:ext cx="5" cy="21"/>
              </a:xfrm>
              <a:custGeom>
                <a:avLst/>
                <a:gdLst>
                  <a:gd name="T0" fmla="*/ 0 w 5"/>
                  <a:gd name="T1" fmla="*/ 0 h 21"/>
                  <a:gd name="T2" fmla="*/ 5 w 5"/>
                  <a:gd name="T3" fmla="*/ 0 h 21"/>
                  <a:gd name="T4" fmla="*/ 5 w 5"/>
                  <a:gd name="T5" fmla="*/ 21 h 21"/>
                  <a:gd name="T6" fmla="*/ 0 w 5"/>
                  <a:gd name="T7" fmla="*/ 21 h 21"/>
                  <a:gd name="T8" fmla="*/ 0 w 5"/>
                  <a:gd name="T9" fmla="*/ 0 h 21"/>
                  <a:gd name="T10" fmla="*/ 1 w 5"/>
                  <a:gd name="T11" fmla="*/ 0 h 21"/>
                  <a:gd name="T12" fmla="*/ 5 w 5"/>
                  <a:gd name="T13" fmla="*/ 0 h 21"/>
                  <a:gd name="T14" fmla="*/ 5 w 5"/>
                  <a:gd name="T15" fmla="*/ 21 h 21"/>
                  <a:gd name="T16" fmla="*/ 1 w 5"/>
                  <a:gd name="T17" fmla="*/ 21 h 21"/>
                  <a:gd name="T18" fmla="*/ 1 w 5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21"/>
                  <a:gd name="T32" fmla="*/ 5 w 5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21">
                    <a:moveTo>
                      <a:pt x="0" y="0"/>
                    </a:moveTo>
                    <a:lnTo>
                      <a:pt x="5" y="0"/>
                    </a:lnTo>
                    <a:lnTo>
                      <a:pt x="5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5" y="0"/>
                    </a:lnTo>
                    <a:lnTo>
                      <a:pt x="5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2" name="Freeform 431"/>
              <p:cNvSpPr>
                <a:spLocks noEditPoints="1"/>
              </p:cNvSpPr>
              <p:nvPr/>
            </p:nvSpPr>
            <p:spPr bwMode="auto">
              <a:xfrm>
                <a:off x="3719" y="3274"/>
                <a:ext cx="4" cy="21"/>
              </a:xfrm>
              <a:custGeom>
                <a:avLst/>
                <a:gdLst>
                  <a:gd name="T0" fmla="*/ 0 w 4"/>
                  <a:gd name="T1" fmla="*/ 0 h 21"/>
                  <a:gd name="T2" fmla="*/ 4 w 4"/>
                  <a:gd name="T3" fmla="*/ 0 h 21"/>
                  <a:gd name="T4" fmla="*/ 4 w 4"/>
                  <a:gd name="T5" fmla="*/ 21 h 21"/>
                  <a:gd name="T6" fmla="*/ 0 w 4"/>
                  <a:gd name="T7" fmla="*/ 21 h 21"/>
                  <a:gd name="T8" fmla="*/ 0 w 4"/>
                  <a:gd name="T9" fmla="*/ 0 h 21"/>
                  <a:gd name="T10" fmla="*/ 1 w 4"/>
                  <a:gd name="T11" fmla="*/ 0 h 21"/>
                  <a:gd name="T12" fmla="*/ 2 w 4"/>
                  <a:gd name="T13" fmla="*/ 0 h 21"/>
                  <a:gd name="T14" fmla="*/ 2 w 4"/>
                  <a:gd name="T15" fmla="*/ 21 h 21"/>
                  <a:gd name="T16" fmla="*/ 1 w 4"/>
                  <a:gd name="T17" fmla="*/ 21 h 21"/>
                  <a:gd name="T18" fmla="*/ 1 w 4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21"/>
                  <a:gd name="T32" fmla="*/ 4 w 4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21">
                    <a:moveTo>
                      <a:pt x="0" y="0"/>
                    </a:moveTo>
                    <a:lnTo>
                      <a:pt x="4" y="0"/>
                    </a:lnTo>
                    <a:lnTo>
                      <a:pt x="4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2" y="0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3" name="Freeform 432"/>
              <p:cNvSpPr>
                <a:spLocks noEditPoints="1"/>
              </p:cNvSpPr>
              <p:nvPr/>
            </p:nvSpPr>
            <p:spPr bwMode="auto">
              <a:xfrm>
                <a:off x="3720" y="3274"/>
                <a:ext cx="1" cy="21"/>
              </a:xfrm>
              <a:custGeom>
                <a:avLst/>
                <a:gdLst>
                  <a:gd name="T0" fmla="*/ 0 w 1"/>
                  <a:gd name="T1" fmla="*/ 0 h 21"/>
                  <a:gd name="T2" fmla="*/ 1 w 1"/>
                  <a:gd name="T3" fmla="*/ 0 h 21"/>
                  <a:gd name="T4" fmla="*/ 1 w 1"/>
                  <a:gd name="T5" fmla="*/ 21 h 21"/>
                  <a:gd name="T6" fmla="*/ 0 w 1"/>
                  <a:gd name="T7" fmla="*/ 21 h 21"/>
                  <a:gd name="T8" fmla="*/ 0 w 1"/>
                  <a:gd name="T9" fmla="*/ 0 h 21"/>
                  <a:gd name="T10" fmla="*/ 1 w 1"/>
                  <a:gd name="T11" fmla="*/ 0 h 21"/>
                  <a:gd name="T12" fmla="*/ 1 w 1"/>
                  <a:gd name="T13" fmla="*/ 0 h 21"/>
                  <a:gd name="T14" fmla="*/ 1 w 1"/>
                  <a:gd name="T15" fmla="*/ 21 h 21"/>
                  <a:gd name="T16" fmla="*/ 1 w 1"/>
                  <a:gd name="T17" fmla="*/ 21 h 21"/>
                  <a:gd name="T18" fmla="*/ 1 w 1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21"/>
                  <a:gd name="T32" fmla="*/ 1 w 1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21">
                    <a:moveTo>
                      <a:pt x="0" y="0"/>
                    </a:moveTo>
                    <a:lnTo>
                      <a:pt x="1" y="0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2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4" name="Rectangle 433"/>
              <p:cNvSpPr>
                <a:spLocks noChangeArrowheads="1"/>
              </p:cNvSpPr>
              <p:nvPr/>
            </p:nvSpPr>
            <p:spPr bwMode="auto">
              <a:xfrm>
                <a:off x="3651" y="3274"/>
                <a:ext cx="140" cy="21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5" name="Rectangle 434"/>
              <p:cNvSpPr>
                <a:spLocks noChangeArrowheads="1"/>
              </p:cNvSpPr>
              <p:nvPr/>
            </p:nvSpPr>
            <p:spPr bwMode="auto">
              <a:xfrm>
                <a:off x="3654" y="3278"/>
                <a:ext cx="31" cy="13"/>
              </a:xfrm>
              <a:prstGeom prst="rect">
                <a:avLst/>
              </a:prstGeom>
              <a:solidFill>
                <a:srgbClr val="666666"/>
              </a:solidFill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6" name="Rectangle 435"/>
              <p:cNvSpPr>
                <a:spLocks noChangeArrowheads="1"/>
              </p:cNvSpPr>
              <p:nvPr/>
            </p:nvSpPr>
            <p:spPr bwMode="auto">
              <a:xfrm>
                <a:off x="3656" y="328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7" name="Rectangle 436"/>
              <p:cNvSpPr>
                <a:spLocks noChangeArrowheads="1"/>
              </p:cNvSpPr>
              <p:nvPr/>
            </p:nvSpPr>
            <p:spPr bwMode="auto">
              <a:xfrm>
                <a:off x="3675" y="328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8" name="Rectangle 437"/>
              <p:cNvSpPr>
                <a:spLocks noChangeArrowheads="1"/>
              </p:cNvSpPr>
              <p:nvPr/>
            </p:nvSpPr>
            <p:spPr bwMode="auto">
              <a:xfrm>
                <a:off x="3656" y="3286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19" name="Rectangle 438"/>
              <p:cNvSpPr>
                <a:spLocks noChangeArrowheads="1"/>
              </p:cNvSpPr>
              <p:nvPr/>
            </p:nvSpPr>
            <p:spPr bwMode="auto">
              <a:xfrm>
                <a:off x="3666" y="3286"/>
                <a:ext cx="7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0" name="Rectangle 439"/>
              <p:cNvSpPr>
                <a:spLocks noChangeArrowheads="1"/>
              </p:cNvSpPr>
              <p:nvPr/>
            </p:nvSpPr>
            <p:spPr bwMode="auto">
              <a:xfrm>
                <a:off x="3666" y="3280"/>
                <a:ext cx="7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1" name="Rectangle 440"/>
              <p:cNvSpPr>
                <a:spLocks noChangeArrowheads="1"/>
              </p:cNvSpPr>
              <p:nvPr/>
            </p:nvSpPr>
            <p:spPr bwMode="auto">
              <a:xfrm>
                <a:off x="3675" y="3286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2" name="Freeform 441"/>
              <p:cNvSpPr>
                <a:spLocks noEditPoints="1"/>
              </p:cNvSpPr>
              <p:nvPr/>
            </p:nvSpPr>
            <p:spPr bwMode="auto">
              <a:xfrm>
                <a:off x="3651" y="3327"/>
                <a:ext cx="140" cy="154"/>
              </a:xfrm>
              <a:custGeom>
                <a:avLst/>
                <a:gdLst>
                  <a:gd name="T0" fmla="*/ 140 w 140"/>
                  <a:gd name="T1" fmla="*/ 76 h 154"/>
                  <a:gd name="T2" fmla="*/ 140 w 140"/>
                  <a:gd name="T3" fmla="*/ 78 h 154"/>
                  <a:gd name="T4" fmla="*/ 0 w 140"/>
                  <a:gd name="T5" fmla="*/ 78 h 154"/>
                  <a:gd name="T6" fmla="*/ 0 w 140"/>
                  <a:gd name="T7" fmla="*/ 76 h 154"/>
                  <a:gd name="T8" fmla="*/ 140 w 140"/>
                  <a:gd name="T9" fmla="*/ 76 h 154"/>
                  <a:gd name="T10" fmla="*/ 140 w 140"/>
                  <a:gd name="T11" fmla="*/ 61 h 154"/>
                  <a:gd name="T12" fmla="*/ 140 w 140"/>
                  <a:gd name="T13" fmla="*/ 63 h 154"/>
                  <a:gd name="T14" fmla="*/ 0 w 140"/>
                  <a:gd name="T15" fmla="*/ 63 h 154"/>
                  <a:gd name="T16" fmla="*/ 0 w 140"/>
                  <a:gd name="T17" fmla="*/ 61 h 154"/>
                  <a:gd name="T18" fmla="*/ 140 w 140"/>
                  <a:gd name="T19" fmla="*/ 61 h 154"/>
                  <a:gd name="T20" fmla="*/ 140 w 140"/>
                  <a:gd name="T21" fmla="*/ 46 h 154"/>
                  <a:gd name="T22" fmla="*/ 140 w 140"/>
                  <a:gd name="T23" fmla="*/ 48 h 154"/>
                  <a:gd name="T24" fmla="*/ 0 w 140"/>
                  <a:gd name="T25" fmla="*/ 48 h 154"/>
                  <a:gd name="T26" fmla="*/ 0 w 140"/>
                  <a:gd name="T27" fmla="*/ 46 h 154"/>
                  <a:gd name="T28" fmla="*/ 140 w 140"/>
                  <a:gd name="T29" fmla="*/ 46 h 154"/>
                  <a:gd name="T30" fmla="*/ 140 w 140"/>
                  <a:gd name="T31" fmla="*/ 31 h 154"/>
                  <a:gd name="T32" fmla="*/ 140 w 140"/>
                  <a:gd name="T33" fmla="*/ 33 h 154"/>
                  <a:gd name="T34" fmla="*/ 0 w 140"/>
                  <a:gd name="T35" fmla="*/ 33 h 154"/>
                  <a:gd name="T36" fmla="*/ 0 w 140"/>
                  <a:gd name="T37" fmla="*/ 31 h 154"/>
                  <a:gd name="T38" fmla="*/ 140 w 140"/>
                  <a:gd name="T39" fmla="*/ 31 h 154"/>
                  <a:gd name="T40" fmla="*/ 140 w 140"/>
                  <a:gd name="T41" fmla="*/ 16 h 154"/>
                  <a:gd name="T42" fmla="*/ 140 w 140"/>
                  <a:gd name="T43" fmla="*/ 18 h 154"/>
                  <a:gd name="T44" fmla="*/ 0 w 140"/>
                  <a:gd name="T45" fmla="*/ 18 h 154"/>
                  <a:gd name="T46" fmla="*/ 0 w 140"/>
                  <a:gd name="T47" fmla="*/ 16 h 154"/>
                  <a:gd name="T48" fmla="*/ 140 w 140"/>
                  <a:gd name="T49" fmla="*/ 16 h 154"/>
                  <a:gd name="T50" fmla="*/ 140 w 140"/>
                  <a:gd name="T51" fmla="*/ 0 h 154"/>
                  <a:gd name="T52" fmla="*/ 140 w 140"/>
                  <a:gd name="T53" fmla="*/ 2 h 154"/>
                  <a:gd name="T54" fmla="*/ 0 w 140"/>
                  <a:gd name="T55" fmla="*/ 2 h 154"/>
                  <a:gd name="T56" fmla="*/ 0 w 140"/>
                  <a:gd name="T57" fmla="*/ 0 h 154"/>
                  <a:gd name="T58" fmla="*/ 140 w 140"/>
                  <a:gd name="T59" fmla="*/ 0 h 154"/>
                  <a:gd name="T60" fmla="*/ 140 w 140"/>
                  <a:gd name="T61" fmla="*/ 107 h 154"/>
                  <a:gd name="T62" fmla="*/ 140 w 140"/>
                  <a:gd name="T63" fmla="*/ 109 h 154"/>
                  <a:gd name="T64" fmla="*/ 124 w 140"/>
                  <a:gd name="T65" fmla="*/ 109 h 154"/>
                  <a:gd name="T66" fmla="*/ 124 w 140"/>
                  <a:gd name="T67" fmla="*/ 107 h 154"/>
                  <a:gd name="T68" fmla="*/ 140 w 140"/>
                  <a:gd name="T69" fmla="*/ 107 h 154"/>
                  <a:gd name="T70" fmla="*/ 140 w 140"/>
                  <a:gd name="T71" fmla="*/ 91 h 154"/>
                  <a:gd name="T72" fmla="*/ 140 w 140"/>
                  <a:gd name="T73" fmla="*/ 93 h 154"/>
                  <a:gd name="T74" fmla="*/ 124 w 140"/>
                  <a:gd name="T75" fmla="*/ 93 h 154"/>
                  <a:gd name="T76" fmla="*/ 124 w 140"/>
                  <a:gd name="T77" fmla="*/ 91 h 154"/>
                  <a:gd name="T78" fmla="*/ 140 w 140"/>
                  <a:gd name="T79" fmla="*/ 91 h 154"/>
                  <a:gd name="T80" fmla="*/ 140 w 140"/>
                  <a:gd name="T81" fmla="*/ 122 h 154"/>
                  <a:gd name="T82" fmla="*/ 140 w 140"/>
                  <a:gd name="T83" fmla="*/ 124 h 154"/>
                  <a:gd name="T84" fmla="*/ 0 w 140"/>
                  <a:gd name="T85" fmla="*/ 124 h 154"/>
                  <a:gd name="T86" fmla="*/ 0 w 140"/>
                  <a:gd name="T87" fmla="*/ 122 h 154"/>
                  <a:gd name="T88" fmla="*/ 140 w 140"/>
                  <a:gd name="T89" fmla="*/ 122 h 154"/>
                  <a:gd name="T90" fmla="*/ 140 w 140"/>
                  <a:gd name="T91" fmla="*/ 137 h 154"/>
                  <a:gd name="T92" fmla="*/ 140 w 140"/>
                  <a:gd name="T93" fmla="*/ 139 h 154"/>
                  <a:gd name="T94" fmla="*/ 0 w 140"/>
                  <a:gd name="T95" fmla="*/ 139 h 154"/>
                  <a:gd name="T96" fmla="*/ 0 w 140"/>
                  <a:gd name="T97" fmla="*/ 137 h 154"/>
                  <a:gd name="T98" fmla="*/ 140 w 140"/>
                  <a:gd name="T99" fmla="*/ 137 h 154"/>
                  <a:gd name="T100" fmla="*/ 140 w 140"/>
                  <a:gd name="T101" fmla="*/ 152 h 154"/>
                  <a:gd name="T102" fmla="*/ 140 w 140"/>
                  <a:gd name="T103" fmla="*/ 154 h 154"/>
                  <a:gd name="T104" fmla="*/ 0 w 140"/>
                  <a:gd name="T105" fmla="*/ 154 h 154"/>
                  <a:gd name="T106" fmla="*/ 0 w 140"/>
                  <a:gd name="T107" fmla="*/ 152 h 154"/>
                  <a:gd name="T108" fmla="*/ 140 w 140"/>
                  <a:gd name="T109" fmla="*/ 152 h 1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0"/>
                  <a:gd name="T166" fmla="*/ 0 h 154"/>
                  <a:gd name="T167" fmla="*/ 140 w 140"/>
                  <a:gd name="T168" fmla="*/ 154 h 1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0" h="154">
                    <a:moveTo>
                      <a:pt x="140" y="76"/>
                    </a:moveTo>
                    <a:lnTo>
                      <a:pt x="140" y="78"/>
                    </a:lnTo>
                    <a:lnTo>
                      <a:pt x="0" y="78"/>
                    </a:lnTo>
                    <a:lnTo>
                      <a:pt x="0" y="76"/>
                    </a:lnTo>
                    <a:lnTo>
                      <a:pt x="140" y="76"/>
                    </a:lnTo>
                    <a:close/>
                    <a:moveTo>
                      <a:pt x="140" y="61"/>
                    </a:moveTo>
                    <a:lnTo>
                      <a:pt x="140" y="63"/>
                    </a:lnTo>
                    <a:lnTo>
                      <a:pt x="0" y="63"/>
                    </a:lnTo>
                    <a:lnTo>
                      <a:pt x="0" y="61"/>
                    </a:lnTo>
                    <a:lnTo>
                      <a:pt x="140" y="61"/>
                    </a:lnTo>
                    <a:close/>
                    <a:moveTo>
                      <a:pt x="140" y="46"/>
                    </a:moveTo>
                    <a:lnTo>
                      <a:pt x="140" y="48"/>
                    </a:lnTo>
                    <a:lnTo>
                      <a:pt x="0" y="48"/>
                    </a:lnTo>
                    <a:lnTo>
                      <a:pt x="0" y="46"/>
                    </a:lnTo>
                    <a:lnTo>
                      <a:pt x="140" y="46"/>
                    </a:lnTo>
                    <a:close/>
                    <a:moveTo>
                      <a:pt x="140" y="31"/>
                    </a:moveTo>
                    <a:lnTo>
                      <a:pt x="140" y="33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140" y="31"/>
                    </a:lnTo>
                    <a:close/>
                    <a:moveTo>
                      <a:pt x="140" y="16"/>
                    </a:moveTo>
                    <a:lnTo>
                      <a:pt x="14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40" y="16"/>
                    </a:lnTo>
                    <a:close/>
                    <a:moveTo>
                      <a:pt x="140" y="0"/>
                    </a:moveTo>
                    <a:lnTo>
                      <a:pt x="14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40" y="0"/>
                    </a:lnTo>
                    <a:close/>
                    <a:moveTo>
                      <a:pt x="140" y="107"/>
                    </a:moveTo>
                    <a:lnTo>
                      <a:pt x="140" y="109"/>
                    </a:lnTo>
                    <a:lnTo>
                      <a:pt x="124" y="109"/>
                    </a:lnTo>
                    <a:lnTo>
                      <a:pt x="124" y="107"/>
                    </a:lnTo>
                    <a:lnTo>
                      <a:pt x="140" y="107"/>
                    </a:lnTo>
                    <a:close/>
                    <a:moveTo>
                      <a:pt x="140" y="91"/>
                    </a:moveTo>
                    <a:lnTo>
                      <a:pt x="140" y="93"/>
                    </a:lnTo>
                    <a:lnTo>
                      <a:pt x="124" y="93"/>
                    </a:lnTo>
                    <a:lnTo>
                      <a:pt x="124" y="91"/>
                    </a:lnTo>
                    <a:lnTo>
                      <a:pt x="140" y="91"/>
                    </a:lnTo>
                    <a:close/>
                    <a:moveTo>
                      <a:pt x="140" y="122"/>
                    </a:moveTo>
                    <a:lnTo>
                      <a:pt x="140" y="124"/>
                    </a:lnTo>
                    <a:lnTo>
                      <a:pt x="0" y="124"/>
                    </a:lnTo>
                    <a:lnTo>
                      <a:pt x="0" y="122"/>
                    </a:lnTo>
                    <a:lnTo>
                      <a:pt x="140" y="122"/>
                    </a:lnTo>
                    <a:close/>
                    <a:moveTo>
                      <a:pt x="140" y="137"/>
                    </a:moveTo>
                    <a:lnTo>
                      <a:pt x="140" y="139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140" y="137"/>
                    </a:lnTo>
                    <a:close/>
                    <a:moveTo>
                      <a:pt x="140" y="152"/>
                    </a:moveTo>
                    <a:lnTo>
                      <a:pt x="140" y="154"/>
                    </a:lnTo>
                    <a:lnTo>
                      <a:pt x="0" y="154"/>
                    </a:lnTo>
                    <a:lnTo>
                      <a:pt x="0" y="152"/>
                    </a:lnTo>
                    <a:lnTo>
                      <a:pt x="140" y="152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3" name="Freeform 442"/>
              <p:cNvSpPr>
                <a:spLocks/>
              </p:cNvSpPr>
              <p:nvPr/>
            </p:nvSpPr>
            <p:spPr bwMode="auto">
              <a:xfrm>
                <a:off x="3764" y="3409"/>
                <a:ext cx="23" cy="36"/>
              </a:xfrm>
              <a:custGeom>
                <a:avLst/>
                <a:gdLst>
                  <a:gd name="T0" fmla="*/ 23 w 23"/>
                  <a:gd name="T1" fmla="*/ 0 h 36"/>
                  <a:gd name="T2" fmla="*/ 20 w 23"/>
                  <a:gd name="T3" fmla="*/ 0 h 36"/>
                  <a:gd name="T4" fmla="*/ 16 w 23"/>
                  <a:gd name="T5" fmla="*/ 2 h 36"/>
                  <a:gd name="T6" fmla="*/ 13 w 23"/>
                  <a:gd name="T7" fmla="*/ 3 h 36"/>
                  <a:gd name="T8" fmla="*/ 11 w 23"/>
                  <a:gd name="T9" fmla="*/ 6 h 36"/>
                  <a:gd name="T10" fmla="*/ 8 w 23"/>
                  <a:gd name="T11" fmla="*/ 9 h 36"/>
                  <a:gd name="T12" fmla="*/ 6 w 23"/>
                  <a:gd name="T13" fmla="*/ 13 h 36"/>
                  <a:gd name="T14" fmla="*/ 4 w 23"/>
                  <a:gd name="T15" fmla="*/ 17 h 36"/>
                  <a:gd name="T16" fmla="*/ 2 w 23"/>
                  <a:gd name="T17" fmla="*/ 21 h 36"/>
                  <a:gd name="T18" fmla="*/ 1 w 23"/>
                  <a:gd name="T19" fmla="*/ 26 h 36"/>
                  <a:gd name="T20" fmla="*/ 0 w 23"/>
                  <a:gd name="T21" fmla="*/ 31 h 36"/>
                  <a:gd name="T22" fmla="*/ 0 w 23"/>
                  <a:gd name="T23" fmla="*/ 36 h 36"/>
                  <a:gd name="T24" fmla="*/ 0 w 23"/>
                  <a:gd name="T25" fmla="*/ 0 h 36"/>
                  <a:gd name="T26" fmla="*/ 23 w 23"/>
                  <a:gd name="T27" fmla="*/ 0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"/>
                  <a:gd name="T43" fmla="*/ 0 h 36"/>
                  <a:gd name="T44" fmla="*/ 23 w 23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" h="36">
                    <a:moveTo>
                      <a:pt x="23" y="0"/>
                    </a:moveTo>
                    <a:lnTo>
                      <a:pt x="20" y="0"/>
                    </a:lnTo>
                    <a:lnTo>
                      <a:pt x="16" y="2"/>
                    </a:lnTo>
                    <a:lnTo>
                      <a:pt x="13" y="3"/>
                    </a:lnTo>
                    <a:lnTo>
                      <a:pt x="11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0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4" name="Freeform 443"/>
              <p:cNvSpPr>
                <a:spLocks/>
              </p:cNvSpPr>
              <p:nvPr/>
            </p:nvSpPr>
            <p:spPr bwMode="auto">
              <a:xfrm>
                <a:off x="3764" y="3409"/>
                <a:ext cx="23" cy="36"/>
              </a:xfrm>
              <a:custGeom>
                <a:avLst/>
                <a:gdLst>
                  <a:gd name="T0" fmla="*/ 23 w 23"/>
                  <a:gd name="T1" fmla="*/ 0 h 36"/>
                  <a:gd name="T2" fmla="*/ 20 w 23"/>
                  <a:gd name="T3" fmla="*/ 0 h 36"/>
                  <a:gd name="T4" fmla="*/ 16 w 23"/>
                  <a:gd name="T5" fmla="*/ 2 h 36"/>
                  <a:gd name="T6" fmla="*/ 13 w 23"/>
                  <a:gd name="T7" fmla="*/ 3 h 36"/>
                  <a:gd name="T8" fmla="*/ 11 w 23"/>
                  <a:gd name="T9" fmla="*/ 6 h 36"/>
                  <a:gd name="T10" fmla="*/ 8 w 23"/>
                  <a:gd name="T11" fmla="*/ 9 h 36"/>
                  <a:gd name="T12" fmla="*/ 6 w 23"/>
                  <a:gd name="T13" fmla="*/ 13 h 36"/>
                  <a:gd name="T14" fmla="*/ 4 w 23"/>
                  <a:gd name="T15" fmla="*/ 17 h 36"/>
                  <a:gd name="T16" fmla="*/ 2 w 23"/>
                  <a:gd name="T17" fmla="*/ 21 h 36"/>
                  <a:gd name="T18" fmla="*/ 1 w 23"/>
                  <a:gd name="T19" fmla="*/ 26 h 36"/>
                  <a:gd name="T20" fmla="*/ 0 w 23"/>
                  <a:gd name="T21" fmla="*/ 31 h 36"/>
                  <a:gd name="T22" fmla="*/ 0 w 23"/>
                  <a:gd name="T23" fmla="*/ 36 h 36"/>
                  <a:gd name="T24" fmla="*/ 1 w 23"/>
                  <a:gd name="T25" fmla="*/ 36 h 36"/>
                  <a:gd name="T26" fmla="*/ 1 w 23"/>
                  <a:gd name="T27" fmla="*/ 31 h 36"/>
                  <a:gd name="T28" fmla="*/ 2 w 23"/>
                  <a:gd name="T29" fmla="*/ 26 h 36"/>
                  <a:gd name="T30" fmla="*/ 3 w 23"/>
                  <a:gd name="T31" fmla="*/ 22 h 36"/>
                  <a:gd name="T32" fmla="*/ 4 w 23"/>
                  <a:gd name="T33" fmla="*/ 17 h 36"/>
                  <a:gd name="T34" fmla="*/ 6 w 23"/>
                  <a:gd name="T35" fmla="*/ 13 h 36"/>
                  <a:gd name="T36" fmla="*/ 9 w 23"/>
                  <a:gd name="T37" fmla="*/ 10 h 36"/>
                  <a:gd name="T38" fmla="*/ 11 w 23"/>
                  <a:gd name="T39" fmla="*/ 7 h 36"/>
                  <a:gd name="T40" fmla="*/ 14 w 23"/>
                  <a:gd name="T41" fmla="*/ 4 h 36"/>
                  <a:gd name="T42" fmla="*/ 17 w 23"/>
                  <a:gd name="T43" fmla="*/ 2 h 36"/>
                  <a:gd name="T44" fmla="*/ 20 w 23"/>
                  <a:gd name="T45" fmla="*/ 2 h 36"/>
                  <a:gd name="T46" fmla="*/ 23 w 23"/>
                  <a:gd name="T47" fmla="*/ 1 h 36"/>
                  <a:gd name="T48" fmla="*/ 23 w 23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"/>
                  <a:gd name="T76" fmla="*/ 0 h 36"/>
                  <a:gd name="T77" fmla="*/ 23 w 23"/>
                  <a:gd name="T78" fmla="*/ 36 h 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" h="36">
                    <a:moveTo>
                      <a:pt x="23" y="0"/>
                    </a:moveTo>
                    <a:lnTo>
                      <a:pt x="20" y="0"/>
                    </a:lnTo>
                    <a:lnTo>
                      <a:pt x="16" y="2"/>
                    </a:lnTo>
                    <a:lnTo>
                      <a:pt x="13" y="3"/>
                    </a:lnTo>
                    <a:lnTo>
                      <a:pt x="11" y="6"/>
                    </a:lnTo>
                    <a:lnTo>
                      <a:pt x="8" y="9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1" y="31"/>
                    </a:lnTo>
                    <a:lnTo>
                      <a:pt x="2" y="26"/>
                    </a:lnTo>
                    <a:lnTo>
                      <a:pt x="3" y="22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9" y="10"/>
                    </a:lnTo>
                    <a:lnTo>
                      <a:pt x="11" y="7"/>
                    </a:lnTo>
                    <a:lnTo>
                      <a:pt x="14" y="4"/>
                    </a:lnTo>
                    <a:lnTo>
                      <a:pt x="17" y="2"/>
                    </a:lnTo>
                    <a:lnTo>
                      <a:pt x="20" y="2"/>
                    </a:lnTo>
                    <a:lnTo>
                      <a:pt x="23" y="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5" name="Freeform 444"/>
              <p:cNvSpPr>
                <a:spLocks/>
              </p:cNvSpPr>
              <p:nvPr/>
            </p:nvSpPr>
            <p:spPr bwMode="auto">
              <a:xfrm>
                <a:off x="3765" y="3410"/>
                <a:ext cx="22" cy="35"/>
              </a:xfrm>
              <a:custGeom>
                <a:avLst/>
                <a:gdLst>
                  <a:gd name="T0" fmla="*/ 22 w 22"/>
                  <a:gd name="T1" fmla="*/ 0 h 35"/>
                  <a:gd name="T2" fmla="*/ 19 w 22"/>
                  <a:gd name="T3" fmla="*/ 1 h 35"/>
                  <a:gd name="T4" fmla="*/ 16 w 22"/>
                  <a:gd name="T5" fmla="*/ 1 h 35"/>
                  <a:gd name="T6" fmla="*/ 13 w 22"/>
                  <a:gd name="T7" fmla="*/ 3 h 35"/>
                  <a:gd name="T8" fmla="*/ 10 w 22"/>
                  <a:gd name="T9" fmla="*/ 6 h 35"/>
                  <a:gd name="T10" fmla="*/ 8 w 22"/>
                  <a:gd name="T11" fmla="*/ 9 h 35"/>
                  <a:gd name="T12" fmla="*/ 5 w 22"/>
                  <a:gd name="T13" fmla="*/ 12 h 35"/>
                  <a:gd name="T14" fmla="*/ 3 w 22"/>
                  <a:gd name="T15" fmla="*/ 16 h 35"/>
                  <a:gd name="T16" fmla="*/ 2 w 22"/>
                  <a:gd name="T17" fmla="*/ 21 h 35"/>
                  <a:gd name="T18" fmla="*/ 1 w 22"/>
                  <a:gd name="T19" fmla="*/ 25 h 35"/>
                  <a:gd name="T20" fmla="*/ 0 w 22"/>
                  <a:gd name="T21" fmla="*/ 30 h 35"/>
                  <a:gd name="T22" fmla="*/ 0 w 22"/>
                  <a:gd name="T23" fmla="*/ 35 h 35"/>
                  <a:gd name="T24" fmla="*/ 1 w 22"/>
                  <a:gd name="T25" fmla="*/ 35 h 35"/>
                  <a:gd name="T26" fmla="*/ 1 w 22"/>
                  <a:gd name="T27" fmla="*/ 30 h 35"/>
                  <a:gd name="T28" fmla="*/ 2 w 22"/>
                  <a:gd name="T29" fmla="*/ 26 h 35"/>
                  <a:gd name="T30" fmla="*/ 2 w 22"/>
                  <a:gd name="T31" fmla="*/ 21 h 35"/>
                  <a:gd name="T32" fmla="*/ 4 w 22"/>
                  <a:gd name="T33" fmla="*/ 17 h 35"/>
                  <a:gd name="T34" fmla="*/ 6 w 22"/>
                  <a:gd name="T35" fmla="*/ 13 h 35"/>
                  <a:gd name="T36" fmla="*/ 8 w 22"/>
                  <a:gd name="T37" fmla="*/ 10 h 35"/>
                  <a:gd name="T38" fmla="*/ 10 w 22"/>
                  <a:gd name="T39" fmla="*/ 7 h 35"/>
                  <a:gd name="T40" fmla="*/ 13 w 22"/>
                  <a:gd name="T41" fmla="*/ 4 h 35"/>
                  <a:gd name="T42" fmla="*/ 16 w 22"/>
                  <a:gd name="T43" fmla="*/ 3 h 35"/>
                  <a:gd name="T44" fmla="*/ 19 w 22"/>
                  <a:gd name="T45" fmla="*/ 2 h 35"/>
                  <a:gd name="T46" fmla="*/ 22 w 22"/>
                  <a:gd name="T47" fmla="*/ 1 h 35"/>
                  <a:gd name="T48" fmla="*/ 22 w 22"/>
                  <a:gd name="T49" fmla="*/ 0 h 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"/>
                  <a:gd name="T76" fmla="*/ 0 h 35"/>
                  <a:gd name="T77" fmla="*/ 22 w 22"/>
                  <a:gd name="T78" fmla="*/ 35 h 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" h="35">
                    <a:moveTo>
                      <a:pt x="22" y="0"/>
                    </a:moveTo>
                    <a:lnTo>
                      <a:pt x="19" y="1"/>
                    </a:lnTo>
                    <a:lnTo>
                      <a:pt x="16" y="1"/>
                    </a:lnTo>
                    <a:lnTo>
                      <a:pt x="13" y="3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5" y="12"/>
                    </a:lnTo>
                    <a:lnTo>
                      <a:pt x="3" y="16"/>
                    </a:lnTo>
                    <a:lnTo>
                      <a:pt x="2" y="21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1" y="35"/>
                    </a:lnTo>
                    <a:lnTo>
                      <a:pt x="1" y="30"/>
                    </a:lnTo>
                    <a:lnTo>
                      <a:pt x="2" y="26"/>
                    </a:lnTo>
                    <a:lnTo>
                      <a:pt x="2" y="21"/>
                    </a:lnTo>
                    <a:lnTo>
                      <a:pt x="4" y="17"/>
                    </a:lnTo>
                    <a:lnTo>
                      <a:pt x="6" y="13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6" y="3"/>
                    </a:lnTo>
                    <a:lnTo>
                      <a:pt x="19" y="2"/>
                    </a:lnTo>
                    <a:lnTo>
                      <a:pt x="22" y="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9C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6" name="Freeform 445"/>
              <p:cNvSpPr>
                <a:spLocks/>
              </p:cNvSpPr>
              <p:nvPr/>
            </p:nvSpPr>
            <p:spPr bwMode="auto">
              <a:xfrm>
                <a:off x="3766" y="3411"/>
                <a:ext cx="21" cy="34"/>
              </a:xfrm>
              <a:custGeom>
                <a:avLst/>
                <a:gdLst>
                  <a:gd name="T0" fmla="*/ 21 w 21"/>
                  <a:gd name="T1" fmla="*/ 0 h 34"/>
                  <a:gd name="T2" fmla="*/ 18 w 21"/>
                  <a:gd name="T3" fmla="*/ 1 h 34"/>
                  <a:gd name="T4" fmla="*/ 15 w 21"/>
                  <a:gd name="T5" fmla="*/ 2 h 34"/>
                  <a:gd name="T6" fmla="*/ 12 w 21"/>
                  <a:gd name="T7" fmla="*/ 3 h 34"/>
                  <a:gd name="T8" fmla="*/ 9 w 21"/>
                  <a:gd name="T9" fmla="*/ 6 h 34"/>
                  <a:gd name="T10" fmla="*/ 7 w 21"/>
                  <a:gd name="T11" fmla="*/ 9 h 34"/>
                  <a:gd name="T12" fmla="*/ 5 w 21"/>
                  <a:gd name="T13" fmla="*/ 12 h 34"/>
                  <a:gd name="T14" fmla="*/ 3 w 21"/>
                  <a:gd name="T15" fmla="*/ 16 h 34"/>
                  <a:gd name="T16" fmla="*/ 1 w 21"/>
                  <a:gd name="T17" fmla="*/ 20 h 34"/>
                  <a:gd name="T18" fmla="*/ 1 w 21"/>
                  <a:gd name="T19" fmla="*/ 25 h 34"/>
                  <a:gd name="T20" fmla="*/ 0 w 21"/>
                  <a:gd name="T21" fmla="*/ 29 h 34"/>
                  <a:gd name="T22" fmla="*/ 0 w 21"/>
                  <a:gd name="T23" fmla="*/ 34 h 34"/>
                  <a:gd name="T24" fmla="*/ 1 w 21"/>
                  <a:gd name="T25" fmla="*/ 34 h 34"/>
                  <a:gd name="T26" fmla="*/ 1 w 21"/>
                  <a:gd name="T27" fmla="*/ 29 h 34"/>
                  <a:gd name="T28" fmla="*/ 1 w 21"/>
                  <a:gd name="T29" fmla="*/ 24 h 34"/>
                  <a:gd name="T30" fmla="*/ 3 w 21"/>
                  <a:gd name="T31" fmla="*/ 20 h 34"/>
                  <a:gd name="T32" fmla="*/ 4 w 21"/>
                  <a:gd name="T33" fmla="*/ 15 h 34"/>
                  <a:gd name="T34" fmla="*/ 6 w 21"/>
                  <a:gd name="T35" fmla="*/ 11 h 34"/>
                  <a:gd name="T36" fmla="*/ 9 w 21"/>
                  <a:gd name="T37" fmla="*/ 8 h 34"/>
                  <a:gd name="T38" fmla="*/ 11 w 21"/>
                  <a:gd name="T39" fmla="*/ 5 h 34"/>
                  <a:gd name="T40" fmla="*/ 14 w 21"/>
                  <a:gd name="T41" fmla="*/ 3 h 34"/>
                  <a:gd name="T42" fmla="*/ 18 w 21"/>
                  <a:gd name="T43" fmla="*/ 2 h 34"/>
                  <a:gd name="T44" fmla="*/ 21 w 21"/>
                  <a:gd name="T45" fmla="*/ 2 h 34"/>
                  <a:gd name="T46" fmla="*/ 21 w 21"/>
                  <a:gd name="T47" fmla="*/ 0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"/>
                  <a:gd name="T73" fmla="*/ 0 h 34"/>
                  <a:gd name="T74" fmla="*/ 21 w 21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" h="34">
                    <a:moveTo>
                      <a:pt x="21" y="0"/>
                    </a:moveTo>
                    <a:lnTo>
                      <a:pt x="18" y="1"/>
                    </a:lnTo>
                    <a:lnTo>
                      <a:pt x="15" y="2"/>
                    </a:lnTo>
                    <a:lnTo>
                      <a:pt x="12" y="3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5" y="12"/>
                    </a:lnTo>
                    <a:lnTo>
                      <a:pt x="3" y="16"/>
                    </a:lnTo>
                    <a:lnTo>
                      <a:pt x="1" y="20"/>
                    </a:lnTo>
                    <a:lnTo>
                      <a:pt x="1" y="25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1" y="34"/>
                    </a:lnTo>
                    <a:lnTo>
                      <a:pt x="1" y="29"/>
                    </a:lnTo>
                    <a:lnTo>
                      <a:pt x="1" y="24"/>
                    </a:lnTo>
                    <a:lnTo>
                      <a:pt x="3" y="20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9" y="8"/>
                    </a:lnTo>
                    <a:lnTo>
                      <a:pt x="11" y="5"/>
                    </a:lnTo>
                    <a:lnTo>
                      <a:pt x="14" y="3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7" name="Freeform 446"/>
              <p:cNvSpPr>
                <a:spLocks/>
              </p:cNvSpPr>
              <p:nvPr/>
            </p:nvSpPr>
            <p:spPr bwMode="auto">
              <a:xfrm>
                <a:off x="3767" y="3413"/>
                <a:ext cx="20" cy="32"/>
              </a:xfrm>
              <a:custGeom>
                <a:avLst/>
                <a:gdLst>
                  <a:gd name="T0" fmla="*/ 20 w 20"/>
                  <a:gd name="T1" fmla="*/ 0 h 32"/>
                  <a:gd name="T2" fmla="*/ 17 w 20"/>
                  <a:gd name="T3" fmla="*/ 0 h 32"/>
                  <a:gd name="T4" fmla="*/ 13 w 20"/>
                  <a:gd name="T5" fmla="*/ 1 h 32"/>
                  <a:gd name="T6" fmla="*/ 10 w 20"/>
                  <a:gd name="T7" fmla="*/ 3 h 32"/>
                  <a:gd name="T8" fmla="*/ 8 w 20"/>
                  <a:gd name="T9" fmla="*/ 6 h 32"/>
                  <a:gd name="T10" fmla="*/ 5 w 20"/>
                  <a:gd name="T11" fmla="*/ 9 h 32"/>
                  <a:gd name="T12" fmla="*/ 3 w 20"/>
                  <a:gd name="T13" fmla="*/ 13 h 32"/>
                  <a:gd name="T14" fmla="*/ 2 w 20"/>
                  <a:gd name="T15" fmla="*/ 18 h 32"/>
                  <a:gd name="T16" fmla="*/ 0 w 20"/>
                  <a:gd name="T17" fmla="*/ 22 h 32"/>
                  <a:gd name="T18" fmla="*/ 0 w 20"/>
                  <a:gd name="T19" fmla="*/ 27 h 32"/>
                  <a:gd name="T20" fmla="*/ 0 w 20"/>
                  <a:gd name="T21" fmla="*/ 32 h 32"/>
                  <a:gd name="T22" fmla="*/ 0 w 20"/>
                  <a:gd name="T23" fmla="*/ 32 h 32"/>
                  <a:gd name="T24" fmla="*/ 0 w 20"/>
                  <a:gd name="T25" fmla="*/ 27 h 32"/>
                  <a:gd name="T26" fmla="*/ 1 w 20"/>
                  <a:gd name="T27" fmla="*/ 22 h 32"/>
                  <a:gd name="T28" fmla="*/ 2 w 20"/>
                  <a:gd name="T29" fmla="*/ 18 h 32"/>
                  <a:gd name="T30" fmla="*/ 4 w 20"/>
                  <a:gd name="T31" fmla="*/ 14 h 32"/>
                  <a:gd name="T32" fmla="*/ 6 w 20"/>
                  <a:gd name="T33" fmla="*/ 10 h 32"/>
                  <a:gd name="T34" fmla="*/ 8 w 20"/>
                  <a:gd name="T35" fmla="*/ 7 h 32"/>
                  <a:gd name="T36" fmla="*/ 11 w 20"/>
                  <a:gd name="T37" fmla="*/ 4 h 32"/>
                  <a:gd name="T38" fmla="*/ 14 w 20"/>
                  <a:gd name="T39" fmla="*/ 3 h 32"/>
                  <a:gd name="T40" fmla="*/ 17 w 20"/>
                  <a:gd name="T41" fmla="*/ 1 h 32"/>
                  <a:gd name="T42" fmla="*/ 20 w 20"/>
                  <a:gd name="T43" fmla="*/ 1 h 32"/>
                  <a:gd name="T44" fmla="*/ 20 w 20"/>
                  <a:gd name="T45" fmla="*/ 0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2"/>
                  <a:gd name="T71" fmla="*/ 20 w 20"/>
                  <a:gd name="T72" fmla="*/ 32 h 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2">
                    <a:moveTo>
                      <a:pt x="20" y="0"/>
                    </a:moveTo>
                    <a:lnTo>
                      <a:pt x="17" y="0"/>
                    </a:lnTo>
                    <a:lnTo>
                      <a:pt x="13" y="1"/>
                    </a:lnTo>
                    <a:lnTo>
                      <a:pt x="10" y="3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13"/>
                    </a:lnTo>
                    <a:lnTo>
                      <a:pt x="2" y="18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2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4" y="3"/>
                    </a:lnTo>
                    <a:lnTo>
                      <a:pt x="17" y="1"/>
                    </a:lnTo>
                    <a:lnTo>
                      <a:pt x="20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8" name="Freeform 447"/>
              <p:cNvSpPr>
                <a:spLocks/>
              </p:cNvSpPr>
              <p:nvPr/>
            </p:nvSpPr>
            <p:spPr bwMode="auto">
              <a:xfrm>
                <a:off x="3767" y="3414"/>
                <a:ext cx="20" cy="31"/>
              </a:xfrm>
              <a:custGeom>
                <a:avLst/>
                <a:gdLst>
                  <a:gd name="T0" fmla="*/ 20 w 20"/>
                  <a:gd name="T1" fmla="*/ 0 h 31"/>
                  <a:gd name="T2" fmla="*/ 17 w 20"/>
                  <a:gd name="T3" fmla="*/ 0 h 31"/>
                  <a:gd name="T4" fmla="*/ 14 w 20"/>
                  <a:gd name="T5" fmla="*/ 2 h 31"/>
                  <a:gd name="T6" fmla="*/ 11 w 20"/>
                  <a:gd name="T7" fmla="*/ 3 h 31"/>
                  <a:gd name="T8" fmla="*/ 8 w 20"/>
                  <a:gd name="T9" fmla="*/ 6 h 31"/>
                  <a:gd name="T10" fmla="*/ 6 w 20"/>
                  <a:gd name="T11" fmla="*/ 9 h 31"/>
                  <a:gd name="T12" fmla="*/ 4 w 20"/>
                  <a:gd name="T13" fmla="*/ 13 h 31"/>
                  <a:gd name="T14" fmla="*/ 2 w 20"/>
                  <a:gd name="T15" fmla="*/ 17 h 31"/>
                  <a:gd name="T16" fmla="*/ 1 w 20"/>
                  <a:gd name="T17" fmla="*/ 21 h 31"/>
                  <a:gd name="T18" fmla="*/ 0 w 20"/>
                  <a:gd name="T19" fmla="*/ 26 h 31"/>
                  <a:gd name="T20" fmla="*/ 0 w 20"/>
                  <a:gd name="T21" fmla="*/ 31 h 31"/>
                  <a:gd name="T22" fmla="*/ 1 w 20"/>
                  <a:gd name="T23" fmla="*/ 31 h 31"/>
                  <a:gd name="T24" fmla="*/ 1 w 20"/>
                  <a:gd name="T25" fmla="*/ 26 h 31"/>
                  <a:gd name="T26" fmla="*/ 2 w 20"/>
                  <a:gd name="T27" fmla="*/ 22 h 31"/>
                  <a:gd name="T28" fmla="*/ 3 w 20"/>
                  <a:gd name="T29" fmla="*/ 17 h 31"/>
                  <a:gd name="T30" fmla="*/ 4 w 20"/>
                  <a:gd name="T31" fmla="*/ 13 h 31"/>
                  <a:gd name="T32" fmla="*/ 6 w 20"/>
                  <a:gd name="T33" fmla="*/ 10 h 31"/>
                  <a:gd name="T34" fmla="*/ 9 w 20"/>
                  <a:gd name="T35" fmla="*/ 7 h 31"/>
                  <a:gd name="T36" fmla="*/ 11 w 20"/>
                  <a:gd name="T37" fmla="*/ 4 h 31"/>
                  <a:gd name="T38" fmla="*/ 14 w 20"/>
                  <a:gd name="T39" fmla="*/ 3 h 31"/>
                  <a:gd name="T40" fmla="*/ 17 w 20"/>
                  <a:gd name="T41" fmla="*/ 2 h 31"/>
                  <a:gd name="T42" fmla="*/ 20 w 20"/>
                  <a:gd name="T43" fmla="*/ 1 h 31"/>
                  <a:gd name="T44" fmla="*/ 20 w 20"/>
                  <a:gd name="T45" fmla="*/ 0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"/>
                  <a:gd name="T70" fmla="*/ 0 h 31"/>
                  <a:gd name="T71" fmla="*/ 20 w 20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" h="31">
                    <a:moveTo>
                      <a:pt x="20" y="0"/>
                    </a:moveTo>
                    <a:lnTo>
                      <a:pt x="17" y="0"/>
                    </a:lnTo>
                    <a:lnTo>
                      <a:pt x="14" y="2"/>
                    </a:lnTo>
                    <a:lnTo>
                      <a:pt x="11" y="3"/>
                    </a:lnTo>
                    <a:lnTo>
                      <a:pt x="8" y="6"/>
                    </a:lnTo>
                    <a:lnTo>
                      <a:pt x="6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26"/>
                    </a:lnTo>
                    <a:lnTo>
                      <a:pt x="2" y="22"/>
                    </a:lnTo>
                    <a:lnTo>
                      <a:pt x="3" y="17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4" y="3"/>
                    </a:lnTo>
                    <a:lnTo>
                      <a:pt x="17" y="2"/>
                    </a:lnTo>
                    <a:lnTo>
                      <a:pt x="20" y="1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29" name="Freeform 448"/>
              <p:cNvSpPr>
                <a:spLocks/>
              </p:cNvSpPr>
              <p:nvPr/>
            </p:nvSpPr>
            <p:spPr bwMode="auto">
              <a:xfrm>
                <a:off x="3768" y="3415"/>
                <a:ext cx="19" cy="30"/>
              </a:xfrm>
              <a:custGeom>
                <a:avLst/>
                <a:gdLst>
                  <a:gd name="T0" fmla="*/ 19 w 19"/>
                  <a:gd name="T1" fmla="*/ 0 h 30"/>
                  <a:gd name="T2" fmla="*/ 16 w 19"/>
                  <a:gd name="T3" fmla="*/ 1 h 30"/>
                  <a:gd name="T4" fmla="*/ 13 w 19"/>
                  <a:gd name="T5" fmla="*/ 2 h 30"/>
                  <a:gd name="T6" fmla="*/ 10 w 19"/>
                  <a:gd name="T7" fmla="*/ 3 h 30"/>
                  <a:gd name="T8" fmla="*/ 8 w 19"/>
                  <a:gd name="T9" fmla="*/ 6 h 30"/>
                  <a:gd name="T10" fmla="*/ 5 w 19"/>
                  <a:gd name="T11" fmla="*/ 9 h 30"/>
                  <a:gd name="T12" fmla="*/ 3 w 19"/>
                  <a:gd name="T13" fmla="*/ 12 h 30"/>
                  <a:gd name="T14" fmla="*/ 2 w 19"/>
                  <a:gd name="T15" fmla="*/ 16 h 30"/>
                  <a:gd name="T16" fmla="*/ 1 w 19"/>
                  <a:gd name="T17" fmla="*/ 21 h 30"/>
                  <a:gd name="T18" fmla="*/ 0 w 19"/>
                  <a:gd name="T19" fmla="*/ 25 h 30"/>
                  <a:gd name="T20" fmla="*/ 0 w 19"/>
                  <a:gd name="T21" fmla="*/ 30 h 30"/>
                  <a:gd name="T22" fmla="*/ 1 w 19"/>
                  <a:gd name="T23" fmla="*/ 30 h 30"/>
                  <a:gd name="T24" fmla="*/ 1 w 19"/>
                  <a:gd name="T25" fmla="*/ 26 h 30"/>
                  <a:gd name="T26" fmla="*/ 1 w 19"/>
                  <a:gd name="T27" fmla="*/ 21 h 30"/>
                  <a:gd name="T28" fmla="*/ 3 w 19"/>
                  <a:gd name="T29" fmla="*/ 17 h 30"/>
                  <a:gd name="T30" fmla="*/ 4 w 19"/>
                  <a:gd name="T31" fmla="*/ 13 h 30"/>
                  <a:gd name="T32" fmla="*/ 6 w 19"/>
                  <a:gd name="T33" fmla="*/ 10 h 30"/>
                  <a:gd name="T34" fmla="*/ 8 w 19"/>
                  <a:gd name="T35" fmla="*/ 7 h 30"/>
                  <a:gd name="T36" fmla="*/ 11 w 19"/>
                  <a:gd name="T37" fmla="*/ 5 h 30"/>
                  <a:gd name="T38" fmla="*/ 13 w 19"/>
                  <a:gd name="T39" fmla="*/ 3 h 30"/>
                  <a:gd name="T40" fmla="*/ 16 w 19"/>
                  <a:gd name="T41" fmla="*/ 2 h 30"/>
                  <a:gd name="T42" fmla="*/ 19 w 19"/>
                  <a:gd name="T43" fmla="*/ 1 h 30"/>
                  <a:gd name="T44" fmla="*/ 19 w 19"/>
                  <a:gd name="T45" fmla="*/ 0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"/>
                  <a:gd name="T70" fmla="*/ 0 h 30"/>
                  <a:gd name="T71" fmla="*/ 19 w 19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" h="30">
                    <a:moveTo>
                      <a:pt x="19" y="0"/>
                    </a:moveTo>
                    <a:lnTo>
                      <a:pt x="16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6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21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1" y="26"/>
                    </a:lnTo>
                    <a:lnTo>
                      <a:pt x="1" y="21"/>
                    </a:lnTo>
                    <a:lnTo>
                      <a:pt x="3" y="17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3"/>
                    </a:lnTo>
                    <a:lnTo>
                      <a:pt x="16" y="2"/>
                    </a:lnTo>
                    <a:lnTo>
                      <a:pt x="19" y="1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0" name="Freeform 449"/>
              <p:cNvSpPr>
                <a:spLocks/>
              </p:cNvSpPr>
              <p:nvPr/>
            </p:nvSpPr>
            <p:spPr bwMode="auto">
              <a:xfrm>
                <a:off x="3769" y="3416"/>
                <a:ext cx="18" cy="29"/>
              </a:xfrm>
              <a:custGeom>
                <a:avLst/>
                <a:gdLst>
                  <a:gd name="T0" fmla="*/ 18 w 18"/>
                  <a:gd name="T1" fmla="*/ 0 h 29"/>
                  <a:gd name="T2" fmla="*/ 15 w 18"/>
                  <a:gd name="T3" fmla="*/ 1 h 29"/>
                  <a:gd name="T4" fmla="*/ 12 w 18"/>
                  <a:gd name="T5" fmla="*/ 2 h 29"/>
                  <a:gd name="T6" fmla="*/ 10 w 18"/>
                  <a:gd name="T7" fmla="*/ 4 h 29"/>
                  <a:gd name="T8" fmla="*/ 7 w 18"/>
                  <a:gd name="T9" fmla="*/ 6 h 29"/>
                  <a:gd name="T10" fmla="*/ 5 w 18"/>
                  <a:gd name="T11" fmla="*/ 9 h 29"/>
                  <a:gd name="T12" fmla="*/ 3 w 18"/>
                  <a:gd name="T13" fmla="*/ 12 h 29"/>
                  <a:gd name="T14" fmla="*/ 2 w 18"/>
                  <a:gd name="T15" fmla="*/ 16 h 29"/>
                  <a:gd name="T16" fmla="*/ 0 w 18"/>
                  <a:gd name="T17" fmla="*/ 20 h 29"/>
                  <a:gd name="T18" fmla="*/ 0 w 18"/>
                  <a:gd name="T19" fmla="*/ 25 h 29"/>
                  <a:gd name="T20" fmla="*/ 0 w 18"/>
                  <a:gd name="T21" fmla="*/ 29 h 29"/>
                  <a:gd name="T22" fmla="*/ 0 w 18"/>
                  <a:gd name="T23" fmla="*/ 29 h 29"/>
                  <a:gd name="T24" fmla="*/ 1 w 18"/>
                  <a:gd name="T25" fmla="*/ 25 h 29"/>
                  <a:gd name="T26" fmla="*/ 1 w 18"/>
                  <a:gd name="T27" fmla="*/ 21 h 29"/>
                  <a:gd name="T28" fmla="*/ 2 w 18"/>
                  <a:gd name="T29" fmla="*/ 17 h 29"/>
                  <a:gd name="T30" fmla="*/ 4 w 18"/>
                  <a:gd name="T31" fmla="*/ 13 h 29"/>
                  <a:gd name="T32" fmla="*/ 6 w 18"/>
                  <a:gd name="T33" fmla="*/ 10 h 29"/>
                  <a:gd name="T34" fmla="*/ 8 w 18"/>
                  <a:gd name="T35" fmla="*/ 7 h 29"/>
                  <a:gd name="T36" fmla="*/ 10 w 18"/>
                  <a:gd name="T37" fmla="*/ 4 h 29"/>
                  <a:gd name="T38" fmla="*/ 13 w 18"/>
                  <a:gd name="T39" fmla="*/ 3 h 29"/>
                  <a:gd name="T40" fmla="*/ 15 w 18"/>
                  <a:gd name="T41" fmla="*/ 2 h 29"/>
                  <a:gd name="T42" fmla="*/ 18 w 18"/>
                  <a:gd name="T43" fmla="*/ 2 h 29"/>
                  <a:gd name="T44" fmla="*/ 18 w 18"/>
                  <a:gd name="T45" fmla="*/ 0 h 2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"/>
                  <a:gd name="T70" fmla="*/ 0 h 29"/>
                  <a:gd name="T71" fmla="*/ 18 w 18"/>
                  <a:gd name="T72" fmla="*/ 29 h 2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" h="29">
                    <a:moveTo>
                      <a:pt x="18" y="0"/>
                    </a:moveTo>
                    <a:lnTo>
                      <a:pt x="15" y="1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7" y="6"/>
                    </a:lnTo>
                    <a:lnTo>
                      <a:pt x="5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1" y="25"/>
                    </a:lnTo>
                    <a:lnTo>
                      <a:pt x="1" y="21"/>
                    </a:lnTo>
                    <a:lnTo>
                      <a:pt x="2" y="17"/>
                    </a:lnTo>
                    <a:lnTo>
                      <a:pt x="4" y="13"/>
                    </a:lnTo>
                    <a:lnTo>
                      <a:pt x="6" y="10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13" y="3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1" name="Freeform 450"/>
              <p:cNvSpPr>
                <a:spLocks/>
              </p:cNvSpPr>
              <p:nvPr/>
            </p:nvSpPr>
            <p:spPr bwMode="auto">
              <a:xfrm>
                <a:off x="3769" y="3418"/>
                <a:ext cx="18" cy="27"/>
              </a:xfrm>
              <a:custGeom>
                <a:avLst/>
                <a:gdLst>
                  <a:gd name="T0" fmla="*/ 18 w 18"/>
                  <a:gd name="T1" fmla="*/ 0 h 27"/>
                  <a:gd name="T2" fmla="*/ 15 w 18"/>
                  <a:gd name="T3" fmla="*/ 0 h 27"/>
                  <a:gd name="T4" fmla="*/ 13 w 18"/>
                  <a:gd name="T5" fmla="*/ 1 h 27"/>
                  <a:gd name="T6" fmla="*/ 10 w 18"/>
                  <a:gd name="T7" fmla="*/ 2 h 27"/>
                  <a:gd name="T8" fmla="*/ 8 w 18"/>
                  <a:gd name="T9" fmla="*/ 5 h 27"/>
                  <a:gd name="T10" fmla="*/ 6 w 18"/>
                  <a:gd name="T11" fmla="*/ 8 h 27"/>
                  <a:gd name="T12" fmla="*/ 4 w 18"/>
                  <a:gd name="T13" fmla="*/ 11 h 27"/>
                  <a:gd name="T14" fmla="*/ 2 w 18"/>
                  <a:gd name="T15" fmla="*/ 15 h 27"/>
                  <a:gd name="T16" fmla="*/ 1 w 18"/>
                  <a:gd name="T17" fmla="*/ 19 h 27"/>
                  <a:gd name="T18" fmla="*/ 1 w 18"/>
                  <a:gd name="T19" fmla="*/ 23 h 27"/>
                  <a:gd name="T20" fmla="*/ 0 w 18"/>
                  <a:gd name="T21" fmla="*/ 27 h 27"/>
                  <a:gd name="T22" fmla="*/ 1 w 18"/>
                  <a:gd name="T23" fmla="*/ 27 h 27"/>
                  <a:gd name="T24" fmla="*/ 2 w 18"/>
                  <a:gd name="T25" fmla="*/ 23 h 27"/>
                  <a:gd name="T26" fmla="*/ 2 w 18"/>
                  <a:gd name="T27" fmla="*/ 18 h 27"/>
                  <a:gd name="T28" fmla="*/ 3 w 18"/>
                  <a:gd name="T29" fmla="*/ 14 h 27"/>
                  <a:gd name="T30" fmla="*/ 5 w 18"/>
                  <a:gd name="T31" fmla="*/ 10 h 27"/>
                  <a:gd name="T32" fmla="*/ 7 w 18"/>
                  <a:gd name="T33" fmla="*/ 7 h 27"/>
                  <a:gd name="T34" fmla="*/ 10 w 18"/>
                  <a:gd name="T35" fmla="*/ 4 h 27"/>
                  <a:gd name="T36" fmla="*/ 12 w 18"/>
                  <a:gd name="T37" fmla="*/ 2 h 27"/>
                  <a:gd name="T38" fmla="*/ 15 w 18"/>
                  <a:gd name="T39" fmla="*/ 1 h 27"/>
                  <a:gd name="T40" fmla="*/ 18 w 18"/>
                  <a:gd name="T41" fmla="*/ 1 h 27"/>
                  <a:gd name="T42" fmla="*/ 18 w 18"/>
                  <a:gd name="T43" fmla="*/ 0 h 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8"/>
                  <a:gd name="T67" fmla="*/ 0 h 27"/>
                  <a:gd name="T68" fmla="*/ 18 w 18"/>
                  <a:gd name="T69" fmla="*/ 27 h 2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8" h="27">
                    <a:moveTo>
                      <a:pt x="18" y="0"/>
                    </a:moveTo>
                    <a:lnTo>
                      <a:pt x="15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1" y="19"/>
                    </a:lnTo>
                    <a:lnTo>
                      <a:pt x="1" y="23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3"/>
                    </a:lnTo>
                    <a:lnTo>
                      <a:pt x="2" y="18"/>
                    </a:lnTo>
                    <a:lnTo>
                      <a:pt x="3" y="14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5" y="1"/>
                    </a:lnTo>
                    <a:lnTo>
                      <a:pt x="18" y="1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EAE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2" name="Freeform 451"/>
              <p:cNvSpPr>
                <a:spLocks/>
              </p:cNvSpPr>
              <p:nvPr/>
            </p:nvSpPr>
            <p:spPr bwMode="auto">
              <a:xfrm>
                <a:off x="3770" y="3419"/>
                <a:ext cx="17" cy="26"/>
              </a:xfrm>
              <a:custGeom>
                <a:avLst/>
                <a:gdLst>
                  <a:gd name="T0" fmla="*/ 17 w 17"/>
                  <a:gd name="T1" fmla="*/ 0 h 26"/>
                  <a:gd name="T2" fmla="*/ 14 w 17"/>
                  <a:gd name="T3" fmla="*/ 0 h 26"/>
                  <a:gd name="T4" fmla="*/ 11 w 17"/>
                  <a:gd name="T5" fmla="*/ 1 h 26"/>
                  <a:gd name="T6" fmla="*/ 9 w 17"/>
                  <a:gd name="T7" fmla="*/ 3 h 26"/>
                  <a:gd name="T8" fmla="*/ 6 w 17"/>
                  <a:gd name="T9" fmla="*/ 6 h 26"/>
                  <a:gd name="T10" fmla="*/ 4 w 17"/>
                  <a:gd name="T11" fmla="*/ 9 h 26"/>
                  <a:gd name="T12" fmla="*/ 2 w 17"/>
                  <a:gd name="T13" fmla="*/ 13 h 26"/>
                  <a:gd name="T14" fmla="*/ 1 w 17"/>
                  <a:gd name="T15" fmla="*/ 17 h 26"/>
                  <a:gd name="T16" fmla="*/ 1 w 17"/>
                  <a:gd name="T17" fmla="*/ 22 h 26"/>
                  <a:gd name="T18" fmla="*/ 0 w 17"/>
                  <a:gd name="T19" fmla="*/ 26 h 26"/>
                  <a:gd name="T20" fmla="*/ 1 w 17"/>
                  <a:gd name="T21" fmla="*/ 26 h 26"/>
                  <a:gd name="T22" fmla="*/ 1 w 17"/>
                  <a:gd name="T23" fmla="*/ 22 h 26"/>
                  <a:gd name="T24" fmla="*/ 2 w 17"/>
                  <a:gd name="T25" fmla="*/ 18 h 26"/>
                  <a:gd name="T26" fmla="*/ 3 w 17"/>
                  <a:gd name="T27" fmla="*/ 14 h 26"/>
                  <a:gd name="T28" fmla="*/ 5 w 17"/>
                  <a:gd name="T29" fmla="*/ 10 h 26"/>
                  <a:gd name="T30" fmla="*/ 7 w 17"/>
                  <a:gd name="T31" fmla="*/ 7 h 26"/>
                  <a:gd name="T32" fmla="*/ 9 w 17"/>
                  <a:gd name="T33" fmla="*/ 4 h 26"/>
                  <a:gd name="T34" fmla="*/ 12 w 17"/>
                  <a:gd name="T35" fmla="*/ 3 h 26"/>
                  <a:gd name="T36" fmla="*/ 14 w 17"/>
                  <a:gd name="T37" fmla="*/ 1 h 26"/>
                  <a:gd name="T38" fmla="*/ 17 w 17"/>
                  <a:gd name="T39" fmla="*/ 1 h 26"/>
                  <a:gd name="T40" fmla="*/ 17 w 17"/>
                  <a:gd name="T41" fmla="*/ 0 h 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"/>
                  <a:gd name="T64" fmla="*/ 0 h 26"/>
                  <a:gd name="T65" fmla="*/ 17 w 17"/>
                  <a:gd name="T66" fmla="*/ 26 h 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" h="26">
                    <a:moveTo>
                      <a:pt x="17" y="0"/>
                    </a:moveTo>
                    <a:lnTo>
                      <a:pt x="14" y="0"/>
                    </a:lnTo>
                    <a:lnTo>
                      <a:pt x="11" y="1"/>
                    </a:lnTo>
                    <a:lnTo>
                      <a:pt x="9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1" y="17"/>
                    </a:lnTo>
                    <a:lnTo>
                      <a:pt x="1" y="22"/>
                    </a:lnTo>
                    <a:lnTo>
                      <a:pt x="0" y="26"/>
                    </a:lnTo>
                    <a:lnTo>
                      <a:pt x="1" y="26"/>
                    </a:lnTo>
                    <a:lnTo>
                      <a:pt x="1" y="22"/>
                    </a:lnTo>
                    <a:lnTo>
                      <a:pt x="2" y="18"/>
                    </a:lnTo>
                    <a:lnTo>
                      <a:pt x="3" y="14"/>
                    </a:lnTo>
                    <a:lnTo>
                      <a:pt x="5" y="10"/>
                    </a:lnTo>
                    <a:lnTo>
                      <a:pt x="7" y="7"/>
                    </a:lnTo>
                    <a:lnTo>
                      <a:pt x="9" y="4"/>
                    </a:lnTo>
                    <a:lnTo>
                      <a:pt x="12" y="3"/>
                    </a:lnTo>
                    <a:lnTo>
                      <a:pt x="14" y="1"/>
                    </a:lnTo>
                    <a:lnTo>
                      <a:pt x="17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1B1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3" name="Freeform 452"/>
              <p:cNvSpPr>
                <a:spLocks/>
              </p:cNvSpPr>
              <p:nvPr/>
            </p:nvSpPr>
            <p:spPr bwMode="auto">
              <a:xfrm>
                <a:off x="3771" y="3420"/>
                <a:ext cx="16" cy="25"/>
              </a:xfrm>
              <a:custGeom>
                <a:avLst/>
                <a:gdLst>
                  <a:gd name="T0" fmla="*/ 16 w 16"/>
                  <a:gd name="T1" fmla="*/ 0 h 25"/>
                  <a:gd name="T2" fmla="*/ 13 w 16"/>
                  <a:gd name="T3" fmla="*/ 0 h 25"/>
                  <a:gd name="T4" fmla="*/ 11 w 16"/>
                  <a:gd name="T5" fmla="*/ 2 h 25"/>
                  <a:gd name="T6" fmla="*/ 8 w 16"/>
                  <a:gd name="T7" fmla="*/ 3 h 25"/>
                  <a:gd name="T8" fmla="*/ 6 w 16"/>
                  <a:gd name="T9" fmla="*/ 6 h 25"/>
                  <a:gd name="T10" fmla="*/ 4 w 16"/>
                  <a:gd name="T11" fmla="*/ 9 h 25"/>
                  <a:gd name="T12" fmla="*/ 2 w 16"/>
                  <a:gd name="T13" fmla="*/ 13 h 25"/>
                  <a:gd name="T14" fmla="*/ 1 w 16"/>
                  <a:gd name="T15" fmla="*/ 17 h 25"/>
                  <a:gd name="T16" fmla="*/ 0 w 16"/>
                  <a:gd name="T17" fmla="*/ 21 h 25"/>
                  <a:gd name="T18" fmla="*/ 0 w 16"/>
                  <a:gd name="T19" fmla="*/ 25 h 25"/>
                  <a:gd name="T20" fmla="*/ 1 w 16"/>
                  <a:gd name="T21" fmla="*/ 25 h 25"/>
                  <a:gd name="T22" fmla="*/ 1 w 16"/>
                  <a:gd name="T23" fmla="*/ 21 h 25"/>
                  <a:gd name="T24" fmla="*/ 2 w 16"/>
                  <a:gd name="T25" fmla="*/ 17 h 25"/>
                  <a:gd name="T26" fmla="*/ 3 w 16"/>
                  <a:gd name="T27" fmla="*/ 13 h 25"/>
                  <a:gd name="T28" fmla="*/ 4 w 16"/>
                  <a:gd name="T29" fmla="*/ 10 h 25"/>
                  <a:gd name="T30" fmla="*/ 6 w 16"/>
                  <a:gd name="T31" fmla="*/ 7 h 25"/>
                  <a:gd name="T32" fmla="*/ 8 w 16"/>
                  <a:gd name="T33" fmla="*/ 4 h 25"/>
                  <a:gd name="T34" fmla="*/ 11 w 16"/>
                  <a:gd name="T35" fmla="*/ 2 h 25"/>
                  <a:gd name="T36" fmla="*/ 13 w 16"/>
                  <a:gd name="T37" fmla="*/ 2 h 25"/>
                  <a:gd name="T38" fmla="*/ 16 w 16"/>
                  <a:gd name="T39" fmla="*/ 1 h 25"/>
                  <a:gd name="T40" fmla="*/ 16 w 16"/>
                  <a:gd name="T41" fmla="*/ 0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"/>
                  <a:gd name="T64" fmla="*/ 0 h 25"/>
                  <a:gd name="T65" fmla="*/ 16 w 16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" h="25">
                    <a:moveTo>
                      <a:pt x="16" y="0"/>
                    </a:moveTo>
                    <a:lnTo>
                      <a:pt x="13" y="0"/>
                    </a:lnTo>
                    <a:lnTo>
                      <a:pt x="11" y="2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1" y="25"/>
                    </a:lnTo>
                    <a:lnTo>
                      <a:pt x="1" y="21"/>
                    </a:lnTo>
                    <a:lnTo>
                      <a:pt x="2" y="17"/>
                    </a:lnTo>
                    <a:lnTo>
                      <a:pt x="3" y="13"/>
                    </a:lnTo>
                    <a:lnTo>
                      <a:pt x="4" y="10"/>
                    </a:lnTo>
                    <a:lnTo>
                      <a:pt x="6" y="7"/>
                    </a:lnTo>
                    <a:lnTo>
                      <a:pt x="8" y="4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4" name="Freeform 453"/>
              <p:cNvSpPr>
                <a:spLocks/>
              </p:cNvSpPr>
              <p:nvPr/>
            </p:nvSpPr>
            <p:spPr bwMode="auto">
              <a:xfrm>
                <a:off x="3772" y="3421"/>
                <a:ext cx="15" cy="24"/>
              </a:xfrm>
              <a:custGeom>
                <a:avLst/>
                <a:gdLst>
                  <a:gd name="T0" fmla="*/ 15 w 15"/>
                  <a:gd name="T1" fmla="*/ 0 h 24"/>
                  <a:gd name="T2" fmla="*/ 12 w 15"/>
                  <a:gd name="T3" fmla="*/ 1 h 24"/>
                  <a:gd name="T4" fmla="*/ 10 w 15"/>
                  <a:gd name="T5" fmla="*/ 1 h 24"/>
                  <a:gd name="T6" fmla="*/ 7 w 15"/>
                  <a:gd name="T7" fmla="*/ 3 h 24"/>
                  <a:gd name="T8" fmla="*/ 5 w 15"/>
                  <a:gd name="T9" fmla="*/ 6 h 24"/>
                  <a:gd name="T10" fmla="*/ 3 w 15"/>
                  <a:gd name="T11" fmla="*/ 9 h 24"/>
                  <a:gd name="T12" fmla="*/ 2 w 15"/>
                  <a:gd name="T13" fmla="*/ 12 h 24"/>
                  <a:gd name="T14" fmla="*/ 1 w 15"/>
                  <a:gd name="T15" fmla="*/ 16 h 24"/>
                  <a:gd name="T16" fmla="*/ 0 w 15"/>
                  <a:gd name="T17" fmla="*/ 20 h 24"/>
                  <a:gd name="T18" fmla="*/ 0 w 15"/>
                  <a:gd name="T19" fmla="*/ 24 h 24"/>
                  <a:gd name="T20" fmla="*/ 1 w 15"/>
                  <a:gd name="T21" fmla="*/ 24 h 24"/>
                  <a:gd name="T22" fmla="*/ 1 w 15"/>
                  <a:gd name="T23" fmla="*/ 20 h 24"/>
                  <a:gd name="T24" fmla="*/ 1 w 15"/>
                  <a:gd name="T25" fmla="*/ 16 h 24"/>
                  <a:gd name="T26" fmla="*/ 2 w 15"/>
                  <a:gd name="T27" fmla="*/ 13 h 24"/>
                  <a:gd name="T28" fmla="*/ 4 w 15"/>
                  <a:gd name="T29" fmla="*/ 10 h 24"/>
                  <a:gd name="T30" fmla="*/ 5 w 15"/>
                  <a:gd name="T31" fmla="*/ 7 h 24"/>
                  <a:gd name="T32" fmla="*/ 8 w 15"/>
                  <a:gd name="T33" fmla="*/ 4 h 24"/>
                  <a:gd name="T34" fmla="*/ 10 w 15"/>
                  <a:gd name="T35" fmla="*/ 3 h 24"/>
                  <a:gd name="T36" fmla="*/ 12 w 15"/>
                  <a:gd name="T37" fmla="*/ 2 h 24"/>
                  <a:gd name="T38" fmla="*/ 15 w 15"/>
                  <a:gd name="T39" fmla="*/ 1 h 24"/>
                  <a:gd name="T40" fmla="*/ 15 w 15"/>
                  <a:gd name="T41" fmla="*/ 0 h 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"/>
                  <a:gd name="T64" fmla="*/ 0 h 24"/>
                  <a:gd name="T65" fmla="*/ 15 w 15"/>
                  <a:gd name="T66" fmla="*/ 24 h 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" h="24">
                    <a:moveTo>
                      <a:pt x="15" y="0"/>
                    </a:moveTo>
                    <a:lnTo>
                      <a:pt x="12" y="1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2" y="13"/>
                    </a:lnTo>
                    <a:lnTo>
                      <a:pt x="4" y="10"/>
                    </a:lnTo>
                    <a:lnTo>
                      <a:pt x="5" y="7"/>
                    </a:lnTo>
                    <a:lnTo>
                      <a:pt x="8" y="4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15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8B8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5" name="Freeform 454"/>
              <p:cNvSpPr>
                <a:spLocks/>
              </p:cNvSpPr>
              <p:nvPr/>
            </p:nvSpPr>
            <p:spPr bwMode="auto">
              <a:xfrm>
                <a:off x="3773" y="3422"/>
                <a:ext cx="14" cy="23"/>
              </a:xfrm>
              <a:custGeom>
                <a:avLst/>
                <a:gdLst>
                  <a:gd name="T0" fmla="*/ 14 w 14"/>
                  <a:gd name="T1" fmla="*/ 0 h 23"/>
                  <a:gd name="T2" fmla="*/ 11 w 14"/>
                  <a:gd name="T3" fmla="*/ 1 h 23"/>
                  <a:gd name="T4" fmla="*/ 9 w 14"/>
                  <a:gd name="T5" fmla="*/ 2 h 23"/>
                  <a:gd name="T6" fmla="*/ 7 w 14"/>
                  <a:gd name="T7" fmla="*/ 3 h 23"/>
                  <a:gd name="T8" fmla="*/ 4 w 14"/>
                  <a:gd name="T9" fmla="*/ 6 h 23"/>
                  <a:gd name="T10" fmla="*/ 3 w 14"/>
                  <a:gd name="T11" fmla="*/ 9 h 23"/>
                  <a:gd name="T12" fmla="*/ 1 w 14"/>
                  <a:gd name="T13" fmla="*/ 12 h 23"/>
                  <a:gd name="T14" fmla="*/ 0 w 14"/>
                  <a:gd name="T15" fmla="*/ 15 h 23"/>
                  <a:gd name="T16" fmla="*/ 0 w 14"/>
                  <a:gd name="T17" fmla="*/ 19 h 23"/>
                  <a:gd name="T18" fmla="*/ 0 w 14"/>
                  <a:gd name="T19" fmla="*/ 23 h 23"/>
                  <a:gd name="T20" fmla="*/ 0 w 14"/>
                  <a:gd name="T21" fmla="*/ 23 h 23"/>
                  <a:gd name="T22" fmla="*/ 0 w 14"/>
                  <a:gd name="T23" fmla="*/ 19 h 23"/>
                  <a:gd name="T24" fmla="*/ 1 w 14"/>
                  <a:gd name="T25" fmla="*/ 16 h 23"/>
                  <a:gd name="T26" fmla="*/ 2 w 14"/>
                  <a:gd name="T27" fmla="*/ 12 h 23"/>
                  <a:gd name="T28" fmla="*/ 3 w 14"/>
                  <a:gd name="T29" fmla="*/ 9 h 23"/>
                  <a:gd name="T30" fmla="*/ 5 w 14"/>
                  <a:gd name="T31" fmla="*/ 6 h 23"/>
                  <a:gd name="T32" fmla="*/ 7 w 14"/>
                  <a:gd name="T33" fmla="*/ 4 h 23"/>
                  <a:gd name="T34" fmla="*/ 9 w 14"/>
                  <a:gd name="T35" fmla="*/ 3 h 23"/>
                  <a:gd name="T36" fmla="*/ 11 w 14"/>
                  <a:gd name="T37" fmla="*/ 2 h 23"/>
                  <a:gd name="T38" fmla="*/ 14 w 14"/>
                  <a:gd name="T39" fmla="*/ 2 h 23"/>
                  <a:gd name="T40" fmla="*/ 14 w 14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23"/>
                  <a:gd name="T65" fmla="*/ 14 w 14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23">
                    <a:moveTo>
                      <a:pt x="14" y="0"/>
                    </a:moveTo>
                    <a:lnTo>
                      <a:pt x="11" y="1"/>
                    </a:lnTo>
                    <a:lnTo>
                      <a:pt x="9" y="2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9" y="3"/>
                    </a:lnTo>
                    <a:lnTo>
                      <a:pt x="11" y="2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BDBD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6" name="Freeform 455"/>
              <p:cNvSpPr>
                <a:spLocks/>
              </p:cNvSpPr>
              <p:nvPr/>
            </p:nvSpPr>
            <p:spPr bwMode="auto">
              <a:xfrm>
                <a:off x="3773" y="3424"/>
                <a:ext cx="14" cy="21"/>
              </a:xfrm>
              <a:custGeom>
                <a:avLst/>
                <a:gdLst>
                  <a:gd name="T0" fmla="*/ 14 w 14"/>
                  <a:gd name="T1" fmla="*/ 0 h 21"/>
                  <a:gd name="T2" fmla="*/ 11 w 14"/>
                  <a:gd name="T3" fmla="*/ 0 h 21"/>
                  <a:gd name="T4" fmla="*/ 9 w 14"/>
                  <a:gd name="T5" fmla="*/ 1 h 21"/>
                  <a:gd name="T6" fmla="*/ 7 w 14"/>
                  <a:gd name="T7" fmla="*/ 2 h 21"/>
                  <a:gd name="T8" fmla="*/ 5 w 14"/>
                  <a:gd name="T9" fmla="*/ 4 h 21"/>
                  <a:gd name="T10" fmla="*/ 3 w 14"/>
                  <a:gd name="T11" fmla="*/ 7 h 21"/>
                  <a:gd name="T12" fmla="*/ 2 w 14"/>
                  <a:gd name="T13" fmla="*/ 10 h 21"/>
                  <a:gd name="T14" fmla="*/ 1 w 14"/>
                  <a:gd name="T15" fmla="*/ 14 h 21"/>
                  <a:gd name="T16" fmla="*/ 0 w 14"/>
                  <a:gd name="T17" fmla="*/ 17 h 21"/>
                  <a:gd name="T18" fmla="*/ 0 w 14"/>
                  <a:gd name="T19" fmla="*/ 21 h 21"/>
                  <a:gd name="T20" fmla="*/ 1 w 14"/>
                  <a:gd name="T21" fmla="*/ 21 h 21"/>
                  <a:gd name="T22" fmla="*/ 1 w 14"/>
                  <a:gd name="T23" fmla="*/ 17 h 21"/>
                  <a:gd name="T24" fmla="*/ 2 w 14"/>
                  <a:gd name="T25" fmla="*/ 13 h 21"/>
                  <a:gd name="T26" fmla="*/ 3 w 14"/>
                  <a:gd name="T27" fmla="*/ 10 h 21"/>
                  <a:gd name="T28" fmla="*/ 5 w 14"/>
                  <a:gd name="T29" fmla="*/ 7 h 21"/>
                  <a:gd name="T30" fmla="*/ 7 w 14"/>
                  <a:gd name="T31" fmla="*/ 4 h 21"/>
                  <a:gd name="T32" fmla="*/ 9 w 14"/>
                  <a:gd name="T33" fmla="*/ 2 h 21"/>
                  <a:gd name="T34" fmla="*/ 11 w 14"/>
                  <a:gd name="T35" fmla="*/ 1 h 21"/>
                  <a:gd name="T36" fmla="*/ 14 w 14"/>
                  <a:gd name="T37" fmla="*/ 1 h 21"/>
                  <a:gd name="T38" fmla="*/ 14 w 14"/>
                  <a:gd name="T39" fmla="*/ 0 h 2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4"/>
                  <a:gd name="T61" fmla="*/ 0 h 21"/>
                  <a:gd name="T62" fmla="*/ 14 w 14"/>
                  <a:gd name="T63" fmla="*/ 21 h 21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4" h="21">
                    <a:moveTo>
                      <a:pt x="14" y="0"/>
                    </a:moveTo>
                    <a:lnTo>
                      <a:pt x="11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3" y="7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1" y="17"/>
                    </a:lnTo>
                    <a:lnTo>
                      <a:pt x="2" y="13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11" y="1"/>
                    </a:lnTo>
                    <a:lnTo>
                      <a:pt x="14" y="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7" name="Freeform 456"/>
              <p:cNvSpPr>
                <a:spLocks/>
              </p:cNvSpPr>
              <p:nvPr/>
            </p:nvSpPr>
            <p:spPr bwMode="auto">
              <a:xfrm>
                <a:off x="3774" y="3425"/>
                <a:ext cx="13" cy="20"/>
              </a:xfrm>
              <a:custGeom>
                <a:avLst/>
                <a:gdLst>
                  <a:gd name="T0" fmla="*/ 13 w 13"/>
                  <a:gd name="T1" fmla="*/ 0 h 20"/>
                  <a:gd name="T2" fmla="*/ 10 w 13"/>
                  <a:gd name="T3" fmla="*/ 0 h 20"/>
                  <a:gd name="T4" fmla="*/ 8 w 13"/>
                  <a:gd name="T5" fmla="*/ 1 h 20"/>
                  <a:gd name="T6" fmla="*/ 6 w 13"/>
                  <a:gd name="T7" fmla="*/ 3 h 20"/>
                  <a:gd name="T8" fmla="*/ 4 w 13"/>
                  <a:gd name="T9" fmla="*/ 6 h 20"/>
                  <a:gd name="T10" fmla="*/ 2 w 13"/>
                  <a:gd name="T11" fmla="*/ 9 h 20"/>
                  <a:gd name="T12" fmla="*/ 1 w 13"/>
                  <a:gd name="T13" fmla="*/ 12 h 20"/>
                  <a:gd name="T14" fmla="*/ 0 w 13"/>
                  <a:gd name="T15" fmla="*/ 16 h 20"/>
                  <a:gd name="T16" fmla="*/ 0 w 13"/>
                  <a:gd name="T17" fmla="*/ 20 h 20"/>
                  <a:gd name="T18" fmla="*/ 1 w 13"/>
                  <a:gd name="T19" fmla="*/ 20 h 20"/>
                  <a:gd name="T20" fmla="*/ 1 w 13"/>
                  <a:gd name="T21" fmla="*/ 16 h 20"/>
                  <a:gd name="T22" fmla="*/ 1 w 13"/>
                  <a:gd name="T23" fmla="*/ 13 h 20"/>
                  <a:gd name="T24" fmla="*/ 3 w 13"/>
                  <a:gd name="T25" fmla="*/ 10 h 20"/>
                  <a:gd name="T26" fmla="*/ 4 w 13"/>
                  <a:gd name="T27" fmla="*/ 7 h 20"/>
                  <a:gd name="T28" fmla="*/ 6 w 13"/>
                  <a:gd name="T29" fmla="*/ 4 h 20"/>
                  <a:gd name="T30" fmla="*/ 8 w 13"/>
                  <a:gd name="T31" fmla="*/ 2 h 20"/>
                  <a:gd name="T32" fmla="*/ 10 w 13"/>
                  <a:gd name="T33" fmla="*/ 1 h 20"/>
                  <a:gd name="T34" fmla="*/ 13 w 13"/>
                  <a:gd name="T35" fmla="*/ 1 h 20"/>
                  <a:gd name="T36" fmla="*/ 13 w 13"/>
                  <a:gd name="T37" fmla="*/ 0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"/>
                  <a:gd name="T58" fmla="*/ 0 h 20"/>
                  <a:gd name="T59" fmla="*/ 13 w 13"/>
                  <a:gd name="T60" fmla="*/ 20 h 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" h="20">
                    <a:moveTo>
                      <a:pt x="13" y="0"/>
                    </a:moveTo>
                    <a:lnTo>
                      <a:pt x="10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1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1" y="13"/>
                    </a:lnTo>
                    <a:lnTo>
                      <a:pt x="3" y="10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0" y="1"/>
                    </a:lnTo>
                    <a:lnTo>
                      <a:pt x="13" y="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5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8" name="Freeform 457"/>
              <p:cNvSpPr>
                <a:spLocks/>
              </p:cNvSpPr>
              <p:nvPr/>
            </p:nvSpPr>
            <p:spPr bwMode="auto">
              <a:xfrm>
                <a:off x="3775" y="3426"/>
                <a:ext cx="12" cy="19"/>
              </a:xfrm>
              <a:custGeom>
                <a:avLst/>
                <a:gdLst>
                  <a:gd name="T0" fmla="*/ 12 w 12"/>
                  <a:gd name="T1" fmla="*/ 0 h 19"/>
                  <a:gd name="T2" fmla="*/ 9 w 12"/>
                  <a:gd name="T3" fmla="*/ 0 h 19"/>
                  <a:gd name="T4" fmla="*/ 7 w 12"/>
                  <a:gd name="T5" fmla="*/ 1 h 19"/>
                  <a:gd name="T6" fmla="*/ 5 w 12"/>
                  <a:gd name="T7" fmla="*/ 3 h 19"/>
                  <a:gd name="T8" fmla="*/ 3 w 12"/>
                  <a:gd name="T9" fmla="*/ 6 h 19"/>
                  <a:gd name="T10" fmla="*/ 2 w 12"/>
                  <a:gd name="T11" fmla="*/ 9 h 19"/>
                  <a:gd name="T12" fmla="*/ 0 w 12"/>
                  <a:gd name="T13" fmla="*/ 12 h 19"/>
                  <a:gd name="T14" fmla="*/ 0 w 12"/>
                  <a:gd name="T15" fmla="*/ 15 h 19"/>
                  <a:gd name="T16" fmla="*/ 0 w 12"/>
                  <a:gd name="T17" fmla="*/ 19 h 19"/>
                  <a:gd name="T18" fmla="*/ 0 w 12"/>
                  <a:gd name="T19" fmla="*/ 19 h 19"/>
                  <a:gd name="T20" fmla="*/ 1 w 12"/>
                  <a:gd name="T21" fmla="*/ 15 h 19"/>
                  <a:gd name="T22" fmla="*/ 1 w 12"/>
                  <a:gd name="T23" fmla="*/ 12 h 19"/>
                  <a:gd name="T24" fmla="*/ 2 w 12"/>
                  <a:gd name="T25" fmla="*/ 9 h 19"/>
                  <a:gd name="T26" fmla="*/ 4 w 12"/>
                  <a:gd name="T27" fmla="*/ 7 h 19"/>
                  <a:gd name="T28" fmla="*/ 6 w 12"/>
                  <a:gd name="T29" fmla="*/ 4 h 19"/>
                  <a:gd name="T30" fmla="*/ 7 w 12"/>
                  <a:gd name="T31" fmla="*/ 2 h 19"/>
                  <a:gd name="T32" fmla="*/ 10 w 12"/>
                  <a:gd name="T33" fmla="*/ 1 h 19"/>
                  <a:gd name="T34" fmla="*/ 12 w 12"/>
                  <a:gd name="T35" fmla="*/ 1 h 19"/>
                  <a:gd name="T36" fmla="*/ 12 w 12"/>
                  <a:gd name="T37" fmla="*/ 0 h 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"/>
                  <a:gd name="T58" fmla="*/ 0 h 19"/>
                  <a:gd name="T59" fmla="*/ 12 w 12"/>
                  <a:gd name="T60" fmla="*/ 19 h 1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" h="19">
                    <a:moveTo>
                      <a:pt x="12" y="0"/>
                    </a:moveTo>
                    <a:lnTo>
                      <a:pt x="9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2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7" y="2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39" name="Freeform 458"/>
              <p:cNvSpPr>
                <a:spLocks/>
              </p:cNvSpPr>
              <p:nvPr/>
            </p:nvSpPr>
            <p:spPr bwMode="auto">
              <a:xfrm>
                <a:off x="3775" y="3427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0 w 12"/>
                  <a:gd name="T3" fmla="*/ 0 h 18"/>
                  <a:gd name="T4" fmla="*/ 7 w 12"/>
                  <a:gd name="T5" fmla="*/ 1 h 18"/>
                  <a:gd name="T6" fmla="*/ 6 w 12"/>
                  <a:gd name="T7" fmla="*/ 3 h 18"/>
                  <a:gd name="T8" fmla="*/ 4 w 12"/>
                  <a:gd name="T9" fmla="*/ 6 h 18"/>
                  <a:gd name="T10" fmla="*/ 2 w 12"/>
                  <a:gd name="T11" fmla="*/ 8 h 18"/>
                  <a:gd name="T12" fmla="*/ 1 w 12"/>
                  <a:gd name="T13" fmla="*/ 11 h 18"/>
                  <a:gd name="T14" fmla="*/ 1 w 12"/>
                  <a:gd name="T15" fmla="*/ 14 h 18"/>
                  <a:gd name="T16" fmla="*/ 0 w 12"/>
                  <a:gd name="T17" fmla="*/ 18 h 18"/>
                  <a:gd name="T18" fmla="*/ 1 w 12"/>
                  <a:gd name="T19" fmla="*/ 18 h 18"/>
                  <a:gd name="T20" fmla="*/ 1 w 12"/>
                  <a:gd name="T21" fmla="*/ 15 h 18"/>
                  <a:gd name="T22" fmla="*/ 2 w 12"/>
                  <a:gd name="T23" fmla="*/ 12 h 18"/>
                  <a:gd name="T24" fmla="*/ 3 w 12"/>
                  <a:gd name="T25" fmla="*/ 9 h 18"/>
                  <a:gd name="T26" fmla="*/ 5 w 12"/>
                  <a:gd name="T27" fmla="*/ 6 h 18"/>
                  <a:gd name="T28" fmla="*/ 6 w 12"/>
                  <a:gd name="T29" fmla="*/ 4 h 18"/>
                  <a:gd name="T30" fmla="*/ 8 w 12"/>
                  <a:gd name="T31" fmla="*/ 3 h 18"/>
                  <a:gd name="T32" fmla="*/ 10 w 12"/>
                  <a:gd name="T33" fmla="*/ 1 h 18"/>
                  <a:gd name="T34" fmla="*/ 12 w 12"/>
                  <a:gd name="T35" fmla="*/ 1 h 18"/>
                  <a:gd name="T36" fmla="*/ 12 w 12"/>
                  <a:gd name="T37" fmla="*/ 0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"/>
                  <a:gd name="T58" fmla="*/ 0 h 18"/>
                  <a:gd name="T59" fmla="*/ 12 w 12"/>
                  <a:gd name="T60" fmla="*/ 18 h 1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" h="18">
                    <a:moveTo>
                      <a:pt x="12" y="0"/>
                    </a:moveTo>
                    <a:lnTo>
                      <a:pt x="10" y="0"/>
                    </a:lnTo>
                    <a:lnTo>
                      <a:pt x="7" y="1"/>
                    </a:lnTo>
                    <a:lnTo>
                      <a:pt x="6" y="3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1" y="15"/>
                    </a:lnTo>
                    <a:lnTo>
                      <a:pt x="2" y="12"/>
                    </a:lnTo>
                    <a:lnTo>
                      <a:pt x="3" y="9"/>
                    </a:lnTo>
                    <a:lnTo>
                      <a:pt x="5" y="6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CECE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0" name="Freeform 459"/>
              <p:cNvSpPr>
                <a:spLocks/>
              </p:cNvSpPr>
              <p:nvPr/>
            </p:nvSpPr>
            <p:spPr bwMode="auto">
              <a:xfrm>
                <a:off x="3776" y="3428"/>
                <a:ext cx="11" cy="17"/>
              </a:xfrm>
              <a:custGeom>
                <a:avLst/>
                <a:gdLst>
                  <a:gd name="T0" fmla="*/ 11 w 11"/>
                  <a:gd name="T1" fmla="*/ 0 h 17"/>
                  <a:gd name="T2" fmla="*/ 9 w 11"/>
                  <a:gd name="T3" fmla="*/ 0 h 17"/>
                  <a:gd name="T4" fmla="*/ 7 w 11"/>
                  <a:gd name="T5" fmla="*/ 2 h 17"/>
                  <a:gd name="T6" fmla="*/ 5 w 11"/>
                  <a:gd name="T7" fmla="*/ 3 h 17"/>
                  <a:gd name="T8" fmla="*/ 4 w 11"/>
                  <a:gd name="T9" fmla="*/ 5 h 17"/>
                  <a:gd name="T10" fmla="*/ 2 w 11"/>
                  <a:gd name="T11" fmla="*/ 8 h 17"/>
                  <a:gd name="T12" fmla="*/ 1 w 11"/>
                  <a:gd name="T13" fmla="*/ 11 h 17"/>
                  <a:gd name="T14" fmla="*/ 0 w 11"/>
                  <a:gd name="T15" fmla="*/ 14 h 17"/>
                  <a:gd name="T16" fmla="*/ 0 w 11"/>
                  <a:gd name="T17" fmla="*/ 17 h 17"/>
                  <a:gd name="T18" fmla="*/ 1 w 11"/>
                  <a:gd name="T19" fmla="*/ 17 h 17"/>
                  <a:gd name="T20" fmla="*/ 1 w 11"/>
                  <a:gd name="T21" fmla="*/ 14 h 17"/>
                  <a:gd name="T22" fmla="*/ 2 w 11"/>
                  <a:gd name="T23" fmla="*/ 10 h 17"/>
                  <a:gd name="T24" fmla="*/ 3 w 11"/>
                  <a:gd name="T25" fmla="*/ 7 h 17"/>
                  <a:gd name="T26" fmla="*/ 5 w 11"/>
                  <a:gd name="T27" fmla="*/ 5 h 17"/>
                  <a:gd name="T28" fmla="*/ 7 w 11"/>
                  <a:gd name="T29" fmla="*/ 3 h 17"/>
                  <a:gd name="T30" fmla="*/ 9 w 11"/>
                  <a:gd name="T31" fmla="*/ 2 h 17"/>
                  <a:gd name="T32" fmla="*/ 11 w 11"/>
                  <a:gd name="T33" fmla="*/ 2 h 17"/>
                  <a:gd name="T34" fmla="*/ 11 w 11"/>
                  <a:gd name="T35" fmla="*/ 0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1"/>
                  <a:gd name="T55" fmla="*/ 0 h 17"/>
                  <a:gd name="T56" fmla="*/ 11 w 11"/>
                  <a:gd name="T57" fmla="*/ 17 h 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1" h="17">
                    <a:moveTo>
                      <a:pt x="11" y="0"/>
                    </a:moveTo>
                    <a:lnTo>
                      <a:pt x="9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1" y="11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1" name="Freeform 460"/>
              <p:cNvSpPr>
                <a:spLocks/>
              </p:cNvSpPr>
              <p:nvPr/>
            </p:nvSpPr>
            <p:spPr bwMode="auto">
              <a:xfrm>
                <a:off x="3777" y="3430"/>
                <a:ext cx="10" cy="15"/>
              </a:xfrm>
              <a:custGeom>
                <a:avLst/>
                <a:gdLst>
                  <a:gd name="T0" fmla="*/ 10 w 10"/>
                  <a:gd name="T1" fmla="*/ 0 h 15"/>
                  <a:gd name="T2" fmla="*/ 8 w 10"/>
                  <a:gd name="T3" fmla="*/ 0 h 15"/>
                  <a:gd name="T4" fmla="*/ 6 w 10"/>
                  <a:gd name="T5" fmla="*/ 1 h 15"/>
                  <a:gd name="T6" fmla="*/ 4 w 10"/>
                  <a:gd name="T7" fmla="*/ 3 h 15"/>
                  <a:gd name="T8" fmla="*/ 2 w 10"/>
                  <a:gd name="T9" fmla="*/ 5 h 15"/>
                  <a:gd name="T10" fmla="*/ 1 w 10"/>
                  <a:gd name="T11" fmla="*/ 8 h 15"/>
                  <a:gd name="T12" fmla="*/ 0 w 10"/>
                  <a:gd name="T13" fmla="*/ 12 h 15"/>
                  <a:gd name="T14" fmla="*/ 0 w 10"/>
                  <a:gd name="T15" fmla="*/ 15 h 15"/>
                  <a:gd name="T16" fmla="*/ 1 w 10"/>
                  <a:gd name="T17" fmla="*/ 15 h 15"/>
                  <a:gd name="T18" fmla="*/ 1 w 10"/>
                  <a:gd name="T19" fmla="*/ 12 h 15"/>
                  <a:gd name="T20" fmla="*/ 2 w 10"/>
                  <a:gd name="T21" fmla="*/ 9 h 15"/>
                  <a:gd name="T22" fmla="*/ 3 w 10"/>
                  <a:gd name="T23" fmla="*/ 6 h 15"/>
                  <a:gd name="T24" fmla="*/ 4 w 10"/>
                  <a:gd name="T25" fmla="*/ 4 h 15"/>
                  <a:gd name="T26" fmla="*/ 6 w 10"/>
                  <a:gd name="T27" fmla="*/ 2 h 15"/>
                  <a:gd name="T28" fmla="*/ 8 w 10"/>
                  <a:gd name="T29" fmla="*/ 1 h 15"/>
                  <a:gd name="T30" fmla="*/ 10 w 10"/>
                  <a:gd name="T31" fmla="*/ 1 h 15"/>
                  <a:gd name="T32" fmla="*/ 10 w 10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5"/>
                  <a:gd name="T53" fmla="*/ 10 w 1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5">
                    <a:moveTo>
                      <a:pt x="10" y="0"/>
                    </a:moveTo>
                    <a:lnTo>
                      <a:pt x="8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1" y="15"/>
                    </a:lnTo>
                    <a:lnTo>
                      <a:pt x="1" y="12"/>
                    </a:lnTo>
                    <a:lnTo>
                      <a:pt x="2" y="9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10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2" name="Freeform 461"/>
              <p:cNvSpPr>
                <a:spLocks/>
              </p:cNvSpPr>
              <p:nvPr/>
            </p:nvSpPr>
            <p:spPr bwMode="auto">
              <a:xfrm>
                <a:off x="3778" y="3431"/>
                <a:ext cx="9" cy="14"/>
              </a:xfrm>
              <a:custGeom>
                <a:avLst/>
                <a:gdLst>
                  <a:gd name="T0" fmla="*/ 9 w 9"/>
                  <a:gd name="T1" fmla="*/ 0 h 14"/>
                  <a:gd name="T2" fmla="*/ 7 w 9"/>
                  <a:gd name="T3" fmla="*/ 0 h 14"/>
                  <a:gd name="T4" fmla="*/ 5 w 9"/>
                  <a:gd name="T5" fmla="*/ 1 h 14"/>
                  <a:gd name="T6" fmla="*/ 3 w 9"/>
                  <a:gd name="T7" fmla="*/ 3 h 14"/>
                  <a:gd name="T8" fmla="*/ 2 w 9"/>
                  <a:gd name="T9" fmla="*/ 5 h 14"/>
                  <a:gd name="T10" fmla="*/ 1 w 9"/>
                  <a:gd name="T11" fmla="*/ 8 h 14"/>
                  <a:gd name="T12" fmla="*/ 0 w 9"/>
                  <a:gd name="T13" fmla="*/ 11 h 14"/>
                  <a:gd name="T14" fmla="*/ 0 w 9"/>
                  <a:gd name="T15" fmla="*/ 14 h 14"/>
                  <a:gd name="T16" fmla="*/ 1 w 9"/>
                  <a:gd name="T17" fmla="*/ 14 h 14"/>
                  <a:gd name="T18" fmla="*/ 1 w 9"/>
                  <a:gd name="T19" fmla="*/ 11 h 14"/>
                  <a:gd name="T20" fmla="*/ 2 w 9"/>
                  <a:gd name="T21" fmla="*/ 8 h 14"/>
                  <a:gd name="T22" fmla="*/ 2 w 9"/>
                  <a:gd name="T23" fmla="*/ 6 h 14"/>
                  <a:gd name="T24" fmla="*/ 4 w 9"/>
                  <a:gd name="T25" fmla="*/ 4 h 14"/>
                  <a:gd name="T26" fmla="*/ 5 w 9"/>
                  <a:gd name="T27" fmla="*/ 2 h 14"/>
                  <a:gd name="T28" fmla="*/ 7 w 9"/>
                  <a:gd name="T29" fmla="*/ 1 h 14"/>
                  <a:gd name="T30" fmla="*/ 9 w 9"/>
                  <a:gd name="T31" fmla="*/ 1 h 14"/>
                  <a:gd name="T32" fmla="*/ 9 w 9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14"/>
                  <a:gd name="T53" fmla="*/ 9 w 9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14">
                    <a:moveTo>
                      <a:pt x="9" y="0"/>
                    </a:moveTo>
                    <a:lnTo>
                      <a:pt x="7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3" name="Freeform 462"/>
              <p:cNvSpPr>
                <a:spLocks/>
              </p:cNvSpPr>
              <p:nvPr/>
            </p:nvSpPr>
            <p:spPr bwMode="auto">
              <a:xfrm>
                <a:off x="3779" y="3432"/>
                <a:ext cx="8" cy="13"/>
              </a:xfrm>
              <a:custGeom>
                <a:avLst/>
                <a:gdLst>
                  <a:gd name="T0" fmla="*/ 8 w 8"/>
                  <a:gd name="T1" fmla="*/ 0 h 13"/>
                  <a:gd name="T2" fmla="*/ 6 w 8"/>
                  <a:gd name="T3" fmla="*/ 0 h 13"/>
                  <a:gd name="T4" fmla="*/ 4 w 8"/>
                  <a:gd name="T5" fmla="*/ 1 h 13"/>
                  <a:gd name="T6" fmla="*/ 3 w 8"/>
                  <a:gd name="T7" fmla="*/ 3 h 13"/>
                  <a:gd name="T8" fmla="*/ 1 w 8"/>
                  <a:gd name="T9" fmla="*/ 5 h 13"/>
                  <a:gd name="T10" fmla="*/ 1 w 8"/>
                  <a:gd name="T11" fmla="*/ 7 h 13"/>
                  <a:gd name="T12" fmla="*/ 0 w 8"/>
                  <a:gd name="T13" fmla="*/ 10 h 13"/>
                  <a:gd name="T14" fmla="*/ 0 w 8"/>
                  <a:gd name="T15" fmla="*/ 13 h 13"/>
                  <a:gd name="T16" fmla="*/ 0 w 8"/>
                  <a:gd name="T17" fmla="*/ 13 h 13"/>
                  <a:gd name="T18" fmla="*/ 1 w 8"/>
                  <a:gd name="T19" fmla="*/ 11 h 13"/>
                  <a:gd name="T20" fmla="*/ 1 w 8"/>
                  <a:gd name="T21" fmla="*/ 8 h 13"/>
                  <a:gd name="T22" fmla="*/ 2 w 8"/>
                  <a:gd name="T23" fmla="*/ 6 h 13"/>
                  <a:gd name="T24" fmla="*/ 3 w 8"/>
                  <a:gd name="T25" fmla="*/ 4 h 13"/>
                  <a:gd name="T26" fmla="*/ 5 w 8"/>
                  <a:gd name="T27" fmla="*/ 2 h 13"/>
                  <a:gd name="T28" fmla="*/ 6 w 8"/>
                  <a:gd name="T29" fmla="*/ 1 h 13"/>
                  <a:gd name="T30" fmla="*/ 8 w 8"/>
                  <a:gd name="T31" fmla="*/ 1 h 13"/>
                  <a:gd name="T32" fmla="*/ 8 w 8"/>
                  <a:gd name="T33" fmla="*/ 0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"/>
                  <a:gd name="T52" fmla="*/ 0 h 13"/>
                  <a:gd name="T53" fmla="*/ 8 w 8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" h="13">
                    <a:moveTo>
                      <a:pt x="8" y="0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4" name="Freeform 463"/>
              <p:cNvSpPr>
                <a:spLocks/>
              </p:cNvSpPr>
              <p:nvPr/>
            </p:nvSpPr>
            <p:spPr bwMode="auto">
              <a:xfrm>
                <a:off x="3779" y="3433"/>
                <a:ext cx="8" cy="12"/>
              </a:xfrm>
              <a:custGeom>
                <a:avLst/>
                <a:gdLst>
                  <a:gd name="T0" fmla="*/ 8 w 8"/>
                  <a:gd name="T1" fmla="*/ 0 h 12"/>
                  <a:gd name="T2" fmla="*/ 6 w 8"/>
                  <a:gd name="T3" fmla="*/ 0 h 12"/>
                  <a:gd name="T4" fmla="*/ 5 w 8"/>
                  <a:gd name="T5" fmla="*/ 1 h 12"/>
                  <a:gd name="T6" fmla="*/ 3 w 8"/>
                  <a:gd name="T7" fmla="*/ 3 h 12"/>
                  <a:gd name="T8" fmla="*/ 2 w 8"/>
                  <a:gd name="T9" fmla="*/ 5 h 12"/>
                  <a:gd name="T10" fmla="*/ 1 w 8"/>
                  <a:gd name="T11" fmla="*/ 7 h 12"/>
                  <a:gd name="T12" fmla="*/ 1 w 8"/>
                  <a:gd name="T13" fmla="*/ 10 h 12"/>
                  <a:gd name="T14" fmla="*/ 0 w 8"/>
                  <a:gd name="T15" fmla="*/ 12 h 12"/>
                  <a:gd name="T16" fmla="*/ 1 w 8"/>
                  <a:gd name="T17" fmla="*/ 12 h 12"/>
                  <a:gd name="T18" fmla="*/ 1 w 8"/>
                  <a:gd name="T19" fmla="*/ 9 h 12"/>
                  <a:gd name="T20" fmla="*/ 2 w 8"/>
                  <a:gd name="T21" fmla="*/ 7 h 12"/>
                  <a:gd name="T22" fmla="*/ 3 w 8"/>
                  <a:gd name="T23" fmla="*/ 4 h 12"/>
                  <a:gd name="T24" fmla="*/ 5 w 8"/>
                  <a:gd name="T25" fmla="*/ 3 h 12"/>
                  <a:gd name="T26" fmla="*/ 6 w 8"/>
                  <a:gd name="T27" fmla="*/ 2 h 12"/>
                  <a:gd name="T28" fmla="*/ 8 w 8"/>
                  <a:gd name="T29" fmla="*/ 1 h 12"/>
                  <a:gd name="T30" fmla="*/ 8 w 8"/>
                  <a:gd name="T31" fmla="*/ 0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"/>
                  <a:gd name="T49" fmla="*/ 0 h 12"/>
                  <a:gd name="T50" fmla="*/ 8 w 8"/>
                  <a:gd name="T51" fmla="*/ 12 h 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" h="12">
                    <a:moveTo>
                      <a:pt x="8" y="0"/>
                    </a:moveTo>
                    <a:lnTo>
                      <a:pt x="6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4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5" name="Freeform 464"/>
              <p:cNvSpPr>
                <a:spLocks/>
              </p:cNvSpPr>
              <p:nvPr/>
            </p:nvSpPr>
            <p:spPr bwMode="auto">
              <a:xfrm>
                <a:off x="3780" y="3434"/>
                <a:ext cx="7" cy="11"/>
              </a:xfrm>
              <a:custGeom>
                <a:avLst/>
                <a:gdLst>
                  <a:gd name="T0" fmla="*/ 7 w 7"/>
                  <a:gd name="T1" fmla="*/ 0 h 11"/>
                  <a:gd name="T2" fmla="*/ 5 w 7"/>
                  <a:gd name="T3" fmla="*/ 1 h 11"/>
                  <a:gd name="T4" fmla="*/ 4 w 7"/>
                  <a:gd name="T5" fmla="*/ 2 h 11"/>
                  <a:gd name="T6" fmla="*/ 2 w 7"/>
                  <a:gd name="T7" fmla="*/ 3 h 11"/>
                  <a:gd name="T8" fmla="*/ 1 w 7"/>
                  <a:gd name="T9" fmla="*/ 6 h 11"/>
                  <a:gd name="T10" fmla="*/ 0 w 7"/>
                  <a:gd name="T11" fmla="*/ 8 h 11"/>
                  <a:gd name="T12" fmla="*/ 0 w 7"/>
                  <a:gd name="T13" fmla="*/ 11 h 11"/>
                  <a:gd name="T14" fmla="*/ 1 w 7"/>
                  <a:gd name="T15" fmla="*/ 11 h 11"/>
                  <a:gd name="T16" fmla="*/ 1 w 7"/>
                  <a:gd name="T17" fmla="*/ 9 h 11"/>
                  <a:gd name="T18" fmla="*/ 2 w 7"/>
                  <a:gd name="T19" fmla="*/ 6 h 11"/>
                  <a:gd name="T20" fmla="*/ 3 w 7"/>
                  <a:gd name="T21" fmla="*/ 4 h 11"/>
                  <a:gd name="T22" fmla="*/ 4 w 7"/>
                  <a:gd name="T23" fmla="*/ 3 h 11"/>
                  <a:gd name="T24" fmla="*/ 5 w 7"/>
                  <a:gd name="T25" fmla="*/ 2 h 11"/>
                  <a:gd name="T26" fmla="*/ 7 w 7"/>
                  <a:gd name="T27" fmla="*/ 1 h 11"/>
                  <a:gd name="T28" fmla="*/ 7 w 7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"/>
                  <a:gd name="T46" fmla="*/ 0 h 11"/>
                  <a:gd name="T47" fmla="*/ 7 w 7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" h="11">
                    <a:moveTo>
                      <a:pt x="7" y="0"/>
                    </a:moveTo>
                    <a:lnTo>
                      <a:pt x="5" y="1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6" name="Freeform 465"/>
              <p:cNvSpPr>
                <a:spLocks/>
              </p:cNvSpPr>
              <p:nvPr/>
            </p:nvSpPr>
            <p:spPr bwMode="auto">
              <a:xfrm>
                <a:off x="3781" y="3435"/>
                <a:ext cx="6" cy="10"/>
              </a:xfrm>
              <a:custGeom>
                <a:avLst/>
                <a:gdLst>
                  <a:gd name="T0" fmla="*/ 6 w 6"/>
                  <a:gd name="T1" fmla="*/ 0 h 10"/>
                  <a:gd name="T2" fmla="*/ 4 w 6"/>
                  <a:gd name="T3" fmla="*/ 1 h 10"/>
                  <a:gd name="T4" fmla="*/ 3 w 6"/>
                  <a:gd name="T5" fmla="*/ 2 h 10"/>
                  <a:gd name="T6" fmla="*/ 2 w 6"/>
                  <a:gd name="T7" fmla="*/ 3 h 10"/>
                  <a:gd name="T8" fmla="*/ 1 w 6"/>
                  <a:gd name="T9" fmla="*/ 5 h 10"/>
                  <a:gd name="T10" fmla="*/ 0 w 6"/>
                  <a:gd name="T11" fmla="*/ 8 h 10"/>
                  <a:gd name="T12" fmla="*/ 0 w 6"/>
                  <a:gd name="T13" fmla="*/ 10 h 10"/>
                  <a:gd name="T14" fmla="*/ 1 w 6"/>
                  <a:gd name="T15" fmla="*/ 10 h 10"/>
                  <a:gd name="T16" fmla="*/ 1 w 6"/>
                  <a:gd name="T17" fmla="*/ 8 h 10"/>
                  <a:gd name="T18" fmla="*/ 1 w 6"/>
                  <a:gd name="T19" fmla="*/ 6 h 10"/>
                  <a:gd name="T20" fmla="*/ 2 w 6"/>
                  <a:gd name="T21" fmla="*/ 4 h 10"/>
                  <a:gd name="T22" fmla="*/ 3 w 6"/>
                  <a:gd name="T23" fmla="*/ 3 h 10"/>
                  <a:gd name="T24" fmla="*/ 5 w 6"/>
                  <a:gd name="T25" fmla="*/ 2 h 10"/>
                  <a:gd name="T26" fmla="*/ 6 w 6"/>
                  <a:gd name="T27" fmla="*/ 2 h 10"/>
                  <a:gd name="T28" fmla="*/ 6 w 6"/>
                  <a:gd name="T29" fmla="*/ 0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"/>
                  <a:gd name="T46" fmla="*/ 0 h 10"/>
                  <a:gd name="T47" fmla="*/ 6 w 6"/>
                  <a:gd name="T48" fmla="*/ 10 h 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" h="10">
                    <a:moveTo>
                      <a:pt x="6" y="0"/>
                    </a:move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7" name="Freeform 466"/>
              <p:cNvSpPr>
                <a:spLocks/>
              </p:cNvSpPr>
              <p:nvPr/>
            </p:nvSpPr>
            <p:spPr bwMode="auto">
              <a:xfrm>
                <a:off x="3782" y="3437"/>
                <a:ext cx="5" cy="8"/>
              </a:xfrm>
              <a:custGeom>
                <a:avLst/>
                <a:gdLst>
                  <a:gd name="T0" fmla="*/ 5 w 5"/>
                  <a:gd name="T1" fmla="*/ 0 h 8"/>
                  <a:gd name="T2" fmla="*/ 4 w 5"/>
                  <a:gd name="T3" fmla="*/ 0 h 8"/>
                  <a:gd name="T4" fmla="*/ 2 w 5"/>
                  <a:gd name="T5" fmla="*/ 1 h 8"/>
                  <a:gd name="T6" fmla="*/ 1 w 5"/>
                  <a:gd name="T7" fmla="*/ 2 h 8"/>
                  <a:gd name="T8" fmla="*/ 0 w 5"/>
                  <a:gd name="T9" fmla="*/ 4 h 8"/>
                  <a:gd name="T10" fmla="*/ 0 w 5"/>
                  <a:gd name="T11" fmla="*/ 6 h 8"/>
                  <a:gd name="T12" fmla="*/ 0 w 5"/>
                  <a:gd name="T13" fmla="*/ 8 h 8"/>
                  <a:gd name="T14" fmla="*/ 0 w 5"/>
                  <a:gd name="T15" fmla="*/ 8 h 8"/>
                  <a:gd name="T16" fmla="*/ 0 w 5"/>
                  <a:gd name="T17" fmla="*/ 6 h 8"/>
                  <a:gd name="T18" fmla="*/ 1 w 5"/>
                  <a:gd name="T19" fmla="*/ 4 h 8"/>
                  <a:gd name="T20" fmla="*/ 2 w 5"/>
                  <a:gd name="T21" fmla="*/ 2 h 8"/>
                  <a:gd name="T22" fmla="*/ 4 w 5"/>
                  <a:gd name="T23" fmla="*/ 1 h 8"/>
                  <a:gd name="T24" fmla="*/ 5 w 5"/>
                  <a:gd name="T25" fmla="*/ 1 h 8"/>
                  <a:gd name="T26" fmla="*/ 5 w 5"/>
                  <a:gd name="T27" fmla="*/ 0 h 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"/>
                  <a:gd name="T43" fmla="*/ 0 h 8"/>
                  <a:gd name="T44" fmla="*/ 5 w 5"/>
                  <a:gd name="T45" fmla="*/ 8 h 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" h="8">
                    <a:moveTo>
                      <a:pt x="5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4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8" name="Freeform 467"/>
              <p:cNvSpPr>
                <a:spLocks/>
              </p:cNvSpPr>
              <p:nvPr/>
            </p:nvSpPr>
            <p:spPr bwMode="auto">
              <a:xfrm>
                <a:off x="3782" y="3438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4 w 5"/>
                  <a:gd name="T3" fmla="*/ 0 h 7"/>
                  <a:gd name="T4" fmla="*/ 2 w 5"/>
                  <a:gd name="T5" fmla="*/ 1 h 7"/>
                  <a:gd name="T6" fmla="*/ 1 w 5"/>
                  <a:gd name="T7" fmla="*/ 3 h 7"/>
                  <a:gd name="T8" fmla="*/ 0 w 5"/>
                  <a:gd name="T9" fmla="*/ 5 h 7"/>
                  <a:gd name="T10" fmla="*/ 0 w 5"/>
                  <a:gd name="T11" fmla="*/ 7 h 7"/>
                  <a:gd name="T12" fmla="*/ 1 w 5"/>
                  <a:gd name="T13" fmla="*/ 7 h 7"/>
                  <a:gd name="T14" fmla="*/ 1 w 5"/>
                  <a:gd name="T15" fmla="*/ 5 h 7"/>
                  <a:gd name="T16" fmla="*/ 2 w 5"/>
                  <a:gd name="T17" fmla="*/ 3 h 7"/>
                  <a:gd name="T18" fmla="*/ 3 w 5"/>
                  <a:gd name="T19" fmla="*/ 2 h 7"/>
                  <a:gd name="T20" fmla="*/ 4 w 5"/>
                  <a:gd name="T21" fmla="*/ 1 h 7"/>
                  <a:gd name="T22" fmla="*/ 5 w 5"/>
                  <a:gd name="T23" fmla="*/ 1 h 7"/>
                  <a:gd name="T24" fmla="*/ 5 w 5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"/>
                  <a:gd name="T40" fmla="*/ 0 h 7"/>
                  <a:gd name="T41" fmla="*/ 5 w 5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" h="7">
                    <a:moveTo>
                      <a:pt x="5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49" name="Freeform 468"/>
              <p:cNvSpPr>
                <a:spLocks/>
              </p:cNvSpPr>
              <p:nvPr/>
            </p:nvSpPr>
            <p:spPr bwMode="auto">
              <a:xfrm>
                <a:off x="3783" y="3439"/>
                <a:ext cx="4" cy="6"/>
              </a:xfrm>
              <a:custGeom>
                <a:avLst/>
                <a:gdLst>
                  <a:gd name="T0" fmla="*/ 4 w 4"/>
                  <a:gd name="T1" fmla="*/ 0 h 6"/>
                  <a:gd name="T2" fmla="*/ 3 w 4"/>
                  <a:gd name="T3" fmla="*/ 0 h 6"/>
                  <a:gd name="T4" fmla="*/ 2 w 4"/>
                  <a:gd name="T5" fmla="*/ 1 h 6"/>
                  <a:gd name="T6" fmla="*/ 1 w 4"/>
                  <a:gd name="T7" fmla="*/ 2 h 6"/>
                  <a:gd name="T8" fmla="*/ 0 w 4"/>
                  <a:gd name="T9" fmla="*/ 4 h 6"/>
                  <a:gd name="T10" fmla="*/ 0 w 4"/>
                  <a:gd name="T11" fmla="*/ 6 h 6"/>
                  <a:gd name="T12" fmla="*/ 1 w 4"/>
                  <a:gd name="T13" fmla="*/ 6 h 6"/>
                  <a:gd name="T14" fmla="*/ 1 w 4"/>
                  <a:gd name="T15" fmla="*/ 4 h 6"/>
                  <a:gd name="T16" fmla="*/ 2 w 4"/>
                  <a:gd name="T17" fmla="*/ 3 h 6"/>
                  <a:gd name="T18" fmla="*/ 3 w 4"/>
                  <a:gd name="T19" fmla="*/ 2 h 6"/>
                  <a:gd name="T20" fmla="*/ 4 w 4"/>
                  <a:gd name="T21" fmla="*/ 1 h 6"/>
                  <a:gd name="T22" fmla="*/ 4 w 4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"/>
                  <a:gd name="T37" fmla="*/ 0 h 6"/>
                  <a:gd name="T38" fmla="*/ 4 w 4"/>
                  <a:gd name="T39" fmla="*/ 6 h 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" h="6">
                    <a:moveTo>
                      <a:pt x="4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0" name="Freeform 469"/>
              <p:cNvSpPr>
                <a:spLocks/>
              </p:cNvSpPr>
              <p:nvPr/>
            </p:nvSpPr>
            <p:spPr bwMode="auto">
              <a:xfrm>
                <a:off x="3784" y="3440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2 w 3"/>
                  <a:gd name="T3" fmla="*/ 1 h 5"/>
                  <a:gd name="T4" fmla="*/ 1 w 3"/>
                  <a:gd name="T5" fmla="*/ 2 h 5"/>
                  <a:gd name="T6" fmla="*/ 0 w 3"/>
                  <a:gd name="T7" fmla="*/ 3 h 5"/>
                  <a:gd name="T8" fmla="*/ 0 w 3"/>
                  <a:gd name="T9" fmla="*/ 5 h 5"/>
                  <a:gd name="T10" fmla="*/ 1 w 3"/>
                  <a:gd name="T11" fmla="*/ 5 h 5"/>
                  <a:gd name="T12" fmla="*/ 1 w 3"/>
                  <a:gd name="T13" fmla="*/ 4 h 5"/>
                  <a:gd name="T14" fmla="*/ 1 w 3"/>
                  <a:gd name="T15" fmla="*/ 3 h 5"/>
                  <a:gd name="T16" fmla="*/ 2 w 3"/>
                  <a:gd name="T17" fmla="*/ 2 h 5"/>
                  <a:gd name="T18" fmla="*/ 3 w 3"/>
                  <a:gd name="T19" fmla="*/ 1 h 5"/>
                  <a:gd name="T20" fmla="*/ 3 w 3"/>
                  <a:gd name="T21" fmla="*/ 0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"/>
                  <a:gd name="T34" fmla="*/ 0 h 5"/>
                  <a:gd name="T35" fmla="*/ 3 w 3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" h="5">
                    <a:moveTo>
                      <a:pt x="3" y="0"/>
                    </a:move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1" name="Freeform 470"/>
              <p:cNvSpPr>
                <a:spLocks/>
              </p:cNvSpPr>
              <p:nvPr/>
            </p:nvSpPr>
            <p:spPr bwMode="auto">
              <a:xfrm>
                <a:off x="3785" y="344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1 h 4"/>
                  <a:gd name="T4" fmla="*/ 0 w 2"/>
                  <a:gd name="T5" fmla="*/ 2 h 4"/>
                  <a:gd name="T6" fmla="*/ 0 w 2"/>
                  <a:gd name="T7" fmla="*/ 3 h 4"/>
                  <a:gd name="T8" fmla="*/ 0 w 2"/>
                  <a:gd name="T9" fmla="*/ 4 h 4"/>
                  <a:gd name="T10" fmla="*/ 0 w 2"/>
                  <a:gd name="T11" fmla="*/ 4 h 4"/>
                  <a:gd name="T12" fmla="*/ 1 w 2"/>
                  <a:gd name="T13" fmla="*/ 3 h 4"/>
                  <a:gd name="T14" fmla="*/ 1 w 2"/>
                  <a:gd name="T15" fmla="*/ 2 h 4"/>
                  <a:gd name="T16" fmla="*/ 2 w 2"/>
                  <a:gd name="T17" fmla="*/ 2 h 4"/>
                  <a:gd name="T18" fmla="*/ 2 w 2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4"/>
                  <a:gd name="T32" fmla="*/ 2 w 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4">
                    <a:moveTo>
                      <a:pt x="2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2" name="Freeform 471"/>
              <p:cNvSpPr>
                <a:spLocks/>
              </p:cNvSpPr>
              <p:nvPr/>
            </p:nvSpPr>
            <p:spPr bwMode="auto">
              <a:xfrm>
                <a:off x="3785" y="344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1 w 2"/>
                  <a:gd name="T9" fmla="*/ 2 h 2"/>
                  <a:gd name="T10" fmla="*/ 1 w 2"/>
                  <a:gd name="T11" fmla="*/ 1 h 2"/>
                  <a:gd name="T12" fmla="*/ 2 w 2"/>
                  <a:gd name="T13" fmla="*/ 1 h 2"/>
                  <a:gd name="T14" fmla="*/ 2 w 2"/>
                  <a:gd name="T15" fmla="*/ 0 h 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2"/>
                  <a:gd name="T26" fmla="*/ 2 w 2"/>
                  <a:gd name="T27" fmla="*/ 2 h 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3" name="Freeform 472"/>
              <p:cNvSpPr>
                <a:spLocks/>
              </p:cNvSpPr>
              <p:nvPr/>
            </p:nvSpPr>
            <p:spPr bwMode="auto">
              <a:xfrm>
                <a:off x="3786" y="3444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1 w 1"/>
                  <a:gd name="T9" fmla="*/ 1 h 1"/>
                  <a:gd name="T10" fmla="*/ 1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4" name="Rectangle 473"/>
              <p:cNvSpPr>
                <a:spLocks noChangeArrowheads="1"/>
              </p:cNvSpPr>
              <p:nvPr/>
            </p:nvSpPr>
            <p:spPr bwMode="auto">
              <a:xfrm>
                <a:off x="3787" y="3445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5" name="Rectangle 474"/>
              <p:cNvSpPr>
                <a:spLocks noChangeArrowheads="1"/>
              </p:cNvSpPr>
              <p:nvPr/>
            </p:nvSpPr>
            <p:spPr bwMode="auto">
              <a:xfrm>
                <a:off x="3775" y="3295"/>
                <a:ext cx="4" cy="197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6" name="Rectangle 475"/>
              <p:cNvSpPr>
                <a:spLocks noChangeArrowheads="1"/>
              </p:cNvSpPr>
              <p:nvPr/>
            </p:nvSpPr>
            <p:spPr bwMode="auto">
              <a:xfrm>
                <a:off x="3773" y="3295"/>
                <a:ext cx="4" cy="197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7" name="Freeform 476"/>
              <p:cNvSpPr>
                <a:spLocks/>
              </p:cNvSpPr>
              <p:nvPr/>
            </p:nvSpPr>
            <p:spPr bwMode="auto">
              <a:xfrm>
                <a:off x="3769" y="3458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3 w 13"/>
                  <a:gd name="T3" fmla="*/ 13 h 13"/>
                  <a:gd name="T4" fmla="*/ 6 w 13"/>
                  <a:gd name="T5" fmla="*/ 12 h 13"/>
                  <a:gd name="T6" fmla="*/ 8 w 13"/>
                  <a:gd name="T7" fmla="*/ 10 h 13"/>
                  <a:gd name="T8" fmla="*/ 10 w 13"/>
                  <a:gd name="T9" fmla="*/ 8 h 13"/>
                  <a:gd name="T10" fmla="*/ 12 w 13"/>
                  <a:gd name="T11" fmla="*/ 6 h 13"/>
                  <a:gd name="T12" fmla="*/ 13 w 13"/>
                  <a:gd name="T13" fmla="*/ 3 h 13"/>
                  <a:gd name="T14" fmla="*/ 13 w 13"/>
                  <a:gd name="T15" fmla="*/ 0 h 13"/>
                  <a:gd name="T16" fmla="*/ 13 w 13"/>
                  <a:gd name="T17" fmla="*/ 13 h 13"/>
                  <a:gd name="T18" fmla="*/ 0 w 13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13"/>
                  <a:gd name="T32" fmla="*/ 13 w 13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13">
                    <a:moveTo>
                      <a:pt x="0" y="13"/>
                    </a:moveTo>
                    <a:lnTo>
                      <a:pt x="3" y="13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3" y="3"/>
                    </a:lnTo>
                    <a:lnTo>
                      <a:pt x="13" y="0"/>
                    </a:lnTo>
                    <a:lnTo>
                      <a:pt x="13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8" name="Freeform 477"/>
              <p:cNvSpPr>
                <a:spLocks/>
              </p:cNvSpPr>
              <p:nvPr/>
            </p:nvSpPr>
            <p:spPr bwMode="auto">
              <a:xfrm>
                <a:off x="3769" y="3458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3 w 13"/>
                  <a:gd name="T3" fmla="*/ 13 h 13"/>
                  <a:gd name="T4" fmla="*/ 6 w 13"/>
                  <a:gd name="T5" fmla="*/ 12 h 13"/>
                  <a:gd name="T6" fmla="*/ 8 w 13"/>
                  <a:gd name="T7" fmla="*/ 10 h 13"/>
                  <a:gd name="T8" fmla="*/ 10 w 13"/>
                  <a:gd name="T9" fmla="*/ 8 h 13"/>
                  <a:gd name="T10" fmla="*/ 12 w 13"/>
                  <a:gd name="T11" fmla="*/ 6 h 13"/>
                  <a:gd name="T12" fmla="*/ 13 w 13"/>
                  <a:gd name="T13" fmla="*/ 3 h 13"/>
                  <a:gd name="T14" fmla="*/ 13 w 13"/>
                  <a:gd name="T15" fmla="*/ 0 h 13"/>
                  <a:gd name="T16" fmla="*/ 12 w 13"/>
                  <a:gd name="T17" fmla="*/ 0 h 13"/>
                  <a:gd name="T18" fmla="*/ 11 w 13"/>
                  <a:gd name="T19" fmla="*/ 3 h 13"/>
                  <a:gd name="T20" fmla="*/ 10 w 13"/>
                  <a:gd name="T21" fmla="*/ 6 h 13"/>
                  <a:gd name="T22" fmla="*/ 8 w 13"/>
                  <a:gd name="T23" fmla="*/ 9 h 13"/>
                  <a:gd name="T24" fmla="*/ 6 w 13"/>
                  <a:gd name="T25" fmla="*/ 10 h 13"/>
                  <a:gd name="T26" fmla="*/ 3 w 13"/>
                  <a:gd name="T27" fmla="*/ 11 h 13"/>
                  <a:gd name="T28" fmla="*/ 0 w 13"/>
                  <a:gd name="T29" fmla="*/ 12 h 13"/>
                  <a:gd name="T30" fmla="*/ 0 w 13"/>
                  <a:gd name="T31" fmla="*/ 13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"/>
                  <a:gd name="T49" fmla="*/ 0 h 13"/>
                  <a:gd name="T50" fmla="*/ 13 w 13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" h="13">
                    <a:moveTo>
                      <a:pt x="0" y="13"/>
                    </a:moveTo>
                    <a:lnTo>
                      <a:pt x="3" y="13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8"/>
                    </a:lnTo>
                    <a:lnTo>
                      <a:pt x="12" y="6"/>
                    </a:lnTo>
                    <a:lnTo>
                      <a:pt x="13" y="3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3"/>
                    </a:lnTo>
                    <a:lnTo>
                      <a:pt x="10" y="6"/>
                    </a:lnTo>
                    <a:lnTo>
                      <a:pt x="8" y="9"/>
                    </a:lnTo>
                    <a:lnTo>
                      <a:pt x="6" y="10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59" name="Freeform 478"/>
              <p:cNvSpPr>
                <a:spLocks/>
              </p:cNvSpPr>
              <p:nvPr/>
            </p:nvSpPr>
            <p:spPr bwMode="auto">
              <a:xfrm>
                <a:off x="3769" y="345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3 w 12"/>
                  <a:gd name="T3" fmla="*/ 11 h 12"/>
                  <a:gd name="T4" fmla="*/ 6 w 12"/>
                  <a:gd name="T5" fmla="*/ 10 h 12"/>
                  <a:gd name="T6" fmla="*/ 8 w 12"/>
                  <a:gd name="T7" fmla="*/ 9 h 12"/>
                  <a:gd name="T8" fmla="*/ 10 w 12"/>
                  <a:gd name="T9" fmla="*/ 6 h 12"/>
                  <a:gd name="T10" fmla="*/ 11 w 12"/>
                  <a:gd name="T11" fmla="*/ 3 h 12"/>
                  <a:gd name="T12" fmla="*/ 12 w 12"/>
                  <a:gd name="T13" fmla="*/ 0 h 12"/>
                  <a:gd name="T14" fmla="*/ 10 w 12"/>
                  <a:gd name="T15" fmla="*/ 0 h 12"/>
                  <a:gd name="T16" fmla="*/ 10 w 12"/>
                  <a:gd name="T17" fmla="*/ 3 h 12"/>
                  <a:gd name="T18" fmla="*/ 9 w 12"/>
                  <a:gd name="T19" fmla="*/ 5 h 12"/>
                  <a:gd name="T20" fmla="*/ 7 w 12"/>
                  <a:gd name="T21" fmla="*/ 8 h 12"/>
                  <a:gd name="T22" fmla="*/ 5 w 12"/>
                  <a:gd name="T23" fmla="*/ 9 h 12"/>
                  <a:gd name="T24" fmla="*/ 3 w 12"/>
                  <a:gd name="T25" fmla="*/ 10 h 12"/>
                  <a:gd name="T26" fmla="*/ 0 w 12"/>
                  <a:gd name="T27" fmla="*/ 11 h 12"/>
                  <a:gd name="T28" fmla="*/ 0 w 12"/>
                  <a:gd name="T29" fmla="*/ 12 h 1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12"/>
                  <a:gd name="T47" fmla="*/ 12 w 12"/>
                  <a:gd name="T48" fmla="*/ 12 h 1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12">
                    <a:moveTo>
                      <a:pt x="0" y="12"/>
                    </a:moveTo>
                    <a:lnTo>
                      <a:pt x="3" y="11"/>
                    </a:lnTo>
                    <a:lnTo>
                      <a:pt x="6" y="10"/>
                    </a:lnTo>
                    <a:lnTo>
                      <a:pt x="8" y="9"/>
                    </a:lnTo>
                    <a:lnTo>
                      <a:pt x="10" y="6"/>
                    </a:lnTo>
                    <a:lnTo>
                      <a:pt x="11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9" y="5"/>
                    </a:lnTo>
                    <a:lnTo>
                      <a:pt x="7" y="8"/>
                    </a:lnTo>
                    <a:lnTo>
                      <a:pt x="5" y="9"/>
                    </a:lnTo>
                    <a:lnTo>
                      <a:pt x="3" y="10"/>
                    </a:lnTo>
                    <a:lnTo>
                      <a:pt x="0" y="1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0" name="Freeform 479"/>
              <p:cNvSpPr>
                <a:spLocks/>
              </p:cNvSpPr>
              <p:nvPr/>
            </p:nvSpPr>
            <p:spPr bwMode="auto">
              <a:xfrm>
                <a:off x="3769" y="3458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3 w 10"/>
                  <a:gd name="T3" fmla="*/ 10 h 11"/>
                  <a:gd name="T4" fmla="*/ 5 w 10"/>
                  <a:gd name="T5" fmla="*/ 9 h 11"/>
                  <a:gd name="T6" fmla="*/ 7 w 10"/>
                  <a:gd name="T7" fmla="*/ 8 h 11"/>
                  <a:gd name="T8" fmla="*/ 9 w 10"/>
                  <a:gd name="T9" fmla="*/ 5 h 11"/>
                  <a:gd name="T10" fmla="*/ 10 w 10"/>
                  <a:gd name="T11" fmla="*/ 3 h 11"/>
                  <a:gd name="T12" fmla="*/ 10 w 10"/>
                  <a:gd name="T13" fmla="*/ 0 h 11"/>
                  <a:gd name="T14" fmla="*/ 9 w 10"/>
                  <a:gd name="T15" fmla="*/ 0 h 11"/>
                  <a:gd name="T16" fmla="*/ 9 w 10"/>
                  <a:gd name="T17" fmla="*/ 3 h 11"/>
                  <a:gd name="T18" fmla="*/ 8 w 10"/>
                  <a:gd name="T19" fmla="*/ 5 h 11"/>
                  <a:gd name="T20" fmla="*/ 6 w 10"/>
                  <a:gd name="T21" fmla="*/ 7 h 11"/>
                  <a:gd name="T22" fmla="*/ 4 w 10"/>
                  <a:gd name="T23" fmla="*/ 8 h 11"/>
                  <a:gd name="T24" fmla="*/ 2 w 10"/>
                  <a:gd name="T25" fmla="*/ 9 h 11"/>
                  <a:gd name="T26" fmla="*/ 0 w 10"/>
                  <a:gd name="T27" fmla="*/ 9 h 11"/>
                  <a:gd name="T28" fmla="*/ 0 w 10"/>
                  <a:gd name="T29" fmla="*/ 11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"/>
                  <a:gd name="T46" fmla="*/ 0 h 11"/>
                  <a:gd name="T47" fmla="*/ 10 w 10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" h="11">
                    <a:moveTo>
                      <a:pt x="0" y="11"/>
                    </a:moveTo>
                    <a:lnTo>
                      <a:pt x="3" y="10"/>
                    </a:lnTo>
                    <a:lnTo>
                      <a:pt x="5" y="9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8" y="5"/>
                    </a:lnTo>
                    <a:lnTo>
                      <a:pt x="6" y="7"/>
                    </a:lnTo>
                    <a:lnTo>
                      <a:pt x="4" y="8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1" name="Freeform 480"/>
              <p:cNvSpPr>
                <a:spLocks/>
              </p:cNvSpPr>
              <p:nvPr/>
            </p:nvSpPr>
            <p:spPr bwMode="auto">
              <a:xfrm>
                <a:off x="3769" y="3458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9 h 9"/>
                  <a:gd name="T4" fmla="*/ 4 w 9"/>
                  <a:gd name="T5" fmla="*/ 8 h 9"/>
                  <a:gd name="T6" fmla="*/ 6 w 9"/>
                  <a:gd name="T7" fmla="*/ 7 h 9"/>
                  <a:gd name="T8" fmla="*/ 8 w 9"/>
                  <a:gd name="T9" fmla="*/ 5 h 9"/>
                  <a:gd name="T10" fmla="*/ 9 w 9"/>
                  <a:gd name="T11" fmla="*/ 3 h 9"/>
                  <a:gd name="T12" fmla="*/ 9 w 9"/>
                  <a:gd name="T13" fmla="*/ 0 h 9"/>
                  <a:gd name="T14" fmla="*/ 8 w 9"/>
                  <a:gd name="T15" fmla="*/ 0 h 9"/>
                  <a:gd name="T16" fmla="*/ 7 w 9"/>
                  <a:gd name="T17" fmla="*/ 3 h 9"/>
                  <a:gd name="T18" fmla="*/ 6 w 9"/>
                  <a:gd name="T19" fmla="*/ 5 h 9"/>
                  <a:gd name="T20" fmla="*/ 4 w 9"/>
                  <a:gd name="T21" fmla="*/ 7 h 9"/>
                  <a:gd name="T22" fmla="*/ 2 w 9"/>
                  <a:gd name="T23" fmla="*/ 8 h 9"/>
                  <a:gd name="T24" fmla="*/ 0 w 9"/>
                  <a:gd name="T25" fmla="*/ 8 h 9"/>
                  <a:gd name="T26" fmla="*/ 0 w 9"/>
                  <a:gd name="T27" fmla="*/ 9 h 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"/>
                  <a:gd name="T43" fmla="*/ 0 h 9"/>
                  <a:gd name="T44" fmla="*/ 9 w 9"/>
                  <a:gd name="T45" fmla="*/ 9 h 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" h="9">
                    <a:moveTo>
                      <a:pt x="0" y="9"/>
                    </a:moveTo>
                    <a:lnTo>
                      <a:pt x="2" y="9"/>
                    </a:lnTo>
                    <a:lnTo>
                      <a:pt x="4" y="8"/>
                    </a:lnTo>
                    <a:lnTo>
                      <a:pt x="6" y="7"/>
                    </a:lnTo>
                    <a:lnTo>
                      <a:pt x="8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6" y="5"/>
                    </a:lnTo>
                    <a:lnTo>
                      <a:pt x="4" y="7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2" name="Freeform 481"/>
              <p:cNvSpPr>
                <a:spLocks/>
              </p:cNvSpPr>
              <p:nvPr/>
            </p:nvSpPr>
            <p:spPr bwMode="auto">
              <a:xfrm>
                <a:off x="3769" y="3458"/>
                <a:ext cx="8" cy="8"/>
              </a:xfrm>
              <a:custGeom>
                <a:avLst/>
                <a:gdLst>
                  <a:gd name="T0" fmla="*/ 0 w 8"/>
                  <a:gd name="T1" fmla="*/ 8 h 8"/>
                  <a:gd name="T2" fmla="*/ 2 w 8"/>
                  <a:gd name="T3" fmla="*/ 8 h 8"/>
                  <a:gd name="T4" fmla="*/ 4 w 8"/>
                  <a:gd name="T5" fmla="*/ 7 h 8"/>
                  <a:gd name="T6" fmla="*/ 6 w 8"/>
                  <a:gd name="T7" fmla="*/ 5 h 8"/>
                  <a:gd name="T8" fmla="*/ 7 w 8"/>
                  <a:gd name="T9" fmla="*/ 3 h 8"/>
                  <a:gd name="T10" fmla="*/ 8 w 8"/>
                  <a:gd name="T11" fmla="*/ 0 h 8"/>
                  <a:gd name="T12" fmla="*/ 6 w 8"/>
                  <a:gd name="T13" fmla="*/ 0 h 8"/>
                  <a:gd name="T14" fmla="*/ 6 w 8"/>
                  <a:gd name="T15" fmla="*/ 2 h 8"/>
                  <a:gd name="T16" fmla="*/ 5 w 8"/>
                  <a:gd name="T17" fmla="*/ 4 h 8"/>
                  <a:gd name="T18" fmla="*/ 4 w 8"/>
                  <a:gd name="T19" fmla="*/ 6 h 8"/>
                  <a:gd name="T20" fmla="*/ 2 w 8"/>
                  <a:gd name="T21" fmla="*/ 7 h 8"/>
                  <a:gd name="T22" fmla="*/ 0 w 8"/>
                  <a:gd name="T23" fmla="*/ 7 h 8"/>
                  <a:gd name="T24" fmla="*/ 0 w 8"/>
                  <a:gd name="T25" fmla="*/ 8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"/>
                  <a:gd name="T40" fmla="*/ 0 h 8"/>
                  <a:gd name="T41" fmla="*/ 8 w 8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" h="8">
                    <a:moveTo>
                      <a:pt x="0" y="8"/>
                    </a:moveTo>
                    <a:lnTo>
                      <a:pt x="2" y="8"/>
                    </a:lnTo>
                    <a:lnTo>
                      <a:pt x="4" y="7"/>
                    </a:lnTo>
                    <a:lnTo>
                      <a:pt x="6" y="5"/>
                    </a:lnTo>
                    <a:lnTo>
                      <a:pt x="7" y="3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5" y="4"/>
                    </a:lnTo>
                    <a:lnTo>
                      <a:pt x="4" y="6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BEB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3" name="Freeform 482"/>
              <p:cNvSpPr>
                <a:spLocks/>
              </p:cNvSpPr>
              <p:nvPr/>
            </p:nvSpPr>
            <p:spPr bwMode="auto">
              <a:xfrm>
                <a:off x="3769" y="3458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2 w 6"/>
                  <a:gd name="T3" fmla="*/ 7 h 7"/>
                  <a:gd name="T4" fmla="*/ 4 w 6"/>
                  <a:gd name="T5" fmla="*/ 6 h 7"/>
                  <a:gd name="T6" fmla="*/ 5 w 6"/>
                  <a:gd name="T7" fmla="*/ 4 h 7"/>
                  <a:gd name="T8" fmla="*/ 6 w 6"/>
                  <a:gd name="T9" fmla="*/ 2 h 7"/>
                  <a:gd name="T10" fmla="*/ 6 w 6"/>
                  <a:gd name="T11" fmla="*/ 0 h 7"/>
                  <a:gd name="T12" fmla="*/ 5 w 6"/>
                  <a:gd name="T13" fmla="*/ 0 h 7"/>
                  <a:gd name="T14" fmla="*/ 5 w 6"/>
                  <a:gd name="T15" fmla="*/ 2 h 7"/>
                  <a:gd name="T16" fmla="*/ 4 w 6"/>
                  <a:gd name="T17" fmla="*/ 4 h 7"/>
                  <a:gd name="T18" fmla="*/ 2 w 6"/>
                  <a:gd name="T19" fmla="*/ 5 h 7"/>
                  <a:gd name="T20" fmla="*/ 0 w 6"/>
                  <a:gd name="T21" fmla="*/ 5 h 7"/>
                  <a:gd name="T22" fmla="*/ 0 w 6"/>
                  <a:gd name="T23" fmla="*/ 7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7"/>
                  <a:gd name="T38" fmla="*/ 6 w 6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7">
                    <a:moveTo>
                      <a:pt x="0" y="7"/>
                    </a:moveTo>
                    <a:lnTo>
                      <a:pt x="2" y="7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4" name="Freeform 483"/>
              <p:cNvSpPr>
                <a:spLocks/>
              </p:cNvSpPr>
              <p:nvPr/>
            </p:nvSpPr>
            <p:spPr bwMode="auto">
              <a:xfrm>
                <a:off x="3769" y="3458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2 w 5"/>
                  <a:gd name="T3" fmla="*/ 5 h 5"/>
                  <a:gd name="T4" fmla="*/ 4 w 5"/>
                  <a:gd name="T5" fmla="*/ 4 h 5"/>
                  <a:gd name="T6" fmla="*/ 5 w 5"/>
                  <a:gd name="T7" fmla="*/ 2 h 5"/>
                  <a:gd name="T8" fmla="*/ 5 w 5"/>
                  <a:gd name="T9" fmla="*/ 0 h 5"/>
                  <a:gd name="T10" fmla="*/ 4 w 5"/>
                  <a:gd name="T11" fmla="*/ 0 h 5"/>
                  <a:gd name="T12" fmla="*/ 4 w 5"/>
                  <a:gd name="T13" fmla="*/ 2 h 5"/>
                  <a:gd name="T14" fmla="*/ 3 w 5"/>
                  <a:gd name="T15" fmla="*/ 3 h 5"/>
                  <a:gd name="T16" fmla="*/ 2 w 5"/>
                  <a:gd name="T17" fmla="*/ 4 h 5"/>
                  <a:gd name="T18" fmla="*/ 0 w 5"/>
                  <a:gd name="T19" fmla="*/ 4 h 5"/>
                  <a:gd name="T20" fmla="*/ 0 w 5"/>
                  <a:gd name="T21" fmla="*/ 5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5"/>
                  <a:gd name="T35" fmla="*/ 5 w 5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5">
                    <a:moveTo>
                      <a:pt x="0" y="5"/>
                    </a:moveTo>
                    <a:lnTo>
                      <a:pt x="2" y="5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5" name="Freeform 484"/>
              <p:cNvSpPr>
                <a:spLocks/>
              </p:cNvSpPr>
              <p:nvPr/>
            </p:nvSpPr>
            <p:spPr bwMode="auto">
              <a:xfrm>
                <a:off x="3769" y="3458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4 w 4"/>
                  <a:gd name="T7" fmla="*/ 2 h 4"/>
                  <a:gd name="T8" fmla="*/ 4 w 4"/>
                  <a:gd name="T9" fmla="*/ 0 h 4"/>
                  <a:gd name="T10" fmla="*/ 3 w 4"/>
                  <a:gd name="T11" fmla="*/ 0 h 4"/>
                  <a:gd name="T12" fmla="*/ 2 w 4"/>
                  <a:gd name="T13" fmla="*/ 2 h 4"/>
                  <a:gd name="T14" fmla="*/ 2 w 4"/>
                  <a:gd name="T15" fmla="*/ 2 h 4"/>
                  <a:gd name="T16" fmla="*/ 0 w 4"/>
                  <a:gd name="T17" fmla="*/ 3 h 4"/>
                  <a:gd name="T18" fmla="*/ 0 w 4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4"/>
                  <a:gd name="T32" fmla="*/ 4 w 4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4">
                    <a:moveTo>
                      <a:pt x="0" y="4"/>
                    </a:move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6" name="Freeform 485"/>
              <p:cNvSpPr>
                <a:spLocks/>
              </p:cNvSpPr>
              <p:nvPr/>
            </p:nvSpPr>
            <p:spPr bwMode="auto">
              <a:xfrm>
                <a:off x="3769" y="34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2 w 3"/>
                  <a:gd name="T3" fmla="*/ 2 h 3"/>
                  <a:gd name="T4" fmla="*/ 2 w 3"/>
                  <a:gd name="T5" fmla="*/ 2 h 3"/>
                  <a:gd name="T6" fmla="*/ 3 w 3"/>
                  <a:gd name="T7" fmla="*/ 0 h 3"/>
                  <a:gd name="T8" fmla="*/ 2 w 3"/>
                  <a:gd name="T9" fmla="*/ 0 h 3"/>
                  <a:gd name="T10" fmla="*/ 1 w 3"/>
                  <a:gd name="T11" fmla="*/ 1 h 3"/>
                  <a:gd name="T12" fmla="*/ 0 w 3"/>
                  <a:gd name="T13" fmla="*/ 2 h 3"/>
                  <a:gd name="T14" fmla="*/ 0 w 3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3"/>
                  <a:gd name="T26" fmla="*/ 3 w 3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3">
                    <a:moveTo>
                      <a:pt x="0" y="3"/>
                    </a:moveTo>
                    <a:lnTo>
                      <a:pt x="2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7" name="Freeform 486"/>
              <p:cNvSpPr>
                <a:spLocks/>
              </p:cNvSpPr>
              <p:nvPr/>
            </p:nvSpPr>
            <p:spPr bwMode="auto">
              <a:xfrm>
                <a:off x="3769" y="3458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2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8" name="Rectangle 487"/>
              <p:cNvSpPr>
                <a:spLocks noChangeArrowheads="1"/>
              </p:cNvSpPr>
              <p:nvPr/>
            </p:nvSpPr>
            <p:spPr bwMode="auto">
              <a:xfrm>
                <a:off x="3769" y="3458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69" name="Freeform 488"/>
              <p:cNvSpPr>
                <a:spLocks/>
              </p:cNvSpPr>
              <p:nvPr/>
            </p:nvSpPr>
            <p:spPr bwMode="auto">
              <a:xfrm>
                <a:off x="3772" y="3461"/>
                <a:ext cx="7" cy="8"/>
              </a:xfrm>
              <a:custGeom>
                <a:avLst/>
                <a:gdLst>
                  <a:gd name="T0" fmla="*/ 7 w 7"/>
                  <a:gd name="T1" fmla="*/ 0 h 8"/>
                  <a:gd name="T2" fmla="*/ 5 w 7"/>
                  <a:gd name="T3" fmla="*/ 0 h 8"/>
                  <a:gd name="T4" fmla="*/ 3 w 7"/>
                  <a:gd name="T5" fmla="*/ 1 h 8"/>
                  <a:gd name="T6" fmla="*/ 1 w 7"/>
                  <a:gd name="T7" fmla="*/ 3 h 8"/>
                  <a:gd name="T8" fmla="*/ 0 w 7"/>
                  <a:gd name="T9" fmla="*/ 5 h 8"/>
                  <a:gd name="T10" fmla="*/ 0 w 7"/>
                  <a:gd name="T11" fmla="*/ 8 h 8"/>
                  <a:gd name="T12" fmla="*/ 0 w 7"/>
                  <a:gd name="T13" fmla="*/ 0 h 8"/>
                  <a:gd name="T14" fmla="*/ 7 w 7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8"/>
                  <a:gd name="T26" fmla="*/ 7 w 7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8">
                    <a:moveTo>
                      <a:pt x="7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0" name="Freeform 489"/>
              <p:cNvSpPr>
                <a:spLocks/>
              </p:cNvSpPr>
              <p:nvPr/>
            </p:nvSpPr>
            <p:spPr bwMode="auto">
              <a:xfrm>
                <a:off x="3772" y="3461"/>
                <a:ext cx="7" cy="8"/>
              </a:xfrm>
              <a:custGeom>
                <a:avLst/>
                <a:gdLst>
                  <a:gd name="T0" fmla="*/ 7 w 7"/>
                  <a:gd name="T1" fmla="*/ 0 h 8"/>
                  <a:gd name="T2" fmla="*/ 5 w 7"/>
                  <a:gd name="T3" fmla="*/ 0 h 8"/>
                  <a:gd name="T4" fmla="*/ 3 w 7"/>
                  <a:gd name="T5" fmla="*/ 1 h 8"/>
                  <a:gd name="T6" fmla="*/ 1 w 7"/>
                  <a:gd name="T7" fmla="*/ 3 h 8"/>
                  <a:gd name="T8" fmla="*/ 0 w 7"/>
                  <a:gd name="T9" fmla="*/ 5 h 8"/>
                  <a:gd name="T10" fmla="*/ 0 w 7"/>
                  <a:gd name="T11" fmla="*/ 8 h 8"/>
                  <a:gd name="T12" fmla="*/ 1 w 7"/>
                  <a:gd name="T13" fmla="*/ 8 h 8"/>
                  <a:gd name="T14" fmla="*/ 1 w 7"/>
                  <a:gd name="T15" fmla="*/ 6 h 8"/>
                  <a:gd name="T16" fmla="*/ 2 w 7"/>
                  <a:gd name="T17" fmla="*/ 4 h 8"/>
                  <a:gd name="T18" fmla="*/ 3 w 7"/>
                  <a:gd name="T19" fmla="*/ 2 h 8"/>
                  <a:gd name="T20" fmla="*/ 5 w 7"/>
                  <a:gd name="T21" fmla="*/ 1 h 8"/>
                  <a:gd name="T22" fmla="*/ 7 w 7"/>
                  <a:gd name="T23" fmla="*/ 1 h 8"/>
                  <a:gd name="T24" fmla="*/ 7 w 7"/>
                  <a:gd name="T25" fmla="*/ 0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"/>
                  <a:gd name="T40" fmla="*/ 0 h 8"/>
                  <a:gd name="T41" fmla="*/ 7 w 7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" h="8">
                    <a:moveTo>
                      <a:pt x="7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1" name="Freeform 490"/>
              <p:cNvSpPr>
                <a:spLocks/>
              </p:cNvSpPr>
              <p:nvPr/>
            </p:nvSpPr>
            <p:spPr bwMode="auto">
              <a:xfrm>
                <a:off x="3773" y="3462"/>
                <a:ext cx="6" cy="7"/>
              </a:xfrm>
              <a:custGeom>
                <a:avLst/>
                <a:gdLst>
                  <a:gd name="T0" fmla="*/ 6 w 6"/>
                  <a:gd name="T1" fmla="*/ 0 h 7"/>
                  <a:gd name="T2" fmla="*/ 4 w 6"/>
                  <a:gd name="T3" fmla="*/ 0 h 7"/>
                  <a:gd name="T4" fmla="*/ 2 w 6"/>
                  <a:gd name="T5" fmla="*/ 1 h 7"/>
                  <a:gd name="T6" fmla="*/ 1 w 6"/>
                  <a:gd name="T7" fmla="*/ 3 h 7"/>
                  <a:gd name="T8" fmla="*/ 0 w 6"/>
                  <a:gd name="T9" fmla="*/ 5 h 7"/>
                  <a:gd name="T10" fmla="*/ 0 w 6"/>
                  <a:gd name="T11" fmla="*/ 7 h 7"/>
                  <a:gd name="T12" fmla="*/ 1 w 6"/>
                  <a:gd name="T13" fmla="*/ 7 h 7"/>
                  <a:gd name="T14" fmla="*/ 2 w 6"/>
                  <a:gd name="T15" fmla="*/ 5 h 7"/>
                  <a:gd name="T16" fmla="*/ 3 w 6"/>
                  <a:gd name="T17" fmla="*/ 3 h 7"/>
                  <a:gd name="T18" fmla="*/ 4 w 6"/>
                  <a:gd name="T19" fmla="*/ 2 h 7"/>
                  <a:gd name="T20" fmla="*/ 6 w 6"/>
                  <a:gd name="T21" fmla="*/ 1 h 7"/>
                  <a:gd name="T22" fmla="*/ 6 w 6"/>
                  <a:gd name="T23" fmla="*/ 0 h 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7"/>
                  <a:gd name="T38" fmla="*/ 6 w 6"/>
                  <a:gd name="T39" fmla="*/ 7 h 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7">
                    <a:moveTo>
                      <a:pt x="6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6A6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2" name="Freeform 491"/>
              <p:cNvSpPr>
                <a:spLocks/>
              </p:cNvSpPr>
              <p:nvPr/>
            </p:nvSpPr>
            <p:spPr bwMode="auto">
              <a:xfrm>
                <a:off x="3774" y="3463"/>
                <a:ext cx="5" cy="6"/>
              </a:xfrm>
              <a:custGeom>
                <a:avLst/>
                <a:gdLst>
                  <a:gd name="T0" fmla="*/ 5 w 5"/>
                  <a:gd name="T1" fmla="*/ 0 h 6"/>
                  <a:gd name="T2" fmla="*/ 3 w 5"/>
                  <a:gd name="T3" fmla="*/ 1 h 6"/>
                  <a:gd name="T4" fmla="*/ 2 w 5"/>
                  <a:gd name="T5" fmla="*/ 2 h 6"/>
                  <a:gd name="T6" fmla="*/ 1 w 5"/>
                  <a:gd name="T7" fmla="*/ 4 h 6"/>
                  <a:gd name="T8" fmla="*/ 0 w 5"/>
                  <a:gd name="T9" fmla="*/ 6 h 6"/>
                  <a:gd name="T10" fmla="*/ 1 w 5"/>
                  <a:gd name="T11" fmla="*/ 6 h 6"/>
                  <a:gd name="T12" fmla="*/ 2 w 5"/>
                  <a:gd name="T13" fmla="*/ 4 h 6"/>
                  <a:gd name="T14" fmla="*/ 3 w 5"/>
                  <a:gd name="T15" fmla="*/ 3 h 6"/>
                  <a:gd name="T16" fmla="*/ 4 w 5"/>
                  <a:gd name="T17" fmla="*/ 2 h 6"/>
                  <a:gd name="T18" fmla="*/ 5 w 5"/>
                  <a:gd name="T19" fmla="*/ 2 h 6"/>
                  <a:gd name="T20" fmla="*/ 5 w 5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6"/>
                  <a:gd name="T35" fmla="*/ 5 w 5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6">
                    <a:moveTo>
                      <a:pt x="5" y="0"/>
                    </a:moveTo>
                    <a:lnTo>
                      <a:pt x="3" y="1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2" y="4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B5B5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3" name="Freeform 492"/>
              <p:cNvSpPr>
                <a:spLocks/>
              </p:cNvSpPr>
              <p:nvPr/>
            </p:nvSpPr>
            <p:spPr bwMode="auto">
              <a:xfrm>
                <a:off x="3775" y="3465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0 h 4"/>
                  <a:gd name="T4" fmla="*/ 2 w 4"/>
                  <a:gd name="T5" fmla="*/ 1 h 4"/>
                  <a:gd name="T6" fmla="*/ 1 w 4"/>
                  <a:gd name="T7" fmla="*/ 2 h 4"/>
                  <a:gd name="T8" fmla="*/ 0 w 4"/>
                  <a:gd name="T9" fmla="*/ 4 h 4"/>
                  <a:gd name="T10" fmla="*/ 2 w 4"/>
                  <a:gd name="T11" fmla="*/ 4 h 4"/>
                  <a:gd name="T12" fmla="*/ 2 w 4"/>
                  <a:gd name="T13" fmla="*/ 2 h 4"/>
                  <a:gd name="T14" fmla="*/ 3 w 4"/>
                  <a:gd name="T15" fmla="*/ 2 h 4"/>
                  <a:gd name="T16" fmla="*/ 4 w 4"/>
                  <a:gd name="T17" fmla="*/ 1 h 4"/>
                  <a:gd name="T18" fmla="*/ 4 w 4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4"/>
                  <a:gd name="T32" fmla="*/ 4 w 4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4">
                    <a:moveTo>
                      <a:pt x="4" y="0"/>
                    </a:move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4" name="Freeform 493"/>
              <p:cNvSpPr>
                <a:spLocks/>
              </p:cNvSpPr>
              <p:nvPr/>
            </p:nvSpPr>
            <p:spPr bwMode="auto">
              <a:xfrm>
                <a:off x="3777" y="346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3 h 3"/>
                  <a:gd name="T10" fmla="*/ 1 w 2"/>
                  <a:gd name="T11" fmla="*/ 2 h 3"/>
                  <a:gd name="T12" fmla="*/ 2 w 2"/>
                  <a:gd name="T13" fmla="*/ 1 h 3"/>
                  <a:gd name="T14" fmla="*/ 2 w 2"/>
                  <a:gd name="T15" fmla="*/ 0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"/>
                  <a:gd name="T25" fmla="*/ 0 h 3"/>
                  <a:gd name="T26" fmla="*/ 2 w 2"/>
                  <a:gd name="T27" fmla="*/ 3 h 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" h="3">
                    <a:moveTo>
                      <a:pt x="2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5" name="Freeform 494"/>
              <p:cNvSpPr>
                <a:spLocks/>
              </p:cNvSpPr>
              <p:nvPr/>
            </p:nvSpPr>
            <p:spPr bwMode="auto">
              <a:xfrm>
                <a:off x="3778" y="346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6" name="Rectangle 495"/>
              <p:cNvSpPr>
                <a:spLocks noChangeArrowheads="1"/>
              </p:cNvSpPr>
              <p:nvPr/>
            </p:nvSpPr>
            <p:spPr bwMode="auto">
              <a:xfrm>
                <a:off x="3779" y="3469"/>
                <a:ext cx="1" cy="1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7" name="Freeform 496"/>
              <p:cNvSpPr>
                <a:spLocks/>
              </p:cNvSpPr>
              <p:nvPr/>
            </p:nvSpPr>
            <p:spPr bwMode="auto">
              <a:xfrm>
                <a:off x="3774" y="3464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0 h 2"/>
                  <a:gd name="T4" fmla="*/ 2 w 3"/>
                  <a:gd name="T5" fmla="*/ 0 h 2"/>
                  <a:gd name="T6" fmla="*/ 3 w 3"/>
                  <a:gd name="T7" fmla="*/ 1 h 2"/>
                  <a:gd name="T8" fmla="*/ 2 w 3"/>
                  <a:gd name="T9" fmla="*/ 2 h 2"/>
                  <a:gd name="T10" fmla="*/ 1 w 3"/>
                  <a:gd name="T11" fmla="*/ 2 h 2"/>
                  <a:gd name="T12" fmla="*/ 0 w 3"/>
                  <a:gd name="T13" fmla="*/ 1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2"/>
                  <a:gd name="T23" fmla="*/ 3 w 3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2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8" name="Freeform 497"/>
              <p:cNvSpPr>
                <a:spLocks/>
              </p:cNvSpPr>
              <p:nvPr/>
            </p:nvSpPr>
            <p:spPr bwMode="auto">
              <a:xfrm>
                <a:off x="3773" y="346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79" name="Freeform 498"/>
              <p:cNvSpPr>
                <a:spLocks/>
              </p:cNvSpPr>
              <p:nvPr/>
            </p:nvSpPr>
            <p:spPr bwMode="auto">
              <a:xfrm>
                <a:off x="3773" y="34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0" name="Freeform 499"/>
              <p:cNvSpPr>
                <a:spLocks/>
              </p:cNvSpPr>
              <p:nvPr/>
            </p:nvSpPr>
            <p:spPr bwMode="auto">
              <a:xfrm>
                <a:off x="3774" y="34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1" name="Rectangle 500"/>
              <p:cNvSpPr>
                <a:spLocks noChangeArrowheads="1"/>
              </p:cNvSpPr>
              <p:nvPr/>
            </p:nvSpPr>
            <p:spPr bwMode="auto">
              <a:xfrm>
                <a:off x="3775" y="3463"/>
                <a:ext cx="1" cy="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2" name="Freeform 501"/>
              <p:cNvSpPr>
                <a:spLocks/>
              </p:cNvSpPr>
              <p:nvPr/>
            </p:nvSpPr>
            <p:spPr bwMode="auto">
              <a:xfrm>
                <a:off x="3776" y="34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0 h 2"/>
                  <a:gd name="T8" fmla="*/ 0 w 1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3" name="Freeform 502"/>
              <p:cNvSpPr>
                <a:spLocks/>
              </p:cNvSpPr>
              <p:nvPr/>
            </p:nvSpPr>
            <p:spPr bwMode="auto">
              <a:xfrm>
                <a:off x="3776" y="346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4" name="Freeform 503"/>
              <p:cNvSpPr>
                <a:spLocks/>
              </p:cNvSpPr>
              <p:nvPr/>
            </p:nvSpPr>
            <p:spPr bwMode="auto">
              <a:xfrm>
                <a:off x="3776" y="34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5" name="Freeform 504"/>
              <p:cNvSpPr>
                <a:spLocks/>
              </p:cNvSpPr>
              <p:nvPr/>
            </p:nvSpPr>
            <p:spPr bwMode="auto">
              <a:xfrm>
                <a:off x="3776" y="34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6" name="Freeform 505"/>
              <p:cNvSpPr>
                <a:spLocks/>
              </p:cNvSpPr>
              <p:nvPr/>
            </p:nvSpPr>
            <p:spPr bwMode="auto">
              <a:xfrm>
                <a:off x="3776" y="346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7" name="Rectangle 506"/>
              <p:cNvSpPr>
                <a:spLocks noChangeArrowheads="1"/>
              </p:cNvSpPr>
              <p:nvPr/>
            </p:nvSpPr>
            <p:spPr bwMode="auto">
              <a:xfrm>
                <a:off x="3775" y="3465"/>
                <a:ext cx="1" cy="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8" name="Freeform 507"/>
              <p:cNvSpPr>
                <a:spLocks/>
              </p:cNvSpPr>
              <p:nvPr/>
            </p:nvSpPr>
            <p:spPr bwMode="auto">
              <a:xfrm>
                <a:off x="3774" y="346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2 h 2"/>
                  <a:gd name="T8" fmla="*/ 1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89" name="Freeform 508"/>
              <p:cNvSpPr>
                <a:spLocks/>
              </p:cNvSpPr>
              <p:nvPr/>
            </p:nvSpPr>
            <p:spPr bwMode="auto">
              <a:xfrm>
                <a:off x="3774" y="34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90" name="Freeform 509"/>
              <p:cNvSpPr>
                <a:spLocks/>
              </p:cNvSpPr>
              <p:nvPr/>
            </p:nvSpPr>
            <p:spPr bwMode="auto">
              <a:xfrm>
                <a:off x="3637" y="3227"/>
                <a:ext cx="197" cy="273"/>
              </a:xfrm>
              <a:custGeom>
                <a:avLst/>
                <a:gdLst>
                  <a:gd name="T0" fmla="*/ 8 w 197"/>
                  <a:gd name="T1" fmla="*/ 273 h 273"/>
                  <a:gd name="T2" fmla="*/ 8 w 197"/>
                  <a:gd name="T3" fmla="*/ 265 h 273"/>
                  <a:gd name="T4" fmla="*/ 0 w 197"/>
                  <a:gd name="T5" fmla="*/ 265 h 273"/>
                  <a:gd name="T6" fmla="*/ 0 w 197"/>
                  <a:gd name="T7" fmla="*/ 30 h 273"/>
                  <a:gd name="T8" fmla="*/ 31 w 197"/>
                  <a:gd name="T9" fmla="*/ 0 h 273"/>
                  <a:gd name="T10" fmla="*/ 197 w 197"/>
                  <a:gd name="T11" fmla="*/ 0 h 273"/>
                  <a:gd name="T12" fmla="*/ 197 w 197"/>
                  <a:gd name="T13" fmla="*/ 235 h 273"/>
                  <a:gd name="T14" fmla="*/ 193 w 197"/>
                  <a:gd name="T15" fmla="*/ 239 h 273"/>
                  <a:gd name="T16" fmla="*/ 193 w 197"/>
                  <a:gd name="T17" fmla="*/ 243 h 273"/>
                  <a:gd name="T18" fmla="*/ 163 w 197"/>
                  <a:gd name="T19" fmla="*/ 273 h 273"/>
                  <a:gd name="T20" fmla="*/ 8 w 197"/>
                  <a:gd name="T21" fmla="*/ 273 h 2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7"/>
                  <a:gd name="T34" fmla="*/ 0 h 273"/>
                  <a:gd name="T35" fmla="*/ 197 w 197"/>
                  <a:gd name="T36" fmla="*/ 273 h 2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7" h="273">
                    <a:moveTo>
                      <a:pt x="8" y="273"/>
                    </a:moveTo>
                    <a:lnTo>
                      <a:pt x="8" y="265"/>
                    </a:lnTo>
                    <a:lnTo>
                      <a:pt x="0" y="265"/>
                    </a:lnTo>
                    <a:lnTo>
                      <a:pt x="0" y="30"/>
                    </a:lnTo>
                    <a:lnTo>
                      <a:pt x="31" y="0"/>
                    </a:lnTo>
                    <a:lnTo>
                      <a:pt x="197" y="0"/>
                    </a:lnTo>
                    <a:lnTo>
                      <a:pt x="197" y="235"/>
                    </a:lnTo>
                    <a:lnTo>
                      <a:pt x="193" y="239"/>
                    </a:lnTo>
                    <a:lnTo>
                      <a:pt x="193" y="243"/>
                    </a:lnTo>
                    <a:lnTo>
                      <a:pt x="163" y="273"/>
                    </a:lnTo>
                    <a:lnTo>
                      <a:pt x="8" y="27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91" name="Rectangle 510"/>
              <p:cNvSpPr>
                <a:spLocks noChangeArrowheads="1"/>
              </p:cNvSpPr>
              <p:nvPr/>
            </p:nvSpPr>
            <p:spPr bwMode="auto">
              <a:xfrm>
                <a:off x="3573" y="3504"/>
                <a:ext cx="382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Server 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992" name="Freeform 511"/>
              <p:cNvSpPr>
                <a:spLocks noEditPoints="1"/>
              </p:cNvSpPr>
              <p:nvPr/>
            </p:nvSpPr>
            <p:spPr bwMode="auto">
              <a:xfrm>
                <a:off x="2220" y="1814"/>
                <a:ext cx="303" cy="243"/>
              </a:xfrm>
              <a:custGeom>
                <a:avLst/>
                <a:gdLst>
                  <a:gd name="T0" fmla="*/ 0 w 303"/>
                  <a:gd name="T1" fmla="*/ 243 h 243"/>
                  <a:gd name="T2" fmla="*/ 0 w 303"/>
                  <a:gd name="T3" fmla="*/ 238 h 243"/>
                  <a:gd name="T4" fmla="*/ 30 w 303"/>
                  <a:gd name="T5" fmla="*/ 223 h 243"/>
                  <a:gd name="T6" fmla="*/ 30 w 303"/>
                  <a:gd name="T7" fmla="*/ 0 h 243"/>
                  <a:gd name="T8" fmla="*/ 111 w 303"/>
                  <a:gd name="T9" fmla="*/ 0 h 243"/>
                  <a:gd name="T10" fmla="*/ 111 w 303"/>
                  <a:gd name="T11" fmla="*/ 223 h 243"/>
                  <a:gd name="T12" fmla="*/ 144 w 303"/>
                  <a:gd name="T13" fmla="*/ 238 h 243"/>
                  <a:gd name="T14" fmla="*/ 144 w 303"/>
                  <a:gd name="T15" fmla="*/ 243 h 243"/>
                  <a:gd name="T16" fmla="*/ 0 w 303"/>
                  <a:gd name="T17" fmla="*/ 243 h 243"/>
                  <a:gd name="T18" fmla="*/ 121 w 303"/>
                  <a:gd name="T19" fmla="*/ 209 h 243"/>
                  <a:gd name="T20" fmla="*/ 150 w 303"/>
                  <a:gd name="T21" fmla="*/ 209 h 243"/>
                  <a:gd name="T22" fmla="*/ 181 w 303"/>
                  <a:gd name="T23" fmla="*/ 218 h 243"/>
                  <a:gd name="T24" fmla="*/ 181 w 303"/>
                  <a:gd name="T25" fmla="*/ 235 h 243"/>
                  <a:gd name="T26" fmla="*/ 150 w 303"/>
                  <a:gd name="T27" fmla="*/ 235 h 243"/>
                  <a:gd name="T28" fmla="*/ 150 w 303"/>
                  <a:gd name="T29" fmla="*/ 243 h 243"/>
                  <a:gd name="T30" fmla="*/ 275 w 303"/>
                  <a:gd name="T31" fmla="*/ 243 h 243"/>
                  <a:gd name="T32" fmla="*/ 275 w 303"/>
                  <a:gd name="T33" fmla="*/ 235 h 243"/>
                  <a:gd name="T34" fmla="*/ 243 w 303"/>
                  <a:gd name="T35" fmla="*/ 235 h 243"/>
                  <a:gd name="T36" fmla="*/ 243 w 303"/>
                  <a:gd name="T37" fmla="*/ 218 h 243"/>
                  <a:gd name="T38" fmla="*/ 275 w 303"/>
                  <a:gd name="T39" fmla="*/ 209 h 243"/>
                  <a:gd name="T40" fmla="*/ 303 w 303"/>
                  <a:gd name="T41" fmla="*/ 209 h 243"/>
                  <a:gd name="T42" fmla="*/ 303 w 303"/>
                  <a:gd name="T43" fmla="*/ 61 h 243"/>
                  <a:gd name="T44" fmla="*/ 121 w 303"/>
                  <a:gd name="T45" fmla="*/ 61 h 243"/>
                  <a:gd name="T46" fmla="*/ 121 w 303"/>
                  <a:gd name="T47" fmla="*/ 209 h 24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3"/>
                  <a:gd name="T73" fmla="*/ 0 h 243"/>
                  <a:gd name="T74" fmla="*/ 303 w 303"/>
                  <a:gd name="T75" fmla="*/ 243 h 24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3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  <a:close/>
                    <a:moveTo>
                      <a:pt x="121" y="209"/>
                    </a:moveTo>
                    <a:lnTo>
                      <a:pt x="150" y="209"/>
                    </a:lnTo>
                    <a:lnTo>
                      <a:pt x="181" y="218"/>
                    </a:lnTo>
                    <a:lnTo>
                      <a:pt x="181" y="235"/>
                    </a:lnTo>
                    <a:lnTo>
                      <a:pt x="150" y="235"/>
                    </a:lnTo>
                    <a:lnTo>
                      <a:pt x="150" y="243"/>
                    </a:lnTo>
                    <a:lnTo>
                      <a:pt x="275" y="243"/>
                    </a:lnTo>
                    <a:lnTo>
                      <a:pt x="275" y="235"/>
                    </a:lnTo>
                    <a:lnTo>
                      <a:pt x="243" y="235"/>
                    </a:lnTo>
                    <a:lnTo>
                      <a:pt x="243" y="218"/>
                    </a:lnTo>
                    <a:lnTo>
                      <a:pt x="275" y="209"/>
                    </a:lnTo>
                    <a:lnTo>
                      <a:pt x="303" y="209"/>
                    </a:lnTo>
                    <a:lnTo>
                      <a:pt x="303" y="61"/>
                    </a:lnTo>
                    <a:lnTo>
                      <a:pt x="121" y="61"/>
                    </a:lnTo>
                    <a:lnTo>
                      <a:pt x="121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93" name="Line 512"/>
              <p:cNvSpPr>
                <a:spLocks noChangeShapeType="1"/>
              </p:cNvSpPr>
              <p:nvPr/>
            </p:nvSpPr>
            <p:spPr bwMode="auto">
              <a:xfrm>
                <a:off x="2250" y="2037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94" name="Line 513"/>
              <p:cNvSpPr>
                <a:spLocks noChangeShapeType="1"/>
              </p:cNvSpPr>
              <p:nvPr/>
            </p:nvSpPr>
            <p:spPr bwMode="auto">
              <a:xfrm>
                <a:off x="2331" y="2037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95" name="Line 514"/>
              <p:cNvSpPr>
                <a:spLocks noChangeShapeType="1"/>
              </p:cNvSpPr>
              <p:nvPr/>
            </p:nvSpPr>
            <p:spPr bwMode="auto">
              <a:xfrm>
                <a:off x="2275" y="1890"/>
                <a:ext cx="3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96" name="Line 515"/>
              <p:cNvSpPr>
                <a:spLocks noChangeShapeType="1"/>
              </p:cNvSpPr>
              <p:nvPr/>
            </p:nvSpPr>
            <p:spPr bwMode="auto">
              <a:xfrm>
                <a:off x="2271" y="1865"/>
                <a:ext cx="4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97" name="Rectangle 516"/>
              <p:cNvSpPr>
                <a:spLocks noChangeArrowheads="1"/>
              </p:cNvSpPr>
              <p:nvPr/>
            </p:nvSpPr>
            <p:spPr bwMode="auto">
              <a:xfrm>
                <a:off x="2260" y="1824"/>
                <a:ext cx="61" cy="14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98" name="Freeform 517"/>
              <p:cNvSpPr>
                <a:spLocks/>
              </p:cNvSpPr>
              <p:nvPr/>
            </p:nvSpPr>
            <p:spPr bwMode="auto">
              <a:xfrm>
                <a:off x="2220" y="1814"/>
                <a:ext cx="144" cy="243"/>
              </a:xfrm>
              <a:custGeom>
                <a:avLst/>
                <a:gdLst>
                  <a:gd name="T0" fmla="*/ 0 w 144"/>
                  <a:gd name="T1" fmla="*/ 243 h 243"/>
                  <a:gd name="T2" fmla="*/ 0 w 144"/>
                  <a:gd name="T3" fmla="*/ 238 h 243"/>
                  <a:gd name="T4" fmla="*/ 30 w 144"/>
                  <a:gd name="T5" fmla="*/ 223 h 243"/>
                  <a:gd name="T6" fmla="*/ 30 w 144"/>
                  <a:gd name="T7" fmla="*/ 0 h 243"/>
                  <a:gd name="T8" fmla="*/ 111 w 144"/>
                  <a:gd name="T9" fmla="*/ 0 h 243"/>
                  <a:gd name="T10" fmla="*/ 111 w 144"/>
                  <a:gd name="T11" fmla="*/ 223 h 243"/>
                  <a:gd name="T12" fmla="*/ 144 w 144"/>
                  <a:gd name="T13" fmla="*/ 238 h 243"/>
                  <a:gd name="T14" fmla="*/ 144 w 144"/>
                  <a:gd name="T15" fmla="*/ 243 h 243"/>
                  <a:gd name="T16" fmla="*/ 0 w 144"/>
                  <a:gd name="T17" fmla="*/ 243 h 2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243"/>
                  <a:gd name="T29" fmla="*/ 144 w 144"/>
                  <a:gd name="T30" fmla="*/ 243 h 2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999" name="Freeform 518"/>
              <p:cNvSpPr>
                <a:spLocks/>
              </p:cNvSpPr>
              <p:nvPr/>
            </p:nvSpPr>
            <p:spPr bwMode="auto">
              <a:xfrm>
                <a:off x="2341" y="1875"/>
                <a:ext cx="182" cy="182"/>
              </a:xfrm>
              <a:custGeom>
                <a:avLst/>
                <a:gdLst>
                  <a:gd name="T0" fmla="*/ 0 w 182"/>
                  <a:gd name="T1" fmla="*/ 148 h 182"/>
                  <a:gd name="T2" fmla="*/ 29 w 182"/>
                  <a:gd name="T3" fmla="*/ 148 h 182"/>
                  <a:gd name="T4" fmla="*/ 60 w 182"/>
                  <a:gd name="T5" fmla="*/ 157 h 182"/>
                  <a:gd name="T6" fmla="*/ 60 w 182"/>
                  <a:gd name="T7" fmla="*/ 174 h 182"/>
                  <a:gd name="T8" fmla="*/ 29 w 182"/>
                  <a:gd name="T9" fmla="*/ 174 h 182"/>
                  <a:gd name="T10" fmla="*/ 29 w 182"/>
                  <a:gd name="T11" fmla="*/ 182 h 182"/>
                  <a:gd name="T12" fmla="*/ 154 w 182"/>
                  <a:gd name="T13" fmla="*/ 182 h 182"/>
                  <a:gd name="T14" fmla="*/ 154 w 182"/>
                  <a:gd name="T15" fmla="*/ 174 h 182"/>
                  <a:gd name="T16" fmla="*/ 122 w 182"/>
                  <a:gd name="T17" fmla="*/ 174 h 182"/>
                  <a:gd name="T18" fmla="*/ 122 w 182"/>
                  <a:gd name="T19" fmla="*/ 157 h 182"/>
                  <a:gd name="T20" fmla="*/ 154 w 182"/>
                  <a:gd name="T21" fmla="*/ 148 h 182"/>
                  <a:gd name="T22" fmla="*/ 182 w 182"/>
                  <a:gd name="T23" fmla="*/ 148 h 182"/>
                  <a:gd name="T24" fmla="*/ 182 w 182"/>
                  <a:gd name="T25" fmla="*/ 0 h 182"/>
                  <a:gd name="T26" fmla="*/ 0 w 182"/>
                  <a:gd name="T27" fmla="*/ 0 h 182"/>
                  <a:gd name="T28" fmla="*/ 0 w 182"/>
                  <a:gd name="T29" fmla="*/ 148 h 1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2"/>
                  <a:gd name="T46" fmla="*/ 0 h 182"/>
                  <a:gd name="T47" fmla="*/ 182 w 182"/>
                  <a:gd name="T48" fmla="*/ 182 h 1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2" h="182">
                    <a:moveTo>
                      <a:pt x="0" y="148"/>
                    </a:moveTo>
                    <a:lnTo>
                      <a:pt x="29" y="148"/>
                    </a:lnTo>
                    <a:lnTo>
                      <a:pt x="60" y="157"/>
                    </a:lnTo>
                    <a:lnTo>
                      <a:pt x="60" y="174"/>
                    </a:lnTo>
                    <a:lnTo>
                      <a:pt x="29" y="174"/>
                    </a:lnTo>
                    <a:lnTo>
                      <a:pt x="29" y="182"/>
                    </a:lnTo>
                    <a:lnTo>
                      <a:pt x="154" y="182"/>
                    </a:lnTo>
                    <a:lnTo>
                      <a:pt x="154" y="174"/>
                    </a:lnTo>
                    <a:lnTo>
                      <a:pt x="122" y="174"/>
                    </a:lnTo>
                    <a:lnTo>
                      <a:pt x="122" y="157"/>
                    </a:lnTo>
                    <a:lnTo>
                      <a:pt x="154" y="148"/>
                    </a:lnTo>
                    <a:lnTo>
                      <a:pt x="182" y="148"/>
                    </a:lnTo>
                    <a:lnTo>
                      <a:pt x="182" y="0"/>
                    </a:lnTo>
                    <a:lnTo>
                      <a:pt x="0" y="0"/>
                    </a:lnTo>
                    <a:lnTo>
                      <a:pt x="0" y="14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0" name="Line 519"/>
              <p:cNvSpPr>
                <a:spLocks noChangeShapeType="1"/>
              </p:cNvSpPr>
              <p:nvPr/>
            </p:nvSpPr>
            <p:spPr bwMode="auto">
              <a:xfrm>
                <a:off x="2401" y="2049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01" name="Line 520"/>
              <p:cNvSpPr>
                <a:spLocks noChangeShapeType="1"/>
              </p:cNvSpPr>
              <p:nvPr/>
            </p:nvSpPr>
            <p:spPr bwMode="auto">
              <a:xfrm>
                <a:off x="2401" y="2032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02" name="Line 521"/>
              <p:cNvSpPr>
                <a:spLocks noChangeShapeType="1"/>
              </p:cNvSpPr>
              <p:nvPr/>
            </p:nvSpPr>
            <p:spPr bwMode="auto">
              <a:xfrm>
                <a:off x="2370" y="2023"/>
                <a:ext cx="12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03" name="Freeform 522"/>
              <p:cNvSpPr>
                <a:spLocks noEditPoints="1"/>
              </p:cNvSpPr>
              <p:nvPr/>
            </p:nvSpPr>
            <p:spPr bwMode="auto">
              <a:xfrm>
                <a:off x="2258" y="1976"/>
                <a:ext cx="66" cy="66"/>
              </a:xfrm>
              <a:custGeom>
                <a:avLst/>
                <a:gdLst>
                  <a:gd name="T0" fmla="*/ 5 w 66"/>
                  <a:gd name="T1" fmla="*/ 41 h 66"/>
                  <a:gd name="T2" fmla="*/ 0 w 66"/>
                  <a:gd name="T3" fmla="*/ 0 h 66"/>
                  <a:gd name="T4" fmla="*/ 10 w 66"/>
                  <a:gd name="T5" fmla="*/ 41 h 66"/>
                  <a:gd name="T6" fmla="*/ 15 w 66"/>
                  <a:gd name="T7" fmla="*/ 0 h 66"/>
                  <a:gd name="T8" fmla="*/ 10 w 66"/>
                  <a:gd name="T9" fmla="*/ 41 h 66"/>
                  <a:gd name="T10" fmla="*/ 25 w 66"/>
                  <a:gd name="T11" fmla="*/ 41 h 66"/>
                  <a:gd name="T12" fmla="*/ 20 w 66"/>
                  <a:gd name="T13" fmla="*/ 0 h 66"/>
                  <a:gd name="T14" fmla="*/ 30 w 66"/>
                  <a:gd name="T15" fmla="*/ 41 h 66"/>
                  <a:gd name="T16" fmla="*/ 35 w 66"/>
                  <a:gd name="T17" fmla="*/ 0 h 66"/>
                  <a:gd name="T18" fmla="*/ 30 w 66"/>
                  <a:gd name="T19" fmla="*/ 41 h 66"/>
                  <a:gd name="T20" fmla="*/ 45 w 66"/>
                  <a:gd name="T21" fmla="*/ 41 h 66"/>
                  <a:gd name="T22" fmla="*/ 40 w 66"/>
                  <a:gd name="T23" fmla="*/ 0 h 66"/>
                  <a:gd name="T24" fmla="*/ 50 w 66"/>
                  <a:gd name="T25" fmla="*/ 41 h 66"/>
                  <a:gd name="T26" fmla="*/ 55 w 66"/>
                  <a:gd name="T27" fmla="*/ 0 h 66"/>
                  <a:gd name="T28" fmla="*/ 50 w 66"/>
                  <a:gd name="T29" fmla="*/ 41 h 66"/>
                  <a:gd name="T30" fmla="*/ 66 w 66"/>
                  <a:gd name="T31" fmla="*/ 41 h 66"/>
                  <a:gd name="T32" fmla="*/ 60 w 66"/>
                  <a:gd name="T33" fmla="*/ 0 h 66"/>
                  <a:gd name="T34" fmla="*/ 60 w 66"/>
                  <a:gd name="T35" fmla="*/ 66 h 66"/>
                  <a:gd name="T36" fmla="*/ 66 w 66"/>
                  <a:gd name="T37" fmla="*/ 46 h 66"/>
                  <a:gd name="T38" fmla="*/ 60 w 66"/>
                  <a:gd name="T39" fmla="*/ 66 h 66"/>
                  <a:gd name="T40" fmla="*/ 55 w 66"/>
                  <a:gd name="T41" fmla="*/ 66 h 66"/>
                  <a:gd name="T42" fmla="*/ 50 w 66"/>
                  <a:gd name="T43" fmla="*/ 46 h 66"/>
                  <a:gd name="T44" fmla="*/ 40 w 66"/>
                  <a:gd name="T45" fmla="*/ 66 h 66"/>
                  <a:gd name="T46" fmla="*/ 45 w 66"/>
                  <a:gd name="T47" fmla="*/ 46 h 66"/>
                  <a:gd name="T48" fmla="*/ 40 w 66"/>
                  <a:gd name="T49" fmla="*/ 66 h 66"/>
                  <a:gd name="T50" fmla="*/ 35 w 66"/>
                  <a:gd name="T51" fmla="*/ 66 h 66"/>
                  <a:gd name="T52" fmla="*/ 30 w 66"/>
                  <a:gd name="T53" fmla="*/ 46 h 66"/>
                  <a:gd name="T54" fmla="*/ 20 w 66"/>
                  <a:gd name="T55" fmla="*/ 66 h 66"/>
                  <a:gd name="T56" fmla="*/ 25 w 66"/>
                  <a:gd name="T57" fmla="*/ 46 h 66"/>
                  <a:gd name="T58" fmla="*/ 20 w 66"/>
                  <a:gd name="T59" fmla="*/ 66 h 66"/>
                  <a:gd name="T60" fmla="*/ 15 w 66"/>
                  <a:gd name="T61" fmla="*/ 66 h 66"/>
                  <a:gd name="T62" fmla="*/ 10 w 66"/>
                  <a:gd name="T63" fmla="*/ 46 h 66"/>
                  <a:gd name="T64" fmla="*/ 0 w 66"/>
                  <a:gd name="T65" fmla="*/ 66 h 66"/>
                  <a:gd name="T66" fmla="*/ 5 w 66"/>
                  <a:gd name="T67" fmla="*/ 46 h 66"/>
                  <a:gd name="T68" fmla="*/ 0 w 66"/>
                  <a:gd name="T69" fmla="*/ 66 h 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"/>
                  <a:gd name="T106" fmla="*/ 0 h 66"/>
                  <a:gd name="T107" fmla="*/ 66 w 66"/>
                  <a:gd name="T108" fmla="*/ 66 h 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" h="66">
                    <a:moveTo>
                      <a:pt x="0" y="41"/>
                    </a:moveTo>
                    <a:lnTo>
                      <a:pt x="5" y="4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  <a:moveTo>
                      <a:pt x="10" y="41"/>
                    </a:moveTo>
                    <a:lnTo>
                      <a:pt x="15" y="41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41"/>
                    </a:lnTo>
                    <a:close/>
                    <a:moveTo>
                      <a:pt x="20" y="41"/>
                    </a:moveTo>
                    <a:lnTo>
                      <a:pt x="25" y="41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20" y="41"/>
                    </a:lnTo>
                    <a:close/>
                    <a:moveTo>
                      <a:pt x="30" y="41"/>
                    </a:moveTo>
                    <a:lnTo>
                      <a:pt x="35" y="41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30" y="41"/>
                    </a:lnTo>
                    <a:close/>
                    <a:moveTo>
                      <a:pt x="40" y="41"/>
                    </a:moveTo>
                    <a:lnTo>
                      <a:pt x="45" y="41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40" y="41"/>
                    </a:lnTo>
                    <a:close/>
                    <a:moveTo>
                      <a:pt x="50" y="41"/>
                    </a:moveTo>
                    <a:lnTo>
                      <a:pt x="55" y="4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0" y="41"/>
                    </a:lnTo>
                    <a:close/>
                    <a:moveTo>
                      <a:pt x="60" y="41"/>
                    </a:moveTo>
                    <a:lnTo>
                      <a:pt x="66" y="41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60" y="41"/>
                    </a:lnTo>
                    <a:close/>
                    <a:moveTo>
                      <a:pt x="60" y="66"/>
                    </a:moveTo>
                    <a:lnTo>
                      <a:pt x="66" y="66"/>
                    </a:lnTo>
                    <a:lnTo>
                      <a:pt x="66" y="46"/>
                    </a:lnTo>
                    <a:lnTo>
                      <a:pt x="60" y="46"/>
                    </a:lnTo>
                    <a:lnTo>
                      <a:pt x="60" y="66"/>
                    </a:lnTo>
                    <a:close/>
                    <a:moveTo>
                      <a:pt x="50" y="66"/>
                    </a:moveTo>
                    <a:lnTo>
                      <a:pt x="55" y="66"/>
                    </a:lnTo>
                    <a:lnTo>
                      <a:pt x="55" y="46"/>
                    </a:lnTo>
                    <a:lnTo>
                      <a:pt x="50" y="46"/>
                    </a:lnTo>
                    <a:lnTo>
                      <a:pt x="50" y="66"/>
                    </a:lnTo>
                    <a:close/>
                    <a:moveTo>
                      <a:pt x="40" y="66"/>
                    </a:moveTo>
                    <a:lnTo>
                      <a:pt x="45" y="66"/>
                    </a:lnTo>
                    <a:lnTo>
                      <a:pt x="45" y="46"/>
                    </a:lnTo>
                    <a:lnTo>
                      <a:pt x="40" y="46"/>
                    </a:lnTo>
                    <a:lnTo>
                      <a:pt x="40" y="66"/>
                    </a:lnTo>
                    <a:close/>
                    <a:moveTo>
                      <a:pt x="30" y="66"/>
                    </a:moveTo>
                    <a:lnTo>
                      <a:pt x="35" y="66"/>
                    </a:lnTo>
                    <a:lnTo>
                      <a:pt x="35" y="46"/>
                    </a:lnTo>
                    <a:lnTo>
                      <a:pt x="30" y="46"/>
                    </a:lnTo>
                    <a:lnTo>
                      <a:pt x="30" y="66"/>
                    </a:lnTo>
                    <a:close/>
                    <a:moveTo>
                      <a:pt x="20" y="66"/>
                    </a:moveTo>
                    <a:lnTo>
                      <a:pt x="25" y="66"/>
                    </a:lnTo>
                    <a:lnTo>
                      <a:pt x="25" y="46"/>
                    </a:lnTo>
                    <a:lnTo>
                      <a:pt x="20" y="46"/>
                    </a:lnTo>
                    <a:lnTo>
                      <a:pt x="20" y="66"/>
                    </a:lnTo>
                    <a:close/>
                    <a:moveTo>
                      <a:pt x="10" y="66"/>
                    </a:moveTo>
                    <a:lnTo>
                      <a:pt x="15" y="66"/>
                    </a:lnTo>
                    <a:lnTo>
                      <a:pt x="15" y="46"/>
                    </a:lnTo>
                    <a:lnTo>
                      <a:pt x="10" y="46"/>
                    </a:lnTo>
                    <a:lnTo>
                      <a:pt x="10" y="66"/>
                    </a:lnTo>
                    <a:close/>
                    <a:moveTo>
                      <a:pt x="0" y="66"/>
                    </a:moveTo>
                    <a:lnTo>
                      <a:pt x="5" y="66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4" name="Rectangle 523"/>
              <p:cNvSpPr>
                <a:spLocks noChangeArrowheads="1"/>
              </p:cNvSpPr>
              <p:nvPr/>
            </p:nvSpPr>
            <p:spPr bwMode="auto">
              <a:xfrm>
                <a:off x="2265" y="1830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5" name="Freeform 524"/>
              <p:cNvSpPr>
                <a:spLocks/>
              </p:cNvSpPr>
              <p:nvPr/>
            </p:nvSpPr>
            <p:spPr bwMode="auto">
              <a:xfrm>
                <a:off x="2265" y="1830"/>
                <a:ext cx="51" cy="4"/>
              </a:xfrm>
              <a:custGeom>
                <a:avLst/>
                <a:gdLst>
                  <a:gd name="T0" fmla="*/ 0 w 51"/>
                  <a:gd name="T1" fmla="*/ 0 h 4"/>
                  <a:gd name="T2" fmla="*/ 6 w 51"/>
                  <a:gd name="T3" fmla="*/ 4 h 4"/>
                  <a:gd name="T4" fmla="*/ 46 w 51"/>
                  <a:gd name="T5" fmla="*/ 4 h 4"/>
                  <a:gd name="T6" fmla="*/ 51 w 5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4"/>
                  <a:gd name="T14" fmla="*/ 51 w 5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4">
                    <a:moveTo>
                      <a:pt x="0" y="0"/>
                    </a:moveTo>
                    <a:lnTo>
                      <a:pt x="6" y="4"/>
                    </a:lnTo>
                    <a:lnTo>
                      <a:pt x="46" y="4"/>
                    </a:lnTo>
                    <a:lnTo>
                      <a:pt x="51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6" name="Rectangle 525"/>
              <p:cNvSpPr>
                <a:spLocks noChangeArrowheads="1"/>
              </p:cNvSpPr>
              <p:nvPr/>
            </p:nvSpPr>
            <p:spPr bwMode="auto">
              <a:xfrm>
                <a:off x="2265" y="1855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7" name="Rectangle 526"/>
              <p:cNvSpPr>
                <a:spLocks noChangeArrowheads="1"/>
              </p:cNvSpPr>
              <p:nvPr/>
            </p:nvSpPr>
            <p:spPr bwMode="auto">
              <a:xfrm>
                <a:off x="2265" y="1880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8" name="Rectangle 527"/>
              <p:cNvSpPr>
                <a:spLocks noChangeArrowheads="1"/>
              </p:cNvSpPr>
              <p:nvPr/>
            </p:nvSpPr>
            <p:spPr bwMode="auto">
              <a:xfrm>
                <a:off x="2265" y="1905"/>
                <a:ext cx="51" cy="2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09" name="Rectangle 528"/>
              <p:cNvSpPr>
                <a:spLocks noChangeArrowheads="1"/>
              </p:cNvSpPr>
              <p:nvPr/>
            </p:nvSpPr>
            <p:spPr bwMode="auto">
              <a:xfrm>
                <a:off x="2265" y="1931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0" name="Rectangle 529"/>
              <p:cNvSpPr>
                <a:spLocks noChangeArrowheads="1"/>
              </p:cNvSpPr>
              <p:nvPr/>
            </p:nvSpPr>
            <p:spPr bwMode="auto">
              <a:xfrm>
                <a:off x="225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1" name="Rectangle 530"/>
              <p:cNvSpPr>
                <a:spLocks noChangeArrowheads="1"/>
              </p:cNvSpPr>
              <p:nvPr/>
            </p:nvSpPr>
            <p:spPr bwMode="auto">
              <a:xfrm>
                <a:off x="226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2" name="Rectangle 531"/>
              <p:cNvSpPr>
                <a:spLocks noChangeArrowheads="1"/>
              </p:cNvSpPr>
              <p:nvPr/>
            </p:nvSpPr>
            <p:spPr bwMode="auto">
              <a:xfrm>
                <a:off x="227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3" name="Rectangle 532"/>
              <p:cNvSpPr>
                <a:spLocks noChangeArrowheads="1"/>
              </p:cNvSpPr>
              <p:nvPr/>
            </p:nvSpPr>
            <p:spPr bwMode="auto">
              <a:xfrm>
                <a:off x="228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4" name="Rectangle 533"/>
              <p:cNvSpPr>
                <a:spLocks noChangeArrowheads="1"/>
              </p:cNvSpPr>
              <p:nvPr/>
            </p:nvSpPr>
            <p:spPr bwMode="auto">
              <a:xfrm>
                <a:off x="229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5" name="Rectangle 534"/>
              <p:cNvSpPr>
                <a:spLocks noChangeArrowheads="1"/>
              </p:cNvSpPr>
              <p:nvPr/>
            </p:nvSpPr>
            <p:spPr bwMode="auto">
              <a:xfrm>
                <a:off x="2308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6" name="Rectangle 535"/>
              <p:cNvSpPr>
                <a:spLocks noChangeArrowheads="1"/>
              </p:cNvSpPr>
              <p:nvPr/>
            </p:nvSpPr>
            <p:spPr bwMode="auto">
              <a:xfrm>
                <a:off x="2318" y="1976"/>
                <a:ext cx="6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7" name="Rectangle 536"/>
              <p:cNvSpPr>
                <a:spLocks noChangeArrowheads="1"/>
              </p:cNvSpPr>
              <p:nvPr/>
            </p:nvSpPr>
            <p:spPr bwMode="auto">
              <a:xfrm>
                <a:off x="2318" y="2022"/>
                <a:ext cx="6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8" name="Rectangle 537"/>
              <p:cNvSpPr>
                <a:spLocks noChangeArrowheads="1"/>
              </p:cNvSpPr>
              <p:nvPr/>
            </p:nvSpPr>
            <p:spPr bwMode="auto">
              <a:xfrm>
                <a:off x="230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19" name="Rectangle 538"/>
              <p:cNvSpPr>
                <a:spLocks noChangeArrowheads="1"/>
              </p:cNvSpPr>
              <p:nvPr/>
            </p:nvSpPr>
            <p:spPr bwMode="auto">
              <a:xfrm>
                <a:off x="229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20" name="Rectangle 539"/>
              <p:cNvSpPr>
                <a:spLocks noChangeArrowheads="1"/>
              </p:cNvSpPr>
              <p:nvPr/>
            </p:nvSpPr>
            <p:spPr bwMode="auto">
              <a:xfrm>
                <a:off x="228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21" name="Rectangle 540"/>
              <p:cNvSpPr>
                <a:spLocks noChangeArrowheads="1"/>
              </p:cNvSpPr>
              <p:nvPr/>
            </p:nvSpPr>
            <p:spPr bwMode="auto">
              <a:xfrm>
                <a:off x="227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22" name="Rectangle 541"/>
              <p:cNvSpPr>
                <a:spLocks noChangeArrowheads="1"/>
              </p:cNvSpPr>
              <p:nvPr/>
            </p:nvSpPr>
            <p:spPr bwMode="auto">
              <a:xfrm>
                <a:off x="226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23" name="Rectangle 542"/>
              <p:cNvSpPr>
                <a:spLocks noChangeArrowheads="1"/>
              </p:cNvSpPr>
              <p:nvPr/>
            </p:nvSpPr>
            <p:spPr bwMode="auto">
              <a:xfrm>
                <a:off x="2258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24" name="Line 543"/>
              <p:cNvSpPr>
                <a:spLocks noChangeShapeType="1"/>
              </p:cNvSpPr>
              <p:nvPr/>
            </p:nvSpPr>
            <p:spPr bwMode="auto">
              <a:xfrm flipV="1">
                <a:off x="2265" y="1834"/>
                <a:ext cx="6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25" name="Line 544"/>
              <p:cNvSpPr>
                <a:spLocks noChangeShapeType="1"/>
              </p:cNvSpPr>
              <p:nvPr/>
            </p:nvSpPr>
            <p:spPr bwMode="auto">
              <a:xfrm>
                <a:off x="2311" y="1834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26" name="Line 545"/>
              <p:cNvSpPr>
                <a:spLocks noChangeShapeType="1"/>
              </p:cNvSpPr>
              <p:nvPr/>
            </p:nvSpPr>
            <p:spPr bwMode="auto">
              <a:xfrm>
                <a:off x="2268" y="1923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27" name="Line 546"/>
              <p:cNvSpPr>
                <a:spLocks noChangeShapeType="1"/>
              </p:cNvSpPr>
              <p:nvPr/>
            </p:nvSpPr>
            <p:spPr bwMode="auto">
              <a:xfrm>
                <a:off x="2268" y="1919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28" name="Line 547"/>
              <p:cNvSpPr>
                <a:spLocks noChangeShapeType="1"/>
              </p:cNvSpPr>
              <p:nvPr/>
            </p:nvSpPr>
            <p:spPr bwMode="auto">
              <a:xfrm>
                <a:off x="2268" y="1915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29" name="Line 548"/>
              <p:cNvSpPr>
                <a:spLocks noChangeShapeType="1"/>
              </p:cNvSpPr>
              <p:nvPr/>
            </p:nvSpPr>
            <p:spPr bwMode="auto">
              <a:xfrm>
                <a:off x="2268" y="1912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30" name="Line 549"/>
              <p:cNvSpPr>
                <a:spLocks noChangeShapeType="1"/>
              </p:cNvSpPr>
              <p:nvPr/>
            </p:nvSpPr>
            <p:spPr bwMode="auto">
              <a:xfrm>
                <a:off x="2268" y="1908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31" name="Rectangle 550"/>
              <p:cNvSpPr>
                <a:spLocks noChangeArrowheads="1"/>
              </p:cNvSpPr>
              <p:nvPr/>
            </p:nvSpPr>
            <p:spPr bwMode="auto">
              <a:xfrm>
                <a:off x="2291" y="1860"/>
                <a:ext cx="15" cy="1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2" name="Rectangle 551"/>
              <p:cNvSpPr>
                <a:spLocks noChangeArrowheads="1"/>
              </p:cNvSpPr>
              <p:nvPr/>
            </p:nvSpPr>
            <p:spPr bwMode="auto">
              <a:xfrm>
                <a:off x="2305" y="1894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3" name="Rectangle 552"/>
              <p:cNvSpPr>
                <a:spLocks noChangeArrowheads="1"/>
              </p:cNvSpPr>
              <p:nvPr/>
            </p:nvSpPr>
            <p:spPr bwMode="auto">
              <a:xfrm>
                <a:off x="2305" y="1908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4" name="Rectangle 553"/>
              <p:cNvSpPr>
                <a:spLocks noChangeArrowheads="1"/>
              </p:cNvSpPr>
              <p:nvPr/>
            </p:nvSpPr>
            <p:spPr bwMode="auto">
              <a:xfrm>
                <a:off x="2305" y="1913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5" name="Freeform 554"/>
              <p:cNvSpPr>
                <a:spLocks noEditPoints="1"/>
              </p:cNvSpPr>
              <p:nvPr/>
            </p:nvSpPr>
            <p:spPr bwMode="auto">
              <a:xfrm>
                <a:off x="2283" y="1888"/>
                <a:ext cx="234" cy="129"/>
              </a:xfrm>
              <a:custGeom>
                <a:avLst/>
                <a:gdLst>
                  <a:gd name="T0" fmla="*/ 0 w 234"/>
                  <a:gd name="T1" fmla="*/ 5 h 129"/>
                  <a:gd name="T2" fmla="*/ 15 w 234"/>
                  <a:gd name="T3" fmla="*/ 5 h 129"/>
                  <a:gd name="T4" fmla="*/ 15 w 234"/>
                  <a:gd name="T5" fmla="*/ 0 h 129"/>
                  <a:gd name="T6" fmla="*/ 0 w 234"/>
                  <a:gd name="T7" fmla="*/ 0 h 129"/>
                  <a:gd name="T8" fmla="*/ 0 w 234"/>
                  <a:gd name="T9" fmla="*/ 5 h 129"/>
                  <a:gd name="T10" fmla="*/ 226 w 234"/>
                  <a:gd name="T11" fmla="*/ 129 h 129"/>
                  <a:gd name="T12" fmla="*/ 234 w 234"/>
                  <a:gd name="T13" fmla="*/ 129 h 129"/>
                  <a:gd name="T14" fmla="*/ 234 w 234"/>
                  <a:gd name="T15" fmla="*/ 127 h 129"/>
                  <a:gd name="T16" fmla="*/ 226 w 234"/>
                  <a:gd name="T17" fmla="*/ 127 h 129"/>
                  <a:gd name="T18" fmla="*/ 226 w 234"/>
                  <a:gd name="T19" fmla="*/ 129 h 129"/>
                  <a:gd name="T20" fmla="*/ 87 w 234"/>
                  <a:gd name="T21" fmla="*/ 101 h 129"/>
                  <a:gd name="T22" fmla="*/ 87 w 234"/>
                  <a:gd name="T23" fmla="*/ 16 h 129"/>
                  <a:gd name="T24" fmla="*/ 212 w 234"/>
                  <a:gd name="T25" fmla="*/ 16 h 129"/>
                  <a:gd name="T26" fmla="*/ 212 w 234"/>
                  <a:gd name="T27" fmla="*/ 101 h 129"/>
                  <a:gd name="T28" fmla="*/ 87 w 234"/>
                  <a:gd name="T29" fmla="*/ 101 h 129"/>
                  <a:gd name="T30" fmla="*/ 81 w 234"/>
                  <a:gd name="T31" fmla="*/ 107 h 129"/>
                  <a:gd name="T32" fmla="*/ 217 w 234"/>
                  <a:gd name="T33" fmla="*/ 107 h 129"/>
                  <a:gd name="T34" fmla="*/ 217 w 234"/>
                  <a:gd name="T35" fmla="*/ 10 h 129"/>
                  <a:gd name="T36" fmla="*/ 223 w 234"/>
                  <a:gd name="T37" fmla="*/ 10 h 129"/>
                  <a:gd name="T38" fmla="*/ 223 w 234"/>
                  <a:gd name="T39" fmla="*/ 4 h 129"/>
                  <a:gd name="T40" fmla="*/ 75 w 234"/>
                  <a:gd name="T41" fmla="*/ 4 h 129"/>
                  <a:gd name="T42" fmla="*/ 75 w 234"/>
                  <a:gd name="T43" fmla="*/ 112 h 129"/>
                  <a:gd name="T44" fmla="*/ 81 w 234"/>
                  <a:gd name="T45" fmla="*/ 112 h 129"/>
                  <a:gd name="T46" fmla="*/ 81 w 234"/>
                  <a:gd name="T47" fmla="*/ 107 h 1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4"/>
                  <a:gd name="T73" fmla="*/ 0 h 129"/>
                  <a:gd name="T74" fmla="*/ 234 w 234"/>
                  <a:gd name="T75" fmla="*/ 129 h 1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4" h="129">
                    <a:moveTo>
                      <a:pt x="0" y="5"/>
                    </a:moveTo>
                    <a:lnTo>
                      <a:pt x="15" y="5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  <a:moveTo>
                      <a:pt x="226" y="129"/>
                    </a:moveTo>
                    <a:lnTo>
                      <a:pt x="234" y="129"/>
                    </a:lnTo>
                    <a:lnTo>
                      <a:pt x="234" y="127"/>
                    </a:lnTo>
                    <a:lnTo>
                      <a:pt x="226" y="127"/>
                    </a:lnTo>
                    <a:lnTo>
                      <a:pt x="226" y="129"/>
                    </a:lnTo>
                    <a:close/>
                    <a:moveTo>
                      <a:pt x="87" y="101"/>
                    </a:moveTo>
                    <a:lnTo>
                      <a:pt x="87" y="16"/>
                    </a:lnTo>
                    <a:lnTo>
                      <a:pt x="212" y="16"/>
                    </a:lnTo>
                    <a:lnTo>
                      <a:pt x="212" y="101"/>
                    </a:lnTo>
                    <a:lnTo>
                      <a:pt x="87" y="101"/>
                    </a:lnTo>
                    <a:close/>
                    <a:moveTo>
                      <a:pt x="81" y="107"/>
                    </a:moveTo>
                    <a:lnTo>
                      <a:pt x="217" y="107"/>
                    </a:lnTo>
                    <a:lnTo>
                      <a:pt x="217" y="10"/>
                    </a:lnTo>
                    <a:lnTo>
                      <a:pt x="223" y="10"/>
                    </a:lnTo>
                    <a:lnTo>
                      <a:pt x="223" y="4"/>
                    </a:lnTo>
                    <a:lnTo>
                      <a:pt x="75" y="4"/>
                    </a:lnTo>
                    <a:lnTo>
                      <a:pt x="75" y="112"/>
                    </a:lnTo>
                    <a:lnTo>
                      <a:pt x="81" y="112"/>
                    </a:lnTo>
                    <a:lnTo>
                      <a:pt x="81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6" name="Rectangle 555"/>
              <p:cNvSpPr>
                <a:spLocks noChangeArrowheads="1"/>
              </p:cNvSpPr>
              <p:nvPr/>
            </p:nvSpPr>
            <p:spPr bwMode="auto">
              <a:xfrm>
                <a:off x="2283" y="1888"/>
                <a:ext cx="15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7" name="Rectangle 556"/>
              <p:cNvSpPr>
                <a:spLocks noChangeArrowheads="1"/>
              </p:cNvSpPr>
              <p:nvPr/>
            </p:nvSpPr>
            <p:spPr bwMode="auto">
              <a:xfrm>
                <a:off x="2509" y="2015"/>
                <a:ext cx="8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8" name="Rectangle 557"/>
              <p:cNvSpPr>
                <a:spLocks noChangeArrowheads="1"/>
              </p:cNvSpPr>
              <p:nvPr/>
            </p:nvSpPr>
            <p:spPr bwMode="auto">
              <a:xfrm>
                <a:off x="2370" y="1904"/>
                <a:ext cx="125" cy="8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39" name="Freeform 558"/>
              <p:cNvSpPr>
                <a:spLocks/>
              </p:cNvSpPr>
              <p:nvPr/>
            </p:nvSpPr>
            <p:spPr bwMode="auto">
              <a:xfrm>
                <a:off x="2358" y="1892"/>
                <a:ext cx="148" cy="108"/>
              </a:xfrm>
              <a:custGeom>
                <a:avLst/>
                <a:gdLst>
                  <a:gd name="T0" fmla="*/ 6 w 148"/>
                  <a:gd name="T1" fmla="*/ 103 h 108"/>
                  <a:gd name="T2" fmla="*/ 142 w 148"/>
                  <a:gd name="T3" fmla="*/ 103 h 108"/>
                  <a:gd name="T4" fmla="*/ 142 w 148"/>
                  <a:gd name="T5" fmla="*/ 6 h 108"/>
                  <a:gd name="T6" fmla="*/ 148 w 148"/>
                  <a:gd name="T7" fmla="*/ 6 h 108"/>
                  <a:gd name="T8" fmla="*/ 148 w 148"/>
                  <a:gd name="T9" fmla="*/ 0 h 108"/>
                  <a:gd name="T10" fmla="*/ 0 w 148"/>
                  <a:gd name="T11" fmla="*/ 0 h 108"/>
                  <a:gd name="T12" fmla="*/ 0 w 148"/>
                  <a:gd name="T13" fmla="*/ 108 h 108"/>
                  <a:gd name="T14" fmla="*/ 6 w 148"/>
                  <a:gd name="T15" fmla="*/ 108 h 108"/>
                  <a:gd name="T16" fmla="*/ 6 w 148"/>
                  <a:gd name="T17" fmla="*/ 103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08"/>
                  <a:gd name="T29" fmla="*/ 148 w 148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08">
                    <a:moveTo>
                      <a:pt x="6" y="103"/>
                    </a:moveTo>
                    <a:lnTo>
                      <a:pt x="142" y="103"/>
                    </a:lnTo>
                    <a:lnTo>
                      <a:pt x="142" y="6"/>
                    </a:lnTo>
                    <a:lnTo>
                      <a:pt x="148" y="6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0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40" name="Freeform 559"/>
              <p:cNvSpPr>
                <a:spLocks/>
              </p:cNvSpPr>
              <p:nvPr/>
            </p:nvSpPr>
            <p:spPr bwMode="auto">
              <a:xfrm>
                <a:off x="2341" y="2015"/>
                <a:ext cx="91" cy="8"/>
              </a:xfrm>
              <a:custGeom>
                <a:avLst/>
                <a:gdLst>
                  <a:gd name="T0" fmla="*/ 0 w 91"/>
                  <a:gd name="T1" fmla="*/ 0 h 8"/>
                  <a:gd name="T2" fmla="*/ 91 w 91"/>
                  <a:gd name="T3" fmla="*/ 0 h 8"/>
                  <a:gd name="T4" fmla="*/ 91 w 91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8"/>
                  <a:gd name="T11" fmla="*/ 91 w 9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8">
                    <a:moveTo>
                      <a:pt x="0" y="0"/>
                    </a:moveTo>
                    <a:lnTo>
                      <a:pt x="91" y="0"/>
                    </a:lnTo>
                    <a:lnTo>
                      <a:pt x="91" y="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41" name="Line 560"/>
              <p:cNvSpPr>
                <a:spLocks noChangeShapeType="1"/>
              </p:cNvSpPr>
              <p:nvPr/>
            </p:nvSpPr>
            <p:spPr bwMode="auto">
              <a:xfrm flipV="1">
                <a:off x="2387" y="2015"/>
                <a:ext cx="1" cy="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42" name="Rectangle 561"/>
              <p:cNvSpPr>
                <a:spLocks noChangeArrowheads="1"/>
              </p:cNvSpPr>
              <p:nvPr/>
            </p:nvSpPr>
            <p:spPr bwMode="auto">
              <a:xfrm>
                <a:off x="2272" y="2060"/>
                <a:ext cx="26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Policy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9043" name="Rectangle 562"/>
              <p:cNvSpPr>
                <a:spLocks noChangeArrowheads="1"/>
              </p:cNvSpPr>
              <p:nvPr/>
            </p:nvSpPr>
            <p:spPr bwMode="auto">
              <a:xfrm>
                <a:off x="2204" y="2159"/>
                <a:ext cx="42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Authority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9044" name="Freeform 563"/>
              <p:cNvSpPr>
                <a:spLocks noEditPoints="1"/>
              </p:cNvSpPr>
              <p:nvPr/>
            </p:nvSpPr>
            <p:spPr bwMode="auto">
              <a:xfrm>
                <a:off x="3463" y="1814"/>
                <a:ext cx="303" cy="243"/>
              </a:xfrm>
              <a:custGeom>
                <a:avLst/>
                <a:gdLst>
                  <a:gd name="T0" fmla="*/ 0 w 303"/>
                  <a:gd name="T1" fmla="*/ 243 h 243"/>
                  <a:gd name="T2" fmla="*/ 0 w 303"/>
                  <a:gd name="T3" fmla="*/ 238 h 243"/>
                  <a:gd name="T4" fmla="*/ 30 w 303"/>
                  <a:gd name="T5" fmla="*/ 223 h 243"/>
                  <a:gd name="T6" fmla="*/ 30 w 303"/>
                  <a:gd name="T7" fmla="*/ 0 h 243"/>
                  <a:gd name="T8" fmla="*/ 111 w 303"/>
                  <a:gd name="T9" fmla="*/ 0 h 243"/>
                  <a:gd name="T10" fmla="*/ 111 w 303"/>
                  <a:gd name="T11" fmla="*/ 223 h 243"/>
                  <a:gd name="T12" fmla="*/ 144 w 303"/>
                  <a:gd name="T13" fmla="*/ 238 h 243"/>
                  <a:gd name="T14" fmla="*/ 144 w 303"/>
                  <a:gd name="T15" fmla="*/ 243 h 243"/>
                  <a:gd name="T16" fmla="*/ 0 w 303"/>
                  <a:gd name="T17" fmla="*/ 243 h 243"/>
                  <a:gd name="T18" fmla="*/ 121 w 303"/>
                  <a:gd name="T19" fmla="*/ 209 h 243"/>
                  <a:gd name="T20" fmla="*/ 150 w 303"/>
                  <a:gd name="T21" fmla="*/ 209 h 243"/>
                  <a:gd name="T22" fmla="*/ 181 w 303"/>
                  <a:gd name="T23" fmla="*/ 218 h 243"/>
                  <a:gd name="T24" fmla="*/ 181 w 303"/>
                  <a:gd name="T25" fmla="*/ 235 h 243"/>
                  <a:gd name="T26" fmla="*/ 150 w 303"/>
                  <a:gd name="T27" fmla="*/ 235 h 243"/>
                  <a:gd name="T28" fmla="*/ 150 w 303"/>
                  <a:gd name="T29" fmla="*/ 243 h 243"/>
                  <a:gd name="T30" fmla="*/ 274 w 303"/>
                  <a:gd name="T31" fmla="*/ 243 h 243"/>
                  <a:gd name="T32" fmla="*/ 274 w 303"/>
                  <a:gd name="T33" fmla="*/ 235 h 243"/>
                  <a:gd name="T34" fmla="*/ 243 w 303"/>
                  <a:gd name="T35" fmla="*/ 235 h 243"/>
                  <a:gd name="T36" fmla="*/ 243 w 303"/>
                  <a:gd name="T37" fmla="*/ 218 h 243"/>
                  <a:gd name="T38" fmla="*/ 274 w 303"/>
                  <a:gd name="T39" fmla="*/ 209 h 243"/>
                  <a:gd name="T40" fmla="*/ 303 w 303"/>
                  <a:gd name="T41" fmla="*/ 209 h 243"/>
                  <a:gd name="T42" fmla="*/ 303 w 303"/>
                  <a:gd name="T43" fmla="*/ 61 h 243"/>
                  <a:gd name="T44" fmla="*/ 121 w 303"/>
                  <a:gd name="T45" fmla="*/ 61 h 243"/>
                  <a:gd name="T46" fmla="*/ 121 w 303"/>
                  <a:gd name="T47" fmla="*/ 209 h 24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3"/>
                  <a:gd name="T73" fmla="*/ 0 h 243"/>
                  <a:gd name="T74" fmla="*/ 303 w 303"/>
                  <a:gd name="T75" fmla="*/ 243 h 24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3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  <a:close/>
                    <a:moveTo>
                      <a:pt x="121" y="209"/>
                    </a:moveTo>
                    <a:lnTo>
                      <a:pt x="150" y="209"/>
                    </a:lnTo>
                    <a:lnTo>
                      <a:pt x="181" y="218"/>
                    </a:lnTo>
                    <a:lnTo>
                      <a:pt x="181" y="235"/>
                    </a:lnTo>
                    <a:lnTo>
                      <a:pt x="150" y="235"/>
                    </a:lnTo>
                    <a:lnTo>
                      <a:pt x="150" y="243"/>
                    </a:lnTo>
                    <a:lnTo>
                      <a:pt x="274" y="243"/>
                    </a:lnTo>
                    <a:lnTo>
                      <a:pt x="274" y="235"/>
                    </a:lnTo>
                    <a:lnTo>
                      <a:pt x="243" y="235"/>
                    </a:lnTo>
                    <a:lnTo>
                      <a:pt x="243" y="218"/>
                    </a:lnTo>
                    <a:lnTo>
                      <a:pt x="274" y="209"/>
                    </a:lnTo>
                    <a:lnTo>
                      <a:pt x="303" y="209"/>
                    </a:lnTo>
                    <a:lnTo>
                      <a:pt x="303" y="61"/>
                    </a:lnTo>
                    <a:lnTo>
                      <a:pt x="121" y="61"/>
                    </a:lnTo>
                    <a:lnTo>
                      <a:pt x="121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45" name="Line 564"/>
              <p:cNvSpPr>
                <a:spLocks noChangeShapeType="1"/>
              </p:cNvSpPr>
              <p:nvPr/>
            </p:nvSpPr>
            <p:spPr bwMode="auto">
              <a:xfrm>
                <a:off x="3493" y="2037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46" name="Line 565"/>
              <p:cNvSpPr>
                <a:spLocks noChangeShapeType="1"/>
              </p:cNvSpPr>
              <p:nvPr/>
            </p:nvSpPr>
            <p:spPr bwMode="auto">
              <a:xfrm>
                <a:off x="3574" y="2037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47" name="Line 566"/>
              <p:cNvSpPr>
                <a:spLocks noChangeShapeType="1"/>
              </p:cNvSpPr>
              <p:nvPr/>
            </p:nvSpPr>
            <p:spPr bwMode="auto">
              <a:xfrm>
                <a:off x="3518" y="1890"/>
                <a:ext cx="3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48" name="Line 567"/>
              <p:cNvSpPr>
                <a:spLocks noChangeShapeType="1"/>
              </p:cNvSpPr>
              <p:nvPr/>
            </p:nvSpPr>
            <p:spPr bwMode="auto">
              <a:xfrm>
                <a:off x="3514" y="1865"/>
                <a:ext cx="4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49" name="Rectangle 568"/>
              <p:cNvSpPr>
                <a:spLocks noChangeArrowheads="1"/>
              </p:cNvSpPr>
              <p:nvPr/>
            </p:nvSpPr>
            <p:spPr bwMode="auto">
              <a:xfrm>
                <a:off x="3503" y="1824"/>
                <a:ext cx="61" cy="14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0" name="Freeform 569"/>
              <p:cNvSpPr>
                <a:spLocks/>
              </p:cNvSpPr>
              <p:nvPr/>
            </p:nvSpPr>
            <p:spPr bwMode="auto">
              <a:xfrm>
                <a:off x="3463" y="1814"/>
                <a:ext cx="144" cy="243"/>
              </a:xfrm>
              <a:custGeom>
                <a:avLst/>
                <a:gdLst>
                  <a:gd name="T0" fmla="*/ 0 w 144"/>
                  <a:gd name="T1" fmla="*/ 243 h 243"/>
                  <a:gd name="T2" fmla="*/ 0 w 144"/>
                  <a:gd name="T3" fmla="*/ 238 h 243"/>
                  <a:gd name="T4" fmla="*/ 30 w 144"/>
                  <a:gd name="T5" fmla="*/ 223 h 243"/>
                  <a:gd name="T6" fmla="*/ 30 w 144"/>
                  <a:gd name="T7" fmla="*/ 0 h 243"/>
                  <a:gd name="T8" fmla="*/ 111 w 144"/>
                  <a:gd name="T9" fmla="*/ 0 h 243"/>
                  <a:gd name="T10" fmla="*/ 111 w 144"/>
                  <a:gd name="T11" fmla="*/ 223 h 243"/>
                  <a:gd name="T12" fmla="*/ 144 w 144"/>
                  <a:gd name="T13" fmla="*/ 238 h 243"/>
                  <a:gd name="T14" fmla="*/ 144 w 144"/>
                  <a:gd name="T15" fmla="*/ 243 h 243"/>
                  <a:gd name="T16" fmla="*/ 0 w 144"/>
                  <a:gd name="T17" fmla="*/ 243 h 2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243"/>
                  <a:gd name="T29" fmla="*/ 144 w 144"/>
                  <a:gd name="T30" fmla="*/ 243 h 2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1" name="Freeform 570"/>
              <p:cNvSpPr>
                <a:spLocks/>
              </p:cNvSpPr>
              <p:nvPr/>
            </p:nvSpPr>
            <p:spPr bwMode="auto">
              <a:xfrm>
                <a:off x="3584" y="1875"/>
                <a:ext cx="182" cy="182"/>
              </a:xfrm>
              <a:custGeom>
                <a:avLst/>
                <a:gdLst>
                  <a:gd name="T0" fmla="*/ 0 w 182"/>
                  <a:gd name="T1" fmla="*/ 148 h 182"/>
                  <a:gd name="T2" fmla="*/ 29 w 182"/>
                  <a:gd name="T3" fmla="*/ 148 h 182"/>
                  <a:gd name="T4" fmla="*/ 60 w 182"/>
                  <a:gd name="T5" fmla="*/ 157 h 182"/>
                  <a:gd name="T6" fmla="*/ 60 w 182"/>
                  <a:gd name="T7" fmla="*/ 174 h 182"/>
                  <a:gd name="T8" fmla="*/ 29 w 182"/>
                  <a:gd name="T9" fmla="*/ 174 h 182"/>
                  <a:gd name="T10" fmla="*/ 29 w 182"/>
                  <a:gd name="T11" fmla="*/ 182 h 182"/>
                  <a:gd name="T12" fmla="*/ 153 w 182"/>
                  <a:gd name="T13" fmla="*/ 182 h 182"/>
                  <a:gd name="T14" fmla="*/ 153 w 182"/>
                  <a:gd name="T15" fmla="*/ 174 h 182"/>
                  <a:gd name="T16" fmla="*/ 122 w 182"/>
                  <a:gd name="T17" fmla="*/ 174 h 182"/>
                  <a:gd name="T18" fmla="*/ 122 w 182"/>
                  <a:gd name="T19" fmla="*/ 157 h 182"/>
                  <a:gd name="T20" fmla="*/ 153 w 182"/>
                  <a:gd name="T21" fmla="*/ 148 h 182"/>
                  <a:gd name="T22" fmla="*/ 182 w 182"/>
                  <a:gd name="T23" fmla="*/ 148 h 182"/>
                  <a:gd name="T24" fmla="*/ 182 w 182"/>
                  <a:gd name="T25" fmla="*/ 0 h 182"/>
                  <a:gd name="T26" fmla="*/ 0 w 182"/>
                  <a:gd name="T27" fmla="*/ 0 h 182"/>
                  <a:gd name="T28" fmla="*/ 0 w 182"/>
                  <a:gd name="T29" fmla="*/ 148 h 1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2"/>
                  <a:gd name="T46" fmla="*/ 0 h 182"/>
                  <a:gd name="T47" fmla="*/ 182 w 182"/>
                  <a:gd name="T48" fmla="*/ 182 h 1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2" h="182">
                    <a:moveTo>
                      <a:pt x="0" y="148"/>
                    </a:moveTo>
                    <a:lnTo>
                      <a:pt x="29" y="148"/>
                    </a:lnTo>
                    <a:lnTo>
                      <a:pt x="60" y="157"/>
                    </a:lnTo>
                    <a:lnTo>
                      <a:pt x="60" y="174"/>
                    </a:lnTo>
                    <a:lnTo>
                      <a:pt x="29" y="174"/>
                    </a:lnTo>
                    <a:lnTo>
                      <a:pt x="29" y="182"/>
                    </a:lnTo>
                    <a:lnTo>
                      <a:pt x="153" y="182"/>
                    </a:lnTo>
                    <a:lnTo>
                      <a:pt x="153" y="174"/>
                    </a:lnTo>
                    <a:lnTo>
                      <a:pt x="122" y="174"/>
                    </a:lnTo>
                    <a:lnTo>
                      <a:pt x="122" y="157"/>
                    </a:lnTo>
                    <a:lnTo>
                      <a:pt x="153" y="148"/>
                    </a:lnTo>
                    <a:lnTo>
                      <a:pt x="182" y="148"/>
                    </a:lnTo>
                    <a:lnTo>
                      <a:pt x="182" y="0"/>
                    </a:lnTo>
                    <a:lnTo>
                      <a:pt x="0" y="0"/>
                    </a:lnTo>
                    <a:lnTo>
                      <a:pt x="0" y="14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2" name="Line 571"/>
              <p:cNvSpPr>
                <a:spLocks noChangeShapeType="1"/>
              </p:cNvSpPr>
              <p:nvPr/>
            </p:nvSpPr>
            <p:spPr bwMode="auto">
              <a:xfrm>
                <a:off x="3644" y="2049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3" name="Line 572"/>
              <p:cNvSpPr>
                <a:spLocks noChangeShapeType="1"/>
              </p:cNvSpPr>
              <p:nvPr/>
            </p:nvSpPr>
            <p:spPr bwMode="auto">
              <a:xfrm>
                <a:off x="3644" y="2032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4" name="Line 573"/>
              <p:cNvSpPr>
                <a:spLocks noChangeShapeType="1"/>
              </p:cNvSpPr>
              <p:nvPr/>
            </p:nvSpPr>
            <p:spPr bwMode="auto">
              <a:xfrm>
                <a:off x="3613" y="2023"/>
                <a:ext cx="1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55" name="Freeform 574"/>
              <p:cNvSpPr>
                <a:spLocks noEditPoints="1"/>
              </p:cNvSpPr>
              <p:nvPr/>
            </p:nvSpPr>
            <p:spPr bwMode="auto">
              <a:xfrm>
                <a:off x="3501" y="1976"/>
                <a:ext cx="65" cy="66"/>
              </a:xfrm>
              <a:custGeom>
                <a:avLst/>
                <a:gdLst>
                  <a:gd name="T0" fmla="*/ 5 w 65"/>
                  <a:gd name="T1" fmla="*/ 41 h 66"/>
                  <a:gd name="T2" fmla="*/ 0 w 65"/>
                  <a:gd name="T3" fmla="*/ 0 h 66"/>
                  <a:gd name="T4" fmla="*/ 10 w 65"/>
                  <a:gd name="T5" fmla="*/ 41 h 66"/>
                  <a:gd name="T6" fmla="*/ 15 w 65"/>
                  <a:gd name="T7" fmla="*/ 0 h 66"/>
                  <a:gd name="T8" fmla="*/ 10 w 65"/>
                  <a:gd name="T9" fmla="*/ 41 h 66"/>
                  <a:gd name="T10" fmla="*/ 25 w 65"/>
                  <a:gd name="T11" fmla="*/ 41 h 66"/>
                  <a:gd name="T12" fmla="*/ 20 w 65"/>
                  <a:gd name="T13" fmla="*/ 0 h 66"/>
                  <a:gd name="T14" fmla="*/ 30 w 65"/>
                  <a:gd name="T15" fmla="*/ 41 h 66"/>
                  <a:gd name="T16" fmla="*/ 35 w 65"/>
                  <a:gd name="T17" fmla="*/ 0 h 66"/>
                  <a:gd name="T18" fmla="*/ 30 w 65"/>
                  <a:gd name="T19" fmla="*/ 41 h 66"/>
                  <a:gd name="T20" fmla="*/ 45 w 65"/>
                  <a:gd name="T21" fmla="*/ 41 h 66"/>
                  <a:gd name="T22" fmla="*/ 40 w 65"/>
                  <a:gd name="T23" fmla="*/ 0 h 66"/>
                  <a:gd name="T24" fmla="*/ 50 w 65"/>
                  <a:gd name="T25" fmla="*/ 41 h 66"/>
                  <a:gd name="T26" fmla="*/ 55 w 65"/>
                  <a:gd name="T27" fmla="*/ 0 h 66"/>
                  <a:gd name="T28" fmla="*/ 50 w 65"/>
                  <a:gd name="T29" fmla="*/ 41 h 66"/>
                  <a:gd name="T30" fmla="*/ 65 w 65"/>
                  <a:gd name="T31" fmla="*/ 41 h 66"/>
                  <a:gd name="T32" fmla="*/ 60 w 65"/>
                  <a:gd name="T33" fmla="*/ 0 h 66"/>
                  <a:gd name="T34" fmla="*/ 60 w 65"/>
                  <a:gd name="T35" fmla="*/ 66 h 66"/>
                  <a:gd name="T36" fmla="*/ 65 w 65"/>
                  <a:gd name="T37" fmla="*/ 46 h 66"/>
                  <a:gd name="T38" fmla="*/ 60 w 65"/>
                  <a:gd name="T39" fmla="*/ 66 h 66"/>
                  <a:gd name="T40" fmla="*/ 55 w 65"/>
                  <a:gd name="T41" fmla="*/ 66 h 66"/>
                  <a:gd name="T42" fmla="*/ 50 w 65"/>
                  <a:gd name="T43" fmla="*/ 46 h 66"/>
                  <a:gd name="T44" fmla="*/ 40 w 65"/>
                  <a:gd name="T45" fmla="*/ 66 h 66"/>
                  <a:gd name="T46" fmla="*/ 45 w 65"/>
                  <a:gd name="T47" fmla="*/ 46 h 66"/>
                  <a:gd name="T48" fmla="*/ 40 w 65"/>
                  <a:gd name="T49" fmla="*/ 66 h 66"/>
                  <a:gd name="T50" fmla="*/ 35 w 65"/>
                  <a:gd name="T51" fmla="*/ 66 h 66"/>
                  <a:gd name="T52" fmla="*/ 30 w 65"/>
                  <a:gd name="T53" fmla="*/ 46 h 66"/>
                  <a:gd name="T54" fmla="*/ 20 w 65"/>
                  <a:gd name="T55" fmla="*/ 66 h 66"/>
                  <a:gd name="T56" fmla="*/ 25 w 65"/>
                  <a:gd name="T57" fmla="*/ 46 h 66"/>
                  <a:gd name="T58" fmla="*/ 20 w 65"/>
                  <a:gd name="T59" fmla="*/ 66 h 66"/>
                  <a:gd name="T60" fmla="*/ 15 w 65"/>
                  <a:gd name="T61" fmla="*/ 66 h 66"/>
                  <a:gd name="T62" fmla="*/ 10 w 65"/>
                  <a:gd name="T63" fmla="*/ 46 h 66"/>
                  <a:gd name="T64" fmla="*/ 0 w 65"/>
                  <a:gd name="T65" fmla="*/ 66 h 66"/>
                  <a:gd name="T66" fmla="*/ 5 w 65"/>
                  <a:gd name="T67" fmla="*/ 46 h 66"/>
                  <a:gd name="T68" fmla="*/ 0 w 65"/>
                  <a:gd name="T69" fmla="*/ 66 h 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"/>
                  <a:gd name="T106" fmla="*/ 0 h 66"/>
                  <a:gd name="T107" fmla="*/ 65 w 65"/>
                  <a:gd name="T108" fmla="*/ 66 h 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" h="66">
                    <a:moveTo>
                      <a:pt x="0" y="41"/>
                    </a:moveTo>
                    <a:lnTo>
                      <a:pt x="5" y="4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  <a:moveTo>
                      <a:pt x="10" y="41"/>
                    </a:moveTo>
                    <a:lnTo>
                      <a:pt x="15" y="41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41"/>
                    </a:lnTo>
                    <a:close/>
                    <a:moveTo>
                      <a:pt x="20" y="41"/>
                    </a:moveTo>
                    <a:lnTo>
                      <a:pt x="25" y="41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20" y="41"/>
                    </a:lnTo>
                    <a:close/>
                    <a:moveTo>
                      <a:pt x="30" y="41"/>
                    </a:moveTo>
                    <a:lnTo>
                      <a:pt x="35" y="41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30" y="41"/>
                    </a:lnTo>
                    <a:close/>
                    <a:moveTo>
                      <a:pt x="40" y="41"/>
                    </a:moveTo>
                    <a:lnTo>
                      <a:pt x="45" y="41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40" y="41"/>
                    </a:lnTo>
                    <a:close/>
                    <a:moveTo>
                      <a:pt x="50" y="41"/>
                    </a:moveTo>
                    <a:lnTo>
                      <a:pt x="55" y="4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0" y="41"/>
                    </a:lnTo>
                    <a:close/>
                    <a:moveTo>
                      <a:pt x="60" y="41"/>
                    </a:moveTo>
                    <a:lnTo>
                      <a:pt x="65" y="41"/>
                    </a:lnTo>
                    <a:lnTo>
                      <a:pt x="65" y="0"/>
                    </a:lnTo>
                    <a:lnTo>
                      <a:pt x="60" y="0"/>
                    </a:lnTo>
                    <a:lnTo>
                      <a:pt x="60" y="41"/>
                    </a:lnTo>
                    <a:close/>
                    <a:moveTo>
                      <a:pt x="60" y="66"/>
                    </a:moveTo>
                    <a:lnTo>
                      <a:pt x="65" y="66"/>
                    </a:lnTo>
                    <a:lnTo>
                      <a:pt x="65" y="46"/>
                    </a:lnTo>
                    <a:lnTo>
                      <a:pt x="60" y="46"/>
                    </a:lnTo>
                    <a:lnTo>
                      <a:pt x="60" y="66"/>
                    </a:lnTo>
                    <a:close/>
                    <a:moveTo>
                      <a:pt x="50" y="66"/>
                    </a:moveTo>
                    <a:lnTo>
                      <a:pt x="55" y="66"/>
                    </a:lnTo>
                    <a:lnTo>
                      <a:pt x="55" y="46"/>
                    </a:lnTo>
                    <a:lnTo>
                      <a:pt x="50" y="46"/>
                    </a:lnTo>
                    <a:lnTo>
                      <a:pt x="50" y="66"/>
                    </a:lnTo>
                    <a:close/>
                    <a:moveTo>
                      <a:pt x="40" y="66"/>
                    </a:moveTo>
                    <a:lnTo>
                      <a:pt x="45" y="66"/>
                    </a:lnTo>
                    <a:lnTo>
                      <a:pt x="45" y="46"/>
                    </a:lnTo>
                    <a:lnTo>
                      <a:pt x="40" y="46"/>
                    </a:lnTo>
                    <a:lnTo>
                      <a:pt x="40" y="66"/>
                    </a:lnTo>
                    <a:close/>
                    <a:moveTo>
                      <a:pt x="30" y="66"/>
                    </a:moveTo>
                    <a:lnTo>
                      <a:pt x="35" y="66"/>
                    </a:lnTo>
                    <a:lnTo>
                      <a:pt x="35" y="46"/>
                    </a:lnTo>
                    <a:lnTo>
                      <a:pt x="30" y="46"/>
                    </a:lnTo>
                    <a:lnTo>
                      <a:pt x="30" y="66"/>
                    </a:lnTo>
                    <a:close/>
                    <a:moveTo>
                      <a:pt x="20" y="66"/>
                    </a:moveTo>
                    <a:lnTo>
                      <a:pt x="25" y="66"/>
                    </a:lnTo>
                    <a:lnTo>
                      <a:pt x="25" y="46"/>
                    </a:lnTo>
                    <a:lnTo>
                      <a:pt x="20" y="46"/>
                    </a:lnTo>
                    <a:lnTo>
                      <a:pt x="20" y="66"/>
                    </a:lnTo>
                    <a:close/>
                    <a:moveTo>
                      <a:pt x="10" y="66"/>
                    </a:moveTo>
                    <a:lnTo>
                      <a:pt x="15" y="66"/>
                    </a:lnTo>
                    <a:lnTo>
                      <a:pt x="15" y="46"/>
                    </a:lnTo>
                    <a:lnTo>
                      <a:pt x="10" y="46"/>
                    </a:lnTo>
                    <a:lnTo>
                      <a:pt x="10" y="66"/>
                    </a:lnTo>
                    <a:close/>
                    <a:moveTo>
                      <a:pt x="0" y="66"/>
                    </a:moveTo>
                    <a:lnTo>
                      <a:pt x="5" y="66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6" name="Rectangle 575"/>
              <p:cNvSpPr>
                <a:spLocks noChangeArrowheads="1"/>
              </p:cNvSpPr>
              <p:nvPr/>
            </p:nvSpPr>
            <p:spPr bwMode="auto">
              <a:xfrm>
                <a:off x="3508" y="1830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7" name="Freeform 576"/>
              <p:cNvSpPr>
                <a:spLocks/>
              </p:cNvSpPr>
              <p:nvPr/>
            </p:nvSpPr>
            <p:spPr bwMode="auto">
              <a:xfrm>
                <a:off x="3508" y="1830"/>
                <a:ext cx="51" cy="4"/>
              </a:xfrm>
              <a:custGeom>
                <a:avLst/>
                <a:gdLst>
                  <a:gd name="T0" fmla="*/ 0 w 51"/>
                  <a:gd name="T1" fmla="*/ 0 h 4"/>
                  <a:gd name="T2" fmla="*/ 6 w 51"/>
                  <a:gd name="T3" fmla="*/ 4 h 4"/>
                  <a:gd name="T4" fmla="*/ 46 w 51"/>
                  <a:gd name="T5" fmla="*/ 4 h 4"/>
                  <a:gd name="T6" fmla="*/ 51 w 5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4"/>
                  <a:gd name="T14" fmla="*/ 51 w 5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4">
                    <a:moveTo>
                      <a:pt x="0" y="0"/>
                    </a:moveTo>
                    <a:lnTo>
                      <a:pt x="6" y="4"/>
                    </a:lnTo>
                    <a:lnTo>
                      <a:pt x="46" y="4"/>
                    </a:lnTo>
                    <a:lnTo>
                      <a:pt x="51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8" name="Rectangle 577"/>
              <p:cNvSpPr>
                <a:spLocks noChangeArrowheads="1"/>
              </p:cNvSpPr>
              <p:nvPr/>
            </p:nvSpPr>
            <p:spPr bwMode="auto">
              <a:xfrm>
                <a:off x="3508" y="1855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59" name="Rectangle 578"/>
              <p:cNvSpPr>
                <a:spLocks noChangeArrowheads="1"/>
              </p:cNvSpPr>
              <p:nvPr/>
            </p:nvSpPr>
            <p:spPr bwMode="auto">
              <a:xfrm>
                <a:off x="3508" y="1880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0" name="Rectangle 579"/>
              <p:cNvSpPr>
                <a:spLocks noChangeArrowheads="1"/>
              </p:cNvSpPr>
              <p:nvPr/>
            </p:nvSpPr>
            <p:spPr bwMode="auto">
              <a:xfrm>
                <a:off x="3508" y="1905"/>
                <a:ext cx="51" cy="2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1" name="Rectangle 580"/>
              <p:cNvSpPr>
                <a:spLocks noChangeArrowheads="1"/>
              </p:cNvSpPr>
              <p:nvPr/>
            </p:nvSpPr>
            <p:spPr bwMode="auto">
              <a:xfrm>
                <a:off x="3508" y="1931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2" name="Rectangle 581"/>
              <p:cNvSpPr>
                <a:spLocks noChangeArrowheads="1"/>
              </p:cNvSpPr>
              <p:nvPr/>
            </p:nvSpPr>
            <p:spPr bwMode="auto">
              <a:xfrm>
                <a:off x="350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3" name="Rectangle 582"/>
              <p:cNvSpPr>
                <a:spLocks noChangeArrowheads="1"/>
              </p:cNvSpPr>
              <p:nvPr/>
            </p:nvSpPr>
            <p:spPr bwMode="auto">
              <a:xfrm>
                <a:off x="351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4" name="Rectangle 583"/>
              <p:cNvSpPr>
                <a:spLocks noChangeArrowheads="1"/>
              </p:cNvSpPr>
              <p:nvPr/>
            </p:nvSpPr>
            <p:spPr bwMode="auto">
              <a:xfrm>
                <a:off x="352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5" name="Rectangle 584"/>
              <p:cNvSpPr>
                <a:spLocks noChangeArrowheads="1"/>
              </p:cNvSpPr>
              <p:nvPr/>
            </p:nvSpPr>
            <p:spPr bwMode="auto">
              <a:xfrm>
                <a:off x="353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6" name="Rectangle 585"/>
              <p:cNvSpPr>
                <a:spLocks noChangeArrowheads="1"/>
              </p:cNvSpPr>
              <p:nvPr/>
            </p:nvSpPr>
            <p:spPr bwMode="auto">
              <a:xfrm>
                <a:off x="354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7" name="Rectangle 586"/>
              <p:cNvSpPr>
                <a:spLocks noChangeArrowheads="1"/>
              </p:cNvSpPr>
              <p:nvPr/>
            </p:nvSpPr>
            <p:spPr bwMode="auto">
              <a:xfrm>
                <a:off x="355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8" name="Rectangle 587"/>
              <p:cNvSpPr>
                <a:spLocks noChangeArrowheads="1"/>
              </p:cNvSpPr>
              <p:nvPr/>
            </p:nvSpPr>
            <p:spPr bwMode="auto">
              <a:xfrm>
                <a:off x="3561" y="1976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69" name="Rectangle 588"/>
              <p:cNvSpPr>
                <a:spLocks noChangeArrowheads="1"/>
              </p:cNvSpPr>
              <p:nvPr/>
            </p:nvSpPr>
            <p:spPr bwMode="auto">
              <a:xfrm>
                <a:off x="356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0" name="Rectangle 589"/>
              <p:cNvSpPr>
                <a:spLocks noChangeArrowheads="1"/>
              </p:cNvSpPr>
              <p:nvPr/>
            </p:nvSpPr>
            <p:spPr bwMode="auto">
              <a:xfrm>
                <a:off x="355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9071" name="Rectangle 590"/>
              <p:cNvSpPr>
                <a:spLocks noChangeArrowheads="1"/>
              </p:cNvSpPr>
              <p:nvPr/>
            </p:nvSpPr>
            <p:spPr bwMode="auto">
              <a:xfrm>
                <a:off x="354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47298" name="Group 591"/>
            <p:cNvGrpSpPr>
              <a:grpSpLocks/>
            </p:cNvGrpSpPr>
            <p:nvPr/>
          </p:nvGrpSpPr>
          <p:grpSpPr bwMode="auto">
            <a:xfrm>
              <a:off x="624" y="1474"/>
              <a:ext cx="3077" cy="603"/>
              <a:chOff x="792" y="1834"/>
              <a:chExt cx="3077" cy="603"/>
            </a:xfrm>
          </p:grpSpPr>
          <p:sp>
            <p:nvSpPr>
              <p:cNvPr id="48672" name="Rectangle 592"/>
              <p:cNvSpPr>
                <a:spLocks noChangeArrowheads="1"/>
              </p:cNvSpPr>
              <p:nvPr/>
            </p:nvSpPr>
            <p:spPr bwMode="auto">
              <a:xfrm>
                <a:off x="353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3" name="Rectangle 593"/>
              <p:cNvSpPr>
                <a:spLocks noChangeArrowheads="1"/>
              </p:cNvSpPr>
              <p:nvPr/>
            </p:nvSpPr>
            <p:spPr bwMode="auto">
              <a:xfrm>
                <a:off x="352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4" name="Rectangle 594"/>
              <p:cNvSpPr>
                <a:spLocks noChangeArrowheads="1"/>
              </p:cNvSpPr>
              <p:nvPr/>
            </p:nvSpPr>
            <p:spPr bwMode="auto">
              <a:xfrm>
                <a:off x="351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5" name="Rectangle 595"/>
              <p:cNvSpPr>
                <a:spLocks noChangeArrowheads="1"/>
              </p:cNvSpPr>
              <p:nvPr/>
            </p:nvSpPr>
            <p:spPr bwMode="auto">
              <a:xfrm>
                <a:off x="3501" y="2022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6" name="Line 596"/>
              <p:cNvSpPr>
                <a:spLocks noChangeShapeType="1"/>
              </p:cNvSpPr>
              <p:nvPr/>
            </p:nvSpPr>
            <p:spPr bwMode="auto">
              <a:xfrm flipV="1">
                <a:off x="3508" y="1834"/>
                <a:ext cx="6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77" name="Line 597"/>
              <p:cNvSpPr>
                <a:spLocks noChangeShapeType="1"/>
              </p:cNvSpPr>
              <p:nvPr/>
            </p:nvSpPr>
            <p:spPr bwMode="auto">
              <a:xfrm>
                <a:off x="3554" y="1834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78" name="Line 598"/>
              <p:cNvSpPr>
                <a:spLocks noChangeShapeType="1"/>
              </p:cNvSpPr>
              <p:nvPr/>
            </p:nvSpPr>
            <p:spPr bwMode="auto">
              <a:xfrm>
                <a:off x="3511" y="1923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79" name="Line 599"/>
              <p:cNvSpPr>
                <a:spLocks noChangeShapeType="1"/>
              </p:cNvSpPr>
              <p:nvPr/>
            </p:nvSpPr>
            <p:spPr bwMode="auto">
              <a:xfrm>
                <a:off x="3511" y="1919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80" name="Line 600"/>
              <p:cNvSpPr>
                <a:spLocks noChangeShapeType="1"/>
              </p:cNvSpPr>
              <p:nvPr/>
            </p:nvSpPr>
            <p:spPr bwMode="auto">
              <a:xfrm>
                <a:off x="3511" y="1915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81" name="Line 601"/>
              <p:cNvSpPr>
                <a:spLocks noChangeShapeType="1"/>
              </p:cNvSpPr>
              <p:nvPr/>
            </p:nvSpPr>
            <p:spPr bwMode="auto">
              <a:xfrm>
                <a:off x="3511" y="1912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82" name="Line 602"/>
              <p:cNvSpPr>
                <a:spLocks noChangeShapeType="1"/>
              </p:cNvSpPr>
              <p:nvPr/>
            </p:nvSpPr>
            <p:spPr bwMode="auto">
              <a:xfrm>
                <a:off x="3511" y="1908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83" name="Rectangle 603"/>
              <p:cNvSpPr>
                <a:spLocks noChangeArrowheads="1"/>
              </p:cNvSpPr>
              <p:nvPr/>
            </p:nvSpPr>
            <p:spPr bwMode="auto">
              <a:xfrm>
                <a:off x="3534" y="1860"/>
                <a:ext cx="15" cy="1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4" name="Rectangle 604"/>
              <p:cNvSpPr>
                <a:spLocks noChangeArrowheads="1"/>
              </p:cNvSpPr>
              <p:nvPr/>
            </p:nvSpPr>
            <p:spPr bwMode="auto">
              <a:xfrm>
                <a:off x="3547" y="1894"/>
                <a:ext cx="8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5" name="Rectangle 605"/>
              <p:cNvSpPr>
                <a:spLocks noChangeArrowheads="1"/>
              </p:cNvSpPr>
              <p:nvPr/>
            </p:nvSpPr>
            <p:spPr bwMode="auto">
              <a:xfrm>
                <a:off x="3547" y="1908"/>
                <a:ext cx="8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6" name="Rectangle 606"/>
              <p:cNvSpPr>
                <a:spLocks noChangeArrowheads="1"/>
              </p:cNvSpPr>
              <p:nvPr/>
            </p:nvSpPr>
            <p:spPr bwMode="auto">
              <a:xfrm>
                <a:off x="3547" y="1913"/>
                <a:ext cx="8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7" name="Freeform 607"/>
              <p:cNvSpPr>
                <a:spLocks noEditPoints="1"/>
              </p:cNvSpPr>
              <p:nvPr/>
            </p:nvSpPr>
            <p:spPr bwMode="auto">
              <a:xfrm>
                <a:off x="3526" y="1888"/>
                <a:ext cx="235" cy="129"/>
              </a:xfrm>
              <a:custGeom>
                <a:avLst/>
                <a:gdLst>
                  <a:gd name="T0" fmla="*/ 0 w 235"/>
                  <a:gd name="T1" fmla="*/ 5 h 129"/>
                  <a:gd name="T2" fmla="*/ 15 w 235"/>
                  <a:gd name="T3" fmla="*/ 5 h 129"/>
                  <a:gd name="T4" fmla="*/ 15 w 235"/>
                  <a:gd name="T5" fmla="*/ 0 h 129"/>
                  <a:gd name="T6" fmla="*/ 0 w 235"/>
                  <a:gd name="T7" fmla="*/ 0 h 129"/>
                  <a:gd name="T8" fmla="*/ 0 w 235"/>
                  <a:gd name="T9" fmla="*/ 5 h 129"/>
                  <a:gd name="T10" fmla="*/ 226 w 235"/>
                  <a:gd name="T11" fmla="*/ 129 h 129"/>
                  <a:gd name="T12" fmla="*/ 235 w 235"/>
                  <a:gd name="T13" fmla="*/ 129 h 129"/>
                  <a:gd name="T14" fmla="*/ 235 w 235"/>
                  <a:gd name="T15" fmla="*/ 127 h 129"/>
                  <a:gd name="T16" fmla="*/ 226 w 235"/>
                  <a:gd name="T17" fmla="*/ 127 h 129"/>
                  <a:gd name="T18" fmla="*/ 226 w 235"/>
                  <a:gd name="T19" fmla="*/ 129 h 129"/>
                  <a:gd name="T20" fmla="*/ 87 w 235"/>
                  <a:gd name="T21" fmla="*/ 101 h 129"/>
                  <a:gd name="T22" fmla="*/ 87 w 235"/>
                  <a:gd name="T23" fmla="*/ 16 h 129"/>
                  <a:gd name="T24" fmla="*/ 211 w 235"/>
                  <a:gd name="T25" fmla="*/ 16 h 129"/>
                  <a:gd name="T26" fmla="*/ 211 w 235"/>
                  <a:gd name="T27" fmla="*/ 101 h 129"/>
                  <a:gd name="T28" fmla="*/ 87 w 235"/>
                  <a:gd name="T29" fmla="*/ 101 h 129"/>
                  <a:gd name="T30" fmla="*/ 81 w 235"/>
                  <a:gd name="T31" fmla="*/ 107 h 129"/>
                  <a:gd name="T32" fmla="*/ 217 w 235"/>
                  <a:gd name="T33" fmla="*/ 107 h 129"/>
                  <a:gd name="T34" fmla="*/ 217 w 235"/>
                  <a:gd name="T35" fmla="*/ 10 h 129"/>
                  <a:gd name="T36" fmla="*/ 223 w 235"/>
                  <a:gd name="T37" fmla="*/ 10 h 129"/>
                  <a:gd name="T38" fmla="*/ 223 w 235"/>
                  <a:gd name="T39" fmla="*/ 4 h 129"/>
                  <a:gd name="T40" fmla="*/ 75 w 235"/>
                  <a:gd name="T41" fmla="*/ 4 h 129"/>
                  <a:gd name="T42" fmla="*/ 75 w 235"/>
                  <a:gd name="T43" fmla="*/ 112 h 129"/>
                  <a:gd name="T44" fmla="*/ 81 w 235"/>
                  <a:gd name="T45" fmla="*/ 112 h 129"/>
                  <a:gd name="T46" fmla="*/ 81 w 235"/>
                  <a:gd name="T47" fmla="*/ 107 h 1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5"/>
                  <a:gd name="T73" fmla="*/ 0 h 129"/>
                  <a:gd name="T74" fmla="*/ 235 w 235"/>
                  <a:gd name="T75" fmla="*/ 129 h 1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5" h="129">
                    <a:moveTo>
                      <a:pt x="0" y="5"/>
                    </a:moveTo>
                    <a:lnTo>
                      <a:pt x="15" y="5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  <a:moveTo>
                      <a:pt x="226" y="129"/>
                    </a:moveTo>
                    <a:lnTo>
                      <a:pt x="235" y="129"/>
                    </a:lnTo>
                    <a:lnTo>
                      <a:pt x="235" y="127"/>
                    </a:lnTo>
                    <a:lnTo>
                      <a:pt x="226" y="127"/>
                    </a:lnTo>
                    <a:lnTo>
                      <a:pt x="226" y="129"/>
                    </a:lnTo>
                    <a:close/>
                    <a:moveTo>
                      <a:pt x="87" y="101"/>
                    </a:moveTo>
                    <a:lnTo>
                      <a:pt x="87" y="16"/>
                    </a:lnTo>
                    <a:lnTo>
                      <a:pt x="211" y="16"/>
                    </a:lnTo>
                    <a:lnTo>
                      <a:pt x="211" y="101"/>
                    </a:lnTo>
                    <a:lnTo>
                      <a:pt x="87" y="101"/>
                    </a:lnTo>
                    <a:close/>
                    <a:moveTo>
                      <a:pt x="81" y="107"/>
                    </a:moveTo>
                    <a:lnTo>
                      <a:pt x="217" y="107"/>
                    </a:lnTo>
                    <a:lnTo>
                      <a:pt x="217" y="10"/>
                    </a:lnTo>
                    <a:lnTo>
                      <a:pt x="223" y="10"/>
                    </a:lnTo>
                    <a:lnTo>
                      <a:pt x="223" y="4"/>
                    </a:lnTo>
                    <a:lnTo>
                      <a:pt x="75" y="4"/>
                    </a:lnTo>
                    <a:lnTo>
                      <a:pt x="75" y="112"/>
                    </a:lnTo>
                    <a:lnTo>
                      <a:pt x="81" y="112"/>
                    </a:lnTo>
                    <a:lnTo>
                      <a:pt x="81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8" name="Rectangle 608"/>
              <p:cNvSpPr>
                <a:spLocks noChangeArrowheads="1"/>
              </p:cNvSpPr>
              <p:nvPr/>
            </p:nvSpPr>
            <p:spPr bwMode="auto">
              <a:xfrm>
                <a:off x="3526" y="1888"/>
                <a:ext cx="15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89" name="Rectangle 609"/>
              <p:cNvSpPr>
                <a:spLocks noChangeArrowheads="1"/>
              </p:cNvSpPr>
              <p:nvPr/>
            </p:nvSpPr>
            <p:spPr bwMode="auto">
              <a:xfrm>
                <a:off x="3752" y="2015"/>
                <a:ext cx="9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0" name="Rectangle 610"/>
              <p:cNvSpPr>
                <a:spLocks noChangeArrowheads="1"/>
              </p:cNvSpPr>
              <p:nvPr/>
            </p:nvSpPr>
            <p:spPr bwMode="auto">
              <a:xfrm>
                <a:off x="3613" y="1904"/>
                <a:ext cx="124" cy="8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1" name="Freeform 611"/>
              <p:cNvSpPr>
                <a:spLocks/>
              </p:cNvSpPr>
              <p:nvPr/>
            </p:nvSpPr>
            <p:spPr bwMode="auto">
              <a:xfrm>
                <a:off x="3601" y="1892"/>
                <a:ext cx="148" cy="108"/>
              </a:xfrm>
              <a:custGeom>
                <a:avLst/>
                <a:gdLst>
                  <a:gd name="T0" fmla="*/ 6 w 148"/>
                  <a:gd name="T1" fmla="*/ 103 h 108"/>
                  <a:gd name="T2" fmla="*/ 142 w 148"/>
                  <a:gd name="T3" fmla="*/ 103 h 108"/>
                  <a:gd name="T4" fmla="*/ 142 w 148"/>
                  <a:gd name="T5" fmla="*/ 6 h 108"/>
                  <a:gd name="T6" fmla="*/ 148 w 148"/>
                  <a:gd name="T7" fmla="*/ 6 h 108"/>
                  <a:gd name="T8" fmla="*/ 148 w 148"/>
                  <a:gd name="T9" fmla="*/ 0 h 108"/>
                  <a:gd name="T10" fmla="*/ 0 w 148"/>
                  <a:gd name="T11" fmla="*/ 0 h 108"/>
                  <a:gd name="T12" fmla="*/ 0 w 148"/>
                  <a:gd name="T13" fmla="*/ 108 h 108"/>
                  <a:gd name="T14" fmla="*/ 6 w 148"/>
                  <a:gd name="T15" fmla="*/ 108 h 108"/>
                  <a:gd name="T16" fmla="*/ 6 w 148"/>
                  <a:gd name="T17" fmla="*/ 103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08"/>
                  <a:gd name="T29" fmla="*/ 148 w 148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08">
                    <a:moveTo>
                      <a:pt x="6" y="103"/>
                    </a:moveTo>
                    <a:lnTo>
                      <a:pt x="142" y="103"/>
                    </a:lnTo>
                    <a:lnTo>
                      <a:pt x="142" y="6"/>
                    </a:lnTo>
                    <a:lnTo>
                      <a:pt x="148" y="6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0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2" name="Freeform 612"/>
              <p:cNvSpPr>
                <a:spLocks/>
              </p:cNvSpPr>
              <p:nvPr/>
            </p:nvSpPr>
            <p:spPr bwMode="auto">
              <a:xfrm>
                <a:off x="3584" y="2015"/>
                <a:ext cx="91" cy="8"/>
              </a:xfrm>
              <a:custGeom>
                <a:avLst/>
                <a:gdLst>
                  <a:gd name="T0" fmla="*/ 0 w 91"/>
                  <a:gd name="T1" fmla="*/ 0 h 8"/>
                  <a:gd name="T2" fmla="*/ 91 w 91"/>
                  <a:gd name="T3" fmla="*/ 0 h 8"/>
                  <a:gd name="T4" fmla="*/ 91 w 91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8"/>
                  <a:gd name="T11" fmla="*/ 91 w 9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8">
                    <a:moveTo>
                      <a:pt x="0" y="0"/>
                    </a:moveTo>
                    <a:lnTo>
                      <a:pt x="91" y="0"/>
                    </a:lnTo>
                    <a:lnTo>
                      <a:pt x="91" y="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3" name="Line 613"/>
              <p:cNvSpPr>
                <a:spLocks noChangeShapeType="1"/>
              </p:cNvSpPr>
              <p:nvPr/>
            </p:nvSpPr>
            <p:spPr bwMode="auto">
              <a:xfrm flipV="1">
                <a:off x="3630" y="2015"/>
                <a:ext cx="1" cy="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94" name="Rectangle 614"/>
              <p:cNvSpPr>
                <a:spLocks noChangeArrowheads="1"/>
              </p:cNvSpPr>
              <p:nvPr/>
            </p:nvSpPr>
            <p:spPr bwMode="auto">
              <a:xfrm>
                <a:off x="3517" y="2063"/>
                <a:ext cx="268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Policy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695" name="Rectangle 615"/>
              <p:cNvSpPr>
                <a:spLocks noChangeArrowheads="1"/>
              </p:cNvSpPr>
              <p:nvPr/>
            </p:nvSpPr>
            <p:spPr bwMode="auto">
              <a:xfrm>
                <a:off x="3449" y="2160"/>
                <a:ext cx="42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Authority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696" name="Freeform 616"/>
              <p:cNvSpPr>
                <a:spLocks/>
              </p:cNvSpPr>
              <p:nvPr/>
            </p:nvSpPr>
            <p:spPr bwMode="auto">
              <a:xfrm>
                <a:off x="1226" y="2179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7" name="Freeform 617"/>
              <p:cNvSpPr>
                <a:spLocks/>
              </p:cNvSpPr>
              <p:nvPr/>
            </p:nvSpPr>
            <p:spPr bwMode="auto">
              <a:xfrm>
                <a:off x="1226" y="2179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98" name="Line 618"/>
              <p:cNvSpPr>
                <a:spLocks noChangeShapeType="1"/>
              </p:cNvSpPr>
              <p:nvPr/>
            </p:nvSpPr>
            <p:spPr bwMode="auto">
              <a:xfrm>
                <a:off x="1264" y="2294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99" name="Line 619"/>
              <p:cNvSpPr>
                <a:spLocks noChangeShapeType="1"/>
              </p:cNvSpPr>
              <p:nvPr/>
            </p:nvSpPr>
            <p:spPr bwMode="auto">
              <a:xfrm>
                <a:off x="1264" y="2286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00" name="Freeform 620"/>
              <p:cNvSpPr>
                <a:spLocks noEditPoints="1"/>
              </p:cNvSpPr>
              <p:nvPr/>
            </p:nvSpPr>
            <p:spPr bwMode="auto">
              <a:xfrm>
                <a:off x="1317" y="2299"/>
                <a:ext cx="71" cy="50"/>
              </a:xfrm>
              <a:custGeom>
                <a:avLst/>
                <a:gdLst>
                  <a:gd name="T0" fmla="*/ 0 w 71"/>
                  <a:gd name="T1" fmla="*/ 50 h 50"/>
                  <a:gd name="T2" fmla="*/ 57 w 71"/>
                  <a:gd name="T3" fmla="*/ 50 h 50"/>
                  <a:gd name="T4" fmla="*/ 57 w 71"/>
                  <a:gd name="T5" fmla="*/ 0 h 50"/>
                  <a:gd name="T6" fmla="*/ 0 w 71"/>
                  <a:gd name="T7" fmla="*/ 0 h 50"/>
                  <a:gd name="T8" fmla="*/ 0 w 71"/>
                  <a:gd name="T9" fmla="*/ 50 h 50"/>
                  <a:gd name="T10" fmla="*/ 62 w 71"/>
                  <a:gd name="T11" fmla="*/ 9 h 50"/>
                  <a:gd name="T12" fmla="*/ 71 w 71"/>
                  <a:gd name="T13" fmla="*/ 9 h 50"/>
                  <a:gd name="T14" fmla="*/ 71 w 71"/>
                  <a:gd name="T15" fmla="*/ 0 h 50"/>
                  <a:gd name="T16" fmla="*/ 62 w 71"/>
                  <a:gd name="T17" fmla="*/ 0 h 50"/>
                  <a:gd name="T18" fmla="*/ 62 w 71"/>
                  <a:gd name="T19" fmla="*/ 9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50"/>
                    </a:moveTo>
                    <a:lnTo>
                      <a:pt x="57" y="50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  <a:moveTo>
                      <a:pt x="62" y="9"/>
                    </a:moveTo>
                    <a:lnTo>
                      <a:pt x="71" y="9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62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1" name="Rectangle 621"/>
              <p:cNvSpPr>
                <a:spLocks noChangeArrowheads="1"/>
              </p:cNvSpPr>
              <p:nvPr/>
            </p:nvSpPr>
            <p:spPr bwMode="auto">
              <a:xfrm>
                <a:off x="1317" y="2299"/>
                <a:ext cx="57" cy="5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2" name="Line 622"/>
              <p:cNvSpPr>
                <a:spLocks noChangeShapeType="1"/>
              </p:cNvSpPr>
              <p:nvPr/>
            </p:nvSpPr>
            <p:spPr bwMode="auto">
              <a:xfrm>
                <a:off x="1317" y="2316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03" name="Line 623"/>
              <p:cNvSpPr>
                <a:spLocks noChangeShapeType="1"/>
              </p:cNvSpPr>
              <p:nvPr/>
            </p:nvSpPr>
            <p:spPr bwMode="auto">
              <a:xfrm>
                <a:off x="1317" y="2333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04" name="Line 624"/>
              <p:cNvSpPr>
                <a:spLocks noChangeShapeType="1"/>
              </p:cNvSpPr>
              <p:nvPr/>
            </p:nvSpPr>
            <p:spPr bwMode="auto">
              <a:xfrm>
                <a:off x="1319" y="2324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05" name="Rectangle 625"/>
              <p:cNvSpPr>
                <a:spLocks noChangeArrowheads="1"/>
              </p:cNvSpPr>
              <p:nvPr/>
            </p:nvSpPr>
            <p:spPr bwMode="auto">
              <a:xfrm>
                <a:off x="1349" y="2319"/>
                <a:ext cx="17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6" name="Rectangle 626"/>
              <p:cNvSpPr>
                <a:spLocks noChangeArrowheads="1"/>
              </p:cNvSpPr>
              <p:nvPr/>
            </p:nvSpPr>
            <p:spPr bwMode="auto">
              <a:xfrm>
                <a:off x="1379" y="2299"/>
                <a:ext cx="9" cy="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7" name="Freeform 627"/>
              <p:cNvSpPr>
                <a:spLocks noEditPoints="1"/>
              </p:cNvSpPr>
              <p:nvPr/>
            </p:nvSpPr>
            <p:spPr bwMode="auto">
              <a:xfrm>
                <a:off x="1232" y="2191"/>
                <a:ext cx="164" cy="118"/>
              </a:xfrm>
              <a:custGeom>
                <a:avLst/>
                <a:gdLst>
                  <a:gd name="T0" fmla="*/ 137 w 164"/>
                  <a:gd name="T1" fmla="*/ 84 h 118"/>
                  <a:gd name="T2" fmla="*/ 143 w 164"/>
                  <a:gd name="T3" fmla="*/ 84 h 118"/>
                  <a:gd name="T4" fmla="*/ 143 w 164"/>
                  <a:gd name="T5" fmla="*/ 82 h 118"/>
                  <a:gd name="T6" fmla="*/ 137 w 164"/>
                  <a:gd name="T7" fmla="*/ 82 h 118"/>
                  <a:gd name="T8" fmla="*/ 137 w 164"/>
                  <a:gd name="T9" fmla="*/ 84 h 118"/>
                  <a:gd name="T10" fmla="*/ 37 w 164"/>
                  <a:gd name="T11" fmla="*/ 70 h 118"/>
                  <a:gd name="T12" fmla="*/ 37 w 164"/>
                  <a:gd name="T13" fmla="*/ 8 h 118"/>
                  <a:gd name="T14" fmla="*/ 127 w 164"/>
                  <a:gd name="T15" fmla="*/ 8 h 118"/>
                  <a:gd name="T16" fmla="*/ 127 w 164"/>
                  <a:gd name="T17" fmla="*/ 70 h 118"/>
                  <a:gd name="T18" fmla="*/ 37 w 164"/>
                  <a:gd name="T19" fmla="*/ 70 h 118"/>
                  <a:gd name="T20" fmla="*/ 32 w 164"/>
                  <a:gd name="T21" fmla="*/ 74 h 118"/>
                  <a:gd name="T22" fmla="*/ 131 w 164"/>
                  <a:gd name="T23" fmla="*/ 74 h 118"/>
                  <a:gd name="T24" fmla="*/ 131 w 164"/>
                  <a:gd name="T25" fmla="*/ 4 h 118"/>
                  <a:gd name="T26" fmla="*/ 135 w 164"/>
                  <a:gd name="T27" fmla="*/ 4 h 118"/>
                  <a:gd name="T28" fmla="*/ 135 w 164"/>
                  <a:gd name="T29" fmla="*/ 0 h 118"/>
                  <a:gd name="T30" fmla="*/ 28 w 164"/>
                  <a:gd name="T31" fmla="*/ 0 h 118"/>
                  <a:gd name="T32" fmla="*/ 28 w 164"/>
                  <a:gd name="T33" fmla="*/ 78 h 118"/>
                  <a:gd name="T34" fmla="*/ 32 w 164"/>
                  <a:gd name="T35" fmla="*/ 78 h 118"/>
                  <a:gd name="T36" fmla="*/ 32 w 164"/>
                  <a:gd name="T37" fmla="*/ 74 h 118"/>
                  <a:gd name="T38" fmla="*/ 0 w 164"/>
                  <a:gd name="T39" fmla="*/ 114 h 118"/>
                  <a:gd name="T40" fmla="*/ 16 w 164"/>
                  <a:gd name="T41" fmla="*/ 114 h 118"/>
                  <a:gd name="T42" fmla="*/ 16 w 164"/>
                  <a:gd name="T43" fmla="*/ 108 h 118"/>
                  <a:gd name="T44" fmla="*/ 0 w 164"/>
                  <a:gd name="T45" fmla="*/ 108 h 118"/>
                  <a:gd name="T46" fmla="*/ 0 w 164"/>
                  <a:gd name="T47" fmla="*/ 114 h 118"/>
                  <a:gd name="T48" fmla="*/ 96 w 164"/>
                  <a:gd name="T49" fmla="*/ 118 h 118"/>
                  <a:gd name="T50" fmla="*/ 131 w 164"/>
                  <a:gd name="T51" fmla="*/ 118 h 118"/>
                  <a:gd name="T52" fmla="*/ 131 w 164"/>
                  <a:gd name="T53" fmla="*/ 115 h 118"/>
                  <a:gd name="T54" fmla="*/ 96 w 164"/>
                  <a:gd name="T55" fmla="*/ 115 h 118"/>
                  <a:gd name="T56" fmla="*/ 96 w 164"/>
                  <a:gd name="T57" fmla="*/ 118 h 118"/>
                  <a:gd name="T58" fmla="*/ 158 w 164"/>
                  <a:gd name="T59" fmla="*/ 111 h 118"/>
                  <a:gd name="T60" fmla="*/ 164 w 164"/>
                  <a:gd name="T61" fmla="*/ 111 h 118"/>
                  <a:gd name="T62" fmla="*/ 164 w 164"/>
                  <a:gd name="T63" fmla="*/ 108 h 118"/>
                  <a:gd name="T64" fmla="*/ 158 w 164"/>
                  <a:gd name="T65" fmla="*/ 108 h 118"/>
                  <a:gd name="T66" fmla="*/ 158 w 164"/>
                  <a:gd name="T67" fmla="*/ 111 h 118"/>
                  <a:gd name="T68" fmla="*/ 158 w 164"/>
                  <a:gd name="T69" fmla="*/ 117 h 118"/>
                  <a:gd name="T70" fmla="*/ 164 w 164"/>
                  <a:gd name="T71" fmla="*/ 117 h 118"/>
                  <a:gd name="T72" fmla="*/ 164 w 164"/>
                  <a:gd name="T73" fmla="*/ 114 h 118"/>
                  <a:gd name="T74" fmla="*/ 158 w 164"/>
                  <a:gd name="T75" fmla="*/ 114 h 118"/>
                  <a:gd name="T76" fmla="*/ 158 w 164"/>
                  <a:gd name="T77" fmla="*/ 117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4"/>
                  <a:gd name="T118" fmla="*/ 0 h 118"/>
                  <a:gd name="T119" fmla="*/ 164 w 164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4" h="118">
                    <a:moveTo>
                      <a:pt x="137" y="84"/>
                    </a:moveTo>
                    <a:lnTo>
                      <a:pt x="143" y="84"/>
                    </a:lnTo>
                    <a:lnTo>
                      <a:pt x="143" y="82"/>
                    </a:lnTo>
                    <a:lnTo>
                      <a:pt x="137" y="82"/>
                    </a:lnTo>
                    <a:lnTo>
                      <a:pt x="137" y="84"/>
                    </a:lnTo>
                    <a:close/>
                    <a:moveTo>
                      <a:pt x="37" y="70"/>
                    </a:moveTo>
                    <a:lnTo>
                      <a:pt x="37" y="8"/>
                    </a:lnTo>
                    <a:lnTo>
                      <a:pt x="127" y="8"/>
                    </a:lnTo>
                    <a:lnTo>
                      <a:pt x="127" y="70"/>
                    </a:lnTo>
                    <a:lnTo>
                      <a:pt x="37" y="70"/>
                    </a:lnTo>
                    <a:close/>
                    <a:moveTo>
                      <a:pt x="32" y="74"/>
                    </a:moveTo>
                    <a:lnTo>
                      <a:pt x="131" y="74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5" y="0"/>
                    </a:lnTo>
                    <a:lnTo>
                      <a:pt x="28" y="0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2" y="74"/>
                    </a:lnTo>
                    <a:close/>
                    <a:moveTo>
                      <a:pt x="0" y="114"/>
                    </a:moveTo>
                    <a:lnTo>
                      <a:pt x="16" y="114"/>
                    </a:lnTo>
                    <a:lnTo>
                      <a:pt x="16" y="108"/>
                    </a:lnTo>
                    <a:lnTo>
                      <a:pt x="0" y="108"/>
                    </a:lnTo>
                    <a:lnTo>
                      <a:pt x="0" y="114"/>
                    </a:lnTo>
                    <a:close/>
                    <a:moveTo>
                      <a:pt x="96" y="118"/>
                    </a:moveTo>
                    <a:lnTo>
                      <a:pt x="131" y="118"/>
                    </a:lnTo>
                    <a:lnTo>
                      <a:pt x="131" y="115"/>
                    </a:lnTo>
                    <a:lnTo>
                      <a:pt x="96" y="115"/>
                    </a:lnTo>
                    <a:lnTo>
                      <a:pt x="96" y="118"/>
                    </a:lnTo>
                    <a:close/>
                    <a:moveTo>
                      <a:pt x="158" y="111"/>
                    </a:moveTo>
                    <a:lnTo>
                      <a:pt x="164" y="111"/>
                    </a:lnTo>
                    <a:lnTo>
                      <a:pt x="164" y="108"/>
                    </a:lnTo>
                    <a:lnTo>
                      <a:pt x="158" y="108"/>
                    </a:lnTo>
                    <a:lnTo>
                      <a:pt x="158" y="111"/>
                    </a:lnTo>
                    <a:close/>
                    <a:moveTo>
                      <a:pt x="158" y="117"/>
                    </a:moveTo>
                    <a:lnTo>
                      <a:pt x="164" y="117"/>
                    </a:lnTo>
                    <a:lnTo>
                      <a:pt x="164" y="114"/>
                    </a:lnTo>
                    <a:lnTo>
                      <a:pt x="158" y="114"/>
                    </a:lnTo>
                    <a:lnTo>
                      <a:pt x="158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8" name="Rectangle 628"/>
              <p:cNvSpPr>
                <a:spLocks noChangeArrowheads="1"/>
              </p:cNvSpPr>
              <p:nvPr/>
            </p:nvSpPr>
            <p:spPr bwMode="auto">
              <a:xfrm>
                <a:off x="1369" y="2273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09" name="Rectangle 629"/>
              <p:cNvSpPr>
                <a:spLocks noChangeArrowheads="1"/>
              </p:cNvSpPr>
              <p:nvPr/>
            </p:nvSpPr>
            <p:spPr bwMode="auto">
              <a:xfrm>
                <a:off x="1269" y="2199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0" name="Freeform 630"/>
              <p:cNvSpPr>
                <a:spLocks/>
              </p:cNvSpPr>
              <p:nvPr/>
            </p:nvSpPr>
            <p:spPr bwMode="auto">
              <a:xfrm>
                <a:off x="1260" y="2191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1" name="Line 631"/>
              <p:cNvSpPr>
                <a:spLocks noChangeShapeType="1"/>
              </p:cNvSpPr>
              <p:nvPr/>
            </p:nvSpPr>
            <p:spPr bwMode="auto">
              <a:xfrm>
                <a:off x="1248" y="2279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12" name="Line 632"/>
              <p:cNvSpPr>
                <a:spLocks noChangeShapeType="1"/>
              </p:cNvSpPr>
              <p:nvPr/>
            </p:nvSpPr>
            <p:spPr bwMode="auto">
              <a:xfrm flipV="1">
                <a:off x="1281" y="2279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13" name="Line 633"/>
              <p:cNvSpPr>
                <a:spLocks noChangeShapeType="1"/>
              </p:cNvSpPr>
              <p:nvPr/>
            </p:nvSpPr>
            <p:spPr bwMode="auto">
              <a:xfrm flipV="1">
                <a:off x="1314" y="2279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14" name="Rectangle 634"/>
              <p:cNvSpPr>
                <a:spLocks noChangeArrowheads="1"/>
              </p:cNvSpPr>
              <p:nvPr/>
            </p:nvSpPr>
            <p:spPr bwMode="auto">
              <a:xfrm>
                <a:off x="1232" y="2299"/>
                <a:ext cx="16" cy="6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5" name="Rectangle 635"/>
              <p:cNvSpPr>
                <a:spLocks noChangeArrowheads="1"/>
              </p:cNvSpPr>
              <p:nvPr/>
            </p:nvSpPr>
            <p:spPr bwMode="auto">
              <a:xfrm>
                <a:off x="1328" y="2306"/>
                <a:ext cx="35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6" name="Rectangle 636"/>
              <p:cNvSpPr>
                <a:spLocks noChangeArrowheads="1"/>
              </p:cNvSpPr>
              <p:nvPr/>
            </p:nvSpPr>
            <p:spPr bwMode="auto">
              <a:xfrm>
                <a:off x="1390" y="2299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7" name="Rectangle 637"/>
              <p:cNvSpPr>
                <a:spLocks noChangeArrowheads="1"/>
              </p:cNvSpPr>
              <p:nvPr/>
            </p:nvSpPr>
            <p:spPr bwMode="auto">
              <a:xfrm>
                <a:off x="1390" y="2305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8" name="Freeform 638"/>
              <p:cNvSpPr>
                <a:spLocks noEditPoints="1"/>
              </p:cNvSpPr>
              <p:nvPr/>
            </p:nvSpPr>
            <p:spPr bwMode="auto">
              <a:xfrm>
                <a:off x="1095" y="2201"/>
                <a:ext cx="219" cy="175"/>
              </a:xfrm>
              <a:custGeom>
                <a:avLst/>
                <a:gdLst>
                  <a:gd name="T0" fmla="*/ 0 w 219"/>
                  <a:gd name="T1" fmla="*/ 175 h 175"/>
                  <a:gd name="T2" fmla="*/ 0 w 219"/>
                  <a:gd name="T3" fmla="*/ 172 h 175"/>
                  <a:gd name="T4" fmla="*/ 22 w 219"/>
                  <a:gd name="T5" fmla="*/ 161 h 175"/>
                  <a:gd name="T6" fmla="*/ 22 w 219"/>
                  <a:gd name="T7" fmla="*/ 0 h 175"/>
                  <a:gd name="T8" fmla="*/ 80 w 219"/>
                  <a:gd name="T9" fmla="*/ 0 h 175"/>
                  <a:gd name="T10" fmla="*/ 80 w 219"/>
                  <a:gd name="T11" fmla="*/ 161 h 175"/>
                  <a:gd name="T12" fmla="*/ 104 w 219"/>
                  <a:gd name="T13" fmla="*/ 172 h 175"/>
                  <a:gd name="T14" fmla="*/ 104 w 219"/>
                  <a:gd name="T15" fmla="*/ 175 h 175"/>
                  <a:gd name="T16" fmla="*/ 0 w 219"/>
                  <a:gd name="T17" fmla="*/ 175 h 175"/>
                  <a:gd name="T18" fmla="*/ 87 w 219"/>
                  <a:gd name="T19" fmla="*/ 151 h 175"/>
                  <a:gd name="T20" fmla="*/ 108 w 219"/>
                  <a:gd name="T21" fmla="*/ 151 h 175"/>
                  <a:gd name="T22" fmla="*/ 130 w 219"/>
                  <a:gd name="T23" fmla="*/ 157 h 175"/>
                  <a:gd name="T24" fmla="*/ 130 w 219"/>
                  <a:gd name="T25" fmla="*/ 169 h 175"/>
                  <a:gd name="T26" fmla="*/ 108 w 219"/>
                  <a:gd name="T27" fmla="*/ 169 h 175"/>
                  <a:gd name="T28" fmla="*/ 108 w 219"/>
                  <a:gd name="T29" fmla="*/ 175 h 175"/>
                  <a:gd name="T30" fmla="*/ 198 w 219"/>
                  <a:gd name="T31" fmla="*/ 175 h 175"/>
                  <a:gd name="T32" fmla="*/ 198 w 219"/>
                  <a:gd name="T33" fmla="*/ 169 h 175"/>
                  <a:gd name="T34" fmla="*/ 176 w 219"/>
                  <a:gd name="T35" fmla="*/ 169 h 175"/>
                  <a:gd name="T36" fmla="*/ 176 w 219"/>
                  <a:gd name="T37" fmla="*/ 157 h 175"/>
                  <a:gd name="T38" fmla="*/ 198 w 219"/>
                  <a:gd name="T39" fmla="*/ 151 h 175"/>
                  <a:gd name="T40" fmla="*/ 219 w 219"/>
                  <a:gd name="T41" fmla="*/ 151 h 175"/>
                  <a:gd name="T42" fmla="*/ 219 w 219"/>
                  <a:gd name="T43" fmla="*/ 44 h 175"/>
                  <a:gd name="T44" fmla="*/ 87 w 219"/>
                  <a:gd name="T45" fmla="*/ 44 h 175"/>
                  <a:gd name="T46" fmla="*/ 87 w 219"/>
                  <a:gd name="T47" fmla="*/ 151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5"/>
                  <a:gd name="T74" fmla="*/ 219 w 219"/>
                  <a:gd name="T75" fmla="*/ 175 h 1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4" y="172"/>
                    </a:lnTo>
                    <a:lnTo>
                      <a:pt x="104" y="175"/>
                    </a:lnTo>
                    <a:lnTo>
                      <a:pt x="0" y="175"/>
                    </a:lnTo>
                    <a:close/>
                    <a:moveTo>
                      <a:pt x="87" y="151"/>
                    </a:moveTo>
                    <a:lnTo>
                      <a:pt x="108" y="151"/>
                    </a:lnTo>
                    <a:lnTo>
                      <a:pt x="130" y="157"/>
                    </a:lnTo>
                    <a:lnTo>
                      <a:pt x="130" y="169"/>
                    </a:lnTo>
                    <a:lnTo>
                      <a:pt x="108" y="169"/>
                    </a:lnTo>
                    <a:lnTo>
                      <a:pt x="108" y="175"/>
                    </a:lnTo>
                    <a:lnTo>
                      <a:pt x="198" y="175"/>
                    </a:lnTo>
                    <a:lnTo>
                      <a:pt x="198" y="169"/>
                    </a:lnTo>
                    <a:lnTo>
                      <a:pt x="176" y="169"/>
                    </a:lnTo>
                    <a:lnTo>
                      <a:pt x="176" y="157"/>
                    </a:lnTo>
                    <a:lnTo>
                      <a:pt x="198" y="151"/>
                    </a:lnTo>
                    <a:lnTo>
                      <a:pt x="219" y="151"/>
                    </a:lnTo>
                    <a:lnTo>
                      <a:pt x="219" y="44"/>
                    </a:lnTo>
                    <a:lnTo>
                      <a:pt x="87" y="44"/>
                    </a:lnTo>
                    <a:lnTo>
                      <a:pt x="8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19" name="Line 639"/>
              <p:cNvSpPr>
                <a:spLocks noChangeShapeType="1"/>
              </p:cNvSpPr>
              <p:nvPr/>
            </p:nvSpPr>
            <p:spPr bwMode="auto">
              <a:xfrm>
                <a:off x="1117" y="2362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0" name="Line 640"/>
              <p:cNvSpPr>
                <a:spLocks noChangeShapeType="1"/>
              </p:cNvSpPr>
              <p:nvPr/>
            </p:nvSpPr>
            <p:spPr bwMode="auto">
              <a:xfrm>
                <a:off x="1175" y="2362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1" name="Line 641"/>
              <p:cNvSpPr>
                <a:spLocks noChangeShapeType="1"/>
              </p:cNvSpPr>
              <p:nvPr/>
            </p:nvSpPr>
            <p:spPr bwMode="auto">
              <a:xfrm>
                <a:off x="1135" y="2256"/>
                <a:ext cx="2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2" name="Line 642"/>
              <p:cNvSpPr>
                <a:spLocks noChangeShapeType="1"/>
              </p:cNvSpPr>
              <p:nvPr/>
            </p:nvSpPr>
            <p:spPr bwMode="auto">
              <a:xfrm>
                <a:off x="1131" y="2237"/>
                <a:ext cx="3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3" name="Rectangle 643"/>
              <p:cNvSpPr>
                <a:spLocks noChangeArrowheads="1"/>
              </p:cNvSpPr>
              <p:nvPr/>
            </p:nvSpPr>
            <p:spPr bwMode="auto">
              <a:xfrm>
                <a:off x="1124" y="2208"/>
                <a:ext cx="44" cy="10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24" name="Freeform 644"/>
              <p:cNvSpPr>
                <a:spLocks/>
              </p:cNvSpPr>
              <p:nvPr/>
            </p:nvSpPr>
            <p:spPr bwMode="auto">
              <a:xfrm>
                <a:off x="1095" y="2201"/>
                <a:ext cx="104" cy="175"/>
              </a:xfrm>
              <a:custGeom>
                <a:avLst/>
                <a:gdLst>
                  <a:gd name="T0" fmla="*/ 0 w 104"/>
                  <a:gd name="T1" fmla="*/ 175 h 175"/>
                  <a:gd name="T2" fmla="*/ 0 w 104"/>
                  <a:gd name="T3" fmla="*/ 172 h 175"/>
                  <a:gd name="T4" fmla="*/ 22 w 104"/>
                  <a:gd name="T5" fmla="*/ 161 h 175"/>
                  <a:gd name="T6" fmla="*/ 22 w 104"/>
                  <a:gd name="T7" fmla="*/ 0 h 175"/>
                  <a:gd name="T8" fmla="*/ 80 w 104"/>
                  <a:gd name="T9" fmla="*/ 0 h 175"/>
                  <a:gd name="T10" fmla="*/ 80 w 104"/>
                  <a:gd name="T11" fmla="*/ 161 h 175"/>
                  <a:gd name="T12" fmla="*/ 104 w 104"/>
                  <a:gd name="T13" fmla="*/ 172 h 175"/>
                  <a:gd name="T14" fmla="*/ 104 w 104"/>
                  <a:gd name="T15" fmla="*/ 175 h 175"/>
                  <a:gd name="T16" fmla="*/ 0 w 104"/>
                  <a:gd name="T17" fmla="*/ 175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175"/>
                  <a:gd name="T29" fmla="*/ 104 w 104"/>
                  <a:gd name="T30" fmla="*/ 175 h 1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4" y="172"/>
                    </a:lnTo>
                    <a:lnTo>
                      <a:pt x="104" y="175"/>
                    </a:lnTo>
                    <a:lnTo>
                      <a:pt x="0" y="1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25" name="Freeform 645"/>
              <p:cNvSpPr>
                <a:spLocks/>
              </p:cNvSpPr>
              <p:nvPr/>
            </p:nvSpPr>
            <p:spPr bwMode="auto">
              <a:xfrm>
                <a:off x="1182" y="2245"/>
                <a:ext cx="132" cy="131"/>
              </a:xfrm>
              <a:custGeom>
                <a:avLst/>
                <a:gdLst>
                  <a:gd name="T0" fmla="*/ 0 w 132"/>
                  <a:gd name="T1" fmla="*/ 107 h 131"/>
                  <a:gd name="T2" fmla="*/ 21 w 132"/>
                  <a:gd name="T3" fmla="*/ 107 h 131"/>
                  <a:gd name="T4" fmla="*/ 43 w 132"/>
                  <a:gd name="T5" fmla="*/ 113 h 131"/>
                  <a:gd name="T6" fmla="*/ 43 w 132"/>
                  <a:gd name="T7" fmla="*/ 125 h 131"/>
                  <a:gd name="T8" fmla="*/ 21 w 132"/>
                  <a:gd name="T9" fmla="*/ 125 h 131"/>
                  <a:gd name="T10" fmla="*/ 21 w 132"/>
                  <a:gd name="T11" fmla="*/ 131 h 131"/>
                  <a:gd name="T12" fmla="*/ 111 w 132"/>
                  <a:gd name="T13" fmla="*/ 131 h 131"/>
                  <a:gd name="T14" fmla="*/ 111 w 132"/>
                  <a:gd name="T15" fmla="*/ 125 h 131"/>
                  <a:gd name="T16" fmla="*/ 89 w 132"/>
                  <a:gd name="T17" fmla="*/ 125 h 131"/>
                  <a:gd name="T18" fmla="*/ 89 w 132"/>
                  <a:gd name="T19" fmla="*/ 113 h 131"/>
                  <a:gd name="T20" fmla="*/ 111 w 132"/>
                  <a:gd name="T21" fmla="*/ 107 h 131"/>
                  <a:gd name="T22" fmla="*/ 132 w 132"/>
                  <a:gd name="T23" fmla="*/ 107 h 131"/>
                  <a:gd name="T24" fmla="*/ 132 w 132"/>
                  <a:gd name="T25" fmla="*/ 0 h 131"/>
                  <a:gd name="T26" fmla="*/ 0 w 132"/>
                  <a:gd name="T27" fmla="*/ 0 h 131"/>
                  <a:gd name="T28" fmla="*/ 0 w 132"/>
                  <a:gd name="T29" fmla="*/ 107 h 1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"/>
                  <a:gd name="T46" fmla="*/ 0 h 131"/>
                  <a:gd name="T47" fmla="*/ 132 w 132"/>
                  <a:gd name="T48" fmla="*/ 131 h 1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" h="131">
                    <a:moveTo>
                      <a:pt x="0" y="107"/>
                    </a:moveTo>
                    <a:lnTo>
                      <a:pt x="21" y="107"/>
                    </a:lnTo>
                    <a:lnTo>
                      <a:pt x="43" y="113"/>
                    </a:lnTo>
                    <a:lnTo>
                      <a:pt x="43" y="125"/>
                    </a:lnTo>
                    <a:lnTo>
                      <a:pt x="21" y="125"/>
                    </a:lnTo>
                    <a:lnTo>
                      <a:pt x="21" y="131"/>
                    </a:lnTo>
                    <a:lnTo>
                      <a:pt x="111" y="131"/>
                    </a:lnTo>
                    <a:lnTo>
                      <a:pt x="111" y="125"/>
                    </a:lnTo>
                    <a:lnTo>
                      <a:pt x="89" y="125"/>
                    </a:lnTo>
                    <a:lnTo>
                      <a:pt x="89" y="113"/>
                    </a:lnTo>
                    <a:lnTo>
                      <a:pt x="111" y="107"/>
                    </a:lnTo>
                    <a:lnTo>
                      <a:pt x="132" y="107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26" name="Line 646"/>
              <p:cNvSpPr>
                <a:spLocks noChangeShapeType="1"/>
              </p:cNvSpPr>
              <p:nvPr/>
            </p:nvSpPr>
            <p:spPr bwMode="auto">
              <a:xfrm>
                <a:off x="1225" y="2370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7" name="Line 647"/>
              <p:cNvSpPr>
                <a:spLocks noChangeShapeType="1"/>
              </p:cNvSpPr>
              <p:nvPr/>
            </p:nvSpPr>
            <p:spPr bwMode="auto">
              <a:xfrm>
                <a:off x="1225" y="2358"/>
                <a:ext cx="4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8" name="Line 648"/>
              <p:cNvSpPr>
                <a:spLocks noChangeShapeType="1"/>
              </p:cNvSpPr>
              <p:nvPr/>
            </p:nvSpPr>
            <p:spPr bwMode="auto">
              <a:xfrm>
                <a:off x="1203" y="2352"/>
                <a:ext cx="9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29" name="Freeform 649"/>
              <p:cNvSpPr>
                <a:spLocks noEditPoints="1"/>
              </p:cNvSpPr>
              <p:nvPr/>
            </p:nvSpPr>
            <p:spPr bwMode="auto">
              <a:xfrm>
                <a:off x="1122" y="2318"/>
                <a:ext cx="47" cy="47"/>
              </a:xfrm>
              <a:custGeom>
                <a:avLst/>
                <a:gdLst>
                  <a:gd name="T0" fmla="*/ 4 w 47"/>
                  <a:gd name="T1" fmla="*/ 29 h 47"/>
                  <a:gd name="T2" fmla="*/ 0 w 47"/>
                  <a:gd name="T3" fmla="*/ 0 h 47"/>
                  <a:gd name="T4" fmla="*/ 7 w 47"/>
                  <a:gd name="T5" fmla="*/ 29 h 47"/>
                  <a:gd name="T6" fmla="*/ 11 w 47"/>
                  <a:gd name="T7" fmla="*/ 0 h 47"/>
                  <a:gd name="T8" fmla="*/ 7 w 47"/>
                  <a:gd name="T9" fmla="*/ 29 h 47"/>
                  <a:gd name="T10" fmla="*/ 18 w 47"/>
                  <a:gd name="T11" fmla="*/ 29 h 47"/>
                  <a:gd name="T12" fmla="*/ 15 w 47"/>
                  <a:gd name="T13" fmla="*/ 0 h 47"/>
                  <a:gd name="T14" fmla="*/ 22 w 47"/>
                  <a:gd name="T15" fmla="*/ 29 h 47"/>
                  <a:gd name="T16" fmla="*/ 26 w 47"/>
                  <a:gd name="T17" fmla="*/ 0 h 47"/>
                  <a:gd name="T18" fmla="*/ 22 w 47"/>
                  <a:gd name="T19" fmla="*/ 29 h 47"/>
                  <a:gd name="T20" fmla="*/ 33 w 47"/>
                  <a:gd name="T21" fmla="*/ 29 h 47"/>
                  <a:gd name="T22" fmla="*/ 29 w 47"/>
                  <a:gd name="T23" fmla="*/ 0 h 47"/>
                  <a:gd name="T24" fmla="*/ 37 w 47"/>
                  <a:gd name="T25" fmla="*/ 29 h 47"/>
                  <a:gd name="T26" fmla="*/ 40 w 47"/>
                  <a:gd name="T27" fmla="*/ 0 h 47"/>
                  <a:gd name="T28" fmla="*/ 37 w 47"/>
                  <a:gd name="T29" fmla="*/ 29 h 47"/>
                  <a:gd name="T30" fmla="*/ 47 w 47"/>
                  <a:gd name="T31" fmla="*/ 29 h 47"/>
                  <a:gd name="T32" fmla="*/ 44 w 47"/>
                  <a:gd name="T33" fmla="*/ 0 h 47"/>
                  <a:gd name="T34" fmla="*/ 44 w 47"/>
                  <a:gd name="T35" fmla="*/ 47 h 47"/>
                  <a:gd name="T36" fmla="*/ 47 w 47"/>
                  <a:gd name="T37" fmla="*/ 33 h 47"/>
                  <a:gd name="T38" fmla="*/ 44 w 47"/>
                  <a:gd name="T39" fmla="*/ 47 h 47"/>
                  <a:gd name="T40" fmla="*/ 40 w 47"/>
                  <a:gd name="T41" fmla="*/ 47 h 47"/>
                  <a:gd name="T42" fmla="*/ 37 w 47"/>
                  <a:gd name="T43" fmla="*/ 33 h 47"/>
                  <a:gd name="T44" fmla="*/ 29 w 47"/>
                  <a:gd name="T45" fmla="*/ 47 h 47"/>
                  <a:gd name="T46" fmla="*/ 33 w 47"/>
                  <a:gd name="T47" fmla="*/ 33 h 47"/>
                  <a:gd name="T48" fmla="*/ 29 w 47"/>
                  <a:gd name="T49" fmla="*/ 47 h 47"/>
                  <a:gd name="T50" fmla="*/ 26 w 47"/>
                  <a:gd name="T51" fmla="*/ 47 h 47"/>
                  <a:gd name="T52" fmla="*/ 22 w 47"/>
                  <a:gd name="T53" fmla="*/ 33 h 47"/>
                  <a:gd name="T54" fmla="*/ 15 w 47"/>
                  <a:gd name="T55" fmla="*/ 47 h 47"/>
                  <a:gd name="T56" fmla="*/ 18 w 47"/>
                  <a:gd name="T57" fmla="*/ 33 h 47"/>
                  <a:gd name="T58" fmla="*/ 15 w 47"/>
                  <a:gd name="T59" fmla="*/ 47 h 47"/>
                  <a:gd name="T60" fmla="*/ 11 w 47"/>
                  <a:gd name="T61" fmla="*/ 47 h 47"/>
                  <a:gd name="T62" fmla="*/ 7 w 47"/>
                  <a:gd name="T63" fmla="*/ 33 h 47"/>
                  <a:gd name="T64" fmla="*/ 0 w 47"/>
                  <a:gd name="T65" fmla="*/ 47 h 47"/>
                  <a:gd name="T66" fmla="*/ 4 w 47"/>
                  <a:gd name="T67" fmla="*/ 33 h 47"/>
                  <a:gd name="T68" fmla="*/ 0 w 47"/>
                  <a:gd name="T69" fmla="*/ 47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"/>
                  <a:gd name="T106" fmla="*/ 0 h 47"/>
                  <a:gd name="T107" fmla="*/ 47 w 47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" h="47">
                    <a:moveTo>
                      <a:pt x="0" y="29"/>
                    </a:moveTo>
                    <a:lnTo>
                      <a:pt x="4" y="2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  <a:moveTo>
                      <a:pt x="7" y="29"/>
                    </a:moveTo>
                    <a:lnTo>
                      <a:pt x="11" y="29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29"/>
                    </a:lnTo>
                    <a:close/>
                    <a:moveTo>
                      <a:pt x="15" y="29"/>
                    </a:moveTo>
                    <a:lnTo>
                      <a:pt x="18" y="29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5" y="29"/>
                    </a:lnTo>
                    <a:close/>
                    <a:moveTo>
                      <a:pt x="22" y="29"/>
                    </a:moveTo>
                    <a:lnTo>
                      <a:pt x="26" y="29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2" y="29"/>
                    </a:lnTo>
                    <a:close/>
                    <a:moveTo>
                      <a:pt x="29" y="29"/>
                    </a:moveTo>
                    <a:lnTo>
                      <a:pt x="33" y="29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29"/>
                    </a:lnTo>
                    <a:close/>
                    <a:moveTo>
                      <a:pt x="37" y="29"/>
                    </a:moveTo>
                    <a:lnTo>
                      <a:pt x="40" y="29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7" y="29"/>
                    </a:lnTo>
                    <a:close/>
                    <a:moveTo>
                      <a:pt x="44" y="29"/>
                    </a:moveTo>
                    <a:lnTo>
                      <a:pt x="47" y="29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29"/>
                    </a:lnTo>
                    <a:close/>
                    <a:moveTo>
                      <a:pt x="44" y="47"/>
                    </a:moveTo>
                    <a:lnTo>
                      <a:pt x="47" y="47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4" y="47"/>
                    </a:lnTo>
                    <a:close/>
                    <a:moveTo>
                      <a:pt x="37" y="47"/>
                    </a:moveTo>
                    <a:lnTo>
                      <a:pt x="40" y="47"/>
                    </a:lnTo>
                    <a:lnTo>
                      <a:pt x="40" y="33"/>
                    </a:lnTo>
                    <a:lnTo>
                      <a:pt x="37" y="33"/>
                    </a:lnTo>
                    <a:lnTo>
                      <a:pt x="37" y="47"/>
                    </a:lnTo>
                    <a:close/>
                    <a:moveTo>
                      <a:pt x="29" y="47"/>
                    </a:moveTo>
                    <a:lnTo>
                      <a:pt x="33" y="47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7"/>
                    </a:lnTo>
                    <a:close/>
                    <a:moveTo>
                      <a:pt x="22" y="47"/>
                    </a:moveTo>
                    <a:lnTo>
                      <a:pt x="26" y="47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22" y="47"/>
                    </a:lnTo>
                    <a:close/>
                    <a:moveTo>
                      <a:pt x="15" y="47"/>
                    </a:moveTo>
                    <a:lnTo>
                      <a:pt x="18" y="47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5" y="47"/>
                    </a:lnTo>
                    <a:close/>
                    <a:moveTo>
                      <a:pt x="7" y="47"/>
                    </a:moveTo>
                    <a:lnTo>
                      <a:pt x="11" y="47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7"/>
                    </a:lnTo>
                    <a:close/>
                    <a:moveTo>
                      <a:pt x="0" y="47"/>
                    </a:moveTo>
                    <a:lnTo>
                      <a:pt x="4" y="47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0" name="Rectangle 650"/>
              <p:cNvSpPr>
                <a:spLocks noChangeArrowheads="1"/>
              </p:cNvSpPr>
              <p:nvPr/>
            </p:nvSpPr>
            <p:spPr bwMode="auto">
              <a:xfrm>
                <a:off x="1127" y="2212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1" name="Freeform 651"/>
              <p:cNvSpPr>
                <a:spLocks/>
              </p:cNvSpPr>
              <p:nvPr/>
            </p:nvSpPr>
            <p:spPr bwMode="auto">
              <a:xfrm>
                <a:off x="1127" y="2212"/>
                <a:ext cx="37" cy="4"/>
              </a:xfrm>
              <a:custGeom>
                <a:avLst/>
                <a:gdLst>
                  <a:gd name="T0" fmla="*/ 0 w 37"/>
                  <a:gd name="T1" fmla="*/ 0 h 4"/>
                  <a:gd name="T2" fmla="*/ 4 w 37"/>
                  <a:gd name="T3" fmla="*/ 4 h 4"/>
                  <a:gd name="T4" fmla="*/ 34 w 37"/>
                  <a:gd name="T5" fmla="*/ 4 h 4"/>
                  <a:gd name="T6" fmla="*/ 37 w 37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4"/>
                  <a:gd name="T14" fmla="*/ 37 w 37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4">
                    <a:moveTo>
                      <a:pt x="0" y="0"/>
                    </a:moveTo>
                    <a:lnTo>
                      <a:pt x="4" y="4"/>
                    </a:lnTo>
                    <a:lnTo>
                      <a:pt x="34" y="4"/>
                    </a:lnTo>
                    <a:lnTo>
                      <a:pt x="3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2" name="Rectangle 652"/>
              <p:cNvSpPr>
                <a:spLocks noChangeArrowheads="1"/>
              </p:cNvSpPr>
              <p:nvPr/>
            </p:nvSpPr>
            <p:spPr bwMode="auto">
              <a:xfrm>
                <a:off x="1127" y="2230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3" name="Rectangle 653"/>
              <p:cNvSpPr>
                <a:spLocks noChangeArrowheads="1"/>
              </p:cNvSpPr>
              <p:nvPr/>
            </p:nvSpPr>
            <p:spPr bwMode="auto">
              <a:xfrm>
                <a:off x="1127" y="2248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4" name="Rectangle 654"/>
              <p:cNvSpPr>
                <a:spLocks noChangeArrowheads="1"/>
              </p:cNvSpPr>
              <p:nvPr/>
            </p:nvSpPr>
            <p:spPr bwMode="auto">
              <a:xfrm>
                <a:off x="1127" y="2267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5" name="Rectangle 655"/>
              <p:cNvSpPr>
                <a:spLocks noChangeArrowheads="1"/>
              </p:cNvSpPr>
              <p:nvPr/>
            </p:nvSpPr>
            <p:spPr bwMode="auto">
              <a:xfrm>
                <a:off x="1127" y="2285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6" name="Rectangle 656"/>
              <p:cNvSpPr>
                <a:spLocks noChangeArrowheads="1"/>
              </p:cNvSpPr>
              <p:nvPr/>
            </p:nvSpPr>
            <p:spPr bwMode="auto">
              <a:xfrm>
                <a:off x="1122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7" name="Rectangle 657"/>
              <p:cNvSpPr>
                <a:spLocks noChangeArrowheads="1"/>
              </p:cNvSpPr>
              <p:nvPr/>
            </p:nvSpPr>
            <p:spPr bwMode="auto">
              <a:xfrm>
                <a:off x="1129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8" name="Rectangle 658"/>
              <p:cNvSpPr>
                <a:spLocks noChangeArrowheads="1"/>
              </p:cNvSpPr>
              <p:nvPr/>
            </p:nvSpPr>
            <p:spPr bwMode="auto">
              <a:xfrm>
                <a:off x="1137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39" name="Rectangle 659"/>
              <p:cNvSpPr>
                <a:spLocks noChangeArrowheads="1"/>
              </p:cNvSpPr>
              <p:nvPr/>
            </p:nvSpPr>
            <p:spPr bwMode="auto">
              <a:xfrm>
                <a:off x="1144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0" name="Rectangle 660"/>
              <p:cNvSpPr>
                <a:spLocks noChangeArrowheads="1"/>
              </p:cNvSpPr>
              <p:nvPr/>
            </p:nvSpPr>
            <p:spPr bwMode="auto">
              <a:xfrm>
                <a:off x="1151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1" name="Rectangle 661"/>
              <p:cNvSpPr>
                <a:spLocks noChangeArrowheads="1"/>
              </p:cNvSpPr>
              <p:nvPr/>
            </p:nvSpPr>
            <p:spPr bwMode="auto">
              <a:xfrm>
                <a:off x="1159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2" name="Rectangle 662"/>
              <p:cNvSpPr>
                <a:spLocks noChangeArrowheads="1"/>
              </p:cNvSpPr>
              <p:nvPr/>
            </p:nvSpPr>
            <p:spPr bwMode="auto">
              <a:xfrm>
                <a:off x="1166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3" name="Rectangle 663"/>
              <p:cNvSpPr>
                <a:spLocks noChangeArrowheads="1"/>
              </p:cNvSpPr>
              <p:nvPr/>
            </p:nvSpPr>
            <p:spPr bwMode="auto">
              <a:xfrm>
                <a:off x="1166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4" name="Rectangle 664"/>
              <p:cNvSpPr>
                <a:spLocks noChangeArrowheads="1"/>
              </p:cNvSpPr>
              <p:nvPr/>
            </p:nvSpPr>
            <p:spPr bwMode="auto">
              <a:xfrm>
                <a:off x="1159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5" name="Rectangle 665"/>
              <p:cNvSpPr>
                <a:spLocks noChangeArrowheads="1"/>
              </p:cNvSpPr>
              <p:nvPr/>
            </p:nvSpPr>
            <p:spPr bwMode="auto">
              <a:xfrm>
                <a:off x="1151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6" name="Rectangle 666"/>
              <p:cNvSpPr>
                <a:spLocks noChangeArrowheads="1"/>
              </p:cNvSpPr>
              <p:nvPr/>
            </p:nvSpPr>
            <p:spPr bwMode="auto">
              <a:xfrm>
                <a:off x="1144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7" name="Rectangle 667"/>
              <p:cNvSpPr>
                <a:spLocks noChangeArrowheads="1"/>
              </p:cNvSpPr>
              <p:nvPr/>
            </p:nvSpPr>
            <p:spPr bwMode="auto">
              <a:xfrm>
                <a:off x="1137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8" name="Rectangle 668"/>
              <p:cNvSpPr>
                <a:spLocks noChangeArrowheads="1"/>
              </p:cNvSpPr>
              <p:nvPr/>
            </p:nvSpPr>
            <p:spPr bwMode="auto">
              <a:xfrm>
                <a:off x="1129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49" name="Rectangle 669"/>
              <p:cNvSpPr>
                <a:spLocks noChangeArrowheads="1"/>
              </p:cNvSpPr>
              <p:nvPr/>
            </p:nvSpPr>
            <p:spPr bwMode="auto">
              <a:xfrm>
                <a:off x="1122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50" name="Line 670"/>
              <p:cNvSpPr>
                <a:spLocks noChangeShapeType="1"/>
              </p:cNvSpPr>
              <p:nvPr/>
            </p:nvSpPr>
            <p:spPr bwMode="auto">
              <a:xfrm flipV="1">
                <a:off x="1127" y="2216"/>
                <a:ext cx="4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1" name="Line 671"/>
              <p:cNvSpPr>
                <a:spLocks noChangeShapeType="1"/>
              </p:cNvSpPr>
              <p:nvPr/>
            </p:nvSpPr>
            <p:spPr bwMode="auto">
              <a:xfrm>
                <a:off x="1161" y="2216"/>
                <a:ext cx="3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2" name="Line 672"/>
              <p:cNvSpPr>
                <a:spLocks noChangeShapeType="1"/>
              </p:cNvSpPr>
              <p:nvPr/>
            </p:nvSpPr>
            <p:spPr bwMode="auto">
              <a:xfrm>
                <a:off x="1129" y="227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3" name="Line 673"/>
              <p:cNvSpPr>
                <a:spLocks noChangeShapeType="1"/>
              </p:cNvSpPr>
              <p:nvPr/>
            </p:nvSpPr>
            <p:spPr bwMode="auto">
              <a:xfrm>
                <a:off x="1129" y="2277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4" name="Line 674"/>
              <p:cNvSpPr>
                <a:spLocks noChangeShapeType="1"/>
              </p:cNvSpPr>
              <p:nvPr/>
            </p:nvSpPr>
            <p:spPr bwMode="auto">
              <a:xfrm>
                <a:off x="1129" y="2274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5" name="Line 675"/>
              <p:cNvSpPr>
                <a:spLocks noChangeShapeType="1"/>
              </p:cNvSpPr>
              <p:nvPr/>
            </p:nvSpPr>
            <p:spPr bwMode="auto">
              <a:xfrm>
                <a:off x="1129" y="2271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6" name="Line 676"/>
              <p:cNvSpPr>
                <a:spLocks noChangeShapeType="1"/>
              </p:cNvSpPr>
              <p:nvPr/>
            </p:nvSpPr>
            <p:spPr bwMode="auto">
              <a:xfrm>
                <a:off x="1129" y="226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57" name="Rectangle 677"/>
              <p:cNvSpPr>
                <a:spLocks noChangeArrowheads="1"/>
              </p:cNvSpPr>
              <p:nvPr/>
            </p:nvSpPr>
            <p:spPr bwMode="auto">
              <a:xfrm>
                <a:off x="1146" y="2234"/>
                <a:ext cx="11" cy="7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58" name="Rectangle 678"/>
              <p:cNvSpPr>
                <a:spLocks noChangeArrowheads="1"/>
              </p:cNvSpPr>
              <p:nvPr/>
            </p:nvSpPr>
            <p:spPr bwMode="auto">
              <a:xfrm>
                <a:off x="1156" y="2258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59" name="Rectangle 679"/>
              <p:cNvSpPr>
                <a:spLocks noChangeArrowheads="1"/>
              </p:cNvSpPr>
              <p:nvPr/>
            </p:nvSpPr>
            <p:spPr bwMode="auto">
              <a:xfrm>
                <a:off x="1156" y="2269"/>
                <a:ext cx="5" cy="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0" name="Rectangle 680"/>
              <p:cNvSpPr>
                <a:spLocks noChangeArrowheads="1"/>
              </p:cNvSpPr>
              <p:nvPr/>
            </p:nvSpPr>
            <p:spPr bwMode="auto">
              <a:xfrm>
                <a:off x="1156" y="2272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1" name="Freeform 681"/>
              <p:cNvSpPr>
                <a:spLocks noEditPoints="1"/>
              </p:cNvSpPr>
              <p:nvPr/>
            </p:nvSpPr>
            <p:spPr bwMode="auto">
              <a:xfrm>
                <a:off x="1140" y="2254"/>
                <a:ext cx="170" cy="94"/>
              </a:xfrm>
              <a:custGeom>
                <a:avLst/>
                <a:gdLst>
                  <a:gd name="T0" fmla="*/ 0 w 170"/>
                  <a:gd name="T1" fmla="*/ 4 h 94"/>
                  <a:gd name="T2" fmla="*/ 11 w 170"/>
                  <a:gd name="T3" fmla="*/ 4 h 94"/>
                  <a:gd name="T4" fmla="*/ 11 w 170"/>
                  <a:gd name="T5" fmla="*/ 0 h 94"/>
                  <a:gd name="T6" fmla="*/ 0 w 170"/>
                  <a:gd name="T7" fmla="*/ 0 h 94"/>
                  <a:gd name="T8" fmla="*/ 0 w 170"/>
                  <a:gd name="T9" fmla="*/ 4 h 94"/>
                  <a:gd name="T10" fmla="*/ 163 w 170"/>
                  <a:gd name="T11" fmla="*/ 94 h 94"/>
                  <a:gd name="T12" fmla="*/ 170 w 170"/>
                  <a:gd name="T13" fmla="*/ 94 h 94"/>
                  <a:gd name="T14" fmla="*/ 170 w 170"/>
                  <a:gd name="T15" fmla="*/ 92 h 94"/>
                  <a:gd name="T16" fmla="*/ 163 w 170"/>
                  <a:gd name="T17" fmla="*/ 92 h 94"/>
                  <a:gd name="T18" fmla="*/ 163 w 170"/>
                  <a:gd name="T19" fmla="*/ 94 h 94"/>
                  <a:gd name="T20" fmla="*/ 63 w 170"/>
                  <a:gd name="T21" fmla="*/ 73 h 94"/>
                  <a:gd name="T22" fmla="*/ 63 w 170"/>
                  <a:gd name="T23" fmla="*/ 11 h 94"/>
                  <a:gd name="T24" fmla="*/ 153 w 170"/>
                  <a:gd name="T25" fmla="*/ 11 h 94"/>
                  <a:gd name="T26" fmla="*/ 153 w 170"/>
                  <a:gd name="T27" fmla="*/ 73 h 94"/>
                  <a:gd name="T28" fmla="*/ 63 w 170"/>
                  <a:gd name="T29" fmla="*/ 73 h 94"/>
                  <a:gd name="T30" fmla="*/ 59 w 170"/>
                  <a:gd name="T31" fmla="*/ 77 h 94"/>
                  <a:gd name="T32" fmla="*/ 157 w 170"/>
                  <a:gd name="T33" fmla="*/ 77 h 94"/>
                  <a:gd name="T34" fmla="*/ 157 w 170"/>
                  <a:gd name="T35" fmla="*/ 7 h 94"/>
                  <a:gd name="T36" fmla="*/ 161 w 170"/>
                  <a:gd name="T37" fmla="*/ 7 h 94"/>
                  <a:gd name="T38" fmla="*/ 161 w 170"/>
                  <a:gd name="T39" fmla="*/ 3 h 94"/>
                  <a:gd name="T40" fmla="*/ 55 w 170"/>
                  <a:gd name="T41" fmla="*/ 3 h 94"/>
                  <a:gd name="T42" fmla="*/ 55 w 170"/>
                  <a:gd name="T43" fmla="*/ 81 h 94"/>
                  <a:gd name="T44" fmla="*/ 59 w 170"/>
                  <a:gd name="T45" fmla="*/ 81 h 94"/>
                  <a:gd name="T46" fmla="*/ 59 w 170"/>
                  <a:gd name="T47" fmla="*/ 77 h 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0"/>
                  <a:gd name="T73" fmla="*/ 0 h 94"/>
                  <a:gd name="T74" fmla="*/ 170 w 170"/>
                  <a:gd name="T75" fmla="*/ 94 h 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0" h="94">
                    <a:moveTo>
                      <a:pt x="0" y="4"/>
                    </a:move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  <a:moveTo>
                      <a:pt x="163" y="94"/>
                    </a:moveTo>
                    <a:lnTo>
                      <a:pt x="170" y="94"/>
                    </a:lnTo>
                    <a:lnTo>
                      <a:pt x="170" y="92"/>
                    </a:lnTo>
                    <a:lnTo>
                      <a:pt x="163" y="92"/>
                    </a:lnTo>
                    <a:lnTo>
                      <a:pt x="163" y="94"/>
                    </a:lnTo>
                    <a:close/>
                    <a:moveTo>
                      <a:pt x="63" y="73"/>
                    </a:moveTo>
                    <a:lnTo>
                      <a:pt x="63" y="11"/>
                    </a:lnTo>
                    <a:lnTo>
                      <a:pt x="153" y="11"/>
                    </a:lnTo>
                    <a:lnTo>
                      <a:pt x="153" y="73"/>
                    </a:lnTo>
                    <a:lnTo>
                      <a:pt x="63" y="73"/>
                    </a:lnTo>
                    <a:close/>
                    <a:moveTo>
                      <a:pt x="59" y="77"/>
                    </a:moveTo>
                    <a:lnTo>
                      <a:pt x="157" y="77"/>
                    </a:lnTo>
                    <a:lnTo>
                      <a:pt x="157" y="7"/>
                    </a:lnTo>
                    <a:lnTo>
                      <a:pt x="161" y="7"/>
                    </a:lnTo>
                    <a:lnTo>
                      <a:pt x="161" y="3"/>
                    </a:lnTo>
                    <a:lnTo>
                      <a:pt x="55" y="3"/>
                    </a:lnTo>
                    <a:lnTo>
                      <a:pt x="55" y="81"/>
                    </a:lnTo>
                    <a:lnTo>
                      <a:pt x="59" y="81"/>
                    </a:lnTo>
                    <a:lnTo>
                      <a:pt x="59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2" name="Rectangle 682"/>
              <p:cNvSpPr>
                <a:spLocks noChangeArrowheads="1"/>
              </p:cNvSpPr>
              <p:nvPr/>
            </p:nvSpPr>
            <p:spPr bwMode="auto">
              <a:xfrm>
                <a:off x="1140" y="2254"/>
                <a:ext cx="11" cy="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3" name="Rectangle 683"/>
              <p:cNvSpPr>
                <a:spLocks noChangeArrowheads="1"/>
              </p:cNvSpPr>
              <p:nvPr/>
            </p:nvSpPr>
            <p:spPr bwMode="auto">
              <a:xfrm>
                <a:off x="1303" y="2346"/>
                <a:ext cx="7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4" name="Rectangle 684"/>
              <p:cNvSpPr>
                <a:spLocks noChangeArrowheads="1"/>
              </p:cNvSpPr>
              <p:nvPr/>
            </p:nvSpPr>
            <p:spPr bwMode="auto">
              <a:xfrm>
                <a:off x="1203" y="2265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5" name="Freeform 685"/>
              <p:cNvSpPr>
                <a:spLocks/>
              </p:cNvSpPr>
              <p:nvPr/>
            </p:nvSpPr>
            <p:spPr bwMode="auto">
              <a:xfrm>
                <a:off x="1195" y="2257"/>
                <a:ext cx="106" cy="78"/>
              </a:xfrm>
              <a:custGeom>
                <a:avLst/>
                <a:gdLst>
                  <a:gd name="T0" fmla="*/ 4 w 106"/>
                  <a:gd name="T1" fmla="*/ 74 h 78"/>
                  <a:gd name="T2" fmla="*/ 102 w 106"/>
                  <a:gd name="T3" fmla="*/ 74 h 78"/>
                  <a:gd name="T4" fmla="*/ 102 w 106"/>
                  <a:gd name="T5" fmla="*/ 4 h 78"/>
                  <a:gd name="T6" fmla="*/ 106 w 106"/>
                  <a:gd name="T7" fmla="*/ 4 h 78"/>
                  <a:gd name="T8" fmla="*/ 106 w 106"/>
                  <a:gd name="T9" fmla="*/ 0 h 78"/>
                  <a:gd name="T10" fmla="*/ 0 w 106"/>
                  <a:gd name="T11" fmla="*/ 0 h 78"/>
                  <a:gd name="T12" fmla="*/ 0 w 106"/>
                  <a:gd name="T13" fmla="*/ 78 h 78"/>
                  <a:gd name="T14" fmla="*/ 4 w 106"/>
                  <a:gd name="T15" fmla="*/ 78 h 78"/>
                  <a:gd name="T16" fmla="*/ 4 w 106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6"/>
                  <a:gd name="T28" fmla="*/ 0 h 78"/>
                  <a:gd name="T29" fmla="*/ 106 w 106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6" h="78">
                    <a:moveTo>
                      <a:pt x="4" y="74"/>
                    </a:moveTo>
                    <a:lnTo>
                      <a:pt x="102" y="74"/>
                    </a:lnTo>
                    <a:lnTo>
                      <a:pt x="102" y="4"/>
                    </a:lnTo>
                    <a:lnTo>
                      <a:pt x="106" y="4"/>
                    </a:lnTo>
                    <a:lnTo>
                      <a:pt x="106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6" name="Freeform 686"/>
              <p:cNvSpPr>
                <a:spLocks/>
              </p:cNvSpPr>
              <p:nvPr/>
            </p:nvSpPr>
            <p:spPr bwMode="auto">
              <a:xfrm>
                <a:off x="1182" y="2346"/>
                <a:ext cx="66" cy="6"/>
              </a:xfrm>
              <a:custGeom>
                <a:avLst/>
                <a:gdLst>
                  <a:gd name="T0" fmla="*/ 0 w 66"/>
                  <a:gd name="T1" fmla="*/ 0 h 6"/>
                  <a:gd name="T2" fmla="*/ 66 w 66"/>
                  <a:gd name="T3" fmla="*/ 0 h 6"/>
                  <a:gd name="T4" fmla="*/ 66 w 6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6"/>
                  <a:gd name="T11" fmla="*/ 66 w 6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6">
                    <a:moveTo>
                      <a:pt x="0" y="0"/>
                    </a:moveTo>
                    <a:lnTo>
                      <a:pt x="66" y="0"/>
                    </a:lnTo>
                    <a:lnTo>
                      <a:pt x="66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7" name="Line 687"/>
              <p:cNvSpPr>
                <a:spLocks noChangeShapeType="1"/>
              </p:cNvSpPr>
              <p:nvPr/>
            </p:nvSpPr>
            <p:spPr bwMode="auto">
              <a:xfrm flipV="1">
                <a:off x="1215" y="234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68" name="Freeform 688"/>
              <p:cNvSpPr>
                <a:spLocks/>
              </p:cNvSpPr>
              <p:nvPr/>
            </p:nvSpPr>
            <p:spPr bwMode="auto">
              <a:xfrm>
                <a:off x="1073" y="2179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69" name="Freeform 689"/>
              <p:cNvSpPr>
                <a:spLocks/>
              </p:cNvSpPr>
              <p:nvPr/>
            </p:nvSpPr>
            <p:spPr bwMode="auto">
              <a:xfrm>
                <a:off x="1073" y="2179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70" name="Line 690"/>
              <p:cNvSpPr>
                <a:spLocks noChangeShapeType="1"/>
              </p:cNvSpPr>
              <p:nvPr/>
            </p:nvSpPr>
            <p:spPr bwMode="auto">
              <a:xfrm>
                <a:off x="1111" y="2294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71" name="Line 691"/>
              <p:cNvSpPr>
                <a:spLocks noChangeShapeType="1"/>
              </p:cNvSpPr>
              <p:nvPr/>
            </p:nvSpPr>
            <p:spPr bwMode="auto">
              <a:xfrm>
                <a:off x="1111" y="2286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72" name="Freeform 692"/>
              <p:cNvSpPr>
                <a:spLocks noEditPoints="1"/>
              </p:cNvSpPr>
              <p:nvPr/>
            </p:nvSpPr>
            <p:spPr bwMode="auto">
              <a:xfrm>
                <a:off x="1163" y="2299"/>
                <a:ext cx="71" cy="50"/>
              </a:xfrm>
              <a:custGeom>
                <a:avLst/>
                <a:gdLst>
                  <a:gd name="T0" fmla="*/ 0 w 71"/>
                  <a:gd name="T1" fmla="*/ 50 h 50"/>
                  <a:gd name="T2" fmla="*/ 58 w 71"/>
                  <a:gd name="T3" fmla="*/ 50 h 50"/>
                  <a:gd name="T4" fmla="*/ 58 w 71"/>
                  <a:gd name="T5" fmla="*/ 0 h 50"/>
                  <a:gd name="T6" fmla="*/ 0 w 71"/>
                  <a:gd name="T7" fmla="*/ 0 h 50"/>
                  <a:gd name="T8" fmla="*/ 0 w 71"/>
                  <a:gd name="T9" fmla="*/ 50 h 50"/>
                  <a:gd name="T10" fmla="*/ 63 w 71"/>
                  <a:gd name="T11" fmla="*/ 9 h 50"/>
                  <a:gd name="T12" fmla="*/ 71 w 71"/>
                  <a:gd name="T13" fmla="*/ 9 h 50"/>
                  <a:gd name="T14" fmla="*/ 71 w 71"/>
                  <a:gd name="T15" fmla="*/ 0 h 50"/>
                  <a:gd name="T16" fmla="*/ 63 w 71"/>
                  <a:gd name="T17" fmla="*/ 0 h 50"/>
                  <a:gd name="T18" fmla="*/ 63 w 71"/>
                  <a:gd name="T19" fmla="*/ 9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50"/>
                    </a:moveTo>
                    <a:lnTo>
                      <a:pt x="58" y="5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  <a:moveTo>
                      <a:pt x="63" y="9"/>
                    </a:moveTo>
                    <a:lnTo>
                      <a:pt x="71" y="9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73" name="Rectangle 693"/>
              <p:cNvSpPr>
                <a:spLocks noChangeArrowheads="1"/>
              </p:cNvSpPr>
              <p:nvPr/>
            </p:nvSpPr>
            <p:spPr bwMode="auto">
              <a:xfrm>
                <a:off x="1163" y="2299"/>
                <a:ext cx="58" cy="5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74" name="Line 694"/>
              <p:cNvSpPr>
                <a:spLocks noChangeShapeType="1"/>
              </p:cNvSpPr>
              <p:nvPr/>
            </p:nvSpPr>
            <p:spPr bwMode="auto">
              <a:xfrm>
                <a:off x="1163" y="2316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75" name="Line 695"/>
              <p:cNvSpPr>
                <a:spLocks noChangeShapeType="1"/>
              </p:cNvSpPr>
              <p:nvPr/>
            </p:nvSpPr>
            <p:spPr bwMode="auto">
              <a:xfrm>
                <a:off x="1163" y="2333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76" name="Line 696"/>
              <p:cNvSpPr>
                <a:spLocks noChangeShapeType="1"/>
              </p:cNvSpPr>
              <p:nvPr/>
            </p:nvSpPr>
            <p:spPr bwMode="auto">
              <a:xfrm>
                <a:off x="1166" y="2324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77" name="Rectangle 697"/>
              <p:cNvSpPr>
                <a:spLocks noChangeArrowheads="1"/>
              </p:cNvSpPr>
              <p:nvPr/>
            </p:nvSpPr>
            <p:spPr bwMode="auto">
              <a:xfrm>
                <a:off x="1196" y="2319"/>
                <a:ext cx="16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78" name="Rectangle 698"/>
              <p:cNvSpPr>
                <a:spLocks noChangeArrowheads="1"/>
              </p:cNvSpPr>
              <p:nvPr/>
            </p:nvSpPr>
            <p:spPr bwMode="auto">
              <a:xfrm>
                <a:off x="1226" y="2299"/>
                <a:ext cx="8" cy="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79" name="Freeform 699"/>
              <p:cNvSpPr>
                <a:spLocks noEditPoints="1"/>
              </p:cNvSpPr>
              <p:nvPr/>
            </p:nvSpPr>
            <p:spPr bwMode="auto">
              <a:xfrm>
                <a:off x="1078" y="2191"/>
                <a:ext cx="165" cy="118"/>
              </a:xfrm>
              <a:custGeom>
                <a:avLst/>
                <a:gdLst>
                  <a:gd name="T0" fmla="*/ 138 w 165"/>
                  <a:gd name="T1" fmla="*/ 84 h 118"/>
                  <a:gd name="T2" fmla="*/ 144 w 165"/>
                  <a:gd name="T3" fmla="*/ 84 h 118"/>
                  <a:gd name="T4" fmla="*/ 144 w 165"/>
                  <a:gd name="T5" fmla="*/ 82 h 118"/>
                  <a:gd name="T6" fmla="*/ 138 w 165"/>
                  <a:gd name="T7" fmla="*/ 82 h 118"/>
                  <a:gd name="T8" fmla="*/ 138 w 165"/>
                  <a:gd name="T9" fmla="*/ 84 h 118"/>
                  <a:gd name="T10" fmla="*/ 37 w 165"/>
                  <a:gd name="T11" fmla="*/ 70 h 118"/>
                  <a:gd name="T12" fmla="*/ 37 w 165"/>
                  <a:gd name="T13" fmla="*/ 8 h 118"/>
                  <a:gd name="T14" fmla="*/ 127 w 165"/>
                  <a:gd name="T15" fmla="*/ 8 h 118"/>
                  <a:gd name="T16" fmla="*/ 127 w 165"/>
                  <a:gd name="T17" fmla="*/ 70 h 118"/>
                  <a:gd name="T18" fmla="*/ 37 w 165"/>
                  <a:gd name="T19" fmla="*/ 70 h 118"/>
                  <a:gd name="T20" fmla="*/ 33 w 165"/>
                  <a:gd name="T21" fmla="*/ 74 h 118"/>
                  <a:gd name="T22" fmla="*/ 132 w 165"/>
                  <a:gd name="T23" fmla="*/ 74 h 118"/>
                  <a:gd name="T24" fmla="*/ 132 w 165"/>
                  <a:gd name="T25" fmla="*/ 4 h 118"/>
                  <a:gd name="T26" fmla="*/ 136 w 165"/>
                  <a:gd name="T27" fmla="*/ 4 h 118"/>
                  <a:gd name="T28" fmla="*/ 136 w 165"/>
                  <a:gd name="T29" fmla="*/ 0 h 118"/>
                  <a:gd name="T30" fmla="*/ 29 w 165"/>
                  <a:gd name="T31" fmla="*/ 0 h 118"/>
                  <a:gd name="T32" fmla="*/ 29 w 165"/>
                  <a:gd name="T33" fmla="*/ 78 h 118"/>
                  <a:gd name="T34" fmla="*/ 33 w 165"/>
                  <a:gd name="T35" fmla="*/ 78 h 118"/>
                  <a:gd name="T36" fmla="*/ 33 w 165"/>
                  <a:gd name="T37" fmla="*/ 74 h 118"/>
                  <a:gd name="T38" fmla="*/ 0 w 165"/>
                  <a:gd name="T39" fmla="*/ 114 h 118"/>
                  <a:gd name="T40" fmla="*/ 17 w 165"/>
                  <a:gd name="T41" fmla="*/ 114 h 118"/>
                  <a:gd name="T42" fmla="*/ 17 w 165"/>
                  <a:gd name="T43" fmla="*/ 108 h 118"/>
                  <a:gd name="T44" fmla="*/ 0 w 165"/>
                  <a:gd name="T45" fmla="*/ 108 h 118"/>
                  <a:gd name="T46" fmla="*/ 0 w 165"/>
                  <a:gd name="T47" fmla="*/ 114 h 118"/>
                  <a:gd name="T48" fmla="*/ 96 w 165"/>
                  <a:gd name="T49" fmla="*/ 118 h 118"/>
                  <a:gd name="T50" fmla="*/ 132 w 165"/>
                  <a:gd name="T51" fmla="*/ 118 h 118"/>
                  <a:gd name="T52" fmla="*/ 132 w 165"/>
                  <a:gd name="T53" fmla="*/ 115 h 118"/>
                  <a:gd name="T54" fmla="*/ 96 w 165"/>
                  <a:gd name="T55" fmla="*/ 115 h 118"/>
                  <a:gd name="T56" fmla="*/ 96 w 165"/>
                  <a:gd name="T57" fmla="*/ 118 h 118"/>
                  <a:gd name="T58" fmla="*/ 159 w 165"/>
                  <a:gd name="T59" fmla="*/ 111 h 118"/>
                  <a:gd name="T60" fmla="*/ 165 w 165"/>
                  <a:gd name="T61" fmla="*/ 111 h 118"/>
                  <a:gd name="T62" fmla="*/ 165 w 165"/>
                  <a:gd name="T63" fmla="*/ 108 h 118"/>
                  <a:gd name="T64" fmla="*/ 159 w 165"/>
                  <a:gd name="T65" fmla="*/ 108 h 118"/>
                  <a:gd name="T66" fmla="*/ 159 w 165"/>
                  <a:gd name="T67" fmla="*/ 111 h 118"/>
                  <a:gd name="T68" fmla="*/ 159 w 165"/>
                  <a:gd name="T69" fmla="*/ 117 h 118"/>
                  <a:gd name="T70" fmla="*/ 165 w 165"/>
                  <a:gd name="T71" fmla="*/ 117 h 118"/>
                  <a:gd name="T72" fmla="*/ 165 w 165"/>
                  <a:gd name="T73" fmla="*/ 114 h 118"/>
                  <a:gd name="T74" fmla="*/ 159 w 165"/>
                  <a:gd name="T75" fmla="*/ 114 h 118"/>
                  <a:gd name="T76" fmla="*/ 159 w 165"/>
                  <a:gd name="T77" fmla="*/ 117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38" y="84"/>
                    </a:moveTo>
                    <a:lnTo>
                      <a:pt x="144" y="84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8" y="84"/>
                    </a:lnTo>
                    <a:close/>
                    <a:moveTo>
                      <a:pt x="37" y="70"/>
                    </a:moveTo>
                    <a:lnTo>
                      <a:pt x="37" y="8"/>
                    </a:lnTo>
                    <a:lnTo>
                      <a:pt x="127" y="8"/>
                    </a:lnTo>
                    <a:lnTo>
                      <a:pt x="127" y="70"/>
                    </a:lnTo>
                    <a:lnTo>
                      <a:pt x="37" y="70"/>
                    </a:lnTo>
                    <a:close/>
                    <a:moveTo>
                      <a:pt x="33" y="74"/>
                    </a:moveTo>
                    <a:lnTo>
                      <a:pt x="132" y="74"/>
                    </a:lnTo>
                    <a:lnTo>
                      <a:pt x="132" y="4"/>
                    </a:lnTo>
                    <a:lnTo>
                      <a:pt x="136" y="4"/>
                    </a:lnTo>
                    <a:lnTo>
                      <a:pt x="136" y="0"/>
                    </a:lnTo>
                    <a:lnTo>
                      <a:pt x="29" y="0"/>
                    </a:lnTo>
                    <a:lnTo>
                      <a:pt x="29" y="78"/>
                    </a:lnTo>
                    <a:lnTo>
                      <a:pt x="33" y="78"/>
                    </a:lnTo>
                    <a:lnTo>
                      <a:pt x="33" y="74"/>
                    </a:lnTo>
                    <a:close/>
                    <a:moveTo>
                      <a:pt x="0" y="114"/>
                    </a:moveTo>
                    <a:lnTo>
                      <a:pt x="17" y="114"/>
                    </a:lnTo>
                    <a:lnTo>
                      <a:pt x="17" y="108"/>
                    </a:lnTo>
                    <a:lnTo>
                      <a:pt x="0" y="108"/>
                    </a:lnTo>
                    <a:lnTo>
                      <a:pt x="0" y="114"/>
                    </a:lnTo>
                    <a:close/>
                    <a:moveTo>
                      <a:pt x="96" y="118"/>
                    </a:moveTo>
                    <a:lnTo>
                      <a:pt x="132" y="118"/>
                    </a:lnTo>
                    <a:lnTo>
                      <a:pt x="132" y="115"/>
                    </a:lnTo>
                    <a:lnTo>
                      <a:pt x="96" y="115"/>
                    </a:lnTo>
                    <a:lnTo>
                      <a:pt x="96" y="118"/>
                    </a:lnTo>
                    <a:close/>
                    <a:moveTo>
                      <a:pt x="159" y="111"/>
                    </a:moveTo>
                    <a:lnTo>
                      <a:pt x="165" y="111"/>
                    </a:lnTo>
                    <a:lnTo>
                      <a:pt x="165" y="108"/>
                    </a:lnTo>
                    <a:lnTo>
                      <a:pt x="159" y="108"/>
                    </a:lnTo>
                    <a:lnTo>
                      <a:pt x="159" y="111"/>
                    </a:lnTo>
                    <a:close/>
                    <a:moveTo>
                      <a:pt x="159" y="117"/>
                    </a:moveTo>
                    <a:lnTo>
                      <a:pt x="165" y="117"/>
                    </a:lnTo>
                    <a:lnTo>
                      <a:pt x="165" y="114"/>
                    </a:lnTo>
                    <a:lnTo>
                      <a:pt x="159" y="114"/>
                    </a:lnTo>
                    <a:lnTo>
                      <a:pt x="159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0" name="Rectangle 700"/>
              <p:cNvSpPr>
                <a:spLocks noChangeArrowheads="1"/>
              </p:cNvSpPr>
              <p:nvPr/>
            </p:nvSpPr>
            <p:spPr bwMode="auto">
              <a:xfrm>
                <a:off x="1216" y="2273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1" name="Rectangle 701"/>
              <p:cNvSpPr>
                <a:spLocks noChangeArrowheads="1"/>
              </p:cNvSpPr>
              <p:nvPr/>
            </p:nvSpPr>
            <p:spPr bwMode="auto">
              <a:xfrm>
                <a:off x="1115" y="2199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2" name="Freeform 702"/>
              <p:cNvSpPr>
                <a:spLocks/>
              </p:cNvSpPr>
              <p:nvPr/>
            </p:nvSpPr>
            <p:spPr bwMode="auto">
              <a:xfrm>
                <a:off x="1107" y="2191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3" name="Line 703"/>
              <p:cNvSpPr>
                <a:spLocks noChangeShapeType="1"/>
              </p:cNvSpPr>
              <p:nvPr/>
            </p:nvSpPr>
            <p:spPr bwMode="auto">
              <a:xfrm>
                <a:off x="1095" y="2279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84" name="Line 704"/>
              <p:cNvSpPr>
                <a:spLocks noChangeShapeType="1"/>
              </p:cNvSpPr>
              <p:nvPr/>
            </p:nvSpPr>
            <p:spPr bwMode="auto">
              <a:xfrm flipV="1">
                <a:off x="1127" y="2279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85" name="Line 705"/>
              <p:cNvSpPr>
                <a:spLocks noChangeShapeType="1"/>
              </p:cNvSpPr>
              <p:nvPr/>
            </p:nvSpPr>
            <p:spPr bwMode="auto">
              <a:xfrm flipV="1">
                <a:off x="1161" y="2279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86" name="Rectangle 706"/>
              <p:cNvSpPr>
                <a:spLocks noChangeArrowheads="1"/>
              </p:cNvSpPr>
              <p:nvPr/>
            </p:nvSpPr>
            <p:spPr bwMode="auto">
              <a:xfrm>
                <a:off x="1078" y="2299"/>
                <a:ext cx="17" cy="6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7" name="Rectangle 707"/>
              <p:cNvSpPr>
                <a:spLocks noChangeArrowheads="1"/>
              </p:cNvSpPr>
              <p:nvPr/>
            </p:nvSpPr>
            <p:spPr bwMode="auto">
              <a:xfrm>
                <a:off x="1174" y="2306"/>
                <a:ext cx="3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8" name="Rectangle 708"/>
              <p:cNvSpPr>
                <a:spLocks noChangeArrowheads="1"/>
              </p:cNvSpPr>
              <p:nvPr/>
            </p:nvSpPr>
            <p:spPr bwMode="auto">
              <a:xfrm>
                <a:off x="1237" y="2299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89" name="Rectangle 709"/>
              <p:cNvSpPr>
                <a:spLocks noChangeArrowheads="1"/>
              </p:cNvSpPr>
              <p:nvPr/>
            </p:nvSpPr>
            <p:spPr bwMode="auto">
              <a:xfrm>
                <a:off x="1237" y="2305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90" name="Freeform 710"/>
              <p:cNvSpPr>
                <a:spLocks noEditPoints="1"/>
              </p:cNvSpPr>
              <p:nvPr/>
            </p:nvSpPr>
            <p:spPr bwMode="auto">
              <a:xfrm>
                <a:off x="942" y="2201"/>
                <a:ext cx="219" cy="175"/>
              </a:xfrm>
              <a:custGeom>
                <a:avLst/>
                <a:gdLst>
                  <a:gd name="T0" fmla="*/ 0 w 219"/>
                  <a:gd name="T1" fmla="*/ 175 h 175"/>
                  <a:gd name="T2" fmla="*/ 0 w 219"/>
                  <a:gd name="T3" fmla="*/ 172 h 175"/>
                  <a:gd name="T4" fmla="*/ 21 w 219"/>
                  <a:gd name="T5" fmla="*/ 161 h 175"/>
                  <a:gd name="T6" fmla="*/ 21 w 219"/>
                  <a:gd name="T7" fmla="*/ 0 h 175"/>
                  <a:gd name="T8" fmla="*/ 80 w 219"/>
                  <a:gd name="T9" fmla="*/ 0 h 175"/>
                  <a:gd name="T10" fmla="*/ 80 w 219"/>
                  <a:gd name="T11" fmla="*/ 161 h 175"/>
                  <a:gd name="T12" fmla="*/ 103 w 219"/>
                  <a:gd name="T13" fmla="*/ 172 h 175"/>
                  <a:gd name="T14" fmla="*/ 103 w 219"/>
                  <a:gd name="T15" fmla="*/ 175 h 175"/>
                  <a:gd name="T16" fmla="*/ 0 w 219"/>
                  <a:gd name="T17" fmla="*/ 175 h 175"/>
                  <a:gd name="T18" fmla="*/ 87 w 219"/>
                  <a:gd name="T19" fmla="*/ 151 h 175"/>
                  <a:gd name="T20" fmla="*/ 107 w 219"/>
                  <a:gd name="T21" fmla="*/ 151 h 175"/>
                  <a:gd name="T22" fmla="*/ 130 w 219"/>
                  <a:gd name="T23" fmla="*/ 157 h 175"/>
                  <a:gd name="T24" fmla="*/ 130 w 219"/>
                  <a:gd name="T25" fmla="*/ 169 h 175"/>
                  <a:gd name="T26" fmla="*/ 107 w 219"/>
                  <a:gd name="T27" fmla="*/ 169 h 175"/>
                  <a:gd name="T28" fmla="*/ 107 w 219"/>
                  <a:gd name="T29" fmla="*/ 175 h 175"/>
                  <a:gd name="T30" fmla="*/ 198 w 219"/>
                  <a:gd name="T31" fmla="*/ 175 h 175"/>
                  <a:gd name="T32" fmla="*/ 198 w 219"/>
                  <a:gd name="T33" fmla="*/ 169 h 175"/>
                  <a:gd name="T34" fmla="*/ 175 w 219"/>
                  <a:gd name="T35" fmla="*/ 169 h 175"/>
                  <a:gd name="T36" fmla="*/ 175 w 219"/>
                  <a:gd name="T37" fmla="*/ 157 h 175"/>
                  <a:gd name="T38" fmla="*/ 198 w 219"/>
                  <a:gd name="T39" fmla="*/ 151 h 175"/>
                  <a:gd name="T40" fmla="*/ 219 w 219"/>
                  <a:gd name="T41" fmla="*/ 151 h 175"/>
                  <a:gd name="T42" fmla="*/ 219 w 219"/>
                  <a:gd name="T43" fmla="*/ 44 h 175"/>
                  <a:gd name="T44" fmla="*/ 87 w 219"/>
                  <a:gd name="T45" fmla="*/ 44 h 175"/>
                  <a:gd name="T46" fmla="*/ 87 w 219"/>
                  <a:gd name="T47" fmla="*/ 151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5"/>
                  <a:gd name="T74" fmla="*/ 219 w 219"/>
                  <a:gd name="T75" fmla="*/ 175 h 1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1" y="161"/>
                    </a:lnTo>
                    <a:lnTo>
                      <a:pt x="21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3" y="172"/>
                    </a:lnTo>
                    <a:lnTo>
                      <a:pt x="103" y="175"/>
                    </a:lnTo>
                    <a:lnTo>
                      <a:pt x="0" y="175"/>
                    </a:lnTo>
                    <a:close/>
                    <a:moveTo>
                      <a:pt x="87" y="151"/>
                    </a:moveTo>
                    <a:lnTo>
                      <a:pt x="107" y="151"/>
                    </a:lnTo>
                    <a:lnTo>
                      <a:pt x="130" y="157"/>
                    </a:lnTo>
                    <a:lnTo>
                      <a:pt x="130" y="169"/>
                    </a:lnTo>
                    <a:lnTo>
                      <a:pt x="107" y="169"/>
                    </a:lnTo>
                    <a:lnTo>
                      <a:pt x="107" y="175"/>
                    </a:lnTo>
                    <a:lnTo>
                      <a:pt x="198" y="175"/>
                    </a:lnTo>
                    <a:lnTo>
                      <a:pt x="198" y="169"/>
                    </a:lnTo>
                    <a:lnTo>
                      <a:pt x="175" y="169"/>
                    </a:lnTo>
                    <a:lnTo>
                      <a:pt x="175" y="157"/>
                    </a:lnTo>
                    <a:lnTo>
                      <a:pt x="198" y="151"/>
                    </a:lnTo>
                    <a:lnTo>
                      <a:pt x="219" y="151"/>
                    </a:lnTo>
                    <a:lnTo>
                      <a:pt x="219" y="44"/>
                    </a:lnTo>
                    <a:lnTo>
                      <a:pt x="87" y="44"/>
                    </a:lnTo>
                    <a:lnTo>
                      <a:pt x="8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91" name="Line 711"/>
              <p:cNvSpPr>
                <a:spLocks noChangeShapeType="1"/>
              </p:cNvSpPr>
              <p:nvPr/>
            </p:nvSpPr>
            <p:spPr bwMode="auto">
              <a:xfrm>
                <a:off x="963" y="2362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92" name="Line 712"/>
              <p:cNvSpPr>
                <a:spLocks noChangeShapeType="1"/>
              </p:cNvSpPr>
              <p:nvPr/>
            </p:nvSpPr>
            <p:spPr bwMode="auto">
              <a:xfrm>
                <a:off x="1022" y="2362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93" name="Line 713"/>
              <p:cNvSpPr>
                <a:spLocks noChangeShapeType="1"/>
              </p:cNvSpPr>
              <p:nvPr/>
            </p:nvSpPr>
            <p:spPr bwMode="auto">
              <a:xfrm>
                <a:off x="982" y="2256"/>
                <a:ext cx="2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94" name="Line 714"/>
              <p:cNvSpPr>
                <a:spLocks noChangeShapeType="1"/>
              </p:cNvSpPr>
              <p:nvPr/>
            </p:nvSpPr>
            <p:spPr bwMode="auto">
              <a:xfrm>
                <a:off x="978" y="2237"/>
                <a:ext cx="2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95" name="Rectangle 715"/>
              <p:cNvSpPr>
                <a:spLocks noChangeArrowheads="1"/>
              </p:cNvSpPr>
              <p:nvPr/>
            </p:nvSpPr>
            <p:spPr bwMode="auto">
              <a:xfrm>
                <a:off x="971" y="2208"/>
                <a:ext cx="44" cy="10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96" name="Freeform 716"/>
              <p:cNvSpPr>
                <a:spLocks/>
              </p:cNvSpPr>
              <p:nvPr/>
            </p:nvSpPr>
            <p:spPr bwMode="auto">
              <a:xfrm>
                <a:off x="942" y="2201"/>
                <a:ext cx="103" cy="175"/>
              </a:xfrm>
              <a:custGeom>
                <a:avLst/>
                <a:gdLst>
                  <a:gd name="T0" fmla="*/ 0 w 103"/>
                  <a:gd name="T1" fmla="*/ 175 h 175"/>
                  <a:gd name="T2" fmla="*/ 0 w 103"/>
                  <a:gd name="T3" fmla="*/ 172 h 175"/>
                  <a:gd name="T4" fmla="*/ 21 w 103"/>
                  <a:gd name="T5" fmla="*/ 161 h 175"/>
                  <a:gd name="T6" fmla="*/ 21 w 103"/>
                  <a:gd name="T7" fmla="*/ 0 h 175"/>
                  <a:gd name="T8" fmla="*/ 80 w 103"/>
                  <a:gd name="T9" fmla="*/ 0 h 175"/>
                  <a:gd name="T10" fmla="*/ 80 w 103"/>
                  <a:gd name="T11" fmla="*/ 161 h 175"/>
                  <a:gd name="T12" fmla="*/ 103 w 103"/>
                  <a:gd name="T13" fmla="*/ 172 h 175"/>
                  <a:gd name="T14" fmla="*/ 103 w 103"/>
                  <a:gd name="T15" fmla="*/ 175 h 175"/>
                  <a:gd name="T16" fmla="*/ 0 w 103"/>
                  <a:gd name="T17" fmla="*/ 175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175"/>
                  <a:gd name="T29" fmla="*/ 103 w 103"/>
                  <a:gd name="T30" fmla="*/ 175 h 1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1" y="161"/>
                    </a:lnTo>
                    <a:lnTo>
                      <a:pt x="21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3" y="172"/>
                    </a:lnTo>
                    <a:lnTo>
                      <a:pt x="103" y="175"/>
                    </a:lnTo>
                    <a:lnTo>
                      <a:pt x="0" y="1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97" name="Freeform 717"/>
              <p:cNvSpPr>
                <a:spLocks/>
              </p:cNvSpPr>
              <p:nvPr/>
            </p:nvSpPr>
            <p:spPr bwMode="auto">
              <a:xfrm>
                <a:off x="1029" y="2245"/>
                <a:ext cx="132" cy="131"/>
              </a:xfrm>
              <a:custGeom>
                <a:avLst/>
                <a:gdLst>
                  <a:gd name="T0" fmla="*/ 0 w 132"/>
                  <a:gd name="T1" fmla="*/ 107 h 131"/>
                  <a:gd name="T2" fmla="*/ 20 w 132"/>
                  <a:gd name="T3" fmla="*/ 107 h 131"/>
                  <a:gd name="T4" fmla="*/ 43 w 132"/>
                  <a:gd name="T5" fmla="*/ 113 h 131"/>
                  <a:gd name="T6" fmla="*/ 43 w 132"/>
                  <a:gd name="T7" fmla="*/ 125 h 131"/>
                  <a:gd name="T8" fmla="*/ 20 w 132"/>
                  <a:gd name="T9" fmla="*/ 125 h 131"/>
                  <a:gd name="T10" fmla="*/ 20 w 132"/>
                  <a:gd name="T11" fmla="*/ 131 h 131"/>
                  <a:gd name="T12" fmla="*/ 111 w 132"/>
                  <a:gd name="T13" fmla="*/ 131 h 131"/>
                  <a:gd name="T14" fmla="*/ 111 w 132"/>
                  <a:gd name="T15" fmla="*/ 125 h 131"/>
                  <a:gd name="T16" fmla="*/ 88 w 132"/>
                  <a:gd name="T17" fmla="*/ 125 h 131"/>
                  <a:gd name="T18" fmla="*/ 88 w 132"/>
                  <a:gd name="T19" fmla="*/ 113 h 131"/>
                  <a:gd name="T20" fmla="*/ 111 w 132"/>
                  <a:gd name="T21" fmla="*/ 107 h 131"/>
                  <a:gd name="T22" fmla="*/ 132 w 132"/>
                  <a:gd name="T23" fmla="*/ 107 h 131"/>
                  <a:gd name="T24" fmla="*/ 132 w 132"/>
                  <a:gd name="T25" fmla="*/ 0 h 131"/>
                  <a:gd name="T26" fmla="*/ 0 w 132"/>
                  <a:gd name="T27" fmla="*/ 0 h 131"/>
                  <a:gd name="T28" fmla="*/ 0 w 132"/>
                  <a:gd name="T29" fmla="*/ 107 h 1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"/>
                  <a:gd name="T46" fmla="*/ 0 h 131"/>
                  <a:gd name="T47" fmla="*/ 132 w 132"/>
                  <a:gd name="T48" fmla="*/ 131 h 1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" h="131">
                    <a:moveTo>
                      <a:pt x="0" y="107"/>
                    </a:moveTo>
                    <a:lnTo>
                      <a:pt x="20" y="107"/>
                    </a:lnTo>
                    <a:lnTo>
                      <a:pt x="43" y="113"/>
                    </a:lnTo>
                    <a:lnTo>
                      <a:pt x="43" y="125"/>
                    </a:lnTo>
                    <a:lnTo>
                      <a:pt x="20" y="125"/>
                    </a:lnTo>
                    <a:lnTo>
                      <a:pt x="20" y="131"/>
                    </a:lnTo>
                    <a:lnTo>
                      <a:pt x="111" y="131"/>
                    </a:lnTo>
                    <a:lnTo>
                      <a:pt x="111" y="125"/>
                    </a:lnTo>
                    <a:lnTo>
                      <a:pt x="88" y="125"/>
                    </a:lnTo>
                    <a:lnTo>
                      <a:pt x="88" y="113"/>
                    </a:lnTo>
                    <a:lnTo>
                      <a:pt x="111" y="107"/>
                    </a:lnTo>
                    <a:lnTo>
                      <a:pt x="132" y="107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798" name="Line 718"/>
              <p:cNvSpPr>
                <a:spLocks noChangeShapeType="1"/>
              </p:cNvSpPr>
              <p:nvPr/>
            </p:nvSpPr>
            <p:spPr bwMode="auto">
              <a:xfrm>
                <a:off x="1072" y="2370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99" name="Line 719"/>
              <p:cNvSpPr>
                <a:spLocks noChangeShapeType="1"/>
              </p:cNvSpPr>
              <p:nvPr/>
            </p:nvSpPr>
            <p:spPr bwMode="auto">
              <a:xfrm>
                <a:off x="1072" y="2358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00" name="Line 720"/>
              <p:cNvSpPr>
                <a:spLocks noChangeShapeType="1"/>
              </p:cNvSpPr>
              <p:nvPr/>
            </p:nvSpPr>
            <p:spPr bwMode="auto">
              <a:xfrm>
                <a:off x="1049" y="2352"/>
                <a:ext cx="9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01" name="Freeform 721"/>
              <p:cNvSpPr>
                <a:spLocks noEditPoints="1"/>
              </p:cNvSpPr>
              <p:nvPr/>
            </p:nvSpPr>
            <p:spPr bwMode="auto">
              <a:xfrm>
                <a:off x="969" y="2318"/>
                <a:ext cx="47" cy="47"/>
              </a:xfrm>
              <a:custGeom>
                <a:avLst/>
                <a:gdLst>
                  <a:gd name="T0" fmla="*/ 4 w 47"/>
                  <a:gd name="T1" fmla="*/ 29 h 47"/>
                  <a:gd name="T2" fmla="*/ 0 w 47"/>
                  <a:gd name="T3" fmla="*/ 0 h 47"/>
                  <a:gd name="T4" fmla="*/ 7 w 47"/>
                  <a:gd name="T5" fmla="*/ 29 h 47"/>
                  <a:gd name="T6" fmla="*/ 11 w 47"/>
                  <a:gd name="T7" fmla="*/ 0 h 47"/>
                  <a:gd name="T8" fmla="*/ 7 w 47"/>
                  <a:gd name="T9" fmla="*/ 29 h 47"/>
                  <a:gd name="T10" fmla="*/ 18 w 47"/>
                  <a:gd name="T11" fmla="*/ 29 h 47"/>
                  <a:gd name="T12" fmla="*/ 15 w 47"/>
                  <a:gd name="T13" fmla="*/ 0 h 47"/>
                  <a:gd name="T14" fmla="*/ 22 w 47"/>
                  <a:gd name="T15" fmla="*/ 29 h 47"/>
                  <a:gd name="T16" fmla="*/ 25 w 47"/>
                  <a:gd name="T17" fmla="*/ 0 h 47"/>
                  <a:gd name="T18" fmla="*/ 22 w 47"/>
                  <a:gd name="T19" fmla="*/ 29 h 47"/>
                  <a:gd name="T20" fmla="*/ 33 w 47"/>
                  <a:gd name="T21" fmla="*/ 29 h 47"/>
                  <a:gd name="T22" fmla="*/ 29 w 47"/>
                  <a:gd name="T23" fmla="*/ 0 h 47"/>
                  <a:gd name="T24" fmla="*/ 36 w 47"/>
                  <a:gd name="T25" fmla="*/ 29 h 47"/>
                  <a:gd name="T26" fmla="*/ 40 w 47"/>
                  <a:gd name="T27" fmla="*/ 0 h 47"/>
                  <a:gd name="T28" fmla="*/ 36 w 47"/>
                  <a:gd name="T29" fmla="*/ 29 h 47"/>
                  <a:gd name="T30" fmla="*/ 47 w 47"/>
                  <a:gd name="T31" fmla="*/ 29 h 47"/>
                  <a:gd name="T32" fmla="*/ 44 w 47"/>
                  <a:gd name="T33" fmla="*/ 0 h 47"/>
                  <a:gd name="T34" fmla="*/ 44 w 47"/>
                  <a:gd name="T35" fmla="*/ 47 h 47"/>
                  <a:gd name="T36" fmla="*/ 47 w 47"/>
                  <a:gd name="T37" fmla="*/ 33 h 47"/>
                  <a:gd name="T38" fmla="*/ 44 w 47"/>
                  <a:gd name="T39" fmla="*/ 47 h 47"/>
                  <a:gd name="T40" fmla="*/ 40 w 47"/>
                  <a:gd name="T41" fmla="*/ 47 h 47"/>
                  <a:gd name="T42" fmla="*/ 36 w 47"/>
                  <a:gd name="T43" fmla="*/ 33 h 47"/>
                  <a:gd name="T44" fmla="*/ 29 w 47"/>
                  <a:gd name="T45" fmla="*/ 47 h 47"/>
                  <a:gd name="T46" fmla="*/ 33 w 47"/>
                  <a:gd name="T47" fmla="*/ 33 h 47"/>
                  <a:gd name="T48" fmla="*/ 29 w 47"/>
                  <a:gd name="T49" fmla="*/ 47 h 47"/>
                  <a:gd name="T50" fmla="*/ 25 w 47"/>
                  <a:gd name="T51" fmla="*/ 47 h 47"/>
                  <a:gd name="T52" fmla="*/ 22 w 47"/>
                  <a:gd name="T53" fmla="*/ 33 h 47"/>
                  <a:gd name="T54" fmla="*/ 15 w 47"/>
                  <a:gd name="T55" fmla="*/ 47 h 47"/>
                  <a:gd name="T56" fmla="*/ 18 w 47"/>
                  <a:gd name="T57" fmla="*/ 33 h 47"/>
                  <a:gd name="T58" fmla="*/ 15 w 47"/>
                  <a:gd name="T59" fmla="*/ 47 h 47"/>
                  <a:gd name="T60" fmla="*/ 11 w 47"/>
                  <a:gd name="T61" fmla="*/ 47 h 47"/>
                  <a:gd name="T62" fmla="*/ 7 w 47"/>
                  <a:gd name="T63" fmla="*/ 33 h 47"/>
                  <a:gd name="T64" fmla="*/ 0 w 47"/>
                  <a:gd name="T65" fmla="*/ 47 h 47"/>
                  <a:gd name="T66" fmla="*/ 4 w 47"/>
                  <a:gd name="T67" fmla="*/ 33 h 47"/>
                  <a:gd name="T68" fmla="*/ 0 w 47"/>
                  <a:gd name="T69" fmla="*/ 47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"/>
                  <a:gd name="T106" fmla="*/ 0 h 47"/>
                  <a:gd name="T107" fmla="*/ 47 w 47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" h="47">
                    <a:moveTo>
                      <a:pt x="0" y="29"/>
                    </a:moveTo>
                    <a:lnTo>
                      <a:pt x="4" y="2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  <a:moveTo>
                      <a:pt x="7" y="29"/>
                    </a:moveTo>
                    <a:lnTo>
                      <a:pt x="11" y="29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29"/>
                    </a:lnTo>
                    <a:close/>
                    <a:moveTo>
                      <a:pt x="15" y="29"/>
                    </a:moveTo>
                    <a:lnTo>
                      <a:pt x="18" y="29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5" y="29"/>
                    </a:lnTo>
                    <a:close/>
                    <a:moveTo>
                      <a:pt x="22" y="29"/>
                    </a:moveTo>
                    <a:lnTo>
                      <a:pt x="25" y="29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2" y="29"/>
                    </a:lnTo>
                    <a:close/>
                    <a:moveTo>
                      <a:pt x="29" y="29"/>
                    </a:moveTo>
                    <a:lnTo>
                      <a:pt x="33" y="29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29"/>
                    </a:lnTo>
                    <a:close/>
                    <a:moveTo>
                      <a:pt x="36" y="29"/>
                    </a:moveTo>
                    <a:lnTo>
                      <a:pt x="40" y="29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29"/>
                    </a:lnTo>
                    <a:close/>
                    <a:moveTo>
                      <a:pt x="44" y="29"/>
                    </a:moveTo>
                    <a:lnTo>
                      <a:pt x="47" y="29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29"/>
                    </a:lnTo>
                    <a:close/>
                    <a:moveTo>
                      <a:pt x="44" y="47"/>
                    </a:moveTo>
                    <a:lnTo>
                      <a:pt x="47" y="47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4" y="47"/>
                    </a:lnTo>
                    <a:close/>
                    <a:moveTo>
                      <a:pt x="36" y="47"/>
                    </a:moveTo>
                    <a:lnTo>
                      <a:pt x="40" y="47"/>
                    </a:lnTo>
                    <a:lnTo>
                      <a:pt x="40" y="33"/>
                    </a:lnTo>
                    <a:lnTo>
                      <a:pt x="36" y="33"/>
                    </a:lnTo>
                    <a:lnTo>
                      <a:pt x="36" y="47"/>
                    </a:lnTo>
                    <a:close/>
                    <a:moveTo>
                      <a:pt x="29" y="47"/>
                    </a:moveTo>
                    <a:lnTo>
                      <a:pt x="33" y="47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7"/>
                    </a:lnTo>
                    <a:close/>
                    <a:moveTo>
                      <a:pt x="22" y="47"/>
                    </a:moveTo>
                    <a:lnTo>
                      <a:pt x="25" y="47"/>
                    </a:lnTo>
                    <a:lnTo>
                      <a:pt x="25" y="33"/>
                    </a:lnTo>
                    <a:lnTo>
                      <a:pt x="22" y="33"/>
                    </a:lnTo>
                    <a:lnTo>
                      <a:pt x="22" y="47"/>
                    </a:lnTo>
                    <a:close/>
                    <a:moveTo>
                      <a:pt x="15" y="47"/>
                    </a:moveTo>
                    <a:lnTo>
                      <a:pt x="18" y="47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5" y="47"/>
                    </a:lnTo>
                    <a:close/>
                    <a:moveTo>
                      <a:pt x="7" y="47"/>
                    </a:moveTo>
                    <a:lnTo>
                      <a:pt x="11" y="47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7"/>
                    </a:lnTo>
                    <a:close/>
                    <a:moveTo>
                      <a:pt x="0" y="47"/>
                    </a:moveTo>
                    <a:lnTo>
                      <a:pt x="4" y="47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2" name="Rectangle 722"/>
              <p:cNvSpPr>
                <a:spLocks noChangeArrowheads="1"/>
              </p:cNvSpPr>
              <p:nvPr/>
            </p:nvSpPr>
            <p:spPr bwMode="auto">
              <a:xfrm>
                <a:off x="974" y="2212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3" name="Freeform 723"/>
              <p:cNvSpPr>
                <a:spLocks/>
              </p:cNvSpPr>
              <p:nvPr/>
            </p:nvSpPr>
            <p:spPr bwMode="auto">
              <a:xfrm>
                <a:off x="974" y="2212"/>
                <a:ext cx="37" cy="4"/>
              </a:xfrm>
              <a:custGeom>
                <a:avLst/>
                <a:gdLst>
                  <a:gd name="T0" fmla="*/ 0 w 37"/>
                  <a:gd name="T1" fmla="*/ 0 h 4"/>
                  <a:gd name="T2" fmla="*/ 4 w 37"/>
                  <a:gd name="T3" fmla="*/ 4 h 4"/>
                  <a:gd name="T4" fmla="*/ 33 w 37"/>
                  <a:gd name="T5" fmla="*/ 4 h 4"/>
                  <a:gd name="T6" fmla="*/ 37 w 37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4"/>
                  <a:gd name="T14" fmla="*/ 37 w 37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4">
                    <a:moveTo>
                      <a:pt x="0" y="0"/>
                    </a:moveTo>
                    <a:lnTo>
                      <a:pt x="4" y="4"/>
                    </a:lnTo>
                    <a:lnTo>
                      <a:pt x="33" y="4"/>
                    </a:lnTo>
                    <a:lnTo>
                      <a:pt x="3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4" name="Rectangle 724"/>
              <p:cNvSpPr>
                <a:spLocks noChangeArrowheads="1"/>
              </p:cNvSpPr>
              <p:nvPr/>
            </p:nvSpPr>
            <p:spPr bwMode="auto">
              <a:xfrm>
                <a:off x="974" y="2230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5" name="Rectangle 725"/>
              <p:cNvSpPr>
                <a:spLocks noChangeArrowheads="1"/>
              </p:cNvSpPr>
              <p:nvPr/>
            </p:nvSpPr>
            <p:spPr bwMode="auto">
              <a:xfrm>
                <a:off x="974" y="2248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6" name="Rectangle 726"/>
              <p:cNvSpPr>
                <a:spLocks noChangeArrowheads="1"/>
              </p:cNvSpPr>
              <p:nvPr/>
            </p:nvSpPr>
            <p:spPr bwMode="auto">
              <a:xfrm>
                <a:off x="974" y="2267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7" name="Rectangle 727"/>
              <p:cNvSpPr>
                <a:spLocks noChangeArrowheads="1"/>
              </p:cNvSpPr>
              <p:nvPr/>
            </p:nvSpPr>
            <p:spPr bwMode="auto">
              <a:xfrm>
                <a:off x="974" y="2285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8" name="Rectangle 728"/>
              <p:cNvSpPr>
                <a:spLocks noChangeArrowheads="1"/>
              </p:cNvSpPr>
              <p:nvPr/>
            </p:nvSpPr>
            <p:spPr bwMode="auto">
              <a:xfrm>
                <a:off x="969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09" name="Rectangle 729"/>
              <p:cNvSpPr>
                <a:spLocks noChangeArrowheads="1"/>
              </p:cNvSpPr>
              <p:nvPr/>
            </p:nvSpPr>
            <p:spPr bwMode="auto">
              <a:xfrm>
                <a:off x="976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0" name="Rectangle 730"/>
              <p:cNvSpPr>
                <a:spLocks noChangeArrowheads="1"/>
              </p:cNvSpPr>
              <p:nvPr/>
            </p:nvSpPr>
            <p:spPr bwMode="auto">
              <a:xfrm>
                <a:off x="984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1" name="Rectangle 731"/>
              <p:cNvSpPr>
                <a:spLocks noChangeArrowheads="1"/>
              </p:cNvSpPr>
              <p:nvPr/>
            </p:nvSpPr>
            <p:spPr bwMode="auto">
              <a:xfrm>
                <a:off x="991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2" name="Rectangle 732"/>
              <p:cNvSpPr>
                <a:spLocks noChangeArrowheads="1"/>
              </p:cNvSpPr>
              <p:nvPr/>
            </p:nvSpPr>
            <p:spPr bwMode="auto">
              <a:xfrm>
                <a:off x="998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3" name="Rectangle 733"/>
              <p:cNvSpPr>
                <a:spLocks noChangeArrowheads="1"/>
              </p:cNvSpPr>
              <p:nvPr/>
            </p:nvSpPr>
            <p:spPr bwMode="auto">
              <a:xfrm>
                <a:off x="1005" y="2318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4" name="Rectangle 734"/>
              <p:cNvSpPr>
                <a:spLocks noChangeArrowheads="1"/>
              </p:cNvSpPr>
              <p:nvPr/>
            </p:nvSpPr>
            <p:spPr bwMode="auto">
              <a:xfrm>
                <a:off x="1013" y="2318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5" name="Rectangle 735"/>
              <p:cNvSpPr>
                <a:spLocks noChangeArrowheads="1"/>
              </p:cNvSpPr>
              <p:nvPr/>
            </p:nvSpPr>
            <p:spPr bwMode="auto">
              <a:xfrm>
                <a:off x="1013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6" name="Rectangle 736"/>
              <p:cNvSpPr>
                <a:spLocks noChangeArrowheads="1"/>
              </p:cNvSpPr>
              <p:nvPr/>
            </p:nvSpPr>
            <p:spPr bwMode="auto">
              <a:xfrm>
                <a:off x="1005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7" name="Rectangle 737"/>
              <p:cNvSpPr>
                <a:spLocks noChangeArrowheads="1"/>
              </p:cNvSpPr>
              <p:nvPr/>
            </p:nvSpPr>
            <p:spPr bwMode="auto">
              <a:xfrm>
                <a:off x="998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8" name="Rectangle 738"/>
              <p:cNvSpPr>
                <a:spLocks noChangeArrowheads="1"/>
              </p:cNvSpPr>
              <p:nvPr/>
            </p:nvSpPr>
            <p:spPr bwMode="auto">
              <a:xfrm>
                <a:off x="991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19" name="Rectangle 739"/>
              <p:cNvSpPr>
                <a:spLocks noChangeArrowheads="1"/>
              </p:cNvSpPr>
              <p:nvPr/>
            </p:nvSpPr>
            <p:spPr bwMode="auto">
              <a:xfrm>
                <a:off x="984" y="2351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20" name="Rectangle 740"/>
              <p:cNvSpPr>
                <a:spLocks noChangeArrowheads="1"/>
              </p:cNvSpPr>
              <p:nvPr/>
            </p:nvSpPr>
            <p:spPr bwMode="auto">
              <a:xfrm>
                <a:off x="976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21" name="Rectangle 741"/>
              <p:cNvSpPr>
                <a:spLocks noChangeArrowheads="1"/>
              </p:cNvSpPr>
              <p:nvPr/>
            </p:nvSpPr>
            <p:spPr bwMode="auto">
              <a:xfrm>
                <a:off x="969" y="2351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22" name="Line 742"/>
              <p:cNvSpPr>
                <a:spLocks noChangeShapeType="1"/>
              </p:cNvSpPr>
              <p:nvPr/>
            </p:nvSpPr>
            <p:spPr bwMode="auto">
              <a:xfrm flipV="1">
                <a:off x="974" y="2216"/>
                <a:ext cx="4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3" name="Line 743"/>
              <p:cNvSpPr>
                <a:spLocks noChangeShapeType="1"/>
              </p:cNvSpPr>
              <p:nvPr/>
            </p:nvSpPr>
            <p:spPr bwMode="auto">
              <a:xfrm>
                <a:off x="1007" y="2216"/>
                <a:ext cx="4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4" name="Line 744"/>
              <p:cNvSpPr>
                <a:spLocks noChangeShapeType="1"/>
              </p:cNvSpPr>
              <p:nvPr/>
            </p:nvSpPr>
            <p:spPr bwMode="auto">
              <a:xfrm>
                <a:off x="976" y="227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5" name="Line 745"/>
              <p:cNvSpPr>
                <a:spLocks noChangeShapeType="1"/>
              </p:cNvSpPr>
              <p:nvPr/>
            </p:nvSpPr>
            <p:spPr bwMode="auto">
              <a:xfrm>
                <a:off x="976" y="2277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6" name="Line 746"/>
              <p:cNvSpPr>
                <a:spLocks noChangeShapeType="1"/>
              </p:cNvSpPr>
              <p:nvPr/>
            </p:nvSpPr>
            <p:spPr bwMode="auto">
              <a:xfrm>
                <a:off x="976" y="2274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7" name="Line 747"/>
              <p:cNvSpPr>
                <a:spLocks noChangeShapeType="1"/>
              </p:cNvSpPr>
              <p:nvPr/>
            </p:nvSpPr>
            <p:spPr bwMode="auto">
              <a:xfrm>
                <a:off x="976" y="2271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8" name="Line 748"/>
              <p:cNvSpPr>
                <a:spLocks noChangeShapeType="1"/>
              </p:cNvSpPr>
              <p:nvPr/>
            </p:nvSpPr>
            <p:spPr bwMode="auto">
              <a:xfrm>
                <a:off x="976" y="226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29" name="Rectangle 749"/>
              <p:cNvSpPr>
                <a:spLocks noChangeArrowheads="1"/>
              </p:cNvSpPr>
              <p:nvPr/>
            </p:nvSpPr>
            <p:spPr bwMode="auto">
              <a:xfrm>
                <a:off x="992" y="2234"/>
                <a:ext cx="11" cy="7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0" name="Rectangle 750"/>
              <p:cNvSpPr>
                <a:spLocks noChangeArrowheads="1"/>
              </p:cNvSpPr>
              <p:nvPr/>
            </p:nvSpPr>
            <p:spPr bwMode="auto">
              <a:xfrm>
                <a:off x="1003" y="2258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1" name="Rectangle 751"/>
              <p:cNvSpPr>
                <a:spLocks noChangeArrowheads="1"/>
              </p:cNvSpPr>
              <p:nvPr/>
            </p:nvSpPr>
            <p:spPr bwMode="auto">
              <a:xfrm>
                <a:off x="1003" y="2269"/>
                <a:ext cx="5" cy="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2" name="Rectangle 752"/>
              <p:cNvSpPr>
                <a:spLocks noChangeArrowheads="1"/>
              </p:cNvSpPr>
              <p:nvPr/>
            </p:nvSpPr>
            <p:spPr bwMode="auto">
              <a:xfrm>
                <a:off x="1003" y="2272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3" name="Freeform 753"/>
              <p:cNvSpPr>
                <a:spLocks noEditPoints="1"/>
              </p:cNvSpPr>
              <p:nvPr/>
            </p:nvSpPr>
            <p:spPr bwMode="auto">
              <a:xfrm>
                <a:off x="987" y="2254"/>
                <a:ext cx="169" cy="94"/>
              </a:xfrm>
              <a:custGeom>
                <a:avLst/>
                <a:gdLst>
                  <a:gd name="T0" fmla="*/ 0 w 169"/>
                  <a:gd name="T1" fmla="*/ 4 h 94"/>
                  <a:gd name="T2" fmla="*/ 11 w 169"/>
                  <a:gd name="T3" fmla="*/ 4 h 94"/>
                  <a:gd name="T4" fmla="*/ 11 w 169"/>
                  <a:gd name="T5" fmla="*/ 0 h 94"/>
                  <a:gd name="T6" fmla="*/ 0 w 169"/>
                  <a:gd name="T7" fmla="*/ 0 h 94"/>
                  <a:gd name="T8" fmla="*/ 0 w 169"/>
                  <a:gd name="T9" fmla="*/ 4 h 94"/>
                  <a:gd name="T10" fmla="*/ 163 w 169"/>
                  <a:gd name="T11" fmla="*/ 94 h 94"/>
                  <a:gd name="T12" fmla="*/ 169 w 169"/>
                  <a:gd name="T13" fmla="*/ 94 h 94"/>
                  <a:gd name="T14" fmla="*/ 169 w 169"/>
                  <a:gd name="T15" fmla="*/ 92 h 94"/>
                  <a:gd name="T16" fmla="*/ 163 w 169"/>
                  <a:gd name="T17" fmla="*/ 92 h 94"/>
                  <a:gd name="T18" fmla="*/ 163 w 169"/>
                  <a:gd name="T19" fmla="*/ 94 h 94"/>
                  <a:gd name="T20" fmla="*/ 62 w 169"/>
                  <a:gd name="T21" fmla="*/ 73 h 94"/>
                  <a:gd name="T22" fmla="*/ 62 w 169"/>
                  <a:gd name="T23" fmla="*/ 11 h 94"/>
                  <a:gd name="T24" fmla="*/ 153 w 169"/>
                  <a:gd name="T25" fmla="*/ 11 h 94"/>
                  <a:gd name="T26" fmla="*/ 153 w 169"/>
                  <a:gd name="T27" fmla="*/ 73 h 94"/>
                  <a:gd name="T28" fmla="*/ 62 w 169"/>
                  <a:gd name="T29" fmla="*/ 73 h 94"/>
                  <a:gd name="T30" fmla="*/ 58 w 169"/>
                  <a:gd name="T31" fmla="*/ 77 h 94"/>
                  <a:gd name="T32" fmla="*/ 157 w 169"/>
                  <a:gd name="T33" fmla="*/ 77 h 94"/>
                  <a:gd name="T34" fmla="*/ 157 w 169"/>
                  <a:gd name="T35" fmla="*/ 7 h 94"/>
                  <a:gd name="T36" fmla="*/ 161 w 169"/>
                  <a:gd name="T37" fmla="*/ 7 h 94"/>
                  <a:gd name="T38" fmla="*/ 161 w 169"/>
                  <a:gd name="T39" fmla="*/ 3 h 94"/>
                  <a:gd name="T40" fmla="*/ 54 w 169"/>
                  <a:gd name="T41" fmla="*/ 3 h 94"/>
                  <a:gd name="T42" fmla="*/ 54 w 169"/>
                  <a:gd name="T43" fmla="*/ 81 h 94"/>
                  <a:gd name="T44" fmla="*/ 58 w 169"/>
                  <a:gd name="T45" fmla="*/ 81 h 94"/>
                  <a:gd name="T46" fmla="*/ 58 w 169"/>
                  <a:gd name="T47" fmla="*/ 77 h 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9"/>
                  <a:gd name="T73" fmla="*/ 0 h 94"/>
                  <a:gd name="T74" fmla="*/ 169 w 169"/>
                  <a:gd name="T75" fmla="*/ 94 h 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9" h="94">
                    <a:moveTo>
                      <a:pt x="0" y="4"/>
                    </a:move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  <a:moveTo>
                      <a:pt x="163" y="94"/>
                    </a:moveTo>
                    <a:lnTo>
                      <a:pt x="169" y="94"/>
                    </a:lnTo>
                    <a:lnTo>
                      <a:pt x="169" y="92"/>
                    </a:lnTo>
                    <a:lnTo>
                      <a:pt x="163" y="92"/>
                    </a:lnTo>
                    <a:lnTo>
                      <a:pt x="163" y="94"/>
                    </a:lnTo>
                    <a:close/>
                    <a:moveTo>
                      <a:pt x="62" y="73"/>
                    </a:moveTo>
                    <a:lnTo>
                      <a:pt x="62" y="11"/>
                    </a:lnTo>
                    <a:lnTo>
                      <a:pt x="153" y="11"/>
                    </a:lnTo>
                    <a:lnTo>
                      <a:pt x="153" y="73"/>
                    </a:lnTo>
                    <a:lnTo>
                      <a:pt x="62" y="73"/>
                    </a:lnTo>
                    <a:close/>
                    <a:moveTo>
                      <a:pt x="58" y="77"/>
                    </a:moveTo>
                    <a:lnTo>
                      <a:pt x="157" y="77"/>
                    </a:lnTo>
                    <a:lnTo>
                      <a:pt x="157" y="7"/>
                    </a:lnTo>
                    <a:lnTo>
                      <a:pt x="161" y="7"/>
                    </a:lnTo>
                    <a:lnTo>
                      <a:pt x="161" y="3"/>
                    </a:lnTo>
                    <a:lnTo>
                      <a:pt x="54" y="3"/>
                    </a:lnTo>
                    <a:lnTo>
                      <a:pt x="54" y="81"/>
                    </a:lnTo>
                    <a:lnTo>
                      <a:pt x="58" y="81"/>
                    </a:lnTo>
                    <a:lnTo>
                      <a:pt x="58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4" name="Rectangle 754"/>
              <p:cNvSpPr>
                <a:spLocks noChangeArrowheads="1"/>
              </p:cNvSpPr>
              <p:nvPr/>
            </p:nvSpPr>
            <p:spPr bwMode="auto">
              <a:xfrm>
                <a:off x="987" y="2254"/>
                <a:ext cx="11" cy="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5" name="Rectangle 755"/>
              <p:cNvSpPr>
                <a:spLocks noChangeArrowheads="1"/>
              </p:cNvSpPr>
              <p:nvPr/>
            </p:nvSpPr>
            <p:spPr bwMode="auto">
              <a:xfrm>
                <a:off x="1150" y="2346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6" name="Rectangle 756"/>
              <p:cNvSpPr>
                <a:spLocks noChangeArrowheads="1"/>
              </p:cNvSpPr>
              <p:nvPr/>
            </p:nvSpPr>
            <p:spPr bwMode="auto">
              <a:xfrm>
                <a:off x="1049" y="2265"/>
                <a:ext cx="91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7" name="Freeform 757"/>
              <p:cNvSpPr>
                <a:spLocks/>
              </p:cNvSpPr>
              <p:nvPr/>
            </p:nvSpPr>
            <p:spPr bwMode="auto">
              <a:xfrm>
                <a:off x="1041" y="2257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8" name="Freeform 758"/>
              <p:cNvSpPr>
                <a:spLocks/>
              </p:cNvSpPr>
              <p:nvPr/>
            </p:nvSpPr>
            <p:spPr bwMode="auto">
              <a:xfrm>
                <a:off x="1029" y="2346"/>
                <a:ext cx="66" cy="6"/>
              </a:xfrm>
              <a:custGeom>
                <a:avLst/>
                <a:gdLst>
                  <a:gd name="T0" fmla="*/ 0 w 66"/>
                  <a:gd name="T1" fmla="*/ 0 h 6"/>
                  <a:gd name="T2" fmla="*/ 66 w 66"/>
                  <a:gd name="T3" fmla="*/ 0 h 6"/>
                  <a:gd name="T4" fmla="*/ 66 w 6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6"/>
                  <a:gd name="T11" fmla="*/ 66 w 6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6">
                    <a:moveTo>
                      <a:pt x="0" y="0"/>
                    </a:moveTo>
                    <a:lnTo>
                      <a:pt x="66" y="0"/>
                    </a:lnTo>
                    <a:lnTo>
                      <a:pt x="66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39" name="Line 759"/>
              <p:cNvSpPr>
                <a:spLocks noChangeShapeType="1"/>
              </p:cNvSpPr>
              <p:nvPr/>
            </p:nvSpPr>
            <p:spPr bwMode="auto">
              <a:xfrm flipV="1">
                <a:off x="1062" y="234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0" name="Freeform 760"/>
              <p:cNvSpPr>
                <a:spLocks/>
              </p:cNvSpPr>
              <p:nvPr/>
            </p:nvSpPr>
            <p:spPr bwMode="auto">
              <a:xfrm>
                <a:off x="923" y="2239"/>
                <a:ext cx="175" cy="176"/>
              </a:xfrm>
              <a:custGeom>
                <a:avLst/>
                <a:gdLst>
                  <a:gd name="T0" fmla="*/ 38 w 175"/>
                  <a:gd name="T1" fmla="*/ 116 h 176"/>
                  <a:gd name="T2" fmla="*/ 0 w 175"/>
                  <a:gd name="T3" fmla="*/ 116 h 176"/>
                  <a:gd name="T4" fmla="*/ 0 w 175"/>
                  <a:gd name="T5" fmla="*/ 176 h 176"/>
                  <a:gd name="T6" fmla="*/ 175 w 175"/>
                  <a:gd name="T7" fmla="*/ 176 h 176"/>
                  <a:gd name="T8" fmla="*/ 175 w 175"/>
                  <a:gd name="T9" fmla="*/ 116 h 176"/>
                  <a:gd name="T10" fmla="*/ 137 w 175"/>
                  <a:gd name="T11" fmla="*/ 116 h 176"/>
                  <a:gd name="T12" fmla="*/ 137 w 175"/>
                  <a:gd name="T13" fmla="*/ 108 h 176"/>
                  <a:gd name="T14" fmla="*/ 153 w 175"/>
                  <a:gd name="T15" fmla="*/ 108 h 176"/>
                  <a:gd name="T16" fmla="*/ 153 w 175"/>
                  <a:gd name="T17" fmla="*/ 0 h 176"/>
                  <a:gd name="T18" fmla="*/ 22 w 175"/>
                  <a:gd name="T19" fmla="*/ 0 h 176"/>
                  <a:gd name="T20" fmla="*/ 22 w 175"/>
                  <a:gd name="T21" fmla="*/ 108 h 176"/>
                  <a:gd name="T22" fmla="*/ 38 w 175"/>
                  <a:gd name="T23" fmla="*/ 108 h 176"/>
                  <a:gd name="T24" fmla="*/ 38 w 175"/>
                  <a:gd name="T25" fmla="*/ 116 h 1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6"/>
                  <a:gd name="T41" fmla="*/ 175 w 175"/>
                  <a:gd name="T42" fmla="*/ 176 h 1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6">
                    <a:moveTo>
                      <a:pt x="38" y="116"/>
                    </a:moveTo>
                    <a:lnTo>
                      <a:pt x="0" y="116"/>
                    </a:lnTo>
                    <a:lnTo>
                      <a:pt x="0" y="176"/>
                    </a:lnTo>
                    <a:lnTo>
                      <a:pt x="175" y="176"/>
                    </a:lnTo>
                    <a:lnTo>
                      <a:pt x="175" y="116"/>
                    </a:lnTo>
                    <a:lnTo>
                      <a:pt x="137" y="116"/>
                    </a:lnTo>
                    <a:lnTo>
                      <a:pt x="137" y="108"/>
                    </a:lnTo>
                    <a:lnTo>
                      <a:pt x="153" y="108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8"/>
                    </a:lnTo>
                    <a:lnTo>
                      <a:pt x="38" y="108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41" name="Freeform 761"/>
              <p:cNvSpPr>
                <a:spLocks/>
              </p:cNvSpPr>
              <p:nvPr/>
            </p:nvSpPr>
            <p:spPr bwMode="auto">
              <a:xfrm>
                <a:off x="923" y="2239"/>
                <a:ext cx="175" cy="176"/>
              </a:xfrm>
              <a:custGeom>
                <a:avLst/>
                <a:gdLst>
                  <a:gd name="T0" fmla="*/ 38 w 175"/>
                  <a:gd name="T1" fmla="*/ 116 h 176"/>
                  <a:gd name="T2" fmla="*/ 0 w 175"/>
                  <a:gd name="T3" fmla="*/ 116 h 176"/>
                  <a:gd name="T4" fmla="*/ 0 w 175"/>
                  <a:gd name="T5" fmla="*/ 176 h 176"/>
                  <a:gd name="T6" fmla="*/ 175 w 175"/>
                  <a:gd name="T7" fmla="*/ 176 h 176"/>
                  <a:gd name="T8" fmla="*/ 175 w 175"/>
                  <a:gd name="T9" fmla="*/ 116 h 176"/>
                  <a:gd name="T10" fmla="*/ 137 w 175"/>
                  <a:gd name="T11" fmla="*/ 116 h 176"/>
                  <a:gd name="T12" fmla="*/ 137 w 175"/>
                  <a:gd name="T13" fmla="*/ 108 h 176"/>
                  <a:gd name="T14" fmla="*/ 153 w 175"/>
                  <a:gd name="T15" fmla="*/ 108 h 176"/>
                  <a:gd name="T16" fmla="*/ 153 w 175"/>
                  <a:gd name="T17" fmla="*/ 0 h 176"/>
                  <a:gd name="T18" fmla="*/ 22 w 175"/>
                  <a:gd name="T19" fmla="*/ 0 h 176"/>
                  <a:gd name="T20" fmla="*/ 22 w 175"/>
                  <a:gd name="T21" fmla="*/ 108 h 176"/>
                  <a:gd name="T22" fmla="*/ 38 w 175"/>
                  <a:gd name="T23" fmla="*/ 108 h 176"/>
                  <a:gd name="T24" fmla="*/ 38 w 175"/>
                  <a:gd name="T25" fmla="*/ 116 h 1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6"/>
                  <a:gd name="T41" fmla="*/ 175 w 175"/>
                  <a:gd name="T42" fmla="*/ 176 h 1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6">
                    <a:moveTo>
                      <a:pt x="38" y="116"/>
                    </a:moveTo>
                    <a:lnTo>
                      <a:pt x="0" y="116"/>
                    </a:lnTo>
                    <a:lnTo>
                      <a:pt x="0" y="176"/>
                    </a:lnTo>
                    <a:lnTo>
                      <a:pt x="175" y="176"/>
                    </a:lnTo>
                    <a:lnTo>
                      <a:pt x="175" y="116"/>
                    </a:lnTo>
                    <a:lnTo>
                      <a:pt x="137" y="116"/>
                    </a:lnTo>
                    <a:lnTo>
                      <a:pt x="137" y="108"/>
                    </a:lnTo>
                    <a:lnTo>
                      <a:pt x="153" y="108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8"/>
                    </a:lnTo>
                    <a:lnTo>
                      <a:pt x="38" y="108"/>
                    </a:lnTo>
                    <a:lnTo>
                      <a:pt x="38" y="1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42" name="Line 762"/>
              <p:cNvSpPr>
                <a:spLocks noChangeShapeType="1"/>
              </p:cNvSpPr>
              <p:nvPr/>
            </p:nvSpPr>
            <p:spPr bwMode="auto">
              <a:xfrm>
                <a:off x="961" y="2355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3" name="Line 763"/>
              <p:cNvSpPr>
                <a:spLocks noChangeShapeType="1"/>
              </p:cNvSpPr>
              <p:nvPr/>
            </p:nvSpPr>
            <p:spPr bwMode="auto">
              <a:xfrm>
                <a:off x="961" y="2347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4" name="Freeform 764"/>
              <p:cNvSpPr>
                <a:spLocks noEditPoints="1"/>
              </p:cNvSpPr>
              <p:nvPr/>
            </p:nvSpPr>
            <p:spPr bwMode="auto">
              <a:xfrm>
                <a:off x="1013" y="2360"/>
                <a:ext cx="72" cy="49"/>
              </a:xfrm>
              <a:custGeom>
                <a:avLst/>
                <a:gdLst>
                  <a:gd name="T0" fmla="*/ 0 w 72"/>
                  <a:gd name="T1" fmla="*/ 49 h 49"/>
                  <a:gd name="T2" fmla="*/ 58 w 72"/>
                  <a:gd name="T3" fmla="*/ 49 h 49"/>
                  <a:gd name="T4" fmla="*/ 58 w 72"/>
                  <a:gd name="T5" fmla="*/ 0 h 49"/>
                  <a:gd name="T6" fmla="*/ 0 w 72"/>
                  <a:gd name="T7" fmla="*/ 0 h 49"/>
                  <a:gd name="T8" fmla="*/ 0 w 72"/>
                  <a:gd name="T9" fmla="*/ 49 h 49"/>
                  <a:gd name="T10" fmla="*/ 63 w 72"/>
                  <a:gd name="T11" fmla="*/ 9 h 49"/>
                  <a:gd name="T12" fmla="*/ 72 w 72"/>
                  <a:gd name="T13" fmla="*/ 9 h 49"/>
                  <a:gd name="T14" fmla="*/ 72 w 72"/>
                  <a:gd name="T15" fmla="*/ 0 h 49"/>
                  <a:gd name="T16" fmla="*/ 63 w 72"/>
                  <a:gd name="T17" fmla="*/ 0 h 49"/>
                  <a:gd name="T18" fmla="*/ 63 w 72"/>
                  <a:gd name="T19" fmla="*/ 9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"/>
                  <a:gd name="T31" fmla="*/ 0 h 49"/>
                  <a:gd name="T32" fmla="*/ 72 w 72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" h="49">
                    <a:moveTo>
                      <a:pt x="0" y="49"/>
                    </a:moveTo>
                    <a:lnTo>
                      <a:pt x="58" y="49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49"/>
                    </a:lnTo>
                    <a:close/>
                    <a:moveTo>
                      <a:pt x="63" y="9"/>
                    </a:moveTo>
                    <a:lnTo>
                      <a:pt x="72" y="9"/>
                    </a:lnTo>
                    <a:lnTo>
                      <a:pt x="72" y="0"/>
                    </a:lnTo>
                    <a:lnTo>
                      <a:pt x="63" y="0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45" name="Rectangle 765"/>
              <p:cNvSpPr>
                <a:spLocks noChangeArrowheads="1"/>
              </p:cNvSpPr>
              <p:nvPr/>
            </p:nvSpPr>
            <p:spPr bwMode="auto">
              <a:xfrm>
                <a:off x="1013" y="2360"/>
                <a:ext cx="58" cy="4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46" name="Line 766"/>
              <p:cNvSpPr>
                <a:spLocks noChangeShapeType="1"/>
              </p:cNvSpPr>
              <p:nvPr/>
            </p:nvSpPr>
            <p:spPr bwMode="auto">
              <a:xfrm>
                <a:off x="1013" y="2377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7" name="Line 767"/>
              <p:cNvSpPr>
                <a:spLocks noChangeShapeType="1"/>
              </p:cNvSpPr>
              <p:nvPr/>
            </p:nvSpPr>
            <p:spPr bwMode="auto">
              <a:xfrm>
                <a:off x="1013" y="2393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8" name="Line 768"/>
              <p:cNvSpPr>
                <a:spLocks noChangeShapeType="1"/>
              </p:cNvSpPr>
              <p:nvPr/>
            </p:nvSpPr>
            <p:spPr bwMode="auto">
              <a:xfrm>
                <a:off x="1016" y="2385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49" name="Rectangle 769"/>
              <p:cNvSpPr>
                <a:spLocks noChangeArrowheads="1"/>
              </p:cNvSpPr>
              <p:nvPr/>
            </p:nvSpPr>
            <p:spPr bwMode="auto">
              <a:xfrm>
                <a:off x="1046" y="2380"/>
                <a:ext cx="16" cy="1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0" name="Rectangle 770"/>
              <p:cNvSpPr>
                <a:spLocks noChangeArrowheads="1"/>
              </p:cNvSpPr>
              <p:nvPr/>
            </p:nvSpPr>
            <p:spPr bwMode="auto">
              <a:xfrm>
                <a:off x="1076" y="2360"/>
                <a:ext cx="9" cy="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1" name="Freeform 771"/>
              <p:cNvSpPr>
                <a:spLocks noEditPoints="1"/>
              </p:cNvSpPr>
              <p:nvPr/>
            </p:nvSpPr>
            <p:spPr bwMode="auto">
              <a:xfrm>
                <a:off x="929" y="2252"/>
                <a:ext cx="164" cy="118"/>
              </a:xfrm>
              <a:custGeom>
                <a:avLst/>
                <a:gdLst>
                  <a:gd name="T0" fmla="*/ 137 w 164"/>
                  <a:gd name="T1" fmla="*/ 84 h 118"/>
                  <a:gd name="T2" fmla="*/ 143 w 164"/>
                  <a:gd name="T3" fmla="*/ 84 h 118"/>
                  <a:gd name="T4" fmla="*/ 143 w 164"/>
                  <a:gd name="T5" fmla="*/ 82 h 118"/>
                  <a:gd name="T6" fmla="*/ 137 w 164"/>
                  <a:gd name="T7" fmla="*/ 82 h 118"/>
                  <a:gd name="T8" fmla="*/ 137 w 164"/>
                  <a:gd name="T9" fmla="*/ 84 h 118"/>
                  <a:gd name="T10" fmla="*/ 36 w 164"/>
                  <a:gd name="T11" fmla="*/ 70 h 118"/>
                  <a:gd name="T12" fmla="*/ 36 w 164"/>
                  <a:gd name="T13" fmla="*/ 8 h 118"/>
                  <a:gd name="T14" fmla="*/ 127 w 164"/>
                  <a:gd name="T15" fmla="*/ 8 h 118"/>
                  <a:gd name="T16" fmla="*/ 127 w 164"/>
                  <a:gd name="T17" fmla="*/ 70 h 118"/>
                  <a:gd name="T18" fmla="*/ 36 w 164"/>
                  <a:gd name="T19" fmla="*/ 70 h 118"/>
                  <a:gd name="T20" fmla="*/ 32 w 164"/>
                  <a:gd name="T21" fmla="*/ 74 h 118"/>
                  <a:gd name="T22" fmla="*/ 131 w 164"/>
                  <a:gd name="T23" fmla="*/ 74 h 118"/>
                  <a:gd name="T24" fmla="*/ 131 w 164"/>
                  <a:gd name="T25" fmla="*/ 4 h 118"/>
                  <a:gd name="T26" fmla="*/ 135 w 164"/>
                  <a:gd name="T27" fmla="*/ 4 h 118"/>
                  <a:gd name="T28" fmla="*/ 135 w 164"/>
                  <a:gd name="T29" fmla="*/ 0 h 118"/>
                  <a:gd name="T30" fmla="*/ 28 w 164"/>
                  <a:gd name="T31" fmla="*/ 0 h 118"/>
                  <a:gd name="T32" fmla="*/ 28 w 164"/>
                  <a:gd name="T33" fmla="*/ 78 h 118"/>
                  <a:gd name="T34" fmla="*/ 32 w 164"/>
                  <a:gd name="T35" fmla="*/ 78 h 118"/>
                  <a:gd name="T36" fmla="*/ 32 w 164"/>
                  <a:gd name="T37" fmla="*/ 74 h 118"/>
                  <a:gd name="T38" fmla="*/ 0 w 164"/>
                  <a:gd name="T39" fmla="*/ 114 h 118"/>
                  <a:gd name="T40" fmla="*/ 16 w 164"/>
                  <a:gd name="T41" fmla="*/ 114 h 118"/>
                  <a:gd name="T42" fmla="*/ 16 w 164"/>
                  <a:gd name="T43" fmla="*/ 108 h 118"/>
                  <a:gd name="T44" fmla="*/ 0 w 164"/>
                  <a:gd name="T45" fmla="*/ 108 h 118"/>
                  <a:gd name="T46" fmla="*/ 0 w 164"/>
                  <a:gd name="T47" fmla="*/ 114 h 118"/>
                  <a:gd name="T48" fmla="*/ 95 w 164"/>
                  <a:gd name="T49" fmla="*/ 118 h 118"/>
                  <a:gd name="T50" fmla="*/ 131 w 164"/>
                  <a:gd name="T51" fmla="*/ 118 h 118"/>
                  <a:gd name="T52" fmla="*/ 131 w 164"/>
                  <a:gd name="T53" fmla="*/ 115 h 118"/>
                  <a:gd name="T54" fmla="*/ 95 w 164"/>
                  <a:gd name="T55" fmla="*/ 115 h 118"/>
                  <a:gd name="T56" fmla="*/ 95 w 164"/>
                  <a:gd name="T57" fmla="*/ 118 h 118"/>
                  <a:gd name="T58" fmla="*/ 158 w 164"/>
                  <a:gd name="T59" fmla="*/ 111 h 118"/>
                  <a:gd name="T60" fmla="*/ 164 w 164"/>
                  <a:gd name="T61" fmla="*/ 111 h 118"/>
                  <a:gd name="T62" fmla="*/ 164 w 164"/>
                  <a:gd name="T63" fmla="*/ 108 h 118"/>
                  <a:gd name="T64" fmla="*/ 158 w 164"/>
                  <a:gd name="T65" fmla="*/ 108 h 118"/>
                  <a:gd name="T66" fmla="*/ 158 w 164"/>
                  <a:gd name="T67" fmla="*/ 111 h 118"/>
                  <a:gd name="T68" fmla="*/ 158 w 164"/>
                  <a:gd name="T69" fmla="*/ 117 h 118"/>
                  <a:gd name="T70" fmla="*/ 164 w 164"/>
                  <a:gd name="T71" fmla="*/ 117 h 118"/>
                  <a:gd name="T72" fmla="*/ 164 w 164"/>
                  <a:gd name="T73" fmla="*/ 114 h 118"/>
                  <a:gd name="T74" fmla="*/ 158 w 164"/>
                  <a:gd name="T75" fmla="*/ 114 h 118"/>
                  <a:gd name="T76" fmla="*/ 158 w 164"/>
                  <a:gd name="T77" fmla="*/ 117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4"/>
                  <a:gd name="T118" fmla="*/ 0 h 118"/>
                  <a:gd name="T119" fmla="*/ 164 w 164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4" h="118">
                    <a:moveTo>
                      <a:pt x="137" y="84"/>
                    </a:moveTo>
                    <a:lnTo>
                      <a:pt x="143" y="84"/>
                    </a:lnTo>
                    <a:lnTo>
                      <a:pt x="143" y="82"/>
                    </a:lnTo>
                    <a:lnTo>
                      <a:pt x="137" y="82"/>
                    </a:lnTo>
                    <a:lnTo>
                      <a:pt x="137" y="84"/>
                    </a:lnTo>
                    <a:close/>
                    <a:moveTo>
                      <a:pt x="36" y="70"/>
                    </a:moveTo>
                    <a:lnTo>
                      <a:pt x="36" y="8"/>
                    </a:lnTo>
                    <a:lnTo>
                      <a:pt x="127" y="8"/>
                    </a:lnTo>
                    <a:lnTo>
                      <a:pt x="127" y="70"/>
                    </a:lnTo>
                    <a:lnTo>
                      <a:pt x="36" y="70"/>
                    </a:lnTo>
                    <a:close/>
                    <a:moveTo>
                      <a:pt x="32" y="74"/>
                    </a:moveTo>
                    <a:lnTo>
                      <a:pt x="131" y="74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5" y="0"/>
                    </a:lnTo>
                    <a:lnTo>
                      <a:pt x="28" y="0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2" y="74"/>
                    </a:lnTo>
                    <a:close/>
                    <a:moveTo>
                      <a:pt x="0" y="114"/>
                    </a:moveTo>
                    <a:lnTo>
                      <a:pt x="16" y="114"/>
                    </a:lnTo>
                    <a:lnTo>
                      <a:pt x="16" y="108"/>
                    </a:lnTo>
                    <a:lnTo>
                      <a:pt x="0" y="108"/>
                    </a:lnTo>
                    <a:lnTo>
                      <a:pt x="0" y="114"/>
                    </a:lnTo>
                    <a:close/>
                    <a:moveTo>
                      <a:pt x="95" y="118"/>
                    </a:moveTo>
                    <a:lnTo>
                      <a:pt x="131" y="118"/>
                    </a:lnTo>
                    <a:lnTo>
                      <a:pt x="131" y="115"/>
                    </a:lnTo>
                    <a:lnTo>
                      <a:pt x="95" y="115"/>
                    </a:lnTo>
                    <a:lnTo>
                      <a:pt x="95" y="118"/>
                    </a:lnTo>
                    <a:close/>
                    <a:moveTo>
                      <a:pt x="158" y="111"/>
                    </a:moveTo>
                    <a:lnTo>
                      <a:pt x="164" y="111"/>
                    </a:lnTo>
                    <a:lnTo>
                      <a:pt x="164" y="108"/>
                    </a:lnTo>
                    <a:lnTo>
                      <a:pt x="158" y="108"/>
                    </a:lnTo>
                    <a:lnTo>
                      <a:pt x="158" y="111"/>
                    </a:lnTo>
                    <a:close/>
                    <a:moveTo>
                      <a:pt x="158" y="117"/>
                    </a:moveTo>
                    <a:lnTo>
                      <a:pt x="164" y="117"/>
                    </a:lnTo>
                    <a:lnTo>
                      <a:pt x="164" y="114"/>
                    </a:lnTo>
                    <a:lnTo>
                      <a:pt x="158" y="114"/>
                    </a:lnTo>
                    <a:lnTo>
                      <a:pt x="158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2" name="Rectangle 772"/>
              <p:cNvSpPr>
                <a:spLocks noChangeArrowheads="1"/>
              </p:cNvSpPr>
              <p:nvPr/>
            </p:nvSpPr>
            <p:spPr bwMode="auto">
              <a:xfrm>
                <a:off x="1066" y="2334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3" name="Rectangle 773"/>
              <p:cNvSpPr>
                <a:spLocks noChangeArrowheads="1"/>
              </p:cNvSpPr>
              <p:nvPr/>
            </p:nvSpPr>
            <p:spPr bwMode="auto">
              <a:xfrm>
                <a:off x="965" y="2260"/>
                <a:ext cx="91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4" name="Freeform 774"/>
              <p:cNvSpPr>
                <a:spLocks/>
              </p:cNvSpPr>
              <p:nvPr/>
            </p:nvSpPr>
            <p:spPr bwMode="auto">
              <a:xfrm>
                <a:off x="957" y="2252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5" name="Line 775"/>
              <p:cNvSpPr>
                <a:spLocks noChangeShapeType="1"/>
              </p:cNvSpPr>
              <p:nvPr/>
            </p:nvSpPr>
            <p:spPr bwMode="auto">
              <a:xfrm>
                <a:off x="945" y="2340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56" name="Line 776"/>
              <p:cNvSpPr>
                <a:spLocks noChangeShapeType="1"/>
              </p:cNvSpPr>
              <p:nvPr/>
            </p:nvSpPr>
            <p:spPr bwMode="auto">
              <a:xfrm flipV="1">
                <a:off x="978" y="2340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57" name="Line 777"/>
              <p:cNvSpPr>
                <a:spLocks noChangeShapeType="1"/>
              </p:cNvSpPr>
              <p:nvPr/>
            </p:nvSpPr>
            <p:spPr bwMode="auto">
              <a:xfrm flipV="1">
                <a:off x="1011" y="2340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58" name="Rectangle 778"/>
              <p:cNvSpPr>
                <a:spLocks noChangeArrowheads="1"/>
              </p:cNvSpPr>
              <p:nvPr/>
            </p:nvSpPr>
            <p:spPr bwMode="auto">
              <a:xfrm>
                <a:off x="929" y="2360"/>
                <a:ext cx="16" cy="6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59" name="Rectangle 779"/>
              <p:cNvSpPr>
                <a:spLocks noChangeArrowheads="1"/>
              </p:cNvSpPr>
              <p:nvPr/>
            </p:nvSpPr>
            <p:spPr bwMode="auto">
              <a:xfrm>
                <a:off x="1024" y="2367"/>
                <a:ext cx="3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0" name="Rectangle 780"/>
              <p:cNvSpPr>
                <a:spLocks noChangeArrowheads="1"/>
              </p:cNvSpPr>
              <p:nvPr/>
            </p:nvSpPr>
            <p:spPr bwMode="auto">
              <a:xfrm>
                <a:off x="1087" y="2360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1" name="Rectangle 781"/>
              <p:cNvSpPr>
                <a:spLocks noChangeArrowheads="1"/>
              </p:cNvSpPr>
              <p:nvPr/>
            </p:nvSpPr>
            <p:spPr bwMode="auto">
              <a:xfrm>
                <a:off x="1087" y="2366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2" name="Freeform 782"/>
              <p:cNvSpPr>
                <a:spLocks noEditPoints="1"/>
              </p:cNvSpPr>
              <p:nvPr/>
            </p:nvSpPr>
            <p:spPr bwMode="auto">
              <a:xfrm>
                <a:off x="792" y="2262"/>
                <a:ext cx="219" cy="175"/>
              </a:xfrm>
              <a:custGeom>
                <a:avLst/>
                <a:gdLst>
                  <a:gd name="T0" fmla="*/ 0 w 219"/>
                  <a:gd name="T1" fmla="*/ 175 h 175"/>
                  <a:gd name="T2" fmla="*/ 0 w 219"/>
                  <a:gd name="T3" fmla="*/ 171 h 175"/>
                  <a:gd name="T4" fmla="*/ 21 w 219"/>
                  <a:gd name="T5" fmla="*/ 160 h 175"/>
                  <a:gd name="T6" fmla="*/ 21 w 219"/>
                  <a:gd name="T7" fmla="*/ 0 h 175"/>
                  <a:gd name="T8" fmla="*/ 80 w 219"/>
                  <a:gd name="T9" fmla="*/ 0 h 175"/>
                  <a:gd name="T10" fmla="*/ 80 w 219"/>
                  <a:gd name="T11" fmla="*/ 160 h 175"/>
                  <a:gd name="T12" fmla="*/ 103 w 219"/>
                  <a:gd name="T13" fmla="*/ 171 h 175"/>
                  <a:gd name="T14" fmla="*/ 103 w 219"/>
                  <a:gd name="T15" fmla="*/ 175 h 175"/>
                  <a:gd name="T16" fmla="*/ 0 w 219"/>
                  <a:gd name="T17" fmla="*/ 175 h 175"/>
                  <a:gd name="T18" fmla="*/ 87 w 219"/>
                  <a:gd name="T19" fmla="*/ 150 h 175"/>
                  <a:gd name="T20" fmla="*/ 108 w 219"/>
                  <a:gd name="T21" fmla="*/ 150 h 175"/>
                  <a:gd name="T22" fmla="*/ 130 w 219"/>
                  <a:gd name="T23" fmla="*/ 156 h 175"/>
                  <a:gd name="T24" fmla="*/ 130 w 219"/>
                  <a:gd name="T25" fmla="*/ 169 h 175"/>
                  <a:gd name="T26" fmla="*/ 108 w 219"/>
                  <a:gd name="T27" fmla="*/ 169 h 175"/>
                  <a:gd name="T28" fmla="*/ 108 w 219"/>
                  <a:gd name="T29" fmla="*/ 175 h 175"/>
                  <a:gd name="T30" fmla="*/ 198 w 219"/>
                  <a:gd name="T31" fmla="*/ 175 h 175"/>
                  <a:gd name="T32" fmla="*/ 198 w 219"/>
                  <a:gd name="T33" fmla="*/ 169 h 175"/>
                  <a:gd name="T34" fmla="*/ 175 w 219"/>
                  <a:gd name="T35" fmla="*/ 169 h 175"/>
                  <a:gd name="T36" fmla="*/ 175 w 219"/>
                  <a:gd name="T37" fmla="*/ 156 h 175"/>
                  <a:gd name="T38" fmla="*/ 198 w 219"/>
                  <a:gd name="T39" fmla="*/ 150 h 175"/>
                  <a:gd name="T40" fmla="*/ 219 w 219"/>
                  <a:gd name="T41" fmla="*/ 150 h 175"/>
                  <a:gd name="T42" fmla="*/ 219 w 219"/>
                  <a:gd name="T43" fmla="*/ 43 h 175"/>
                  <a:gd name="T44" fmla="*/ 87 w 219"/>
                  <a:gd name="T45" fmla="*/ 43 h 175"/>
                  <a:gd name="T46" fmla="*/ 87 w 219"/>
                  <a:gd name="T47" fmla="*/ 15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5"/>
                  <a:gd name="T74" fmla="*/ 219 w 219"/>
                  <a:gd name="T75" fmla="*/ 175 h 1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5">
                    <a:moveTo>
                      <a:pt x="0" y="175"/>
                    </a:moveTo>
                    <a:lnTo>
                      <a:pt x="0" y="171"/>
                    </a:lnTo>
                    <a:lnTo>
                      <a:pt x="21" y="160"/>
                    </a:lnTo>
                    <a:lnTo>
                      <a:pt x="21" y="0"/>
                    </a:lnTo>
                    <a:lnTo>
                      <a:pt x="80" y="0"/>
                    </a:lnTo>
                    <a:lnTo>
                      <a:pt x="80" y="160"/>
                    </a:lnTo>
                    <a:lnTo>
                      <a:pt x="103" y="171"/>
                    </a:lnTo>
                    <a:lnTo>
                      <a:pt x="103" y="175"/>
                    </a:lnTo>
                    <a:lnTo>
                      <a:pt x="0" y="175"/>
                    </a:lnTo>
                    <a:close/>
                    <a:moveTo>
                      <a:pt x="87" y="150"/>
                    </a:moveTo>
                    <a:lnTo>
                      <a:pt x="108" y="150"/>
                    </a:lnTo>
                    <a:lnTo>
                      <a:pt x="130" y="156"/>
                    </a:lnTo>
                    <a:lnTo>
                      <a:pt x="130" y="169"/>
                    </a:lnTo>
                    <a:lnTo>
                      <a:pt x="108" y="169"/>
                    </a:lnTo>
                    <a:lnTo>
                      <a:pt x="108" y="175"/>
                    </a:lnTo>
                    <a:lnTo>
                      <a:pt x="198" y="175"/>
                    </a:lnTo>
                    <a:lnTo>
                      <a:pt x="198" y="169"/>
                    </a:lnTo>
                    <a:lnTo>
                      <a:pt x="175" y="169"/>
                    </a:lnTo>
                    <a:lnTo>
                      <a:pt x="175" y="156"/>
                    </a:lnTo>
                    <a:lnTo>
                      <a:pt x="198" y="150"/>
                    </a:lnTo>
                    <a:lnTo>
                      <a:pt x="219" y="150"/>
                    </a:lnTo>
                    <a:lnTo>
                      <a:pt x="219" y="43"/>
                    </a:lnTo>
                    <a:lnTo>
                      <a:pt x="87" y="43"/>
                    </a:lnTo>
                    <a:lnTo>
                      <a:pt x="87" y="1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3" name="Line 783"/>
              <p:cNvSpPr>
                <a:spLocks noChangeShapeType="1"/>
              </p:cNvSpPr>
              <p:nvPr/>
            </p:nvSpPr>
            <p:spPr bwMode="auto">
              <a:xfrm>
                <a:off x="813" y="2422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64" name="Line 784"/>
              <p:cNvSpPr>
                <a:spLocks noChangeShapeType="1"/>
              </p:cNvSpPr>
              <p:nvPr/>
            </p:nvSpPr>
            <p:spPr bwMode="auto">
              <a:xfrm>
                <a:off x="872" y="2422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65" name="Line 785"/>
              <p:cNvSpPr>
                <a:spLocks noChangeShapeType="1"/>
              </p:cNvSpPr>
              <p:nvPr/>
            </p:nvSpPr>
            <p:spPr bwMode="auto">
              <a:xfrm>
                <a:off x="832" y="2316"/>
                <a:ext cx="2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66" name="Line 786"/>
              <p:cNvSpPr>
                <a:spLocks noChangeShapeType="1"/>
              </p:cNvSpPr>
              <p:nvPr/>
            </p:nvSpPr>
            <p:spPr bwMode="auto">
              <a:xfrm>
                <a:off x="828" y="2298"/>
                <a:ext cx="2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67" name="Rectangle 787"/>
              <p:cNvSpPr>
                <a:spLocks noChangeArrowheads="1"/>
              </p:cNvSpPr>
              <p:nvPr/>
            </p:nvSpPr>
            <p:spPr bwMode="auto">
              <a:xfrm>
                <a:off x="821" y="2269"/>
                <a:ext cx="44" cy="10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8" name="Freeform 788"/>
              <p:cNvSpPr>
                <a:spLocks/>
              </p:cNvSpPr>
              <p:nvPr/>
            </p:nvSpPr>
            <p:spPr bwMode="auto">
              <a:xfrm>
                <a:off x="792" y="2262"/>
                <a:ext cx="103" cy="175"/>
              </a:xfrm>
              <a:custGeom>
                <a:avLst/>
                <a:gdLst>
                  <a:gd name="T0" fmla="*/ 0 w 103"/>
                  <a:gd name="T1" fmla="*/ 175 h 175"/>
                  <a:gd name="T2" fmla="*/ 0 w 103"/>
                  <a:gd name="T3" fmla="*/ 171 h 175"/>
                  <a:gd name="T4" fmla="*/ 21 w 103"/>
                  <a:gd name="T5" fmla="*/ 160 h 175"/>
                  <a:gd name="T6" fmla="*/ 21 w 103"/>
                  <a:gd name="T7" fmla="*/ 0 h 175"/>
                  <a:gd name="T8" fmla="*/ 80 w 103"/>
                  <a:gd name="T9" fmla="*/ 0 h 175"/>
                  <a:gd name="T10" fmla="*/ 80 w 103"/>
                  <a:gd name="T11" fmla="*/ 160 h 175"/>
                  <a:gd name="T12" fmla="*/ 103 w 103"/>
                  <a:gd name="T13" fmla="*/ 171 h 175"/>
                  <a:gd name="T14" fmla="*/ 103 w 103"/>
                  <a:gd name="T15" fmla="*/ 175 h 175"/>
                  <a:gd name="T16" fmla="*/ 0 w 103"/>
                  <a:gd name="T17" fmla="*/ 175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175"/>
                  <a:gd name="T29" fmla="*/ 103 w 103"/>
                  <a:gd name="T30" fmla="*/ 175 h 1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175">
                    <a:moveTo>
                      <a:pt x="0" y="175"/>
                    </a:moveTo>
                    <a:lnTo>
                      <a:pt x="0" y="171"/>
                    </a:lnTo>
                    <a:lnTo>
                      <a:pt x="21" y="160"/>
                    </a:lnTo>
                    <a:lnTo>
                      <a:pt x="21" y="0"/>
                    </a:lnTo>
                    <a:lnTo>
                      <a:pt x="80" y="0"/>
                    </a:lnTo>
                    <a:lnTo>
                      <a:pt x="80" y="160"/>
                    </a:lnTo>
                    <a:lnTo>
                      <a:pt x="103" y="171"/>
                    </a:lnTo>
                    <a:lnTo>
                      <a:pt x="103" y="175"/>
                    </a:lnTo>
                    <a:lnTo>
                      <a:pt x="0" y="1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69" name="Freeform 789"/>
              <p:cNvSpPr>
                <a:spLocks/>
              </p:cNvSpPr>
              <p:nvPr/>
            </p:nvSpPr>
            <p:spPr bwMode="auto">
              <a:xfrm>
                <a:off x="879" y="2305"/>
                <a:ext cx="132" cy="132"/>
              </a:xfrm>
              <a:custGeom>
                <a:avLst/>
                <a:gdLst>
                  <a:gd name="T0" fmla="*/ 0 w 132"/>
                  <a:gd name="T1" fmla="*/ 107 h 132"/>
                  <a:gd name="T2" fmla="*/ 21 w 132"/>
                  <a:gd name="T3" fmla="*/ 107 h 132"/>
                  <a:gd name="T4" fmla="*/ 43 w 132"/>
                  <a:gd name="T5" fmla="*/ 113 h 132"/>
                  <a:gd name="T6" fmla="*/ 43 w 132"/>
                  <a:gd name="T7" fmla="*/ 126 h 132"/>
                  <a:gd name="T8" fmla="*/ 21 w 132"/>
                  <a:gd name="T9" fmla="*/ 126 h 132"/>
                  <a:gd name="T10" fmla="*/ 21 w 132"/>
                  <a:gd name="T11" fmla="*/ 132 h 132"/>
                  <a:gd name="T12" fmla="*/ 111 w 132"/>
                  <a:gd name="T13" fmla="*/ 132 h 132"/>
                  <a:gd name="T14" fmla="*/ 111 w 132"/>
                  <a:gd name="T15" fmla="*/ 126 h 132"/>
                  <a:gd name="T16" fmla="*/ 88 w 132"/>
                  <a:gd name="T17" fmla="*/ 126 h 132"/>
                  <a:gd name="T18" fmla="*/ 88 w 132"/>
                  <a:gd name="T19" fmla="*/ 113 h 132"/>
                  <a:gd name="T20" fmla="*/ 111 w 132"/>
                  <a:gd name="T21" fmla="*/ 107 h 132"/>
                  <a:gd name="T22" fmla="*/ 132 w 132"/>
                  <a:gd name="T23" fmla="*/ 107 h 132"/>
                  <a:gd name="T24" fmla="*/ 132 w 132"/>
                  <a:gd name="T25" fmla="*/ 0 h 132"/>
                  <a:gd name="T26" fmla="*/ 0 w 132"/>
                  <a:gd name="T27" fmla="*/ 0 h 132"/>
                  <a:gd name="T28" fmla="*/ 0 w 132"/>
                  <a:gd name="T29" fmla="*/ 107 h 1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"/>
                  <a:gd name="T46" fmla="*/ 0 h 132"/>
                  <a:gd name="T47" fmla="*/ 132 w 132"/>
                  <a:gd name="T48" fmla="*/ 132 h 1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" h="132">
                    <a:moveTo>
                      <a:pt x="0" y="107"/>
                    </a:moveTo>
                    <a:lnTo>
                      <a:pt x="21" y="107"/>
                    </a:lnTo>
                    <a:lnTo>
                      <a:pt x="43" y="113"/>
                    </a:lnTo>
                    <a:lnTo>
                      <a:pt x="43" y="126"/>
                    </a:lnTo>
                    <a:lnTo>
                      <a:pt x="21" y="126"/>
                    </a:lnTo>
                    <a:lnTo>
                      <a:pt x="21" y="132"/>
                    </a:lnTo>
                    <a:lnTo>
                      <a:pt x="111" y="132"/>
                    </a:lnTo>
                    <a:lnTo>
                      <a:pt x="111" y="126"/>
                    </a:lnTo>
                    <a:lnTo>
                      <a:pt x="88" y="126"/>
                    </a:lnTo>
                    <a:lnTo>
                      <a:pt x="88" y="113"/>
                    </a:lnTo>
                    <a:lnTo>
                      <a:pt x="111" y="107"/>
                    </a:lnTo>
                    <a:lnTo>
                      <a:pt x="132" y="107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870" name="Line 790"/>
              <p:cNvSpPr>
                <a:spLocks noChangeShapeType="1"/>
              </p:cNvSpPr>
              <p:nvPr/>
            </p:nvSpPr>
            <p:spPr bwMode="auto">
              <a:xfrm>
                <a:off x="922" y="2431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71" name="Line 791"/>
              <p:cNvSpPr>
                <a:spLocks noChangeShapeType="1"/>
              </p:cNvSpPr>
              <p:nvPr/>
            </p:nvSpPr>
            <p:spPr bwMode="auto">
              <a:xfrm>
                <a:off x="922" y="2418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299" name="Group 792"/>
            <p:cNvGrpSpPr>
              <a:grpSpLocks/>
            </p:cNvGrpSpPr>
            <p:nvPr/>
          </p:nvGrpSpPr>
          <p:grpSpPr bwMode="auto">
            <a:xfrm>
              <a:off x="470" y="1913"/>
              <a:ext cx="4646" cy="240"/>
              <a:chOff x="638" y="2273"/>
              <a:chExt cx="4646" cy="240"/>
            </a:xfrm>
          </p:grpSpPr>
          <p:sp>
            <p:nvSpPr>
              <p:cNvPr id="48472" name="Line 793"/>
              <p:cNvSpPr>
                <a:spLocks noChangeShapeType="1"/>
              </p:cNvSpPr>
              <p:nvPr/>
            </p:nvSpPr>
            <p:spPr bwMode="auto">
              <a:xfrm>
                <a:off x="900" y="2412"/>
                <a:ext cx="9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73" name="Freeform 794"/>
              <p:cNvSpPr>
                <a:spLocks noEditPoints="1"/>
              </p:cNvSpPr>
              <p:nvPr/>
            </p:nvSpPr>
            <p:spPr bwMode="auto">
              <a:xfrm>
                <a:off x="819" y="2379"/>
                <a:ext cx="47" cy="47"/>
              </a:xfrm>
              <a:custGeom>
                <a:avLst/>
                <a:gdLst>
                  <a:gd name="T0" fmla="*/ 4 w 47"/>
                  <a:gd name="T1" fmla="*/ 29 h 47"/>
                  <a:gd name="T2" fmla="*/ 0 w 47"/>
                  <a:gd name="T3" fmla="*/ 0 h 47"/>
                  <a:gd name="T4" fmla="*/ 7 w 47"/>
                  <a:gd name="T5" fmla="*/ 29 h 47"/>
                  <a:gd name="T6" fmla="*/ 11 w 47"/>
                  <a:gd name="T7" fmla="*/ 0 h 47"/>
                  <a:gd name="T8" fmla="*/ 7 w 47"/>
                  <a:gd name="T9" fmla="*/ 29 h 47"/>
                  <a:gd name="T10" fmla="*/ 18 w 47"/>
                  <a:gd name="T11" fmla="*/ 29 h 47"/>
                  <a:gd name="T12" fmla="*/ 15 w 47"/>
                  <a:gd name="T13" fmla="*/ 0 h 47"/>
                  <a:gd name="T14" fmla="*/ 22 w 47"/>
                  <a:gd name="T15" fmla="*/ 29 h 47"/>
                  <a:gd name="T16" fmla="*/ 26 w 47"/>
                  <a:gd name="T17" fmla="*/ 0 h 47"/>
                  <a:gd name="T18" fmla="*/ 22 w 47"/>
                  <a:gd name="T19" fmla="*/ 29 h 47"/>
                  <a:gd name="T20" fmla="*/ 33 w 47"/>
                  <a:gd name="T21" fmla="*/ 29 h 47"/>
                  <a:gd name="T22" fmla="*/ 29 w 47"/>
                  <a:gd name="T23" fmla="*/ 0 h 47"/>
                  <a:gd name="T24" fmla="*/ 36 w 47"/>
                  <a:gd name="T25" fmla="*/ 29 h 47"/>
                  <a:gd name="T26" fmla="*/ 40 w 47"/>
                  <a:gd name="T27" fmla="*/ 0 h 47"/>
                  <a:gd name="T28" fmla="*/ 36 w 47"/>
                  <a:gd name="T29" fmla="*/ 29 h 47"/>
                  <a:gd name="T30" fmla="*/ 47 w 47"/>
                  <a:gd name="T31" fmla="*/ 29 h 47"/>
                  <a:gd name="T32" fmla="*/ 44 w 47"/>
                  <a:gd name="T33" fmla="*/ 0 h 47"/>
                  <a:gd name="T34" fmla="*/ 44 w 47"/>
                  <a:gd name="T35" fmla="*/ 47 h 47"/>
                  <a:gd name="T36" fmla="*/ 47 w 47"/>
                  <a:gd name="T37" fmla="*/ 33 h 47"/>
                  <a:gd name="T38" fmla="*/ 44 w 47"/>
                  <a:gd name="T39" fmla="*/ 47 h 47"/>
                  <a:gd name="T40" fmla="*/ 40 w 47"/>
                  <a:gd name="T41" fmla="*/ 47 h 47"/>
                  <a:gd name="T42" fmla="*/ 36 w 47"/>
                  <a:gd name="T43" fmla="*/ 33 h 47"/>
                  <a:gd name="T44" fmla="*/ 29 w 47"/>
                  <a:gd name="T45" fmla="*/ 47 h 47"/>
                  <a:gd name="T46" fmla="*/ 33 w 47"/>
                  <a:gd name="T47" fmla="*/ 33 h 47"/>
                  <a:gd name="T48" fmla="*/ 29 w 47"/>
                  <a:gd name="T49" fmla="*/ 47 h 47"/>
                  <a:gd name="T50" fmla="*/ 26 w 47"/>
                  <a:gd name="T51" fmla="*/ 47 h 47"/>
                  <a:gd name="T52" fmla="*/ 22 w 47"/>
                  <a:gd name="T53" fmla="*/ 33 h 47"/>
                  <a:gd name="T54" fmla="*/ 15 w 47"/>
                  <a:gd name="T55" fmla="*/ 47 h 47"/>
                  <a:gd name="T56" fmla="*/ 18 w 47"/>
                  <a:gd name="T57" fmla="*/ 33 h 47"/>
                  <a:gd name="T58" fmla="*/ 15 w 47"/>
                  <a:gd name="T59" fmla="*/ 47 h 47"/>
                  <a:gd name="T60" fmla="*/ 11 w 47"/>
                  <a:gd name="T61" fmla="*/ 47 h 47"/>
                  <a:gd name="T62" fmla="*/ 7 w 47"/>
                  <a:gd name="T63" fmla="*/ 33 h 47"/>
                  <a:gd name="T64" fmla="*/ 0 w 47"/>
                  <a:gd name="T65" fmla="*/ 47 h 47"/>
                  <a:gd name="T66" fmla="*/ 4 w 47"/>
                  <a:gd name="T67" fmla="*/ 33 h 47"/>
                  <a:gd name="T68" fmla="*/ 0 w 47"/>
                  <a:gd name="T69" fmla="*/ 47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"/>
                  <a:gd name="T106" fmla="*/ 0 h 47"/>
                  <a:gd name="T107" fmla="*/ 47 w 47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" h="47">
                    <a:moveTo>
                      <a:pt x="0" y="29"/>
                    </a:moveTo>
                    <a:lnTo>
                      <a:pt x="4" y="2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  <a:moveTo>
                      <a:pt x="7" y="29"/>
                    </a:moveTo>
                    <a:lnTo>
                      <a:pt x="11" y="29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29"/>
                    </a:lnTo>
                    <a:close/>
                    <a:moveTo>
                      <a:pt x="15" y="29"/>
                    </a:moveTo>
                    <a:lnTo>
                      <a:pt x="18" y="29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5" y="29"/>
                    </a:lnTo>
                    <a:close/>
                    <a:moveTo>
                      <a:pt x="22" y="29"/>
                    </a:moveTo>
                    <a:lnTo>
                      <a:pt x="26" y="29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2" y="29"/>
                    </a:lnTo>
                    <a:close/>
                    <a:moveTo>
                      <a:pt x="29" y="29"/>
                    </a:moveTo>
                    <a:lnTo>
                      <a:pt x="33" y="29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29"/>
                    </a:lnTo>
                    <a:close/>
                    <a:moveTo>
                      <a:pt x="36" y="29"/>
                    </a:moveTo>
                    <a:lnTo>
                      <a:pt x="40" y="29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29"/>
                    </a:lnTo>
                    <a:close/>
                    <a:moveTo>
                      <a:pt x="44" y="29"/>
                    </a:moveTo>
                    <a:lnTo>
                      <a:pt x="47" y="29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29"/>
                    </a:lnTo>
                    <a:close/>
                    <a:moveTo>
                      <a:pt x="44" y="47"/>
                    </a:moveTo>
                    <a:lnTo>
                      <a:pt x="47" y="47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4" y="47"/>
                    </a:lnTo>
                    <a:close/>
                    <a:moveTo>
                      <a:pt x="36" y="47"/>
                    </a:moveTo>
                    <a:lnTo>
                      <a:pt x="40" y="47"/>
                    </a:lnTo>
                    <a:lnTo>
                      <a:pt x="40" y="33"/>
                    </a:lnTo>
                    <a:lnTo>
                      <a:pt x="36" y="33"/>
                    </a:lnTo>
                    <a:lnTo>
                      <a:pt x="36" y="47"/>
                    </a:lnTo>
                    <a:close/>
                    <a:moveTo>
                      <a:pt x="29" y="47"/>
                    </a:moveTo>
                    <a:lnTo>
                      <a:pt x="33" y="47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7"/>
                    </a:lnTo>
                    <a:close/>
                    <a:moveTo>
                      <a:pt x="22" y="47"/>
                    </a:moveTo>
                    <a:lnTo>
                      <a:pt x="26" y="47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22" y="47"/>
                    </a:lnTo>
                    <a:close/>
                    <a:moveTo>
                      <a:pt x="15" y="47"/>
                    </a:moveTo>
                    <a:lnTo>
                      <a:pt x="18" y="47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5" y="47"/>
                    </a:lnTo>
                    <a:close/>
                    <a:moveTo>
                      <a:pt x="7" y="47"/>
                    </a:moveTo>
                    <a:lnTo>
                      <a:pt x="11" y="47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7"/>
                    </a:lnTo>
                    <a:close/>
                    <a:moveTo>
                      <a:pt x="0" y="47"/>
                    </a:moveTo>
                    <a:lnTo>
                      <a:pt x="4" y="47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4" name="Rectangle 795"/>
              <p:cNvSpPr>
                <a:spLocks noChangeArrowheads="1"/>
              </p:cNvSpPr>
              <p:nvPr/>
            </p:nvSpPr>
            <p:spPr bwMode="auto">
              <a:xfrm>
                <a:off x="824" y="2273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5" name="Freeform 796"/>
              <p:cNvSpPr>
                <a:spLocks/>
              </p:cNvSpPr>
              <p:nvPr/>
            </p:nvSpPr>
            <p:spPr bwMode="auto">
              <a:xfrm>
                <a:off x="824" y="2273"/>
                <a:ext cx="37" cy="3"/>
              </a:xfrm>
              <a:custGeom>
                <a:avLst/>
                <a:gdLst>
                  <a:gd name="T0" fmla="*/ 0 w 37"/>
                  <a:gd name="T1" fmla="*/ 0 h 3"/>
                  <a:gd name="T2" fmla="*/ 4 w 37"/>
                  <a:gd name="T3" fmla="*/ 3 h 3"/>
                  <a:gd name="T4" fmla="*/ 33 w 37"/>
                  <a:gd name="T5" fmla="*/ 3 h 3"/>
                  <a:gd name="T6" fmla="*/ 37 w 37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3"/>
                  <a:gd name="T14" fmla="*/ 37 w 37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3">
                    <a:moveTo>
                      <a:pt x="0" y="0"/>
                    </a:moveTo>
                    <a:lnTo>
                      <a:pt x="4" y="3"/>
                    </a:lnTo>
                    <a:lnTo>
                      <a:pt x="33" y="3"/>
                    </a:lnTo>
                    <a:lnTo>
                      <a:pt x="3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6" name="Rectangle 797"/>
              <p:cNvSpPr>
                <a:spLocks noChangeArrowheads="1"/>
              </p:cNvSpPr>
              <p:nvPr/>
            </p:nvSpPr>
            <p:spPr bwMode="auto">
              <a:xfrm>
                <a:off x="824" y="2291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7" name="Rectangle 798"/>
              <p:cNvSpPr>
                <a:spLocks noChangeArrowheads="1"/>
              </p:cNvSpPr>
              <p:nvPr/>
            </p:nvSpPr>
            <p:spPr bwMode="auto">
              <a:xfrm>
                <a:off x="824" y="2309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8" name="Rectangle 799"/>
              <p:cNvSpPr>
                <a:spLocks noChangeArrowheads="1"/>
              </p:cNvSpPr>
              <p:nvPr/>
            </p:nvSpPr>
            <p:spPr bwMode="auto">
              <a:xfrm>
                <a:off x="824" y="2327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79" name="Rectangle 800"/>
              <p:cNvSpPr>
                <a:spLocks noChangeArrowheads="1"/>
              </p:cNvSpPr>
              <p:nvPr/>
            </p:nvSpPr>
            <p:spPr bwMode="auto">
              <a:xfrm>
                <a:off x="824" y="2346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0" name="Rectangle 801"/>
              <p:cNvSpPr>
                <a:spLocks noChangeArrowheads="1"/>
              </p:cNvSpPr>
              <p:nvPr/>
            </p:nvSpPr>
            <p:spPr bwMode="auto">
              <a:xfrm>
                <a:off x="819" y="2379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1" name="Rectangle 802"/>
              <p:cNvSpPr>
                <a:spLocks noChangeArrowheads="1"/>
              </p:cNvSpPr>
              <p:nvPr/>
            </p:nvSpPr>
            <p:spPr bwMode="auto">
              <a:xfrm>
                <a:off x="826" y="2379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2" name="Rectangle 803"/>
              <p:cNvSpPr>
                <a:spLocks noChangeArrowheads="1"/>
              </p:cNvSpPr>
              <p:nvPr/>
            </p:nvSpPr>
            <p:spPr bwMode="auto">
              <a:xfrm>
                <a:off x="834" y="2379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3" name="Rectangle 804"/>
              <p:cNvSpPr>
                <a:spLocks noChangeArrowheads="1"/>
              </p:cNvSpPr>
              <p:nvPr/>
            </p:nvSpPr>
            <p:spPr bwMode="auto">
              <a:xfrm>
                <a:off x="841" y="2379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4" name="Rectangle 805"/>
              <p:cNvSpPr>
                <a:spLocks noChangeArrowheads="1"/>
              </p:cNvSpPr>
              <p:nvPr/>
            </p:nvSpPr>
            <p:spPr bwMode="auto">
              <a:xfrm>
                <a:off x="848" y="2379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5" name="Rectangle 806"/>
              <p:cNvSpPr>
                <a:spLocks noChangeArrowheads="1"/>
              </p:cNvSpPr>
              <p:nvPr/>
            </p:nvSpPr>
            <p:spPr bwMode="auto">
              <a:xfrm>
                <a:off x="855" y="2379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6" name="Rectangle 807"/>
              <p:cNvSpPr>
                <a:spLocks noChangeArrowheads="1"/>
              </p:cNvSpPr>
              <p:nvPr/>
            </p:nvSpPr>
            <p:spPr bwMode="auto">
              <a:xfrm>
                <a:off x="863" y="2379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7" name="Rectangle 808"/>
              <p:cNvSpPr>
                <a:spLocks noChangeArrowheads="1"/>
              </p:cNvSpPr>
              <p:nvPr/>
            </p:nvSpPr>
            <p:spPr bwMode="auto">
              <a:xfrm>
                <a:off x="863" y="2412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8" name="Rectangle 809"/>
              <p:cNvSpPr>
                <a:spLocks noChangeArrowheads="1"/>
              </p:cNvSpPr>
              <p:nvPr/>
            </p:nvSpPr>
            <p:spPr bwMode="auto">
              <a:xfrm>
                <a:off x="855" y="2412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89" name="Rectangle 810"/>
              <p:cNvSpPr>
                <a:spLocks noChangeArrowheads="1"/>
              </p:cNvSpPr>
              <p:nvPr/>
            </p:nvSpPr>
            <p:spPr bwMode="auto">
              <a:xfrm>
                <a:off x="848" y="2412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90" name="Rectangle 811"/>
              <p:cNvSpPr>
                <a:spLocks noChangeArrowheads="1"/>
              </p:cNvSpPr>
              <p:nvPr/>
            </p:nvSpPr>
            <p:spPr bwMode="auto">
              <a:xfrm>
                <a:off x="841" y="2412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91" name="Rectangle 812"/>
              <p:cNvSpPr>
                <a:spLocks noChangeArrowheads="1"/>
              </p:cNvSpPr>
              <p:nvPr/>
            </p:nvSpPr>
            <p:spPr bwMode="auto">
              <a:xfrm>
                <a:off x="834" y="2412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92" name="Rectangle 813"/>
              <p:cNvSpPr>
                <a:spLocks noChangeArrowheads="1"/>
              </p:cNvSpPr>
              <p:nvPr/>
            </p:nvSpPr>
            <p:spPr bwMode="auto">
              <a:xfrm>
                <a:off x="826" y="2412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93" name="Rectangle 814"/>
              <p:cNvSpPr>
                <a:spLocks noChangeArrowheads="1"/>
              </p:cNvSpPr>
              <p:nvPr/>
            </p:nvSpPr>
            <p:spPr bwMode="auto">
              <a:xfrm>
                <a:off x="819" y="2412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94" name="Line 815"/>
              <p:cNvSpPr>
                <a:spLocks noChangeShapeType="1"/>
              </p:cNvSpPr>
              <p:nvPr/>
            </p:nvSpPr>
            <p:spPr bwMode="auto">
              <a:xfrm flipV="1">
                <a:off x="824" y="2276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95" name="Line 816"/>
              <p:cNvSpPr>
                <a:spLocks noChangeShapeType="1"/>
              </p:cNvSpPr>
              <p:nvPr/>
            </p:nvSpPr>
            <p:spPr bwMode="auto">
              <a:xfrm>
                <a:off x="857" y="2276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96" name="Line 817"/>
              <p:cNvSpPr>
                <a:spLocks noChangeShapeType="1"/>
              </p:cNvSpPr>
              <p:nvPr/>
            </p:nvSpPr>
            <p:spPr bwMode="auto">
              <a:xfrm>
                <a:off x="826" y="2340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97" name="Line 818"/>
              <p:cNvSpPr>
                <a:spLocks noChangeShapeType="1"/>
              </p:cNvSpPr>
              <p:nvPr/>
            </p:nvSpPr>
            <p:spPr bwMode="auto">
              <a:xfrm>
                <a:off x="826" y="2337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98" name="Line 819"/>
              <p:cNvSpPr>
                <a:spLocks noChangeShapeType="1"/>
              </p:cNvSpPr>
              <p:nvPr/>
            </p:nvSpPr>
            <p:spPr bwMode="auto">
              <a:xfrm>
                <a:off x="826" y="2335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99" name="Line 820"/>
              <p:cNvSpPr>
                <a:spLocks noChangeShapeType="1"/>
              </p:cNvSpPr>
              <p:nvPr/>
            </p:nvSpPr>
            <p:spPr bwMode="auto">
              <a:xfrm>
                <a:off x="826" y="2332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00" name="Line 821"/>
              <p:cNvSpPr>
                <a:spLocks noChangeShapeType="1"/>
              </p:cNvSpPr>
              <p:nvPr/>
            </p:nvSpPr>
            <p:spPr bwMode="auto">
              <a:xfrm>
                <a:off x="826" y="232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01" name="Rectangle 822"/>
              <p:cNvSpPr>
                <a:spLocks noChangeArrowheads="1"/>
              </p:cNvSpPr>
              <p:nvPr/>
            </p:nvSpPr>
            <p:spPr bwMode="auto">
              <a:xfrm>
                <a:off x="842" y="2294"/>
                <a:ext cx="12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2" name="Rectangle 823"/>
              <p:cNvSpPr>
                <a:spLocks noChangeArrowheads="1"/>
              </p:cNvSpPr>
              <p:nvPr/>
            </p:nvSpPr>
            <p:spPr bwMode="auto">
              <a:xfrm>
                <a:off x="853" y="2319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3" name="Rectangle 824"/>
              <p:cNvSpPr>
                <a:spLocks noChangeArrowheads="1"/>
              </p:cNvSpPr>
              <p:nvPr/>
            </p:nvSpPr>
            <p:spPr bwMode="auto">
              <a:xfrm>
                <a:off x="853" y="2329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4" name="Rectangle 825"/>
              <p:cNvSpPr>
                <a:spLocks noChangeArrowheads="1"/>
              </p:cNvSpPr>
              <p:nvPr/>
            </p:nvSpPr>
            <p:spPr bwMode="auto">
              <a:xfrm>
                <a:off x="853" y="2333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5" name="Freeform 826"/>
              <p:cNvSpPr>
                <a:spLocks noEditPoints="1"/>
              </p:cNvSpPr>
              <p:nvPr/>
            </p:nvSpPr>
            <p:spPr bwMode="auto">
              <a:xfrm>
                <a:off x="837" y="2315"/>
                <a:ext cx="170" cy="93"/>
              </a:xfrm>
              <a:custGeom>
                <a:avLst/>
                <a:gdLst>
                  <a:gd name="T0" fmla="*/ 0 w 170"/>
                  <a:gd name="T1" fmla="*/ 3 h 93"/>
                  <a:gd name="T2" fmla="*/ 11 w 170"/>
                  <a:gd name="T3" fmla="*/ 3 h 93"/>
                  <a:gd name="T4" fmla="*/ 11 w 170"/>
                  <a:gd name="T5" fmla="*/ 0 h 93"/>
                  <a:gd name="T6" fmla="*/ 0 w 170"/>
                  <a:gd name="T7" fmla="*/ 0 h 93"/>
                  <a:gd name="T8" fmla="*/ 0 w 170"/>
                  <a:gd name="T9" fmla="*/ 3 h 93"/>
                  <a:gd name="T10" fmla="*/ 163 w 170"/>
                  <a:gd name="T11" fmla="*/ 93 h 93"/>
                  <a:gd name="T12" fmla="*/ 170 w 170"/>
                  <a:gd name="T13" fmla="*/ 93 h 93"/>
                  <a:gd name="T14" fmla="*/ 170 w 170"/>
                  <a:gd name="T15" fmla="*/ 91 h 93"/>
                  <a:gd name="T16" fmla="*/ 163 w 170"/>
                  <a:gd name="T17" fmla="*/ 91 h 93"/>
                  <a:gd name="T18" fmla="*/ 163 w 170"/>
                  <a:gd name="T19" fmla="*/ 93 h 93"/>
                  <a:gd name="T20" fmla="*/ 63 w 170"/>
                  <a:gd name="T21" fmla="*/ 73 h 93"/>
                  <a:gd name="T22" fmla="*/ 63 w 170"/>
                  <a:gd name="T23" fmla="*/ 11 h 93"/>
                  <a:gd name="T24" fmla="*/ 153 w 170"/>
                  <a:gd name="T25" fmla="*/ 11 h 93"/>
                  <a:gd name="T26" fmla="*/ 153 w 170"/>
                  <a:gd name="T27" fmla="*/ 73 h 93"/>
                  <a:gd name="T28" fmla="*/ 63 w 170"/>
                  <a:gd name="T29" fmla="*/ 73 h 93"/>
                  <a:gd name="T30" fmla="*/ 58 w 170"/>
                  <a:gd name="T31" fmla="*/ 77 h 93"/>
                  <a:gd name="T32" fmla="*/ 157 w 170"/>
                  <a:gd name="T33" fmla="*/ 77 h 93"/>
                  <a:gd name="T34" fmla="*/ 157 w 170"/>
                  <a:gd name="T35" fmla="*/ 7 h 93"/>
                  <a:gd name="T36" fmla="*/ 161 w 170"/>
                  <a:gd name="T37" fmla="*/ 7 h 93"/>
                  <a:gd name="T38" fmla="*/ 161 w 170"/>
                  <a:gd name="T39" fmla="*/ 3 h 93"/>
                  <a:gd name="T40" fmla="*/ 54 w 170"/>
                  <a:gd name="T41" fmla="*/ 3 h 93"/>
                  <a:gd name="T42" fmla="*/ 54 w 170"/>
                  <a:gd name="T43" fmla="*/ 81 h 93"/>
                  <a:gd name="T44" fmla="*/ 58 w 170"/>
                  <a:gd name="T45" fmla="*/ 81 h 93"/>
                  <a:gd name="T46" fmla="*/ 58 w 170"/>
                  <a:gd name="T47" fmla="*/ 77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0"/>
                  <a:gd name="T73" fmla="*/ 0 h 93"/>
                  <a:gd name="T74" fmla="*/ 170 w 170"/>
                  <a:gd name="T75" fmla="*/ 93 h 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0" h="93">
                    <a:moveTo>
                      <a:pt x="0" y="3"/>
                    </a:moveTo>
                    <a:lnTo>
                      <a:pt x="11" y="3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  <a:moveTo>
                      <a:pt x="163" y="93"/>
                    </a:moveTo>
                    <a:lnTo>
                      <a:pt x="170" y="93"/>
                    </a:lnTo>
                    <a:lnTo>
                      <a:pt x="170" y="91"/>
                    </a:lnTo>
                    <a:lnTo>
                      <a:pt x="163" y="91"/>
                    </a:lnTo>
                    <a:lnTo>
                      <a:pt x="163" y="93"/>
                    </a:lnTo>
                    <a:close/>
                    <a:moveTo>
                      <a:pt x="63" y="73"/>
                    </a:moveTo>
                    <a:lnTo>
                      <a:pt x="63" y="11"/>
                    </a:lnTo>
                    <a:lnTo>
                      <a:pt x="153" y="11"/>
                    </a:lnTo>
                    <a:lnTo>
                      <a:pt x="153" y="73"/>
                    </a:lnTo>
                    <a:lnTo>
                      <a:pt x="63" y="73"/>
                    </a:lnTo>
                    <a:close/>
                    <a:moveTo>
                      <a:pt x="58" y="77"/>
                    </a:moveTo>
                    <a:lnTo>
                      <a:pt x="157" y="77"/>
                    </a:lnTo>
                    <a:lnTo>
                      <a:pt x="157" y="7"/>
                    </a:lnTo>
                    <a:lnTo>
                      <a:pt x="161" y="7"/>
                    </a:lnTo>
                    <a:lnTo>
                      <a:pt x="161" y="3"/>
                    </a:lnTo>
                    <a:lnTo>
                      <a:pt x="54" y="3"/>
                    </a:lnTo>
                    <a:lnTo>
                      <a:pt x="54" y="81"/>
                    </a:lnTo>
                    <a:lnTo>
                      <a:pt x="58" y="81"/>
                    </a:lnTo>
                    <a:lnTo>
                      <a:pt x="58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6" name="Rectangle 827"/>
              <p:cNvSpPr>
                <a:spLocks noChangeArrowheads="1"/>
              </p:cNvSpPr>
              <p:nvPr/>
            </p:nvSpPr>
            <p:spPr bwMode="auto">
              <a:xfrm>
                <a:off x="837" y="2315"/>
                <a:ext cx="11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7" name="Rectangle 828"/>
              <p:cNvSpPr>
                <a:spLocks noChangeArrowheads="1"/>
              </p:cNvSpPr>
              <p:nvPr/>
            </p:nvSpPr>
            <p:spPr bwMode="auto">
              <a:xfrm>
                <a:off x="1000" y="2406"/>
                <a:ext cx="7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8" name="Rectangle 829"/>
              <p:cNvSpPr>
                <a:spLocks noChangeArrowheads="1"/>
              </p:cNvSpPr>
              <p:nvPr/>
            </p:nvSpPr>
            <p:spPr bwMode="auto">
              <a:xfrm>
                <a:off x="900" y="2326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09" name="Freeform 830"/>
              <p:cNvSpPr>
                <a:spLocks/>
              </p:cNvSpPr>
              <p:nvPr/>
            </p:nvSpPr>
            <p:spPr bwMode="auto">
              <a:xfrm>
                <a:off x="891" y="2318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0" name="Freeform 831"/>
              <p:cNvSpPr>
                <a:spLocks/>
              </p:cNvSpPr>
              <p:nvPr/>
            </p:nvSpPr>
            <p:spPr bwMode="auto">
              <a:xfrm>
                <a:off x="879" y="2406"/>
                <a:ext cx="66" cy="6"/>
              </a:xfrm>
              <a:custGeom>
                <a:avLst/>
                <a:gdLst>
                  <a:gd name="T0" fmla="*/ 0 w 66"/>
                  <a:gd name="T1" fmla="*/ 0 h 6"/>
                  <a:gd name="T2" fmla="*/ 66 w 66"/>
                  <a:gd name="T3" fmla="*/ 0 h 6"/>
                  <a:gd name="T4" fmla="*/ 66 w 6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6"/>
                  <a:gd name="T11" fmla="*/ 66 w 6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6">
                    <a:moveTo>
                      <a:pt x="0" y="0"/>
                    </a:moveTo>
                    <a:lnTo>
                      <a:pt x="66" y="0"/>
                    </a:lnTo>
                    <a:lnTo>
                      <a:pt x="66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1" name="Line 832"/>
              <p:cNvSpPr>
                <a:spLocks noChangeShapeType="1"/>
              </p:cNvSpPr>
              <p:nvPr/>
            </p:nvSpPr>
            <p:spPr bwMode="auto">
              <a:xfrm flipV="1">
                <a:off x="912" y="240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12" name="Freeform 833"/>
              <p:cNvSpPr>
                <a:spLocks/>
              </p:cNvSpPr>
              <p:nvPr/>
            </p:nvSpPr>
            <p:spPr bwMode="auto">
              <a:xfrm>
                <a:off x="770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6 w 175"/>
                  <a:gd name="T11" fmla="*/ 115 h 175"/>
                  <a:gd name="T12" fmla="*/ 136 w 175"/>
                  <a:gd name="T13" fmla="*/ 106 h 175"/>
                  <a:gd name="T14" fmla="*/ 153 w 175"/>
                  <a:gd name="T15" fmla="*/ 106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6" y="115"/>
                    </a:lnTo>
                    <a:lnTo>
                      <a:pt x="136" y="106"/>
                    </a:lnTo>
                    <a:lnTo>
                      <a:pt x="153" y="106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3" name="Freeform 834"/>
              <p:cNvSpPr>
                <a:spLocks/>
              </p:cNvSpPr>
              <p:nvPr/>
            </p:nvSpPr>
            <p:spPr bwMode="auto">
              <a:xfrm>
                <a:off x="770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6 w 175"/>
                  <a:gd name="T11" fmla="*/ 115 h 175"/>
                  <a:gd name="T12" fmla="*/ 136 w 175"/>
                  <a:gd name="T13" fmla="*/ 106 h 175"/>
                  <a:gd name="T14" fmla="*/ 153 w 175"/>
                  <a:gd name="T15" fmla="*/ 106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6" y="115"/>
                    </a:lnTo>
                    <a:lnTo>
                      <a:pt x="136" y="106"/>
                    </a:lnTo>
                    <a:lnTo>
                      <a:pt x="153" y="106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4" name="Line 835"/>
              <p:cNvSpPr>
                <a:spLocks noChangeShapeType="1"/>
              </p:cNvSpPr>
              <p:nvPr/>
            </p:nvSpPr>
            <p:spPr bwMode="auto">
              <a:xfrm>
                <a:off x="808" y="2431"/>
                <a:ext cx="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15" name="Line 836"/>
              <p:cNvSpPr>
                <a:spLocks noChangeShapeType="1"/>
              </p:cNvSpPr>
              <p:nvPr/>
            </p:nvSpPr>
            <p:spPr bwMode="auto">
              <a:xfrm>
                <a:off x="808" y="2422"/>
                <a:ext cx="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16" name="Freeform 837"/>
              <p:cNvSpPr>
                <a:spLocks noEditPoints="1"/>
              </p:cNvSpPr>
              <p:nvPr/>
            </p:nvSpPr>
            <p:spPr bwMode="auto">
              <a:xfrm>
                <a:off x="860" y="2436"/>
                <a:ext cx="71" cy="50"/>
              </a:xfrm>
              <a:custGeom>
                <a:avLst/>
                <a:gdLst>
                  <a:gd name="T0" fmla="*/ 0 w 71"/>
                  <a:gd name="T1" fmla="*/ 50 h 50"/>
                  <a:gd name="T2" fmla="*/ 58 w 71"/>
                  <a:gd name="T3" fmla="*/ 50 h 50"/>
                  <a:gd name="T4" fmla="*/ 58 w 71"/>
                  <a:gd name="T5" fmla="*/ 0 h 50"/>
                  <a:gd name="T6" fmla="*/ 0 w 71"/>
                  <a:gd name="T7" fmla="*/ 0 h 50"/>
                  <a:gd name="T8" fmla="*/ 0 w 71"/>
                  <a:gd name="T9" fmla="*/ 50 h 50"/>
                  <a:gd name="T10" fmla="*/ 63 w 71"/>
                  <a:gd name="T11" fmla="*/ 8 h 50"/>
                  <a:gd name="T12" fmla="*/ 71 w 71"/>
                  <a:gd name="T13" fmla="*/ 8 h 50"/>
                  <a:gd name="T14" fmla="*/ 71 w 71"/>
                  <a:gd name="T15" fmla="*/ 0 h 50"/>
                  <a:gd name="T16" fmla="*/ 63 w 71"/>
                  <a:gd name="T17" fmla="*/ 0 h 50"/>
                  <a:gd name="T18" fmla="*/ 63 w 71"/>
                  <a:gd name="T19" fmla="*/ 8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50"/>
                    </a:moveTo>
                    <a:lnTo>
                      <a:pt x="58" y="5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  <a:moveTo>
                      <a:pt x="63" y="8"/>
                    </a:moveTo>
                    <a:lnTo>
                      <a:pt x="71" y="8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7" name="Rectangle 838"/>
              <p:cNvSpPr>
                <a:spLocks noChangeArrowheads="1"/>
              </p:cNvSpPr>
              <p:nvPr/>
            </p:nvSpPr>
            <p:spPr bwMode="auto">
              <a:xfrm>
                <a:off x="860" y="2436"/>
                <a:ext cx="58" cy="5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18" name="Line 839"/>
              <p:cNvSpPr>
                <a:spLocks noChangeShapeType="1"/>
              </p:cNvSpPr>
              <p:nvPr/>
            </p:nvSpPr>
            <p:spPr bwMode="auto">
              <a:xfrm>
                <a:off x="860" y="2453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19" name="Line 840"/>
              <p:cNvSpPr>
                <a:spLocks noChangeShapeType="1"/>
              </p:cNvSpPr>
              <p:nvPr/>
            </p:nvSpPr>
            <p:spPr bwMode="auto">
              <a:xfrm>
                <a:off x="860" y="2469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20" name="Line 841"/>
              <p:cNvSpPr>
                <a:spLocks noChangeShapeType="1"/>
              </p:cNvSpPr>
              <p:nvPr/>
            </p:nvSpPr>
            <p:spPr bwMode="auto">
              <a:xfrm>
                <a:off x="863" y="2461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21" name="Rectangle 842"/>
              <p:cNvSpPr>
                <a:spLocks noChangeArrowheads="1"/>
              </p:cNvSpPr>
              <p:nvPr/>
            </p:nvSpPr>
            <p:spPr bwMode="auto">
              <a:xfrm>
                <a:off x="893" y="2455"/>
                <a:ext cx="16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2" name="Rectangle 843"/>
              <p:cNvSpPr>
                <a:spLocks noChangeArrowheads="1"/>
              </p:cNvSpPr>
              <p:nvPr/>
            </p:nvSpPr>
            <p:spPr bwMode="auto">
              <a:xfrm>
                <a:off x="923" y="2436"/>
                <a:ext cx="8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3" name="Freeform 844"/>
              <p:cNvSpPr>
                <a:spLocks noEditPoints="1"/>
              </p:cNvSpPr>
              <p:nvPr/>
            </p:nvSpPr>
            <p:spPr bwMode="auto">
              <a:xfrm>
                <a:off x="775" y="2328"/>
                <a:ext cx="164" cy="118"/>
              </a:xfrm>
              <a:custGeom>
                <a:avLst/>
                <a:gdLst>
                  <a:gd name="T0" fmla="*/ 138 w 164"/>
                  <a:gd name="T1" fmla="*/ 84 h 118"/>
                  <a:gd name="T2" fmla="*/ 144 w 164"/>
                  <a:gd name="T3" fmla="*/ 84 h 118"/>
                  <a:gd name="T4" fmla="*/ 144 w 164"/>
                  <a:gd name="T5" fmla="*/ 82 h 118"/>
                  <a:gd name="T6" fmla="*/ 138 w 164"/>
                  <a:gd name="T7" fmla="*/ 82 h 118"/>
                  <a:gd name="T8" fmla="*/ 138 w 164"/>
                  <a:gd name="T9" fmla="*/ 84 h 118"/>
                  <a:gd name="T10" fmla="*/ 37 w 164"/>
                  <a:gd name="T11" fmla="*/ 70 h 118"/>
                  <a:gd name="T12" fmla="*/ 37 w 164"/>
                  <a:gd name="T13" fmla="*/ 8 h 118"/>
                  <a:gd name="T14" fmla="*/ 127 w 164"/>
                  <a:gd name="T15" fmla="*/ 8 h 118"/>
                  <a:gd name="T16" fmla="*/ 127 w 164"/>
                  <a:gd name="T17" fmla="*/ 70 h 118"/>
                  <a:gd name="T18" fmla="*/ 37 w 164"/>
                  <a:gd name="T19" fmla="*/ 70 h 118"/>
                  <a:gd name="T20" fmla="*/ 33 w 164"/>
                  <a:gd name="T21" fmla="*/ 74 h 118"/>
                  <a:gd name="T22" fmla="*/ 131 w 164"/>
                  <a:gd name="T23" fmla="*/ 74 h 118"/>
                  <a:gd name="T24" fmla="*/ 131 w 164"/>
                  <a:gd name="T25" fmla="*/ 4 h 118"/>
                  <a:gd name="T26" fmla="*/ 136 w 164"/>
                  <a:gd name="T27" fmla="*/ 4 h 118"/>
                  <a:gd name="T28" fmla="*/ 136 w 164"/>
                  <a:gd name="T29" fmla="*/ 0 h 118"/>
                  <a:gd name="T30" fmla="*/ 29 w 164"/>
                  <a:gd name="T31" fmla="*/ 0 h 118"/>
                  <a:gd name="T32" fmla="*/ 29 w 164"/>
                  <a:gd name="T33" fmla="*/ 78 h 118"/>
                  <a:gd name="T34" fmla="*/ 33 w 164"/>
                  <a:gd name="T35" fmla="*/ 78 h 118"/>
                  <a:gd name="T36" fmla="*/ 33 w 164"/>
                  <a:gd name="T37" fmla="*/ 74 h 118"/>
                  <a:gd name="T38" fmla="*/ 0 w 164"/>
                  <a:gd name="T39" fmla="*/ 113 h 118"/>
                  <a:gd name="T40" fmla="*/ 17 w 164"/>
                  <a:gd name="T41" fmla="*/ 113 h 118"/>
                  <a:gd name="T42" fmla="*/ 17 w 164"/>
                  <a:gd name="T43" fmla="*/ 108 h 118"/>
                  <a:gd name="T44" fmla="*/ 0 w 164"/>
                  <a:gd name="T45" fmla="*/ 108 h 118"/>
                  <a:gd name="T46" fmla="*/ 0 w 164"/>
                  <a:gd name="T47" fmla="*/ 113 h 118"/>
                  <a:gd name="T48" fmla="*/ 96 w 164"/>
                  <a:gd name="T49" fmla="*/ 118 h 118"/>
                  <a:gd name="T50" fmla="*/ 131 w 164"/>
                  <a:gd name="T51" fmla="*/ 118 h 118"/>
                  <a:gd name="T52" fmla="*/ 131 w 164"/>
                  <a:gd name="T53" fmla="*/ 115 h 118"/>
                  <a:gd name="T54" fmla="*/ 96 w 164"/>
                  <a:gd name="T55" fmla="*/ 115 h 118"/>
                  <a:gd name="T56" fmla="*/ 96 w 164"/>
                  <a:gd name="T57" fmla="*/ 118 h 118"/>
                  <a:gd name="T58" fmla="*/ 159 w 164"/>
                  <a:gd name="T59" fmla="*/ 111 h 118"/>
                  <a:gd name="T60" fmla="*/ 164 w 164"/>
                  <a:gd name="T61" fmla="*/ 111 h 118"/>
                  <a:gd name="T62" fmla="*/ 164 w 164"/>
                  <a:gd name="T63" fmla="*/ 108 h 118"/>
                  <a:gd name="T64" fmla="*/ 159 w 164"/>
                  <a:gd name="T65" fmla="*/ 108 h 118"/>
                  <a:gd name="T66" fmla="*/ 159 w 164"/>
                  <a:gd name="T67" fmla="*/ 111 h 118"/>
                  <a:gd name="T68" fmla="*/ 159 w 164"/>
                  <a:gd name="T69" fmla="*/ 116 h 118"/>
                  <a:gd name="T70" fmla="*/ 164 w 164"/>
                  <a:gd name="T71" fmla="*/ 116 h 118"/>
                  <a:gd name="T72" fmla="*/ 164 w 164"/>
                  <a:gd name="T73" fmla="*/ 113 h 118"/>
                  <a:gd name="T74" fmla="*/ 159 w 164"/>
                  <a:gd name="T75" fmla="*/ 113 h 118"/>
                  <a:gd name="T76" fmla="*/ 159 w 164"/>
                  <a:gd name="T77" fmla="*/ 116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4"/>
                  <a:gd name="T118" fmla="*/ 0 h 118"/>
                  <a:gd name="T119" fmla="*/ 164 w 164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4" h="118">
                    <a:moveTo>
                      <a:pt x="138" y="84"/>
                    </a:moveTo>
                    <a:lnTo>
                      <a:pt x="144" y="84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8" y="84"/>
                    </a:lnTo>
                    <a:close/>
                    <a:moveTo>
                      <a:pt x="37" y="70"/>
                    </a:moveTo>
                    <a:lnTo>
                      <a:pt x="37" y="8"/>
                    </a:lnTo>
                    <a:lnTo>
                      <a:pt x="127" y="8"/>
                    </a:lnTo>
                    <a:lnTo>
                      <a:pt x="127" y="70"/>
                    </a:lnTo>
                    <a:lnTo>
                      <a:pt x="37" y="70"/>
                    </a:lnTo>
                    <a:close/>
                    <a:moveTo>
                      <a:pt x="33" y="74"/>
                    </a:moveTo>
                    <a:lnTo>
                      <a:pt x="131" y="74"/>
                    </a:lnTo>
                    <a:lnTo>
                      <a:pt x="131" y="4"/>
                    </a:lnTo>
                    <a:lnTo>
                      <a:pt x="136" y="4"/>
                    </a:lnTo>
                    <a:lnTo>
                      <a:pt x="136" y="0"/>
                    </a:lnTo>
                    <a:lnTo>
                      <a:pt x="29" y="0"/>
                    </a:lnTo>
                    <a:lnTo>
                      <a:pt x="29" y="78"/>
                    </a:lnTo>
                    <a:lnTo>
                      <a:pt x="33" y="78"/>
                    </a:lnTo>
                    <a:lnTo>
                      <a:pt x="33" y="74"/>
                    </a:lnTo>
                    <a:close/>
                    <a:moveTo>
                      <a:pt x="0" y="113"/>
                    </a:moveTo>
                    <a:lnTo>
                      <a:pt x="17" y="113"/>
                    </a:lnTo>
                    <a:lnTo>
                      <a:pt x="17" y="108"/>
                    </a:lnTo>
                    <a:lnTo>
                      <a:pt x="0" y="108"/>
                    </a:lnTo>
                    <a:lnTo>
                      <a:pt x="0" y="113"/>
                    </a:lnTo>
                    <a:close/>
                    <a:moveTo>
                      <a:pt x="96" y="118"/>
                    </a:moveTo>
                    <a:lnTo>
                      <a:pt x="131" y="118"/>
                    </a:lnTo>
                    <a:lnTo>
                      <a:pt x="131" y="115"/>
                    </a:lnTo>
                    <a:lnTo>
                      <a:pt x="96" y="115"/>
                    </a:lnTo>
                    <a:lnTo>
                      <a:pt x="96" y="118"/>
                    </a:lnTo>
                    <a:close/>
                    <a:moveTo>
                      <a:pt x="159" y="111"/>
                    </a:moveTo>
                    <a:lnTo>
                      <a:pt x="164" y="111"/>
                    </a:lnTo>
                    <a:lnTo>
                      <a:pt x="164" y="108"/>
                    </a:lnTo>
                    <a:lnTo>
                      <a:pt x="159" y="108"/>
                    </a:lnTo>
                    <a:lnTo>
                      <a:pt x="159" y="111"/>
                    </a:lnTo>
                    <a:close/>
                    <a:moveTo>
                      <a:pt x="159" y="116"/>
                    </a:moveTo>
                    <a:lnTo>
                      <a:pt x="164" y="116"/>
                    </a:lnTo>
                    <a:lnTo>
                      <a:pt x="164" y="113"/>
                    </a:lnTo>
                    <a:lnTo>
                      <a:pt x="159" y="113"/>
                    </a:lnTo>
                    <a:lnTo>
                      <a:pt x="159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4" name="Rectangle 845"/>
              <p:cNvSpPr>
                <a:spLocks noChangeArrowheads="1"/>
              </p:cNvSpPr>
              <p:nvPr/>
            </p:nvSpPr>
            <p:spPr bwMode="auto">
              <a:xfrm>
                <a:off x="913" y="2410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5" name="Rectangle 846"/>
              <p:cNvSpPr>
                <a:spLocks noChangeArrowheads="1"/>
              </p:cNvSpPr>
              <p:nvPr/>
            </p:nvSpPr>
            <p:spPr bwMode="auto">
              <a:xfrm>
                <a:off x="812" y="2336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6" name="Freeform 847"/>
              <p:cNvSpPr>
                <a:spLocks/>
              </p:cNvSpPr>
              <p:nvPr/>
            </p:nvSpPr>
            <p:spPr bwMode="auto">
              <a:xfrm>
                <a:off x="804" y="2328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2 w 107"/>
                  <a:gd name="T3" fmla="*/ 74 h 78"/>
                  <a:gd name="T4" fmla="*/ 102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2" y="74"/>
                    </a:lnTo>
                    <a:lnTo>
                      <a:pt x="102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27" name="Line 848"/>
              <p:cNvSpPr>
                <a:spLocks noChangeShapeType="1"/>
              </p:cNvSpPr>
              <p:nvPr/>
            </p:nvSpPr>
            <p:spPr bwMode="auto">
              <a:xfrm>
                <a:off x="792" y="2416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28" name="Line 849"/>
              <p:cNvSpPr>
                <a:spLocks noChangeShapeType="1"/>
              </p:cNvSpPr>
              <p:nvPr/>
            </p:nvSpPr>
            <p:spPr bwMode="auto">
              <a:xfrm flipV="1">
                <a:off x="824" y="241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29" name="Line 850"/>
              <p:cNvSpPr>
                <a:spLocks noChangeShapeType="1"/>
              </p:cNvSpPr>
              <p:nvPr/>
            </p:nvSpPr>
            <p:spPr bwMode="auto">
              <a:xfrm flipV="1">
                <a:off x="857" y="241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30" name="Rectangle 851"/>
              <p:cNvSpPr>
                <a:spLocks noChangeArrowheads="1"/>
              </p:cNvSpPr>
              <p:nvPr/>
            </p:nvSpPr>
            <p:spPr bwMode="auto">
              <a:xfrm>
                <a:off x="775" y="2436"/>
                <a:ext cx="17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31" name="Rectangle 852"/>
              <p:cNvSpPr>
                <a:spLocks noChangeArrowheads="1"/>
              </p:cNvSpPr>
              <p:nvPr/>
            </p:nvSpPr>
            <p:spPr bwMode="auto">
              <a:xfrm>
                <a:off x="871" y="2443"/>
                <a:ext cx="35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32" name="Rectangle 853"/>
              <p:cNvSpPr>
                <a:spLocks noChangeArrowheads="1"/>
              </p:cNvSpPr>
              <p:nvPr/>
            </p:nvSpPr>
            <p:spPr bwMode="auto">
              <a:xfrm>
                <a:off x="934" y="2436"/>
                <a:ext cx="5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33" name="Rectangle 854"/>
              <p:cNvSpPr>
                <a:spLocks noChangeArrowheads="1"/>
              </p:cNvSpPr>
              <p:nvPr/>
            </p:nvSpPr>
            <p:spPr bwMode="auto">
              <a:xfrm>
                <a:off x="934" y="2441"/>
                <a:ext cx="5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34" name="Freeform 855"/>
              <p:cNvSpPr>
                <a:spLocks noEditPoints="1"/>
              </p:cNvSpPr>
              <p:nvPr/>
            </p:nvSpPr>
            <p:spPr bwMode="auto">
              <a:xfrm>
                <a:off x="638" y="2337"/>
                <a:ext cx="219" cy="176"/>
              </a:xfrm>
              <a:custGeom>
                <a:avLst/>
                <a:gdLst>
                  <a:gd name="T0" fmla="*/ 0 w 219"/>
                  <a:gd name="T1" fmla="*/ 176 h 176"/>
                  <a:gd name="T2" fmla="*/ 0 w 219"/>
                  <a:gd name="T3" fmla="*/ 172 h 176"/>
                  <a:gd name="T4" fmla="*/ 22 w 219"/>
                  <a:gd name="T5" fmla="*/ 161 h 176"/>
                  <a:gd name="T6" fmla="*/ 22 w 219"/>
                  <a:gd name="T7" fmla="*/ 0 h 176"/>
                  <a:gd name="T8" fmla="*/ 81 w 219"/>
                  <a:gd name="T9" fmla="*/ 0 h 176"/>
                  <a:gd name="T10" fmla="*/ 81 w 219"/>
                  <a:gd name="T11" fmla="*/ 161 h 176"/>
                  <a:gd name="T12" fmla="*/ 104 w 219"/>
                  <a:gd name="T13" fmla="*/ 172 h 176"/>
                  <a:gd name="T14" fmla="*/ 104 w 219"/>
                  <a:gd name="T15" fmla="*/ 176 h 176"/>
                  <a:gd name="T16" fmla="*/ 0 w 219"/>
                  <a:gd name="T17" fmla="*/ 176 h 176"/>
                  <a:gd name="T18" fmla="*/ 88 w 219"/>
                  <a:gd name="T19" fmla="*/ 151 h 176"/>
                  <a:gd name="T20" fmla="*/ 108 w 219"/>
                  <a:gd name="T21" fmla="*/ 151 h 176"/>
                  <a:gd name="T22" fmla="*/ 131 w 219"/>
                  <a:gd name="T23" fmla="*/ 158 h 176"/>
                  <a:gd name="T24" fmla="*/ 131 w 219"/>
                  <a:gd name="T25" fmla="*/ 170 h 176"/>
                  <a:gd name="T26" fmla="*/ 108 w 219"/>
                  <a:gd name="T27" fmla="*/ 170 h 176"/>
                  <a:gd name="T28" fmla="*/ 108 w 219"/>
                  <a:gd name="T29" fmla="*/ 176 h 176"/>
                  <a:gd name="T30" fmla="*/ 199 w 219"/>
                  <a:gd name="T31" fmla="*/ 176 h 176"/>
                  <a:gd name="T32" fmla="*/ 199 w 219"/>
                  <a:gd name="T33" fmla="*/ 170 h 176"/>
                  <a:gd name="T34" fmla="*/ 176 w 219"/>
                  <a:gd name="T35" fmla="*/ 170 h 176"/>
                  <a:gd name="T36" fmla="*/ 176 w 219"/>
                  <a:gd name="T37" fmla="*/ 158 h 176"/>
                  <a:gd name="T38" fmla="*/ 199 w 219"/>
                  <a:gd name="T39" fmla="*/ 151 h 176"/>
                  <a:gd name="T40" fmla="*/ 219 w 219"/>
                  <a:gd name="T41" fmla="*/ 151 h 176"/>
                  <a:gd name="T42" fmla="*/ 219 w 219"/>
                  <a:gd name="T43" fmla="*/ 44 h 176"/>
                  <a:gd name="T44" fmla="*/ 88 w 219"/>
                  <a:gd name="T45" fmla="*/ 44 h 176"/>
                  <a:gd name="T46" fmla="*/ 88 w 219"/>
                  <a:gd name="T47" fmla="*/ 151 h 17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6"/>
                  <a:gd name="T74" fmla="*/ 219 w 219"/>
                  <a:gd name="T75" fmla="*/ 176 h 17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6">
                    <a:moveTo>
                      <a:pt x="0" y="176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1" y="0"/>
                    </a:lnTo>
                    <a:lnTo>
                      <a:pt x="81" y="161"/>
                    </a:lnTo>
                    <a:lnTo>
                      <a:pt x="104" y="172"/>
                    </a:lnTo>
                    <a:lnTo>
                      <a:pt x="104" y="176"/>
                    </a:lnTo>
                    <a:lnTo>
                      <a:pt x="0" y="176"/>
                    </a:lnTo>
                    <a:close/>
                    <a:moveTo>
                      <a:pt x="88" y="151"/>
                    </a:moveTo>
                    <a:lnTo>
                      <a:pt x="108" y="151"/>
                    </a:lnTo>
                    <a:lnTo>
                      <a:pt x="131" y="158"/>
                    </a:lnTo>
                    <a:lnTo>
                      <a:pt x="131" y="170"/>
                    </a:lnTo>
                    <a:lnTo>
                      <a:pt x="108" y="170"/>
                    </a:lnTo>
                    <a:lnTo>
                      <a:pt x="108" y="176"/>
                    </a:lnTo>
                    <a:lnTo>
                      <a:pt x="199" y="176"/>
                    </a:lnTo>
                    <a:lnTo>
                      <a:pt x="199" y="170"/>
                    </a:lnTo>
                    <a:lnTo>
                      <a:pt x="176" y="170"/>
                    </a:lnTo>
                    <a:lnTo>
                      <a:pt x="176" y="158"/>
                    </a:lnTo>
                    <a:lnTo>
                      <a:pt x="199" y="151"/>
                    </a:lnTo>
                    <a:lnTo>
                      <a:pt x="219" y="151"/>
                    </a:lnTo>
                    <a:lnTo>
                      <a:pt x="219" y="44"/>
                    </a:lnTo>
                    <a:lnTo>
                      <a:pt x="88" y="44"/>
                    </a:lnTo>
                    <a:lnTo>
                      <a:pt x="88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35" name="Line 856"/>
              <p:cNvSpPr>
                <a:spLocks noChangeShapeType="1"/>
              </p:cNvSpPr>
              <p:nvPr/>
            </p:nvSpPr>
            <p:spPr bwMode="auto">
              <a:xfrm>
                <a:off x="660" y="2498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36" name="Line 857"/>
              <p:cNvSpPr>
                <a:spLocks noChangeShapeType="1"/>
              </p:cNvSpPr>
              <p:nvPr/>
            </p:nvSpPr>
            <p:spPr bwMode="auto">
              <a:xfrm>
                <a:off x="719" y="2498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37" name="Line 858"/>
              <p:cNvSpPr>
                <a:spLocks noChangeShapeType="1"/>
              </p:cNvSpPr>
              <p:nvPr/>
            </p:nvSpPr>
            <p:spPr bwMode="auto">
              <a:xfrm>
                <a:off x="678" y="2392"/>
                <a:ext cx="2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38" name="Line 859"/>
              <p:cNvSpPr>
                <a:spLocks noChangeShapeType="1"/>
              </p:cNvSpPr>
              <p:nvPr/>
            </p:nvSpPr>
            <p:spPr bwMode="auto">
              <a:xfrm>
                <a:off x="675" y="2374"/>
                <a:ext cx="2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39" name="Rectangle 860"/>
              <p:cNvSpPr>
                <a:spLocks noChangeArrowheads="1"/>
              </p:cNvSpPr>
              <p:nvPr/>
            </p:nvSpPr>
            <p:spPr bwMode="auto">
              <a:xfrm>
                <a:off x="667" y="2345"/>
                <a:ext cx="44" cy="10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0" name="Freeform 861"/>
              <p:cNvSpPr>
                <a:spLocks/>
              </p:cNvSpPr>
              <p:nvPr/>
            </p:nvSpPr>
            <p:spPr bwMode="auto">
              <a:xfrm>
                <a:off x="638" y="2337"/>
                <a:ext cx="104" cy="176"/>
              </a:xfrm>
              <a:custGeom>
                <a:avLst/>
                <a:gdLst>
                  <a:gd name="T0" fmla="*/ 0 w 104"/>
                  <a:gd name="T1" fmla="*/ 176 h 176"/>
                  <a:gd name="T2" fmla="*/ 0 w 104"/>
                  <a:gd name="T3" fmla="*/ 172 h 176"/>
                  <a:gd name="T4" fmla="*/ 22 w 104"/>
                  <a:gd name="T5" fmla="*/ 161 h 176"/>
                  <a:gd name="T6" fmla="*/ 22 w 104"/>
                  <a:gd name="T7" fmla="*/ 0 h 176"/>
                  <a:gd name="T8" fmla="*/ 81 w 104"/>
                  <a:gd name="T9" fmla="*/ 0 h 176"/>
                  <a:gd name="T10" fmla="*/ 81 w 104"/>
                  <a:gd name="T11" fmla="*/ 161 h 176"/>
                  <a:gd name="T12" fmla="*/ 104 w 104"/>
                  <a:gd name="T13" fmla="*/ 172 h 176"/>
                  <a:gd name="T14" fmla="*/ 104 w 104"/>
                  <a:gd name="T15" fmla="*/ 176 h 176"/>
                  <a:gd name="T16" fmla="*/ 0 w 104"/>
                  <a:gd name="T17" fmla="*/ 176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176"/>
                  <a:gd name="T29" fmla="*/ 104 w 104"/>
                  <a:gd name="T30" fmla="*/ 176 h 1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176">
                    <a:moveTo>
                      <a:pt x="0" y="176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1" y="0"/>
                    </a:lnTo>
                    <a:lnTo>
                      <a:pt x="81" y="161"/>
                    </a:lnTo>
                    <a:lnTo>
                      <a:pt x="104" y="172"/>
                    </a:lnTo>
                    <a:lnTo>
                      <a:pt x="104" y="176"/>
                    </a:lnTo>
                    <a:lnTo>
                      <a:pt x="0" y="17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1" name="Freeform 862"/>
              <p:cNvSpPr>
                <a:spLocks/>
              </p:cNvSpPr>
              <p:nvPr/>
            </p:nvSpPr>
            <p:spPr bwMode="auto">
              <a:xfrm>
                <a:off x="726" y="2381"/>
                <a:ext cx="131" cy="132"/>
              </a:xfrm>
              <a:custGeom>
                <a:avLst/>
                <a:gdLst>
                  <a:gd name="T0" fmla="*/ 0 w 131"/>
                  <a:gd name="T1" fmla="*/ 107 h 132"/>
                  <a:gd name="T2" fmla="*/ 20 w 131"/>
                  <a:gd name="T3" fmla="*/ 107 h 132"/>
                  <a:gd name="T4" fmla="*/ 43 w 131"/>
                  <a:gd name="T5" fmla="*/ 114 h 132"/>
                  <a:gd name="T6" fmla="*/ 43 w 131"/>
                  <a:gd name="T7" fmla="*/ 126 h 132"/>
                  <a:gd name="T8" fmla="*/ 20 w 131"/>
                  <a:gd name="T9" fmla="*/ 126 h 132"/>
                  <a:gd name="T10" fmla="*/ 20 w 131"/>
                  <a:gd name="T11" fmla="*/ 132 h 132"/>
                  <a:gd name="T12" fmla="*/ 111 w 131"/>
                  <a:gd name="T13" fmla="*/ 132 h 132"/>
                  <a:gd name="T14" fmla="*/ 111 w 131"/>
                  <a:gd name="T15" fmla="*/ 126 h 132"/>
                  <a:gd name="T16" fmla="*/ 88 w 131"/>
                  <a:gd name="T17" fmla="*/ 126 h 132"/>
                  <a:gd name="T18" fmla="*/ 88 w 131"/>
                  <a:gd name="T19" fmla="*/ 114 h 132"/>
                  <a:gd name="T20" fmla="*/ 111 w 131"/>
                  <a:gd name="T21" fmla="*/ 107 h 132"/>
                  <a:gd name="T22" fmla="*/ 131 w 131"/>
                  <a:gd name="T23" fmla="*/ 107 h 132"/>
                  <a:gd name="T24" fmla="*/ 131 w 131"/>
                  <a:gd name="T25" fmla="*/ 0 h 132"/>
                  <a:gd name="T26" fmla="*/ 0 w 131"/>
                  <a:gd name="T27" fmla="*/ 0 h 132"/>
                  <a:gd name="T28" fmla="*/ 0 w 131"/>
                  <a:gd name="T29" fmla="*/ 107 h 1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"/>
                  <a:gd name="T46" fmla="*/ 0 h 132"/>
                  <a:gd name="T47" fmla="*/ 131 w 131"/>
                  <a:gd name="T48" fmla="*/ 132 h 1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" h="132">
                    <a:moveTo>
                      <a:pt x="0" y="107"/>
                    </a:moveTo>
                    <a:lnTo>
                      <a:pt x="20" y="107"/>
                    </a:lnTo>
                    <a:lnTo>
                      <a:pt x="43" y="114"/>
                    </a:lnTo>
                    <a:lnTo>
                      <a:pt x="43" y="126"/>
                    </a:lnTo>
                    <a:lnTo>
                      <a:pt x="20" y="126"/>
                    </a:lnTo>
                    <a:lnTo>
                      <a:pt x="20" y="132"/>
                    </a:lnTo>
                    <a:lnTo>
                      <a:pt x="111" y="132"/>
                    </a:lnTo>
                    <a:lnTo>
                      <a:pt x="111" y="126"/>
                    </a:lnTo>
                    <a:lnTo>
                      <a:pt x="88" y="126"/>
                    </a:lnTo>
                    <a:lnTo>
                      <a:pt x="88" y="114"/>
                    </a:lnTo>
                    <a:lnTo>
                      <a:pt x="111" y="107"/>
                    </a:lnTo>
                    <a:lnTo>
                      <a:pt x="131" y="107"/>
                    </a:lnTo>
                    <a:lnTo>
                      <a:pt x="131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2" name="Line 863"/>
              <p:cNvSpPr>
                <a:spLocks noChangeShapeType="1"/>
              </p:cNvSpPr>
              <p:nvPr/>
            </p:nvSpPr>
            <p:spPr bwMode="auto">
              <a:xfrm>
                <a:off x="769" y="2507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43" name="Line 864"/>
              <p:cNvSpPr>
                <a:spLocks noChangeShapeType="1"/>
              </p:cNvSpPr>
              <p:nvPr/>
            </p:nvSpPr>
            <p:spPr bwMode="auto">
              <a:xfrm>
                <a:off x="769" y="2495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44" name="Line 865"/>
              <p:cNvSpPr>
                <a:spLocks noChangeShapeType="1"/>
              </p:cNvSpPr>
              <p:nvPr/>
            </p:nvSpPr>
            <p:spPr bwMode="auto">
              <a:xfrm>
                <a:off x="746" y="2488"/>
                <a:ext cx="9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45" name="Freeform 866"/>
              <p:cNvSpPr>
                <a:spLocks noEditPoints="1"/>
              </p:cNvSpPr>
              <p:nvPr/>
            </p:nvSpPr>
            <p:spPr bwMode="auto">
              <a:xfrm>
                <a:off x="666" y="2454"/>
                <a:ext cx="47" cy="48"/>
              </a:xfrm>
              <a:custGeom>
                <a:avLst/>
                <a:gdLst>
                  <a:gd name="T0" fmla="*/ 3 w 47"/>
                  <a:gd name="T1" fmla="*/ 30 h 48"/>
                  <a:gd name="T2" fmla="*/ 0 w 47"/>
                  <a:gd name="T3" fmla="*/ 0 h 48"/>
                  <a:gd name="T4" fmla="*/ 7 w 47"/>
                  <a:gd name="T5" fmla="*/ 30 h 48"/>
                  <a:gd name="T6" fmla="*/ 11 w 47"/>
                  <a:gd name="T7" fmla="*/ 0 h 48"/>
                  <a:gd name="T8" fmla="*/ 7 w 47"/>
                  <a:gd name="T9" fmla="*/ 30 h 48"/>
                  <a:gd name="T10" fmla="*/ 18 w 47"/>
                  <a:gd name="T11" fmla="*/ 30 h 48"/>
                  <a:gd name="T12" fmla="*/ 14 w 47"/>
                  <a:gd name="T13" fmla="*/ 0 h 48"/>
                  <a:gd name="T14" fmla="*/ 22 w 47"/>
                  <a:gd name="T15" fmla="*/ 30 h 48"/>
                  <a:gd name="T16" fmla="*/ 25 w 47"/>
                  <a:gd name="T17" fmla="*/ 0 h 48"/>
                  <a:gd name="T18" fmla="*/ 22 w 47"/>
                  <a:gd name="T19" fmla="*/ 30 h 48"/>
                  <a:gd name="T20" fmla="*/ 33 w 47"/>
                  <a:gd name="T21" fmla="*/ 30 h 48"/>
                  <a:gd name="T22" fmla="*/ 29 w 47"/>
                  <a:gd name="T23" fmla="*/ 0 h 48"/>
                  <a:gd name="T24" fmla="*/ 36 w 47"/>
                  <a:gd name="T25" fmla="*/ 30 h 48"/>
                  <a:gd name="T26" fmla="*/ 40 w 47"/>
                  <a:gd name="T27" fmla="*/ 0 h 48"/>
                  <a:gd name="T28" fmla="*/ 36 w 47"/>
                  <a:gd name="T29" fmla="*/ 30 h 48"/>
                  <a:gd name="T30" fmla="*/ 47 w 47"/>
                  <a:gd name="T31" fmla="*/ 30 h 48"/>
                  <a:gd name="T32" fmla="*/ 43 w 47"/>
                  <a:gd name="T33" fmla="*/ 0 h 48"/>
                  <a:gd name="T34" fmla="*/ 43 w 47"/>
                  <a:gd name="T35" fmla="*/ 48 h 48"/>
                  <a:gd name="T36" fmla="*/ 47 w 47"/>
                  <a:gd name="T37" fmla="*/ 33 h 48"/>
                  <a:gd name="T38" fmla="*/ 43 w 47"/>
                  <a:gd name="T39" fmla="*/ 48 h 48"/>
                  <a:gd name="T40" fmla="*/ 40 w 47"/>
                  <a:gd name="T41" fmla="*/ 48 h 48"/>
                  <a:gd name="T42" fmla="*/ 36 w 47"/>
                  <a:gd name="T43" fmla="*/ 33 h 48"/>
                  <a:gd name="T44" fmla="*/ 29 w 47"/>
                  <a:gd name="T45" fmla="*/ 48 h 48"/>
                  <a:gd name="T46" fmla="*/ 33 w 47"/>
                  <a:gd name="T47" fmla="*/ 33 h 48"/>
                  <a:gd name="T48" fmla="*/ 29 w 47"/>
                  <a:gd name="T49" fmla="*/ 48 h 48"/>
                  <a:gd name="T50" fmla="*/ 25 w 47"/>
                  <a:gd name="T51" fmla="*/ 48 h 48"/>
                  <a:gd name="T52" fmla="*/ 22 w 47"/>
                  <a:gd name="T53" fmla="*/ 33 h 48"/>
                  <a:gd name="T54" fmla="*/ 14 w 47"/>
                  <a:gd name="T55" fmla="*/ 48 h 48"/>
                  <a:gd name="T56" fmla="*/ 18 w 47"/>
                  <a:gd name="T57" fmla="*/ 33 h 48"/>
                  <a:gd name="T58" fmla="*/ 14 w 47"/>
                  <a:gd name="T59" fmla="*/ 48 h 48"/>
                  <a:gd name="T60" fmla="*/ 11 w 47"/>
                  <a:gd name="T61" fmla="*/ 48 h 48"/>
                  <a:gd name="T62" fmla="*/ 7 w 47"/>
                  <a:gd name="T63" fmla="*/ 33 h 48"/>
                  <a:gd name="T64" fmla="*/ 0 w 47"/>
                  <a:gd name="T65" fmla="*/ 48 h 48"/>
                  <a:gd name="T66" fmla="*/ 3 w 47"/>
                  <a:gd name="T67" fmla="*/ 33 h 48"/>
                  <a:gd name="T68" fmla="*/ 0 w 47"/>
                  <a:gd name="T69" fmla="*/ 48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"/>
                  <a:gd name="T106" fmla="*/ 0 h 48"/>
                  <a:gd name="T107" fmla="*/ 47 w 47"/>
                  <a:gd name="T108" fmla="*/ 48 h 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" h="48">
                    <a:moveTo>
                      <a:pt x="0" y="30"/>
                    </a:moveTo>
                    <a:lnTo>
                      <a:pt x="3" y="3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  <a:moveTo>
                      <a:pt x="7" y="30"/>
                    </a:moveTo>
                    <a:lnTo>
                      <a:pt x="11" y="3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30"/>
                    </a:lnTo>
                    <a:close/>
                    <a:moveTo>
                      <a:pt x="14" y="30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30"/>
                    </a:lnTo>
                    <a:close/>
                    <a:moveTo>
                      <a:pt x="22" y="30"/>
                    </a:moveTo>
                    <a:lnTo>
                      <a:pt x="25" y="3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2" y="30"/>
                    </a:lnTo>
                    <a:close/>
                    <a:moveTo>
                      <a:pt x="29" y="30"/>
                    </a:moveTo>
                    <a:lnTo>
                      <a:pt x="33" y="3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30"/>
                    </a:lnTo>
                    <a:close/>
                    <a:moveTo>
                      <a:pt x="36" y="30"/>
                    </a:moveTo>
                    <a:lnTo>
                      <a:pt x="40" y="30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30"/>
                    </a:lnTo>
                    <a:close/>
                    <a:moveTo>
                      <a:pt x="43" y="30"/>
                    </a:moveTo>
                    <a:lnTo>
                      <a:pt x="47" y="30"/>
                    </a:lnTo>
                    <a:lnTo>
                      <a:pt x="47" y="0"/>
                    </a:lnTo>
                    <a:lnTo>
                      <a:pt x="43" y="0"/>
                    </a:lnTo>
                    <a:lnTo>
                      <a:pt x="43" y="30"/>
                    </a:lnTo>
                    <a:close/>
                    <a:moveTo>
                      <a:pt x="43" y="48"/>
                    </a:moveTo>
                    <a:lnTo>
                      <a:pt x="47" y="48"/>
                    </a:lnTo>
                    <a:lnTo>
                      <a:pt x="47" y="33"/>
                    </a:lnTo>
                    <a:lnTo>
                      <a:pt x="43" y="33"/>
                    </a:lnTo>
                    <a:lnTo>
                      <a:pt x="43" y="48"/>
                    </a:lnTo>
                    <a:close/>
                    <a:moveTo>
                      <a:pt x="36" y="48"/>
                    </a:moveTo>
                    <a:lnTo>
                      <a:pt x="40" y="48"/>
                    </a:lnTo>
                    <a:lnTo>
                      <a:pt x="40" y="33"/>
                    </a:lnTo>
                    <a:lnTo>
                      <a:pt x="36" y="33"/>
                    </a:lnTo>
                    <a:lnTo>
                      <a:pt x="36" y="48"/>
                    </a:lnTo>
                    <a:close/>
                    <a:moveTo>
                      <a:pt x="29" y="48"/>
                    </a:moveTo>
                    <a:lnTo>
                      <a:pt x="33" y="48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8"/>
                    </a:lnTo>
                    <a:close/>
                    <a:moveTo>
                      <a:pt x="22" y="48"/>
                    </a:moveTo>
                    <a:lnTo>
                      <a:pt x="25" y="48"/>
                    </a:lnTo>
                    <a:lnTo>
                      <a:pt x="25" y="33"/>
                    </a:lnTo>
                    <a:lnTo>
                      <a:pt x="22" y="33"/>
                    </a:lnTo>
                    <a:lnTo>
                      <a:pt x="22" y="48"/>
                    </a:lnTo>
                    <a:close/>
                    <a:moveTo>
                      <a:pt x="14" y="48"/>
                    </a:moveTo>
                    <a:lnTo>
                      <a:pt x="18" y="48"/>
                    </a:lnTo>
                    <a:lnTo>
                      <a:pt x="18" y="33"/>
                    </a:lnTo>
                    <a:lnTo>
                      <a:pt x="14" y="33"/>
                    </a:lnTo>
                    <a:lnTo>
                      <a:pt x="14" y="48"/>
                    </a:lnTo>
                    <a:close/>
                    <a:moveTo>
                      <a:pt x="7" y="48"/>
                    </a:moveTo>
                    <a:lnTo>
                      <a:pt x="11" y="48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8"/>
                    </a:lnTo>
                    <a:close/>
                    <a:moveTo>
                      <a:pt x="0" y="48"/>
                    </a:moveTo>
                    <a:lnTo>
                      <a:pt x="3" y="48"/>
                    </a:lnTo>
                    <a:lnTo>
                      <a:pt x="3" y="33"/>
                    </a:lnTo>
                    <a:lnTo>
                      <a:pt x="0" y="3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6" name="Rectangle 867"/>
              <p:cNvSpPr>
                <a:spLocks noChangeArrowheads="1"/>
              </p:cNvSpPr>
              <p:nvPr/>
            </p:nvSpPr>
            <p:spPr bwMode="auto">
              <a:xfrm>
                <a:off x="671" y="2348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7" name="Freeform 868"/>
              <p:cNvSpPr>
                <a:spLocks/>
              </p:cNvSpPr>
              <p:nvPr/>
            </p:nvSpPr>
            <p:spPr bwMode="auto">
              <a:xfrm>
                <a:off x="671" y="2348"/>
                <a:ext cx="36" cy="4"/>
              </a:xfrm>
              <a:custGeom>
                <a:avLst/>
                <a:gdLst>
                  <a:gd name="T0" fmla="*/ 0 w 36"/>
                  <a:gd name="T1" fmla="*/ 0 h 4"/>
                  <a:gd name="T2" fmla="*/ 4 w 36"/>
                  <a:gd name="T3" fmla="*/ 4 h 4"/>
                  <a:gd name="T4" fmla="*/ 33 w 36"/>
                  <a:gd name="T5" fmla="*/ 4 h 4"/>
                  <a:gd name="T6" fmla="*/ 36 w 3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4"/>
                  <a:gd name="T14" fmla="*/ 36 w 3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4">
                    <a:moveTo>
                      <a:pt x="0" y="0"/>
                    </a:moveTo>
                    <a:lnTo>
                      <a:pt x="4" y="4"/>
                    </a:lnTo>
                    <a:lnTo>
                      <a:pt x="33" y="4"/>
                    </a:lnTo>
                    <a:lnTo>
                      <a:pt x="3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8" name="Rectangle 869"/>
              <p:cNvSpPr>
                <a:spLocks noChangeArrowheads="1"/>
              </p:cNvSpPr>
              <p:nvPr/>
            </p:nvSpPr>
            <p:spPr bwMode="auto">
              <a:xfrm>
                <a:off x="671" y="2367"/>
                <a:ext cx="36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49" name="Rectangle 870"/>
              <p:cNvSpPr>
                <a:spLocks noChangeArrowheads="1"/>
              </p:cNvSpPr>
              <p:nvPr/>
            </p:nvSpPr>
            <p:spPr bwMode="auto">
              <a:xfrm>
                <a:off x="671" y="2385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0" name="Rectangle 871"/>
              <p:cNvSpPr>
                <a:spLocks noChangeArrowheads="1"/>
              </p:cNvSpPr>
              <p:nvPr/>
            </p:nvSpPr>
            <p:spPr bwMode="auto">
              <a:xfrm>
                <a:off x="671" y="2403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1" name="Rectangle 872"/>
              <p:cNvSpPr>
                <a:spLocks noChangeArrowheads="1"/>
              </p:cNvSpPr>
              <p:nvPr/>
            </p:nvSpPr>
            <p:spPr bwMode="auto">
              <a:xfrm>
                <a:off x="671" y="2422"/>
                <a:ext cx="36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2" name="Rectangle 873"/>
              <p:cNvSpPr>
                <a:spLocks noChangeArrowheads="1"/>
              </p:cNvSpPr>
              <p:nvPr/>
            </p:nvSpPr>
            <p:spPr bwMode="auto">
              <a:xfrm>
                <a:off x="666" y="2454"/>
                <a:ext cx="3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3" name="Rectangle 874"/>
              <p:cNvSpPr>
                <a:spLocks noChangeArrowheads="1"/>
              </p:cNvSpPr>
              <p:nvPr/>
            </p:nvSpPr>
            <p:spPr bwMode="auto">
              <a:xfrm>
                <a:off x="673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4" name="Rectangle 875"/>
              <p:cNvSpPr>
                <a:spLocks noChangeArrowheads="1"/>
              </p:cNvSpPr>
              <p:nvPr/>
            </p:nvSpPr>
            <p:spPr bwMode="auto">
              <a:xfrm>
                <a:off x="680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5" name="Rectangle 876"/>
              <p:cNvSpPr>
                <a:spLocks noChangeArrowheads="1"/>
              </p:cNvSpPr>
              <p:nvPr/>
            </p:nvSpPr>
            <p:spPr bwMode="auto">
              <a:xfrm>
                <a:off x="688" y="2454"/>
                <a:ext cx="3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6" name="Rectangle 877"/>
              <p:cNvSpPr>
                <a:spLocks noChangeArrowheads="1"/>
              </p:cNvSpPr>
              <p:nvPr/>
            </p:nvSpPr>
            <p:spPr bwMode="auto">
              <a:xfrm>
                <a:off x="695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7" name="Rectangle 878"/>
              <p:cNvSpPr>
                <a:spLocks noChangeArrowheads="1"/>
              </p:cNvSpPr>
              <p:nvPr/>
            </p:nvSpPr>
            <p:spPr bwMode="auto">
              <a:xfrm>
                <a:off x="702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8" name="Rectangle 879"/>
              <p:cNvSpPr>
                <a:spLocks noChangeArrowheads="1"/>
              </p:cNvSpPr>
              <p:nvPr/>
            </p:nvSpPr>
            <p:spPr bwMode="auto">
              <a:xfrm>
                <a:off x="709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59" name="Rectangle 880"/>
              <p:cNvSpPr>
                <a:spLocks noChangeArrowheads="1"/>
              </p:cNvSpPr>
              <p:nvPr/>
            </p:nvSpPr>
            <p:spPr bwMode="auto">
              <a:xfrm>
                <a:off x="709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0" name="Rectangle 881"/>
              <p:cNvSpPr>
                <a:spLocks noChangeArrowheads="1"/>
              </p:cNvSpPr>
              <p:nvPr/>
            </p:nvSpPr>
            <p:spPr bwMode="auto">
              <a:xfrm>
                <a:off x="702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1" name="Rectangle 882"/>
              <p:cNvSpPr>
                <a:spLocks noChangeArrowheads="1"/>
              </p:cNvSpPr>
              <p:nvPr/>
            </p:nvSpPr>
            <p:spPr bwMode="auto">
              <a:xfrm>
                <a:off x="695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2" name="Rectangle 883"/>
              <p:cNvSpPr>
                <a:spLocks noChangeArrowheads="1"/>
              </p:cNvSpPr>
              <p:nvPr/>
            </p:nvSpPr>
            <p:spPr bwMode="auto">
              <a:xfrm>
                <a:off x="688" y="2487"/>
                <a:ext cx="3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3" name="Rectangle 884"/>
              <p:cNvSpPr>
                <a:spLocks noChangeArrowheads="1"/>
              </p:cNvSpPr>
              <p:nvPr/>
            </p:nvSpPr>
            <p:spPr bwMode="auto">
              <a:xfrm>
                <a:off x="680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4" name="Rectangle 885"/>
              <p:cNvSpPr>
                <a:spLocks noChangeArrowheads="1"/>
              </p:cNvSpPr>
              <p:nvPr/>
            </p:nvSpPr>
            <p:spPr bwMode="auto">
              <a:xfrm>
                <a:off x="673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5" name="Rectangle 886"/>
              <p:cNvSpPr>
                <a:spLocks noChangeArrowheads="1"/>
              </p:cNvSpPr>
              <p:nvPr/>
            </p:nvSpPr>
            <p:spPr bwMode="auto">
              <a:xfrm>
                <a:off x="666" y="2487"/>
                <a:ext cx="3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66" name="Line 887"/>
              <p:cNvSpPr>
                <a:spLocks noChangeShapeType="1"/>
              </p:cNvSpPr>
              <p:nvPr/>
            </p:nvSpPr>
            <p:spPr bwMode="auto">
              <a:xfrm flipV="1">
                <a:off x="671" y="2352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67" name="Line 888"/>
              <p:cNvSpPr>
                <a:spLocks noChangeShapeType="1"/>
              </p:cNvSpPr>
              <p:nvPr/>
            </p:nvSpPr>
            <p:spPr bwMode="auto">
              <a:xfrm>
                <a:off x="704" y="2352"/>
                <a:ext cx="3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68" name="Line 889"/>
              <p:cNvSpPr>
                <a:spLocks noChangeShapeType="1"/>
              </p:cNvSpPr>
              <p:nvPr/>
            </p:nvSpPr>
            <p:spPr bwMode="auto">
              <a:xfrm>
                <a:off x="673" y="2416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69" name="Line 890"/>
              <p:cNvSpPr>
                <a:spLocks noChangeShapeType="1"/>
              </p:cNvSpPr>
              <p:nvPr/>
            </p:nvSpPr>
            <p:spPr bwMode="auto">
              <a:xfrm>
                <a:off x="673" y="2413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70" name="Line 891"/>
              <p:cNvSpPr>
                <a:spLocks noChangeShapeType="1"/>
              </p:cNvSpPr>
              <p:nvPr/>
            </p:nvSpPr>
            <p:spPr bwMode="auto">
              <a:xfrm>
                <a:off x="673" y="2411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71" name="Line 892"/>
              <p:cNvSpPr>
                <a:spLocks noChangeShapeType="1"/>
              </p:cNvSpPr>
              <p:nvPr/>
            </p:nvSpPr>
            <p:spPr bwMode="auto">
              <a:xfrm>
                <a:off x="673" y="2408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72" name="Line 893"/>
              <p:cNvSpPr>
                <a:spLocks noChangeShapeType="1"/>
              </p:cNvSpPr>
              <p:nvPr/>
            </p:nvSpPr>
            <p:spPr bwMode="auto">
              <a:xfrm>
                <a:off x="673" y="2405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73" name="Rectangle 894"/>
              <p:cNvSpPr>
                <a:spLocks noChangeArrowheads="1"/>
              </p:cNvSpPr>
              <p:nvPr/>
            </p:nvSpPr>
            <p:spPr bwMode="auto">
              <a:xfrm>
                <a:off x="689" y="2370"/>
                <a:ext cx="11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4" name="Rectangle 895"/>
              <p:cNvSpPr>
                <a:spLocks noChangeArrowheads="1"/>
              </p:cNvSpPr>
              <p:nvPr/>
            </p:nvSpPr>
            <p:spPr bwMode="auto">
              <a:xfrm>
                <a:off x="699" y="2395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5" name="Rectangle 896"/>
              <p:cNvSpPr>
                <a:spLocks noChangeArrowheads="1"/>
              </p:cNvSpPr>
              <p:nvPr/>
            </p:nvSpPr>
            <p:spPr bwMode="auto">
              <a:xfrm>
                <a:off x="699" y="2405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6" name="Rectangle 897"/>
              <p:cNvSpPr>
                <a:spLocks noChangeArrowheads="1"/>
              </p:cNvSpPr>
              <p:nvPr/>
            </p:nvSpPr>
            <p:spPr bwMode="auto">
              <a:xfrm>
                <a:off x="699" y="2409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7" name="Freeform 898"/>
              <p:cNvSpPr>
                <a:spLocks noEditPoints="1"/>
              </p:cNvSpPr>
              <p:nvPr/>
            </p:nvSpPr>
            <p:spPr bwMode="auto">
              <a:xfrm>
                <a:off x="684" y="2390"/>
                <a:ext cx="169" cy="94"/>
              </a:xfrm>
              <a:custGeom>
                <a:avLst/>
                <a:gdLst>
                  <a:gd name="T0" fmla="*/ 0 w 169"/>
                  <a:gd name="T1" fmla="*/ 4 h 94"/>
                  <a:gd name="T2" fmla="*/ 11 w 169"/>
                  <a:gd name="T3" fmla="*/ 4 h 94"/>
                  <a:gd name="T4" fmla="*/ 11 w 169"/>
                  <a:gd name="T5" fmla="*/ 0 h 94"/>
                  <a:gd name="T6" fmla="*/ 0 w 169"/>
                  <a:gd name="T7" fmla="*/ 0 h 94"/>
                  <a:gd name="T8" fmla="*/ 0 w 169"/>
                  <a:gd name="T9" fmla="*/ 4 h 94"/>
                  <a:gd name="T10" fmla="*/ 163 w 169"/>
                  <a:gd name="T11" fmla="*/ 94 h 94"/>
                  <a:gd name="T12" fmla="*/ 169 w 169"/>
                  <a:gd name="T13" fmla="*/ 94 h 94"/>
                  <a:gd name="T14" fmla="*/ 169 w 169"/>
                  <a:gd name="T15" fmla="*/ 92 h 94"/>
                  <a:gd name="T16" fmla="*/ 163 w 169"/>
                  <a:gd name="T17" fmla="*/ 92 h 94"/>
                  <a:gd name="T18" fmla="*/ 163 w 169"/>
                  <a:gd name="T19" fmla="*/ 94 h 94"/>
                  <a:gd name="T20" fmla="*/ 62 w 169"/>
                  <a:gd name="T21" fmla="*/ 74 h 94"/>
                  <a:gd name="T22" fmla="*/ 62 w 169"/>
                  <a:gd name="T23" fmla="*/ 12 h 94"/>
                  <a:gd name="T24" fmla="*/ 153 w 169"/>
                  <a:gd name="T25" fmla="*/ 12 h 94"/>
                  <a:gd name="T26" fmla="*/ 153 w 169"/>
                  <a:gd name="T27" fmla="*/ 74 h 94"/>
                  <a:gd name="T28" fmla="*/ 62 w 169"/>
                  <a:gd name="T29" fmla="*/ 74 h 94"/>
                  <a:gd name="T30" fmla="*/ 58 w 169"/>
                  <a:gd name="T31" fmla="*/ 78 h 94"/>
                  <a:gd name="T32" fmla="*/ 157 w 169"/>
                  <a:gd name="T33" fmla="*/ 78 h 94"/>
                  <a:gd name="T34" fmla="*/ 157 w 169"/>
                  <a:gd name="T35" fmla="*/ 8 h 94"/>
                  <a:gd name="T36" fmla="*/ 161 w 169"/>
                  <a:gd name="T37" fmla="*/ 8 h 94"/>
                  <a:gd name="T38" fmla="*/ 161 w 169"/>
                  <a:gd name="T39" fmla="*/ 4 h 94"/>
                  <a:gd name="T40" fmla="*/ 54 w 169"/>
                  <a:gd name="T41" fmla="*/ 4 h 94"/>
                  <a:gd name="T42" fmla="*/ 54 w 169"/>
                  <a:gd name="T43" fmla="*/ 82 h 94"/>
                  <a:gd name="T44" fmla="*/ 58 w 169"/>
                  <a:gd name="T45" fmla="*/ 82 h 94"/>
                  <a:gd name="T46" fmla="*/ 58 w 169"/>
                  <a:gd name="T47" fmla="*/ 78 h 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9"/>
                  <a:gd name="T73" fmla="*/ 0 h 94"/>
                  <a:gd name="T74" fmla="*/ 169 w 169"/>
                  <a:gd name="T75" fmla="*/ 94 h 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9" h="94">
                    <a:moveTo>
                      <a:pt x="0" y="4"/>
                    </a:move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  <a:moveTo>
                      <a:pt x="163" y="94"/>
                    </a:moveTo>
                    <a:lnTo>
                      <a:pt x="169" y="94"/>
                    </a:lnTo>
                    <a:lnTo>
                      <a:pt x="169" y="92"/>
                    </a:lnTo>
                    <a:lnTo>
                      <a:pt x="163" y="92"/>
                    </a:lnTo>
                    <a:lnTo>
                      <a:pt x="163" y="94"/>
                    </a:lnTo>
                    <a:close/>
                    <a:moveTo>
                      <a:pt x="62" y="74"/>
                    </a:moveTo>
                    <a:lnTo>
                      <a:pt x="62" y="12"/>
                    </a:lnTo>
                    <a:lnTo>
                      <a:pt x="153" y="12"/>
                    </a:lnTo>
                    <a:lnTo>
                      <a:pt x="153" y="74"/>
                    </a:lnTo>
                    <a:lnTo>
                      <a:pt x="62" y="74"/>
                    </a:lnTo>
                    <a:close/>
                    <a:moveTo>
                      <a:pt x="58" y="78"/>
                    </a:moveTo>
                    <a:lnTo>
                      <a:pt x="157" y="78"/>
                    </a:lnTo>
                    <a:lnTo>
                      <a:pt x="157" y="8"/>
                    </a:lnTo>
                    <a:lnTo>
                      <a:pt x="161" y="8"/>
                    </a:lnTo>
                    <a:lnTo>
                      <a:pt x="161" y="4"/>
                    </a:lnTo>
                    <a:lnTo>
                      <a:pt x="54" y="4"/>
                    </a:lnTo>
                    <a:lnTo>
                      <a:pt x="54" y="82"/>
                    </a:lnTo>
                    <a:lnTo>
                      <a:pt x="58" y="82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8" name="Rectangle 899"/>
              <p:cNvSpPr>
                <a:spLocks noChangeArrowheads="1"/>
              </p:cNvSpPr>
              <p:nvPr/>
            </p:nvSpPr>
            <p:spPr bwMode="auto">
              <a:xfrm>
                <a:off x="684" y="2390"/>
                <a:ext cx="11" cy="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79" name="Rectangle 900"/>
              <p:cNvSpPr>
                <a:spLocks noChangeArrowheads="1"/>
              </p:cNvSpPr>
              <p:nvPr/>
            </p:nvSpPr>
            <p:spPr bwMode="auto">
              <a:xfrm>
                <a:off x="847" y="2482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0" name="Rectangle 901"/>
              <p:cNvSpPr>
                <a:spLocks noChangeArrowheads="1"/>
              </p:cNvSpPr>
              <p:nvPr/>
            </p:nvSpPr>
            <p:spPr bwMode="auto">
              <a:xfrm>
                <a:off x="746" y="2402"/>
                <a:ext cx="91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1" name="Freeform 902"/>
              <p:cNvSpPr>
                <a:spLocks/>
              </p:cNvSpPr>
              <p:nvPr/>
            </p:nvSpPr>
            <p:spPr bwMode="auto">
              <a:xfrm>
                <a:off x="738" y="2394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2" name="Freeform 903"/>
              <p:cNvSpPr>
                <a:spLocks/>
              </p:cNvSpPr>
              <p:nvPr/>
            </p:nvSpPr>
            <p:spPr bwMode="auto">
              <a:xfrm>
                <a:off x="726" y="2482"/>
                <a:ext cx="66" cy="6"/>
              </a:xfrm>
              <a:custGeom>
                <a:avLst/>
                <a:gdLst>
                  <a:gd name="T0" fmla="*/ 0 w 66"/>
                  <a:gd name="T1" fmla="*/ 0 h 6"/>
                  <a:gd name="T2" fmla="*/ 66 w 66"/>
                  <a:gd name="T3" fmla="*/ 0 h 6"/>
                  <a:gd name="T4" fmla="*/ 66 w 6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6"/>
                  <a:gd name="T11" fmla="*/ 66 w 6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6">
                    <a:moveTo>
                      <a:pt x="0" y="0"/>
                    </a:moveTo>
                    <a:lnTo>
                      <a:pt x="66" y="0"/>
                    </a:lnTo>
                    <a:lnTo>
                      <a:pt x="66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3" name="Line 904"/>
              <p:cNvSpPr>
                <a:spLocks noChangeShapeType="1"/>
              </p:cNvSpPr>
              <p:nvPr/>
            </p:nvSpPr>
            <p:spPr bwMode="auto">
              <a:xfrm flipV="1">
                <a:off x="759" y="2482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84" name="Freeform 905"/>
              <p:cNvSpPr>
                <a:spLocks/>
              </p:cNvSpPr>
              <p:nvPr/>
            </p:nvSpPr>
            <p:spPr bwMode="auto">
              <a:xfrm>
                <a:off x="5109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6 h 175"/>
                  <a:gd name="T14" fmla="*/ 154 w 175"/>
                  <a:gd name="T15" fmla="*/ 106 h 175"/>
                  <a:gd name="T16" fmla="*/ 154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6"/>
                    </a:lnTo>
                    <a:lnTo>
                      <a:pt x="154" y="106"/>
                    </a:lnTo>
                    <a:lnTo>
                      <a:pt x="154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5" name="Freeform 906"/>
              <p:cNvSpPr>
                <a:spLocks/>
              </p:cNvSpPr>
              <p:nvPr/>
            </p:nvSpPr>
            <p:spPr bwMode="auto">
              <a:xfrm>
                <a:off x="5109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6 h 175"/>
                  <a:gd name="T14" fmla="*/ 154 w 175"/>
                  <a:gd name="T15" fmla="*/ 106 h 175"/>
                  <a:gd name="T16" fmla="*/ 154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6"/>
                    </a:lnTo>
                    <a:lnTo>
                      <a:pt x="154" y="106"/>
                    </a:lnTo>
                    <a:lnTo>
                      <a:pt x="154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6" name="Line 907"/>
              <p:cNvSpPr>
                <a:spLocks noChangeShapeType="1"/>
              </p:cNvSpPr>
              <p:nvPr/>
            </p:nvSpPr>
            <p:spPr bwMode="auto">
              <a:xfrm>
                <a:off x="5147" y="2431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87" name="Line 908"/>
              <p:cNvSpPr>
                <a:spLocks noChangeShapeType="1"/>
              </p:cNvSpPr>
              <p:nvPr/>
            </p:nvSpPr>
            <p:spPr bwMode="auto">
              <a:xfrm>
                <a:off x="5147" y="2422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88" name="Freeform 909"/>
              <p:cNvSpPr>
                <a:spLocks noEditPoints="1"/>
              </p:cNvSpPr>
              <p:nvPr/>
            </p:nvSpPr>
            <p:spPr bwMode="auto">
              <a:xfrm>
                <a:off x="5200" y="2436"/>
                <a:ext cx="71" cy="50"/>
              </a:xfrm>
              <a:custGeom>
                <a:avLst/>
                <a:gdLst>
                  <a:gd name="T0" fmla="*/ 0 w 71"/>
                  <a:gd name="T1" fmla="*/ 50 h 50"/>
                  <a:gd name="T2" fmla="*/ 57 w 71"/>
                  <a:gd name="T3" fmla="*/ 50 h 50"/>
                  <a:gd name="T4" fmla="*/ 57 w 71"/>
                  <a:gd name="T5" fmla="*/ 0 h 50"/>
                  <a:gd name="T6" fmla="*/ 0 w 71"/>
                  <a:gd name="T7" fmla="*/ 0 h 50"/>
                  <a:gd name="T8" fmla="*/ 0 w 71"/>
                  <a:gd name="T9" fmla="*/ 50 h 50"/>
                  <a:gd name="T10" fmla="*/ 63 w 71"/>
                  <a:gd name="T11" fmla="*/ 8 h 50"/>
                  <a:gd name="T12" fmla="*/ 71 w 71"/>
                  <a:gd name="T13" fmla="*/ 8 h 50"/>
                  <a:gd name="T14" fmla="*/ 71 w 71"/>
                  <a:gd name="T15" fmla="*/ 0 h 50"/>
                  <a:gd name="T16" fmla="*/ 63 w 71"/>
                  <a:gd name="T17" fmla="*/ 0 h 50"/>
                  <a:gd name="T18" fmla="*/ 63 w 71"/>
                  <a:gd name="T19" fmla="*/ 8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50"/>
                    </a:moveTo>
                    <a:lnTo>
                      <a:pt x="57" y="50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  <a:moveTo>
                      <a:pt x="63" y="8"/>
                    </a:moveTo>
                    <a:lnTo>
                      <a:pt x="71" y="8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89" name="Rectangle 910"/>
              <p:cNvSpPr>
                <a:spLocks noChangeArrowheads="1"/>
              </p:cNvSpPr>
              <p:nvPr/>
            </p:nvSpPr>
            <p:spPr bwMode="auto">
              <a:xfrm>
                <a:off x="5200" y="2436"/>
                <a:ext cx="57" cy="5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0" name="Line 911"/>
              <p:cNvSpPr>
                <a:spLocks noChangeShapeType="1"/>
              </p:cNvSpPr>
              <p:nvPr/>
            </p:nvSpPr>
            <p:spPr bwMode="auto">
              <a:xfrm>
                <a:off x="5200" y="2453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91" name="Line 912"/>
              <p:cNvSpPr>
                <a:spLocks noChangeShapeType="1"/>
              </p:cNvSpPr>
              <p:nvPr/>
            </p:nvSpPr>
            <p:spPr bwMode="auto">
              <a:xfrm>
                <a:off x="5200" y="2469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92" name="Line 913"/>
              <p:cNvSpPr>
                <a:spLocks noChangeShapeType="1"/>
              </p:cNvSpPr>
              <p:nvPr/>
            </p:nvSpPr>
            <p:spPr bwMode="auto">
              <a:xfrm>
                <a:off x="5202" y="2461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93" name="Rectangle 914"/>
              <p:cNvSpPr>
                <a:spLocks noChangeArrowheads="1"/>
              </p:cNvSpPr>
              <p:nvPr/>
            </p:nvSpPr>
            <p:spPr bwMode="auto">
              <a:xfrm>
                <a:off x="5232" y="2455"/>
                <a:ext cx="17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4" name="Rectangle 915"/>
              <p:cNvSpPr>
                <a:spLocks noChangeArrowheads="1"/>
              </p:cNvSpPr>
              <p:nvPr/>
            </p:nvSpPr>
            <p:spPr bwMode="auto">
              <a:xfrm>
                <a:off x="5263" y="2436"/>
                <a:ext cx="8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5" name="Freeform 916"/>
              <p:cNvSpPr>
                <a:spLocks noEditPoints="1"/>
              </p:cNvSpPr>
              <p:nvPr/>
            </p:nvSpPr>
            <p:spPr bwMode="auto">
              <a:xfrm>
                <a:off x="5115" y="2328"/>
                <a:ext cx="164" cy="118"/>
              </a:xfrm>
              <a:custGeom>
                <a:avLst/>
                <a:gdLst>
                  <a:gd name="T0" fmla="*/ 137 w 164"/>
                  <a:gd name="T1" fmla="*/ 84 h 118"/>
                  <a:gd name="T2" fmla="*/ 144 w 164"/>
                  <a:gd name="T3" fmla="*/ 84 h 118"/>
                  <a:gd name="T4" fmla="*/ 144 w 164"/>
                  <a:gd name="T5" fmla="*/ 82 h 118"/>
                  <a:gd name="T6" fmla="*/ 137 w 164"/>
                  <a:gd name="T7" fmla="*/ 82 h 118"/>
                  <a:gd name="T8" fmla="*/ 137 w 164"/>
                  <a:gd name="T9" fmla="*/ 84 h 118"/>
                  <a:gd name="T10" fmla="*/ 37 w 164"/>
                  <a:gd name="T11" fmla="*/ 70 h 118"/>
                  <a:gd name="T12" fmla="*/ 37 w 164"/>
                  <a:gd name="T13" fmla="*/ 8 h 118"/>
                  <a:gd name="T14" fmla="*/ 127 w 164"/>
                  <a:gd name="T15" fmla="*/ 8 h 118"/>
                  <a:gd name="T16" fmla="*/ 127 w 164"/>
                  <a:gd name="T17" fmla="*/ 70 h 118"/>
                  <a:gd name="T18" fmla="*/ 37 w 164"/>
                  <a:gd name="T19" fmla="*/ 70 h 118"/>
                  <a:gd name="T20" fmla="*/ 32 w 164"/>
                  <a:gd name="T21" fmla="*/ 74 h 118"/>
                  <a:gd name="T22" fmla="*/ 131 w 164"/>
                  <a:gd name="T23" fmla="*/ 74 h 118"/>
                  <a:gd name="T24" fmla="*/ 131 w 164"/>
                  <a:gd name="T25" fmla="*/ 4 h 118"/>
                  <a:gd name="T26" fmla="*/ 135 w 164"/>
                  <a:gd name="T27" fmla="*/ 4 h 118"/>
                  <a:gd name="T28" fmla="*/ 135 w 164"/>
                  <a:gd name="T29" fmla="*/ 0 h 118"/>
                  <a:gd name="T30" fmla="*/ 28 w 164"/>
                  <a:gd name="T31" fmla="*/ 0 h 118"/>
                  <a:gd name="T32" fmla="*/ 28 w 164"/>
                  <a:gd name="T33" fmla="*/ 78 h 118"/>
                  <a:gd name="T34" fmla="*/ 32 w 164"/>
                  <a:gd name="T35" fmla="*/ 78 h 118"/>
                  <a:gd name="T36" fmla="*/ 32 w 164"/>
                  <a:gd name="T37" fmla="*/ 74 h 118"/>
                  <a:gd name="T38" fmla="*/ 0 w 164"/>
                  <a:gd name="T39" fmla="*/ 113 h 118"/>
                  <a:gd name="T40" fmla="*/ 16 w 164"/>
                  <a:gd name="T41" fmla="*/ 113 h 118"/>
                  <a:gd name="T42" fmla="*/ 16 w 164"/>
                  <a:gd name="T43" fmla="*/ 108 h 118"/>
                  <a:gd name="T44" fmla="*/ 0 w 164"/>
                  <a:gd name="T45" fmla="*/ 108 h 118"/>
                  <a:gd name="T46" fmla="*/ 0 w 164"/>
                  <a:gd name="T47" fmla="*/ 113 h 118"/>
                  <a:gd name="T48" fmla="*/ 95 w 164"/>
                  <a:gd name="T49" fmla="*/ 118 h 118"/>
                  <a:gd name="T50" fmla="*/ 131 w 164"/>
                  <a:gd name="T51" fmla="*/ 118 h 118"/>
                  <a:gd name="T52" fmla="*/ 131 w 164"/>
                  <a:gd name="T53" fmla="*/ 115 h 118"/>
                  <a:gd name="T54" fmla="*/ 95 w 164"/>
                  <a:gd name="T55" fmla="*/ 115 h 118"/>
                  <a:gd name="T56" fmla="*/ 95 w 164"/>
                  <a:gd name="T57" fmla="*/ 118 h 118"/>
                  <a:gd name="T58" fmla="*/ 158 w 164"/>
                  <a:gd name="T59" fmla="*/ 111 h 118"/>
                  <a:gd name="T60" fmla="*/ 164 w 164"/>
                  <a:gd name="T61" fmla="*/ 111 h 118"/>
                  <a:gd name="T62" fmla="*/ 164 w 164"/>
                  <a:gd name="T63" fmla="*/ 108 h 118"/>
                  <a:gd name="T64" fmla="*/ 158 w 164"/>
                  <a:gd name="T65" fmla="*/ 108 h 118"/>
                  <a:gd name="T66" fmla="*/ 158 w 164"/>
                  <a:gd name="T67" fmla="*/ 111 h 118"/>
                  <a:gd name="T68" fmla="*/ 158 w 164"/>
                  <a:gd name="T69" fmla="*/ 116 h 118"/>
                  <a:gd name="T70" fmla="*/ 164 w 164"/>
                  <a:gd name="T71" fmla="*/ 116 h 118"/>
                  <a:gd name="T72" fmla="*/ 164 w 164"/>
                  <a:gd name="T73" fmla="*/ 113 h 118"/>
                  <a:gd name="T74" fmla="*/ 158 w 164"/>
                  <a:gd name="T75" fmla="*/ 113 h 118"/>
                  <a:gd name="T76" fmla="*/ 158 w 164"/>
                  <a:gd name="T77" fmla="*/ 116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4"/>
                  <a:gd name="T118" fmla="*/ 0 h 118"/>
                  <a:gd name="T119" fmla="*/ 164 w 164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4" h="118">
                    <a:moveTo>
                      <a:pt x="137" y="84"/>
                    </a:moveTo>
                    <a:lnTo>
                      <a:pt x="144" y="84"/>
                    </a:lnTo>
                    <a:lnTo>
                      <a:pt x="144" y="82"/>
                    </a:lnTo>
                    <a:lnTo>
                      <a:pt x="137" y="82"/>
                    </a:lnTo>
                    <a:lnTo>
                      <a:pt x="137" y="84"/>
                    </a:lnTo>
                    <a:close/>
                    <a:moveTo>
                      <a:pt x="37" y="70"/>
                    </a:moveTo>
                    <a:lnTo>
                      <a:pt x="37" y="8"/>
                    </a:lnTo>
                    <a:lnTo>
                      <a:pt x="127" y="8"/>
                    </a:lnTo>
                    <a:lnTo>
                      <a:pt x="127" y="70"/>
                    </a:lnTo>
                    <a:lnTo>
                      <a:pt x="37" y="70"/>
                    </a:lnTo>
                    <a:close/>
                    <a:moveTo>
                      <a:pt x="32" y="74"/>
                    </a:moveTo>
                    <a:lnTo>
                      <a:pt x="131" y="74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5" y="0"/>
                    </a:lnTo>
                    <a:lnTo>
                      <a:pt x="28" y="0"/>
                    </a:lnTo>
                    <a:lnTo>
                      <a:pt x="28" y="78"/>
                    </a:lnTo>
                    <a:lnTo>
                      <a:pt x="32" y="78"/>
                    </a:lnTo>
                    <a:lnTo>
                      <a:pt x="32" y="74"/>
                    </a:lnTo>
                    <a:close/>
                    <a:moveTo>
                      <a:pt x="0" y="113"/>
                    </a:moveTo>
                    <a:lnTo>
                      <a:pt x="16" y="113"/>
                    </a:lnTo>
                    <a:lnTo>
                      <a:pt x="16" y="108"/>
                    </a:lnTo>
                    <a:lnTo>
                      <a:pt x="0" y="108"/>
                    </a:lnTo>
                    <a:lnTo>
                      <a:pt x="0" y="113"/>
                    </a:lnTo>
                    <a:close/>
                    <a:moveTo>
                      <a:pt x="95" y="118"/>
                    </a:moveTo>
                    <a:lnTo>
                      <a:pt x="131" y="118"/>
                    </a:lnTo>
                    <a:lnTo>
                      <a:pt x="131" y="115"/>
                    </a:lnTo>
                    <a:lnTo>
                      <a:pt x="95" y="115"/>
                    </a:lnTo>
                    <a:lnTo>
                      <a:pt x="95" y="118"/>
                    </a:lnTo>
                    <a:close/>
                    <a:moveTo>
                      <a:pt x="158" y="111"/>
                    </a:moveTo>
                    <a:lnTo>
                      <a:pt x="164" y="111"/>
                    </a:lnTo>
                    <a:lnTo>
                      <a:pt x="164" y="108"/>
                    </a:lnTo>
                    <a:lnTo>
                      <a:pt x="158" y="108"/>
                    </a:lnTo>
                    <a:lnTo>
                      <a:pt x="158" y="111"/>
                    </a:lnTo>
                    <a:close/>
                    <a:moveTo>
                      <a:pt x="158" y="116"/>
                    </a:moveTo>
                    <a:lnTo>
                      <a:pt x="164" y="116"/>
                    </a:lnTo>
                    <a:lnTo>
                      <a:pt x="164" y="113"/>
                    </a:lnTo>
                    <a:lnTo>
                      <a:pt x="158" y="113"/>
                    </a:lnTo>
                    <a:lnTo>
                      <a:pt x="158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6" name="Rectangle 917"/>
              <p:cNvSpPr>
                <a:spLocks noChangeArrowheads="1"/>
              </p:cNvSpPr>
              <p:nvPr/>
            </p:nvSpPr>
            <p:spPr bwMode="auto">
              <a:xfrm>
                <a:off x="5252" y="2410"/>
                <a:ext cx="7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7" name="Rectangle 918"/>
              <p:cNvSpPr>
                <a:spLocks noChangeArrowheads="1"/>
              </p:cNvSpPr>
              <p:nvPr/>
            </p:nvSpPr>
            <p:spPr bwMode="auto">
              <a:xfrm>
                <a:off x="5152" y="2336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8" name="Freeform 919"/>
              <p:cNvSpPr>
                <a:spLocks/>
              </p:cNvSpPr>
              <p:nvPr/>
            </p:nvSpPr>
            <p:spPr bwMode="auto">
              <a:xfrm>
                <a:off x="5143" y="2328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599" name="Line 920"/>
              <p:cNvSpPr>
                <a:spLocks noChangeShapeType="1"/>
              </p:cNvSpPr>
              <p:nvPr/>
            </p:nvSpPr>
            <p:spPr bwMode="auto">
              <a:xfrm>
                <a:off x="5131" y="2416"/>
                <a:ext cx="13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00" name="Line 921"/>
              <p:cNvSpPr>
                <a:spLocks noChangeShapeType="1"/>
              </p:cNvSpPr>
              <p:nvPr/>
            </p:nvSpPr>
            <p:spPr bwMode="auto">
              <a:xfrm flipV="1">
                <a:off x="5164" y="241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01" name="Line 922"/>
              <p:cNvSpPr>
                <a:spLocks noChangeShapeType="1"/>
              </p:cNvSpPr>
              <p:nvPr/>
            </p:nvSpPr>
            <p:spPr bwMode="auto">
              <a:xfrm flipV="1">
                <a:off x="5197" y="2416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02" name="Rectangle 923"/>
              <p:cNvSpPr>
                <a:spLocks noChangeArrowheads="1"/>
              </p:cNvSpPr>
              <p:nvPr/>
            </p:nvSpPr>
            <p:spPr bwMode="auto">
              <a:xfrm>
                <a:off x="5115" y="2436"/>
                <a:ext cx="16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03" name="Rectangle 924"/>
              <p:cNvSpPr>
                <a:spLocks noChangeArrowheads="1"/>
              </p:cNvSpPr>
              <p:nvPr/>
            </p:nvSpPr>
            <p:spPr bwMode="auto">
              <a:xfrm>
                <a:off x="5210" y="2443"/>
                <a:ext cx="3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04" name="Rectangle 925"/>
              <p:cNvSpPr>
                <a:spLocks noChangeArrowheads="1"/>
              </p:cNvSpPr>
              <p:nvPr/>
            </p:nvSpPr>
            <p:spPr bwMode="auto">
              <a:xfrm>
                <a:off x="5273" y="2436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05" name="Rectangle 926"/>
              <p:cNvSpPr>
                <a:spLocks noChangeArrowheads="1"/>
              </p:cNvSpPr>
              <p:nvPr/>
            </p:nvSpPr>
            <p:spPr bwMode="auto">
              <a:xfrm>
                <a:off x="5273" y="2441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06" name="Freeform 927"/>
              <p:cNvSpPr>
                <a:spLocks noEditPoints="1"/>
              </p:cNvSpPr>
              <p:nvPr/>
            </p:nvSpPr>
            <p:spPr bwMode="auto">
              <a:xfrm>
                <a:off x="4978" y="2337"/>
                <a:ext cx="219" cy="176"/>
              </a:xfrm>
              <a:custGeom>
                <a:avLst/>
                <a:gdLst>
                  <a:gd name="T0" fmla="*/ 0 w 219"/>
                  <a:gd name="T1" fmla="*/ 176 h 176"/>
                  <a:gd name="T2" fmla="*/ 0 w 219"/>
                  <a:gd name="T3" fmla="*/ 172 h 176"/>
                  <a:gd name="T4" fmla="*/ 22 w 219"/>
                  <a:gd name="T5" fmla="*/ 161 h 176"/>
                  <a:gd name="T6" fmla="*/ 22 w 219"/>
                  <a:gd name="T7" fmla="*/ 0 h 176"/>
                  <a:gd name="T8" fmla="*/ 80 w 219"/>
                  <a:gd name="T9" fmla="*/ 0 h 176"/>
                  <a:gd name="T10" fmla="*/ 80 w 219"/>
                  <a:gd name="T11" fmla="*/ 161 h 176"/>
                  <a:gd name="T12" fmla="*/ 104 w 219"/>
                  <a:gd name="T13" fmla="*/ 172 h 176"/>
                  <a:gd name="T14" fmla="*/ 104 w 219"/>
                  <a:gd name="T15" fmla="*/ 176 h 176"/>
                  <a:gd name="T16" fmla="*/ 0 w 219"/>
                  <a:gd name="T17" fmla="*/ 176 h 176"/>
                  <a:gd name="T18" fmla="*/ 87 w 219"/>
                  <a:gd name="T19" fmla="*/ 151 h 176"/>
                  <a:gd name="T20" fmla="*/ 108 w 219"/>
                  <a:gd name="T21" fmla="*/ 151 h 176"/>
                  <a:gd name="T22" fmla="*/ 131 w 219"/>
                  <a:gd name="T23" fmla="*/ 158 h 176"/>
                  <a:gd name="T24" fmla="*/ 131 w 219"/>
                  <a:gd name="T25" fmla="*/ 170 h 176"/>
                  <a:gd name="T26" fmla="*/ 108 w 219"/>
                  <a:gd name="T27" fmla="*/ 170 h 176"/>
                  <a:gd name="T28" fmla="*/ 108 w 219"/>
                  <a:gd name="T29" fmla="*/ 176 h 176"/>
                  <a:gd name="T30" fmla="*/ 198 w 219"/>
                  <a:gd name="T31" fmla="*/ 176 h 176"/>
                  <a:gd name="T32" fmla="*/ 198 w 219"/>
                  <a:gd name="T33" fmla="*/ 170 h 176"/>
                  <a:gd name="T34" fmla="*/ 176 w 219"/>
                  <a:gd name="T35" fmla="*/ 170 h 176"/>
                  <a:gd name="T36" fmla="*/ 176 w 219"/>
                  <a:gd name="T37" fmla="*/ 158 h 176"/>
                  <a:gd name="T38" fmla="*/ 198 w 219"/>
                  <a:gd name="T39" fmla="*/ 151 h 176"/>
                  <a:gd name="T40" fmla="*/ 219 w 219"/>
                  <a:gd name="T41" fmla="*/ 151 h 176"/>
                  <a:gd name="T42" fmla="*/ 219 w 219"/>
                  <a:gd name="T43" fmla="*/ 44 h 176"/>
                  <a:gd name="T44" fmla="*/ 87 w 219"/>
                  <a:gd name="T45" fmla="*/ 44 h 176"/>
                  <a:gd name="T46" fmla="*/ 87 w 219"/>
                  <a:gd name="T47" fmla="*/ 151 h 17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6"/>
                  <a:gd name="T74" fmla="*/ 219 w 219"/>
                  <a:gd name="T75" fmla="*/ 176 h 17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6">
                    <a:moveTo>
                      <a:pt x="0" y="176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4" y="172"/>
                    </a:lnTo>
                    <a:lnTo>
                      <a:pt x="104" y="176"/>
                    </a:lnTo>
                    <a:lnTo>
                      <a:pt x="0" y="176"/>
                    </a:lnTo>
                    <a:close/>
                    <a:moveTo>
                      <a:pt x="87" y="151"/>
                    </a:moveTo>
                    <a:lnTo>
                      <a:pt x="108" y="151"/>
                    </a:lnTo>
                    <a:lnTo>
                      <a:pt x="131" y="158"/>
                    </a:lnTo>
                    <a:lnTo>
                      <a:pt x="131" y="170"/>
                    </a:lnTo>
                    <a:lnTo>
                      <a:pt x="108" y="170"/>
                    </a:lnTo>
                    <a:lnTo>
                      <a:pt x="108" y="176"/>
                    </a:lnTo>
                    <a:lnTo>
                      <a:pt x="198" y="176"/>
                    </a:lnTo>
                    <a:lnTo>
                      <a:pt x="198" y="170"/>
                    </a:lnTo>
                    <a:lnTo>
                      <a:pt x="176" y="170"/>
                    </a:lnTo>
                    <a:lnTo>
                      <a:pt x="176" y="158"/>
                    </a:lnTo>
                    <a:lnTo>
                      <a:pt x="198" y="151"/>
                    </a:lnTo>
                    <a:lnTo>
                      <a:pt x="219" y="151"/>
                    </a:lnTo>
                    <a:lnTo>
                      <a:pt x="219" y="44"/>
                    </a:lnTo>
                    <a:lnTo>
                      <a:pt x="87" y="44"/>
                    </a:lnTo>
                    <a:lnTo>
                      <a:pt x="87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07" name="Line 928"/>
              <p:cNvSpPr>
                <a:spLocks noChangeShapeType="1"/>
              </p:cNvSpPr>
              <p:nvPr/>
            </p:nvSpPr>
            <p:spPr bwMode="auto">
              <a:xfrm>
                <a:off x="5000" y="2498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08" name="Line 929"/>
              <p:cNvSpPr>
                <a:spLocks noChangeShapeType="1"/>
              </p:cNvSpPr>
              <p:nvPr/>
            </p:nvSpPr>
            <p:spPr bwMode="auto">
              <a:xfrm>
                <a:off x="5058" y="2498"/>
                <a:ext cx="1" cy="1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09" name="Line 930"/>
              <p:cNvSpPr>
                <a:spLocks noChangeShapeType="1"/>
              </p:cNvSpPr>
              <p:nvPr/>
            </p:nvSpPr>
            <p:spPr bwMode="auto">
              <a:xfrm>
                <a:off x="5018" y="2392"/>
                <a:ext cx="2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10" name="Line 931"/>
              <p:cNvSpPr>
                <a:spLocks noChangeShapeType="1"/>
              </p:cNvSpPr>
              <p:nvPr/>
            </p:nvSpPr>
            <p:spPr bwMode="auto">
              <a:xfrm>
                <a:off x="5014" y="2374"/>
                <a:ext cx="2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11" name="Rectangle 932"/>
              <p:cNvSpPr>
                <a:spLocks noChangeArrowheads="1"/>
              </p:cNvSpPr>
              <p:nvPr/>
            </p:nvSpPr>
            <p:spPr bwMode="auto">
              <a:xfrm>
                <a:off x="5007" y="2345"/>
                <a:ext cx="44" cy="10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12" name="Freeform 933"/>
              <p:cNvSpPr>
                <a:spLocks/>
              </p:cNvSpPr>
              <p:nvPr/>
            </p:nvSpPr>
            <p:spPr bwMode="auto">
              <a:xfrm>
                <a:off x="4978" y="2337"/>
                <a:ext cx="104" cy="176"/>
              </a:xfrm>
              <a:custGeom>
                <a:avLst/>
                <a:gdLst>
                  <a:gd name="T0" fmla="*/ 0 w 104"/>
                  <a:gd name="T1" fmla="*/ 176 h 176"/>
                  <a:gd name="T2" fmla="*/ 0 w 104"/>
                  <a:gd name="T3" fmla="*/ 172 h 176"/>
                  <a:gd name="T4" fmla="*/ 22 w 104"/>
                  <a:gd name="T5" fmla="*/ 161 h 176"/>
                  <a:gd name="T6" fmla="*/ 22 w 104"/>
                  <a:gd name="T7" fmla="*/ 0 h 176"/>
                  <a:gd name="T8" fmla="*/ 80 w 104"/>
                  <a:gd name="T9" fmla="*/ 0 h 176"/>
                  <a:gd name="T10" fmla="*/ 80 w 104"/>
                  <a:gd name="T11" fmla="*/ 161 h 176"/>
                  <a:gd name="T12" fmla="*/ 104 w 104"/>
                  <a:gd name="T13" fmla="*/ 172 h 176"/>
                  <a:gd name="T14" fmla="*/ 104 w 104"/>
                  <a:gd name="T15" fmla="*/ 176 h 176"/>
                  <a:gd name="T16" fmla="*/ 0 w 104"/>
                  <a:gd name="T17" fmla="*/ 176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176"/>
                  <a:gd name="T29" fmla="*/ 104 w 104"/>
                  <a:gd name="T30" fmla="*/ 176 h 1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176">
                    <a:moveTo>
                      <a:pt x="0" y="176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0" y="0"/>
                    </a:lnTo>
                    <a:lnTo>
                      <a:pt x="80" y="161"/>
                    </a:lnTo>
                    <a:lnTo>
                      <a:pt x="104" y="172"/>
                    </a:lnTo>
                    <a:lnTo>
                      <a:pt x="104" y="176"/>
                    </a:lnTo>
                    <a:lnTo>
                      <a:pt x="0" y="17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13" name="Freeform 934"/>
              <p:cNvSpPr>
                <a:spLocks/>
              </p:cNvSpPr>
              <p:nvPr/>
            </p:nvSpPr>
            <p:spPr bwMode="auto">
              <a:xfrm>
                <a:off x="5065" y="2381"/>
                <a:ext cx="132" cy="132"/>
              </a:xfrm>
              <a:custGeom>
                <a:avLst/>
                <a:gdLst>
                  <a:gd name="T0" fmla="*/ 0 w 132"/>
                  <a:gd name="T1" fmla="*/ 107 h 132"/>
                  <a:gd name="T2" fmla="*/ 21 w 132"/>
                  <a:gd name="T3" fmla="*/ 107 h 132"/>
                  <a:gd name="T4" fmla="*/ 44 w 132"/>
                  <a:gd name="T5" fmla="*/ 114 h 132"/>
                  <a:gd name="T6" fmla="*/ 44 w 132"/>
                  <a:gd name="T7" fmla="*/ 126 h 132"/>
                  <a:gd name="T8" fmla="*/ 21 w 132"/>
                  <a:gd name="T9" fmla="*/ 126 h 132"/>
                  <a:gd name="T10" fmla="*/ 21 w 132"/>
                  <a:gd name="T11" fmla="*/ 132 h 132"/>
                  <a:gd name="T12" fmla="*/ 111 w 132"/>
                  <a:gd name="T13" fmla="*/ 132 h 132"/>
                  <a:gd name="T14" fmla="*/ 111 w 132"/>
                  <a:gd name="T15" fmla="*/ 126 h 132"/>
                  <a:gd name="T16" fmla="*/ 89 w 132"/>
                  <a:gd name="T17" fmla="*/ 126 h 132"/>
                  <a:gd name="T18" fmla="*/ 89 w 132"/>
                  <a:gd name="T19" fmla="*/ 114 h 132"/>
                  <a:gd name="T20" fmla="*/ 111 w 132"/>
                  <a:gd name="T21" fmla="*/ 107 h 132"/>
                  <a:gd name="T22" fmla="*/ 132 w 132"/>
                  <a:gd name="T23" fmla="*/ 107 h 132"/>
                  <a:gd name="T24" fmla="*/ 132 w 132"/>
                  <a:gd name="T25" fmla="*/ 0 h 132"/>
                  <a:gd name="T26" fmla="*/ 0 w 132"/>
                  <a:gd name="T27" fmla="*/ 0 h 132"/>
                  <a:gd name="T28" fmla="*/ 0 w 132"/>
                  <a:gd name="T29" fmla="*/ 107 h 1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2"/>
                  <a:gd name="T46" fmla="*/ 0 h 132"/>
                  <a:gd name="T47" fmla="*/ 132 w 132"/>
                  <a:gd name="T48" fmla="*/ 132 h 1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2" h="132">
                    <a:moveTo>
                      <a:pt x="0" y="107"/>
                    </a:moveTo>
                    <a:lnTo>
                      <a:pt x="21" y="107"/>
                    </a:lnTo>
                    <a:lnTo>
                      <a:pt x="44" y="114"/>
                    </a:lnTo>
                    <a:lnTo>
                      <a:pt x="44" y="126"/>
                    </a:lnTo>
                    <a:lnTo>
                      <a:pt x="21" y="126"/>
                    </a:lnTo>
                    <a:lnTo>
                      <a:pt x="21" y="132"/>
                    </a:lnTo>
                    <a:lnTo>
                      <a:pt x="111" y="132"/>
                    </a:lnTo>
                    <a:lnTo>
                      <a:pt x="111" y="126"/>
                    </a:lnTo>
                    <a:lnTo>
                      <a:pt x="89" y="126"/>
                    </a:lnTo>
                    <a:lnTo>
                      <a:pt x="89" y="114"/>
                    </a:lnTo>
                    <a:lnTo>
                      <a:pt x="111" y="107"/>
                    </a:lnTo>
                    <a:lnTo>
                      <a:pt x="132" y="107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14" name="Line 935"/>
              <p:cNvSpPr>
                <a:spLocks noChangeShapeType="1"/>
              </p:cNvSpPr>
              <p:nvPr/>
            </p:nvSpPr>
            <p:spPr bwMode="auto">
              <a:xfrm>
                <a:off x="5109" y="2507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15" name="Line 936"/>
              <p:cNvSpPr>
                <a:spLocks noChangeShapeType="1"/>
              </p:cNvSpPr>
              <p:nvPr/>
            </p:nvSpPr>
            <p:spPr bwMode="auto">
              <a:xfrm>
                <a:off x="5109" y="2495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16" name="Line 937"/>
              <p:cNvSpPr>
                <a:spLocks noChangeShapeType="1"/>
              </p:cNvSpPr>
              <p:nvPr/>
            </p:nvSpPr>
            <p:spPr bwMode="auto">
              <a:xfrm>
                <a:off x="5086" y="2488"/>
                <a:ext cx="9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17" name="Freeform 938"/>
              <p:cNvSpPr>
                <a:spLocks noEditPoints="1"/>
              </p:cNvSpPr>
              <p:nvPr/>
            </p:nvSpPr>
            <p:spPr bwMode="auto">
              <a:xfrm>
                <a:off x="5005" y="2454"/>
                <a:ext cx="48" cy="48"/>
              </a:xfrm>
              <a:custGeom>
                <a:avLst/>
                <a:gdLst>
                  <a:gd name="T0" fmla="*/ 4 w 48"/>
                  <a:gd name="T1" fmla="*/ 30 h 48"/>
                  <a:gd name="T2" fmla="*/ 0 w 48"/>
                  <a:gd name="T3" fmla="*/ 0 h 48"/>
                  <a:gd name="T4" fmla="*/ 7 w 48"/>
                  <a:gd name="T5" fmla="*/ 30 h 48"/>
                  <a:gd name="T6" fmla="*/ 11 w 48"/>
                  <a:gd name="T7" fmla="*/ 0 h 48"/>
                  <a:gd name="T8" fmla="*/ 7 w 48"/>
                  <a:gd name="T9" fmla="*/ 30 h 48"/>
                  <a:gd name="T10" fmla="*/ 18 w 48"/>
                  <a:gd name="T11" fmla="*/ 30 h 48"/>
                  <a:gd name="T12" fmla="*/ 15 w 48"/>
                  <a:gd name="T13" fmla="*/ 0 h 48"/>
                  <a:gd name="T14" fmla="*/ 22 w 48"/>
                  <a:gd name="T15" fmla="*/ 30 h 48"/>
                  <a:gd name="T16" fmla="*/ 26 w 48"/>
                  <a:gd name="T17" fmla="*/ 0 h 48"/>
                  <a:gd name="T18" fmla="*/ 22 w 48"/>
                  <a:gd name="T19" fmla="*/ 30 h 48"/>
                  <a:gd name="T20" fmla="*/ 33 w 48"/>
                  <a:gd name="T21" fmla="*/ 30 h 48"/>
                  <a:gd name="T22" fmla="*/ 29 w 48"/>
                  <a:gd name="T23" fmla="*/ 0 h 48"/>
                  <a:gd name="T24" fmla="*/ 37 w 48"/>
                  <a:gd name="T25" fmla="*/ 30 h 48"/>
                  <a:gd name="T26" fmla="*/ 41 w 48"/>
                  <a:gd name="T27" fmla="*/ 0 h 48"/>
                  <a:gd name="T28" fmla="*/ 37 w 48"/>
                  <a:gd name="T29" fmla="*/ 30 h 48"/>
                  <a:gd name="T30" fmla="*/ 48 w 48"/>
                  <a:gd name="T31" fmla="*/ 30 h 48"/>
                  <a:gd name="T32" fmla="*/ 44 w 48"/>
                  <a:gd name="T33" fmla="*/ 0 h 48"/>
                  <a:gd name="T34" fmla="*/ 44 w 48"/>
                  <a:gd name="T35" fmla="*/ 48 h 48"/>
                  <a:gd name="T36" fmla="*/ 48 w 48"/>
                  <a:gd name="T37" fmla="*/ 33 h 48"/>
                  <a:gd name="T38" fmla="*/ 44 w 48"/>
                  <a:gd name="T39" fmla="*/ 48 h 48"/>
                  <a:gd name="T40" fmla="*/ 41 w 48"/>
                  <a:gd name="T41" fmla="*/ 48 h 48"/>
                  <a:gd name="T42" fmla="*/ 37 w 48"/>
                  <a:gd name="T43" fmla="*/ 33 h 48"/>
                  <a:gd name="T44" fmla="*/ 29 w 48"/>
                  <a:gd name="T45" fmla="*/ 48 h 48"/>
                  <a:gd name="T46" fmla="*/ 33 w 48"/>
                  <a:gd name="T47" fmla="*/ 33 h 48"/>
                  <a:gd name="T48" fmla="*/ 29 w 48"/>
                  <a:gd name="T49" fmla="*/ 48 h 48"/>
                  <a:gd name="T50" fmla="*/ 26 w 48"/>
                  <a:gd name="T51" fmla="*/ 48 h 48"/>
                  <a:gd name="T52" fmla="*/ 22 w 48"/>
                  <a:gd name="T53" fmla="*/ 33 h 48"/>
                  <a:gd name="T54" fmla="*/ 15 w 48"/>
                  <a:gd name="T55" fmla="*/ 48 h 48"/>
                  <a:gd name="T56" fmla="*/ 18 w 48"/>
                  <a:gd name="T57" fmla="*/ 33 h 48"/>
                  <a:gd name="T58" fmla="*/ 15 w 48"/>
                  <a:gd name="T59" fmla="*/ 48 h 48"/>
                  <a:gd name="T60" fmla="*/ 11 w 48"/>
                  <a:gd name="T61" fmla="*/ 48 h 48"/>
                  <a:gd name="T62" fmla="*/ 7 w 48"/>
                  <a:gd name="T63" fmla="*/ 33 h 48"/>
                  <a:gd name="T64" fmla="*/ 0 w 48"/>
                  <a:gd name="T65" fmla="*/ 48 h 48"/>
                  <a:gd name="T66" fmla="*/ 4 w 48"/>
                  <a:gd name="T67" fmla="*/ 33 h 48"/>
                  <a:gd name="T68" fmla="*/ 0 w 48"/>
                  <a:gd name="T69" fmla="*/ 48 h 4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8"/>
                  <a:gd name="T106" fmla="*/ 0 h 48"/>
                  <a:gd name="T107" fmla="*/ 48 w 48"/>
                  <a:gd name="T108" fmla="*/ 48 h 4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8" h="48">
                    <a:moveTo>
                      <a:pt x="0" y="30"/>
                    </a:moveTo>
                    <a:lnTo>
                      <a:pt x="4" y="3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  <a:moveTo>
                      <a:pt x="7" y="30"/>
                    </a:moveTo>
                    <a:lnTo>
                      <a:pt x="11" y="3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30"/>
                    </a:lnTo>
                    <a:close/>
                    <a:moveTo>
                      <a:pt x="15" y="30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5" y="30"/>
                    </a:lnTo>
                    <a:close/>
                    <a:moveTo>
                      <a:pt x="22" y="30"/>
                    </a:moveTo>
                    <a:lnTo>
                      <a:pt x="26" y="30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22" y="30"/>
                    </a:lnTo>
                    <a:close/>
                    <a:moveTo>
                      <a:pt x="29" y="30"/>
                    </a:moveTo>
                    <a:lnTo>
                      <a:pt x="33" y="3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30"/>
                    </a:lnTo>
                    <a:close/>
                    <a:moveTo>
                      <a:pt x="37" y="30"/>
                    </a:moveTo>
                    <a:lnTo>
                      <a:pt x="41" y="30"/>
                    </a:lnTo>
                    <a:lnTo>
                      <a:pt x="41" y="0"/>
                    </a:lnTo>
                    <a:lnTo>
                      <a:pt x="37" y="0"/>
                    </a:lnTo>
                    <a:lnTo>
                      <a:pt x="37" y="30"/>
                    </a:lnTo>
                    <a:close/>
                    <a:moveTo>
                      <a:pt x="44" y="30"/>
                    </a:moveTo>
                    <a:lnTo>
                      <a:pt x="48" y="30"/>
                    </a:lnTo>
                    <a:lnTo>
                      <a:pt x="48" y="0"/>
                    </a:lnTo>
                    <a:lnTo>
                      <a:pt x="44" y="0"/>
                    </a:lnTo>
                    <a:lnTo>
                      <a:pt x="44" y="30"/>
                    </a:lnTo>
                    <a:close/>
                    <a:moveTo>
                      <a:pt x="44" y="48"/>
                    </a:moveTo>
                    <a:lnTo>
                      <a:pt x="48" y="48"/>
                    </a:lnTo>
                    <a:lnTo>
                      <a:pt x="48" y="33"/>
                    </a:lnTo>
                    <a:lnTo>
                      <a:pt x="44" y="33"/>
                    </a:lnTo>
                    <a:lnTo>
                      <a:pt x="44" y="48"/>
                    </a:lnTo>
                    <a:close/>
                    <a:moveTo>
                      <a:pt x="37" y="48"/>
                    </a:moveTo>
                    <a:lnTo>
                      <a:pt x="41" y="48"/>
                    </a:lnTo>
                    <a:lnTo>
                      <a:pt x="41" y="33"/>
                    </a:lnTo>
                    <a:lnTo>
                      <a:pt x="37" y="33"/>
                    </a:lnTo>
                    <a:lnTo>
                      <a:pt x="37" y="48"/>
                    </a:lnTo>
                    <a:close/>
                    <a:moveTo>
                      <a:pt x="29" y="48"/>
                    </a:moveTo>
                    <a:lnTo>
                      <a:pt x="33" y="48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8"/>
                    </a:lnTo>
                    <a:close/>
                    <a:moveTo>
                      <a:pt x="22" y="48"/>
                    </a:moveTo>
                    <a:lnTo>
                      <a:pt x="26" y="48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22" y="48"/>
                    </a:lnTo>
                    <a:close/>
                    <a:moveTo>
                      <a:pt x="15" y="48"/>
                    </a:moveTo>
                    <a:lnTo>
                      <a:pt x="18" y="48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5" y="48"/>
                    </a:lnTo>
                    <a:close/>
                    <a:moveTo>
                      <a:pt x="7" y="48"/>
                    </a:moveTo>
                    <a:lnTo>
                      <a:pt x="11" y="48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8"/>
                    </a:lnTo>
                    <a:close/>
                    <a:moveTo>
                      <a:pt x="0" y="48"/>
                    </a:moveTo>
                    <a:lnTo>
                      <a:pt x="4" y="48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18" name="Rectangle 939"/>
              <p:cNvSpPr>
                <a:spLocks noChangeArrowheads="1"/>
              </p:cNvSpPr>
              <p:nvPr/>
            </p:nvSpPr>
            <p:spPr bwMode="auto">
              <a:xfrm>
                <a:off x="5011" y="2348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19" name="Freeform 940"/>
              <p:cNvSpPr>
                <a:spLocks/>
              </p:cNvSpPr>
              <p:nvPr/>
            </p:nvSpPr>
            <p:spPr bwMode="auto">
              <a:xfrm>
                <a:off x="5011" y="2348"/>
                <a:ext cx="36" cy="4"/>
              </a:xfrm>
              <a:custGeom>
                <a:avLst/>
                <a:gdLst>
                  <a:gd name="T0" fmla="*/ 0 w 36"/>
                  <a:gd name="T1" fmla="*/ 0 h 4"/>
                  <a:gd name="T2" fmla="*/ 3 w 36"/>
                  <a:gd name="T3" fmla="*/ 4 h 4"/>
                  <a:gd name="T4" fmla="*/ 32 w 36"/>
                  <a:gd name="T5" fmla="*/ 4 h 4"/>
                  <a:gd name="T6" fmla="*/ 36 w 3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4"/>
                  <a:gd name="T14" fmla="*/ 36 w 3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4">
                    <a:moveTo>
                      <a:pt x="0" y="0"/>
                    </a:moveTo>
                    <a:lnTo>
                      <a:pt x="3" y="4"/>
                    </a:lnTo>
                    <a:lnTo>
                      <a:pt x="32" y="4"/>
                    </a:lnTo>
                    <a:lnTo>
                      <a:pt x="36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0" name="Rectangle 941"/>
              <p:cNvSpPr>
                <a:spLocks noChangeArrowheads="1"/>
              </p:cNvSpPr>
              <p:nvPr/>
            </p:nvSpPr>
            <p:spPr bwMode="auto">
              <a:xfrm>
                <a:off x="5011" y="2367"/>
                <a:ext cx="36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1" name="Rectangle 942"/>
              <p:cNvSpPr>
                <a:spLocks noChangeArrowheads="1"/>
              </p:cNvSpPr>
              <p:nvPr/>
            </p:nvSpPr>
            <p:spPr bwMode="auto">
              <a:xfrm>
                <a:off x="5011" y="2385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2" name="Rectangle 943"/>
              <p:cNvSpPr>
                <a:spLocks noChangeArrowheads="1"/>
              </p:cNvSpPr>
              <p:nvPr/>
            </p:nvSpPr>
            <p:spPr bwMode="auto">
              <a:xfrm>
                <a:off x="5011" y="2403"/>
                <a:ext cx="36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3" name="Rectangle 944"/>
              <p:cNvSpPr>
                <a:spLocks noChangeArrowheads="1"/>
              </p:cNvSpPr>
              <p:nvPr/>
            </p:nvSpPr>
            <p:spPr bwMode="auto">
              <a:xfrm>
                <a:off x="5011" y="2422"/>
                <a:ext cx="36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4" name="Rectangle 945"/>
              <p:cNvSpPr>
                <a:spLocks noChangeArrowheads="1"/>
              </p:cNvSpPr>
              <p:nvPr/>
            </p:nvSpPr>
            <p:spPr bwMode="auto">
              <a:xfrm>
                <a:off x="5005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5" name="Rectangle 946"/>
              <p:cNvSpPr>
                <a:spLocks noChangeArrowheads="1"/>
              </p:cNvSpPr>
              <p:nvPr/>
            </p:nvSpPr>
            <p:spPr bwMode="auto">
              <a:xfrm>
                <a:off x="5012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6" name="Rectangle 947"/>
              <p:cNvSpPr>
                <a:spLocks noChangeArrowheads="1"/>
              </p:cNvSpPr>
              <p:nvPr/>
            </p:nvSpPr>
            <p:spPr bwMode="auto">
              <a:xfrm>
                <a:off x="5020" y="2454"/>
                <a:ext cx="3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7" name="Rectangle 948"/>
              <p:cNvSpPr>
                <a:spLocks noChangeArrowheads="1"/>
              </p:cNvSpPr>
              <p:nvPr/>
            </p:nvSpPr>
            <p:spPr bwMode="auto">
              <a:xfrm>
                <a:off x="5027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8" name="Rectangle 949"/>
              <p:cNvSpPr>
                <a:spLocks noChangeArrowheads="1"/>
              </p:cNvSpPr>
              <p:nvPr/>
            </p:nvSpPr>
            <p:spPr bwMode="auto">
              <a:xfrm>
                <a:off x="5034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29" name="Rectangle 950"/>
              <p:cNvSpPr>
                <a:spLocks noChangeArrowheads="1"/>
              </p:cNvSpPr>
              <p:nvPr/>
            </p:nvSpPr>
            <p:spPr bwMode="auto">
              <a:xfrm>
                <a:off x="5042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0" name="Rectangle 951"/>
              <p:cNvSpPr>
                <a:spLocks noChangeArrowheads="1"/>
              </p:cNvSpPr>
              <p:nvPr/>
            </p:nvSpPr>
            <p:spPr bwMode="auto">
              <a:xfrm>
                <a:off x="5049" y="2454"/>
                <a:ext cx="4" cy="3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1" name="Rectangle 952"/>
              <p:cNvSpPr>
                <a:spLocks noChangeArrowheads="1"/>
              </p:cNvSpPr>
              <p:nvPr/>
            </p:nvSpPr>
            <p:spPr bwMode="auto">
              <a:xfrm>
                <a:off x="5049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2" name="Rectangle 953"/>
              <p:cNvSpPr>
                <a:spLocks noChangeArrowheads="1"/>
              </p:cNvSpPr>
              <p:nvPr/>
            </p:nvSpPr>
            <p:spPr bwMode="auto">
              <a:xfrm>
                <a:off x="5042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3" name="Rectangle 954"/>
              <p:cNvSpPr>
                <a:spLocks noChangeArrowheads="1"/>
              </p:cNvSpPr>
              <p:nvPr/>
            </p:nvSpPr>
            <p:spPr bwMode="auto">
              <a:xfrm>
                <a:off x="5034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4" name="Rectangle 955"/>
              <p:cNvSpPr>
                <a:spLocks noChangeArrowheads="1"/>
              </p:cNvSpPr>
              <p:nvPr/>
            </p:nvSpPr>
            <p:spPr bwMode="auto">
              <a:xfrm>
                <a:off x="5027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5" name="Rectangle 956"/>
              <p:cNvSpPr>
                <a:spLocks noChangeArrowheads="1"/>
              </p:cNvSpPr>
              <p:nvPr/>
            </p:nvSpPr>
            <p:spPr bwMode="auto">
              <a:xfrm>
                <a:off x="5020" y="2487"/>
                <a:ext cx="3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6" name="Rectangle 957"/>
              <p:cNvSpPr>
                <a:spLocks noChangeArrowheads="1"/>
              </p:cNvSpPr>
              <p:nvPr/>
            </p:nvSpPr>
            <p:spPr bwMode="auto">
              <a:xfrm>
                <a:off x="5012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7" name="Rectangle 958"/>
              <p:cNvSpPr>
                <a:spLocks noChangeArrowheads="1"/>
              </p:cNvSpPr>
              <p:nvPr/>
            </p:nvSpPr>
            <p:spPr bwMode="auto">
              <a:xfrm>
                <a:off x="5005" y="2487"/>
                <a:ext cx="4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38" name="Line 959"/>
              <p:cNvSpPr>
                <a:spLocks noChangeShapeType="1"/>
              </p:cNvSpPr>
              <p:nvPr/>
            </p:nvSpPr>
            <p:spPr bwMode="auto">
              <a:xfrm flipV="1">
                <a:off x="5011" y="2352"/>
                <a:ext cx="3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39" name="Line 960"/>
              <p:cNvSpPr>
                <a:spLocks noChangeShapeType="1"/>
              </p:cNvSpPr>
              <p:nvPr/>
            </p:nvSpPr>
            <p:spPr bwMode="auto">
              <a:xfrm>
                <a:off x="5043" y="2352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0" name="Line 961"/>
              <p:cNvSpPr>
                <a:spLocks noChangeShapeType="1"/>
              </p:cNvSpPr>
              <p:nvPr/>
            </p:nvSpPr>
            <p:spPr bwMode="auto">
              <a:xfrm>
                <a:off x="5012" y="2416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1" name="Line 962"/>
              <p:cNvSpPr>
                <a:spLocks noChangeShapeType="1"/>
              </p:cNvSpPr>
              <p:nvPr/>
            </p:nvSpPr>
            <p:spPr bwMode="auto">
              <a:xfrm>
                <a:off x="5012" y="2413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2" name="Line 963"/>
              <p:cNvSpPr>
                <a:spLocks noChangeShapeType="1"/>
              </p:cNvSpPr>
              <p:nvPr/>
            </p:nvSpPr>
            <p:spPr bwMode="auto">
              <a:xfrm>
                <a:off x="5012" y="2411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3" name="Line 964"/>
              <p:cNvSpPr>
                <a:spLocks noChangeShapeType="1"/>
              </p:cNvSpPr>
              <p:nvPr/>
            </p:nvSpPr>
            <p:spPr bwMode="auto">
              <a:xfrm>
                <a:off x="5012" y="2408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4" name="Line 965"/>
              <p:cNvSpPr>
                <a:spLocks noChangeShapeType="1"/>
              </p:cNvSpPr>
              <p:nvPr/>
            </p:nvSpPr>
            <p:spPr bwMode="auto">
              <a:xfrm>
                <a:off x="5012" y="2405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45" name="Rectangle 966"/>
              <p:cNvSpPr>
                <a:spLocks noChangeArrowheads="1"/>
              </p:cNvSpPr>
              <p:nvPr/>
            </p:nvSpPr>
            <p:spPr bwMode="auto">
              <a:xfrm>
                <a:off x="5029" y="2370"/>
                <a:ext cx="11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46" name="Rectangle 967"/>
              <p:cNvSpPr>
                <a:spLocks noChangeArrowheads="1"/>
              </p:cNvSpPr>
              <p:nvPr/>
            </p:nvSpPr>
            <p:spPr bwMode="auto">
              <a:xfrm>
                <a:off x="5039" y="2395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47" name="Rectangle 968"/>
              <p:cNvSpPr>
                <a:spLocks noChangeArrowheads="1"/>
              </p:cNvSpPr>
              <p:nvPr/>
            </p:nvSpPr>
            <p:spPr bwMode="auto">
              <a:xfrm>
                <a:off x="5039" y="2405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48" name="Rectangle 969"/>
              <p:cNvSpPr>
                <a:spLocks noChangeArrowheads="1"/>
              </p:cNvSpPr>
              <p:nvPr/>
            </p:nvSpPr>
            <p:spPr bwMode="auto">
              <a:xfrm>
                <a:off x="5039" y="2409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49" name="Freeform 970"/>
              <p:cNvSpPr>
                <a:spLocks noEditPoints="1"/>
              </p:cNvSpPr>
              <p:nvPr/>
            </p:nvSpPr>
            <p:spPr bwMode="auto">
              <a:xfrm>
                <a:off x="5023" y="2390"/>
                <a:ext cx="170" cy="94"/>
              </a:xfrm>
              <a:custGeom>
                <a:avLst/>
                <a:gdLst>
                  <a:gd name="T0" fmla="*/ 0 w 170"/>
                  <a:gd name="T1" fmla="*/ 4 h 94"/>
                  <a:gd name="T2" fmla="*/ 11 w 170"/>
                  <a:gd name="T3" fmla="*/ 4 h 94"/>
                  <a:gd name="T4" fmla="*/ 11 w 170"/>
                  <a:gd name="T5" fmla="*/ 0 h 94"/>
                  <a:gd name="T6" fmla="*/ 0 w 170"/>
                  <a:gd name="T7" fmla="*/ 0 h 94"/>
                  <a:gd name="T8" fmla="*/ 0 w 170"/>
                  <a:gd name="T9" fmla="*/ 4 h 94"/>
                  <a:gd name="T10" fmla="*/ 164 w 170"/>
                  <a:gd name="T11" fmla="*/ 94 h 94"/>
                  <a:gd name="T12" fmla="*/ 170 w 170"/>
                  <a:gd name="T13" fmla="*/ 94 h 94"/>
                  <a:gd name="T14" fmla="*/ 170 w 170"/>
                  <a:gd name="T15" fmla="*/ 92 h 94"/>
                  <a:gd name="T16" fmla="*/ 164 w 170"/>
                  <a:gd name="T17" fmla="*/ 92 h 94"/>
                  <a:gd name="T18" fmla="*/ 164 w 170"/>
                  <a:gd name="T19" fmla="*/ 94 h 94"/>
                  <a:gd name="T20" fmla="*/ 63 w 170"/>
                  <a:gd name="T21" fmla="*/ 74 h 94"/>
                  <a:gd name="T22" fmla="*/ 63 w 170"/>
                  <a:gd name="T23" fmla="*/ 12 h 94"/>
                  <a:gd name="T24" fmla="*/ 153 w 170"/>
                  <a:gd name="T25" fmla="*/ 12 h 94"/>
                  <a:gd name="T26" fmla="*/ 153 w 170"/>
                  <a:gd name="T27" fmla="*/ 74 h 94"/>
                  <a:gd name="T28" fmla="*/ 63 w 170"/>
                  <a:gd name="T29" fmla="*/ 74 h 94"/>
                  <a:gd name="T30" fmla="*/ 59 w 170"/>
                  <a:gd name="T31" fmla="*/ 78 h 94"/>
                  <a:gd name="T32" fmla="*/ 158 w 170"/>
                  <a:gd name="T33" fmla="*/ 78 h 94"/>
                  <a:gd name="T34" fmla="*/ 158 w 170"/>
                  <a:gd name="T35" fmla="*/ 8 h 94"/>
                  <a:gd name="T36" fmla="*/ 162 w 170"/>
                  <a:gd name="T37" fmla="*/ 8 h 94"/>
                  <a:gd name="T38" fmla="*/ 162 w 170"/>
                  <a:gd name="T39" fmla="*/ 4 h 94"/>
                  <a:gd name="T40" fmla="*/ 55 w 170"/>
                  <a:gd name="T41" fmla="*/ 4 h 94"/>
                  <a:gd name="T42" fmla="*/ 55 w 170"/>
                  <a:gd name="T43" fmla="*/ 82 h 94"/>
                  <a:gd name="T44" fmla="*/ 59 w 170"/>
                  <a:gd name="T45" fmla="*/ 82 h 94"/>
                  <a:gd name="T46" fmla="*/ 59 w 170"/>
                  <a:gd name="T47" fmla="*/ 78 h 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0"/>
                  <a:gd name="T73" fmla="*/ 0 h 94"/>
                  <a:gd name="T74" fmla="*/ 170 w 170"/>
                  <a:gd name="T75" fmla="*/ 94 h 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0" h="94">
                    <a:moveTo>
                      <a:pt x="0" y="4"/>
                    </a:move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  <a:moveTo>
                      <a:pt x="164" y="94"/>
                    </a:moveTo>
                    <a:lnTo>
                      <a:pt x="170" y="94"/>
                    </a:lnTo>
                    <a:lnTo>
                      <a:pt x="170" y="92"/>
                    </a:lnTo>
                    <a:lnTo>
                      <a:pt x="164" y="92"/>
                    </a:lnTo>
                    <a:lnTo>
                      <a:pt x="164" y="94"/>
                    </a:lnTo>
                    <a:close/>
                    <a:moveTo>
                      <a:pt x="63" y="74"/>
                    </a:moveTo>
                    <a:lnTo>
                      <a:pt x="63" y="12"/>
                    </a:lnTo>
                    <a:lnTo>
                      <a:pt x="153" y="12"/>
                    </a:lnTo>
                    <a:lnTo>
                      <a:pt x="153" y="74"/>
                    </a:lnTo>
                    <a:lnTo>
                      <a:pt x="63" y="74"/>
                    </a:lnTo>
                    <a:close/>
                    <a:moveTo>
                      <a:pt x="59" y="78"/>
                    </a:moveTo>
                    <a:lnTo>
                      <a:pt x="158" y="78"/>
                    </a:lnTo>
                    <a:lnTo>
                      <a:pt x="158" y="8"/>
                    </a:lnTo>
                    <a:lnTo>
                      <a:pt x="162" y="8"/>
                    </a:lnTo>
                    <a:lnTo>
                      <a:pt x="162" y="4"/>
                    </a:lnTo>
                    <a:lnTo>
                      <a:pt x="55" y="4"/>
                    </a:lnTo>
                    <a:lnTo>
                      <a:pt x="55" y="82"/>
                    </a:lnTo>
                    <a:lnTo>
                      <a:pt x="59" y="82"/>
                    </a:lnTo>
                    <a:lnTo>
                      <a:pt x="59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0" name="Rectangle 971"/>
              <p:cNvSpPr>
                <a:spLocks noChangeArrowheads="1"/>
              </p:cNvSpPr>
              <p:nvPr/>
            </p:nvSpPr>
            <p:spPr bwMode="auto">
              <a:xfrm>
                <a:off x="5023" y="2390"/>
                <a:ext cx="11" cy="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1" name="Rectangle 972"/>
              <p:cNvSpPr>
                <a:spLocks noChangeArrowheads="1"/>
              </p:cNvSpPr>
              <p:nvPr/>
            </p:nvSpPr>
            <p:spPr bwMode="auto">
              <a:xfrm>
                <a:off x="5187" y="2482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2" name="Rectangle 973"/>
              <p:cNvSpPr>
                <a:spLocks noChangeArrowheads="1"/>
              </p:cNvSpPr>
              <p:nvPr/>
            </p:nvSpPr>
            <p:spPr bwMode="auto">
              <a:xfrm>
                <a:off x="5086" y="2402"/>
                <a:ext cx="90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3" name="Freeform 974"/>
              <p:cNvSpPr>
                <a:spLocks/>
              </p:cNvSpPr>
              <p:nvPr/>
            </p:nvSpPr>
            <p:spPr bwMode="auto">
              <a:xfrm>
                <a:off x="5078" y="2394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4" name="Freeform 975"/>
              <p:cNvSpPr>
                <a:spLocks/>
              </p:cNvSpPr>
              <p:nvPr/>
            </p:nvSpPr>
            <p:spPr bwMode="auto">
              <a:xfrm>
                <a:off x="5065" y="2482"/>
                <a:ext cx="66" cy="6"/>
              </a:xfrm>
              <a:custGeom>
                <a:avLst/>
                <a:gdLst>
                  <a:gd name="T0" fmla="*/ 0 w 66"/>
                  <a:gd name="T1" fmla="*/ 0 h 6"/>
                  <a:gd name="T2" fmla="*/ 66 w 66"/>
                  <a:gd name="T3" fmla="*/ 0 h 6"/>
                  <a:gd name="T4" fmla="*/ 66 w 6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6"/>
                  <a:gd name="T11" fmla="*/ 66 w 6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6">
                    <a:moveTo>
                      <a:pt x="0" y="0"/>
                    </a:moveTo>
                    <a:lnTo>
                      <a:pt x="66" y="0"/>
                    </a:lnTo>
                    <a:lnTo>
                      <a:pt x="66" y="6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5" name="Line 976"/>
              <p:cNvSpPr>
                <a:spLocks noChangeShapeType="1"/>
              </p:cNvSpPr>
              <p:nvPr/>
            </p:nvSpPr>
            <p:spPr bwMode="auto">
              <a:xfrm flipV="1">
                <a:off x="5098" y="2482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56" name="Freeform 977"/>
              <p:cNvSpPr>
                <a:spLocks/>
              </p:cNvSpPr>
              <p:nvPr/>
            </p:nvSpPr>
            <p:spPr bwMode="auto">
              <a:xfrm>
                <a:off x="4956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6 h 175"/>
                  <a:gd name="T14" fmla="*/ 153 w 175"/>
                  <a:gd name="T15" fmla="*/ 106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6"/>
                    </a:lnTo>
                    <a:lnTo>
                      <a:pt x="153" y="106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7" name="Freeform 978"/>
              <p:cNvSpPr>
                <a:spLocks/>
              </p:cNvSpPr>
              <p:nvPr/>
            </p:nvSpPr>
            <p:spPr bwMode="auto">
              <a:xfrm>
                <a:off x="4956" y="2316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7 w 175"/>
                  <a:gd name="T11" fmla="*/ 115 h 175"/>
                  <a:gd name="T12" fmla="*/ 137 w 175"/>
                  <a:gd name="T13" fmla="*/ 106 h 175"/>
                  <a:gd name="T14" fmla="*/ 153 w 175"/>
                  <a:gd name="T15" fmla="*/ 106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6 h 175"/>
                  <a:gd name="T22" fmla="*/ 38 w 175"/>
                  <a:gd name="T23" fmla="*/ 106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7" y="115"/>
                    </a:lnTo>
                    <a:lnTo>
                      <a:pt x="137" y="106"/>
                    </a:lnTo>
                    <a:lnTo>
                      <a:pt x="153" y="106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6"/>
                    </a:lnTo>
                    <a:lnTo>
                      <a:pt x="38" y="106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58" name="Line 979"/>
              <p:cNvSpPr>
                <a:spLocks noChangeShapeType="1"/>
              </p:cNvSpPr>
              <p:nvPr/>
            </p:nvSpPr>
            <p:spPr bwMode="auto">
              <a:xfrm>
                <a:off x="4994" y="2431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59" name="Line 980"/>
              <p:cNvSpPr>
                <a:spLocks noChangeShapeType="1"/>
              </p:cNvSpPr>
              <p:nvPr/>
            </p:nvSpPr>
            <p:spPr bwMode="auto">
              <a:xfrm>
                <a:off x="4994" y="2422"/>
                <a:ext cx="9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60" name="Freeform 981"/>
              <p:cNvSpPr>
                <a:spLocks noEditPoints="1"/>
              </p:cNvSpPr>
              <p:nvPr/>
            </p:nvSpPr>
            <p:spPr bwMode="auto">
              <a:xfrm>
                <a:off x="5046" y="2436"/>
                <a:ext cx="71" cy="50"/>
              </a:xfrm>
              <a:custGeom>
                <a:avLst/>
                <a:gdLst>
                  <a:gd name="T0" fmla="*/ 0 w 71"/>
                  <a:gd name="T1" fmla="*/ 50 h 50"/>
                  <a:gd name="T2" fmla="*/ 58 w 71"/>
                  <a:gd name="T3" fmla="*/ 50 h 50"/>
                  <a:gd name="T4" fmla="*/ 58 w 71"/>
                  <a:gd name="T5" fmla="*/ 0 h 50"/>
                  <a:gd name="T6" fmla="*/ 0 w 71"/>
                  <a:gd name="T7" fmla="*/ 0 h 50"/>
                  <a:gd name="T8" fmla="*/ 0 w 71"/>
                  <a:gd name="T9" fmla="*/ 50 h 50"/>
                  <a:gd name="T10" fmla="*/ 63 w 71"/>
                  <a:gd name="T11" fmla="*/ 8 h 50"/>
                  <a:gd name="T12" fmla="*/ 71 w 71"/>
                  <a:gd name="T13" fmla="*/ 8 h 50"/>
                  <a:gd name="T14" fmla="*/ 71 w 71"/>
                  <a:gd name="T15" fmla="*/ 0 h 50"/>
                  <a:gd name="T16" fmla="*/ 63 w 71"/>
                  <a:gd name="T17" fmla="*/ 0 h 50"/>
                  <a:gd name="T18" fmla="*/ 63 w 71"/>
                  <a:gd name="T19" fmla="*/ 8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50"/>
                    </a:moveTo>
                    <a:lnTo>
                      <a:pt x="58" y="50"/>
                    </a:lnTo>
                    <a:lnTo>
                      <a:pt x="58" y="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  <a:moveTo>
                      <a:pt x="63" y="8"/>
                    </a:moveTo>
                    <a:lnTo>
                      <a:pt x="71" y="8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1" name="Rectangle 982"/>
              <p:cNvSpPr>
                <a:spLocks noChangeArrowheads="1"/>
              </p:cNvSpPr>
              <p:nvPr/>
            </p:nvSpPr>
            <p:spPr bwMode="auto">
              <a:xfrm>
                <a:off x="5046" y="2436"/>
                <a:ext cx="58" cy="5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2" name="Line 983"/>
              <p:cNvSpPr>
                <a:spLocks noChangeShapeType="1"/>
              </p:cNvSpPr>
              <p:nvPr/>
            </p:nvSpPr>
            <p:spPr bwMode="auto">
              <a:xfrm>
                <a:off x="5046" y="2453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63" name="Line 984"/>
              <p:cNvSpPr>
                <a:spLocks noChangeShapeType="1"/>
              </p:cNvSpPr>
              <p:nvPr/>
            </p:nvSpPr>
            <p:spPr bwMode="auto">
              <a:xfrm>
                <a:off x="5046" y="2469"/>
                <a:ext cx="5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64" name="Line 985"/>
              <p:cNvSpPr>
                <a:spLocks noChangeShapeType="1"/>
              </p:cNvSpPr>
              <p:nvPr/>
            </p:nvSpPr>
            <p:spPr bwMode="auto">
              <a:xfrm>
                <a:off x="5049" y="2461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65" name="Rectangle 986"/>
              <p:cNvSpPr>
                <a:spLocks noChangeArrowheads="1"/>
              </p:cNvSpPr>
              <p:nvPr/>
            </p:nvSpPr>
            <p:spPr bwMode="auto">
              <a:xfrm>
                <a:off x="5079" y="2455"/>
                <a:ext cx="17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6" name="Rectangle 987"/>
              <p:cNvSpPr>
                <a:spLocks noChangeArrowheads="1"/>
              </p:cNvSpPr>
              <p:nvPr/>
            </p:nvSpPr>
            <p:spPr bwMode="auto">
              <a:xfrm>
                <a:off x="5109" y="2436"/>
                <a:ext cx="8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7" name="Freeform 988"/>
              <p:cNvSpPr>
                <a:spLocks noEditPoints="1"/>
              </p:cNvSpPr>
              <p:nvPr/>
            </p:nvSpPr>
            <p:spPr bwMode="auto">
              <a:xfrm>
                <a:off x="4961" y="2328"/>
                <a:ext cx="165" cy="118"/>
              </a:xfrm>
              <a:custGeom>
                <a:avLst/>
                <a:gdLst>
                  <a:gd name="T0" fmla="*/ 138 w 165"/>
                  <a:gd name="T1" fmla="*/ 84 h 118"/>
                  <a:gd name="T2" fmla="*/ 144 w 165"/>
                  <a:gd name="T3" fmla="*/ 84 h 118"/>
                  <a:gd name="T4" fmla="*/ 144 w 165"/>
                  <a:gd name="T5" fmla="*/ 82 h 118"/>
                  <a:gd name="T6" fmla="*/ 138 w 165"/>
                  <a:gd name="T7" fmla="*/ 82 h 118"/>
                  <a:gd name="T8" fmla="*/ 138 w 165"/>
                  <a:gd name="T9" fmla="*/ 84 h 118"/>
                  <a:gd name="T10" fmla="*/ 37 w 165"/>
                  <a:gd name="T11" fmla="*/ 70 h 118"/>
                  <a:gd name="T12" fmla="*/ 37 w 165"/>
                  <a:gd name="T13" fmla="*/ 8 h 118"/>
                  <a:gd name="T14" fmla="*/ 128 w 165"/>
                  <a:gd name="T15" fmla="*/ 8 h 118"/>
                  <a:gd name="T16" fmla="*/ 128 w 165"/>
                  <a:gd name="T17" fmla="*/ 70 h 118"/>
                  <a:gd name="T18" fmla="*/ 37 w 165"/>
                  <a:gd name="T19" fmla="*/ 70 h 118"/>
                  <a:gd name="T20" fmla="*/ 33 w 165"/>
                  <a:gd name="T21" fmla="*/ 74 h 118"/>
                  <a:gd name="T22" fmla="*/ 132 w 165"/>
                  <a:gd name="T23" fmla="*/ 74 h 118"/>
                  <a:gd name="T24" fmla="*/ 132 w 165"/>
                  <a:gd name="T25" fmla="*/ 4 h 118"/>
                  <a:gd name="T26" fmla="*/ 136 w 165"/>
                  <a:gd name="T27" fmla="*/ 4 h 118"/>
                  <a:gd name="T28" fmla="*/ 136 w 165"/>
                  <a:gd name="T29" fmla="*/ 0 h 118"/>
                  <a:gd name="T30" fmla="*/ 29 w 165"/>
                  <a:gd name="T31" fmla="*/ 0 h 118"/>
                  <a:gd name="T32" fmla="*/ 29 w 165"/>
                  <a:gd name="T33" fmla="*/ 78 h 118"/>
                  <a:gd name="T34" fmla="*/ 33 w 165"/>
                  <a:gd name="T35" fmla="*/ 78 h 118"/>
                  <a:gd name="T36" fmla="*/ 33 w 165"/>
                  <a:gd name="T37" fmla="*/ 74 h 118"/>
                  <a:gd name="T38" fmla="*/ 0 w 165"/>
                  <a:gd name="T39" fmla="*/ 113 h 118"/>
                  <a:gd name="T40" fmla="*/ 17 w 165"/>
                  <a:gd name="T41" fmla="*/ 113 h 118"/>
                  <a:gd name="T42" fmla="*/ 17 w 165"/>
                  <a:gd name="T43" fmla="*/ 108 h 118"/>
                  <a:gd name="T44" fmla="*/ 0 w 165"/>
                  <a:gd name="T45" fmla="*/ 108 h 118"/>
                  <a:gd name="T46" fmla="*/ 0 w 165"/>
                  <a:gd name="T47" fmla="*/ 113 h 118"/>
                  <a:gd name="T48" fmla="*/ 96 w 165"/>
                  <a:gd name="T49" fmla="*/ 118 h 118"/>
                  <a:gd name="T50" fmla="*/ 132 w 165"/>
                  <a:gd name="T51" fmla="*/ 118 h 118"/>
                  <a:gd name="T52" fmla="*/ 132 w 165"/>
                  <a:gd name="T53" fmla="*/ 115 h 118"/>
                  <a:gd name="T54" fmla="*/ 96 w 165"/>
                  <a:gd name="T55" fmla="*/ 115 h 118"/>
                  <a:gd name="T56" fmla="*/ 96 w 165"/>
                  <a:gd name="T57" fmla="*/ 118 h 118"/>
                  <a:gd name="T58" fmla="*/ 159 w 165"/>
                  <a:gd name="T59" fmla="*/ 111 h 118"/>
                  <a:gd name="T60" fmla="*/ 165 w 165"/>
                  <a:gd name="T61" fmla="*/ 111 h 118"/>
                  <a:gd name="T62" fmla="*/ 165 w 165"/>
                  <a:gd name="T63" fmla="*/ 108 h 118"/>
                  <a:gd name="T64" fmla="*/ 159 w 165"/>
                  <a:gd name="T65" fmla="*/ 108 h 118"/>
                  <a:gd name="T66" fmla="*/ 159 w 165"/>
                  <a:gd name="T67" fmla="*/ 111 h 118"/>
                  <a:gd name="T68" fmla="*/ 159 w 165"/>
                  <a:gd name="T69" fmla="*/ 116 h 118"/>
                  <a:gd name="T70" fmla="*/ 165 w 165"/>
                  <a:gd name="T71" fmla="*/ 116 h 118"/>
                  <a:gd name="T72" fmla="*/ 165 w 165"/>
                  <a:gd name="T73" fmla="*/ 113 h 118"/>
                  <a:gd name="T74" fmla="*/ 159 w 165"/>
                  <a:gd name="T75" fmla="*/ 113 h 118"/>
                  <a:gd name="T76" fmla="*/ 159 w 165"/>
                  <a:gd name="T77" fmla="*/ 116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38" y="84"/>
                    </a:moveTo>
                    <a:lnTo>
                      <a:pt x="144" y="84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8" y="84"/>
                    </a:lnTo>
                    <a:close/>
                    <a:moveTo>
                      <a:pt x="37" y="70"/>
                    </a:moveTo>
                    <a:lnTo>
                      <a:pt x="37" y="8"/>
                    </a:lnTo>
                    <a:lnTo>
                      <a:pt x="128" y="8"/>
                    </a:lnTo>
                    <a:lnTo>
                      <a:pt x="128" y="70"/>
                    </a:lnTo>
                    <a:lnTo>
                      <a:pt x="37" y="70"/>
                    </a:lnTo>
                    <a:close/>
                    <a:moveTo>
                      <a:pt x="33" y="74"/>
                    </a:moveTo>
                    <a:lnTo>
                      <a:pt x="132" y="74"/>
                    </a:lnTo>
                    <a:lnTo>
                      <a:pt x="132" y="4"/>
                    </a:lnTo>
                    <a:lnTo>
                      <a:pt x="136" y="4"/>
                    </a:lnTo>
                    <a:lnTo>
                      <a:pt x="136" y="0"/>
                    </a:lnTo>
                    <a:lnTo>
                      <a:pt x="29" y="0"/>
                    </a:lnTo>
                    <a:lnTo>
                      <a:pt x="29" y="78"/>
                    </a:lnTo>
                    <a:lnTo>
                      <a:pt x="33" y="78"/>
                    </a:lnTo>
                    <a:lnTo>
                      <a:pt x="33" y="74"/>
                    </a:lnTo>
                    <a:close/>
                    <a:moveTo>
                      <a:pt x="0" y="113"/>
                    </a:moveTo>
                    <a:lnTo>
                      <a:pt x="17" y="113"/>
                    </a:lnTo>
                    <a:lnTo>
                      <a:pt x="17" y="108"/>
                    </a:lnTo>
                    <a:lnTo>
                      <a:pt x="0" y="108"/>
                    </a:lnTo>
                    <a:lnTo>
                      <a:pt x="0" y="113"/>
                    </a:lnTo>
                    <a:close/>
                    <a:moveTo>
                      <a:pt x="96" y="118"/>
                    </a:moveTo>
                    <a:lnTo>
                      <a:pt x="132" y="118"/>
                    </a:lnTo>
                    <a:lnTo>
                      <a:pt x="132" y="115"/>
                    </a:lnTo>
                    <a:lnTo>
                      <a:pt x="96" y="115"/>
                    </a:lnTo>
                    <a:lnTo>
                      <a:pt x="96" y="118"/>
                    </a:lnTo>
                    <a:close/>
                    <a:moveTo>
                      <a:pt x="159" y="111"/>
                    </a:moveTo>
                    <a:lnTo>
                      <a:pt x="165" y="111"/>
                    </a:lnTo>
                    <a:lnTo>
                      <a:pt x="165" y="108"/>
                    </a:lnTo>
                    <a:lnTo>
                      <a:pt x="159" y="108"/>
                    </a:lnTo>
                    <a:lnTo>
                      <a:pt x="159" y="111"/>
                    </a:lnTo>
                    <a:close/>
                    <a:moveTo>
                      <a:pt x="159" y="116"/>
                    </a:moveTo>
                    <a:lnTo>
                      <a:pt x="165" y="116"/>
                    </a:lnTo>
                    <a:lnTo>
                      <a:pt x="165" y="113"/>
                    </a:lnTo>
                    <a:lnTo>
                      <a:pt x="159" y="113"/>
                    </a:lnTo>
                    <a:lnTo>
                      <a:pt x="159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8" name="Rectangle 989"/>
              <p:cNvSpPr>
                <a:spLocks noChangeArrowheads="1"/>
              </p:cNvSpPr>
              <p:nvPr/>
            </p:nvSpPr>
            <p:spPr bwMode="auto">
              <a:xfrm>
                <a:off x="5099" y="2410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69" name="Rectangle 990"/>
              <p:cNvSpPr>
                <a:spLocks noChangeArrowheads="1"/>
              </p:cNvSpPr>
              <p:nvPr/>
            </p:nvSpPr>
            <p:spPr bwMode="auto">
              <a:xfrm>
                <a:off x="4998" y="2336"/>
                <a:ext cx="91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0" name="Freeform 991"/>
              <p:cNvSpPr>
                <a:spLocks/>
              </p:cNvSpPr>
              <p:nvPr/>
            </p:nvSpPr>
            <p:spPr bwMode="auto">
              <a:xfrm>
                <a:off x="4990" y="2328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671" name="Line 992"/>
              <p:cNvSpPr>
                <a:spLocks noChangeShapeType="1"/>
              </p:cNvSpPr>
              <p:nvPr/>
            </p:nvSpPr>
            <p:spPr bwMode="auto">
              <a:xfrm>
                <a:off x="4978" y="2416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300" name="Group 993"/>
            <p:cNvGrpSpPr>
              <a:grpSpLocks/>
            </p:cNvGrpSpPr>
            <p:nvPr/>
          </p:nvGrpSpPr>
          <p:grpSpPr bwMode="auto">
            <a:xfrm>
              <a:off x="1307" y="2005"/>
              <a:ext cx="3813" cy="968"/>
              <a:chOff x="1475" y="2365"/>
              <a:chExt cx="3813" cy="968"/>
            </a:xfrm>
          </p:grpSpPr>
          <p:sp>
            <p:nvSpPr>
              <p:cNvPr id="48272" name="Freeform 994"/>
              <p:cNvSpPr>
                <a:spLocks/>
              </p:cNvSpPr>
              <p:nvPr/>
            </p:nvSpPr>
            <p:spPr bwMode="auto">
              <a:xfrm>
                <a:off x="1607" y="2627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6 w 175"/>
                  <a:gd name="T11" fmla="*/ 115 h 175"/>
                  <a:gd name="T12" fmla="*/ 136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6" y="115"/>
                    </a:lnTo>
                    <a:lnTo>
                      <a:pt x="136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73" name="Freeform 995"/>
              <p:cNvSpPr>
                <a:spLocks/>
              </p:cNvSpPr>
              <p:nvPr/>
            </p:nvSpPr>
            <p:spPr bwMode="auto">
              <a:xfrm>
                <a:off x="1607" y="2627"/>
                <a:ext cx="175" cy="175"/>
              </a:xfrm>
              <a:custGeom>
                <a:avLst/>
                <a:gdLst>
                  <a:gd name="T0" fmla="*/ 38 w 175"/>
                  <a:gd name="T1" fmla="*/ 115 h 175"/>
                  <a:gd name="T2" fmla="*/ 0 w 175"/>
                  <a:gd name="T3" fmla="*/ 115 h 175"/>
                  <a:gd name="T4" fmla="*/ 0 w 175"/>
                  <a:gd name="T5" fmla="*/ 175 h 175"/>
                  <a:gd name="T6" fmla="*/ 175 w 175"/>
                  <a:gd name="T7" fmla="*/ 175 h 175"/>
                  <a:gd name="T8" fmla="*/ 175 w 175"/>
                  <a:gd name="T9" fmla="*/ 115 h 175"/>
                  <a:gd name="T10" fmla="*/ 136 w 175"/>
                  <a:gd name="T11" fmla="*/ 115 h 175"/>
                  <a:gd name="T12" fmla="*/ 136 w 175"/>
                  <a:gd name="T13" fmla="*/ 107 h 175"/>
                  <a:gd name="T14" fmla="*/ 153 w 175"/>
                  <a:gd name="T15" fmla="*/ 107 h 175"/>
                  <a:gd name="T16" fmla="*/ 153 w 175"/>
                  <a:gd name="T17" fmla="*/ 0 h 175"/>
                  <a:gd name="T18" fmla="*/ 22 w 175"/>
                  <a:gd name="T19" fmla="*/ 0 h 175"/>
                  <a:gd name="T20" fmla="*/ 22 w 175"/>
                  <a:gd name="T21" fmla="*/ 107 h 175"/>
                  <a:gd name="T22" fmla="*/ 38 w 175"/>
                  <a:gd name="T23" fmla="*/ 107 h 175"/>
                  <a:gd name="T24" fmla="*/ 38 w 175"/>
                  <a:gd name="T25" fmla="*/ 115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5"/>
                  <a:gd name="T40" fmla="*/ 0 h 175"/>
                  <a:gd name="T41" fmla="*/ 175 w 17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5" h="175">
                    <a:moveTo>
                      <a:pt x="38" y="115"/>
                    </a:moveTo>
                    <a:lnTo>
                      <a:pt x="0" y="115"/>
                    </a:lnTo>
                    <a:lnTo>
                      <a:pt x="0" y="175"/>
                    </a:lnTo>
                    <a:lnTo>
                      <a:pt x="175" y="175"/>
                    </a:lnTo>
                    <a:lnTo>
                      <a:pt x="175" y="115"/>
                    </a:lnTo>
                    <a:lnTo>
                      <a:pt x="136" y="115"/>
                    </a:lnTo>
                    <a:lnTo>
                      <a:pt x="136" y="107"/>
                    </a:lnTo>
                    <a:lnTo>
                      <a:pt x="153" y="107"/>
                    </a:lnTo>
                    <a:lnTo>
                      <a:pt x="153" y="0"/>
                    </a:lnTo>
                    <a:lnTo>
                      <a:pt x="22" y="0"/>
                    </a:lnTo>
                    <a:lnTo>
                      <a:pt x="22" y="107"/>
                    </a:lnTo>
                    <a:lnTo>
                      <a:pt x="38" y="107"/>
                    </a:lnTo>
                    <a:lnTo>
                      <a:pt x="38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74" name="Line 996"/>
              <p:cNvSpPr>
                <a:spLocks noChangeShapeType="1"/>
              </p:cNvSpPr>
              <p:nvPr/>
            </p:nvSpPr>
            <p:spPr bwMode="auto">
              <a:xfrm>
                <a:off x="1645" y="2742"/>
                <a:ext cx="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75" name="Line 997"/>
              <p:cNvSpPr>
                <a:spLocks noChangeShapeType="1"/>
              </p:cNvSpPr>
              <p:nvPr/>
            </p:nvSpPr>
            <p:spPr bwMode="auto">
              <a:xfrm>
                <a:off x="1645" y="2734"/>
                <a:ext cx="9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76" name="Freeform 998"/>
              <p:cNvSpPr>
                <a:spLocks noEditPoints="1"/>
              </p:cNvSpPr>
              <p:nvPr/>
            </p:nvSpPr>
            <p:spPr bwMode="auto">
              <a:xfrm>
                <a:off x="1697" y="2748"/>
                <a:ext cx="71" cy="49"/>
              </a:xfrm>
              <a:custGeom>
                <a:avLst/>
                <a:gdLst>
                  <a:gd name="T0" fmla="*/ 0 w 71"/>
                  <a:gd name="T1" fmla="*/ 49 h 49"/>
                  <a:gd name="T2" fmla="*/ 57 w 71"/>
                  <a:gd name="T3" fmla="*/ 49 h 49"/>
                  <a:gd name="T4" fmla="*/ 57 w 71"/>
                  <a:gd name="T5" fmla="*/ 0 h 49"/>
                  <a:gd name="T6" fmla="*/ 0 w 71"/>
                  <a:gd name="T7" fmla="*/ 0 h 49"/>
                  <a:gd name="T8" fmla="*/ 0 w 71"/>
                  <a:gd name="T9" fmla="*/ 49 h 49"/>
                  <a:gd name="T10" fmla="*/ 63 w 71"/>
                  <a:gd name="T11" fmla="*/ 8 h 49"/>
                  <a:gd name="T12" fmla="*/ 71 w 71"/>
                  <a:gd name="T13" fmla="*/ 8 h 49"/>
                  <a:gd name="T14" fmla="*/ 71 w 71"/>
                  <a:gd name="T15" fmla="*/ 0 h 49"/>
                  <a:gd name="T16" fmla="*/ 63 w 71"/>
                  <a:gd name="T17" fmla="*/ 0 h 49"/>
                  <a:gd name="T18" fmla="*/ 63 w 71"/>
                  <a:gd name="T19" fmla="*/ 8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49"/>
                  <a:gd name="T32" fmla="*/ 71 w 71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49">
                    <a:moveTo>
                      <a:pt x="0" y="49"/>
                    </a:moveTo>
                    <a:lnTo>
                      <a:pt x="57" y="49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0" y="49"/>
                    </a:lnTo>
                    <a:close/>
                    <a:moveTo>
                      <a:pt x="63" y="8"/>
                    </a:moveTo>
                    <a:lnTo>
                      <a:pt x="71" y="8"/>
                    </a:lnTo>
                    <a:lnTo>
                      <a:pt x="71" y="0"/>
                    </a:lnTo>
                    <a:lnTo>
                      <a:pt x="63" y="0"/>
                    </a:lnTo>
                    <a:lnTo>
                      <a:pt x="63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77" name="Rectangle 999"/>
              <p:cNvSpPr>
                <a:spLocks noChangeArrowheads="1"/>
              </p:cNvSpPr>
              <p:nvPr/>
            </p:nvSpPr>
            <p:spPr bwMode="auto">
              <a:xfrm>
                <a:off x="1697" y="2748"/>
                <a:ext cx="57" cy="4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78" name="Line 1000"/>
              <p:cNvSpPr>
                <a:spLocks noChangeShapeType="1"/>
              </p:cNvSpPr>
              <p:nvPr/>
            </p:nvSpPr>
            <p:spPr bwMode="auto">
              <a:xfrm>
                <a:off x="1697" y="2764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79" name="Line 1001"/>
              <p:cNvSpPr>
                <a:spLocks noChangeShapeType="1"/>
              </p:cNvSpPr>
              <p:nvPr/>
            </p:nvSpPr>
            <p:spPr bwMode="auto">
              <a:xfrm>
                <a:off x="1697" y="2780"/>
                <a:ext cx="5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80" name="Line 1002"/>
              <p:cNvSpPr>
                <a:spLocks noChangeShapeType="1"/>
              </p:cNvSpPr>
              <p:nvPr/>
            </p:nvSpPr>
            <p:spPr bwMode="auto">
              <a:xfrm>
                <a:off x="1700" y="2772"/>
                <a:ext cx="5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81" name="Rectangle 1003"/>
              <p:cNvSpPr>
                <a:spLocks noChangeArrowheads="1"/>
              </p:cNvSpPr>
              <p:nvPr/>
            </p:nvSpPr>
            <p:spPr bwMode="auto">
              <a:xfrm>
                <a:off x="1730" y="2767"/>
                <a:ext cx="16" cy="1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2" name="Rectangle 1004"/>
              <p:cNvSpPr>
                <a:spLocks noChangeArrowheads="1"/>
              </p:cNvSpPr>
              <p:nvPr/>
            </p:nvSpPr>
            <p:spPr bwMode="auto">
              <a:xfrm>
                <a:off x="1760" y="2748"/>
                <a:ext cx="8" cy="8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3" name="Freeform 1005"/>
              <p:cNvSpPr>
                <a:spLocks noEditPoints="1"/>
              </p:cNvSpPr>
              <p:nvPr/>
            </p:nvSpPr>
            <p:spPr bwMode="auto">
              <a:xfrm>
                <a:off x="1612" y="2639"/>
                <a:ext cx="165" cy="118"/>
              </a:xfrm>
              <a:custGeom>
                <a:avLst/>
                <a:gdLst>
                  <a:gd name="T0" fmla="*/ 138 w 165"/>
                  <a:gd name="T1" fmla="*/ 84 h 118"/>
                  <a:gd name="T2" fmla="*/ 144 w 165"/>
                  <a:gd name="T3" fmla="*/ 84 h 118"/>
                  <a:gd name="T4" fmla="*/ 144 w 165"/>
                  <a:gd name="T5" fmla="*/ 82 h 118"/>
                  <a:gd name="T6" fmla="*/ 138 w 165"/>
                  <a:gd name="T7" fmla="*/ 82 h 118"/>
                  <a:gd name="T8" fmla="*/ 138 w 165"/>
                  <a:gd name="T9" fmla="*/ 84 h 118"/>
                  <a:gd name="T10" fmla="*/ 37 w 165"/>
                  <a:gd name="T11" fmla="*/ 70 h 118"/>
                  <a:gd name="T12" fmla="*/ 37 w 165"/>
                  <a:gd name="T13" fmla="*/ 9 h 118"/>
                  <a:gd name="T14" fmla="*/ 127 w 165"/>
                  <a:gd name="T15" fmla="*/ 9 h 118"/>
                  <a:gd name="T16" fmla="*/ 127 w 165"/>
                  <a:gd name="T17" fmla="*/ 70 h 118"/>
                  <a:gd name="T18" fmla="*/ 37 w 165"/>
                  <a:gd name="T19" fmla="*/ 70 h 118"/>
                  <a:gd name="T20" fmla="*/ 33 w 165"/>
                  <a:gd name="T21" fmla="*/ 74 h 118"/>
                  <a:gd name="T22" fmla="*/ 131 w 165"/>
                  <a:gd name="T23" fmla="*/ 74 h 118"/>
                  <a:gd name="T24" fmla="*/ 131 w 165"/>
                  <a:gd name="T25" fmla="*/ 4 h 118"/>
                  <a:gd name="T26" fmla="*/ 136 w 165"/>
                  <a:gd name="T27" fmla="*/ 4 h 118"/>
                  <a:gd name="T28" fmla="*/ 136 w 165"/>
                  <a:gd name="T29" fmla="*/ 0 h 118"/>
                  <a:gd name="T30" fmla="*/ 29 w 165"/>
                  <a:gd name="T31" fmla="*/ 0 h 118"/>
                  <a:gd name="T32" fmla="*/ 29 w 165"/>
                  <a:gd name="T33" fmla="*/ 78 h 118"/>
                  <a:gd name="T34" fmla="*/ 33 w 165"/>
                  <a:gd name="T35" fmla="*/ 78 h 118"/>
                  <a:gd name="T36" fmla="*/ 33 w 165"/>
                  <a:gd name="T37" fmla="*/ 74 h 118"/>
                  <a:gd name="T38" fmla="*/ 0 w 165"/>
                  <a:gd name="T39" fmla="*/ 114 h 118"/>
                  <a:gd name="T40" fmla="*/ 17 w 165"/>
                  <a:gd name="T41" fmla="*/ 114 h 118"/>
                  <a:gd name="T42" fmla="*/ 17 w 165"/>
                  <a:gd name="T43" fmla="*/ 109 h 118"/>
                  <a:gd name="T44" fmla="*/ 0 w 165"/>
                  <a:gd name="T45" fmla="*/ 109 h 118"/>
                  <a:gd name="T46" fmla="*/ 0 w 165"/>
                  <a:gd name="T47" fmla="*/ 114 h 118"/>
                  <a:gd name="T48" fmla="*/ 96 w 165"/>
                  <a:gd name="T49" fmla="*/ 118 h 118"/>
                  <a:gd name="T50" fmla="*/ 131 w 165"/>
                  <a:gd name="T51" fmla="*/ 118 h 118"/>
                  <a:gd name="T52" fmla="*/ 131 w 165"/>
                  <a:gd name="T53" fmla="*/ 116 h 118"/>
                  <a:gd name="T54" fmla="*/ 96 w 165"/>
                  <a:gd name="T55" fmla="*/ 116 h 118"/>
                  <a:gd name="T56" fmla="*/ 96 w 165"/>
                  <a:gd name="T57" fmla="*/ 118 h 118"/>
                  <a:gd name="T58" fmla="*/ 159 w 165"/>
                  <a:gd name="T59" fmla="*/ 111 h 118"/>
                  <a:gd name="T60" fmla="*/ 165 w 165"/>
                  <a:gd name="T61" fmla="*/ 111 h 118"/>
                  <a:gd name="T62" fmla="*/ 165 w 165"/>
                  <a:gd name="T63" fmla="*/ 109 h 118"/>
                  <a:gd name="T64" fmla="*/ 159 w 165"/>
                  <a:gd name="T65" fmla="*/ 109 h 118"/>
                  <a:gd name="T66" fmla="*/ 159 w 165"/>
                  <a:gd name="T67" fmla="*/ 111 h 118"/>
                  <a:gd name="T68" fmla="*/ 159 w 165"/>
                  <a:gd name="T69" fmla="*/ 117 h 118"/>
                  <a:gd name="T70" fmla="*/ 165 w 165"/>
                  <a:gd name="T71" fmla="*/ 117 h 118"/>
                  <a:gd name="T72" fmla="*/ 165 w 165"/>
                  <a:gd name="T73" fmla="*/ 114 h 118"/>
                  <a:gd name="T74" fmla="*/ 159 w 165"/>
                  <a:gd name="T75" fmla="*/ 114 h 118"/>
                  <a:gd name="T76" fmla="*/ 159 w 165"/>
                  <a:gd name="T77" fmla="*/ 117 h 1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65"/>
                  <a:gd name="T118" fmla="*/ 0 h 118"/>
                  <a:gd name="T119" fmla="*/ 165 w 165"/>
                  <a:gd name="T120" fmla="*/ 118 h 1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65" h="118">
                    <a:moveTo>
                      <a:pt x="138" y="84"/>
                    </a:moveTo>
                    <a:lnTo>
                      <a:pt x="144" y="84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8" y="84"/>
                    </a:lnTo>
                    <a:close/>
                    <a:moveTo>
                      <a:pt x="37" y="70"/>
                    </a:moveTo>
                    <a:lnTo>
                      <a:pt x="37" y="9"/>
                    </a:lnTo>
                    <a:lnTo>
                      <a:pt x="127" y="9"/>
                    </a:lnTo>
                    <a:lnTo>
                      <a:pt x="127" y="70"/>
                    </a:lnTo>
                    <a:lnTo>
                      <a:pt x="37" y="70"/>
                    </a:lnTo>
                    <a:close/>
                    <a:moveTo>
                      <a:pt x="33" y="74"/>
                    </a:moveTo>
                    <a:lnTo>
                      <a:pt x="131" y="74"/>
                    </a:lnTo>
                    <a:lnTo>
                      <a:pt x="131" y="4"/>
                    </a:lnTo>
                    <a:lnTo>
                      <a:pt x="136" y="4"/>
                    </a:lnTo>
                    <a:lnTo>
                      <a:pt x="136" y="0"/>
                    </a:lnTo>
                    <a:lnTo>
                      <a:pt x="29" y="0"/>
                    </a:lnTo>
                    <a:lnTo>
                      <a:pt x="29" y="78"/>
                    </a:lnTo>
                    <a:lnTo>
                      <a:pt x="33" y="78"/>
                    </a:lnTo>
                    <a:lnTo>
                      <a:pt x="33" y="74"/>
                    </a:lnTo>
                    <a:close/>
                    <a:moveTo>
                      <a:pt x="0" y="114"/>
                    </a:moveTo>
                    <a:lnTo>
                      <a:pt x="17" y="114"/>
                    </a:lnTo>
                    <a:lnTo>
                      <a:pt x="17" y="109"/>
                    </a:lnTo>
                    <a:lnTo>
                      <a:pt x="0" y="109"/>
                    </a:lnTo>
                    <a:lnTo>
                      <a:pt x="0" y="114"/>
                    </a:lnTo>
                    <a:close/>
                    <a:moveTo>
                      <a:pt x="96" y="118"/>
                    </a:moveTo>
                    <a:lnTo>
                      <a:pt x="131" y="118"/>
                    </a:lnTo>
                    <a:lnTo>
                      <a:pt x="131" y="116"/>
                    </a:lnTo>
                    <a:lnTo>
                      <a:pt x="96" y="116"/>
                    </a:lnTo>
                    <a:lnTo>
                      <a:pt x="96" y="118"/>
                    </a:lnTo>
                    <a:close/>
                    <a:moveTo>
                      <a:pt x="159" y="111"/>
                    </a:moveTo>
                    <a:lnTo>
                      <a:pt x="165" y="111"/>
                    </a:lnTo>
                    <a:lnTo>
                      <a:pt x="165" y="109"/>
                    </a:lnTo>
                    <a:lnTo>
                      <a:pt x="159" y="109"/>
                    </a:lnTo>
                    <a:lnTo>
                      <a:pt x="159" y="111"/>
                    </a:lnTo>
                    <a:close/>
                    <a:moveTo>
                      <a:pt x="159" y="117"/>
                    </a:moveTo>
                    <a:lnTo>
                      <a:pt x="165" y="117"/>
                    </a:lnTo>
                    <a:lnTo>
                      <a:pt x="165" y="114"/>
                    </a:lnTo>
                    <a:lnTo>
                      <a:pt x="159" y="114"/>
                    </a:lnTo>
                    <a:lnTo>
                      <a:pt x="159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4" name="Rectangle 1006"/>
              <p:cNvSpPr>
                <a:spLocks noChangeArrowheads="1"/>
              </p:cNvSpPr>
              <p:nvPr/>
            </p:nvSpPr>
            <p:spPr bwMode="auto">
              <a:xfrm>
                <a:off x="1750" y="2721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5" name="Rectangle 1007"/>
              <p:cNvSpPr>
                <a:spLocks noChangeArrowheads="1"/>
              </p:cNvSpPr>
              <p:nvPr/>
            </p:nvSpPr>
            <p:spPr bwMode="auto">
              <a:xfrm>
                <a:off x="1649" y="2648"/>
                <a:ext cx="90" cy="6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6" name="Freeform 1008"/>
              <p:cNvSpPr>
                <a:spLocks/>
              </p:cNvSpPr>
              <p:nvPr/>
            </p:nvSpPr>
            <p:spPr bwMode="auto">
              <a:xfrm>
                <a:off x="1641" y="2639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2 w 107"/>
                  <a:gd name="T3" fmla="*/ 74 h 78"/>
                  <a:gd name="T4" fmla="*/ 102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2" y="74"/>
                    </a:lnTo>
                    <a:lnTo>
                      <a:pt x="102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87" name="Line 1009"/>
              <p:cNvSpPr>
                <a:spLocks noChangeShapeType="1"/>
              </p:cNvSpPr>
              <p:nvPr/>
            </p:nvSpPr>
            <p:spPr bwMode="auto">
              <a:xfrm>
                <a:off x="1629" y="2728"/>
                <a:ext cx="1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88" name="Line 1010"/>
              <p:cNvSpPr>
                <a:spLocks noChangeShapeType="1"/>
              </p:cNvSpPr>
              <p:nvPr/>
            </p:nvSpPr>
            <p:spPr bwMode="auto">
              <a:xfrm flipV="1">
                <a:off x="1661" y="2728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89" name="Line 1011"/>
              <p:cNvSpPr>
                <a:spLocks noChangeShapeType="1"/>
              </p:cNvSpPr>
              <p:nvPr/>
            </p:nvSpPr>
            <p:spPr bwMode="auto">
              <a:xfrm flipV="1">
                <a:off x="1694" y="2728"/>
                <a:ext cx="1" cy="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90" name="Rectangle 1012"/>
              <p:cNvSpPr>
                <a:spLocks noChangeArrowheads="1"/>
              </p:cNvSpPr>
              <p:nvPr/>
            </p:nvSpPr>
            <p:spPr bwMode="auto">
              <a:xfrm>
                <a:off x="1612" y="2748"/>
                <a:ext cx="17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91" name="Rectangle 1013"/>
              <p:cNvSpPr>
                <a:spLocks noChangeArrowheads="1"/>
              </p:cNvSpPr>
              <p:nvPr/>
            </p:nvSpPr>
            <p:spPr bwMode="auto">
              <a:xfrm>
                <a:off x="1708" y="2755"/>
                <a:ext cx="3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92" name="Rectangle 1014"/>
              <p:cNvSpPr>
                <a:spLocks noChangeArrowheads="1"/>
              </p:cNvSpPr>
              <p:nvPr/>
            </p:nvSpPr>
            <p:spPr bwMode="auto">
              <a:xfrm>
                <a:off x="1771" y="2748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93" name="Rectangle 1015"/>
              <p:cNvSpPr>
                <a:spLocks noChangeArrowheads="1"/>
              </p:cNvSpPr>
              <p:nvPr/>
            </p:nvSpPr>
            <p:spPr bwMode="auto">
              <a:xfrm>
                <a:off x="1771" y="2753"/>
                <a:ext cx="6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94" name="Freeform 1016"/>
              <p:cNvSpPr>
                <a:spLocks noEditPoints="1"/>
              </p:cNvSpPr>
              <p:nvPr/>
            </p:nvSpPr>
            <p:spPr bwMode="auto">
              <a:xfrm>
                <a:off x="1475" y="2649"/>
                <a:ext cx="219" cy="175"/>
              </a:xfrm>
              <a:custGeom>
                <a:avLst/>
                <a:gdLst>
                  <a:gd name="T0" fmla="*/ 0 w 219"/>
                  <a:gd name="T1" fmla="*/ 175 h 175"/>
                  <a:gd name="T2" fmla="*/ 0 w 219"/>
                  <a:gd name="T3" fmla="*/ 172 h 175"/>
                  <a:gd name="T4" fmla="*/ 22 w 219"/>
                  <a:gd name="T5" fmla="*/ 161 h 175"/>
                  <a:gd name="T6" fmla="*/ 22 w 219"/>
                  <a:gd name="T7" fmla="*/ 0 h 175"/>
                  <a:gd name="T8" fmla="*/ 81 w 219"/>
                  <a:gd name="T9" fmla="*/ 0 h 175"/>
                  <a:gd name="T10" fmla="*/ 81 w 219"/>
                  <a:gd name="T11" fmla="*/ 161 h 175"/>
                  <a:gd name="T12" fmla="*/ 104 w 219"/>
                  <a:gd name="T13" fmla="*/ 172 h 175"/>
                  <a:gd name="T14" fmla="*/ 104 w 219"/>
                  <a:gd name="T15" fmla="*/ 175 h 175"/>
                  <a:gd name="T16" fmla="*/ 0 w 219"/>
                  <a:gd name="T17" fmla="*/ 175 h 175"/>
                  <a:gd name="T18" fmla="*/ 88 w 219"/>
                  <a:gd name="T19" fmla="*/ 151 h 175"/>
                  <a:gd name="T20" fmla="*/ 108 w 219"/>
                  <a:gd name="T21" fmla="*/ 151 h 175"/>
                  <a:gd name="T22" fmla="*/ 131 w 219"/>
                  <a:gd name="T23" fmla="*/ 157 h 175"/>
                  <a:gd name="T24" fmla="*/ 131 w 219"/>
                  <a:gd name="T25" fmla="*/ 169 h 175"/>
                  <a:gd name="T26" fmla="*/ 108 w 219"/>
                  <a:gd name="T27" fmla="*/ 169 h 175"/>
                  <a:gd name="T28" fmla="*/ 108 w 219"/>
                  <a:gd name="T29" fmla="*/ 175 h 175"/>
                  <a:gd name="T30" fmla="*/ 199 w 219"/>
                  <a:gd name="T31" fmla="*/ 175 h 175"/>
                  <a:gd name="T32" fmla="*/ 199 w 219"/>
                  <a:gd name="T33" fmla="*/ 169 h 175"/>
                  <a:gd name="T34" fmla="*/ 176 w 219"/>
                  <a:gd name="T35" fmla="*/ 169 h 175"/>
                  <a:gd name="T36" fmla="*/ 176 w 219"/>
                  <a:gd name="T37" fmla="*/ 157 h 175"/>
                  <a:gd name="T38" fmla="*/ 199 w 219"/>
                  <a:gd name="T39" fmla="*/ 151 h 175"/>
                  <a:gd name="T40" fmla="*/ 219 w 219"/>
                  <a:gd name="T41" fmla="*/ 151 h 175"/>
                  <a:gd name="T42" fmla="*/ 219 w 219"/>
                  <a:gd name="T43" fmla="*/ 44 h 175"/>
                  <a:gd name="T44" fmla="*/ 88 w 219"/>
                  <a:gd name="T45" fmla="*/ 44 h 175"/>
                  <a:gd name="T46" fmla="*/ 88 w 219"/>
                  <a:gd name="T47" fmla="*/ 151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19"/>
                  <a:gd name="T73" fmla="*/ 0 h 175"/>
                  <a:gd name="T74" fmla="*/ 219 w 219"/>
                  <a:gd name="T75" fmla="*/ 175 h 1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19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1" y="0"/>
                    </a:lnTo>
                    <a:lnTo>
                      <a:pt x="81" y="161"/>
                    </a:lnTo>
                    <a:lnTo>
                      <a:pt x="104" y="172"/>
                    </a:lnTo>
                    <a:lnTo>
                      <a:pt x="104" y="175"/>
                    </a:lnTo>
                    <a:lnTo>
                      <a:pt x="0" y="175"/>
                    </a:lnTo>
                    <a:close/>
                    <a:moveTo>
                      <a:pt x="88" y="151"/>
                    </a:moveTo>
                    <a:lnTo>
                      <a:pt x="108" y="151"/>
                    </a:lnTo>
                    <a:lnTo>
                      <a:pt x="131" y="157"/>
                    </a:lnTo>
                    <a:lnTo>
                      <a:pt x="131" y="169"/>
                    </a:lnTo>
                    <a:lnTo>
                      <a:pt x="108" y="169"/>
                    </a:lnTo>
                    <a:lnTo>
                      <a:pt x="108" y="175"/>
                    </a:lnTo>
                    <a:lnTo>
                      <a:pt x="199" y="175"/>
                    </a:lnTo>
                    <a:lnTo>
                      <a:pt x="199" y="169"/>
                    </a:lnTo>
                    <a:lnTo>
                      <a:pt x="176" y="169"/>
                    </a:lnTo>
                    <a:lnTo>
                      <a:pt x="176" y="157"/>
                    </a:lnTo>
                    <a:lnTo>
                      <a:pt x="199" y="151"/>
                    </a:lnTo>
                    <a:lnTo>
                      <a:pt x="219" y="151"/>
                    </a:lnTo>
                    <a:lnTo>
                      <a:pt x="219" y="44"/>
                    </a:lnTo>
                    <a:lnTo>
                      <a:pt x="88" y="44"/>
                    </a:lnTo>
                    <a:lnTo>
                      <a:pt x="88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295" name="Line 1017"/>
              <p:cNvSpPr>
                <a:spLocks noChangeShapeType="1"/>
              </p:cNvSpPr>
              <p:nvPr/>
            </p:nvSpPr>
            <p:spPr bwMode="auto">
              <a:xfrm>
                <a:off x="1497" y="281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96" name="Line 1018"/>
              <p:cNvSpPr>
                <a:spLocks noChangeShapeType="1"/>
              </p:cNvSpPr>
              <p:nvPr/>
            </p:nvSpPr>
            <p:spPr bwMode="auto">
              <a:xfrm>
                <a:off x="1556" y="281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97" name="Line 1019"/>
              <p:cNvSpPr>
                <a:spLocks noChangeShapeType="1"/>
              </p:cNvSpPr>
              <p:nvPr/>
            </p:nvSpPr>
            <p:spPr bwMode="auto">
              <a:xfrm>
                <a:off x="1516" y="2704"/>
                <a:ext cx="2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98" name="Line 1020"/>
              <p:cNvSpPr>
                <a:spLocks noChangeShapeType="1"/>
              </p:cNvSpPr>
              <p:nvPr/>
            </p:nvSpPr>
            <p:spPr bwMode="auto">
              <a:xfrm>
                <a:off x="1512" y="2685"/>
                <a:ext cx="29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99" name="Rectangle 1021"/>
              <p:cNvSpPr>
                <a:spLocks noChangeArrowheads="1"/>
              </p:cNvSpPr>
              <p:nvPr/>
            </p:nvSpPr>
            <p:spPr bwMode="auto">
              <a:xfrm>
                <a:off x="1505" y="2656"/>
                <a:ext cx="43" cy="103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0" name="Freeform 1022"/>
              <p:cNvSpPr>
                <a:spLocks/>
              </p:cNvSpPr>
              <p:nvPr/>
            </p:nvSpPr>
            <p:spPr bwMode="auto">
              <a:xfrm>
                <a:off x="1475" y="2649"/>
                <a:ext cx="104" cy="175"/>
              </a:xfrm>
              <a:custGeom>
                <a:avLst/>
                <a:gdLst>
                  <a:gd name="T0" fmla="*/ 0 w 104"/>
                  <a:gd name="T1" fmla="*/ 175 h 175"/>
                  <a:gd name="T2" fmla="*/ 0 w 104"/>
                  <a:gd name="T3" fmla="*/ 172 h 175"/>
                  <a:gd name="T4" fmla="*/ 22 w 104"/>
                  <a:gd name="T5" fmla="*/ 161 h 175"/>
                  <a:gd name="T6" fmla="*/ 22 w 104"/>
                  <a:gd name="T7" fmla="*/ 0 h 175"/>
                  <a:gd name="T8" fmla="*/ 81 w 104"/>
                  <a:gd name="T9" fmla="*/ 0 h 175"/>
                  <a:gd name="T10" fmla="*/ 81 w 104"/>
                  <a:gd name="T11" fmla="*/ 161 h 175"/>
                  <a:gd name="T12" fmla="*/ 104 w 104"/>
                  <a:gd name="T13" fmla="*/ 172 h 175"/>
                  <a:gd name="T14" fmla="*/ 104 w 104"/>
                  <a:gd name="T15" fmla="*/ 175 h 175"/>
                  <a:gd name="T16" fmla="*/ 0 w 104"/>
                  <a:gd name="T17" fmla="*/ 175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175"/>
                  <a:gd name="T29" fmla="*/ 104 w 104"/>
                  <a:gd name="T30" fmla="*/ 175 h 1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175">
                    <a:moveTo>
                      <a:pt x="0" y="175"/>
                    </a:moveTo>
                    <a:lnTo>
                      <a:pt x="0" y="172"/>
                    </a:lnTo>
                    <a:lnTo>
                      <a:pt x="22" y="161"/>
                    </a:lnTo>
                    <a:lnTo>
                      <a:pt x="22" y="0"/>
                    </a:lnTo>
                    <a:lnTo>
                      <a:pt x="81" y="0"/>
                    </a:lnTo>
                    <a:lnTo>
                      <a:pt x="81" y="161"/>
                    </a:lnTo>
                    <a:lnTo>
                      <a:pt x="104" y="172"/>
                    </a:lnTo>
                    <a:lnTo>
                      <a:pt x="104" y="175"/>
                    </a:lnTo>
                    <a:lnTo>
                      <a:pt x="0" y="17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1" name="Freeform 1023"/>
              <p:cNvSpPr>
                <a:spLocks/>
              </p:cNvSpPr>
              <p:nvPr/>
            </p:nvSpPr>
            <p:spPr bwMode="auto">
              <a:xfrm>
                <a:off x="1563" y="2693"/>
                <a:ext cx="131" cy="131"/>
              </a:xfrm>
              <a:custGeom>
                <a:avLst/>
                <a:gdLst>
                  <a:gd name="T0" fmla="*/ 0 w 131"/>
                  <a:gd name="T1" fmla="*/ 107 h 131"/>
                  <a:gd name="T2" fmla="*/ 20 w 131"/>
                  <a:gd name="T3" fmla="*/ 107 h 131"/>
                  <a:gd name="T4" fmla="*/ 43 w 131"/>
                  <a:gd name="T5" fmla="*/ 113 h 131"/>
                  <a:gd name="T6" fmla="*/ 43 w 131"/>
                  <a:gd name="T7" fmla="*/ 125 h 131"/>
                  <a:gd name="T8" fmla="*/ 20 w 131"/>
                  <a:gd name="T9" fmla="*/ 125 h 131"/>
                  <a:gd name="T10" fmla="*/ 20 w 131"/>
                  <a:gd name="T11" fmla="*/ 131 h 131"/>
                  <a:gd name="T12" fmla="*/ 111 w 131"/>
                  <a:gd name="T13" fmla="*/ 131 h 131"/>
                  <a:gd name="T14" fmla="*/ 111 w 131"/>
                  <a:gd name="T15" fmla="*/ 125 h 131"/>
                  <a:gd name="T16" fmla="*/ 88 w 131"/>
                  <a:gd name="T17" fmla="*/ 125 h 131"/>
                  <a:gd name="T18" fmla="*/ 88 w 131"/>
                  <a:gd name="T19" fmla="*/ 113 h 131"/>
                  <a:gd name="T20" fmla="*/ 111 w 131"/>
                  <a:gd name="T21" fmla="*/ 107 h 131"/>
                  <a:gd name="T22" fmla="*/ 131 w 131"/>
                  <a:gd name="T23" fmla="*/ 107 h 131"/>
                  <a:gd name="T24" fmla="*/ 131 w 131"/>
                  <a:gd name="T25" fmla="*/ 0 h 131"/>
                  <a:gd name="T26" fmla="*/ 0 w 131"/>
                  <a:gd name="T27" fmla="*/ 0 h 131"/>
                  <a:gd name="T28" fmla="*/ 0 w 131"/>
                  <a:gd name="T29" fmla="*/ 107 h 1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"/>
                  <a:gd name="T46" fmla="*/ 0 h 131"/>
                  <a:gd name="T47" fmla="*/ 131 w 131"/>
                  <a:gd name="T48" fmla="*/ 131 h 1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" h="131">
                    <a:moveTo>
                      <a:pt x="0" y="107"/>
                    </a:moveTo>
                    <a:lnTo>
                      <a:pt x="20" y="107"/>
                    </a:lnTo>
                    <a:lnTo>
                      <a:pt x="43" y="113"/>
                    </a:lnTo>
                    <a:lnTo>
                      <a:pt x="43" y="125"/>
                    </a:lnTo>
                    <a:lnTo>
                      <a:pt x="20" y="125"/>
                    </a:lnTo>
                    <a:lnTo>
                      <a:pt x="20" y="131"/>
                    </a:lnTo>
                    <a:lnTo>
                      <a:pt x="111" y="131"/>
                    </a:lnTo>
                    <a:lnTo>
                      <a:pt x="111" y="125"/>
                    </a:lnTo>
                    <a:lnTo>
                      <a:pt x="88" y="125"/>
                    </a:lnTo>
                    <a:lnTo>
                      <a:pt x="88" y="113"/>
                    </a:lnTo>
                    <a:lnTo>
                      <a:pt x="111" y="107"/>
                    </a:lnTo>
                    <a:lnTo>
                      <a:pt x="131" y="107"/>
                    </a:lnTo>
                    <a:lnTo>
                      <a:pt x="131" y="0"/>
                    </a:lnTo>
                    <a:lnTo>
                      <a:pt x="0" y="0"/>
                    </a:lnTo>
                    <a:lnTo>
                      <a:pt x="0" y="10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2" name="Line 1024"/>
              <p:cNvSpPr>
                <a:spLocks noChangeShapeType="1"/>
              </p:cNvSpPr>
              <p:nvPr/>
            </p:nvSpPr>
            <p:spPr bwMode="auto">
              <a:xfrm>
                <a:off x="1606" y="2818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03" name="Line 1025"/>
              <p:cNvSpPr>
                <a:spLocks noChangeShapeType="1"/>
              </p:cNvSpPr>
              <p:nvPr/>
            </p:nvSpPr>
            <p:spPr bwMode="auto">
              <a:xfrm>
                <a:off x="1606" y="2806"/>
                <a:ext cx="4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04" name="Line 1026"/>
              <p:cNvSpPr>
                <a:spLocks noChangeShapeType="1"/>
              </p:cNvSpPr>
              <p:nvPr/>
            </p:nvSpPr>
            <p:spPr bwMode="auto">
              <a:xfrm>
                <a:off x="1583" y="2800"/>
                <a:ext cx="9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05" name="Freeform 1027"/>
              <p:cNvSpPr>
                <a:spLocks noEditPoints="1"/>
              </p:cNvSpPr>
              <p:nvPr/>
            </p:nvSpPr>
            <p:spPr bwMode="auto">
              <a:xfrm>
                <a:off x="1503" y="2766"/>
                <a:ext cx="47" cy="47"/>
              </a:xfrm>
              <a:custGeom>
                <a:avLst/>
                <a:gdLst>
                  <a:gd name="T0" fmla="*/ 4 w 47"/>
                  <a:gd name="T1" fmla="*/ 29 h 47"/>
                  <a:gd name="T2" fmla="*/ 0 w 47"/>
                  <a:gd name="T3" fmla="*/ 0 h 47"/>
                  <a:gd name="T4" fmla="*/ 7 w 47"/>
                  <a:gd name="T5" fmla="*/ 29 h 47"/>
                  <a:gd name="T6" fmla="*/ 11 w 47"/>
                  <a:gd name="T7" fmla="*/ 0 h 47"/>
                  <a:gd name="T8" fmla="*/ 7 w 47"/>
                  <a:gd name="T9" fmla="*/ 29 h 47"/>
                  <a:gd name="T10" fmla="*/ 18 w 47"/>
                  <a:gd name="T11" fmla="*/ 29 h 47"/>
                  <a:gd name="T12" fmla="*/ 15 w 47"/>
                  <a:gd name="T13" fmla="*/ 0 h 47"/>
                  <a:gd name="T14" fmla="*/ 22 w 47"/>
                  <a:gd name="T15" fmla="*/ 29 h 47"/>
                  <a:gd name="T16" fmla="*/ 25 w 47"/>
                  <a:gd name="T17" fmla="*/ 0 h 47"/>
                  <a:gd name="T18" fmla="*/ 22 w 47"/>
                  <a:gd name="T19" fmla="*/ 29 h 47"/>
                  <a:gd name="T20" fmla="*/ 33 w 47"/>
                  <a:gd name="T21" fmla="*/ 29 h 47"/>
                  <a:gd name="T22" fmla="*/ 29 w 47"/>
                  <a:gd name="T23" fmla="*/ 0 h 47"/>
                  <a:gd name="T24" fmla="*/ 36 w 47"/>
                  <a:gd name="T25" fmla="*/ 29 h 47"/>
                  <a:gd name="T26" fmla="*/ 40 w 47"/>
                  <a:gd name="T27" fmla="*/ 0 h 47"/>
                  <a:gd name="T28" fmla="*/ 36 w 47"/>
                  <a:gd name="T29" fmla="*/ 29 h 47"/>
                  <a:gd name="T30" fmla="*/ 47 w 47"/>
                  <a:gd name="T31" fmla="*/ 29 h 47"/>
                  <a:gd name="T32" fmla="*/ 44 w 47"/>
                  <a:gd name="T33" fmla="*/ 0 h 47"/>
                  <a:gd name="T34" fmla="*/ 44 w 47"/>
                  <a:gd name="T35" fmla="*/ 47 h 47"/>
                  <a:gd name="T36" fmla="*/ 47 w 47"/>
                  <a:gd name="T37" fmla="*/ 33 h 47"/>
                  <a:gd name="T38" fmla="*/ 44 w 47"/>
                  <a:gd name="T39" fmla="*/ 47 h 47"/>
                  <a:gd name="T40" fmla="*/ 40 w 47"/>
                  <a:gd name="T41" fmla="*/ 47 h 47"/>
                  <a:gd name="T42" fmla="*/ 36 w 47"/>
                  <a:gd name="T43" fmla="*/ 33 h 47"/>
                  <a:gd name="T44" fmla="*/ 29 w 47"/>
                  <a:gd name="T45" fmla="*/ 47 h 47"/>
                  <a:gd name="T46" fmla="*/ 33 w 47"/>
                  <a:gd name="T47" fmla="*/ 33 h 47"/>
                  <a:gd name="T48" fmla="*/ 29 w 47"/>
                  <a:gd name="T49" fmla="*/ 47 h 47"/>
                  <a:gd name="T50" fmla="*/ 25 w 47"/>
                  <a:gd name="T51" fmla="*/ 47 h 47"/>
                  <a:gd name="T52" fmla="*/ 22 w 47"/>
                  <a:gd name="T53" fmla="*/ 33 h 47"/>
                  <a:gd name="T54" fmla="*/ 15 w 47"/>
                  <a:gd name="T55" fmla="*/ 47 h 47"/>
                  <a:gd name="T56" fmla="*/ 18 w 47"/>
                  <a:gd name="T57" fmla="*/ 33 h 47"/>
                  <a:gd name="T58" fmla="*/ 15 w 47"/>
                  <a:gd name="T59" fmla="*/ 47 h 47"/>
                  <a:gd name="T60" fmla="*/ 11 w 47"/>
                  <a:gd name="T61" fmla="*/ 47 h 47"/>
                  <a:gd name="T62" fmla="*/ 7 w 47"/>
                  <a:gd name="T63" fmla="*/ 33 h 47"/>
                  <a:gd name="T64" fmla="*/ 0 w 47"/>
                  <a:gd name="T65" fmla="*/ 47 h 47"/>
                  <a:gd name="T66" fmla="*/ 4 w 47"/>
                  <a:gd name="T67" fmla="*/ 33 h 47"/>
                  <a:gd name="T68" fmla="*/ 0 w 47"/>
                  <a:gd name="T69" fmla="*/ 47 h 4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7"/>
                  <a:gd name="T106" fmla="*/ 0 h 47"/>
                  <a:gd name="T107" fmla="*/ 47 w 47"/>
                  <a:gd name="T108" fmla="*/ 47 h 4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7" h="47">
                    <a:moveTo>
                      <a:pt x="0" y="29"/>
                    </a:moveTo>
                    <a:lnTo>
                      <a:pt x="4" y="2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  <a:moveTo>
                      <a:pt x="7" y="29"/>
                    </a:moveTo>
                    <a:lnTo>
                      <a:pt x="11" y="29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7" y="29"/>
                    </a:lnTo>
                    <a:close/>
                    <a:moveTo>
                      <a:pt x="15" y="29"/>
                    </a:moveTo>
                    <a:lnTo>
                      <a:pt x="18" y="29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5" y="29"/>
                    </a:lnTo>
                    <a:close/>
                    <a:moveTo>
                      <a:pt x="22" y="29"/>
                    </a:moveTo>
                    <a:lnTo>
                      <a:pt x="25" y="29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2" y="29"/>
                    </a:lnTo>
                    <a:close/>
                    <a:moveTo>
                      <a:pt x="29" y="29"/>
                    </a:moveTo>
                    <a:lnTo>
                      <a:pt x="33" y="29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29"/>
                    </a:lnTo>
                    <a:close/>
                    <a:moveTo>
                      <a:pt x="36" y="29"/>
                    </a:moveTo>
                    <a:lnTo>
                      <a:pt x="40" y="29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6" y="29"/>
                    </a:lnTo>
                    <a:close/>
                    <a:moveTo>
                      <a:pt x="44" y="29"/>
                    </a:moveTo>
                    <a:lnTo>
                      <a:pt x="47" y="29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29"/>
                    </a:lnTo>
                    <a:close/>
                    <a:moveTo>
                      <a:pt x="44" y="47"/>
                    </a:moveTo>
                    <a:lnTo>
                      <a:pt x="47" y="47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4" y="47"/>
                    </a:lnTo>
                    <a:close/>
                    <a:moveTo>
                      <a:pt x="36" y="47"/>
                    </a:moveTo>
                    <a:lnTo>
                      <a:pt x="40" y="47"/>
                    </a:lnTo>
                    <a:lnTo>
                      <a:pt x="40" y="33"/>
                    </a:lnTo>
                    <a:lnTo>
                      <a:pt x="36" y="33"/>
                    </a:lnTo>
                    <a:lnTo>
                      <a:pt x="36" y="47"/>
                    </a:lnTo>
                    <a:close/>
                    <a:moveTo>
                      <a:pt x="29" y="47"/>
                    </a:moveTo>
                    <a:lnTo>
                      <a:pt x="33" y="47"/>
                    </a:lnTo>
                    <a:lnTo>
                      <a:pt x="33" y="33"/>
                    </a:lnTo>
                    <a:lnTo>
                      <a:pt x="29" y="33"/>
                    </a:lnTo>
                    <a:lnTo>
                      <a:pt x="29" y="47"/>
                    </a:lnTo>
                    <a:close/>
                    <a:moveTo>
                      <a:pt x="22" y="47"/>
                    </a:moveTo>
                    <a:lnTo>
                      <a:pt x="25" y="47"/>
                    </a:lnTo>
                    <a:lnTo>
                      <a:pt x="25" y="33"/>
                    </a:lnTo>
                    <a:lnTo>
                      <a:pt x="22" y="33"/>
                    </a:lnTo>
                    <a:lnTo>
                      <a:pt x="22" y="47"/>
                    </a:lnTo>
                    <a:close/>
                    <a:moveTo>
                      <a:pt x="15" y="47"/>
                    </a:moveTo>
                    <a:lnTo>
                      <a:pt x="18" y="47"/>
                    </a:lnTo>
                    <a:lnTo>
                      <a:pt x="18" y="33"/>
                    </a:lnTo>
                    <a:lnTo>
                      <a:pt x="15" y="33"/>
                    </a:lnTo>
                    <a:lnTo>
                      <a:pt x="15" y="47"/>
                    </a:lnTo>
                    <a:close/>
                    <a:moveTo>
                      <a:pt x="7" y="47"/>
                    </a:moveTo>
                    <a:lnTo>
                      <a:pt x="11" y="47"/>
                    </a:lnTo>
                    <a:lnTo>
                      <a:pt x="11" y="33"/>
                    </a:lnTo>
                    <a:lnTo>
                      <a:pt x="7" y="33"/>
                    </a:lnTo>
                    <a:lnTo>
                      <a:pt x="7" y="47"/>
                    </a:lnTo>
                    <a:close/>
                    <a:moveTo>
                      <a:pt x="0" y="47"/>
                    </a:moveTo>
                    <a:lnTo>
                      <a:pt x="4" y="47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6" name="Rectangle 1028"/>
              <p:cNvSpPr>
                <a:spLocks noChangeArrowheads="1"/>
              </p:cNvSpPr>
              <p:nvPr/>
            </p:nvSpPr>
            <p:spPr bwMode="auto">
              <a:xfrm>
                <a:off x="1508" y="2660"/>
                <a:ext cx="37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7" name="Freeform 1029"/>
              <p:cNvSpPr>
                <a:spLocks/>
              </p:cNvSpPr>
              <p:nvPr/>
            </p:nvSpPr>
            <p:spPr bwMode="auto">
              <a:xfrm>
                <a:off x="1508" y="2660"/>
                <a:ext cx="37" cy="3"/>
              </a:xfrm>
              <a:custGeom>
                <a:avLst/>
                <a:gdLst>
                  <a:gd name="T0" fmla="*/ 0 w 37"/>
                  <a:gd name="T1" fmla="*/ 0 h 3"/>
                  <a:gd name="T2" fmla="*/ 4 w 37"/>
                  <a:gd name="T3" fmla="*/ 3 h 3"/>
                  <a:gd name="T4" fmla="*/ 33 w 37"/>
                  <a:gd name="T5" fmla="*/ 3 h 3"/>
                  <a:gd name="T6" fmla="*/ 37 w 37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3"/>
                  <a:gd name="T14" fmla="*/ 37 w 37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3">
                    <a:moveTo>
                      <a:pt x="0" y="0"/>
                    </a:moveTo>
                    <a:lnTo>
                      <a:pt x="4" y="3"/>
                    </a:lnTo>
                    <a:lnTo>
                      <a:pt x="33" y="3"/>
                    </a:lnTo>
                    <a:lnTo>
                      <a:pt x="37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8" name="Rectangle 1030"/>
              <p:cNvSpPr>
                <a:spLocks noChangeArrowheads="1"/>
              </p:cNvSpPr>
              <p:nvPr/>
            </p:nvSpPr>
            <p:spPr bwMode="auto">
              <a:xfrm>
                <a:off x="1508" y="2678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09" name="Rectangle 1031"/>
              <p:cNvSpPr>
                <a:spLocks noChangeArrowheads="1"/>
              </p:cNvSpPr>
              <p:nvPr/>
            </p:nvSpPr>
            <p:spPr bwMode="auto">
              <a:xfrm>
                <a:off x="1508" y="2696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0" name="Rectangle 1032"/>
              <p:cNvSpPr>
                <a:spLocks noChangeArrowheads="1"/>
              </p:cNvSpPr>
              <p:nvPr/>
            </p:nvSpPr>
            <p:spPr bwMode="auto">
              <a:xfrm>
                <a:off x="1508" y="2714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1" name="Rectangle 1033"/>
              <p:cNvSpPr>
                <a:spLocks noChangeArrowheads="1"/>
              </p:cNvSpPr>
              <p:nvPr/>
            </p:nvSpPr>
            <p:spPr bwMode="auto">
              <a:xfrm>
                <a:off x="1508" y="2733"/>
                <a:ext cx="37" cy="1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2" name="Rectangle 1034"/>
              <p:cNvSpPr>
                <a:spLocks noChangeArrowheads="1"/>
              </p:cNvSpPr>
              <p:nvPr/>
            </p:nvSpPr>
            <p:spPr bwMode="auto">
              <a:xfrm>
                <a:off x="1503" y="2766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3" name="Rectangle 1035"/>
              <p:cNvSpPr>
                <a:spLocks noChangeArrowheads="1"/>
              </p:cNvSpPr>
              <p:nvPr/>
            </p:nvSpPr>
            <p:spPr bwMode="auto">
              <a:xfrm>
                <a:off x="1510" y="2766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4" name="Rectangle 1036"/>
              <p:cNvSpPr>
                <a:spLocks noChangeArrowheads="1"/>
              </p:cNvSpPr>
              <p:nvPr/>
            </p:nvSpPr>
            <p:spPr bwMode="auto">
              <a:xfrm>
                <a:off x="1518" y="2766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5" name="Rectangle 1037"/>
              <p:cNvSpPr>
                <a:spLocks noChangeArrowheads="1"/>
              </p:cNvSpPr>
              <p:nvPr/>
            </p:nvSpPr>
            <p:spPr bwMode="auto">
              <a:xfrm>
                <a:off x="1525" y="2766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6" name="Rectangle 1038"/>
              <p:cNvSpPr>
                <a:spLocks noChangeArrowheads="1"/>
              </p:cNvSpPr>
              <p:nvPr/>
            </p:nvSpPr>
            <p:spPr bwMode="auto">
              <a:xfrm>
                <a:off x="1532" y="2766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7" name="Rectangle 1039"/>
              <p:cNvSpPr>
                <a:spLocks noChangeArrowheads="1"/>
              </p:cNvSpPr>
              <p:nvPr/>
            </p:nvSpPr>
            <p:spPr bwMode="auto">
              <a:xfrm>
                <a:off x="1539" y="2766"/>
                <a:ext cx="4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8" name="Rectangle 1040"/>
              <p:cNvSpPr>
                <a:spLocks noChangeArrowheads="1"/>
              </p:cNvSpPr>
              <p:nvPr/>
            </p:nvSpPr>
            <p:spPr bwMode="auto">
              <a:xfrm>
                <a:off x="1547" y="2766"/>
                <a:ext cx="3" cy="29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19" name="Rectangle 1041"/>
              <p:cNvSpPr>
                <a:spLocks noChangeArrowheads="1"/>
              </p:cNvSpPr>
              <p:nvPr/>
            </p:nvSpPr>
            <p:spPr bwMode="auto">
              <a:xfrm>
                <a:off x="1547" y="2799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0" name="Rectangle 1042"/>
              <p:cNvSpPr>
                <a:spLocks noChangeArrowheads="1"/>
              </p:cNvSpPr>
              <p:nvPr/>
            </p:nvSpPr>
            <p:spPr bwMode="auto">
              <a:xfrm>
                <a:off x="1539" y="2799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1" name="Rectangle 1043"/>
              <p:cNvSpPr>
                <a:spLocks noChangeArrowheads="1"/>
              </p:cNvSpPr>
              <p:nvPr/>
            </p:nvSpPr>
            <p:spPr bwMode="auto">
              <a:xfrm>
                <a:off x="1532" y="2799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2" name="Rectangle 1044"/>
              <p:cNvSpPr>
                <a:spLocks noChangeArrowheads="1"/>
              </p:cNvSpPr>
              <p:nvPr/>
            </p:nvSpPr>
            <p:spPr bwMode="auto">
              <a:xfrm>
                <a:off x="1525" y="2799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3" name="Rectangle 1045"/>
              <p:cNvSpPr>
                <a:spLocks noChangeArrowheads="1"/>
              </p:cNvSpPr>
              <p:nvPr/>
            </p:nvSpPr>
            <p:spPr bwMode="auto">
              <a:xfrm>
                <a:off x="1518" y="2799"/>
                <a:ext cx="3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4" name="Rectangle 1046"/>
              <p:cNvSpPr>
                <a:spLocks noChangeArrowheads="1"/>
              </p:cNvSpPr>
              <p:nvPr/>
            </p:nvSpPr>
            <p:spPr bwMode="auto">
              <a:xfrm>
                <a:off x="1510" y="2799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5" name="Rectangle 1047"/>
              <p:cNvSpPr>
                <a:spLocks noChangeArrowheads="1"/>
              </p:cNvSpPr>
              <p:nvPr/>
            </p:nvSpPr>
            <p:spPr bwMode="auto">
              <a:xfrm>
                <a:off x="1503" y="2799"/>
                <a:ext cx="4" cy="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26" name="Line 1048"/>
              <p:cNvSpPr>
                <a:spLocks noChangeShapeType="1"/>
              </p:cNvSpPr>
              <p:nvPr/>
            </p:nvSpPr>
            <p:spPr bwMode="auto">
              <a:xfrm flipV="1">
                <a:off x="1508" y="2663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27" name="Line 1049"/>
              <p:cNvSpPr>
                <a:spLocks noChangeShapeType="1"/>
              </p:cNvSpPr>
              <p:nvPr/>
            </p:nvSpPr>
            <p:spPr bwMode="auto">
              <a:xfrm>
                <a:off x="1541" y="2663"/>
                <a:ext cx="4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28" name="Line 1050"/>
              <p:cNvSpPr>
                <a:spLocks noChangeShapeType="1"/>
              </p:cNvSpPr>
              <p:nvPr/>
            </p:nvSpPr>
            <p:spPr bwMode="auto">
              <a:xfrm>
                <a:off x="1510" y="2727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29" name="Line 1051"/>
              <p:cNvSpPr>
                <a:spLocks noChangeShapeType="1"/>
              </p:cNvSpPr>
              <p:nvPr/>
            </p:nvSpPr>
            <p:spPr bwMode="auto">
              <a:xfrm>
                <a:off x="1510" y="2725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0" name="Line 1052"/>
              <p:cNvSpPr>
                <a:spLocks noChangeShapeType="1"/>
              </p:cNvSpPr>
              <p:nvPr/>
            </p:nvSpPr>
            <p:spPr bwMode="auto">
              <a:xfrm>
                <a:off x="1510" y="2722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1" name="Line 1053"/>
              <p:cNvSpPr>
                <a:spLocks noChangeShapeType="1"/>
              </p:cNvSpPr>
              <p:nvPr/>
            </p:nvSpPr>
            <p:spPr bwMode="auto">
              <a:xfrm>
                <a:off x="1510" y="2719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2" name="Line 1054"/>
              <p:cNvSpPr>
                <a:spLocks noChangeShapeType="1"/>
              </p:cNvSpPr>
              <p:nvPr/>
            </p:nvSpPr>
            <p:spPr bwMode="auto">
              <a:xfrm>
                <a:off x="1510" y="2716"/>
                <a:ext cx="2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33" name="Rectangle 1055"/>
              <p:cNvSpPr>
                <a:spLocks noChangeArrowheads="1"/>
              </p:cNvSpPr>
              <p:nvPr/>
            </p:nvSpPr>
            <p:spPr bwMode="auto">
              <a:xfrm>
                <a:off x="1526" y="2682"/>
                <a:ext cx="11" cy="7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4" name="Rectangle 1056"/>
              <p:cNvSpPr>
                <a:spLocks noChangeArrowheads="1"/>
              </p:cNvSpPr>
              <p:nvPr/>
            </p:nvSpPr>
            <p:spPr bwMode="auto">
              <a:xfrm>
                <a:off x="1537" y="2706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5" name="Rectangle 1057"/>
              <p:cNvSpPr>
                <a:spLocks noChangeArrowheads="1"/>
              </p:cNvSpPr>
              <p:nvPr/>
            </p:nvSpPr>
            <p:spPr bwMode="auto">
              <a:xfrm>
                <a:off x="1537" y="2716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6" name="Rectangle 1058"/>
              <p:cNvSpPr>
                <a:spLocks noChangeArrowheads="1"/>
              </p:cNvSpPr>
              <p:nvPr/>
            </p:nvSpPr>
            <p:spPr bwMode="auto">
              <a:xfrm>
                <a:off x="1537" y="2720"/>
                <a:ext cx="5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7" name="Freeform 1059"/>
              <p:cNvSpPr>
                <a:spLocks noEditPoints="1"/>
              </p:cNvSpPr>
              <p:nvPr/>
            </p:nvSpPr>
            <p:spPr bwMode="auto">
              <a:xfrm>
                <a:off x="1521" y="2702"/>
                <a:ext cx="169" cy="93"/>
              </a:xfrm>
              <a:custGeom>
                <a:avLst/>
                <a:gdLst>
                  <a:gd name="T0" fmla="*/ 0 w 169"/>
                  <a:gd name="T1" fmla="*/ 4 h 93"/>
                  <a:gd name="T2" fmla="*/ 11 w 169"/>
                  <a:gd name="T3" fmla="*/ 4 h 93"/>
                  <a:gd name="T4" fmla="*/ 11 w 169"/>
                  <a:gd name="T5" fmla="*/ 0 h 93"/>
                  <a:gd name="T6" fmla="*/ 0 w 169"/>
                  <a:gd name="T7" fmla="*/ 0 h 93"/>
                  <a:gd name="T8" fmla="*/ 0 w 169"/>
                  <a:gd name="T9" fmla="*/ 4 h 93"/>
                  <a:gd name="T10" fmla="*/ 163 w 169"/>
                  <a:gd name="T11" fmla="*/ 93 h 93"/>
                  <a:gd name="T12" fmla="*/ 169 w 169"/>
                  <a:gd name="T13" fmla="*/ 93 h 93"/>
                  <a:gd name="T14" fmla="*/ 169 w 169"/>
                  <a:gd name="T15" fmla="*/ 91 h 93"/>
                  <a:gd name="T16" fmla="*/ 163 w 169"/>
                  <a:gd name="T17" fmla="*/ 91 h 93"/>
                  <a:gd name="T18" fmla="*/ 163 w 169"/>
                  <a:gd name="T19" fmla="*/ 93 h 93"/>
                  <a:gd name="T20" fmla="*/ 62 w 169"/>
                  <a:gd name="T21" fmla="*/ 73 h 93"/>
                  <a:gd name="T22" fmla="*/ 62 w 169"/>
                  <a:gd name="T23" fmla="*/ 11 h 93"/>
                  <a:gd name="T24" fmla="*/ 153 w 169"/>
                  <a:gd name="T25" fmla="*/ 11 h 93"/>
                  <a:gd name="T26" fmla="*/ 153 w 169"/>
                  <a:gd name="T27" fmla="*/ 73 h 93"/>
                  <a:gd name="T28" fmla="*/ 62 w 169"/>
                  <a:gd name="T29" fmla="*/ 73 h 93"/>
                  <a:gd name="T30" fmla="*/ 58 w 169"/>
                  <a:gd name="T31" fmla="*/ 77 h 93"/>
                  <a:gd name="T32" fmla="*/ 157 w 169"/>
                  <a:gd name="T33" fmla="*/ 77 h 93"/>
                  <a:gd name="T34" fmla="*/ 157 w 169"/>
                  <a:gd name="T35" fmla="*/ 7 h 93"/>
                  <a:gd name="T36" fmla="*/ 161 w 169"/>
                  <a:gd name="T37" fmla="*/ 7 h 93"/>
                  <a:gd name="T38" fmla="*/ 161 w 169"/>
                  <a:gd name="T39" fmla="*/ 3 h 93"/>
                  <a:gd name="T40" fmla="*/ 54 w 169"/>
                  <a:gd name="T41" fmla="*/ 3 h 93"/>
                  <a:gd name="T42" fmla="*/ 54 w 169"/>
                  <a:gd name="T43" fmla="*/ 81 h 93"/>
                  <a:gd name="T44" fmla="*/ 58 w 169"/>
                  <a:gd name="T45" fmla="*/ 81 h 93"/>
                  <a:gd name="T46" fmla="*/ 58 w 169"/>
                  <a:gd name="T47" fmla="*/ 77 h 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69"/>
                  <a:gd name="T73" fmla="*/ 0 h 93"/>
                  <a:gd name="T74" fmla="*/ 169 w 169"/>
                  <a:gd name="T75" fmla="*/ 93 h 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69" h="93">
                    <a:moveTo>
                      <a:pt x="0" y="4"/>
                    </a:move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  <a:moveTo>
                      <a:pt x="163" y="93"/>
                    </a:moveTo>
                    <a:lnTo>
                      <a:pt x="169" y="93"/>
                    </a:lnTo>
                    <a:lnTo>
                      <a:pt x="169" y="91"/>
                    </a:lnTo>
                    <a:lnTo>
                      <a:pt x="163" y="91"/>
                    </a:lnTo>
                    <a:lnTo>
                      <a:pt x="163" y="93"/>
                    </a:lnTo>
                    <a:close/>
                    <a:moveTo>
                      <a:pt x="62" y="73"/>
                    </a:moveTo>
                    <a:lnTo>
                      <a:pt x="62" y="11"/>
                    </a:lnTo>
                    <a:lnTo>
                      <a:pt x="153" y="11"/>
                    </a:lnTo>
                    <a:lnTo>
                      <a:pt x="153" y="73"/>
                    </a:lnTo>
                    <a:lnTo>
                      <a:pt x="62" y="73"/>
                    </a:lnTo>
                    <a:close/>
                    <a:moveTo>
                      <a:pt x="58" y="77"/>
                    </a:moveTo>
                    <a:lnTo>
                      <a:pt x="157" y="77"/>
                    </a:lnTo>
                    <a:lnTo>
                      <a:pt x="157" y="7"/>
                    </a:lnTo>
                    <a:lnTo>
                      <a:pt x="161" y="7"/>
                    </a:lnTo>
                    <a:lnTo>
                      <a:pt x="161" y="3"/>
                    </a:lnTo>
                    <a:lnTo>
                      <a:pt x="54" y="3"/>
                    </a:lnTo>
                    <a:lnTo>
                      <a:pt x="54" y="81"/>
                    </a:lnTo>
                    <a:lnTo>
                      <a:pt x="58" y="81"/>
                    </a:lnTo>
                    <a:lnTo>
                      <a:pt x="58" y="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8" name="Rectangle 1060"/>
              <p:cNvSpPr>
                <a:spLocks noChangeArrowheads="1"/>
              </p:cNvSpPr>
              <p:nvPr/>
            </p:nvSpPr>
            <p:spPr bwMode="auto">
              <a:xfrm>
                <a:off x="1521" y="2702"/>
                <a:ext cx="11" cy="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39" name="Rectangle 1061"/>
              <p:cNvSpPr>
                <a:spLocks noChangeArrowheads="1"/>
              </p:cNvSpPr>
              <p:nvPr/>
            </p:nvSpPr>
            <p:spPr bwMode="auto">
              <a:xfrm>
                <a:off x="1684" y="2793"/>
                <a:ext cx="6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0" name="Rectangle 1062"/>
              <p:cNvSpPr>
                <a:spLocks noChangeArrowheads="1"/>
              </p:cNvSpPr>
              <p:nvPr/>
            </p:nvSpPr>
            <p:spPr bwMode="auto">
              <a:xfrm>
                <a:off x="1583" y="2713"/>
                <a:ext cx="91" cy="6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1" name="Freeform 1063"/>
              <p:cNvSpPr>
                <a:spLocks/>
              </p:cNvSpPr>
              <p:nvPr/>
            </p:nvSpPr>
            <p:spPr bwMode="auto">
              <a:xfrm>
                <a:off x="1575" y="2705"/>
                <a:ext cx="107" cy="78"/>
              </a:xfrm>
              <a:custGeom>
                <a:avLst/>
                <a:gdLst>
                  <a:gd name="T0" fmla="*/ 4 w 107"/>
                  <a:gd name="T1" fmla="*/ 74 h 78"/>
                  <a:gd name="T2" fmla="*/ 103 w 107"/>
                  <a:gd name="T3" fmla="*/ 74 h 78"/>
                  <a:gd name="T4" fmla="*/ 103 w 107"/>
                  <a:gd name="T5" fmla="*/ 4 h 78"/>
                  <a:gd name="T6" fmla="*/ 107 w 107"/>
                  <a:gd name="T7" fmla="*/ 4 h 78"/>
                  <a:gd name="T8" fmla="*/ 107 w 107"/>
                  <a:gd name="T9" fmla="*/ 0 h 78"/>
                  <a:gd name="T10" fmla="*/ 0 w 107"/>
                  <a:gd name="T11" fmla="*/ 0 h 78"/>
                  <a:gd name="T12" fmla="*/ 0 w 107"/>
                  <a:gd name="T13" fmla="*/ 78 h 78"/>
                  <a:gd name="T14" fmla="*/ 4 w 107"/>
                  <a:gd name="T15" fmla="*/ 78 h 78"/>
                  <a:gd name="T16" fmla="*/ 4 w 107"/>
                  <a:gd name="T17" fmla="*/ 74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7"/>
                  <a:gd name="T28" fmla="*/ 0 h 78"/>
                  <a:gd name="T29" fmla="*/ 107 w 107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7" h="78">
                    <a:moveTo>
                      <a:pt x="4" y="74"/>
                    </a:moveTo>
                    <a:lnTo>
                      <a:pt x="103" y="7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4" y="78"/>
                    </a:lnTo>
                    <a:lnTo>
                      <a:pt x="4" y="74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2" name="Freeform 1064"/>
              <p:cNvSpPr>
                <a:spLocks/>
              </p:cNvSpPr>
              <p:nvPr/>
            </p:nvSpPr>
            <p:spPr bwMode="auto">
              <a:xfrm>
                <a:off x="1563" y="2793"/>
                <a:ext cx="66" cy="7"/>
              </a:xfrm>
              <a:custGeom>
                <a:avLst/>
                <a:gdLst>
                  <a:gd name="T0" fmla="*/ 0 w 66"/>
                  <a:gd name="T1" fmla="*/ 0 h 7"/>
                  <a:gd name="T2" fmla="*/ 66 w 66"/>
                  <a:gd name="T3" fmla="*/ 0 h 7"/>
                  <a:gd name="T4" fmla="*/ 66 w 66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66"/>
                  <a:gd name="T10" fmla="*/ 0 h 7"/>
                  <a:gd name="T11" fmla="*/ 66 w 6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6" h="7">
                    <a:moveTo>
                      <a:pt x="0" y="0"/>
                    </a:moveTo>
                    <a:lnTo>
                      <a:pt x="66" y="0"/>
                    </a:lnTo>
                    <a:lnTo>
                      <a:pt x="66" y="7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3" name="Line 1065"/>
              <p:cNvSpPr>
                <a:spLocks noChangeShapeType="1"/>
              </p:cNvSpPr>
              <p:nvPr/>
            </p:nvSpPr>
            <p:spPr bwMode="auto">
              <a:xfrm flipV="1">
                <a:off x="1596" y="279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4" name="Line 1066"/>
              <p:cNvSpPr>
                <a:spLocks noChangeShapeType="1"/>
              </p:cNvSpPr>
              <p:nvPr/>
            </p:nvSpPr>
            <p:spPr bwMode="auto">
              <a:xfrm>
                <a:off x="1629" y="2824"/>
                <a:ext cx="520" cy="472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5" name="Freeform 1067"/>
              <p:cNvSpPr>
                <a:spLocks/>
              </p:cNvSpPr>
              <p:nvPr/>
            </p:nvSpPr>
            <p:spPr bwMode="auto">
              <a:xfrm>
                <a:off x="2122" y="3267"/>
                <a:ext cx="68" cy="66"/>
              </a:xfrm>
              <a:custGeom>
                <a:avLst/>
                <a:gdLst>
                  <a:gd name="T0" fmla="*/ 42 w 68"/>
                  <a:gd name="T1" fmla="*/ 0 h 66"/>
                  <a:gd name="T2" fmla="*/ 68 w 68"/>
                  <a:gd name="T3" fmla="*/ 66 h 66"/>
                  <a:gd name="T4" fmla="*/ 0 w 68"/>
                  <a:gd name="T5" fmla="*/ 47 h 66"/>
                  <a:gd name="T6" fmla="*/ 42 w 68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"/>
                  <a:gd name="T13" fmla="*/ 0 h 66"/>
                  <a:gd name="T14" fmla="*/ 68 w 68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" h="66">
                    <a:moveTo>
                      <a:pt x="42" y="0"/>
                    </a:moveTo>
                    <a:lnTo>
                      <a:pt x="68" y="66"/>
                    </a:lnTo>
                    <a:lnTo>
                      <a:pt x="0" y="47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6" name="Rectangle 1068"/>
              <p:cNvSpPr>
                <a:spLocks noChangeArrowheads="1"/>
              </p:cNvSpPr>
              <p:nvPr/>
            </p:nvSpPr>
            <p:spPr bwMode="auto">
              <a:xfrm>
                <a:off x="1709" y="2945"/>
                <a:ext cx="225" cy="10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47" name="Rectangle 1069"/>
              <p:cNvSpPr>
                <a:spLocks noChangeArrowheads="1"/>
              </p:cNvSpPr>
              <p:nvPr/>
            </p:nvSpPr>
            <p:spPr bwMode="auto">
              <a:xfrm>
                <a:off x="1751" y="2941"/>
                <a:ext cx="21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Task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348" name="Line 1070"/>
              <p:cNvSpPr>
                <a:spLocks noChangeShapeType="1"/>
              </p:cNvSpPr>
              <p:nvPr/>
            </p:nvSpPr>
            <p:spPr bwMode="auto">
              <a:xfrm>
                <a:off x="4706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49" name="Line 1071"/>
              <p:cNvSpPr>
                <a:spLocks noChangeShapeType="1"/>
              </p:cNvSpPr>
              <p:nvPr/>
            </p:nvSpPr>
            <p:spPr bwMode="auto">
              <a:xfrm>
                <a:off x="4738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0" name="Line 1072"/>
              <p:cNvSpPr>
                <a:spLocks noChangeShapeType="1"/>
              </p:cNvSpPr>
              <p:nvPr/>
            </p:nvSpPr>
            <p:spPr bwMode="auto">
              <a:xfrm>
                <a:off x="4771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1" name="Line 1073"/>
              <p:cNvSpPr>
                <a:spLocks noChangeShapeType="1"/>
              </p:cNvSpPr>
              <p:nvPr/>
            </p:nvSpPr>
            <p:spPr bwMode="auto">
              <a:xfrm>
                <a:off x="4803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2" name="Line 1074"/>
              <p:cNvSpPr>
                <a:spLocks noChangeShapeType="1"/>
              </p:cNvSpPr>
              <p:nvPr/>
            </p:nvSpPr>
            <p:spPr bwMode="auto">
              <a:xfrm>
                <a:off x="4835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3" name="Line 1075"/>
              <p:cNvSpPr>
                <a:spLocks noChangeShapeType="1"/>
              </p:cNvSpPr>
              <p:nvPr/>
            </p:nvSpPr>
            <p:spPr bwMode="auto">
              <a:xfrm>
                <a:off x="4868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4" name="Line 1076"/>
              <p:cNvSpPr>
                <a:spLocks noChangeShapeType="1"/>
              </p:cNvSpPr>
              <p:nvPr/>
            </p:nvSpPr>
            <p:spPr bwMode="auto">
              <a:xfrm>
                <a:off x="4900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5" name="Line 1077"/>
              <p:cNvSpPr>
                <a:spLocks noChangeShapeType="1"/>
              </p:cNvSpPr>
              <p:nvPr/>
            </p:nvSpPr>
            <p:spPr bwMode="auto">
              <a:xfrm>
                <a:off x="4932" y="2969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6" name="Line 1078"/>
              <p:cNvSpPr>
                <a:spLocks noChangeShapeType="1"/>
              </p:cNvSpPr>
              <p:nvPr/>
            </p:nvSpPr>
            <p:spPr bwMode="auto">
              <a:xfrm>
                <a:off x="4965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7" name="Line 1079"/>
              <p:cNvSpPr>
                <a:spLocks noChangeShapeType="1"/>
              </p:cNvSpPr>
              <p:nvPr/>
            </p:nvSpPr>
            <p:spPr bwMode="auto">
              <a:xfrm>
                <a:off x="4997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8" name="Line 1080"/>
              <p:cNvSpPr>
                <a:spLocks noChangeShapeType="1"/>
              </p:cNvSpPr>
              <p:nvPr/>
            </p:nvSpPr>
            <p:spPr bwMode="auto">
              <a:xfrm>
                <a:off x="5029" y="2969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59" name="Line 1081"/>
              <p:cNvSpPr>
                <a:spLocks noChangeShapeType="1"/>
              </p:cNvSpPr>
              <p:nvPr/>
            </p:nvSpPr>
            <p:spPr bwMode="auto">
              <a:xfrm>
                <a:off x="5062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0" name="Line 1082"/>
              <p:cNvSpPr>
                <a:spLocks noChangeShapeType="1"/>
              </p:cNvSpPr>
              <p:nvPr/>
            </p:nvSpPr>
            <p:spPr bwMode="auto">
              <a:xfrm>
                <a:off x="5094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1" name="Line 1083"/>
              <p:cNvSpPr>
                <a:spLocks noChangeShapeType="1"/>
              </p:cNvSpPr>
              <p:nvPr/>
            </p:nvSpPr>
            <p:spPr bwMode="auto">
              <a:xfrm>
                <a:off x="5126" y="2969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2" name="Line 1084"/>
              <p:cNvSpPr>
                <a:spLocks noChangeShapeType="1"/>
              </p:cNvSpPr>
              <p:nvPr/>
            </p:nvSpPr>
            <p:spPr bwMode="auto">
              <a:xfrm>
                <a:off x="5159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3" name="Line 1085"/>
              <p:cNvSpPr>
                <a:spLocks noChangeShapeType="1"/>
              </p:cNvSpPr>
              <p:nvPr/>
            </p:nvSpPr>
            <p:spPr bwMode="auto">
              <a:xfrm>
                <a:off x="5191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4" name="Line 1086"/>
              <p:cNvSpPr>
                <a:spLocks noChangeShapeType="1"/>
              </p:cNvSpPr>
              <p:nvPr/>
            </p:nvSpPr>
            <p:spPr bwMode="auto">
              <a:xfrm>
                <a:off x="5223" y="2969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5" name="Line 1087"/>
              <p:cNvSpPr>
                <a:spLocks noChangeShapeType="1"/>
              </p:cNvSpPr>
              <p:nvPr/>
            </p:nvSpPr>
            <p:spPr bwMode="auto">
              <a:xfrm>
                <a:off x="5256" y="2969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6" name="Line 1088"/>
              <p:cNvSpPr>
                <a:spLocks noChangeShapeType="1"/>
              </p:cNvSpPr>
              <p:nvPr/>
            </p:nvSpPr>
            <p:spPr bwMode="auto">
              <a:xfrm flipV="1">
                <a:off x="5282" y="2947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7" name="Line 1089"/>
              <p:cNvSpPr>
                <a:spLocks noChangeShapeType="1"/>
              </p:cNvSpPr>
              <p:nvPr/>
            </p:nvSpPr>
            <p:spPr bwMode="auto">
              <a:xfrm flipV="1">
                <a:off x="5282" y="291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8" name="Line 1090"/>
              <p:cNvSpPr>
                <a:spLocks noChangeShapeType="1"/>
              </p:cNvSpPr>
              <p:nvPr/>
            </p:nvSpPr>
            <p:spPr bwMode="auto">
              <a:xfrm flipV="1">
                <a:off x="5282" y="2882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69" name="Line 1091"/>
              <p:cNvSpPr>
                <a:spLocks noChangeShapeType="1"/>
              </p:cNvSpPr>
              <p:nvPr/>
            </p:nvSpPr>
            <p:spPr bwMode="auto">
              <a:xfrm flipV="1">
                <a:off x="5282" y="2849"/>
                <a:ext cx="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0" name="Line 1092"/>
              <p:cNvSpPr>
                <a:spLocks noChangeShapeType="1"/>
              </p:cNvSpPr>
              <p:nvPr/>
            </p:nvSpPr>
            <p:spPr bwMode="auto">
              <a:xfrm flipV="1">
                <a:off x="5282" y="2817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1" name="Freeform 1093"/>
              <p:cNvSpPr>
                <a:spLocks/>
              </p:cNvSpPr>
              <p:nvPr/>
            </p:nvSpPr>
            <p:spPr bwMode="auto">
              <a:xfrm>
                <a:off x="5280" y="2787"/>
                <a:ext cx="2" cy="14"/>
              </a:xfrm>
              <a:custGeom>
                <a:avLst/>
                <a:gdLst>
                  <a:gd name="T0" fmla="*/ 1 w 5"/>
                  <a:gd name="T1" fmla="*/ 6 h 35"/>
                  <a:gd name="T2" fmla="*/ 1 w 5"/>
                  <a:gd name="T3" fmla="*/ 0 h 35"/>
                  <a:gd name="T4" fmla="*/ 0 w 5"/>
                  <a:gd name="T5" fmla="*/ 0 h 3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35"/>
                  <a:gd name="T11" fmla="*/ 5 w 5"/>
                  <a:gd name="T12" fmla="*/ 35 h 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35">
                    <a:moveTo>
                      <a:pt x="5" y="35"/>
                    </a:move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72" name="Line 1094"/>
              <p:cNvSpPr>
                <a:spLocks noChangeShapeType="1"/>
              </p:cNvSpPr>
              <p:nvPr/>
            </p:nvSpPr>
            <p:spPr bwMode="auto">
              <a:xfrm flipH="1">
                <a:off x="5248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3" name="Line 1095"/>
              <p:cNvSpPr>
                <a:spLocks noChangeShapeType="1"/>
              </p:cNvSpPr>
              <p:nvPr/>
            </p:nvSpPr>
            <p:spPr bwMode="auto">
              <a:xfrm flipH="1">
                <a:off x="5215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4" name="Line 1096"/>
              <p:cNvSpPr>
                <a:spLocks noChangeShapeType="1"/>
              </p:cNvSpPr>
              <p:nvPr/>
            </p:nvSpPr>
            <p:spPr bwMode="auto">
              <a:xfrm flipH="1">
                <a:off x="5183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5" name="Line 1097"/>
              <p:cNvSpPr>
                <a:spLocks noChangeShapeType="1"/>
              </p:cNvSpPr>
              <p:nvPr/>
            </p:nvSpPr>
            <p:spPr bwMode="auto">
              <a:xfrm flipH="1">
                <a:off x="5151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6" name="Line 1098"/>
              <p:cNvSpPr>
                <a:spLocks noChangeShapeType="1"/>
              </p:cNvSpPr>
              <p:nvPr/>
            </p:nvSpPr>
            <p:spPr bwMode="auto">
              <a:xfrm flipH="1">
                <a:off x="5118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7" name="Line 1099"/>
              <p:cNvSpPr>
                <a:spLocks noChangeShapeType="1"/>
              </p:cNvSpPr>
              <p:nvPr/>
            </p:nvSpPr>
            <p:spPr bwMode="auto">
              <a:xfrm flipH="1">
                <a:off x="5086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8" name="Line 1100"/>
              <p:cNvSpPr>
                <a:spLocks noChangeShapeType="1"/>
              </p:cNvSpPr>
              <p:nvPr/>
            </p:nvSpPr>
            <p:spPr bwMode="auto">
              <a:xfrm flipH="1">
                <a:off x="5054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79" name="Line 1101"/>
              <p:cNvSpPr>
                <a:spLocks noChangeShapeType="1"/>
              </p:cNvSpPr>
              <p:nvPr/>
            </p:nvSpPr>
            <p:spPr bwMode="auto">
              <a:xfrm flipH="1">
                <a:off x="5021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0" name="Line 1102"/>
              <p:cNvSpPr>
                <a:spLocks noChangeShapeType="1"/>
              </p:cNvSpPr>
              <p:nvPr/>
            </p:nvSpPr>
            <p:spPr bwMode="auto">
              <a:xfrm flipH="1">
                <a:off x="4989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1" name="Line 1103"/>
              <p:cNvSpPr>
                <a:spLocks noChangeShapeType="1"/>
              </p:cNvSpPr>
              <p:nvPr/>
            </p:nvSpPr>
            <p:spPr bwMode="auto">
              <a:xfrm flipH="1">
                <a:off x="4957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2" name="Line 1104"/>
              <p:cNvSpPr>
                <a:spLocks noChangeShapeType="1"/>
              </p:cNvSpPr>
              <p:nvPr/>
            </p:nvSpPr>
            <p:spPr bwMode="auto">
              <a:xfrm flipH="1">
                <a:off x="4924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3" name="Line 1105"/>
              <p:cNvSpPr>
                <a:spLocks noChangeShapeType="1"/>
              </p:cNvSpPr>
              <p:nvPr/>
            </p:nvSpPr>
            <p:spPr bwMode="auto">
              <a:xfrm flipH="1">
                <a:off x="4892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4" name="Line 1106"/>
              <p:cNvSpPr>
                <a:spLocks noChangeShapeType="1"/>
              </p:cNvSpPr>
              <p:nvPr/>
            </p:nvSpPr>
            <p:spPr bwMode="auto">
              <a:xfrm flipH="1">
                <a:off x="4860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5" name="Line 1107"/>
              <p:cNvSpPr>
                <a:spLocks noChangeShapeType="1"/>
              </p:cNvSpPr>
              <p:nvPr/>
            </p:nvSpPr>
            <p:spPr bwMode="auto">
              <a:xfrm flipH="1">
                <a:off x="4827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6" name="Line 1108"/>
              <p:cNvSpPr>
                <a:spLocks noChangeShapeType="1"/>
              </p:cNvSpPr>
              <p:nvPr/>
            </p:nvSpPr>
            <p:spPr bwMode="auto">
              <a:xfrm flipH="1">
                <a:off x="4795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7" name="Line 1109"/>
              <p:cNvSpPr>
                <a:spLocks noChangeShapeType="1"/>
              </p:cNvSpPr>
              <p:nvPr/>
            </p:nvSpPr>
            <p:spPr bwMode="auto">
              <a:xfrm flipH="1">
                <a:off x="4763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8" name="Line 1110"/>
              <p:cNvSpPr>
                <a:spLocks noChangeShapeType="1"/>
              </p:cNvSpPr>
              <p:nvPr/>
            </p:nvSpPr>
            <p:spPr bwMode="auto">
              <a:xfrm flipH="1">
                <a:off x="4730" y="2787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89" name="Freeform 1111"/>
              <p:cNvSpPr>
                <a:spLocks/>
              </p:cNvSpPr>
              <p:nvPr/>
            </p:nvSpPr>
            <p:spPr bwMode="auto">
              <a:xfrm>
                <a:off x="4706" y="2787"/>
                <a:ext cx="8" cy="8"/>
              </a:xfrm>
              <a:custGeom>
                <a:avLst/>
                <a:gdLst>
                  <a:gd name="T0" fmla="*/ 3 w 20"/>
                  <a:gd name="T1" fmla="*/ 0 h 20"/>
                  <a:gd name="T2" fmla="*/ 0 w 20"/>
                  <a:gd name="T3" fmla="*/ 0 h 20"/>
                  <a:gd name="T4" fmla="*/ 0 w 20"/>
                  <a:gd name="T5" fmla="*/ 3 h 20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20"/>
                  <a:gd name="T11" fmla="*/ 20 w 20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20">
                    <a:moveTo>
                      <a:pt x="20" y="0"/>
                    </a:moveTo>
                    <a:lnTo>
                      <a:pt x="0" y="0"/>
                    </a:lnTo>
                    <a:lnTo>
                      <a:pt x="0" y="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390" name="Line 1112"/>
              <p:cNvSpPr>
                <a:spLocks noChangeShapeType="1"/>
              </p:cNvSpPr>
              <p:nvPr/>
            </p:nvSpPr>
            <p:spPr bwMode="auto">
              <a:xfrm>
                <a:off x="4706" y="2811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1" name="Line 1113"/>
              <p:cNvSpPr>
                <a:spLocks noChangeShapeType="1"/>
              </p:cNvSpPr>
              <p:nvPr/>
            </p:nvSpPr>
            <p:spPr bwMode="auto">
              <a:xfrm>
                <a:off x="4706" y="2843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2" name="Line 1114"/>
              <p:cNvSpPr>
                <a:spLocks noChangeShapeType="1"/>
              </p:cNvSpPr>
              <p:nvPr/>
            </p:nvSpPr>
            <p:spPr bwMode="auto">
              <a:xfrm>
                <a:off x="4706" y="2876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3" name="Line 1115"/>
              <p:cNvSpPr>
                <a:spLocks noChangeShapeType="1"/>
              </p:cNvSpPr>
              <p:nvPr/>
            </p:nvSpPr>
            <p:spPr bwMode="auto">
              <a:xfrm>
                <a:off x="4706" y="290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4" name="Line 1116"/>
              <p:cNvSpPr>
                <a:spLocks noChangeShapeType="1"/>
              </p:cNvSpPr>
              <p:nvPr/>
            </p:nvSpPr>
            <p:spPr bwMode="auto">
              <a:xfrm>
                <a:off x="4706" y="2940"/>
                <a:ext cx="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5" name="Rectangle 1117"/>
              <p:cNvSpPr>
                <a:spLocks noChangeArrowheads="1"/>
              </p:cNvSpPr>
              <p:nvPr/>
            </p:nvSpPr>
            <p:spPr bwMode="auto">
              <a:xfrm>
                <a:off x="4770" y="2812"/>
                <a:ext cx="518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600" b="1">
                    <a:solidFill>
                      <a:srgbClr val="000000"/>
                    </a:solidFill>
                  </a:rPr>
                  <a:t>Domain B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396" name="Line 1118"/>
              <p:cNvSpPr>
                <a:spLocks noChangeShapeType="1"/>
              </p:cNvSpPr>
              <p:nvPr/>
            </p:nvSpPr>
            <p:spPr bwMode="auto">
              <a:xfrm>
                <a:off x="1538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7" name="Line 1119"/>
              <p:cNvSpPr>
                <a:spLocks noChangeShapeType="1"/>
              </p:cNvSpPr>
              <p:nvPr/>
            </p:nvSpPr>
            <p:spPr bwMode="auto">
              <a:xfrm>
                <a:off x="1570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8" name="Line 1120"/>
              <p:cNvSpPr>
                <a:spLocks noChangeShapeType="1"/>
              </p:cNvSpPr>
              <p:nvPr/>
            </p:nvSpPr>
            <p:spPr bwMode="auto">
              <a:xfrm>
                <a:off x="1602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99" name="Line 1121"/>
              <p:cNvSpPr>
                <a:spLocks noChangeShapeType="1"/>
              </p:cNvSpPr>
              <p:nvPr/>
            </p:nvSpPr>
            <p:spPr bwMode="auto">
              <a:xfrm>
                <a:off x="1635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0" name="Line 1122"/>
              <p:cNvSpPr>
                <a:spLocks noChangeShapeType="1"/>
              </p:cNvSpPr>
              <p:nvPr/>
            </p:nvSpPr>
            <p:spPr bwMode="auto">
              <a:xfrm>
                <a:off x="1667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1" name="Line 1123"/>
              <p:cNvSpPr>
                <a:spLocks noChangeShapeType="1"/>
              </p:cNvSpPr>
              <p:nvPr/>
            </p:nvSpPr>
            <p:spPr bwMode="auto">
              <a:xfrm>
                <a:off x="1699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2" name="Line 1124"/>
              <p:cNvSpPr>
                <a:spLocks noChangeShapeType="1"/>
              </p:cNvSpPr>
              <p:nvPr/>
            </p:nvSpPr>
            <p:spPr bwMode="auto">
              <a:xfrm>
                <a:off x="1732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3" name="Line 1125"/>
              <p:cNvSpPr>
                <a:spLocks noChangeShapeType="1"/>
              </p:cNvSpPr>
              <p:nvPr/>
            </p:nvSpPr>
            <p:spPr bwMode="auto">
              <a:xfrm>
                <a:off x="1764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4" name="Line 1126"/>
              <p:cNvSpPr>
                <a:spLocks noChangeShapeType="1"/>
              </p:cNvSpPr>
              <p:nvPr/>
            </p:nvSpPr>
            <p:spPr bwMode="auto">
              <a:xfrm>
                <a:off x="1796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5" name="Line 1127"/>
              <p:cNvSpPr>
                <a:spLocks noChangeShapeType="1"/>
              </p:cNvSpPr>
              <p:nvPr/>
            </p:nvSpPr>
            <p:spPr bwMode="auto">
              <a:xfrm>
                <a:off x="1829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6" name="Line 1128"/>
              <p:cNvSpPr>
                <a:spLocks noChangeShapeType="1"/>
              </p:cNvSpPr>
              <p:nvPr/>
            </p:nvSpPr>
            <p:spPr bwMode="auto">
              <a:xfrm>
                <a:off x="1861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7" name="Line 1129"/>
              <p:cNvSpPr>
                <a:spLocks noChangeShapeType="1"/>
              </p:cNvSpPr>
              <p:nvPr/>
            </p:nvSpPr>
            <p:spPr bwMode="auto">
              <a:xfrm>
                <a:off x="1893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8" name="Line 1130"/>
              <p:cNvSpPr>
                <a:spLocks noChangeShapeType="1"/>
              </p:cNvSpPr>
              <p:nvPr/>
            </p:nvSpPr>
            <p:spPr bwMode="auto">
              <a:xfrm>
                <a:off x="1926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09" name="Line 1131"/>
              <p:cNvSpPr>
                <a:spLocks noChangeShapeType="1"/>
              </p:cNvSpPr>
              <p:nvPr/>
            </p:nvSpPr>
            <p:spPr bwMode="auto">
              <a:xfrm>
                <a:off x="1958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0" name="Line 1132"/>
              <p:cNvSpPr>
                <a:spLocks noChangeShapeType="1"/>
              </p:cNvSpPr>
              <p:nvPr/>
            </p:nvSpPr>
            <p:spPr bwMode="auto">
              <a:xfrm>
                <a:off x="1990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1" name="Line 1133"/>
              <p:cNvSpPr>
                <a:spLocks noChangeShapeType="1"/>
              </p:cNvSpPr>
              <p:nvPr/>
            </p:nvSpPr>
            <p:spPr bwMode="auto">
              <a:xfrm>
                <a:off x="2023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2" name="Line 1134"/>
              <p:cNvSpPr>
                <a:spLocks noChangeShapeType="1"/>
              </p:cNvSpPr>
              <p:nvPr/>
            </p:nvSpPr>
            <p:spPr bwMode="auto">
              <a:xfrm>
                <a:off x="2055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3" name="Line 1135"/>
              <p:cNvSpPr>
                <a:spLocks noChangeShapeType="1"/>
              </p:cNvSpPr>
              <p:nvPr/>
            </p:nvSpPr>
            <p:spPr bwMode="auto">
              <a:xfrm>
                <a:off x="2087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4" name="Line 1136"/>
              <p:cNvSpPr>
                <a:spLocks noChangeShapeType="1"/>
              </p:cNvSpPr>
              <p:nvPr/>
            </p:nvSpPr>
            <p:spPr bwMode="auto">
              <a:xfrm>
                <a:off x="2120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5" name="Line 1137"/>
              <p:cNvSpPr>
                <a:spLocks noChangeShapeType="1"/>
              </p:cNvSpPr>
              <p:nvPr/>
            </p:nvSpPr>
            <p:spPr bwMode="auto">
              <a:xfrm>
                <a:off x="2152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6" name="Line 1138"/>
              <p:cNvSpPr>
                <a:spLocks noChangeShapeType="1"/>
              </p:cNvSpPr>
              <p:nvPr/>
            </p:nvSpPr>
            <p:spPr bwMode="auto">
              <a:xfrm>
                <a:off x="2184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7" name="Line 1139"/>
              <p:cNvSpPr>
                <a:spLocks noChangeShapeType="1"/>
              </p:cNvSpPr>
              <p:nvPr/>
            </p:nvSpPr>
            <p:spPr bwMode="auto">
              <a:xfrm>
                <a:off x="2217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8" name="Line 1140"/>
              <p:cNvSpPr>
                <a:spLocks noChangeShapeType="1"/>
              </p:cNvSpPr>
              <p:nvPr/>
            </p:nvSpPr>
            <p:spPr bwMode="auto">
              <a:xfrm>
                <a:off x="2249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19" name="Line 1141"/>
              <p:cNvSpPr>
                <a:spLocks noChangeShapeType="1"/>
              </p:cNvSpPr>
              <p:nvPr/>
            </p:nvSpPr>
            <p:spPr bwMode="auto">
              <a:xfrm>
                <a:off x="2281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0" name="Line 1142"/>
              <p:cNvSpPr>
                <a:spLocks noChangeShapeType="1"/>
              </p:cNvSpPr>
              <p:nvPr/>
            </p:nvSpPr>
            <p:spPr bwMode="auto">
              <a:xfrm>
                <a:off x="2314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1" name="Line 1143"/>
              <p:cNvSpPr>
                <a:spLocks noChangeShapeType="1"/>
              </p:cNvSpPr>
              <p:nvPr/>
            </p:nvSpPr>
            <p:spPr bwMode="auto">
              <a:xfrm>
                <a:off x="2346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2" name="Line 1144"/>
              <p:cNvSpPr>
                <a:spLocks noChangeShapeType="1"/>
              </p:cNvSpPr>
              <p:nvPr/>
            </p:nvSpPr>
            <p:spPr bwMode="auto">
              <a:xfrm>
                <a:off x="2379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3" name="Line 1145"/>
              <p:cNvSpPr>
                <a:spLocks noChangeShapeType="1"/>
              </p:cNvSpPr>
              <p:nvPr/>
            </p:nvSpPr>
            <p:spPr bwMode="auto">
              <a:xfrm>
                <a:off x="2411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4" name="Line 1146"/>
              <p:cNvSpPr>
                <a:spLocks noChangeShapeType="1"/>
              </p:cNvSpPr>
              <p:nvPr/>
            </p:nvSpPr>
            <p:spPr bwMode="auto">
              <a:xfrm flipV="1">
                <a:off x="2432" y="2486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5" name="Line 1147"/>
              <p:cNvSpPr>
                <a:spLocks noChangeShapeType="1"/>
              </p:cNvSpPr>
              <p:nvPr/>
            </p:nvSpPr>
            <p:spPr bwMode="auto">
              <a:xfrm flipV="1">
                <a:off x="2432" y="2454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6" name="Line 1148"/>
              <p:cNvSpPr>
                <a:spLocks noChangeShapeType="1"/>
              </p:cNvSpPr>
              <p:nvPr/>
            </p:nvSpPr>
            <p:spPr bwMode="auto">
              <a:xfrm flipV="1">
                <a:off x="2432" y="2421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7" name="Line 1149"/>
              <p:cNvSpPr>
                <a:spLocks noChangeShapeType="1"/>
              </p:cNvSpPr>
              <p:nvPr/>
            </p:nvSpPr>
            <p:spPr bwMode="auto">
              <a:xfrm flipV="1">
                <a:off x="2432" y="2389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28" name="Freeform 1150"/>
              <p:cNvSpPr>
                <a:spLocks/>
              </p:cNvSpPr>
              <p:nvPr/>
            </p:nvSpPr>
            <p:spPr bwMode="auto">
              <a:xfrm>
                <a:off x="2424" y="2365"/>
                <a:ext cx="8" cy="8"/>
              </a:xfrm>
              <a:custGeom>
                <a:avLst/>
                <a:gdLst>
                  <a:gd name="T0" fmla="*/ 3 w 21"/>
                  <a:gd name="T1" fmla="*/ 3 h 19"/>
                  <a:gd name="T2" fmla="*/ 3 w 21"/>
                  <a:gd name="T3" fmla="*/ 0 h 19"/>
                  <a:gd name="T4" fmla="*/ 0 w 21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19"/>
                  <a:gd name="T11" fmla="*/ 21 w 21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19">
                    <a:moveTo>
                      <a:pt x="21" y="19"/>
                    </a:move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429" name="Line 1151"/>
              <p:cNvSpPr>
                <a:spLocks noChangeShapeType="1"/>
              </p:cNvSpPr>
              <p:nvPr/>
            </p:nvSpPr>
            <p:spPr bwMode="auto">
              <a:xfrm flipH="1">
                <a:off x="2391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0" name="Line 1152"/>
              <p:cNvSpPr>
                <a:spLocks noChangeShapeType="1"/>
              </p:cNvSpPr>
              <p:nvPr/>
            </p:nvSpPr>
            <p:spPr bwMode="auto">
              <a:xfrm flipH="1">
                <a:off x="2359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1" name="Line 1153"/>
              <p:cNvSpPr>
                <a:spLocks noChangeShapeType="1"/>
              </p:cNvSpPr>
              <p:nvPr/>
            </p:nvSpPr>
            <p:spPr bwMode="auto">
              <a:xfrm flipH="1">
                <a:off x="2327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2" name="Line 1154"/>
              <p:cNvSpPr>
                <a:spLocks noChangeShapeType="1"/>
              </p:cNvSpPr>
              <p:nvPr/>
            </p:nvSpPr>
            <p:spPr bwMode="auto">
              <a:xfrm flipH="1">
                <a:off x="2294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3" name="Line 1155"/>
              <p:cNvSpPr>
                <a:spLocks noChangeShapeType="1"/>
              </p:cNvSpPr>
              <p:nvPr/>
            </p:nvSpPr>
            <p:spPr bwMode="auto">
              <a:xfrm flipH="1">
                <a:off x="2262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4" name="Line 1156"/>
              <p:cNvSpPr>
                <a:spLocks noChangeShapeType="1"/>
              </p:cNvSpPr>
              <p:nvPr/>
            </p:nvSpPr>
            <p:spPr bwMode="auto">
              <a:xfrm flipH="1">
                <a:off x="2230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5" name="Line 1157"/>
              <p:cNvSpPr>
                <a:spLocks noChangeShapeType="1"/>
              </p:cNvSpPr>
              <p:nvPr/>
            </p:nvSpPr>
            <p:spPr bwMode="auto">
              <a:xfrm flipH="1">
                <a:off x="2197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6" name="Line 1158"/>
              <p:cNvSpPr>
                <a:spLocks noChangeShapeType="1"/>
              </p:cNvSpPr>
              <p:nvPr/>
            </p:nvSpPr>
            <p:spPr bwMode="auto">
              <a:xfrm flipH="1">
                <a:off x="2165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7" name="Line 1159"/>
              <p:cNvSpPr>
                <a:spLocks noChangeShapeType="1"/>
              </p:cNvSpPr>
              <p:nvPr/>
            </p:nvSpPr>
            <p:spPr bwMode="auto">
              <a:xfrm flipH="1">
                <a:off x="2133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8" name="Line 1160"/>
              <p:cNvSpPr>
                <a:spLocks noChangeShapeType="1"/>
              </p:cNvSpPr>
              <p:nvPr/>
            </p:nvSpPr>
            <p:spPr bwMode="auto">
              <a:xfrm flipH="1">
                <a:off x="2100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39" name="Line 1161"/>
              <p:cNvSpPr>
                <a:spLocks noChangeShapeType="1"/>
              </p:cNvSpPr>
              <p:nvPr/>
            </p:nvSpPr>
            <p:spPr bwMode="auto">
              <a:xfrm flipH="1">
                <a:off x="2068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0" name="Line 1162"/>
              <p:cNvSpPr>
                <a:spLocks noChangeShapeType="1"/>
              </p:cNvSpPr>
              <p:nvPr/>
            </p:nvSpPr>
            <p:spPr bwMode="auto">
              <a:xfrm flipH="1">
                <a:off x="2036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1" name="Line 1163"/>
              <p:cNvSpPr>
                <a:spLocks noChangeShapeType="1"/>
              </p:cNvSpPr>
              <p:nvPr/>
            </p:nvSpPr>
            <p:spPr bwMode="auto">
              <a:xfrm flipH="1">
                <a:off x="2003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2" name="Line 1164"/>
              <p:cNvSpPr>
                <a:spLocks noChangeShapeType="1"/>
              </p:cNvSpPr>
              <p:nvPr/>
            </p:nvSpPr>
            <p:spPr bwMode="auto">
              <a:xfrm flipH="1">
                <a:off x="1971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3" name="Line 1165"/>
              <p:cNvSpPr>
                <a:spLocks noChangeShapeType="1"/>
              </p:cNvSpPr>
              <p:nvPr/>
            </p:nvSpPr>
            <p:spPr bwMode="auto">
              <a:xfrm flipH="1">
                <a:off x="1939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4" name="Line 1166"/>
              <p:cNvSpPr>
                <a:spLocks noChangeShapeType="1"/>
              </p:cNvSpPr>
              <p:nvPr/>
            </p:nvSpPr>
            <p:spPr bwMode="auto">
              <a:xfrm flipH="1">
                <a:off x="1906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5" name="Line 1167"/>
              <p:cNvSpPr>
                <a:spLocks noChangeShapeType="1"/>
              </p:cNvSpPr>
              <p:nvPr/>
            </p:nvSpPr>
            <p:spPr bwMode="auto">
              <a:xfrm flipH="1">
                <a:off x="1874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6" name="Line 1168"/>
              <p:cNvSpPr>
                <a:spLocks noChangeShapeType="1"/>
              </p:cNvSpPr>
              <p:nvPr/>
            </p:nvSpPr>
            <p:spPr bwMode="auto">
              <a:xfrm flipH="1">
                <a:off x="1842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7" name="Line 1169"/>
              <p:cNvSpPr>
                <a:spLocks noChangeShapeType="1"/>
              </p:cNvSpPr>
              <p:nvPr/>
            </p:nvSpPr>
            <p:spPr bwMode="auto">
              <a:xfrm flipH="1">
                <a:off x="1809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8" name="Line 1170"/>
              <p:cNvSpPr>
                <a:spLocks noChangeShapeType="1"/>
              </p:cNvSpPr>
              <p:nvPr/>
            </p:nvSpPr>
            <p:spPr bwMode="auto">
              <a:xfrm flipH="1">
                <a:off x="1777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49" name="Line 1171"/>
              <p:cNvSpPr>
                <a:spLocks noChangeShapeType="1"/>
              </p:cNvSpPr>
              <p:nvPr/>
            </p:nvSpPr>
            <p:spPr bwMode="auto">
              <a:xfrm flipH="1">
                <a:off x="1745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0" name="Line 1172"/>
              <p:cNvSpPr>
                <a:spLocks noChangeShapeType="1"/>
              </p:cNvSpPr>
              <p:nvPr/>
            </p:nvSpPr>
            <p:spPr bwMode="auto">
              <a:xfrm flipH="1">
                <a:off x="1712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1" name="Line 1173"/>
              <p:cNvSpPr>
                <a:spLocks noChangeShapeType="1"/>
              </p:cNvSpPr>
              <p:nvPr/>
            </p:nvSpPr>
            <p:spPr bwMode="auto">
              <a:xfrm flipH="1">
                <a:off x="1680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2" name="Line 1174"/>
              <p:cNvSpPr>
                <a:spLocks noChangeShapeType="1"/>
              </p:cNvSpPr>
              <p:nvPr/>
            </p:nvSpPr>
            <p:spPr bwMode="auto">
              <a:xfrm flipH="1">
                <a:off x="1648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3" name="Line 1175"/>
              <p:cNvSpPr>
                <a:spLocks noChangeShapeType="1"/>
              </p:cNvSpPr>
              <p:nvPr/>
            </p:nvSpPr>
            <p:spPr bwMode="auto">
              <a:xfrm flipH="1">
                <a:off x="1615" y="2365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4" name="Line 1176"/>
              <p:cNvSpPr>
                <a:spLocks noChangeShapeType="1"/>
              </p:cNvSpPr>
              <p:nvPr/>
            </p:nvSpPr>
            <p:spPr bwMode="auto">
              <a:xfrm flipH="1">
                <a:off x="1583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5" name="Line 1177"/>
              <p:cNvSpPr>
                <a:spLocks noChangeShapeType="1"/>
              </p:cNvSpPr>
              <p:nvPr/>
            </p:nvSpPr>
            <p:spPr bwMode="auto">
              <a:xfrm flipH="1">
                <a:off x="1551" y="2365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6" name="Line 1178"/>
              <p:cNvSpPr>
                <a:spLocks noChangeShapeType="1"/>
              </p:cNvSpPr>
              <p:nvPr/>
            </p:nvSpPr>
            <p:spPr bwMode="auto">
              <a:xfrm>
                <a:off x="1538" y="236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7" name="Line 1179"/>
              <p:cNvSpPr>
                <a:spLocks noChangeShapeType="1"/>
              </p:cNvSpPr>
              <p:nvPr/>
            </p:nvSpPr>
            <p:spPr bwMode="auto">
              <a:xfrm>
                <a:off x="1538" y="2401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8" name="Line 1180"/>
              <p:cNvSpPr>
                <a:spLocks noChangeShapeType="1"/>
              </p:cNvSpPr>
              <p:nvPr/>
            </p:nvSpPr>
            <p:spPr bwMode="auto">
              <a:xfrm>
                <a:off x="1538" y="2433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59" name="Line 1181"/>
              <p:cNvSpPr>
                <a:spLocks noChangeShapeType="1"/>
              </p:cNvSpPr>
              <p:nvPr/>
            </p:nvSpPr>
            <p:spPr bwMode="auto">
              <a:xfrm>
                <a:off x="1538" y="2465"/>
                <a:ext cx="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0" name="Line 1182"/>
              <p:cNvSpPr>
                <a:spLocks noChangeShapeType="1"/>
              </p:cNvSpPr>
              <p:nvPr/>
            </p:nvSpPr>
            <p:spPr bwMode="auto">
              <a:xfrm>
                <a:off x="1538" y="2498"/>
                <a:ext cx="1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1" name="Rectangle 1183"/>
              <p:cNvSpPr>
                <a:spLocks noChangeArrowheads="1"/>
              </p:cNvSpPr>
              <p:nvPr/>
            </p:nvSpPr>
            <p:spPr bwMode="auto">
              <a:xfrm>
                <a:off x="1599" y="2372"/>
                <a:ext cx="835" cy="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600" b="1">
                    <a:solidFill>
                      <a:srgbClr val="000000"/>
                    </a:solidFill>
                  </a:rPr>
                  <a:t>Sub-Domain A1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462" name="Line 1184"/>
              <p:cNvSpPr>
                <a:spLocks noChangeShapeType="1"/>
              </p:cNvSpPr>
              <p:nvPr/>
            </p:nvSpPr>
            <p:spPr bwMode="auto">
              <a:xfrm>
                <a:off x="3478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3" name="Line 1185"/>
              <p:cNvSpPr>
                <a:spLocks noChangeShapeType="1"/>
              </p:cNvSpPr>
              <p:nvPr/>
            </p:nvSpPr>
            <p:spPr bwMode="auto">
              <a:xfrm>
                <a:off x="3510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4" name="Line 1186"/>
              <p:cNvSpPr>
                <a:spLocks noChangeShapeType="1"/>
              </p:cNvSpPr>
              <p:nvPr/>
            </p:nvSpPr>
            <p:spPr bwMode="auto">
              <a:xfrm>
                <a:off x="3543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5" name="Line 1187"/>
              <p:cNvSpPr>
                <a:spLocks noChangeShapeType="1"/>
              </p:cNvSpPr>
              <p:nvPr/>
            </p:nvSpPr>
            <p:spPr bwMode="auto">
              <a:xfrm>
                <a:off x="3575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6" name="Line 1188"/>
              <p:cNvSpPr>
                <a:spLocks noChangeShapeType="1"/>
              </p:cNvSpPr>
              <p:nvPr/>
            </p:nvSpPr>
            <p:spPr bwMode="auto">
              <a:xfrm>
                <a:off x="3607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7" name="Line 1189"/>
              <p:cNvSpPr>
                <a:spLocks noChangeShapeType="1"/>
              </p:cNvSpPr>
              <p:nvPr/>
            </p:nvSpPr>
            <p:spPr bwMode="auto">
              <a:xfrm>
                <a:off x="3640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8" name="Line 1190"/>
              <p:cNvSpPr>
                <a:spLocks noChangeShapeType="1"/>
              </p:cNvSpPr>
              <p:nvPr/>
            </p:nvSpPr>
            <p:spPr bwMode="auto">
              <a:xfrm>
                <a:off x="3672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69" name="Line 1191"/>
              <p:cNvSpPr>
                <a:spLocks noChangeShapeType="1"/>
              </p:cNvSpPr>
              <p:nvPr/>
            </p:nvSpPr>
            <p:spPr bwMode="auto">
              <a:xfrm>
                <a:off x="3704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70" name="Line 1192"/>
              <p:cNvSpPr>
                <a:spLocks noChangeShapeType="1"/>
              </p:cNvSpPr>
              <p:nvPr/>
            </p:nvSpPr>
            <p:spPr bwMode="auto">
              <a:xfrm>
                <a:off x="3737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71" name="Line 1193"/>
              <p:cNvSpPr>
                <a:spLocks noChangeShapeType="1"/>
              </p:cNvSpPr>
              <p:nvPr/>
            </p:nvSpPr>
            <p:spPr bwMode="auto">
              <a:xfrm>
                <a:off x="3769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01" name="Line 1194"/>
            <p:cNvSpPr>
              <a:spLocks noChangeShapeType="1"/>
            </p:cNvSpPr>
            <p:nvPr/>
          </p:nvSpPr>
          <p:spPr bwMode="auto">
            <a:xfrm>
              <a:off x="2304" y="3004"/>
              <a:ext cx="1110" cy="1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2" name="Rectangle 1195"/>
            <p:cNvSpPr>
              <a:spLocks noChangeArrowheads="1"/>
            </p:cNvSpPr>
            <p:nvPr/>
          </p:nvSpPr>
          <p:spPr bwMode="auto">
            <a:xfrm>
              <a:off x="2760" y="2949"/>
              <a:ext cx="336" cy="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03" name="Rectangle 1196"/>
            <p:cNvSpPr>
              <a:spLocks noChangeArrowheads="1"/>
            </p:cNvSpPr>
            <p:nvPr/>
          </p:nvSpPr>
          <p:spPr bwMode="auto">
            <a:xfrm>
              <a:off x="2843" y="2947"/>
              <a:ext cx="164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500" b="1">
                  <a:solidFill>
                    <a:srgbClr val="FF0000"/>
                  </a:solidFill>
                </a:rPr>
                <a:t>GSI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sp>
          <p:nvSpPr>
            <p:cNvPr id="47304" name="Line 1197"/>
            <p:cNvSpPr>
              <a:spLocks noChangeShapeType="1"/>
            </p:cNvSpPr>
            <p:nvPr/>
          </p:nvSpPr>
          <p:spPr bwMode="auto">
            <a:xfrm>
              <a:off x="2855" y="2639"/>
              <a:ext cx="497" cy="24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05" name="Group 1198"/>
            <p:cNvGrpSpPr>
              <a:grpSpLocks/>
            </p:cNvGrpSpPr>
            <p:nvPr/>
          </p:nvGrpSpPr>
          <p:grpSpPr bwMode="auto">
            <a:xfrm>
              <a:off x="3310" y="1216"/>
              <a:ext cx="1648" cy="1819"/>
              <a:chOff x="3478" y="1576"/>
              <a:chExt cx="1648" cy="1819"/>
            </a:xfrm>
          </p:grpSpPr>
          <p:sp>
            <p:nvSpPr>
              <p:cNvPr id="48012" name="Rectangle 1199"/>
              <p:cNvSpPr>
                <a:spLocks noChangeArrowheads="1"/>
              </p:cNvSpPr>
              <p:nvPr/>
            </p:nvSpPr>
            <p:spPr bwMode="auto">
              <a:xfrm>
                <a:off x="4064" y="1576"/>
                <a:ext cx="774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Org. Certification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013" name="Rectangle 1200"/>
              <p:cNvSpPr>
                <a:spLocks noChangeArrowheads="1"/>
              </p:cNvSpPr>
              <p:nvPr/>
            </p:nvSpPr>
            <p:spPr bwMode="auto">
              <a:xfrm>
                <a:off x="4234" y="1675"/>
                <a:ext cx="42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Authority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48014" name="Group 1201"/>
              <p:cNvGrpSpPr>
                <a:grpSpLocks/>
              </p:cNvGrpSpPr>
              <p:nvPr/>
            </p:nvGrpSpPr>
            <p:grpSpPr bwMode="auto">
              <a:xfrm>
                <a:off x="4521" y="2337"/>
                <a:ext cx="605" cy="313"/>
                <a:chOff x="4521" y="2337"/>
                <a:chExt cx="605" cy="313"/>
              </a:xfrm>
            </p:grpSpPr>
            <p:sp>
              <p:nvSpPr>
                <p:cNvPr id="48072" name="Line 1202"/>
                <p:cNvSpPr>
                  <a:spLocks noChangeShapeType="1"/>
                </p:cNvSpPr>
                <p:nvPr/>
              </p:nvSpPr>
              <p:spPr bwMode="auto">
                <a:xfrm flipV="1">
                  <a:off x="5011" y="2416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73" name="Line 1203"/>
                <p:cNvSpPr>
                  <a:spLocks noChangeShapeType="1"/>
                </p:cNvSpPr>
                <p:nvPr/>
              </p:nvSpPr>
              <p:spPr bwMode="auto">
                <a:xfrm flipV="1">
                  <a:off x="5043" y="2416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74" name="Rectangle 1204"/>
                <p:cNvSpPr>
                  <a:spLocks noChangeArrowheads="1"/>
                </p:cNvSpPr>
                <p:nvPr/>
              </p:nvSpPr>
              <p:spPr bwMode="auto">
                <a:xfrm>
                  <a:off x="4961" y="2436"/>
                  <a:ext cx="17" cy="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75" name="Rectangle 1205"/>
                <p:cNvSpPr>
                  <a:spLocks noChangeArrowheads="1"/>
                </p:cNvSpPr>
                <p:nvPr/>
              </p:nvSpPr>
              <p:spPr bwMode="auto">
                <a:xfrm>
                  <a:off x="5057" y="2443"/>
                  <a:ext cx="3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76" name="Rectangle 1206"/>
                <p:cNvSpPr>
                  <a:spLocks noChangeArrowheads="1"/>
                </p:cNvSpPr>
                <p:nvPr/>
              </p:nvSpPr>
              <p:spPr bwMode="auto">
                <a:xfrm>
                  <a:off x="5120" y="2436"/>
                  <a:ext cx="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77" name="Rectangle 1207"/>
                <p:cNvSpPr>
                  <a:spLocks noChangeArrowheads="1"/>
                </p:cNvSpPr>
                <p:nvPr/>
              </p:nvSpPr>
              <p:spPr bwMode="auto">
                <a:xfrm>
                  <a:off x="5120" y="2441"/>
                  <a:ext cx="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78" name="Freeform 1208"/>
                <p:cNvSpPr>
                  <a:spLocks noEditPoints="1"/>
                </p:cNvSpPr>
                <p:nvPr/>
              </p:nvSpPr>
              <p:spPr bwMode="auto">
                <a:xfrm>
                  <a:off x="4824" y="2337"/>
                  <a:ext cx="219" cy="176"/>
                </a:xfrm>
                <a:custGeom>
                  <a:avLst/>
                  <a:gdLst>
                    <a:gd name="T0" fmla="*/ 0 w 219"/>
                    <a:gd name="T1" fmla="*/ 176 h 176"/>
                    <a:gd name="T2" fmla="*/ 0 w 219"/>
                    <a:gd name="T3" fmla="*/ 172 h 176"/>
                    <a:gd name="T4" fmla="*/ 23 w 219"/>
                    <a:gd name="T5" fmla="*/ 161 h 176"/>
                    <a:gd name="T6" fmla="*/ 23 w 219"/>
                    <a:gd name="T7" fmla="*/ 0 h 176"/>
                    <a:gd name="T8" fmla="*/ 81 w 219"/>
                    <a:gd name="T9" fmla="*/ 0 h 176"/>
                    <a:gd name="T10" fmla="*/ 81 w 219"/>
                    <a:gd name="T11" fmla="*/ 161 h 176"/>
                    <a:gd name="T12" fmla="*/ 105 w 219"/>
                    <a:gd name="T13" fmla="*/ 172 h 176"/>
                    <a:gd name="T14" fmla="*/ 105 w 219"/>
                    <a:gd name="T15" fmla="*/ 176 h 176"/>
                    <a:gd name="T16" fmla="*/ 0 w 219"/>
                    <a:gd name="T17" fmla="*/ 176 h 176"/>
                    <a:gd name="T18" fmla="*/ 88 w 219"/>
                    <a:gd name="T19" fmla="*/ 151 h 176"/>
                    <a:gd name="T20" fmla="*/ 109 w 219"/>
                    <a:gd name="T21" fmla="*/ 151 h 176"/>
                    <a:gd name="T22" fmla="*/ 131 w 219"/>
                    <a:gd name="T23" fmla="*/ 158 h 176"/>
                    <a:gd name="T24" fmla="*/ 131 w 219"/>
                    <a:gd name="T25" fmla="*/ 170 h 176"/>
                    <a:gd name="T26" fmla="*/ 109 w 219"/>
                    <a:gd name="T27" fmla="*/ 170 h 176"/>
                    <a:gd name="T28" fmla="*/ 109 w 219"/>
                    <a:gd name="T29" fmla="*/ 176 h 176"/>
                    <a:gd name="T30" fmla="*/ 199 w 219"/>
                    <a:gd name="T31" fmla="*/ 176 h 176"/>
                    <a:gd name="T32" fmla="*/ 199 w 219"/>
                    <a:gd name="T33" fmla="*/ 170 h 176"/>
                    <a:gd name="T34" fmla="*/ 176 w 219"/>
                    <a:gd name="T35" fmla="*/ 170 h 176"/>
                    <a:gd name="T36" fmla="*/ 176 w 219"/>
                    <a:gd name="T37" fmla="*/ 158 h 176"/>
                    <a:gd name="T38" fmla="*/ 199 w 219"/>
                    <a:gd name="T39" fmla="*/ 151 h 176"/>
                    <a:gd name="T40" fmla="*/ 219 w 219"/>
                    <a:gd name="T41" fmla="*/ 151 h 176"/>
                    <a:gd name="T42" fmla="*/ 219 w 219"/>
                    <a:gd name="T43" fmla="*/ 44 h 176"/>
                    <a:gd name="T44" fmla="*/ 88 w 219"/>
                    <a:gd name="T45" fmla="*/ 44 h 176"/>
                    <a:gd name="T46" fmla="*/ 88 w 219"/>
                    <a:gd name="T47" fmla="*/ 151 h 17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19"/>
                    <a:gd name="T73" fmla="*/ 0 h 176"/>
                    <a:gd name="T74" fmla="*/ 219 w 219"/>
                    <a:gd name="T75" fmla="*/ 176 h 17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19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3" y="161"/>
                      </a:lnTo>
                      <a:lnTo>
                        <a:pt x="23" y="0"/>
                      </a:lnTo>
                      <a:lnTo>
                        <a:pt x="81" y="0"/>
                      </a:lnTo>
                      <a:lnTo>
                        <a:pt x="81" y="161"/>
                      </a:lnTo>
                      <a:lnTo>
                        <a:pt x="105" y="172"/>
                      </a:lnTo>
                      <a:lnTo>
                        <a:pt x="105" y="176"/>
                      </a:lnTo>
                      <a:lnTo>
                        <a:pt x="0" y="176"/>
                      </a:lnTo>
                      <a:close/>
                      <a:moveTo>
                        <a:pt x="88" y="151"/>
                      </a:moveTo>
                      <a:lnTo>
                        <a:pt x="109" y="151"/>
                      </a:lnTo>
                      <a:lnTo>
                        <a:pt x="131" y="158"/>
                      </a:lnTo>
                      <a:lnTo>
                        <a:pt x="131" y="170"/>
                      </a:lnTo>
                      <a:lnTo>
                        <a:pt x="109" y="170"/>
                      </a:lnTo>
                      <a:lnTo>
                        <a:pt x="109" y="176"/>
                      </a:lnTo>
                      <a:lnTo>
                        <a:pt x="199" y="176"/>
                      </a:lnTo>
                      <a:lnTo>
                        <a:pt x="199" y="170"/>
                      </a:lnTo>
                      <a:lnTo>
                        <a:pt x="176" y="170"/>
                      </a:lnTo>
                      <a:lnTo>
                        <a:pt x="176" y="158"/>
                      </a:lnTo>
                      <a:lnTo>
                        <a:pt x="199" y="151"/>
                      </a:lnTo>
                      <a:lnTo>
                        <a:pt x="219" y="151"/>
                      </a:lnTo>
                      <a:lnTo>
                        <a:pt x="219" y="44"/>
                      </a:lnTo>
                      <a:lnTo>
                        <a:pt x="88" y="44"/>
                      </a:lnTo>
                      <a:lnTo>
                        <a:pt x="88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79" name="Line 1209"/>
                <p:cNvSpPr>
                  <a:spLocks noChangeShapeType="1"/>
                </p:cNvSpPr>
                <p:nvPr/>
              </p:nvSpPr>
              <p:spPr bwMode="auto">
                <a:xfrm>
                  <a:off x="4847" y="2498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0" name="Line 1210"/>
                <p:cNvSpPr>
                  <a:spLocks noChangeShapeType="1"/>
                </p:cNvSpPr>
                <p:nvPr/>
              </p:nvSpPr>
              <p:spPr bwMode="auto">
                <a:xfrm>
                  <a:off x="4905" y="2498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1" name="Line 1211"/>
                <p:cNvSpPr>
                  <a:spLocks noChangeShapeType="1"/>
                </p:cNvSpPr>
                <p:nvPr/>
              </p:nvSpPr>
              <p:spPr bwMode="auto">
                <a:xfrm>
                  <a:off x="4865" y="2392"/>
                  <a:ext cx="22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2" name="Line 1212"/>
                <p:cNvSpPr>
                  <a:spLocks noChangeShapeType="1"/>
                </p:cNvSpPr>
                <p:nvPr/>
              </p:nvSpPr>
              <p:spPr bwMode="auto">
                <a:xfrm>
                  <a:off x="4861" y="2374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3" name="Rectangle 1213"/>
                <p:cNvSpPr>
                  <a:spLocks noChangeArrowheads="1"/>
                </p:cNvSpPr>
                <p:nvPr/>
              </p:nvSpPr>
              <p:spPr bwMode="auto">
                <a:xfrm>
                  <a:off x="4854" y="2345"/>
                  <a:ext cx="44" cy="102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84" name="Freeform 1214"/>
                <p:cNvSpPr>
                  <a:spLocks/>
                </p:cNvSpPr>
                <p:nvPr/>
              </p:nvSpPr>
              <p:spPr bwMode="auto">
                <a:xfrm>
                  <a:off x="4824" y="2337"/>
                  <a:ext cx="105" cy="176"/>
                </a:xfrm>
                <a:custGeom>
                  <a:avLst/>
                  <a:gdLst>
                    <a:gd name="T0" fmla="*/ 0 w 105"/>
                    <a:gd name="T1" fmla="*/ 176 h 176"/>
                    <a:gd name="T2" fmla="*/ 0 w 105"/>
                    <a:gd name="T3" fmla="*/ 172 h 176"/>
                    <a:gd name="T4" fmla="*/ 23 w 105"/>
                    <a:gd name="T5" fmla="*/ 161 h 176"/>
                    <a:gd name="T6" fmla="*/ 23 w 105"/>
                    <a:gd name="T7" fmla="*/ 0 h 176"/>
                    <a:gd name="T8" fmla="*/ 81 w 105"/>
                    <a:gd name="T9" fmla="*/ 0 h 176"/>
                    <a:gd name="T10" fmla="*/ 81 w 105"/>
                    <a:gd name="T11" fmla="*/ 161 h 176"/>
                    <a:gd name="T12" fmla="*/ 105 w 105"/>
                    <a:gd name="T13" fmla="*/ 172 h 176"/>
                    <a:gd name="T14" fmla="*/ 105 w 105"/>
                    <a:gd name="T15" fmla="*/ 176 h 176"/>
                    <a:gd name="T16" fmla="*/ 0 w 105"/>
                    <a:gd name="T17" fmla="*/ 176 h 1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5"/>
                    <a:gd name="T28" fmla="*/ 0 h 176"/>
                    <a:gd name="T29" fmla="*/ 105 w 105"/>
                    <a:gd name="T30" fmla="*/ 176 h 1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5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3" y="161"/>
                      </a:lnTo>
                      <a:lnTo>
                        <a:pt x="23" y="0"/>
                      </a:lnTo>
                      <a:lnTo>
                        <a:pt x="81" y="0"/>
                      </a:lnTo>
                      <a:lnTo>
                        <a:pt x="81" y="161"/>
                      </a:lnTo>
                      <a:lnTo>
                        <a:pt x="105" y="172"/>
                      </a:lnTo>
                      <a:lnTo>
                        <a:pt x="105" y="176"/>
                      </a:lnTo>
                      <a:lnTo>
                        <a:pt x="0" y="17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85" name="Freeform 1215"/>
                <p:cNvSpPr>
                  <a:spLocks/>
                </p:cNvSpPr>
                <p:nvPr/>
              </p:nvSpPr>
              <p:spPr bwMode="auto">
                <a:xfrm>
                  <a:off x="4912" y="2381"/>
                  <a:ext cx="131" cy="132"/>
                </a:xfrm>
                <a:custGeom>
                  <a:avLst/>
                  <a:gdLst>
                    <a:gd name="T0" fmla="*/ 0 w 131"/>
                    <a:gd name="T1" fmla="*/ 107 h 132"/>
                    <a:gd name="T2" fmla="*/ 21 w 131"/>
                    <a:gd name="T3" fmla="*/ 107 h 132"/>
                    <a:gd name="T4" fmla="*/ 43 w 131"/>
                    <a:gd name="T5" fmla="*/ 114 h 132"/>
                    <a:gd name="T6" fmla="*/ 43 w 131"/>
                    <a:gd name="T7" fmla="*/ 126 h 132"/>
                    <a:gd name="T8" fmla="*/ 21 w 131"/>
                    <a:gd name="T9" fmla="*/ 126 h 132"/>
                    <a:gd name="T10" fmla="*/ 21 w 131"/>
                    <a:gd name="T11" fmla="*/ 132 h 132"/>
                    <a:gd name="T12" fmla="*/ 111 w 131"/>
                    <a:gd name="T13" fmla="*/ 132 h 132"/>
                    <a:gd name="T14" fmla="*/ 111 w 131"/>
                    <a:gd name="T15" fmla="*/ 126 h 132"/>
                    <a:gd name="T16" fmla="*/ 88 w 131"/>
                    <a:gd name="T17" fmla="*/ 126 h 132"/>
                    <a:gd name="T18" fmla="*/ 88 w 131"/>
                    <a:gd name="T19" fmla="*/ 114 h 132"/>
                    <a:gd name="T20" fmla="*/ 111 w 131"/>
                    <a:gd name="T21" fmla="*/ 107 h 132"/>
                    <a:gd name="T22" fmla="*/ 131 w 131"/>
                    <a:gd name="T23" fmla="*/ 107 h 132"/>
                    <a:gd name="T24" fmla="*/ 131 w 131"/>
                    <a:gd name="T25" fmla="*/ 0 h 132"/>
                    <a:gd name="T26" fmla="*/ 0 w 131"/>
                    <a:gd name="T27" fmla="*/ 0 h 132"/>
                    <a:gd name="T28" fmla="*/ 0 w 131"/>
                    <a:gd name="T29" fmla="*/ 107 h 1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1"/>
                    <a:gd name="T46" fmla="*/ 0 h 132"/>
                    <a:gd name="T47" fmla="*/ 131 w 131"/>
                    <a:gd name="T48" fmla="*/ 132 h 1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1" h="132">
                      <a:moveTo>
                        <a:pt x="0" y="107"/>
                      </a:moveTo>
                      <a:lnTo>
                        <a:pt x="21" y="107"/>
                      </a:lnTo>
                      <a:lnTo>
                        <a:pt x="43" y="114"/>
                      </a:lnTo>
                      <a:lnTo>
                        <a:pt x="43" y="126"/>
                      </a:lnTo>
                      <a:lnTo>
                        <a:pt x="21" y="126"/>
                      </a:lnTo>
                      <a:lnTo>
                        <a:pt x="21" y="132"/>
                      </a:lnTo>
                      <a:lnTo>
                        <a:pt x="111" y="132"/>
                      </a:lnTo>
                      <a:lnTo>
                        <a:pt x="111" y="126"/>
                      </a:lnTo>
                      <a:lnTo>
                        <a:pt x="88" y="126"/>
                      </a:lnTo>
                      <a:lnTo>
                        <a:pt x="88" y="114"/>
                      </a:lnTo>
                      <a:lnTo>
                        <a:pt x="111" y="107"/>
                      </a:lnTo>
                      <a:lnTo>
                        <a:pt x="131" y="107"/>
                      </a:lnTo>
                      <a:lnTo>
                        <a:pt x="131" y="0"/>
                      </a:lnTo>
                      <a:lnTo>
                        <a:pt x="0" y="0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86" name="Line 1216"/>
                <p:cNvSpPr>
                  <a:spLocks noChangeShapeType="1"/>
                </p:cNvSpPr>
                <p:nvPr/>
              </p:nvSpPr>
              <p:spPr bwMode="auto">
                <a:xfrm>
                  <a:off x="4955" y="2507"/>
                  <a:ext cx="4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7" name="Line 1217"/>
                <p:cNvSpPr>
                  <a:spLocks noChangeShapeType="1"/>
                </p:cNvSpPr>
                <p:nvPr/>
              </p:nvSpPr>
              <p:spPr bwMode="auto">
                <a:xfrm>
                  <a:off x="4955" y="2495"/>
                  <a:ext cx="4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8" name="Line 1218"/>
                <p:cNvSpPr>
                  <a:spLocks noChangeShapeType="1"/>
                </p:cNvSpPr>
                <p:nvPr/>
              </p:nvSpPr>
              <p:spPr bwMode="auto">
                <a:xfrm>
                  <a:off x="4933" y="2488"/>
                  <a:ext cx="90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089" name="Freeform 1219"/>
                <p:cNvSpPr>
                  <a:spLocks noEditPoints="1"/>
                </p:cNvSpPr>
                <p:nvPr/>
              </p:nvSpPr>
              <p:spPr bwMode="auto">
                <a:xfrm>
                  <a:off x="4852" y="2454"/>
                  <a:ext cx="47" cy="48"/>
                </a:xfrm>
                <a:custGeom>
                  <a:avLst/>
                  <a:gdLst>
                    <a:gd name="T0" fmla="*/ 4 w 47"/>
                    <a:gd name="T1" fmla="*/ 30 h 48"/>
                    <a:gd name="T2" fmla="*/ 0 w 47"/>
                    <a:gd name="T3" fmla="*/ 0 h 48"/>
                    <a:gd name="T4" fmla="*/ 7 w 47"/>
                    <a:gd name="T5" fmla="*/ 30 h 48"/>
                    <a:gd name="T6" fmla="*/ 11 w 47"/>
                    <a:gd name="T7" fmla="*/ 0 h 48"/>
                    <a:gd name="T8" fmla="*/ 7 w 47"/>
                    <a:gd name="T9" fmla="*/ 30 h 48"/>
                    <a:gd name="T10" fmla="*/ 18 w 47"/>
                    <a:gd name="T11" fmla="*/ 30 h 48"/>
                    <a:gd name="T12" fmla="*/ 14 w 47"/>
                    <a:gd name="T13" fmla="*/ 0 h 48"/>
                    <a:gd name="T14" fmla="*/ 22 w 47"/>
                    <a:gd name="T15" fmla="*/ 30 h 48"/>
                    <a:gd name="T16" fmla="*/ 25 w 47"/>
                    <a:gd name="T17" fmla="*/ 0 h 48"/>
                    <a:gd name="T18" fmla="*/ 22 w 47"/>
                    <a:gd name="T19" fmla="*/ 30 h 48"/>
                    <a:gd name="T20" fmla="*/ 33 w 47"/>
                    <a:gd name="T21" fmla="*/ 30 h 48"/>
                    <a:gd name="T22" fmla="*/ 29 w 47"/>
                    <a:gd name="T23" fmla="*/ 0 h 48"/>
                    <a:gd name="T24" fmla="*/ 36 w 47"/>
                    <a:gd name="T25" fmla="*/ 30 h 48"/>
                    <a:gd name="T26" fmla="*/ 40 w 47"/>
                    <a:gd name="T27" fmla="*/ 0 h 48"/>
                    <a:gd name="T28" fmla="*/ 36 w 47"/>
                    <a:gd name="T29" fmla="*/ 30 h 48"/>
                    <a:gd name="T30" fmla="*/ 47 w 47"/>
                    <a:gd name="T31" fmla="*/ 30 h 48"/>
                    <a:gd name="T32" fmla="*/ 44 w 47"/>
                    <a:gd name="T33" fmla="*/ 0 h 48"/>
                    <a:gd name="T34" fmla="*/ 44 w 47"/>
                    <a:gd name="T35" fmla="*/ 48 h 48"/>
                    <a:gd name="T36" fmla="*/ 47 w 47"/>
                    <a:gd name="T37" fmla="*/ 33 h 48"/>
                    <a:gd name="T38" fmla="*/ 44 w 47"/>
                    <a:gd name="T39" fmla="*/ 48 h 48"/>
                    <a:gd name="T40" fmla="*/ 40 w 47"/>
                    <a:gd name="T41" fmla="*/ 48 h 48"/>
                    <a:gd name="T42" fmla="*/ 36 w 47"/>
                    <a:gd name="T43" fmla="*/ 33 h 48"/>
                    <a:gd name="T44" fmla="*/ 29 w 47"/>
                    <a:gd name="T45" fmla="*/ 48 h 48"/>
                    <a:gd name="T46" fmla="*/ 33 w 47"/>
                    <a:gd name="T47" fmla="*/ 33 h 48"/>
                    <a:gd name="T48" fmla="*/ 29 w 47"/>
                    <a:gd name="T49" fmla="*/ 48 h 48"/>
                    <a:gd name="T50" fmla="*/ 25 w 47"/>
                    <a:gd name="T51" fmla="*/ 48 h 48"/>
                    <a:gd name="T52" fmla="*/ 22 w 47"/>
                    <a:gd name="T53" fmla="*/ 33 h 48"/>
                    <a:gd name="T54" fmla="*/ 14 w 47"/>
                    <a:gd name="T55" fmla="*/ 48 h 48"/>
                    <a:gd name="T56" fmla="*/ 18 w 47"/>
                    <a:gd name="T57" fmla="*/ 33 h 48"/>
                    <a:gd name="T58" fmla="*/ 14 w 47"/>
                    <a:gd name="T59" fmla="*/ 48 h 48"/>
                    <a:gd name="T60" fmla="*/ 11 w 47"/>
                    <a:gd name="T61" fmla="*/ 48 h 48"/>
                    <a:gd name="T62" fmla="*/ 7 w 47"/>
                    <a:gd name="T63" fmla="*/ 33 h 48"/>
                    <a:gd name="T64" fmla="*/ 0 w 47"/>
                    <a:gd name="T65" fmla="*/ 48 h 48"/>
                    <a:gd name="T66" fmla="*/ 4 w 47"/>
                    <a:gd name="T67" fmla="*/ 33 h 48"/>
                    <a:gd name="T68" fmla="*/ 0 w 47"/>
                    <a:gd name="T69" fmla="*/ 48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7"/>
                    <a:gd name="T106" fmla="*/ 0 h 48"/>
                    <a:gd name="T107" fmla="*/ 47 w 47"/>
                    <a:gd name="T108" fmla="*/ 48 h 4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7" h="48">
                      <a:moveTo>
                        <a:pt x="0" y="30"/>
                      </a:moveTo>
                      <a:lnTo>
                        <a:pt x="4" y="3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close/>
                      <a:moveTo>
                        <a:pt x="7" y="30"/>
                      </a:moveTo>
                      <a:lnTo>
                        <a:pt x="11" y="3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7" y="30"/>
                      </a:lnTo>
                      <a:close/>
                      <a:moveTo>
                        <a:pt x="14" y="30"/>
                      </a:moveTo>
                      <a:lnTo>
                        <a:pt x="18" y="30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4" y="30"/>
                      </a:lnTo>
                      <a:close/>
                      <a:moveTo>
                        <a:pt x="22" y="30"/>
                      </a:moveTo>
                      <a:lnTo>
                        <a:pt x="25" y="30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22" y="30"/>
                      </a:lnTo>
                      <a:close/>
                      <a:moveTo>
                        <a:pt x="29" y="30"/>
                      </a:moveTo>
                      <a:lnTo>
                        <a:pt x="33" y="30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29" y="30"/>
                      </a:lnTo>
                      <a:close/>
                      <a:moveTo>
                        <a:pt x="36" y="30"/>
                      </a:moveTo>
                      <a:lnTo>
                        <a:pt x="40" y="30"/>
                      </a:lnTo>
                      <a:lnTo>
                        <a:pt x="40" y="0"/>
                      </a:lnTo>
                      <a:lnTo>
                        <a:pt x="36" y="0"/>
                      </a:lnTo>
                      <a:lnTo>
                        <a:pt x="36" y="30"/>
                      </a:lnTo>
                      <a:close/>
                      <a:moveTo>
                        <a:pt x="44" y="30"/>
                      </a:moveTo>
                      <a:lnTo>
                        <a:pt x="47" y="30"/>
                      </a:lnTo>
                      <a:lnTo>
                        <a:pt x="47" y="0"/>
                      </a:lnTo>
                      <a:lnTo>
                        <a:pt x="44" y="0"/>
                      </a:lnTo>
                      <a:lnTo>
                        <a:pt x="44" y="30"/>
                      </a:lnTo>
                      <a:close/>
                      <a:moveTo>
                        <a:pt x="44" y="48"/>
                      </a:moveTo>
                      <a:lnTo>
                        <a:pt x="47" y="48"/>
                      </a:lnTo>
                      <a:lnTo>
                        <a:pt x="47" y="33"/>
                      </a:lnTo>
                      <a:lnTo>
                        <a:pt x="44" y="33"/>
                      </a:lnTo>
                      <a:lnTo>
                        <a:pt x="44" y="48"/>
                      </a:lnTo>
                      <a:close/>
                      <a:moveTo>
                        <a:pt x="36" y="48"/>
                      </a:moveTo>
                      <a:lnTo>
                        <a:pt x="40" y="48"/>
                      </a:lnTo>
                      <a:lnTo>
                        <a:pt x="40" y="33"/>
                      </a:lnTo>
                      <a:lnTo>
                        <a:pt x="36" y="33"/>
                      </a:lnTo>
                      <a:lnTo>
                        <a:pt x="36" y="48"/>
                      </a:lnTo>
                      <a:close/>
                      <a:moveTo>
                        <a:pt x="29" y="48"/>
                      </a:moveTo>
                      <a:lnTo>
                        <a:pt x="33" y="48"/>
                      </a:lnTo>
                      <a:lnTo>
                        <a:pt x="33" y="33"/>
                      </a:lnTo>
                      <a:lnTo>
                        <a:pt x="29" y="33"/>
                      </a:lnTo>
                      <a:lnTo>
                        <a:pt x="29" y="48"/>
                      </a:lnTo>
                      <a:close/>
                      <a:moveTo>
                        <a:pt x="22" y="48"/>
                      </a:moveTo>
                      <a:lnTo>
                        <a:pt x="25" y="48"/>
                      </a:lnTo>
                      <a:lnTo>
                        <a:pt x="25" y="33"/>
                      </a:lnTo>
                      <a:lnTo>
                        <a:pt x="22" y="33"/>
                      </a:lnTo>
                      <a:lnTo>
                        <a:pt x="22" y="48"/>
                      </a:lnTo>
                      <a:close/>
                      <a:moveTo>
                        <a:pt x="14" y="48"/>
                      </a:moveTo>
                      <a:lnTo>
                        <a:pt x="18" y="48"/>
                      </a:lnTo>
                      <a:lnTo>
                        <a:pt x="18" y="33"/>
                      </a:lnTo>
                      <a:lnTo>
                        <a:pt x="14" y="33"/>
                      </a:lnTo>
                      <a:lnTo>
                        <a:pt x="14" y="48"/>
                      </a:lnTo>
                      <a:close/>
                      <a:moveTo>
                        <a:pt x="7" y="48"/>
                      </a:moveTo>
                      <a:lnTo>
                        <a:pt x="11" y="48"/>
                      </a:lnTo>
                      <a:lnTo>
                        <a:pt x="11" y="33"/>
                      </a:lnTo>
                      <a:lnTo>
                        <a:pt x="7" y="33"/>
                      </a:lnTo>
                      <a:lnTo>
                        <a:pt x="7" y="48"/>
                      </a:lnTo>
                      <a:close/>
                      <a:moveTo>
                        <a:pt x="0" y="48"/>
                      </a:moveTo>
                      <a:lnTo>
                        <a:pt x="4" y="48"/>
                      </a:lnTo>
                      <a:lnTo>
                        <a:pt x="4" y="33"/>
                      </a:lnTo>
                      <a:lnTo>
                        <a:pt x="0" y="33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0" name="Rectangle 1220"/>
                <p:cNvSpPr>
                  <a:spLocks noChangeArrowheads="1"/>
                </p:cNvSpPr>
                <p:nvPr/>
              </p:nvSpPr>
              <p:spPr bwMode="auto">
                <a:xfrm>
                  <a:off x="4858" y="2348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1" name="Freeform 1221"/>
                <p:cNvSpPr>
                  <a:spLocks/>
                </p:cNvSpPr>
                <p:nvPr/>
              </p:nvSpPr>
              <p:spPr bwMode="auto">
                <a:xfrm>
                  <a:off x="4858" y="2348"/>
                  <a:ext cx="36" cy="4"/>
                </a:xfrm>
                <a:custGeom>
                  <a:avLst/>
                  <a:gdLst>
                    <a:gd name="T0" fmla="*/ 0 w 36"/>
                    <a:gd name="T1" fmla="*/ 0 h 4"/>
                    <a:gd name="T2" fmla="*/ 3 w 36"/>
                    <a:gd name="T3" fmla="*/ 4 h 4"/>
                    <a:gd name="T4" fmla="*/ 32 w 36"/>
                    <a:gd name="T5" fmla="*/ 4 h 4"/>
                    <a:gd name="T6" fmla="*/ 36 w 36"/>
                    <a:gd name="T7" fmla="*/ 0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4"/>
                    <a:gd name="T14" fmla="*/ 36 w 36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4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32" y="4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2" name="Rectangle 1222"/>
                <p:cNvSpPr>
                  <a:spLocks noChangeArrowheads="1"/>
                </p:cNvSpPr>
                <p:nvPr/>
              </p:nvSpPr>
              <p:spPr bwMode="auto">
                <a:xfrm>
                  <a:off x="4858" y="2367"/>
                  <a:ext cx="36" cy="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3" name="Rectangle 1223"/>
                <p:cNvSpPr>
                  <a:spLocks noChangeArrowheads="1"/>
                </p:cNvSpPr>
                <p:nvPr/>
              </p:nvSpPr>
              <p:spPr bwMode="auto">
                <a:xfrm>
                  <a:off x="4858" y="2385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4" name="Rectangle 1224"/>
                <p:cNvSpPr>
                  <a:spLocks noChangeArrowheads="1"/>
                </p:cNvSpPr>
                <p:nvPr/>
              </p:nvSpPr>
              <p:spPr bwMode="auto">
                <a:xfrm>
                  <a:off x="4858" y="2403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5" name="Rectangle 1225"/>
                <p:cNvSpPr>
                  <a:spLocks noChangeArrowheads="1"/>
                </p:cNvSpPr>
                <p:nvPr/>
              </p:nvSpPr>
              <p:spPr bwMode="auto">
                <a:xfrm>
                  <a:off x="4858" y="2422"/>
                  <a:ext cx="36" cy="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6" name="Rectangle 1226"/>
                <p:cNvSpPr>
                  <a:spLocks noChangeArrowheads="1"/>
                </p:cNvSpPr>
                <p:nvPr/>
              </p:nvSpPr>
              <p:spPr bwMode="auto">
                <a:xfrm>
                  <a:off x="4852" y="2454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7" name="Rectangle 1227"/>
                <p:cNvSpPr>
                  <a:spLocks noChangeArrowheads="1"/>
                </p:cNvSpPr>
                <p:nvPr/>
              </p:nvSpPr>
              <p:spPr bwMode="auto">
                <a:xfrm>
                  <a:off x="4859" y="2454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8" name="Rectangle 1228"/>
                <p:cNvSpPr>
                  <a:spLocks noChangeArrowheads="1"/>
                </p:cNvSpPr>
                <p:nvPr/>
              </p:nvSpPr>
              <p:spPr bwMode="auto">
                <a:xfrm>
                  <a:off x="4866" y="2454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99" name="Rectangle 1229"/>
                <p:cNvSpPr>
                  <a:spLocks noChangeArrowheads="1"/>
                </p:cNvSpPr>
                <p:nvPr/>
              </p:nvSpPr>
              <p:spPr bwMode="auto">
                <a:xfrm>
                  <a:off x="4874" y="2454"/>
                  <a:ext cx="3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0" name="Rectangle 1230"/>
                <p:cNvSpPr>
                  <a:spLocks noChangeArrowheads="1"/>
                </p:cNvSpPr>
                <p:nvPr/>
              </p:nvSpPr>
              <p:spPr bwMode="auto">
                <a:xfrm>
                  <a:off x="4881" y="2454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1" name="Rectangle 1231"/>
                <p:cNvSpPr>
                  <a:spLocks noChangeArrowheads="1"/>
                </p:cNvSpPr>
                <p:nvPr/>
              </p:nvSpPr>
              <p:spPr bwMode="auto">
                <a:xfrm>
                  <a:off x="4888" y="2454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2" name="Rectangle 1232"/>
                <p:cNvSpPr>
                  <a:spLocks noChangeArrowheads="1"/>
                </p:cNvSpPr>
                <p:nvPr/>
              </p:nvSpPr>
              <p:spPr bwMode="auto">
                <a:xfrm>
                  <a:off x="4896" y="2454"/>
                  <a:ext cx="3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3" name="Rectangle 1233"/>
                <p:cNvSpPr>
                  <a:spLocks noChangeArrowheads="1"/>
                </p:cNvSpPr>
                <p:nvPr/>
              </p:nvSpPr>
              <p:spPr bwMode="auto">
                <a:xfrm>
                  <a:off x="4896" y="2487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4" name="Rectangle 1234"/>
                <p:cNvSpPr>
                  <a:spLocks noChangeArrowheads="1"/>
                </p:cNvSpPr>
                <p:nvPr/>
              </p:nvSpPr>
              <p:spPr bwMode="auto">
                <a:xfrm>
                  <a:off x="4888" y="2487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5" name="Rectangle 1235"/>
                <p:cNvSpPr>
                  <a:spLocks noChangeArrowheads="1"/>
                </p:cNvSpPr>
                <p:nvPr/>
              </p:nvSpPr>
              <p:spPr bwMode="auto">
                <a:xfrm>
                  <a:off x="4881" y="2487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6" name="Rectangle 1236"/>
                <p:cNvSpPr>
                  <a:spLocks noChangeArrowheads="1"/>
                </p:cNvSpPr>
                <p:nvPr/>
              </p:nvSpPr>
              <p:spPr bwMode="auto">
                <a:xfrm>
                  <a:off x="4874" y="2487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7" name="Rectangle 1237"/>
                <p:cNvSpPr>
                  <a:spLocks noChangeArrowheads="1"/>
                </p:cNvSpPr>
                <p:nvPr/>
              </p:nvSpPr>
              <p:spPr bwMode="auto">
                <a:xfrm>
                  <a:off x="4866" y="2487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8" name="Rectangle 1238"/>
                <p:cNvSpPr>
                  <a:spLocks noChangeArrowheads="1"/>
                </p:cNvSpPr>
                <p:nvPr/>
              </p:nvSpPr>
              <p:spPr bwMode="auto">
                <a:xfrm>
                  <a:off x="4859" y="2487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09" name="Rectangle 1239"/>
                <p:cNvSpPr>
                  <a:spLocks noChangeArrowheads="1"/>
                </p:cNvSpPr>
                <p:nvPr/>
              </p:nvSpPr>
              <p:spPr bwMode="auto">
                <a:xfrm>
                  <a:off x="4852" y="2487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10" name="Line 1240"/>
                <p:cNvSpPr>
                  <a:spLocks noChangeShapeType="1"/>
                </p:cNvSpPr>
                <p:nvPr/>
              </p:nvSpPr>
              <p:spPr bwMode="auto">
                <a:xfrm flipV="1">
                  <a:off x="4858" y="2352"/>
                  <a:ext cx="3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1" name="Line 1241"/>
                <p:cNvSpPr>
                  <a:spLocks noChangeShapeType="1"/>
                </p:cNvSpPr>
                <p:nvPr/>
              </p:nvSpPr>
              <p:spPr bwMode="auto">
                <a:xfrm>
                  <a:off x="4890" y="2352"/>
                  <a:ext cx="4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2" name="Line 1242"/>
                <p:cNvSpPr>
                  <a:spLocks noChangeShapeType="1"/>
                </p:cNvSpPr>
                <p:nvPr/>
              </p:nvSpPr>
              <p:spPr bwMode="auto">
                <a:xfrm>
                  <a:off x="4859" y="2416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3" name="Line 1243"/>
                <p:cNvSpPr>
                  <a:spLocks noChangeShapeType="1"/>
                </p:cNvSpPr>
                <p:nvPr/>
              </p:nvSpPr>
              <p:spPr bwMode="auto">
                <a:xfrm>
                  <a:off x="4859" y="2413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4" name="Line 1244"/>
                <p:cNvSpPr>
                  <a:spLocks noChangeShapeType="1"/>
                </p:cNvSpPr>
                <p:nvPr/>
              </p:nvSpPr>
              <p:spPr bwMode="auto">
                <a:xfrm>
                  <a:off x="4859" y="2411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5" name="Line 1245"/>
                <p:cNvSpPr>
                  <a:spLocks noChangeShapeType="1"/>
                </p:cNvSpPr>
                <p:nvPr/>
              </p:nvSpPr>
              <p:spPr bwMode="auto">
                <a:xfrm>
                  <a:off x="4859" y="2408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6" name="Line 1246"/>
                <p:cNvSpPr>
                  <a:spLocks noChangeShapeType="1"/>
                </p:cNvSpPr>
                <p:nvPr/>
              </p:nvSpPr>
              <p:spPr bwMode="auto">
                <a:xfrm>
                  <a:off x="4859" y="2405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17" name="Rectangle 1247"/>
                <p:cNvSpPr>
                  <a:spLocks noChangeArrowheads="1"/>
                </p:cNvSpPr>
                <p:nvPr/>
              </p:nvSpPr>
              <p:spPr bwMode="auto">
                <a:xfrm>
                  <a:off x="4876" y="2370"/>
                  <a:ext cx="11" cy="8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18" name="Rectangle 1248"/>
                <p:cNvSpPr>
                  <a:spLocks noChangeArrowheads="1"/>
                </p:cNvSpPr>
                <p:nvPr/>
              </p:nvSpPr>
              <p:spPr bwMode="auto">
                <a:xfrm>
                  <a:off x="4886" y="2395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19" name="Rectangle 1249"/>
                <p:cNvSpPr>
                  <a:spLocks noChangeArrowheads="1"/>
                </p:cNvSpPr>
                <p:nvPr/>
              </p:nvSpPr>
              <p:spPr bwMode="auto">
                <a:xfrm>
                  <a:off x="4886" y="2405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0" name="Rectangle 1250"/>
                <p:cNvSpPr>
                  <a:spLocks noChangeArrowheads="1"/>
                </p:cNvSpPr>
                <p:nvPr/>
              </p:nvSpPr>
              <p:spPr bwMode="auto">
                <a:xfrm>
                  <a:off x="4886" y="2409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1" name="Freeform 1251"/>
                <p:cNvSpPr>
                  <a:spLocks noEditPoints="1"/>
                </p:cNvSpPr>
                <p:nvPr/>
              </p:nvSpPr>
              <p:spPr bwMode="auto">
                <a:xfrm>
                  <a:off x="4870" y="2390"/>
                  <a:ext cx="169" cy="94"/>
                </a:xfrm>
                <a:custGeom>
                  <a:avLst/>
                  <a:gdLst>
                    <a:gd name="T0" fmla="*/ 0 w 169"/>
                    <a:gd name="T1" fmla="*/ 4 h 94"/>
                    <a:gd name="T2" fmla="*/ 11 w 169"/>
                    <a:gd name="T3" fmla="*/ 4 h 94"/>
                    <a:gd name="T4" fmla="*/ 11 w 169"/>
                    <a:gd name="T5" fmla="*/ 0 h 94"/>
                    <a:gd name="T6" fmla="*/ 0 w 169"/>
                    <a:gd name="T7" fmla="*/ 0 h 94"/>
                    <a:gd name="T8" fmla="*/ 0 w 169"/>
                    <a:gd name="T9" fmla="*/ 4 h 94"/>
                    <a:gd name="T10" fmla="*/ 163 w 169"/>
                    <a:gd name="T11" fmla="*/ 94 h 94"/>
                    <a:gd name="T12" fmla="*/ 169 w 169"/>
                    <a:gd name="T13" fmla="*/ 94 h 94"/>
                    <a:gd name="T14" fmla="*/ 169 w 169"/>
                    <a:gd name="T15" fmla="*/ 92 h 94"/>
                    <a:gd name="T16" fmla="*/ 163 w 169"/>
                    <a:gd name="T17" fmla="*/ 92 h 94"/>
                    <a:gd name="T18" fmla="*/ 163 w 169"/>
                    <a:gd name="T19" fmla="*/ 94 h 94"/>
                    <a:gd name="T20" fmla="*/ 63 w 169"/>
                    <a:gd name="T21" fmla="*/ 74 h 94"/>
                    <a:gd name="T22" fmla="*/ 63 w 169"/>
                    <a:gd name="T23" fmla="*/ 12 h 94"/>
                    <a:gd name="T24" fmla="*/ 153 w 169"/>
                    <a:gd name="T25" fmla="*/ 12 h 94"/>
                    <a:gd name="T26" fmla="*/ 153 w 169"/>
                    <a:gd name="T27" fmla="*/ 74 h 94"/>
                    <a:gd name="T28" fmla="*/ 63 w 169"/>
                    <a:gd name="T29" fmla="*/ 74 h 94"/>
                    <a:gd name="T30" fmla="*/ 59 w 169"/>
                    <a:gd name="T31" fmla="*/ 78 h 94"/>
                    <a:gd name="T32" fmla="*/ 157 w 169"/>
                    <a:gd name="T33" fmla="*/ 78 h 94"/>
                    <a:gd name="T34" fmla="*/ 157 w 169"/>
                    <a:gd name="T35" fmla="*/ 8 h 94"/>
                    <a:gd name="T36" fmla="*/ 161 w 169"/>
                    <a:gd name="T37" fmla="*/ 8 h 94"/>
                    <a:gd name="T38" fmla="*/ 161 w 169"/>
                    <a:gd name="T39" fmla="*/ 4 h 94"/>
                    <a:gd name="T40" fmla="*/ 55 w 169"/>
                    <a:gd name="T41" fmla="*/ 4 h 94"/>
                    <a:gd name="T42" fmla="*/ 55 w 169"/>
                    <a:gd name="T43" fmla="*/ 82 h 94"/>
                    <a:gd name="T44" fmla="*/ 59 w 169"/>
                    <a:gd name="T45" fmla="*/ 82 h 94"/>
                    <a:gd name="T46" fmla="*/ 59 w 169"/>
                    <a:gd name="T47" fmla="*/ 78 h 9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9"/>
                    <a:gd name="T73" fmla="*/ 0 h 94"/>
                    <a:gd name="T74" fmla="*/ 169 w 169"/>
                    <a:gd name="T75" fmla="*/ 94 h 9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9" h="94">
                      <a:moveTo>
                        <a:pt x="0" y="4"/>
                      </a:moveTo>
                      <a:lnTo>
                        <a:pt x="11" y="4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  <a:moveTo>
                        <a:pt x="163" y="94"/>
                      </a:moveTo>
                      <a:lnTo>
                        <a:pt x="169" y="94"/>
                      </a:lnTo>
                      <a:lnTo>
                        <a:pt x="169" y="92"/>
                      </a:lnTo>
                      <a:lnTo>
                        <a:pt x="163" y="92"/>
                      </a:lnTo>
                      <a:lnTo>
                        <a:pt x="163" y="94"/>
                      </a:lnTo>
                      <a:close/>
                      <a:moveTo>
                        <a:pt x="63" y="74"/>
                      </a:moveTo>
                      <a:lnTo>
                        <a:pt x="63" y="12"/>
                      </a:lnTo>
                      <a:lnTo>
                        <a:pt x="153" y="12"/>
                      </a:lnTo>
                      <a:lnTo>
                        <a:pt x="153" y="74"/>
                      </a:lnTo>
                      <a:lnTo>
                        <a:pt x="63" y="74"/>
                      </a:lnTo>
                      <a:close/>
                      <a:moveTo>
                        <a:pt x="59" y="78"/>
                      </a:moveTo>
                      <a:lnTo>
                        <a:pt x="157" y="78"/>
                      </a:lnTo>
                      <a:lnTo>
                        <a:pt x="157" y="8"/>
                      </a:lnTo>
                      <a:lnTo>
                        <a:pt x="161" y="8"/>
                      </a:lnTo>
                      <a:lnTo>
                        <a:pt x="161" y="4"/>
                      </a:lnTo>
                      <a:lnTo>
                        <a:pt x="55" y="4"/>
                      </a:lnTo>
                      <a:lnTo>
                        <a:pt x="55" y="82"/>
                      </a:lnTo>
                      <a:lnTo>
                        <a:pt x="59" y="82"/>
                      </a:lnTo>
                      <a:lnTo>
                        <a:pt x="59" y="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2" name="Rectangle 1252"/>
                <p:cNvSpPr>
                  <a:spLocks noChangeArrowheads="1"/>
                </p:cNvSpPr>
                <p:nvPr/>
              </p:nvSpPr>
              <p:spPr bwMode="auto">
                <a:xfrm>
                  <a:off x="4870" y="2390"/>
                  <a:ext cx="11" cy="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3" name="Rectangle 1253"/>
                <p:cNvSpPr>
                  <a:spLocks noChangeArrowheads="1"/>
                </p:cNvSpPr>
                <p:nvPr/>
              </p:nvSpPr>
              <p:spPr bwMode="auto">
                <a:xfrm>
                  <a:off x="5033" y="2482"/>
                  <a:ext cx="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4" name="Rectangle 1254"/>
                <p:cNvSpPr>
                  <a:spLocks noChangeArrowheads="1"/>
                </p:cNvSpPr>
                <p:nvPr/>
              </p:nvSpPr>
              <p:spPr bwMode="auto">
                <a:xfrm>
                  <a:off x="4933" y="2402"/>
                  <a:ext cx="90" cy="6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5" name="Freeform 1255"/>
                <p:cNvSpPr>
                  <a:spLocks/>
                </p:cNvSpPr>
                <p:nvPr/>
              </p:nvSpPr>
              <p:spPr bwMode="auto">
                <a:xfrm>
                  <a:off x="4925" y="2394"/>
                  <a:ext cx="106" cy="78"/>
                </a:xfrm>
                <a:custGeom>
                  <a:avLst/>
                  <a:gdLst>
                    <a:gd name="T0" fmla="*/ 4 w 106"/>
                    <a:gd name="T1" fmla="*/ 74 h 78"/>
                    <a:gd name="T2" fmla="*/ 102 w 106"/>
                    <a:gd name="T3" fmla="*/ 74 h 78"/>
                    <a:gd name="T4" fmla="*/ 102 w 106"/>
                    <a:gd name="T5" fmla="*/ 4 h 78"/>
                    <a:gd name="T6" fmla="*/ 106 w 106"/>
                    <a:gd name="T7" fmla="*/ 4 h 78"/>
                    <a:gd name="T8" fmla="*/ 106 w 106"/>
                    <a:gd name="T9" fmla="*/ 0 h 78"/>
                    <a:gd name="T10" fmla="*/ 0 w 106"/>
                    <a:gd name="T11" fmla="*/ 0 h 78"/>
                    <a:gd name="T12" fmla="*/ 0 w 106"/>
                    <a:gd name="T13" fmla="*/ 78 h 78"/>
                    <a:gd name="T14" fmla="*/ 4 w 106"/>
                    <a:gd name="T15" fmla="*/ 78 h 78"/>
                    <a:gd name="T16" fmla="*/ 4 w 106"/>
                    <a:gd name="T17" fmla="*/ 74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6"/>
                    <a:gd name="T28" fmla="*/ 0 h 78"/>
                    <a:gd name="T29" fmla="*/ 106 w 106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6" h="78">
                      <a:moveTo>
                        <a:pt x="4" y="74"/>
                      </a:moveTo>
                      <a:lnTo>
                        <a:pt x="102" y="74"/>
                      </a:lnTo>
                      <a:lnTo>
                        <a:pt x="102" y="4"/>
                      </a:lnTo>
                      <a:lnTo>
                        <a:pt x="106" y="4"/>
                      </a:lnTo>
                      <a:lnTo>
                        <a:pt x="106" y="0"/>
                      </a:lnTo>
                      <a:lnTo>
                        <a:pt x="0" y="0"/>
                      </a:lnTo>
                      <a:lnTo>
                        <a:pt x="0" y="78"/>
                      </a:lnTo>
                      <a:lnTo>
                        <a:pt x="4" y="78"/>
                      </a:lnTo>
                      <a:lnTo>
                        <a:pt x="4" y="7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6" name="Freeform 1256"/>
                <p:cNvSpPr>
                  <a:spLocks/>
                </p:cNvSpPr>
                <p:nvPr/>
              </p:nvSpPr>
              <p:spPr bwMode="auto">
                <a:xfrm>
                  <a:off x="4912" y="2482"/>
                  <a:ext cx="66" cy="6"/>
                </a:xfrm>
                <a:custGeom>
                  <a:avLst/>
                  <a:gdLst>
                    <a:gd name="T0" fmla="*/ 0 w 66"/>
                    <a:gd name="T1" fmla="*/ 0 h 6"/>
                    <a:gd name="T2" fmla="*/ 66 w 66"/>
                    <a:gd name="T3" fmla="*/ 0 h 6"/>
                    <a:gd name="T4" fmla="*/ 66 w 66"/>
                    <a:gd name="T5" fmla="*/ 6 h 6"/>
                    <a:gd name="T6" fmla="*/ 0 60000 65536"/>
                    <a:gd name="T7" fmla="*/ 0 60000 65536"/>
                    <a:gd name="T8" fmla="*/ 0 60000 65536"/>
                    <a:gd name="T9" fmla="*/ 0 w 66"/>
                    <a:gd name="T10" fmla="*/ 0 h 6"/>
                    <a:gd name="T11" fmla="*/ 66 w 66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" h="6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66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7" name="Line 1257"/>
                <p:cNvSpPr>
                  <a:spLocks noChangeShapeType="1"/>
                </p:cNvSpPr>
                <p:nvPr/>
              </p:nvSpPr>
              <p:spPr bwMode="auto">
                <a:xfrm flipV="1">
                  <a:off x="4945" y="2482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28" name="Freeform 1258"/>
                <p:cNvSpPr>
                  <a:spLocks/>
                </p:cNvSpPr>
                <p:nvPr/>
              </p:nvSpPr>
              <p:spPr bwMode="auto">
                <a:xfrm>
                  <a:off x="4806" y="2376"/>
                  <a:ext cx="175" cy="176"/>
                </a:xfrm>
                <a:custGeom>
                  <a:avLst/>
                  <a:gdLst>
                    <a:gd name="T0" fmla="*/ 38 w 175"/>
                    <a:gd name="T1" fmla="*/ 115 h 176"/>
                    <a:gd name="T2" fmla="*/ 0 w 175"/>
                    <a:gd name="T3" fmla="*/ 115 h 176"/>
                    <a:gd name="T4" fmla="*/ 0 w 175"/>
                    <a:gd name="T5" fmla="*/ 176 h 176"/>
                    <a:gd name="T6" fmla="*/ 175 w 175"/>
                    <a:gd name="T7" fmla="*/ 176 h 176"/>
                    <a:gd name="T8" fmla="*/ 175 w 175"/>
                    <a:gd name="T9" fmla="*/ 115 h 176"/>
                    <a:gd name="T10" fmla="*/ 137 w 175"/>
                    <a:gd name="T11" fmla="*/ 115 h 176"/>
                    <a:gd name="T12" fmla="*/ 137 w 175"/>
                    <a:gd name="T13" fmla="*/ 107 h 176"/>
                    <a:gd name="T14" fmla="*/ 153 w 175"/>
                    <a:gd name="T15" fmla="*/ 107 h 176"/>
                    <a:gd name="T16" fmla="*/ 153 w 175"/>
                    <a:gd name="T17" fmla="*/ 0 h 176"/>
                    <a:gd name="T18" fmla="*/ 22 w 175"/>
                    <a:gd name="T19" fmla="*/ 0 h 176"/>
                    <a:gd name="T20" fmla="*/ 22 w 175"/>
                    <a:gd name="T21" fmla="*/ 107 h 176"/>
                    <a:gd name="T22" fmla="*/ 38 w 175"/>
                    <a:gd name="T23" fmla="*/ 107 h 176"/>
                    <a:gd name="T24" fmla="*/ 38 w 175"/>
                    <a:gd name="T25" fmla="*/ 115 h 17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5"/>
                    <a:gd name="T40" fmla="*/ 0 h 176"/>
                    <a:gd name="T41" fmla="*/ 175 w 175"/>
                    <a:gd name="T42" fmla="*/ 176 h 17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5" h="176">
                      <a:moveTo>
                        <a:pt x="38" y="115"/>
                      </a:moveTo>
                      <a:lnTo>
                        <a:pt x="0" y="115"/>
                      </a:lnTo>
                      <a:lnTo>
                        <a:pt x="0" y="176"/>
                      </a:lnTo>
                      <a:lnTo>
                        <a:pt x="175" y="176"/>
                      </a:lnTo>
                      <a:lnTo>
                        <a:pt x="175" y="115"/>
                      </a:lnTo>
                      <a:lnTo>
                        <a:pt x="137" y="115"/>
                      </a:lnTo>
                      <a:lnTo>
                        <a:pt x="137" y="107"/>
                      </a:lnTo>
                      <a:lnTo>
                        <a:pt x="153" y="107"/>
                      </a:lnTo>
                      <a:lnTo>
                        <a:pt x="153" y="0"/>
                      </a:lnTo>
                      <a:lnTo>
                        <a:pt x="22" y="0"/>
                      </a:lnTo>
                      <a:lnTo>
                        <a:pt x="22" y="107"/>
                      </a:lnTo>
                      <a:lnTo>
                        <a:pt x="38" y="107"/>
                      </a:lnTo>
                      <a:lnTo>
                        <a:pt x="38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29" name="Freeform 1259"/>
                <p:cNvSpPr>
                  <a:spLocks/>
                </p:cNvSpPr>
                <p:nvPr/>
              </p:nvSpPr>
              <p:spPr bwMode="auto">
                <a:xfrm>
                  <a:off x="4806" y="2376"/>
                  <a:ext cx="175" cy="176"/>
                </a:xfrm>
                <a:custGeom>
                  <a:avLst/>
                  <a:gdLst>
                    <a:gd name="T0" fmla="*/ 38 w 175"/>
                    <a:gd name="T1" fmla="*/ 115 h 176"/>
                    <a:gd name="T2" fmla="*/ 0 w 175"/>
                    <a:gd name="T3" fmla="*/ 115 h 176"/>
                    <a:gd name="T4" fmla="*/ 0 w 175"/>
                    <a:gd name="T5" fmla="*/ 176 h 176"/>
                    <a:gd name="T6" fmla="*/ 175 w 175"/>
                    <a:gd name="T7" fmla="*/ 176 h 176"/>
                    <a:gd name="T8" fmla="*/ 175 w 175"/>
                    <a:gd name="T9" fmla="*/ 115 h 176"/>
                    <a:gd name="T10" fmla="*/ 137 w 175"/>
                    <a:gd name="T11" fmla="*/ 115 h 176"/>
                    <a:gd name="T12" fmla="*/ 137 w 175"/>
                    <a:gd name="T13" fmla="*/ 107 h 176"/>
                    <a:gd name="T14" fmla="*/ 153 w 175"/>
                    <a:gd name="T15" fmla="*/ 107 h 176"/>
                    <a:gd name="T16" fmla="*/ 153 w 175"/>
                    <a:gd name="T17" fmla="*/ 0 h 176"/>
                    <a:gd name="T18" fmla="*/ 22 w 175"/>
                    <a:gd name="T19" fmla="*/ 0 h 176"/>
                    <a:gd name="T20" fmla="*/ 22 w 175"/>
                    <a:gd name="T21" fmla="*/ 107 h 176"/>
                    <a:gd name="T22" fmla="*/ 38 w 175"/>
                    <a:gd name="T23" fmla="*/ 107 h 176"/>
                    <a:gd name="T24" fmla="*/ 38 w 175"/>
                    <a:gd name="T25" fmla="*/ 115 h 17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5"/>
                    <a:gd name="T40" fmla="*/ 0 h 176"/>
                    <a:gd name="T41" fmla="*/ 175 w 175"/>
                    <a:gd name="T42" fmla="*/ 176 h 17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5" h="176">
                      <a:moveTo>
                        <a:pt x="38" y="115"/>
                      </a:moveTo>
                      <a:lnTo>
                        <a:pt x="0" y="115"/>
                      </a:lnTo>
                      <a:lnTo>
                        <a:pt x="0" y="176"/>
                      </a:lnTo>
                      <a:lnTo>
                        <a:pt x="175" y="176"/>
                      </a:lnTo>
                      <a:lnTo>
                        <a:pt x="175" y="115"/>
                      </a:lnTo>
                      <a:lnTo>
                        <a:pt x="137" y="115"/>
                      </a:lnTo>
                      <a:lnTo>
                        <a:pt x="137" y="107"/>
                      </a:lnTo>
                      <a:lnTo>
                        <a:pt x="153" y="107"/>
                      </a:lnTo>
                      <a:lnTo>
                        <a:pt x="153" y="0"/>
                      </a:lnTo>
                      <a:lnTo>
                        <a:pt x="22" y="0"/>
                      </a:lnTo>
                      <a:lnTo>
                        <a:pt x="22" y="107"/>
                      </a:lnTo>
                      <a:lnTo>
                        <a:pt x="38" y="107"/>
                      </a:lnTo>
                      <a:lnTo>
                        <a:pt x="38" y="11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30" name="Line 1260"/>
                <p:cNvSpPr>
                  <a:spLocks noChangeShapeType="1"/>
                </p:cNvSpPr>
                <p:nvPr/>
              </p:nvSpPr>
              <p:spPr bwMode="auto">
                <a:xfrm>
                  <a:off x="4844" y="2491"/>
                  <a:ext cx="9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31" name="Line 1261"/>
                <p:cNvSpPr>
                  <a:spLocks noChangeShapeType="1"/>
                </p:cNvSpPr>
                <p:nvPr/>
              </p:nvSpPr>
              <p:spPr bwMode="auto">
                <a:xfrm>
                  <a:off x="4844" y="2483"/>
                  <a:ext cx="9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32" name="Freeform 1262"/>
                <p:cNvSpPr>
                  <a:spLocks noEditPoints="1"/>
                </p:cNvSpPr>
                <p:nvPr/>
              </p:nvSpPr>
              <p:spPr bwMode="auto">
                <a:xfrm>
                  <a:off x="4896" y="2497"/>
                  <a:ext cx="72" cy="49"/>
                </a:xfrm>
                <a:custGeom>
                  <a:avLst/>
                  <a:gdLst>
                    <a:gd name="T0" fmla="*/ 0 w 72"/>
                    <a:gd name="T1" fmla="*/ 49 h 49"/>
                    <a:gd name="T2" fmla="*/ 58 w 72"/>
                    <a:gd name="T3" fmla="*/ 49 h 49"/>
                    <a:gd name="T4" fmla="*/ 58 w 72"/>
                    <a:gd name="T5" fmla="*/ 0 h 49"/>
                    <a:gd name="T6" fmla="*/ 0 w 72"/>
                    <a:gd name="T7" fmla="*/ 0 h 49"/>
                    <a:gd name="T8" fmla="*/ 0 w 72"/>
                    <a:gd name="T9" fmla="*/ 49 h 49"/>
                    <a:gd name="T10" fmla="*/ 63 w 72"/>
                    <a:gd name="T11" fmla="*/ 8 h 49"/>
                    <a:gd name="T12" fmla="*/ 72 w 72"/>
                    <a:gd name="T13" fmla="*/ 8 h 49"/>
                    <a:gd name="T14" fmla="*/ 72 w 72"/>
                    <a:gd name="T15" fmla="*/ 0 h 49"/>
                    <a:gd name="T16" fmla="*/ 63 w 72"/>
                    <a:gd name="T17" fmla="*/ 0 h 49"/>
                    <a:gd name="T18" fmla="*/ 63 w 72"/>
                    <a:gd name="T19" fmla="*/ 8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2"/>
                    <a:gd name="T31" fmla="*/ 0 h 49"/>
                    <a:gd name="T32" fmla="*/ 72 w 72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2" h="49">
                      <a:moveTo>
                        <a:pt x="0" y="49"/>
                      </a:moveTo>
                      <a:lnTo>
                        <a:pt x="58" y="49"/>
                      </a:lnTo>
                      <a:lnTo>
                        <a:pt x="58" y="0"/>
                      </a:lnTo>
                      <a:lnTo>
                        <a:pt x="0" y="0"/>
                      </a:lnTo>
                      <a:lnTo>
                        <a:pt x="0" y="49"/>
                      </a:lnTo>
                      <a:close/>
                      <a:moveTo>
                        <a:pt x="63" y="8"/>
                      </a:moveTo>
                      <a:lnTo>
                        <a:pt x="72" y="8"/>
                      </a:lnTo>
                      <a:lnTo>
                        <a:pt x="72" y="0"/>
                      </a:lnTo>
                      <a:lnTo>
                        <a:pt x="63" y="0"/>
                      </a:lnTo>
                      <a:lnTo>
                        <a:pt x="63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33" name="Rectangle 1263"/>
                <p:cNvSpPr>
                  <a:spLocks noChangeArrowheads="1"/>
                </p:cNvSpPr>
                <p:nvPr/>
              </p:nvSpPr>
              <p:spPr bwMode="auto">
                <a:xfrm>
                  <a:off x="4896" y="2497"/>
                  <a:ext cx="58" cy="4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34" name="Line 1264"/>
                <p:cNvSpPr>
                  <a:spLocks noChangeShapeType="1"/>
                </p:cNvSpPr>
                <p:nvPr/>
              </p:nvSpPr>
              <p:spPr bwMode="auto">
                <a:xfrm>
                  <a:off x="4896" y="2514"/>
                  <a:ext cx="58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35" name="Line 1265"/>
                <p:cNvSpPr>
                  <a:spLocks noChangeShapeType="1"/>
                </p:cNvSpPr>
                <p:nvPr/>
              </p:nvSpPr>
              <p:spPr bwMode="auto">
                <a:xfrm>
                  <a:off x="4896" y="2530"/>
                  <a:ext cx="58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36" name="Line 1266"/>
                <p:cNvSpPr>
                  <a:spLocks noChangeShapeType="1"/>
                </p:cNvSpPr>
                <p:nvPr/>
              </p:nvSpPr>
              <p:spPr bwMode="auto">
                <a:xfrm>
                  <a:off x="4899" y="2522"/>
                  <a:ext cx="5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37" name="Rectangle 1267"/>
                <p:cNvSpPr>
                  <a:spLocks noChangeArrowheads="1"/>
                </p:cNvSpPr>
                <p:nvPr/>
              </p:nvSpPr>
              <p:spPr bwMode="auto">
                <a:xfrm>
                  <a:off x="4929" y="2516"/>
                  <a:ext cx="17" cy="11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38" name="Rectangle 1268"/>
                <p:cNvSpPr>
                  <a:spLocks noChangeArrowheads="1"/>
                </p:cNvSpPr>
                <p:nvPr/>
              </p:nvSpPr>
              <p:spPr bwMode="auto">
                <a:xfrm>
                  <a:off x="4959" y="2497"/>
                  <a:ext cx="9" cy="8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39" name="Freeform 1269"/>
                <p:cNvSpPr>
                  <a:spLocks noEditPoints="1"/>
                </p:cNvSpPr>
                <p:nvPr/>
              </p:nvSpPr>
              <p:spPr bwMode="auto">
                <a:xfrm>
                  <a:off x="4811" y="2388"/>
                  <a:ext cx="165" cy="119"/>
                </a:xfrm>
                <a:custGeom>
                  <a:avLst/>
                  <a:gdLst>
                    <a:gd name="T0" fmla="*/ 138 w 165"/>
                    <a:gd name="T1" fmla="*/ 85 h 119"/>
                    <a:gd name="T2" fmla="*/ 144 w 165"/>
                    <a:gd name="T3" fmla="*/ 85 h 119"/>
                    <a:gd name="T4" fmla="*/ 144 w 165"/>
                    <a:gd name="T5" fmla="*/ 83 h 119"/>
                    <a:gd name="T6" fmla="*/ 138 w 165"/>
                    <a:gd name="T7" fmla="*/ 83 h 119"/>
                    <a:gd name="T8" fmla="*/ 138 w 165"/>
                    <a:gd name="T9" fmla="*/ 85 h 119"/>
                    <a:gd name="T10" fmla="*/ 37 w 165"/>
                    <a:gd name="T11" fmla="*/ 71 h 119"/>
                    <a:gd name="T12" fmla="*/ 37 w 165"/>
                    <a:gd name="T13" fmla="*/ 9 h 119"/>
                    <a:gd name="T14" fmla="*/ 128 w 165"/>
                    <a:gd name="T15" fmla="*/ 9 h 119"/>
                    <a:gd name="T16" fmla="*/ 128 w 165"/>
                    <a:gd name="T17" fmla="*/ 71 h 119"/>
                    <a:gd name="T18" fmla="*/ 37 w 165"/>
                    <a:gd name="T19" fmla="*/ 71 h 119"/>
                    <a:gd name="T20" fmla="*/ 33 w 165"/>
                    <a:gd name="T21" fmla="*/ 75 h 119"/>
                    <a:gd name="T22" fmla="*/ 132 w 165"/>
                    <a:gd name="T23" fmla="*/ 75 h 119"/>
                    <a:gd name="T24" fmla="*/ 132 w 165"/>
                    <a:gd name="T25" fmla="*/ 5 h 119"/>
                    <a:gd name="T26" fmla="*/ 136 w 165"/>
                    <a:gd name="T27" fmla="*/ 5 h 119"/>
                    <a:gd name="T28" fmla="*/ 136 w 165"/>
                    <a:gd name="T29" fmla="*/ 0 h 119"/>
                    <a:gd name="T30" fmla="*/ 29 w 165"/>
                    <a:gd name="T31" fmla="*/ 0 h 119"/>
                    <a:gd name="T32" fmla="*/ 29 w 165"/>
                    <a:gd name="T33" fmla="*/ 79 h 119"/>
                    <a:gd name="T34" fmla="*/ 33 w 165"/>
                    <a:gd name="T35" fmla="*/ 79 h 119"/>
                    <a:gd name="T36" fmla="*/ 33 w 165"/>
                    <a:gd name="T37" fmla="*/ 75 h 119"/>
                    <a:gd name="T38" fmla="*/ 0 w 165"/>
                    <a:gd name="T39" fmla="*/ 114 h 119"/>
                    <a:gd name="T40" fmla="*/ 17 w 165"/>
                    <a:gd name="T41" fmla="*/ 114 h 119"/>
                    <a:gd name="T42" fmla="*/ 17 w 165"/>
                    <a:gd name="T43" fmla="*/ 109 h 119"/>
                    <a:gd name="T44" fmla="*/ 0 w 165"/>
                    <a:gd name="T45" fmla="*/ 109 h 119"/>
                    <a:gd name="T46" fmla="*/ 0 w 165"/>
                    <a:gd name="T47" fmla="*/ 114 h 119"/>
                    <a:gd name="T48" fmla="*/ 96 w 165"/>
                    <a:gd name="T49" fmla="*/ 119 h 119"/>
                    <a:gd name="T50" fmla="*/ 132 w 165"/>
                    <a:gd name="T51" fmla="*/ 119 h 119"/>
                    <a:gd name="T52" fmla="*/ 132 w 165"/>
                    <a:gd name="T53" fmla="*/ 116 h 119"/>
                    <a:gd name="T54" fmla="*/ 96 w 165"/>
                    <a:gd name="T55" fmla="*/ 116 h 119"/>
                    <a:gd name="T56" fmla="*/ 96 w 165"/>
                    <a:gd name="T57" fmla="*/ 119 h 119"/>
                    <a:gd name="T58" fmla="*/ 159 w 165"/>
                    <a:gd name="T59" fmla="*/ 112 h 119"/>
                    <a:gd name="T60" fmla="*/ 165 w 165"/>
                    <a:gd name="T61" fmla="*/ 112 h 119"/>
                    <a:gd name="T62" fmla="*/ 165 w 165"/>
                    <a:gd name="T63" fmla="*/ 109 h 119"/>
                    <a:gd name="T64" fmla="*/ 159 w 165"/>
                    <a:gd name="T65" fmla="*/ 109 h 119"/>
                    <a:gd name="T66" fmla="*/ 159 w 165"/>
                    <a:gd name="T67" fmla="*/ 112 h 119"/>
                    <a:gd name="T68" fmla="*/ 159 w 165"/>
                    <a:gd name="T69" fmla="*/ 117 h 119"/>
                    <a:gd name="T70" fmla="*/ 165 w 165"/>
                    <a:gd name="T71" fmla="*/ 117 h 119"/>
                    <a:gd name="T72" fmla="*/ 165 w 165"/>
                    <a:gd name="T73" fmla="*/ 114 h 119"/>
                    <a:gd name="T74" fmla="*/ 159 w 165"/>
                    <a:gd name="T75" fmla="*/ 114 h 119"/>
                    <a:gd name="T76" fmla="*/ 159 w 165"/>
                    <a:gd name="T77" fmla="*/ 117 h 1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5"/>
                    <a:gd name="T118" fmla="*/ 0 h 119"/>
                    <a:gd name="T119" fmla="*/ 165 w 165"/>
                    <a:gd name="T120" fmla="*/ 119 h 11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5" h="119">
                      <a:moveTo>
                        <a:pt x="138" y="85"/>
                      </a:moveTo>
                      <a:lnTo>
                        <a:pt x="144" y="85"/>
                      </a:lnTo>
                      <a:lnTo>
                        <a:pt x="144" y="83"/>
                      </a:lnTo>
                      <a:lnTo>
                        <a:pt x="138" y="83"/>
                      </a:lnTo>
                      <a:lnTo>
                        <a:pt x="138" y="85"/>
                      </a:lnTo>
                      <a:close/>
                      <a:moveTo>
                        <a:pt x="37" y="71"/>
                      </a:moveTo>
                      <a:lnTo>
                        <a:pt x="37" y="9"/>
                      </a:lnTo>
                      <a:lnTo>
                        <a:pt x="128" y="9"/>
                      </a:lnTo>
                      <a:lnTo>
                        <a:pt x="128" y="71"/>
                      </a:lnTo>
                      <a:lnTo>
                        <a:pt x="37" y="71"/>
                      </a:lnTo>
                      <a:close/>
                      <a:moveTo>
                        <a:pt x="33" y="75"/>
                      </a:moveTo>
                      <a:lnTo>
                        <a:pt x="132" y="75"/>
                      </a:lnTo>
                      <a:lnTo>
                        <a:pt x="132" y="5"/>
                      </a:lnTo>
                      <a:lnTo>
                        <a:pt x="136" y="5"/>
                      </a:lnTo>
                      <a:lnTo>
                        <a:pt x="136" y="0"/>
                      </a:lnTo>
                      <a:lnTo>
                        <a:pt x="29" y="0"/>
                      </a:lnTo>
                      <a:lnTo>
                        <a:pt x="29" y="79"/>
                      </a:lnTo>
                      <a:lnTo>
                        <a:pt x="33" y="79"/>
                      </a:lnTo>
                      <a:lnTo>
                        <a:pt x="33" y="75"/>
                      </a:lnTo>
                      <a:close/>
                      <a:moveTo>
                        <a:pt x="0" y="114"/>
                      </a:moveTo>
                      <a:lnTo>
                        <a:pt x="17" y="114"/>
                      </a:lnTo>
                      <a:lnTo>
                        <a:pt x="17" y="109"/>
                      </a:lnTo>
                      <a:lnTo>
                        <a:pt x="0" y="109"/>
                      </a:lnTo>
                      <a:lnTo>
                        <a:pt x="0" y="114"/>
                      </a:lnTo>
                      <a:close/>
                      <a:moveTo>
                        <a:pt x="96" y="119"/>
                      </a:moveTo>
                      <a:lnTo>
                        <a:pt x="132" y="119"/>
                      </a:lnTo>
                      <a:lnTo>
                        <a:pt x="132" y="116"/>
                      </a:lnTo>
                      <a:lnTo>
                        <a:pt x="96" y="116"/>
                      </a:lnTo>
                      <a:lnTo>
                        <a:pt x="96" y="119"/>
                      </a:lnTo>
                      <a:close/>
                      <a:moveTo>
                        <a:pt x="159" y="112"/>
                      </a:moveTo>
                      <a:lnTo>
                        <a:pt x="165" y="112"/>
                      </a:lnTo>
                      <a:lnTo>
                        <a:pt x="165" y="109"/>
                      </a:lnTo>
                      <a:lnTo>
                        <a:pt x="159" y="109"/>
                      </a:lnTo>
                      <a:lnTo>
                        <a:pt x="159" y="112"/>
                      </a:lnTo>
                      <a:close/>
                      <a:moveTo>
                        <a:pt x="159" y="117"/>
                      </a:moveTo>
                      <a:lnTo>
                        <a:pt x="165" y="117"/>
                      </a:lnTo>
                      <a:lnTo>
                        <a:pt x="165" y="114"/>
                      </a:lnTo>
                      <a:lnTo>
                        <a:pt x="159" y="114"/>
                      </a:lnTo>
                      <a:lnTo>
                        <a:pt x="159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0" name="Rectangle 1270"/>
                <p:cNvSpPr>
                  <a:spLocks noChangeArrowheads="1"/>
                </p:cNvSpPr>
                <p:nvPr/>
              </p:nvSpPr>
              <p:spPr bwMode="auto">
                <a:xfrm>
                  <a:off x="4949" y="2471"/>
                  <a:ext cx="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1" name="Rectangle 1271"/>
                <p:cNvSpPr>
                  <a:spLocks noChangeArrowheads="1"/>
                </p:cNvSpPr>
                <p:nvPr/>
              </p:nvSpPr>
              <p:spPr bwMode="auto">
                <a:xfrm>
                  <a:off x="4848" y="2397"/>
                  <a:ext cx="91" cy="6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2" name="Freeform 1272"/>
                <p:cNvSpPr>
                  <a:spLocks/>
                </p:cNvSpPr>
                <p:nvPr/>
              </p:nvSpPr>
              <p:spPr bwMode="auto">
                <a:xfrm>
                  <a:off x="4840" y="2388"/>
                  <a:ext cx="107" cy="79"/>
                </a:xfrm>
                <a:custGeom>
                  <a:avLst/>
                  <a:gdLst>
                    <a:gd name="T0" fmla="*/ 4 w 107"/>
                    <a:gd name="T1" fmla="*/ 75 h 79"/>
                    <a:gd name="T2" fmla="*/ 103 w 107"/>
                    <a:gd name="T3" fmla="*/ 75 h 79"/>
                    <a:gd name="T4" fmla="*/ 103 w 107"/>
                    <a:gd name="T5" fmla="*/ 5 h 79"/>
                    <a:gd name="T6" fmla="*/ 107 w 107"/>
                    <a:gd name="T7" fmla="*/ 5 h 79"/>
                    <a:gd name="T8" fmla="*/ 107 w 107"/>
                    <a:gd name="T9" fmla="*/ 0 h 79"/>
                    <a:gd name="T10" fmla="*/ 0 w 107"/>
                    <a:gd name="T11" fmla="*/ 0 h 79"/>
                    <a:gd name="T12" fmla="*/ 0 w 107"/>
                    <a:gd name="T13" fmla="*/ 79 h 79"/>
                    <a:gd name="T14" fmla="*/ 4 w 107"/>
                    <a:gd name="T15" fmla="*/ 79 h 79"/>
                    <a:gd name="T16" fmla="*/ 4 w 107"/>
                    <a:gd name="T17" fmla="*/ 75 h 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7"/>
                    <a:gd name="T28" fmla="*/ 0 h 79"/>
                    <a:gd name="T29" fmla="*/ 107 w 107"/>
                    <a:gd name="T30" fmla="*/ 79 h 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7" h="79">
                      <a:moveTo>
                        <a:pt x="4" y="75"/>
                      </a:moveTo>
                      <a:lnTo>
                        <a:pt x="103" y="75"/>
                      </a:lnTo>
                      <a:lnTo>
                        <a:pt x="103" y="5"/>
                      </a:lnTo>
                      <a:lnTo>
                        <a:pt x="107" y="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79"/>
                      </a:lnTo>
                      <a:lnTo>
                        <a:pt x="4" y="79"/>
                      </a:lnTo>
                      <a:lnTo>
                        <a:pt x="4" y="75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3" name="Line 1273"/>
                <p:cNvSpPr>
                  <a:spLocks noChangeShapeType="1"/>
                </p:cNvSpPr>
                <p:nvPr/>
              </p:nvSpPr>
              <p:spPr bwMode="auto">
                <a:xfrm>
                  <a:off x="4828" y="2477"/>
                  <a:ext cx="13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4" name="Line 1274"/>
                <p:cNvSpPr>
                  <a:spLocks noChangeShapeType="1"/>
                </p:cNvSpPr>
                <p:nvPr/>
              </p:nvSpPr>
              <p:spPr bwMode="auto">
                <a:xfrm flipV="1">
                  <a:off x="4861" y="2477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5" name="Line 1275"/>
                <p:cNvSpPr>
                  <a:spLocks noChangeShapeType="1"/>
                </p:cNvSpPr>
                <p:nvPr/>
              </p:nvSpPr>
              <p:spPr bwMode="auto">
                <a:xfrm flipV="1">
                  <a:off x="4894" y="2477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46" name="Rectangle 1276"/>
                <p:cNvSpPr>
                  <a:spLocks noChangeArrowheads="1"/>
                </p:cNvSpPr>
                <p:nvPr/>
              </p:nvSpPr>
              <p:spPr bwMode="auto">
                <a:xfrm>
                  <a:off x="4811" y="2497"/>
                  <a:ext cx="17" cy="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7" name="Rectangle 1277"/>
                <p:cNvSpPr>
                  <a:spLocks noChangeArrowheads="1"/>
                </p:cNvSpPr>
                <p:nvPr/>
              </p:nvSpPr>
              <p:spPr bwMode="auto">
                <a:xfrm>
                  <a:off x="4907" y="2504"/>
                  <a:ext cx="3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8" name="Rectangle 1278"/>
                <p:cNvSpPr>
                  <a:spLocks noChangeArrowheads="1"/>
                </p:cNvSpPr>
                <p:nvPr/>
              </p:nvSpPr>
              <p:spPr bwMode="auto">
                <a:xfrm>
                  <a:off x="4970" y="2497"/>
                  <a:ext cx="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49" name="Rectangle 1279"/>
                <p:cNvSpPr>
                  <a:spLocks noChangeArrowheads="1"/>
                </p:cNvSpPr>
                <p:nvPr/>
              </p:nvSpPr>
              <p:spPr bwMode="auto">
                <a:xfrm>
                  <a:off x="4970" y="2502"/>
                  <a:ext cx="6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50" name="Freeform 1280"/>
                <p:cNvSpPr>
                  <a:spLocks noEditPoints="1"/>
                </p:cNvSpPr>
                <p:nvPr/>
              </p:nvSpPr>
              <p:spPr bwMode="auto">
                <a:xfrm>
                  <a:off x="4675" y="2398"/>
                  <a:ext cx="219" cy="176"/>
                </a:xfrm>
                <a:custGeom>
                  <a:avLst/>
                  <a:gdLst>
                    <a:gd name="T0" fmla="*/ 0 w 219"/>
                    <a:gd name="T1" fmla="*/ 176 h 176"/>
                    <a:gd name="T2" fmla="*/ 0 w 219"/>
                    <a:gd name="T3" fmla="*/ 172 h 176"/>
                    <a:gd name="T4" fmla="*/ 22 w 219"/>
                    <a:gd name="T5" fmla="*/ 161 h 176"/>
                    <a:gd name="T6" fmla="*/ 22 w 219"/>
                    <a:gd name="T7" fmla="*/ 0 h 176"/>
                    <a:gd name="T8" fmla="*/ 80 w 219"/>
                    <a:gd name="T9" fmla="*/ 0 h 176"/>
                    <a:gd name="T10" fmla="*/ 80 w 219"/>
                    <a:gd name="T11" fmla="*/ 161 h 176"/>
                    <a:gd name="T12" fmla="*/ 104 w 219"/>
                    <a:gd name="T13" fmla="*/ 172 h 176"/>
                    <a:gd name="T14" fmla="*/ 104 w 219"/>
                    <a:gd name="T15" fmla="*/ 176 h 176"/>
                    <a:gd name="T16" fmla="*/ 0 w 219"/>
                    <a:gd name="T17" fmla="*/ 176 h 176"/>
                    <a:gd name="T18" fmla="*/ 87 w 219"/>
                    <a:gd name="T19" fmla="*/ 151 h 176"/>
                    <a:gd name="T20" fmla="*/ 108 w 219"/>
                    <a:gd name="T21" fmla="*/ 151 h 176"/>
                    <a:gd name="T22" fmla="*/ 130 w 219"/>
                    <a:gd name="T23" fmla="*/ 157 h 176"/>
                    <a:gd name="T24" fmla="*/ 130 w 219"/>
                    <a:gd name="T25" fmla="*/ 169 h 176"/>
                    <a:gd name="T26" fmla="*/ 108 w 219"/>
                    <a:gd name="T27" fmla="*/ 169 h 176"/>
                    <a:gd name="T28" fmla="*/ 108 w 219"/>
                    <a:gd name="T29" fmla="*/ 176 h 176"/>
                    <a:gd name="T30" fmla="*/ 198 w 219"/>
                    <a:gd name="T31" fmla="*/ 176 h 176"/>
                    <a:gd name="T32" fmla="*/ 198 w 219"/>
                    <a:gd name="T33" fmla="*/ 169 h 176"/>
                    <a:gd name="T34" fmla="*/ 176 w 219"/>
                    <a:gd name="T35" fmla="*/ 169 h 176"/>
                    <a:gd name="T36" fmla="*/ 176 w 219"/>
                    <a:gd name="T37" fmla="*/ 157 h 176"/>
                    <a:gd name="T38" fmla="*/ 198 w 219"/>
                    <a:gd name="T39" fmla="*/ 151 h 176"/>
                    <a:gd name="T40" fmla="*/ 219 w 219"/>
                    <a:gd name="T41" fmla="*/ 151 h 176"/>
                    <a:gd name="T42" fmla="*/ 219 w 219"/>
                    <a:gd name="T43" fmla="*/ 44 h 176"/>
                    <a:gd name="T44" fmla="*/ 87 w 219"/>
                    <a:gd name="T45" fmla="*/ 44 h 176"/>
                    <a:gd name="T46" fmla="*/ 87 w 219"/>
                    <a:gd name="T47" fmla="*/ 151 h 17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19"/>
                    <a:gd name="T73" fmla="*/ 0 h 176"/>
                    <a:gd name="T74" fmla="*/ 219 w 219"/>
                    <a:gd name="T75" fmla="*/ 176 h 17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19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2" y="161"/>
                      </a:lnTo>
                      <a:lnTo>
                        <a:pt x="22" y="0"/>
                      </a:lnTo>
                      <a:lnTo>
                        <a:pt x="80" y="0"/>
                      </a:lnTo>
                      <a:lnTo>
                        <a:pt x="80" y="161"/>
                      </a:lnTo>
                      <a:lnTo>
                        <a:pt x="104" y="172"/>
                      </a:lnTo>
                      <a:lnTo>
                        <a:pt x="104" y="176"/>
                      </a:lnTo>
                      <a:lnTo>
                        <a:pt x="0" y="176"/>
                      </a:lnTo>
                      <a:close/>
                      <a:moveTo>
                        <a:pt x="87" y="151"/>
                      </a:moveTo>
                      <a:lnTo>
                        <a:pt x="108" y="151"/>
                      </a:lnTo>
                      <a:lnTo>
                        <a:pt x="130" y="157"/>
                      </a:lnTo>
                      <a:lnTo>
                        <a:pt x="130" y="169"/>
                      </a:lnTo>
                      <a:lnTo>
                        <a:pt x="108" y="169"/>
                      </a:lnTo>
                      <a:lnTo>
                        <a:pt x="108" y="176"/>
                      </a:lnTo>
                      <a:lnTo>
                        <a:pt x="198" y="176"/>
                      </a:lnTo>
                      <a:lnTo>
                        <a:pt x="198" y="169"/>
                      </a:lnTo>
                      <a:lnTo>
                        <a:pt x="176" y="169"/>
                      </a:lnTo>
                      <a:lnTo>
                        <a:pt x="176" y="157"/>
                      </a:lnTo>
                      <a:lnTo>
                        <a:pt x="198" y="151"/>
                      </a:lnTo>
                      <a:lnTo>
                        <a:pt x="219" y="151"/>
                      </a:lnTo>
                      <a:lnTo>
                        <a:pt x="219" y="44"/>
                      </a:lnTo>
                      <a:lnTo>
                        <a:pt x="87" y="44"/>
                      </a:lnTo>
                      <a:lnTo>
                        <a:pt x="87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51" name="Line 1281"/>
                <p:cNvSpPr>
                  <a:spLocks noChangeShapeType="1"/>
                </p:cNvSpPr>
                <p:nvPr/>
              </p:nvSpPr>
              <p:spPr bwMode="auto">
                <a:xfrm>
                  <a:off x="4697" y="2559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2" name="Line 1282"/>
                <p:cNvSpPr>
                  <a:spLocks noChangeShapeType="1"/>
                </p:cNvSpPr>
                <p:nvPr/>
              </p:nvSpPr>
              <p:spPr bwMode="auto">
                <a:xfrm>
                  <a:off x="4755" y="2559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3" name="Line 1283"/>
                <p:cNvSpPr>
                  <a:spLocks noChangeShapeType="1"/>
                </p:cNvSpPr>
                <p:nvPr/>
              </p:nvSpPr>
              <p:spPr bwMode="auto">
                <a:xfrm>
                  <a:off x="4715" y="2453"/>
                  <a:ext cx="22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4" name="Line 1284"/>
                <p:cNvSpPr>
                  <a:spLocks noChangeShapeType="1"/>
                </p:cNvSpPr>
                <p:nvPr/>
              </p:nvSpPr>
              <p:spPr bwMode="auto">
                <a:xfrm>
                  <a:off x="4711" y="2435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5" name="Rectangle 1285"/>
                <p:cNvSpPr>
                  <a:spLocks noChangeArrowheads="1"/>
                </p:cNvSpPr>
                <p:nvPr/>
              </p:nvSpPr>
              <p:spPr bwMode="auto">
                <a:xfrm>
                  <a:off x="4704" y="2405"/>
                  <a:ext cx="44" cy="103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56" name="Freeform 1286"/>
                <p:cNvSpPr>
                  <a:spLocks/>
                </p:cNvSpPr>
                <p:nvPr/>
              </p:nvSpPr>
              <p:spPr bwMode="auto">
                <a:xfrm>
                  <a:off x="4675" y="2398"/>
                  <a:ext cx="104" cy="176"/>
                </a:xfrm>
                <a:custGeom>
                  <a:avLst/>
                  <a:gdLst>
                    <a:gd name="T0" fmla="*/ 0 w 104"/>
                    <a:gd name="T1" fmla="*/ 176 h 176"/>
                    <a:gd name="T2" fmla="*/ 0 w 104"/>
                    <a:gd name="T3" fmla="*/ 172 h 176"/>
                    <a:gd name="T4" fmla="*/ 22 w 104"/>
                    <a:gd name="T5" fmla="*/ 161 h 176"/>
                    <a:gd name="T6" fmla="*/ 22 w 104"/>
                    <a:gd name="T7" fmla="*/ 0 h 176"/>
                    <a:gd name="T8" fmla="*/ 80 w 104"/>
                    <a:gd name="T9" fmla="*/ 0 h 176"/>
                    <a:gd name="T10" fmla="*/ 80 w 104"/>
                    <a:gd name="T11" fmla="*/ 161 h 176"/>
                    <a:gd name="T12" fmla="*/ 104 w 104"/>
                    <a:gd name="T13" fmla="*/ 172 h 176"/>
                    <a:gd name="T14" fmla="*/ 104 w 104"/>
                    <a:gd name="T15" fmla="*/ 176 h 176"/>
                    <a:gd name="T16" fmla="*/ 0 w 104"/>
                    <a:gd name="T17" fmla="*/ 176 h 1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4"/>
                    <a:gd name="T28" fmla="*/ 0 h 176"/>
                    <a:gd name="T29" fmla="*/ 104 w 104"/>
                    <a:gd name="T30" fmla="*/ 176 h 1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4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2" y="161"/>
                      </a:lnTo>
                      <a:lnTo>
                        <a:pt x="22" y="0"/>
                      </a:lnTo>
                      <a:lnTo>
                        <a:pt x="80" y="0"/>
                      </a:lnTo>
                      <a:lnTo>
                        <a:pt x="80" y="161"/>
                      </a:lnTo>
                      <a:lnTo>
                        <a:pt x="104" y="172"/>
                      </a:lnTo>
                      <a:lnTo>
                        <a:pt x="104" y="176"/>
                      </a:lnTo>
                      <a:lnTo>
                        <a:pt x="0" y="17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57" name="Freeform 1287"/>
                <p:cNvSpPr>
                  <a:spLocks/>
                </p:cNvSpPr>
                <p:nvPr/>
              </p:nvSpPr>
              <p:spPr bwMode="auto">
                <a:xfrm>
                  <a:off x="4762" y="2442"/>
                  <a:ext cx="132" cy="132"/>
                </a:xfrm>
                <a:custGeom>
                  <a:avLst/>
                  <a:gdLst>
                    <a:gd name="T0" fmla="*/ 0 w 132"/>
                    <a:gd name="T1" fmla="*/ 107 h 132"/>
                    <a:gd name="T2" fmla="*/ 21 w 132"/>
                    <a:gd name="T3" fmla="*/ 107 h 132"/>
                    <a:gd name="T4" fmla="*/ 43 w 132"/>
                    <a:gd name="T5" fmla="*/ 113 h 132"/>
                    <a:gd name="T6" fmla="*/ 43 w 132"/>
                    <a:gd name="T7" fmla="*/ 125 h 132"/>
                    <a:gd name="T8" fmla="*/ 21 w 132"/>
                    <a:gd name="T9" fmla="*/ 125 h 132"/>
                    <a:gd name="T10" fmla="*/ 21 w 132"/>
                    <a:gd name="T11" fmla="*/ 132 h 132"/>
                    <a:gd name="T12" fmla="*/ 111 w 132"/>
                    <a:gd name="T13" fmla="*/ 132 h 132"/>
                    <a:gd name="T14" fmla="*/ 111 w 132"/>
                    <a:gd name="T15" fmla="*/ 125 h 132"/>
                    <a:gd name="T16" fmla="*/ 89 w 132"/>
                    <a:gd name="T17" fmla="*/ 125 h 132"/>
                    <a:gd name="T18" fmla="*/ 89 w 132"/>
                    <a:gd name="T19" fmla="*/ 113 h 132"/>
                    <a:gd name="T20" fmla="*/ 111 w 132"/>
                    <a:gd name="T21" fmla="*/ 107 h 132"/>
                    <a:gd name="T22" fmla="*/ 132 w 132"/>
                    <a:gd name="T23" fmla="*/ 107 h 132"/>
                    <a:gd name="T24" fmla="*/ 132 w 132"/>
                    <a:gd name="T25" fmla="*/ 0 h 132"/>
                    <a:gd name="T26" fmla="*/ 0 w 132"/>
                    <a:gd name="T27" fmla="*/ 0 h 132"/>
                    <a:gd name="T28" fmla="*/ 0 w 132"/>
                    <a:gd name="T29" fmla="*/ 107 h 1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2"/>
                    <a:gd name="T46" fmla="*/ 0 h 132"/>
                    <a:gd name="T47" fmla="*/ 132 w 132"/>
                    <a:gd name="T48" fmla="*/ 132 h 1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2" h="132">
                      <a:moveTo>
                        <a:pt x="0" y="107"/>
                      </a:moveTo>
                      <a:lnTo>
                        <a:pt x="21" y="107"/>
                      </a:lnTo>
                      <a:lnTo>
                        <a:pt x="43" y="113"/>
                      </a:lnTo>
                      <a:lnTo>
                        <a:pt x="43" y="125"/>
                      </a:lnTo>
                      <a:lnTo>
                        <a:pt x="21" y="125"/>
                      </a:lnTo>
                      <a:lnTo>
                        <a:pt x="21" y="132"/>
                      </a:lnTo>
                      <a:lnTo>
                        <a:pt x="111" y="132"/>
                      </a:lnTo>
                      <a:lnTo>
                        <a:pt x="111" y="125"/>
                      </a:lnTo>
                      <a:lnTo>
                        <a:pt x="89" y="125"/>
                      </a:lnTo>
                      <a:lnTo>
                        <a:pt x="89" y="113"/>
                      </a:lnTo>
                      <a:lnTo>
                        <a:pt x="111" y="107"/>
                      </a:lnTo>
                      <a:lnTo>
                        <a:pt x="132" y="107"/>
                      </a:lnTo>
                      <a:lnTo>
                        <a:pt x="132" y="0"/>
                      </a:lnTo>
                      <a:lnTo>
                        <a:pt x="0" y="0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58" name="Line 1288"/>
                <p:cNvSpPr>
                  <a:spLocks noChangeShapeType="1"/>
                </p:cNvSpPr>
                <p:nvPr/>
              </p:nvSpPr>
              <p:spPr bwMode="auto">
                <a:xfrm>
                  <a:off x="4805" y="2567"/>
                  <a:ext cx="4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59" name="Line 1289"/>
                <p:cNvSpPr>
                  <a:spLocks noChangeShapeType="1"/>
                </p:cNvSpPr>
                <p:nvPr/>
              </p:nvSpPr>
              <p:spPr bwMode="auto">
                <a:xfrm>
                  <a:off x="4805" y="2555"/>
                  <a:ext cx="4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0" name="Line 1290"/>
                <p:cNvSpPr>
                  <a:spLocks noChangeShapeType="1"/>
                </p:cNvSpPr>
                <p:nvPr/>
              </p:nvSpPr>
              <p:spPr bwMode="auto">
                <a:xfrm>
                  <a:off x="4783" y="2549"/>
                  <a:ext cx="90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61" name="Freeform 1291"/>
                <p:cNvSpPr>
                  <a:spLocks noEditPoints="1"/>
                </p:cNvSpPr>
                <p:nvPr/>
              </p:nvSpPr>
              <p:spPr bwMode="auto">
                <a:xfrm>
                  <a:off x="4702" y="2515"/>
                  <a:ext cx="48" cy="48"/>
                </a:xfrm>
                <a:custGeom>
                  <a:avLst/>
                  <a:gdLst>
                    <a:gd name="T0" fmla="*/ 4 w 48"/>
                    <a:gd name="T1" fmla="*/ 29 h 48"/>
                    <a:gd name="T2" fmla="*/ 0 w 48"/>
                    <a:gd name="T3" fmla="*/ 0 h 48"/>
                    <a:gd name="T4" fmla="*/ 7 w 48"/>
                    <a:gd name="T5" fmla="*/ 29 h 48"/>
                    <a:gd name="T6" fmla="*/ 11 w 48"/>
                    <a:gd name="T7" fmla="*/ 0 h 48"/>
                    <a:gd name="T8" fmla="*/ 7 w 48"/>
                    <a:gd name="T9" fmla="*/ 29 h 48"/>
                    <a:gd name="T10" fmla="*/ 18 w 48"/>
                    <a:gd name="T11" fmla="*/ 29 h 48"/>
                    <a:gd name="T12" fmla="*/ 14 w 48"/>
                    <a:gd name="T13" fmla="*/ 0 h 48"/>
                    <a:gd name="T14" fmla="*/ 22 w 48"/>
                    <a:gd name="T15" fmla="*/ 29 h 48"/>
                    <a:gd name="T16" fmla="*/ 25 w 48"/>
                    <a:gd name="T17" fmla="*/ 0 h 48"/>
                    <a:gd name="T18" fmla="*/ 22 w 48"/>
                    <a:gd name="T19" fmla="*/ 29 h 48"/>
                    <a:gd name="T20" fmla="*/ 33 w 48"/>
                    <a:gd name="T21" fmla="*/ 29 h 48"/>
                    <a:gd name="T22" fmla="*/ 29 w 48"/>
                    <a:gd name="T23" fmla="*/ 0 h 48"/>
                    <a:gd name="T24" fmla="*/ 37 w 48"/>
                    <a:gd name="T25" fmla="*/ 29 h 48"/>
                    <a:gd name="T26" fmla="*/ 40 w 48"/>
                    <a:gd name="T27" fmla="*/ 0 h 48"/>
                    <a:gd name="T28" fmla="*/ 37 w 48"/>
                    <a:gd name="T29" fmla="*/ 29 h 48"/>
                    <a:gd name="T30" fmla="*/ 48 w 48"/>
                    <a:gd name="T31" fmla="*/ 29 h 48"/>
                    <a:gd name="T32" fmla="*/ 44 w 48"/>
                    <a:gd name="T33" fmla="*/ 0 h 48"/>
                    <a:gd name="T34" fmla="*/ 44 w 48"/>
                    <a:gd name="T35" fmla="*/ 48 h 48"/>
                    <a:gd name="T36" fmla="*/ 48 w 48"/>
                    <a:gd name="T37" fmla="*/ 33 h 48"/>
                    <a:gd name="T38" fmla="*/ 44 w 48"/>
                    <a:gd name="T39" fmla="*/ 48 h 48"/>
                    <a:gd name="T40" fmla="*/ 40 w 48"/>
                    <a:gd name="T41" fmla="*/ 48 h 48"/>
                    <a:gd name="T42" fmla="*/ 37 w 48"/>
                    <a:gd name="T43" fmla="*/ 33 h 48"/>
                    <a:gd name="T44" fmla="*/ 29 w 48"/>
                    <a:gd name="T45" fmla="*/ 48 h 48"/>
                    <a:gd name="T46" fmla="*/ 33 w 48"/>
                    <a:gd name="T47" fmla="*/ 33 h 48"/>
                    <a:gd name="T48" fmla="*/ 29 w 48"/>
                    <a:gd name="T49" fmla="*/ 48 h 48"/>
                    <a:gd name="T50" fmla="*/ 25 w 48"/>
                    <a:gd name="T51" fmla="*/ 48 h 48"/>
                    <a:gd name="T52" fmla="*/ 22 w 48"/>
                    <a:gd name="T53" fmla="*/ 33 h 48"/>
                    <a:gd name="T54" fmla="*/ 14 w 48"/>
                    <a:gd name="T55" fmla="*/ 48 h 48"/>
                    <a:gd name="T56" fmla="*/ 18 w 48"/>
                    <a:gd name="T57" fmla="*/ 33 h 48"/>
                    <a:gd name="T58" fmla="*/ 14 w 48"/>
                    <a:gd name="T59" fmla="*/ 48 h 48"/>
                    <a:gd name="T60" fmla="*/ 11 w 48"/>
                    <a:gd name="T61" fmla="*/ 48 h 48"/>
                    <a:gd name="T62" fmla="*/ 7 w 48"/>
                    <a:gd name="T63" fmla="*/ 33 h 48"/>
                    <a:gd name="T64" fmla="*/ 0 w 48"/>
                    <a:gd name="T65" fmla="*/ 48 h 48"/>
                    <a:gd name="T66" fmla="*/ 4 w 48"/>
                    <a:gd name="T67" fmla="*/ 33 h 48"/>
                    <a:gd name="T68" fmla="*/ 0 w 48"/>
                    <a:gd name="T69" fmla="*/ 48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8"/>
                    <a:gd name="T106" fmla="*/ 0 h 48"/>
                    <a:gd name="T107" fmla="*/ 48 w 48"/>
                    <a:gd name="T108" fmla="*/ 48 h 4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8" h="48">
                      <a:moveTo>
                        <a:pt x="0" y="29"/>
                      </a:moveTo>
                      <a:lnTo>
                        <a:pt x="4" y="29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9"/>
                      </a:lnTo>
                      <a:close/>
                      <a:moveTo>
                        <a:pt x="7" y="29"/>
                      </a:moveTo>
                      <a:lnTo>
                        <a:pt x="11" y="29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7" y="29"/>
                      </a:lnTo>
                      <a:close/>
                      <a:moveTo>
                        <a:pt x="14" y="29"/>
                      </a:moveTo>
                      <a:lnTo>
                        <a:pt x="18" y="29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4" y="29"/>
                      </a:lnTo>
                      <a:close/>
                      <a:moveTo>
                        <a:pt x="22" y="29"/>
                      </a:moveTo>
                      <a:lnTo>
                        <a:pt x="25" y="29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22" y="29"/>
                      </a:lnTo>
                      <a:close/>
                      <a:moveTo>
                        <a:pt x="29" y="29"/>
                      </a:moveTo>
                      <a:lnTo>
                        <a:pt x="33" y="29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29" y="29"/>
                      </a:lnTo>
                      <a:close/>
                      <a:moveTo>
                        <a:pt x="37" y="29"/>
                      </a:moveTo>
                      <a:lnTo>
                        <a:pt x="40" y="29"/>
                      </a:lnTo>
                      <a:lnTo>
                        <a:pt x="40" y="0"/>
                      </a:lnTo>
                      <a:lnTo>
                        <a:pt x="37" y="0"/>
                      </a:lnTo>
                      <a:lnTo>
                        <a:pt x="37" y="29"/>
                      </a:lnTo>
                      <a:close/>
                      <a:moveTo>
                        <a:pt x="44" y="29"/>
                      </a:moveTo>
                      <a:lnTo>
                        <a:pt x="48" y="29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44" y="29"/>
                      </a:lnTo>
                      <a:close/>
                      <a:moveTo>
                        <a:pt x="44" y="48"/>
                      </a:moveTo>
                      <a:lnTo>
                        <a:pt x="48" y="48"/>
                      </a:lnTo>
                      <a:lnTo>
                        <a:pt x="48" y="33"/>
                      </a:lnTo>
                      <a:lnTo>
                        <a:pt x="44" y="33"/>
                      </a:lnTo>
                      <a:lnTo>
                        <a:pt x="44" y="48"/>
                      </a:lnTo>
                      <a:close/>
                      <a:moveTo>
                        <a:pt x="37" y="48"/>
                      </a:moveTo>
                      <a:lnTo>
                        <a:pt x="40" y="48"/>
                      </a:lnTo>
                      <a:lnTo>
                        <a:pt x="40" y="33"/>
                      </a:lnTo>
                      <a:lnTo>
                        <a:pt x="37" y="33"/>
                      </a:lnTo>
                      <a:lnTo>
                        <a:pt x="37" y="48"/>
                      </a:lnTo>
                      <a:close/>
                      <a:moveTo>
                        <a:pt x="29" y="48"/>
                      </a:moveTo>
                      <a:lnTo>
                        <a:pt x="33" y="48"/>
                      </a:lnTo>
                      <a:lnTo>
                        <a:pt x="33" y="33"/>
                      </a:lnTo>
                      <a:lnTo>
                        <a:pt x="29" y="33"/>
                      </a:lnTo>
                      <a:lnTo>
                        <a:pt x="29" y="48"/>
                      </a:lnTo>
                      <a:close/>
                      <a:moveTo>
                        <a:pt x="22" y="48"/>
                      </a:moveTo>
                      <a:lnTo>
                        <a:pt x="25" y="48"/>
                      </a:lnTo>
                      <a:lnTo>
                        <a:pt x="25" y="33"/>
                      </a:lnTo>
                      <a:lnTo>
                        <a:pt x="22" y="33"/>
                      </a:lnTo>
                      <a:lnTo>
                        <a:pt x="22" y="48"/>
                      </a:lnTo>
                      <a:close/>
                      <a:moveTo>
                        <a:pt x="14" y="48"/>
                      </a:moveTo>
                      <a:lnTo>
                        <a:pt x="18" y="48"/>
                      </a:lnTo>
                      <a:lnTo>
                        <a:pt x="18" y="33"/>
                      </a:lnTo>
                      <a:lnTo>
                        <a:pt x="14" y="33"/>
                      </a:lnTo>
                      <a:lnTo>
                        <a:pt x="14" y="48"/>
                      </a:lnTo>
                      <a:close/>
                      <a:moveTo>
                        <a:pt x="7" y="48"/>
                      </a:moveTo>
                      <a:lnTo>
                        <a:pt x="11" y="48"/>
                      </a:lnTo>
                      <a:lnTo>
                        <a:pt x="11" y="33"/>
                      </a:lnTo>
                      <a:lnTo>
                        <a:pt x="7" y="33"/>
                      </a:lnTo>
                      <a:lnTo>
                        <a:pt x="7" y="48"/>
                      </a:lnTo>
                      <a:close/>
                      <a:moveTo>
                        <a:pt x="0" y="48"/>
                      </a:moveTo>
                      <a:lnTo>
                        <a:pt x="4" y="48"/>
                      </a:lnTo>
                      <a:lnTo>
                        <a:pt x="4" y="33"/>
                      </a:lnTo>
                      <a:lnTo>
                        <a:pt x="0" y="33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2" name="Rectangle 1292"/>
                <p:cNvSpPr>
                  <a:spLocks noChangeArrowheads="1"/>
                </p:cNvSpPr>
                <p:nvPr/>
              </p:nvSpPr>
              <p:spPr bwMode="auto">
                <a:xfrm>
                  <a:off x="4708" y="2409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3" name="Freeform 1293"/>
                <p:cNvSpPr>
                  <a:spLocks/>
                </p:cNvSpPr>
                <p:nvPr/>
              </p:nvSpPr>
              <p:spPr bwMode="auto">
                <a:xfrm>
                  <a:off x="4708" y="2409"/>
                  <a:ext cx="36" cy="4"/>
                </a:xfrm>
                <a:custGeom>
                  <a:avLst/>
                  <a:gdLst>
                    <a:gd name="T0" fmla="*/ 0 w 36"/>
                    <a:gd name="T1" fmla="*/ 0 h 4"/>
                    <a:gd name="T2" fmla="*/ 3 w 36"/>
                    <a:gd name="T3" fmla="*/ 4 h 4"/>
                    <a:gd name="T4" fmla="*/ 32 w 36"/>
                    <a:gd name="T5" fmla="*/ 4 h 4"/>
                    <a:gd name="T6" fmla="*/ 36 w 36"/>
                    <a:gd name="T7" fmla="*/ 0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4"/>
                    <a:gd name="T14" fmla="*/ 36 w 36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4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32" y="4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4" name="Rectangle 1294"/>
                <p:cNvSpPr>
                  <a:spLocks noChangeArrowheads="1"/>
                </p:cNvSpPr>
                <p:nvPr/>
              </p:nvSpPr>
              <p:spPr bwMode="auto">
                <a:xfrm>
                  <a:off x="4708" y="2427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5" name="Rectangle 1295"/>
                <p:cNvSpPr>
                  <a:spLocks noChangeArrowheads="1"/>
                </p:cNvSpPr>
                <p:nvPr/>
              </p:nvSpPr>
              <p:spPr bwMode="auto">
                <a:xfrm>
                  <a:off x="4708" y="2446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6" name="Rectangle 1296"/>
                <p:cNvSpPr>
                  <a:spLocks noChangeArrowheads="1"/>
                </p:cNvSpPr>
                <p:nvPr/>
              </p:nvSpPr>
              <p:spPr bwMode="auto">
                <a:xfrm>
                  <a:off x="4708" y="2464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7" name="Rectangle 1297"/>
                <p:cNvSpPr>
                  <a:spLocks noChangeArrowheads="1"/>
                </p:cNvSpPr>
                <p:nvPr/>
              </p:nvSpPr>
              <p:spPr bwMode="auto">
                <a:xfrm>
                  <a:off x="4708" y="2482"/>
                  <a:ext cx="36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8" name="Rectangle 1298"/>
                <p:cNvSpPr>
                  <a:spLocks noChangeArrowheads="1"/>
                </p:cNvSpPr>
                <p:nvPr/>
              </p:nvSpPr>
              <p:spPr bwMode="auto">
                <a:xfrm>
                  <a:off x="4702" y="2515"/>
                  <a:ext cx="4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69" name="Rectangle 1299"/>
                <p:cNvSpPr>
                  <a:spLocks noChangeArrowheads="1"/>
                </p:cNvSpPr>
                <p:nvPr/>
              </p:nvSpPr>
              <p:spPr bwMode="auto">
                <a:xfrm>
                  <a:off x="4709" y="2515"/>
                  <a:ext cx="4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0" name="Rectangle 1300"/>
                <p:cNvSpPr>
                  <a:spLocks noChangeArrowheads="1"/>
                </p:cNvSpPr>
                <p:nvPr/>
              </p:nvSpPr>
              <p:spPr bwMode="auto">
                <a:xfrm>
                  <a:off x="4716" y="2515"/>
                  <a:ext cx="4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1" name="Rectangle 1301"/>
                <p:cNvSpPr>
                  <a:spLocks noChangeArrowheads="1"/>
                </p:cNvSpPr>
                <p:nvPr/>
              </p:nvSpPr>
              <p:spPr bwMode="auto">
                <a:xfrm>
                  <a:off x="4724" y="2515"/>
                  <a:ext cx="3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2" name="Rectangle 1302"/>
                <p:cNvSpPr>
                  <a:spLocks noChangeArrowheads="1"/>
                </p:cNvSpPr>
                <p:nvPr/>
              </p:nvSpPr>
              <p:spPr bwMode="auto">
                <a:xfrm>
                  <a:off x="4731" y="2515"/>
                  <a:ext cx="4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3" name="Rectangle 1303"/>
                <p:cNvSpPr>
                  <a:spLocks noChangeArrowheads="1"/>
                </p:cNvSpPr>
                <p:nvPr/>
              </p:nvSpPr>
              <p:spPr bwMode="auto">
                <a:xfrm>
                  <a:off x="4739" y="2515"/>
                  <a:ext cx="3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4" name="Rectangle 1304"/>
                <p:cNvSpPr>
                  <a:spLocks noChangeArrowheads="1"/>
                </p:cNvSpPr>
                <p:nvPr/>
              </p:nvSpPr>
              <p:spPr bwMode="auto">
                <a:xfrm>
                  <a:off x="4746" y="2515"/>
                  <a:ext cx="4" cy="2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5" name="Rectangle 1305"/>
                <p:cNvSpPr>
                  <a:spLocks noChangeArrowheads="1"/>
                </p:cNvSpPr>
                <p:nvPr/>
              </p:nvSpPr>
              <p:spPr bwMode="auto">
                <a:xfrm>
                  <a:off x="4746" y="2548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6" name="Rectangle 1306"/>
                <p:cNvSpPr>
                  <a:spLocks noChangeArrowheads="1"/>
                </p:cNvSpPr>
                <p:nvPr/>
              </p:nvSpPr>
              <p:spPr bwMode="auto">
                <a:xfrm>
                  <a:off x="4739" y="2548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7" name="Rectangle 1307"/>
                <p:cNvSpPr>
                  <a:spLocks noChangeArrowheads="1"/>
                </p:cNvSpPr>
                <p:nvPr/>
              </p:nvSpPr>
              <p:spPr bwMode="auto">
                <a:xfrm>
                  <a:off x="4731" y="2548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8" name="Rectangle 1308"/>
                <p:cNvSpPr>
                  <a:spLocks noChangeArrowheads="1"/>
                </p:cNvSpPr>
                <p:nvPr/>
              </p:nvSpPr>
              <p:spPr bwMode="auto">
                <a:xfrm>
                  <a:off x="4724" y="2548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79" name="Rectangle 1309"/>
                <p:cNvSpPr>
                  <a:spLocks noChangeArrowheads="1"/>
                </p:cNvSpPr>
                <p:nvPr/>
              </p:nvSpPr>
              <p:spPr bwMode="auto">
                <a:xfrm>
                  <a:off x="4716" y="2548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80" name="Rectangle 1310"/>
                <p:cNvSpPr>
                  <a:spLocks noChangeArrowheads="1"/>
                </p:cNvSpPr>
                <p:nvPr/>
              </p:nvSpPr>
              <p:spPr bwMode="auto">
                <a:xfrm>
                  <a:off x="4709" y="2548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81" name="Rectangle 1311"/>
                <p:cNvSpPr>
                  <a:spLocks noChangeArrowheads="1"/>
                </p:cNvSpPr>
                <p:nvPr/>
              </p:nvSpPr>
              <p:spPr bwMode="auto">
                <a:xfrm>
                  <a:off x="4702" y="2548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82" name="Line 1312"/>
                <p:cNvSpPr>
                  <a:spLocks noChangeShapeType="1"/>
                </p:cNvSpPr>
                <p:nvPr/>
              </p:nvSpPr>
              <p:spPr bwMode="auto">
                <a:xfrm flipV="1">
                  <a:off x="4708" y="2413"/>
                  <a:ext cx="3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3" name="Line 1313"/>
                <p:cNvSpPr>
                  <a:spLocks noChangeShapeType="1"/>
                </p:cNvSpPr>
                <p:nvPr/>
              </p:nvSpPr>
              <p:spPr bwMode="auto">
                <a:xfrm>
                  <a:off x="4740" y="2413"/>
                  <a:ext cx="4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4" name="Line 1314"/>
                <p:cNvSpPr>
                  <a:spLocks noChangeShapeType="1"/>
                </p:cNvSpPr>
                <p:nvPr/>
              </p:nvSpPr>
              <p:spPr bwMode="auto">
                <a:xfrm>
                  <a:off x="4709" y="2477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5" name="Line 1315"/>
                <p:cNvSpPr>
                  <a:spLocks noChangeShapeType="1"/>
                </p:cNvSpPr>
                <p:nvPr/>
              </p:nvSpPr>
              <p:spPr bwMode="auto">
                <a:xfrm>
                  <a:off x="4709" y="2474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6" name="Line 1316"/>
                <p:cNvSpPr>
                  <a:spLocks noChangeShapeType="1"/>
                </p:cNvSpPr>
                <p:nvPr/>
              </p:nvSpPr>
              <p:spPr bwMode="auto">
                <a:xfrm>
                  <a:off x="4709" y="2471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7" name="Line 1317"/>
                <p:cNvSpPr>
                  <a:spLocks noChangeShapeType="1"/>
                </p:cNvSpPr>
                <p:nvPr/>
              </p:nvSpPr>
              <p:spPr bwMode="auto">
                <a:xfrm>
                  <a:off x="4709" y="2469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8" name="Line 1318"/>
                <p:cNvSpPr>
                  <a:spLocks noChangeShapeType="1"/>
                </p:cNvSpPr>
                <p:nvPr/>
              </p:nvSpPr>
              <p:spPr bwMode="auto">
                <a:xfrm>
                  <a:off x="4709" y="2466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89" name="Rectangle 1319"/>
                <p:cNvSpPr>
                  <a:spLocks noChangeArrowheads="1"/>
                </p:cNvSpPr>
                <p:nvPr/>
              </p:nvSpPr>
              <p:spPr bwMode="auto">
                <a:xfrm>
                  <a:off x="4726" y="2431"/>
                  <a:ext cx="11" cy="7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0" name="Rectangle 1320"/>
                <p:cNvSpPr>
                  <a:spLocks noChangeArrowheads="1"/>
                </p:cNvSpPr>
                <p:nvPr/>
              </p:nvSpPr>
              <p:spPr bwMode="auto">
                <a:xfrm>
                  <a:off x="4736" y="2456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1" name="Rectangle 1321"/>
                <p:cNvSpPr>
                  <a:spLocks noChangeArrowheads="1"/>
                </p:cNvSpPr>
                <p:nvPr/>
              </p:nvSpPr>
              <p:spPr bwMode="auto">
                <a:xfrm>
                  <a:off x="4736" y="2466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2" name="Rectangle 1322"/>
                <p:cNvSpPr>
                  <a:spLocks noChangeArrowheads="1"/>
                </p:cNvSpPr>
                <p:nvPr/>
              </p:nvSpPr>
              <p:spPr bwMode="auto">
                <a:xfrm>
                  <a:off x="4736" y="2470"/>
                  <a:ext cx="5" cy="1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3" name="Freeform 1323"/>
                <p:cNvSpPr>
                  <a:spLocks noEditPoints="1"/>
                </p:cNvSpPr>
                <p:nvPr/>
              </p:nvSpPr>
              <p:spPr bwMode="auto">
                <a:xfrm>
                  <a:off x="4720" y="2451"/>
                  <a:ext cx="169" cy="94"/>
                </a:xfrm>
                <a:custGeom>
                  <a:avLst/>
                  <a:gdLst>
                    <a:gd name="T0" fmla="*/ 0 w 169"/>
                    <a:gd name="T1" fmla="*/ 4 h 94"/>
                    <a:gd name="T2" fmla="*/ 11 w 169"/>
                    <a:gd name="T3" fmla="*/ 4 h 94"/>
                    <a:gd name="T4" fmla="*/ 11 w 169"/>
                    <a:gd name="T5" fmla="*/ 0 h 94"/>
                    <a:gd name="T6" fmla="*/ 0 w 169"/>
                    <a:gd name="T7" fmla="*/ 0 h 94"/>
                    <a:gd name="T8" fmla="*/ 0 w 169"/>
                    <a:gd name="T9" fmla="*/ 4 h 94"/>
                    <a:gd name="T10" fmla="*/ 163 w 169"/>
                    <a:gd name="T11" fmla="*/ 94 h 94"/>
                    <a:gd name="T12" fmla="*/ 169 w 169"/>
                    <a:gd name="T13" fmla="*/ 94 h 94"/>
                    <a:gd name="T14" fmla="*/ 169 w 169"/>
                    <a:gd name="T15" fmla="*/ 92 h 94"/>
                    <a:gd name="T16" fmla="*/ 163 w 169"/>
                    <a:gd name="T17" fmla="*/ 92 h 94"/>
                    <a:gd name="T18" fmla="*/ 163 w 169"/>
                    <a:gd name="T19" fmla="*/ 94 h 94"/>
                    <a:gd name="T20" fmla="*/ 63 w 169"/>
                    <a:gd name="T21" fmla="*/ 74 h 94"/>
                    <a:gd name="T22" fmla="*/ 63 w 169"/>
                    <a:gd name="T23" fmla="*/ 12 h 94"/>
                    <a:gd name="T24" fmla="*/ 153 w 169"/>
                    <a:gd name="T25" fmla="*/ 12 h 94"/>
                    <a:gd name="T26" fmla="*/ 153 w 169"/>
                    <a:gd name="T27" fmla="*/ 74 h 94"/>
                    <a:gd name="T28" fmla="*/ 63 w 169"/>
                    <a:gd name="T29" fmla="*/ 74 h 94"/>
                    <a:gd name="T30" fmla="*/ 59 w 169"/>
                    <a:gd name="T31" fmla="*/ 78 h 94"/>
                    <a:gd name="T32" fmla="*/ 157 w 169"/>
                    <a:gd name="T33" fmla="*/ 78 h 94"/>
                    <a:gd name="T34" fmla="*/ 157 w 169"/>
                    <a:gd name="T35" fmla="*/ 8 h 94"/>
                    <a:gd name="T36" fmla="*/ 161 w 169"/>
                    <a:gd name="T37" fmla="*/ 8 h 94"/>
                    <a:gd name="T38" fmla="*/ 161 w 169"/>
                    <a:gd name="T39" fmla="*/ 3 h 94"/>
                    <a:gd name="T40" fmla="*/ 55 w 169"/>
                    <a:gd name="T41" fmla="*/ 3 h 94"/>
                    <a:gd name="T42" fmla="*/ 55 w 169"/>
                    <a:gd name="T43" fmla="*/ 82 h 94"/>
                    <a:gd name="T44" fmla="*/ 59 w 169"/>
                    <a:gd name="T45" fmla="*/ 82 h 94"/>
                    <a:gd name="T46" fmla="*/ 59 w 169"/>
                    <a:gd name="T47" fmla="*/ 78 h 9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9"/>
                    <a:gd name="T73" fmla="*/ 0 h 94"/>
                    <a:gd name="T74" fmla="*/ 169 w 169"/>
                    <a:gd name="T75" fmla="*/ 94 h 9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9" h="94">
                      <a:moveTo>
                        <a:pt x="0" y="4"/>
                      </a:moveTo>
                      <a:lnTo>
                        <a:pt x="11" y="4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  <a:moveTo>
                        <a:pt x="163" y="94"/>
                      </a:moveTo>
                      <a:lnTo>
                        <a:pt x="169" y="94"/>
                      </a:lnTo>
                      <a:lnTo>
                        <a:pt x="169" y="92"/>
                      </a:lnTo>
                      <a:lnTo>
                        <a:pt x="163" y="92"/>
                      </a:lnTo>
                      <a:lnTo>
                        <a:pt x="163" y="94"/>
                      </a:lnTo>
                      <a:close/>
                      <a:moveTo>
                        <a:pt x="63" y="74"/>
                      </a:moveTo>
                      <a:lnTo>
                        <a:pt x="63" y="12"/>
                      </a:lnTo>
                      <a:lnTo>
                        <a:pt x="153" y="12"/>
                      </a:lnTo>
                      <a:lnTo>
                        <a:pt x="153" y="74"/>
                      </a:lnTo>
                      <a:lnTo>
                        <a:pt x="63" y="74"/>
                      </a:lnTo>
                      <a:close/>
                      <a:moveTo>
                        <a:pt x="59" y="78"/>
                      </a:moveTo>
                      <a:lnTo>
                        <a:pt x="157" y="78"/>
                      </a:lnTo>
                      <a:lnTo>
                        <a:pt x="157" y="8"/>
                      </a:lnTo>
                      <a:lnTo>
                        <a:pt x="161" y="8"/>
                      </a:lnTo>
                      <a:lnTo>
                        <a:pt x="161" y="3"/>
                      </a:lnTo>
                      <a:lnTo>
                        <a:pt x="55" y="3"/>
                      </a:lnTo>
                      <a:lnTo>
                        <a:pt x="55" y="82"/>
                      </a:lnTo>
                      <a:lnTo>
                        <a:pt x="59" y="82"/>
                      </a:lnTo>
                      <a:lnTo>
                        <a:pt x="59" y="7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4" name="Rectangle 1324"/>
                <p:cNvSpPr>
                  <a:spLocks noChangeArrowheads="1"/>
                </p:cNvSpPr>
                <p:nvPr/>
              </p:nvSpPr>
              <p:spPr bwMode="auto">
                <a:xfrm>
                  <a:off x="4720" y="2451"/>
                  <a:ext cx="11" cy="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5" name="Rectangle 1325"/>
                <p:cNvSpPr>
                  <a:spLocks noChangeArrowheads="1"/>
                </p:cNvSpPr>
                <p:nvPr/>
              </p:nvSpPr>
              <p:spPr bwMode="auto">
                <a:xfrm>
                  <a:off x="4883" y="2543"/>
                  <a:ext cx="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6" name="Rectangle 1326"/>
                <p:cNvSpPr>
                  <a:spLocks noChangeArrowheads="1"/>
                </p:cNvSpPr>
                <p:nvPr/>
              </p:nvSpPr>
              <p:spPr bwMode="auto">
                <a:xfrm>
                  <a:off x="4783" y="2463"/>
                  <a:ext cx="90" cy="6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7" name="Freeform 1327"/>
                <p:cNvSpPr>
                  <a:spLocks/>
                </p:cNvSpPr>
                <p:nvPr/>
              </p:nvSpPr>
              <p:spPr bwMode="auto">
                <a:xfrm>
                  <a:off x="4775" y="2454"/>
                  <a:ext cx="106" cy="79"/>
                </a:xfrm>
                <a:custGeom>
                  <a:avLst/>
                  <a:gdLst>
                    <a:gd name="T0" fmla="*/ 4 w 106"/>
                    <a:gd name="T1" fmla="*/ 75 h 79"/>
                    <a:gd name="T2" fmla="*/ 102 w 106"/>
                    <a:gd name="T3" fmla="*/ 75 h 79"/>
                    <a:gd name="T4" fmla="*/ 102 w 106"/>
                    <a:gd name="T5" fmla="*/ 5 h 79"/>
                    <a:gd name="T6" fmla="*/ 106 w 106"/>
                    <a:gd name="T7" fmla="*/ 5 h 79"/>
                    <a:gd name="T8" fmla="*/ 106 w 106"/>
                    <a:gd name="T9" fmla="*/ 0 h 79"/>
                    <a:gd name="T10" fmla="*/ 0 w 106"/>
                    <a:gd name="T11" fmla="*/ 0 h 79"/>
                    <a:gd name="T12" fmla="*/ 0 w 106"/>
                    <a:gd name="T13" fmla="*/ 79 h 79"/>
                    <a:gd name="T14" fmla="*/ 4 w 106"/>
                    <a:gd name="T15" fmla="*/ 79 h 79"/>
                    <a:gd name="T16" fmla="*/ 4 w 106"/>
                    <a:gd name="T17" fmla="*/ 75 h 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6"/>
                    <a:gd name="T28" fmla="*/ 0 h 79"/>
                    <a:gd name="T29" fmla="*/ 106 w 106"/>
                    <a:gd name="T30" fmla="*/ 79 h 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6" h="79">
                      <a:moveTo>
                        <a:pt x="4" y="75"/>
                      </a:moveTo>
                      <a:lnTo>
                        <a:pt x="102" y="75"/>
                      </a:lnTo>
                      <a:lnTo>
                        <a:pt x="102" y="5"/>
                      </a:lnTo>
                      <a:lnTo>
                        <a:pt x="106" y="5"/>
                      </a:lnTo>
                      <a:lnTo>
                        <a:pt x="106" y="0"/>
                      </a:lnTo>
                      <a:lnTo>
                        <a:pt x="0" y="0"/>
                      </a:lnTo>
                      <a:lnTo>
                        <a:pt x="0" y="79"/>
                      </a:lnTo>
                      <a:lnTo>
                        <a:pt x="4" y="79"/>
                      </a:lnTo>
                      <a:lnTo>
                        <a:pt x="4" y="75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8" name="Freeform 1328"/>
                <p:cNvSpPr>
                  <a:spLocks/>
                </p:cNvSpPr>
                <p:nvPr/>
              </p:nvSpPr>
              <p:spPr bwMode="auto">
                <a:xfrm>
                  <a:off x="4762" y="2543"/>
                  <a:ext cx="66" cy="6"/>
                </a:xfrm>
                <a:custGeom>
                  <a:avLst/>
                  <a:gdLst>
                    <a:gd name="T0" fmla="*/ 0 w 66"/>
                    <a:gd name="T1" fmla="*/ 0 h 6"/>
                    <a:gd name="T2" fmla="*/ 66 w 66"/>
                    <a:gd name="T3" fmla="*/ 0 h 6"/>
                    <a:gd name="T4" fmla="*/ 66 w 66"/>
                    <a:gd name="T5" fmla="*/ 6 h 6"/>
                    <a:gd name="T6" fmla="*/ 0 60000 65536"/>
                    <a:gd name="T7" fmla="*/ 0 60000 65536"/>
                    <a:gd name="T8" fmla="*/ 0 60000 65536"/>
                    <a:gd name="T9" fmla="*/ 0 w 66"/>
                    <a:gd name="T10" fmla="*/ 0 h 6"/>
                    <a:gd name="T11" fmla="*/ 66 w 66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" h="6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66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199" name="Line 1329"/>
                <p:cNvSpPr>
                  <a:spLocks noChangeShapeType="1"/>
                </p:cNvSpPr>
                <p:nvPr/>
              </p:nvSpPr>
              <p:spPr bwMode="auto">
                <a:xfrm flipV="1">
                  <a:off x="4795" y="2543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0" name="Freeform 1330"/>
                <p:cNvSpPr>
                  <a:spLocks/>
                </p:cNvSpPr>
                <p:nvPr/>
              </p:nvSpPr>
              <p:spPr bwMode="auto">
                <a:xfrm>
                  <a:off x="4653" y="2452"/>
                  <a:ext cx="175" cy="176"/>
                </a:xfrm>
                <a:custGeom>
                  <a:avLst/>
                  <a:gdLst>
                    <a:gd name="T0" fmla="*/ 38 w 175"/>
                    <a:gd name="T1" fmla="*/ 115 h 176"/>
                    <a:gd name="T2" fmla="*/ 0 w 175"/>
                    <a:gd name="T3" fmla="*/ 115 h 176"/>
                    <a:gd name="T4" fmla="*/ 0 w 175"/>
                    <a:gd name="T5" fmla="*/ 176 h 176"/>
                    <a:gd name="T6" fmla="*/ 175 w 175"/>
                    <a:gd name="T7" fmla="*/ 176 h 176"/>
                    <a:gd name="T8" fmla="*/ 175 w 175"/>
                    <a:gd name="T9" fmla="*/ 115 h 176"/>
                    <a:gd name="T10" fmla="*/ 137 w 175"/>
                    <a:gd name="T11" fmla="*/ 115 h 176"/>
                    <a:gd name="T12" fmla="*/ 137 w 175"/>
                    <a:gd name="T13" fmla="*/ 107 h 176"/>
                    <a:gd name="T14" fmla="*/ 153 w 175"/>
                    <a:gd name="T15" fmla="*/ 107 h 176"/>
                    <a:gd name="T16" fmla="*/ 153 w 175"/>
                    <a:gd name="T17" fmla="*/ 0 h 176"/>
                    <a:gd name="T18" fmla="*/ 22 w 175"/>
                    <a:gd name="T19" fmla="*/ 0 h 176"/>
                    <a:gd name="T20" fmla="*/ 22 w 175"/>
                    <a:gd name="T21" fmla="*/ 107 h 176"/>
                    <a:gd name="T22" fmla="*/ 38 w 175"/>
                    <a:gd name="T23" fmla="*/ 107 h 176"/>
                    <a:gd name="T24" fmla="*/ 38 w 175"/>
                    <a:gd name="T25" fmla="*/ 115 h 17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5"/>
                    <a:gd name="T40" fmla="*/ 0 h 176"/>
                    <a:gd name="T41" fmla="*/ 175 w 175"/>
                    <a:gd name="T42" fmla="*/ 176 h 17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5" h="176">
                      <a:moveTo>
                        <a:pt x="38" y="115"/>
                      </a:moveTo>
                      <a:lnTo>
                        <a:pt x="0" y="115"/>
                      </a:lnTo>
                      <a:lnTo>
                        <a:pt x="0" y="176"/>
                      </a:lnTo>
                      <a:lnTo>
                        <a:pt x="175" y="176"/>
                      </a:lnTo>
                      <a:lnTo>
                        <a:pt x="175" y="115"/>
                      </a:lnTo>
                      <a:lnTo>
                        <a:pt x="137" y="115"/>
                      </a:lnTo>
                      <a:lnTo>
                        <a:pt x="137" y="107"/>
                      </a:lnTo>
                      <a:lnTo>
                        <a:pt x="153" y="107"/>
                      </a:lnTo>
                      <a:lnTo>
                        <a:pt x="153" y="0"/>
                      </a:lnTo>
                      <a:lnTo>
                        <a:pt x="22" y="0"/>
                      </a:lnTo>
                      <a:lnTo>
                        <a:pt x="22" y="107"/>
                      </a:lnTo>
                      <a:lnTo>
                        <a:pt x="38" y="107"/>
                      </a:lnTo>
                      <a:lnTo>
                        <a:pt x="38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01" name="Freeform 1331"/>
                <p:cNvSpPr>
                  <a:spLocks/>
                </p:cNvSpPr>
                <p:nvPr/>
              </p:nvSpPr>
              <p:spPr bwMode="auto">
                <a:xfrm>
                  <a:off x="4653" y="2452"/>
                  <a:ext cx="175" cy="176"/>
                </a:xfrm>
                <a:custGeom>
                  <a:avLst/>
                  <a:gdLst>
                    <a:gd name="T0" fmla="*/ 38 w 175"/>
                    <a:gd name="T1" fmla="*/ 115 h 176"/>
                    <a:gd name="T2" fmla="*/ 0 w 175"/>
                    <a:gd name="T3" fmla="*/ 115 h 176"/>
                    <a:gd name="T4" fmla="*/ 0 w 175"/>
                    <a:gd name="T5" fmla="*/ 176 h 176"/>
                    <a:gd name="T6" fmla="*/ 175 w 175"/>
                    <a:gd name="T7" fmla="*/ 176 h 176"/>
                    <a:gd name="T8" fmla="*/ 175 w 175"/>
                    <a:gd name="T9" fmla="*/ 115 h 176"/>
                    <a:gd name="T10" fmla="*/ 137 w 175"/>
                    <a:gd name="T11" fmla="*/ 115 h 176"/>
                    <a:gd name="T12" fmla="*/ 137 w 175"/>
                    <a:gd name="T13" fmla="*/ 107 h 176"/>
                    <a:gd name="T14" fmla="*/ 153 w 175"/>
                    <a:gd name="T15" fmla="*/ 107 h 176"/>
                    <a:gd name="T16" fmla="*/ 153 w 175"/>
                    <a:gd name="T17" fmla="*/ 0 h 176"/>
                    <a:gd name="T18" fmla="*/ 22 w 175"/>
                    <a:gd name="T19" fmla="*/ 0 h 176"/>
                    <a:gd name="T20" fmla="*/ 22 w 175"/>
                    <a:gd name="T21" fmla="*/ 107 h 176"/>
                    <a:gd name="T22" fmla="*/ 38 w 175"/>
                    <a:gd name="T23" fmla="*/ 107 h 176"/>
                    <a:gd name="T24" fmla="*/ 38 w 175"/>
                    <a:gd name="T25" fmla="*/ 115 h 17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75"/>
                    <a:gd name="T40" fmla="*/ 0 h 176"/>
                    <a:gd name="T41" fmla="*/ 175 w 175"/>
                    <a:gd name="T42" fmla="*/ 176 h 17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75" h="176">
                      <a:moveTo>
                        <a:pt x="38" y="115"/>
                      </a:moveTo>
                      <a:lnTo>
                        <a:pt x="0" y="115"/>
                      </a:lnTo>
                      <a:lnTo>
                        <a:pt x="0" y="176"/>
                      </a:lnTo>
                      <a:lnTo>
                        <a:pt x="175" y="176"/>
                      </a:lnTo>
                      <a:lnTo>
                        <a:pt x="175" y="115"/>
                      </a:lnTo>
                      <a:lnTo>
                        <a:pt x="137" y="115"/>
                      </a:lnTo>
                      <a:lnTo>
                        <a:pt x="137" y="107"/>
                      </a:lnTo>
                      <a:lnTo>
                        <a:pt x="153" y="107"/>
                      </a:lnTo>
                      <a:lnTo>
                        <a:pt x="153" y="0"/>
                      </a:lnTo>
                      <a:lnTo>
                        <a:pt x="22" y="0"/>
                      </a:lnTo>
                      <a:lnTo>
                        <a:pt x="22" y="107"/>
                      </a:lnTo>
                      <a:lnTo>
                        <a:pt x="38" y="107"/>
                      </a:lnTo>
                      <a:lnTo>
                        <a:pt x="38" y="115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02" name="Line 1332"/>
                <p:cNvSpPr>
                  <a:spLocks noChangeShapeType="1"/>
                </p:cNvSpPr>
                <p:nvPr/>
              </p:nvSpPr>
              <p:spPr bwMode="auto">
                <a:xfrm>
                  <a:off x="4691" y="2567"/>
                  <a:ext cx="9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3" name="Line 1333"/>
                <p:cNvSpPr>
                  <a:spLocks noChangeShapeType="1"/>
                </p:cNvSpPr>
                <p:nvPr/>
              </p:nvSpPr>
              <p:spPr bwMode="auto">
                <a:xfrm>
                  <a:off x="4691" y="2559"/>
                  <a:ext cx="9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4" name="Freeform 1334"/>
                <p:cNvSpPr>
                  <a:spLocks noEditPoints="1"/>
                </p:cNvSpPr>
                <p:nvPr/>
              </p:nvSpPr>
              <p:spPr bwMode="auto">
                <a:xfrm>
                  <a:off x="4743" y="2573"/>
                  <a:ext cx="71" cy="49"/>
                </a:xfrm>
                <a:custGeom>
                  <a:avLst/>
                  <a:gdLst>
                    <a:gd name="T0" fmla="*/ 0 w 71"/>
                    <a:gd name="T1" fmla="*/ 49 h 49"/>
                    <a:gd name="T2" fmla="*/ 58 w 71"/>
                    <a:gd name="T3" fmla="*/ 49 h 49"/>
                    <a:gd name="T4" fmla="*/ 58 w 71"/>
                    <a:gd name="T5" fmla="*/ 0 h 49"/>
                    <a:gd name="T6" fmla="*/ 0 w 71"/>
                    <a:gd name="T7" fmla="*/ 0 h 49"/>
                    <a:gd name="T8" fmla="*/ 0 w 71"/>
                    <a:gd name="T9" fmla="*/ 49 h 49"/>
                    <a:gd name="T10" fmla="*/ 63 w 71"/>
                    <a:gd name="T11" fmla="*/ 8 h 49"/>
                    <a:gd name="T12" fmla="*/ 71 w 71"/>
                    <a:gd name="T13" fmla="*/ 8 h 49"/>
                    <a:gd name="T14" fmla="*/ 71 w 71"/>
                    <a:gd name="T15" fmla="*/ 0 h 49"/>
                    <a:gd name="T16" fmla="*/ 63 w 71"/>
                    <a:gd name="T17" fmla="*/ 0 h 49"/>
                    <a:gd name="T18" fmla="*/ 63 w 71"/>
                    <a:gd name="T19" fmla="*/ 8 h 4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1"/>
                    <a:gd name="T31" fmla="*/ 0 h 49"/>
                    <a:gd name="T32" fmla="*/ 71 w 71"/>
                    <a:gd name="T33" fmla="*/ 49 h 4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1" h="49">
                      <a:moveTo>
                        <a:pt x="0" y="49"/>
                      </a:moveTo>
                      <a:lnTo>
                        <a:pt x="58" y="49"/>
                      </a:lnTo>
                      <a:lnTo>
                        <a:pt x="58" y="0"/>
                      </a:lnTo>
                      <a:lnTo>
                        <a:pt x="0" y="0"/>
                      </a:lnTo>
                      <a:lnTo>
                        <a:pt x="0" y="49"/>
                      </a:lnTo>
                      <a:close/>
                      <a:moveTo>
                        <a:pt x="63" y="8"/>
                      </a:moveTo>
                      <a:lnTo>
                        <a:pt x="71" y="8"/>
                      </a:lnTo>
                      <a:lnTo>
                        <a:pt x="71" y="0"/>
                      </a:lnTo>
                      <a:lnTo>
                        <a:pt x="63" y="0"/>
                      </a:lnTo>
                      <a:lnTo>
                        <a:pt x="63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05" name="Rectangle 1335"/>
                <p:cNvSpPr>
                  <a:spLocks noChangeArrowheads="1"/>
                </p:cNvSpPr>
                <p:nvPr/>
              </p:nvSpPr>
              <p:spPr bwMode="auto">
                <a:xfrm>
                  <a:off x="4743" y="2573"/>
                  <a:ext cx="58" cy="49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06" name="Line 1336"/>
                <p:cNvSpPr>
                  <a:spLocks noChangeShapeType="1"/>
                </p:cNvSpPr>
                <p:nvPr/>
              </p:nvSpPr>
              <p:spPr bwMode="auto">
                <a:xfrm>
                  <a:off x="4743" y="2589"/>
                  <a:ext cx="58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7" name="Line 1337"/>
                <p:cNvSpPr>
                  <a:spLocks noChangeShapeType="1"/>
                </p:cNvSpPr>
                <p:nvPr/>
              </p:nvSpPr>
              <p:spPr bwMode="auto">
                <a:xfrm>
                  <a:off x="4743" y="2606"/>
                  <a:ext cx="58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8" name="Line 1338"/>
                <p:cNvSpPr>
                  <a:spLocks noChangeShapeType="1"/>
                </p:cNvSpPr>
                <p:nvPr/>
              </p:nvSpPr>
              <p:spPr bwMode="auto">
                <a:xfrm>
                  <a:off x="4746" y="2597"/>
                  <a:ext cx="52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09" name="Rectangle 1339"/>
                <p:cNvSpPr>
                  <a:spLocks noChangeArrowheads="1"/>
                </p:cNvSpPr>
                <p:nvPr/>
              </p:nvSpPr>
              <p:spPr bwMode="auto">
                <a:xfrm>
                  <a:off x="4776" y="2592"/>
                  <a:ext cx="16" cy="11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0" name="Rectangle 1340"/>
                <p:cNvSpPr>
                  <a:spLocks noChangeArrowheads="1"/>
                </p:cNvSpPr>
                <p:nvPr/>
              </p:nvSpPr>
              <p:spPr bwMode="auto">
                <a:xfrm>
                  <a:off x="4806" y="2573"/>
                  <a:ext cx="8" cy="8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1" name="Freeform 1341"/>
                <p:cNvSpPr>
                  <a:spLocks noEditPoints="1"/>
                </p:cNvSpPr>
                <p:nvPr/>
              </p:nvSpPr>
              <p:spPr bwMode="auto">
                <a:xfrm>
                  <a:off x="4658" y="2465"/>
                  <a:ext cx="164" cy="117"/>
                </a:xfrm>
                <a:custGeom>
                  <a:avLst/>
                  <a:gdLst>
                    <a:gd name="T0" fmla="*/ 138 w 164"/>
                    <a:gd name="T1" fmla="*/ 84 h 117"/>
                    <a:gd name="T2" fmla="*/ 144 w 164"/>
                    <a:gd name="T3" fmla="*/ 84 h 117"/>
                    <a:gd name="T4" fmla="*/ 144 w 164"/>
                    <a:gd name="T5" fmla="*/ 82 h 117"/>
                    <a:gd name="T6" fmla="*/ 138 w 164"/>
                    <a:gd name="T7" fmla="*/ 82 h 117"/>
                    <a:gd name="T8" fmla="*/ 138 w 164"/>
                    <a:gd name="T9" fmla="*/ 84 h 117"/>
                    <a:gd name="T10" fmla="*/ 37 w 164"/>
                    <a:gd name="T11" fmla="*/ 70 h 117"/>
                    <a:gd name="T12" fmla="*/ 37 w 164"/>
                    <a:gd name="T13" fmla="*/ 8 h 117"/>
                    <a:gd name="T14" fmla="*/ 128 w 164"/>
                    <a:gd name="T15" fmla="*/ 8 h 117"/>
                    <a:gd name="T16" fmla="*/ 128 w 164"/>
                    <a:gd name="T17" fmla="*/ 70 h 117"/>
                    <a:gd name="T18" fmla="*/ 37 w 164"/>
                    <a:gd name="T19" fmla="*/ 70 h 117"/>
                    <a:gd name="T20" fmla="*/ 33 w 164"/>
                    <a:gd name="T21" fmla="*/ 74 h 117"/>
                    <a:gd name="T22" fmla="*/ 132 w 164"/>
                    <a:gd name="T23" fmla="*/ 74 h 117"/>
                    <a:gd name="T24" fmla="*/ 132 w 164"/>
                    <a:gd name="T25" fmla="*/ 4 h 117"/>
                    <a:gd name="T26" fmla="*/ 136 w 164"/>
                    <a:gd name="T27" fmla="*/ 4 h 117"/>
                    <a:gd name="T28" fmla="*/ 136 w 164"/>
                    <a:gd name="T29" fmla="*/ 0 h 117"/>
                    <a:gd name="T30" fmla="*/ 29 w 164"/>
                    <a:gd name="T31" fmla="*/ 0 h 117"/>
                    <a:gd name="T32" fmla="*/ 29 w 164"/>
                    <a:gd name="T33" fmla="*/ 78 h 117"/>
                    <a:gd name="T34" fmla="*/ 33 w 164"/>
                    <a:gd name="T35" fmla="*/ 78 h 117"/>
                    <a:gd name="T36" fmla="*/ 33 w 164"/>
                    <a:gd name="T37" fmla="*/ 74 h 117"/>
                    <a:gd name="T38" fmla="*/ 0 w 164"/>
                    <a:gd name="T39" fmla="*/ 113 h 117"/>
                    <a:gd name="T40" fmla="*/ 17 w 164"/>
                    <a:gd name="T41" fmla="*/ 113 h 117"/>
                    <a:gd name="T42" fmla="*/ 17 w 164"/>
                    <a:gd name="T43" fmla="*/ 108 h 117"/>
                    <a:gd name="T44" fmla="*/ 0 w 164"/>
                    <a:gd name="T45" fmla="*/ 108 h 117"/>
                    <a:gd name="T46" fmla="*/ 0 w 164"/>
                    <a:gd name="T47" fmla="*/ 113 h 117"/>
                    <a:gd name="T48" fmla="*/ 96 w 164"/>
                    <a:gd name="T49" fmla="*/ 117 h 117"/>
                    <a:gd name="T50" fmla="*/ 132 w 164"/>
                    <a:gd name="T51" fmla="*/ 117 h 117"/>
                    <a:gd name="T52" fmla="*/ 132 w 164"/>
                    <a:gd name="T53" fmla="*/ 115 h 117"/>
                    <a:gd name="T54" fmla="*/ 96 w 164"/>
                    <a:gd name="T55" fmla="*/ 115 h 117"/>
                    <a:gd name="T56" fmla="*/ 96 w 164"/>
                    <a:gd name="T57" fmla="*/ 117 h 117"/>
                    <a:gd name="T58" fmla="*/ 159 w 164"/>
                    <a:gd name="T59" fmla="*/ 111 h 117"/>
                    <a:gd name="T60" fmla="*/ 164 w 164"/>
                    <a:gd name="T61" fmla="*/ 111 h 117"/>
                    <a:gd name="T62" fmla="*/ 164 w 164"/>
                    <a:gd name="T63" fmla="*/ 108 h 117"/>
                    <a:gd name="T64" fmla="*/ 159 w 164"/>
                    <a:gd name="T65" fmla="*/ 108 h 117"/>
                    <a:gd name="T66" fmla="*/ 159 w 164"/>
                    <a:gd name="T67" fmla="*/ 111 h 117"/>
                    <a:gd name="T68" fmla="*/ 159 w 164"/>
                    <a:gd name="T69" fmla="*/ 116 h 117"/>
                    <a:gd name="T70" fmla="*/ 164 w 164"/>
                    <a:gd name="T71" fmla="*/ 116 h 117"/>
                    <a:gd name="T72" fmla="*/ 164 w 164"/>
                    <a:gd name="T73" fmla="*/ 113 h 117"/>
                    <a:gd name="T74" fmla="*/ 159 w 164"/>
                    <a:gd name="T75" fmla="*/ 113 h 117"/>
                    <a:gd name="T76" fmla="*/ 159 w 164"/>
                    <a:gd name="T77" fmla="*/ 116 h 1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64"/>
                    <a:gd name="T118" fmla="*/ 0 h 117"/>
                    <a:gd name="T119" fmla="*/ 164 w 164"/>
                    <a:gd name="T120" fmla="*/ 117 h 117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64" h="117">
                      <a:moveTo>
                        <a:pt x="138" y="84"/>
                      </a:moveTo>
                      <a:lnTo>
                        <a:pt x="144" y="84"/>
                      </a:lnTo>
                      <a:lnTo>
                        <a:pt x="144" y="82"/>
                      </a:lnTo>
                      <a:lnTo>
                        <a:pt x="138" y="82"/>
                      </a:lnTo>
                      <a:lnTo>
                        <a:pt x="138" y="84"/>
                      </a:lnTo>
                      <a:close/>
                      <a:moveTo>
                        <a:pt x="37" y="70"/>
                      </a:moveTo>
                      <a:lnTo>
                        <a:pt x="37" y="8"/>
                      </a:lnTo>
                      <a:lnTo>
                        <a:pt x="128" y="8"/>
                      </a:lnTo>
                      <a:lnTo>
                        <a:pt x="128" y="70"/>
                      </a:lnTo>
                      <a:lnTo>
                        <a:pt x="37" y="70"/>
                      </a:lnTo>
                      <a:close/>
                      <a:moveTo>
                        <a:pt x="33" y="74"/>
                      </a:moveTo>
                      <a:lnTo>
                        <a:pt x="132" y="74"/>
                      </a:lnTo>
                      <a:lnTo>
                        <a:pt x="132" y="4"/>
                      </a:lnTo>
                      <a:lnTo>
                        <a:pt x="136" y="4"/>
                      </a:lnTo>
                      <a:lnTo>
                        <a:pt x="136" y="0"/>
                      </a:lnTo>
                      <a:lnTo>
                        <a:pt x="29" y="0"/>
                      </a:lnTo>
                      <a:lnTo>
                        <a:pt x="29" y="78"/>
                      </a:lnTo>
                      <a:lnTo>
                        <a:pt x="33" y="78"/>
                      </a:lnTo>
                      <a:lnTo>
                        <a:pt x="33" y="74"/>
                      </a:lnTo>
                      <a:close/>
                      <a:moveTo>
                        <a:pt x="0" y="113"/>
                      </a:moveTo>
                      <a:lnTo>
                        <a:pt x="17" y="113"/>
                      </a:lnTo>
                      <a:lnTo>
                        <a:pt x="17" y="108"/>
                      </a:lnTo>
                      <a:lnTo>
                        <a:pt x="0" y="108"/>
                      </a:lnTo>
                      <a:lnTo>
                        <a:pt x="0" y="113"/>
                      </a:lnTo>
                      <a:close/>
                      <a:moveTo>
                        <a:pt x="96" y="117"/>
                      </a:moveTo>
                      <a:lnTo>
                        <a:pt x="132" y="117"/>
                      </a:lnTo>
                      <a:lnTo>
                        <a:pt x="132" y="115"/>
                      </a:lnTo>
                      <a:lnTo>
                        <a:pt x="96" y="115"/>
                      </a:lnTo>
                      <a:lnTo>
                        <a:pt x="96" y="117"/>
                      </a:lnTo>
                      <a:close/>
                      <a:moveTo>
                        <a:pt x="159" y="111"/>
                      </a:moveTo>
                      <a:lnTo>
                        <a:pt x="164" y="111"/>
                      </a:lnTo>
                      <a:lnTo>
                        <a:pt x="164" y="108"/>
                      </a:lnTo>
                      <a:lnTo>
                        <a:pt x="159" y="108"/>
                      </a:lnTo>
                      <a:lnTo>
                        <a:pt x="159" y="111"/>
                      </a:lnTo>
                      <a:close/>
                      <a:moveTo>
                        <a:pt x="159" y="116"/>
                      </a:moveTo>
                      <a:lnTo>
                        <a:pt x="164" y="116"/>
                      </a:lnTo>
                      <a:lnTo>
                        <a:pt x="164" y="113"/>
                      </a:lnTo>
                      <a:lnTo>
                        <a:pt x="159" y="113"/>
                      </a:lnTo>
                      <a:lnTo>
                        <a:pt x="159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2" name="Rectangle 1342"/>
                <p:cNvSpPr>
                  <a:spLocks noChangeArrowheads="1"/>
                </p:cNvSpPr>
                <p:nvPr/>
              </p:nvSpPr>
              <p:spPr bwMode="auto">
                <a:xfrm>
                  <a:off x="4796" y="2547"/>
                  <a:ext cx="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3" name="Rectangle 1343"/>
                <p:cNvSpPr>
                  <a:spLocks noChangeArrowheads="1"/>
                </p:cNvSpPr>
                <p:nvPr/>
              </p:nvSpPr>
              <p:spPr bwMode="auto">
                <a:xfrm>
                  <a:off x="4695" y="2473"/>
                  <a:ext cx="91" cy="6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4" name="Freeform 1344"/>
                <p:cNvSpPr>
                  <a:spLocks/>
                </p:cNvSpPr>
                <p:nvPr/>
              </p:nvSpPr>
              <p:spPr bwMode="auto">
                <a:xfrm>
                  <a:off x="4687" y="2465"/>
                  <a:ext cx="107" cy="78"/>
                </a:xfrm>
                <a:custGeom>
                  <a:avLst/>
                  <a:gdLst>
                    <a:gd name="T0" fmla="*/ 4 w 107"/>
                    <a:gd name="T1" fmla="*/ 74 h 78"/>
                    <a:gd name="T2" fmla="*/ 103 w 107"/>
                    <a:gd name="T3" fmla="*/ 74 h 78"/>
                    <a:gd name="T4" fmla="*/ 103 w 107"/>
                    <a:gd name="T5" fmla="*/ 4 h 78"/>
                    <a:gd name="T6" fmla="*/ 107 w 107"/>
                    <a:gd name="T7" fmla="*/ 4 h 78"/>
                    <a:gd name="T8" fmla="*/ 107 w 107"/>
                    <a:gd name="T9" fmla="*/ 0 h 78"/>
                    <a:gd name="T10" fmla="*/ 0 w 107"/>
                    <a:gd name="T11" fmla="*/ 0 h 78"/>
                    <a:gd name="T12" fmla="*/ 0 w 107"/>
                    <a:gd name="T13" fmla="*/ 78 h 78"/>
                    <a:gd name="T14" fmla="*/ 4 w 107"/>
                    <a:gd name="T15" fmla="*/ 78 h 78"/>
                    <a:gd name="T16" fmla="*/ 4 w 107"/>
                    <a:gd name="T17" fmla="*/ 74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7"/>
                    <a:gd name="T28" fmla="*/ 0 h 78"/>
                    <a:gd name="T29" fmla="*/ 107 w 107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7" h="78">
                      <a:moveTo>
                        <a:pt x="4" y="74"/>
                      </a:moveTo>
                      <a:lnTo>
                        <a:pt x="103" y="74"/>
                      </a:lnTo>
                      <a:lnTo>
                        <a:pt x="103" y="4"/>
                      </a:lnTo>
                      <a:lnTo>
                        <a:pt x="107" y="4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78"/>
                      </a:lnTo>
                      <a:lnTo>
                        <a:pt x="4" y="78"/>
                      </a:lnTo>
                      <a:lnTo>
                        <a:pt x="4" y="7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5" name="Line 1345"/>
                <p:cNvSpPr>
                  <a:spLocks noChangeShapeType="1"/>
                </p:cNvSpPr>
                <p:nvPr/>
              </p:nvSpPr>
              <p:spPr bwMode="auto">
                <a:xfrm>
                  <a:off x="4675" y="2553"/>
                  <a:ext cx="131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16" name="Line 1346"/>
                <p:cNvSpPr>
                  <a:spLocks noChangeShapeType="1"/>
                </p:cNvSpPr>
                <p:nvPr/>
              </p:nvSpPr>
              <p:spPr bwMode="auto">
                <a:xfrm flipV="1">
                  <a:off x="4708" y="2553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17" name="Line 1347"/>
                <p:cNvSpPr>
                  <a:spLocks noChangeShapeType="1"/>
                </p:cNvSpPr>
                <p:nvPr/>
              </p:nvSpPr>
              <p:spPr bwMode="auto">
                <a:xfrm flipV="1">
                  <a:off x="4740" y="2553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18" name="Rectangle 1348"/>
                <p:cNvSpPr>
                  <a:spLocks noChangeArrowheads="1"/>
                </p:cNvSpPr>
                <p:nvPr/>
              </p:nvSpPr>
              <p:spPr bwMode="auto">
                <a:xfrm>
                  <a:off x="4658" y="2573"/>
                  <a:ext cx="17" cy="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19" name="Rectangle 1349"/>
                <p:cNvSpPr>
                  <a:spLocks noChangeArrowheads="1"/>
                </p:cNvSpPr>
                <p:nvPr/>
              </p:nvSpPr>
              <p:spPr bwMode="auto">
                <a:xfrm>
                  <a:off x="4754" y="2580"/>
                  <a:ext cx="3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0" name="Rectangle 1350"/>
                <p:cNvSpPr>
                  <a:spLocks noChangeArrowheads="1"/>
                </p:cNvSpPr>
                <p:nvPr/>
              </p:nvSpPr>
              <p:spPr bwMode="auto">
                <a:xfrm>
                  <a:off x="4817" y="2573"/>
                  <a:ext cx="5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1" name="Rectangle 1351"/>
                <p:cNvSpPr>
                  <a:spLocks noChangeArrowheads="1"/>
                </p:cNvSpPr>
                <p:nvPr/>
              </p:nvSpPr>
              <p:spPr bwMode="auto">
                <a:xfrm>
                  <a:off x="4817" y="2578"/>
                  <a:ext cx="5" cy="3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2" name="Freeform 1352"/>
                <p:cNvSpPr>
                  <a:spLocks noEditPoints="1"/>
                </p:cNvSpPr>
                <p:nvPr/>
              </p:nvSpPr>
              <p:spPr bwMode="auto">
                <a:xfrm>
                  <a:off x="4521" y="2474"/>
                  <a:ext cx="219" cy="176"/>
                </a:xfrm>
                <a:custGeom>
                  <a:avLst/>
                  <a:gdLst>
                    <a:gd name="T0" fmla="*/ 0 w 219"/>
                    <a:gd name="T1" fmla="*/ 176 h 176"/>
                    <a:gd name="T2" fmla="*/ 0 w 219"/>
                    <a:gd name="T3" fmla="*/ 172 h 176"/>
                    <a:gd name="T4" fmla="*/ 22 w 219"/>
                    <a:gd name="T5" fmla="*/ 161 h 176"/>
                    <a:gd name="T6" fmla="*/ 22 w 219"/>
                    <a:gd name="T7" fmla="*/ 0 h 176"/>
                    <a:gd name="T8" fmla="*/ 81 w 219"/>
                    <a:gd name="T9" fmla="*/ 0 h 176"/>
                    <a:gd name="T10" fmla="*/ 81 w 219"/>
                    <a:gd name="T11" fmla="*/ 161 h 176"/>
                    <a:gd name="T12" fmla="*/ 105 w 219"/>
                    <a:gd name="T13" fmla="*/ 172 h 176"/>
                    <a:gd name="T14" fmla="*/ 105 w 219"/>
                    <a:gd name="T15" fmla="*/ 176 h 176"/>
                    <a:gd name="T16" fmla="*/ 0 w 219"/>
                    <a:gd name="T17" fmla="*/ 176 h 176"/>
                    <a:gd name="T18" fmla="*/ 88 w 219"/>
                    <a:gd name="T19" fmla="*/ 151 h 176"/>
                    <a:gd name="T20" fmla="*/ 109 w 219"/>
                    <a:gd name="T21" fmla="*/ 151 h 176"/>
                    <a:gd name="T22" fmla="*/ 131 w 219"/>
                    <a:gd name="T23" fmla="*/ 157 h 176"/>
                    <a:gd name="T24" fmla="*/ 131 w 219"/>
                    <a:gd name="T25" fmla="*/ 170 h 176"/>
                    <a:gd name="T26" fmla="*/ 109 w 219"/>
                    <a:gd name="T27" fmla="*/ 170 h 176"/>
                    <a:gd name="T28" fmla="*/ 109 w 219"/>
                    <a:gd name="T29" fmla="*/ 176 h 176"/>
                    <a:gd name="T30" fmla="*/ 199 w 219"/>
                    <a:gd name="T31" fmla="*/ 176 h 176"/>
                    <a:gd name="T32" fmla="*/ 199 w 219"/>
                    <a:gd name="T33" fmla="*/ 170 h 176"/>
                    <a:gd name="T34" fmla="*/ 176 w 219"/>
                    <a:gd name="T35" fmla="*/ 170 h 176"/>
                    <a:gd name="T36" fmla="*/ 176 w 219"/>
                    <a:gd name="T37" fmla="*/ 157 h 176"/>
                    <a:gd name="T38" fmla="*/ 199 w 219"/>
                    <a:gd name="T39" fmla="*/ 151 h 176"/>
                    <a:gd name="T40" fmla="*/ 219 w 219"/>
                    <a:gd name="T41" fmla="*/ 151 h 176"/>
                    <a:gd name="T42" fmla="*/ 219 w 219"/>
                    <a:gd name="T43" fmla="*/ 44 h 176"/>
                    <a:gd name="T44" fmla="*/ 88 w 219"/>
                    <a:gd name="T45" fmla="*/ 44 h 176"/>
                    <a:gd name="T46" fmla="*/ 88 w 219"/>
                    <a:gd name="T47" fmla="*/ 151 h 17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19"/>
                    <a:gd name="T73" fmla="*/ 0 h 176"/>
                    <a:gd name="T74" fmla="*/ 219 w 219"/>
                    <a:gd name="T75" fmla="*/ 176 h 17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19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2" y="161"/>
                      </a:lnTo>
                      <a:lnTo>
                        <a:pt x="22" y="0"/>
                      </a:lnTo>
                      <a:lnTo>
                        <a:pt x="81" y="0"/>
                      </a:lnTo>
                      <a:lnTo>
                        <a:pt x="81" y="161"/>
                      </a:lnTo>
                      <a:lnTo>
                        <a:pt x="105" y="172"/>
                      </a:lnTo>
                      <a:lnTo>
                        <a:pt x="105" y="176"/>
                      </a:lnTo>
                      <a:lnTo>
                        <a:pt x="0" y="176"/>
                      </a:lnTo>
                      <a:close/>
                      <a:moveTo>
                        <a:pt x="88" y="151"/>
                      </a:moveTo>
                      <a:lnTo>
                        <a:pt x="109" y="151"/>
                      </a:lnTo>
                      <a:lnTo>
                        <a:pt x="131" y="157"/>
                      </a:lnTo>
                      <a:lnTo>
                        <a:pt x="131" y="170"/>
                      </a:lnTo>
                      <a:lnTo>
                        <a:pt x="109" y="170"/>
                      </a:lnTo>
                      <a:lnTo>
                        <a:pt x="109" y="176"/>
                      </a:lnTo>
                      <a:lnTo>
                        <a:pt x="199" y="176"/>
                      </a:lnTo>
                      <a:lnTo>
                        <a:pt x="199" y="170"/>
                      </a:lnTo>
                      <a:lnTo>
                        <a:pt x="176" y="170"/>
                      </a:lnTo>
                      <a:lnTo>
                        <a:pt x="176" y="157"/>
                      </a:lnTo>
                      <a:lnTo>
                        <a:pt x="199" y="151"/>
                      </a:lnTo>
                      <a:lnTo>
                        <a:pt x="219" y="151"/>
                      </a:lnTo>
                      <a:lnTo>
                        <a:pt x="219" y="44"/>
                      </a:lnTo>
                      <a:lnTo>
                        <a:pt x="88" y="44"/>
                      </a:lnTo>
                      <a:lnTo>
                        <a:pt x="88" y="1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3" name="Line 1353"/>
                <p:cNvSpPr>
                  <a:spLocks noChangeShapeType="1"/>
                </p:cNvSpPr>
                <p:nvPr/>
              </p:nvSpPr>
              <p:spPr bwMode="auto">
                <a:xfrm>
                  <a:off x="4543" y="2635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4" name="Line 1354"/>
                <p:cNvSpPr>
                  <a:spLocks noChangeShapeType="1"/>
                </p:cNvSpPr>
                <p:nvPr/>
              </p:nvSpPr>
              <p:spPr bwMode="auto">
                <a:xfrm>
                  <a:off x="4602" y="2635"/>
                  <a:ext cx="1" cy="15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5" name="Line 1355"/>
                <p:cNvSpPr>
                  <a:spLocks noChangeShapeType="1"/>
                </p:cNvSpPr>
                <p:nvPr/>
              </p:nvSpPr>
              <p:spPr bwMode="auto">
                <a:xfrm>
                  <a:off x="4562" y="2529"/>
                  <a:ext cx="22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6" name="Line 1356"/>
                <p:cNvSpPr>
                  <a:spLocks noChangeShapeType="1"/>
                </p:cNvSpPr>
                <p:nvPr/>
              </p:nvSpPr>
              <p:spPr bwMode="auto">
                <a:xfrm>
                  <a:off x="4558" y="2511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27" name="Rectangle 1357"/>
                <p:cNvSpPr>
                  <a:spLocks noChangeArrowheads="1"/>
                </p:cNvSpPr>
                <p:nvPr/>
              </p:nvSpPr>
              <p:spPr bwMode="auto">
                <a:xfrm>
                  <a:off x="4551" y="2482"/>
                  <a:ext cx="43" cy="102"/>
                </a:xfrm>
                <a:prstGeom prst="rect">
                  <a:avLst/>
                </a:prstGeom>
                <a:noFill/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8" name="Freeform 1358"/>
                <p:cNvSpPr>
                  <a:spLocks/>
                </p:cNvSpPr>
                <p:nvPr/>
              </p:nvSpPr>
              <p:spPr bwMode="auto">
                <a:xfrm>
                  <a:off x="4521" y="2474"/>
                  <a:ext cx="105" cy="176"/>
                </a:xfrm>
                <a:custGeom>
                  <a:avLst/>
                  <a:gdLst>
                    <a:gd name="T0" fmla="*/ 0 w 105"/>
                    <a:gd name="T1" fmla="*/ 176 h 176"/>
                    <a:gd name="T2" fmla="*/ 0 w 105"/>
                    <a:gd name="T3" fmla="*/ 172 h 176"/>
                    <a:gd name="T4" fmla="*/ 22 w 105"/>
                    <a:gd name="T5" fmla="*/ 161 h 176"/>
                    <a:gd name="T6" fmla="*/ 22 w 105"/>
                    <a:gd name="T7" fmla="*/ 0 h 176"/>
                    <a:gd name="T8" fmla="*/ 81 w 105"/>
                    <a:gd name="T9" fmla="*/ 0 h 176"/>
                    <a:gd name="T10" fmla="*/ 81 w 105"/>
                    <a:gd name="T11" fmla="*/ 161 h 176"/>
                    <a:gd name="T12" fmla="*/ 105 w 105"/>
                    <a:gd name="T13" fmla="*/ 172 h 176"/>
                    <a:gd name="T14" fmla="*/ 105 w 105"/>
                    <a:gd name="T15" fmla="*/ 176 h 176"/>
                    <a:gd name="T16" fmla="*/ 0 w 105"/>
                    <a:gd name="T17" fmla="*/ 176 h 17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5"/>
                    <a:gd name="T28" fmla="*/ 0 h 176"/>
                    <a:gd name="T29" fmla="*/ 105 w 105"/>
                    <a:gd name="T30" fmla="*/ 176 h 17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5" h="176">
                      <a:moveTo>
                        <a:pt x="0" y="176"/>
                      </a:moveTo>
                      <a:lnTo>
                        <a:pt x="0" y="172"/>
                      </a:lnTo>
                      <a:lnTo>
                        <a:pt x="22" y="161"/>
                      </a:lnTo>
                      <a:lnTo>
                        <a:pt x="22" y="0"/>
                      </a:lnTo>
                      <a:lnTo>
                        <a:pt x="81" y="0"/>
                      </a:lnTo>
                      <a:lnTo>
                        <a:pt x="81" y="161"/>
                      </a:lnTo>
                      <a:lnTo>
                        <a:pt x="105" y="172"/>
                      </a:lnTo>
                      <a:lnTo>
                        <a:pt x="105" y="176"/>
                      </a:lnTo>
                      <a:lnTo>
                        <a:pt x="0" y="176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29" name="Freeform 1359"/>
                <p:cNvSpPr>
                  <a:spLocks/>
                </p:cNvSpPr>
                <p:nvPr/>
              </p:nvSpPr>
              <p:spPr bwMode="auto">
                <a:xfrm>
                  <a:off x="4609" y="2518"/>
                  <a:ext cx="131" cy="132"/>
                </a:xfrm>
                <a:custGeom>
                  <a:avLst/>
                  <a:gdLst>
                    <a:gd name="T0" fmla="*/ 0 w 131"/>
                    <a:gd name="T1" fmla="*/ 107 h 132"/>
                    <a:gd name="T2" fmla="*/ 21 w 131"/>
                    <a:gd name="T3" fmla="*/ 107 h 132"/>
                    <a:gd name="T4" fmla="*/ 43 w 131"/>
                    <a:gd name="T5" fmla="*/ 113 h 132"/>
                    <a:gd name="T6" fmla="*/ 43 w 131"/>
                    <a:gd name="T7" fmla="*/ 126 h 132"/>
                    <a:gd name="T8" fmla="*/ 21 w 131"/>
                    <a:gd name="T9" fmla="*/ 126 h 132"/>
                    <a:gd name="T10" fmla="*/ 21 w 131"/>
                    <a:gd name="T11" fmla="*/ 132 h 132"/>
                    <a:gd name="T12" fmla="*/ 111 w 131"/>
                    <a:gd name="T13" fmla="*/ 132 h 132"/>
                    <a:gd name="T14" fmla="*/ 111 w 131"/>
                    <a:gd name="T15" fmla="*/ 126 h 132"/>
                    <a:gd name="T16" fmla="*/ 88 w 131"/>
                    <a:gd name="T17" fmla="*/ 126 h 132"/>
                    <a:gd name="T18" fmla="*/ 88 w 131"/>
                    <a:gd name="T19" fmla="*/ 113 h 132"/>
                    <a:gd name="T20" fmla="*/ 111 w 131"/>
                    <a:gd name="T21" fmla="*/ 107 h 132"/>
                    <a:gd name="T22" fmla="*/ 131 w 131"/>
                    <a:gd name="T23" fmla="*/ 107 h 132"/>
                    <a:gd name="T24" fmla="*/ 131 w 131"/>
                    <a:gd name="T25" fmla="*/ 0 h 132"/>
                    <a:gd name="T26" fmla="*/ 0 w 131"/>
                    <a:gd name="T27" fmla="*/ 0 h 132"/>
                    <a:gd name="T28" fmla="*/ 0 w 131"/>
                    <a:gd name="T29" fmla="*/ 107 h 1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1"/>
                    <a:gd name="T46" fmla="*/ 0 h 132"/>
                    <a:gd name="T47" fmla="*/ 131 w 131"/>
                    <a:gd name="T48" fmla="*/ 132 h 13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1" h="132">
                      <a:moveTo>
                        <a:pt x="0" y="107"/>
                      </a:moveTo>
                      <a:lnTo>
                        <a:pt x="21" y="107"/>
                      </a:lnTo>
                      <a:lnTo>
                        <a:pt x="43" y="113"/>
                      </a:lnTo>
                      <a:lnTo>
                        <a:pt x="43" y="126"/>
                      </a:lnTo>
                      <a:lnTo>
                        <a:pt x="21" y="126"/>
                      </a:lnTo>
                      <a:lnTo>
                        <a:pt x="21" y="132"/>
                      </a:lnTo>
                      <a:lnTo>
                        <a:pt x="111" y="132"/>
                      </a:lnTo>
                      <a:lnTo>
                        <a:pt x="111" y="126"/>
                      </a:lnTo>
                      <a:lnTo>
                        <a:pt x="88" y="126"/>
                      </a:lnTo>
                      <a:lnTo>
                        <a:pt x="88" y="113"/>
                      </a:lnTo>
                      <a:lnTo>
                        <a:pt x="111" y="107"/>
                      </a:lnTo>
                      <a:lnTo>
                        <a:pt x="131" y="107"/>
                      </a:lnTo>
                      <a:lnTo>
                        <a:pt x="131" y="0"/>
                      </a:lnTo>
                      <a:lnTo>
                        <a:pt x="0" y="0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0" name="Line 1360"/>
                <p:cNvSpPr>
                  <a:spLocks noChangeShapeType="1"/>
                </p:cNvSpPr>
                <p:nvPr/>
              </p:nvSpPr>
              <p:spPr bwMode="auto">
                <a:xfrm>
                  <a:off x="4652" y="2644"/>
                  <a:ext cx="4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31" name="Line 1361"/>
                <p:cNvSpPr>
                  <a:spLocks noChangeShapeType="1"/>
                </p:cNvSpPr>
                <p:nvPr/>
              </p:nvSpPr>
              <p:spPr bwMode="auto">
                <a:xfrm>
                  <a:off x="4652" y="2631"/>
                  <a:ext cx="45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32" name="Line 1362"/>
                <p:cNvSpPr>
                  <a:spLocks noChangeShapeType="1"/>
                </p:cNvSpPr>
                <p:nvPr/>
              </p:nvSpPr>
              <p:spPr bwMode="auto">
                <a:xfrm>
                  <a:off x="4630" y="2625"/>
                  <a:ext cx="90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33" name="Freeform 1363"/>
                <p:cNvSpPr>
                  <a:spLocks noEditPoints="1"/>
                </p:cNvSpPr>
                <p:nvPr/>
              </p:nvSpPr>
              <p:spPr bwMode="auto">
                <a:xfrm>
                  <a:off x="4549" y="2591"/>
                  <a:ext cx="47" cy="48"/>
                </a:xfrm>
                <a:custGeom>
                  <a:avLst/>
                  <a:gdLst>
                    <a:gd name="T0" fmla="*/ 3 w 47"/>
                    <a:gd name="T1" fmla="*/ 30 h 48"/>
                    <a:gd name="T2" fmla="*/ 0 w 47"/>
                    <a:gd name="T3" fmla="*/ 0 h 48"/>
                    <a:gd name="T4" fmla="*/ 7 w 47"/>
                    <a:gd name="T5" fmla="*/ 30 h 48"/>
                    <a:gd name="T6" fmla="*/ 11 w 47"/>
                    <a:gd name="T7" fmla="*/ 0 h 48"/>
                    <a:gd name="T8" fmla="*/ 7 w 47"/>
                    <a:gd name="T9" fmla="*/ 30 h 48"/>
                    <a:gd name="T10" fmla="*/ 18 w 47"/>
                    <a:gd name="T11" fmla="*/ 30 h 48"/>
                    <a:gd name="T12" fmla="*/ 14 w 47"/>
                    <a:gd name="T13" fmla="*/ 0 h 48"/>
                    <a:gd name="T14" fmla="*/ 22 w 47"/>
                    <a:gd name="T15" fmla="*/ 30 h 48"/>
                    <a:gd name="T16" fmla="*/ 25 w 47"/>
                    <a:gd name="T17" fmla="*/ 0 h 48"/>
                    <a:gd name="T18" fmla="*/ 22 w 47"/>
                    <a:gd name="T19" fmla="*/ 30 h 48"/>
                    <a:gd name="T20" fmla="*/ 32 w 47"/>
                    <a:gd name="T21" fmla="*/ 30 h 48"/>
                    <a:gd name="T22" fmla="*/ 29 w 47"/>
                    <a:gd name="T23" fmla="*/ 0 h 48"/>
                    <a:gd name="T24" fmla="*/ 36 w 47"/>
                    <a:gd name="T25" fmla="*/ 30 h 48"/>
                    <a:gd name="T26" fmla="*/ 40 w 47"/>
                    <a:gd name="T27" fmla="*/ 0 h 48"/>
                    <a:gd name="T28" fmla="*/ 36 w 47"/>
                    <a:gd name="T29" fmla="*/ 30 h 48"/>
                    <a:gd name="T30" fmla="*/ 47 w 47"/>
                    <a:gd name="T31" fmla="*/ 30 h 48"/>
                    <a:gd name="T32" fmla="*/ 43 w 47"/>
                    <a:gd name="T33" fmla="*/ 0 h 48"/>
                    <a:gd name="T34" fmla="*/ 43 w 47"/>
                    <a:gd name="T35" fmla="*/ 48 h 48"/>
                    <a:gd name="T36" fmla="*/ 47 w 47"/>
                    <a:gd name="T37" fmla="*/ 33 h 48"/>
                    <a:gd name="T38" fmla="*/ 43 w 47"/>
                    <a:gd name="T39" fmla="*/ 48 h 48"/>
                    <a:gd name="T40" fmla="*/ 40 w 47"/>
                    <a:gd name="T41" fmla="*/ 48 h 48"/>
                    <a:gd name="T42" fmla="*/ 36 w 47"/>
                    <a:gd name="T43" fmla="*/ 33 h 48"/>
                    <a:gd name="T44" fmla="*/ 29 w 47"/>
                    <a:gd name="T45" fmla="*/ 48 h 48"/>
                    <a:gd name="T46" fmla="*/ 32 w 47"/>
                    <a:gd name="T47" fmla="*/ 33 h 48"/>
                    <a:gd name="T48" fmla="*/ 29 w 47"/>
                    <a:gd name="T49" fmla="*/ 48 h 48"/>
                    <a:gd name="T50" fmla="*/ 25 w 47"/>
                    <a:gd name="T51" fmla="*/ 48 h 48"/>
                    <a:gd name="T52" fmla="*/ 22 w 47"/>
                    <a:gd name="T53" fmla="*/ 33 h 48"/>
                    <a:gd name="T54" fmla="*/ 14 w 47"/>
                    <a:gd name="T55" fmla="*/ 48 h 48"/>
                    <a:gd name="T56" fmla="*/ 18 w 47"/>
                    <a:gd name="T57" fmla="*/ 33 h 48"/>
                    <a:gd name="T58" fmla="*/ 14 w 47"/>
                    <a:gd name="T59" fmla="*/ 48 h 48"/>
                    <a:gd name="T60" fmla="*/ 11 w 47"/>
                    <a:gd name="T61" fmla="*/ 48 h 48"/>
                    <a:gd name="T62" fmla="*/ 7 w 47"/>
                    <a:gd name="T63" fmla="*/ 33 h 48"/>
                    <a:gd name="T64" fmla="*/ 0 w 47"/>
                    <a:gd name="T65" fmla="*/ 48 h 48"/>
                    <a:gd name="T66" fmla="*/ 3 w 47"/>
                    <a:gd name="T67" fmla="*/ 33 h 48"/>
                    <a:gd name="T68" fmla="*/ 0 w 47"/>
                    <a:gd name="T69" fmla="*/ 48 h 4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7"/>
                    <a:gd name="T106" fmla="*/ 0 h 48"/>
                    <a:gd name="T107" fmla="*/ 47 w 47"/>
                    <a:gd name="T108" fmla="*/ 48 h 4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7" h="48">
                      <a:moveTo>
                        <a:pt x="0" y="30"/>
                      </a:moveTo>
                      <a:lnTo>
                        <a:pt x="3" y="3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30"/>
                      </a:lnTo>
                      <a:close/>
                      <a:moveTo>
                        <a:pt x="7" y="30"/>
                      </a:moveTo>
                      <a:lnTo>
                        <a:pt x="11" y="30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7" y="30"/>
                      </a:lnTo>
                      <a:close/>
                      <a:moveTo>
                        <a:pt x="14" y="30"/>
                      </a:moveTo>
                      <a:lnTo>
                        <a:pt x="18" y="30"/>
                      </a:ln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14" y="30"/>
                      </a:lnTo>
                      <a:close/>
                      <a:moveTo>
                        <a:pt x="22" y="30"/>
                      </a:moveTo>
                      <a:lnTo>
                        <a:pt x="25" y="30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22" y="30"/>
                      </a:lnTo>
                      <a:close/>
                      <a:moveTo>
                        <a:pt x="29" y="30"/>
                      </a:moveTo>
                      <a:lnTo>
                        <a:pt x="32" y="30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9" y="30"/>
                      </a:lnTo>
                      <a:close/>
                      <a:moveTo>
                        <a:pt x="36" y="30"/>
                      </a:moveTo>
                      <a:lnTo>
                        <a:pt x="40" y="30"/>
                      </a:lnTo>
                      <a:lnTo>
                        <a:pt x="40" y="0"/>
                      </a:lnTo>
                      <a:lnTo>
                        <a:pt x="36" y="0"/>
                      </a:lnTo>
                      <a:lnTo>
                        <a:pt x="36" y="30"/>
                      </a:lnTo>
                      <a:close/>
                      <a:moveTo>
                        <a:pt x="43" y="30"/>
                      </a:moveTo>
                      <a:lnTo>
                        <a:pt x="47" y="30"/>
                      </a:lnTo>
                      <a:lnTo>
                        <a:pt x="47" y="0"/>
                      </a:lnTo>
                      <a:lnTo>
                        <a:pt x="43" y="0"/>
                      </a:lnTo>
                      <a:lnTo>
                        <a:pt x="43" y="30"/>
                      </a:lnTo>
                      <a:close/>
                      <a:moveTo>
                        <a:pt x="43" y="48"/>
                      </a:moveTo>
                      <a:lnTo>
                        <a:pt x="47" y="48"/>
                      </a:lnTo>
                      <a:lnTo>
                        <a:pt x="47" y="33"/>
                      </a:lnTo>
                      <a:lnTo>
                        <a:pt x="43" y="33"/>
                      </a:lnTo>
                      <a:lnTo>
                        <a:pt x="43" y="48"/>
                      </a:lnTo>
                      <a:close/>
                      <a:moveTo>
                        <a:pt x="36" y="48"/>
                      </a:moveTo>
                      <a:lnTo>
                        <a:pt x="40" y="48"/>
                      </a:lnTo>
                      <a:lnTo>
                        <a:pt x="40" y="33"/>
                      </a:lnTo>
                      <a:lnTo>
                        <a:pt x="36" y="33"/>
                      </a:lnTo>
                      <a:lnTo>
                        <a:pt x="36" y="48"/>
                      </a:lnTo>
                      <a:close/>
                      <a:moveTo>
                        <a:pt x="29" y="48"/>
                      </a:moveTo>
                      <a:lnTo>
                        <a:pt x="32" y="48"/>
                      </a:lnTo>
                      <a:lnTo>
                        <a:pt x="32" y="33"/>
                      </a:lnTo>
                      <a:lnTo>
                        <a:pt x="29" y="33"/>
                      </a:lnTo>
                      <a:lnTo>
                        <a:pt x="29" y="48"/>
                      </a:lnTo>
                      <a:close/>
                      <a:moveTo>
                        <a:pt x="22" y="48"/>
                      </a:moveTo>
                      <a:lnTo>
                        <a:pt x="25" y="48"/>
                      </a:lnTo>
                      <a:lnTo>
                        <a:pt x="25" y="33"/>
                      </a:lnTo>
                      <a:lnTo>
                        <a:pt x="22" y="33"/>
                      </a:lnTo>
                      <a:lnTo>
                        <a:pt x="22" y="48"/>
                      </a:lnTo>
                      <a:close/>
                      <a:moveTo>
                        <a:pt x="14" y="48"/>
                      </a:moveTo>
                      <a:lnTo>
                        <a:pt x="18" y="48"/>
                      </a:lnTo>
                      <a:lnTo>
                        <a:pt x="18" y="33"/>
                      </a:lnTo>
                      <a:lnTo>
                        <a:pt x="14" y="33"/>
                      </a:lnTo>
                      <a:lnTo>
                        <a:pt x="14" y="48"/>
                      </a:lnTo>
                      <a:close/>
                      <a:moveTo>
                        <a:pt x="7" y="48"/>
                      </a:moveTo>
                      <a:lnTo>
                        <a:pt x="11" y="48"/>
                      </a:lnTo>
                      <a:lnTo>
                        <a:pt x="11" y="33"/>
                      </a:lnTo>
                      <a:lnTo>
                        <a:pt x="7" y="33"/>
                      </a:lnTo>
                      <a:lnTo>
                        <a:pt x="7" y="48"/>
                      </a:lnTo>
                      <a:close/>
                      <a:moveTo>
                        <a:pt x="0" y="48"/>
                      </a:moveTo>
                      <a:lnTo>
                        <a:pt x="3" y="48"/>
                      </a:lnTo>
                      <a:lnTo>
                        <a:pt x="3" y="33"/>
                      </a:lnTo>
                      <a:lnTo>
                        <a:pt x="0" y="33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4" name="Rectangle 1364"/>
                <p:cNvSpPr>
                  <a:spLocks noChangeArrowheads="1"/>
                </p:cNvSpPr>
                <p:nvPr/>
              </p:nvSpPr>
              <p:spPr bwMode="auto">
                <a:xfrm>
                  <a:off x="4554" y="2485"/>
                  <a:ext cx="37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5" name="Freeform 1365"/>
                <p:cNvSpPr>
                  <a:spLocks/>
                </p:cNvSpPr>
                <p:nvPr/>
              </p:nvSpPr>
              <p:spPr bwMode="auto">
                <a:xfrm>
                  <a:off x="4554" y="2485"/>
                  <a:ext cx="37" cy="4"/>
                </a:xfrm>
                <a:custGeom>
                  <a:avLst/>
                  <a:gdLst>
                    <a:gd name="T0" fmla="*/ 0 w 37"/>
                    <a:gd name="T1" fmla="*/ 0 h 4"/>
                    <a:gd name="T2" fmla="*/ 4 w 37"/>
                    <a:gd name="T3" fmla="*/ 4 h 4"/>
                    <a:gd name="T4" fmla="*/ 33 w 37"/>
                    <a:gd name="T5" fmla="*/ 4 h 4"/>
                    <a:gd name="T6" fmla="*/ 37 w 37"/>
                    <a:gd name="T7" fmla="*/ 0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7"/>
                    <a:gd name="T13" fmla="*/ 0 h 4"/>
                    <a:gd name="T14" fmla="*/ 37 w 37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7" h="4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33" y="4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6" name="Rectangle 1366"/>
                <p:cNvSpPr>
                  <a:spLocks noChangeArrowheads="1"/>
                </p:cNvSpPr>
                <p:nvPr/>
              </p:nvSpPr>
              <p:spPr bwMode="auto">
                <a:xfrm>
                  <a:off x="4554" y="2503"/>
                  <a:ext cx="37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7" name="Rectangle 1367"/>
                <p:cNvSpPr>
                  <a:spLocks noChangeArrowheads="1"/>
                </p:cNvSpPr>
                <p:nvPr/>
              </p:nvSpPr>
              <p:spPr bwMode="auto">
                <a:xfrm>
                  <a:off x="4554" y="2522"/>
                  <a:ext cx="37" cy="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8" name="Rectangle 1368"/>
                <p:cNvSpPr>
                  <a:spLocks noChangeArrowheads="1"/>
                </p:cNvSpPr>
                <p:nvPr/>
              </p:nvSpPr>
              <p:spPr bwMode="auto">
                <a:xfrm>
                  <a:off x="4554" y="2540"/>
                  <a:ext cx="37" cy="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39" name="Rectangle 1369"/>
                <p:cNvSpPr>
                  <a:spLocks noChangeArrowheads="1"/>
                </p:cNvSpPr>
                <p:nvPr/>
              </p:nvSpPr>
              <p:spPr bwMode="auto">
                <a:xfrm>
                  <a:off x="4554" y="2558"/>
                  <a:ext cx="37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0" name="Rectangle 1370"/>
                <p:cNvSpPr>
                  <a:spLocks noChangeArrowheads="1"/>
                </p:cNvSpPr>
                <p:nvPr/>
              </p:nvSpPr>
              <p:spPr bwMode="auto">
                <a:xfrm>
                  <a:off x="4549" y="2591"/>
                  <a:ext cx="3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1" name="Rectangle 1371"/>
                <p:cNvSpPr>
                  <a:spLocks noChangeArrowheads="1"/>
                </p:cNvSpPr>
                <p:nvPr/>
              </p:nvSpPr>
              <p:spPr bwMode="auto">
                <a:xfrm>
                  <a:off x="4556" y="2591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2" name="Rectangle 1372"/>
                <p:cNvSpPr>
                  <a:spLocks noChangeArrowheads="1"/>
                </p:cNvSpPr>
                <p:nvPr/>
              </p:nvSpPr>
              <p:spPr bwMode="auto">
                <a:xfrm>
                  <a:off x="4563" y="2591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3" name="Rectangle 1373"/>
                <p:cNvSpPr>
                  <a:spLocks noChangeArrowheads="1"/>
                </p:cNvSpPr>
                <p:nvPr/>
              </p:nvSpPr>
              <p:spPr bwMode="auto">
                <a:xfrm>
                  <a:off x="4571" y="2591"/>
                  <a:ext cx="3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4" name="Rectangle 1374"/>
                <p:cNvSpPr>
                  <a:spLocks noChangeArrowheads="1"/>
                </p:cNvSpPr>
                <p:nvPr/>
              </p:nvSpPr>
              <p:spPr bwMode="auto">
                <a:xfrm>
                  <a:off x="4578" y="2591"/>
                  <a:ext cx="3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5" name="Rectangle 1375"/>
                <p:cNvSpPr>
                  <a:spLocks noChangeArrowheads="1"/>
                </p:cNvSpPr>
                <p:nvPr/>
              </p:nvSpPr>
              <p:spPr bwMode="auto">
                <a:xfrm>
                  <a:off x="4585" y="2591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6" name="Rectangle 1376"/>
                <p:cNvSpPr>
                  <a:spLocks noChangeArrowheads="1"/>
                </p:cNvSpPr>
                <p:nvPr/>
              </p:nvSpPr>
              <p:spPr bwMode="auto">
                <a:xfrm>
                  <a:off x="4592" y="2591"/>
                  <a:ext cx="4" cy="30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7" name="Rectangle 1377"/>
                <p:cNvSpPr>
                  <a:spLocks noChangeArrowheads="1"/>
                </p:cNvSpPr>
                <p:nvPr/>
              </p:nvSpPr>
              <p:spPr bwMode="auto">
                <a:xfrm>
                  <a:off x="4592" y="2624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8" name="Rectangle 1378"/>
                <p:cNvSpPr>
                  <a:spLocks noChangeArrowheads="1"/>
                </p:cNvSpPr>
                <p:nvPr/>
              </p:nvSpPr>
              <p:spPr bwMode="auto">
                <a:xfrm>
                  <a:off x="4585" y="2624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49" name="Rectangle 1379"/>
                <p:cNvSpPr>
                  <a:spLocks noChangeArrowheads="1"/>
                </p:cNvSpPr>
                <p:nvPr/>
              </p:nvSpPr>
              <p:spPr bwMode="auto">
                <a:xfrm>
                  <a:off x="4578" y="2624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50" name="Rectangle 1380"/>
                <p:cNvSpPr>
                  <a:spLocks noChangeArrowheads="1"/>
                </p:cNvSpPr>
                <p:nvPr/>
              </p:nvSpPr>
              <p:spPr bwMode="auto">
                <a:xfrm>
                  <a:off x="4571" y="2624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51" name="Rectangle 1381"/>
                <p:cNvSpPr>
                  <a:spLocks noChangeArrowheads="1"/>
                </p:cNvSpPr>
                <p:nvPr/>
              </p:nvSpPr>
              <p:spPr bwMode="auto">
                <a:xfrm>
                  <a:off x="4563" y="2624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52" name="Rectangle 1382"/>
                <p:cNvSpPr>
                  <a:spLocks noChangeArrowheads="1"/>
                </p:cNvSpPr>
                <p:nvPr/>
              </p:nvSpPr>
              <p:spPr bwMode="auto">
                <a:xfrm>
                  <a:off x="4556" y="2624"/>
                  <a:ext cx="4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53" name="Rectangle 1383"/>
                <p:cNvSpPr>
                  <a:spLocks noChangeArrowheads="1"/>
                </p:cNvSpPr>
                <p:nvPr/>
              </p:nvSpPr>
              <p:spPr bwMode="auto">
                <a:xfrm>
                  <a:off x="4549" y="2624"/>
                  <a:ext cx="3" cy="15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54" name="Line 1384"/>
                <p:cNvSpPr>
                  <a:spLocks noChangeShapeType="1"/>
                </p:cNvSpPr>
                <p:nvPr/>
              </p:nvSpPr>
              <p:spPr bwMode="auto">
                <a:xfrm flipV="1">
                  <a:off x="4554" y="2489"/>
                  <a:ext cx="4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5" name="Line 1385"/>
                <p:cNvSpPr>
                  <a:spLocks noChangeShapeType="1"/>
                </p:cNvSpPr>
                <p:nvPr/>
              </p:nvSpPr>
              <p:spPr bwMode="auto">
                <a:xfrm>
                  <a:off x="4587" y="2489"/>
                  <a:ext cx="4" cy="1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6" name="Line 1386"/>
                <p:cNvSpPr>
                  <a:spLocks noChangeShapeType="1"/>
                </p:cNvSpPr>
                <p:nvPr/>
              </p:nvSpPr>
              <p:spPr bwMode="auto">
                <a:xfrm>
                  <a:off x="4556" y="2553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7" name="Line 1387"/>
                <p:cNvSpPr>
                  <a:spLocks noChangeShapeType="1"/>
                </p:cNvSpPr>
                <p:nvPr/>
              </p:nvSpPr>
              <p:spPr bwMode="auto">
                <a:xfrm>
                  <a:off x="4556" y="2550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8" name="Line 1388"/>
                <p:cNvSpPr>
                  <a:spLocks noChangeShapeType="1"/>
                </p:cNvSpPr>
                <p:nvPr/>
              </p:nvSpPr>
              <p:spPr bwMode="auto">
                <a:xfrm>
                  <a:off x="4556" y="2547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59" name="Line 1389"/>
                <p:cNvSpPr>
                  <a:spLocks noChangeShapeType="1"/>
                </p:cNvSpPr>
                <p:nvPr/>
              </p:nvSpPr>
              <p:spPr bwMode="auto">
                <a:xfrm>
                  <a:off x="4556" y="2544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0" name="Line 1390"/>
                <p:cNvSpPr>
                  <a:spLocks noChangeShapeType="1"/>
                </p:cNvSpPr>
                <p:nvPr/>
              </p:nvSpPr>
              <p:spPr bwMode="auto">
                <a:xfrm>
                  <a:off x="4556" y="2542"/>
                  <a:ext cx="24" cy="1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61" name="Rectangle 1391"/>
                <p:cNvSpPr>
                  <a:spLocks noChangeArrowheads="1"/>
                </p:cNvSpPr>
                <p:nvPr/>
              </p:nvSpPr>
              <p:spPr bwMode="auto">
                <a:xfrm>
                  <a:off x="4573" y="2507"/>
                  <a:ext cx="11" cy="7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2" name="Rectangle 1392"/>
                <p:cNvSpPr>
                  <a:spLocks noChangeArrowheads="1"/>
                </p:cNvSpPr>
                <p:nvPr/>
              </p:nvSpPr>
              <p:spPr bwMode="auto">
                <a:xfrm>
                  <a:off x="4583" y="2532"/>
                  <a:ext cx="5" cy="1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3" name="Rectangle 1393"/>
                <p:cNvSpPr>
                  <a:spLocks noChangeArrowheads="1"/>
                </p:cNvSpPr>
                <p:nvPr/>
              </p:nvSpPr>
              <p:spPr bwMode="auto">
                <a:xfrm>
                  <a:off x="4583" y="2542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4" name="Rectangle 1394"/>
                <p:cNvSpPr>
                  <a:spLocks noChangeArrowheads="1"/>
                </p:cNvSpPr>
                <p:nvPr/>
              </p:nvSpPr>
              <p:spPr bwMode="auto">
                <a:xfrm>
                  <a:off x="4583" y="2546"/>
                  <a:ext cx="5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5" name="Freeform 1395"/>
                <p:cNvSpPr>
                  <a:spLocks noEditPoints="1"/>
                </p:cNvSpPr>
                <p:nvPr/>
              </p:nvSpPr>
              <p:spPr bwMode="auto">
                <a:xfrm>
                  <a:off x="4567" y="2527"/>
                  <a:ext cx="169" cy="94"/>
                </a:xfrm>
                <a:custGeom>
                  <a:avLst/>
                  <a:gdLst>
                    <a:gd name="T0" fmla="*/ 0 w 169"/>
                    <a:gd name="T1" fmla="*/ 4 h 94"/>
                    <a:gd name="T2" fmla="*/ 11 w 169"/>
                    <a:gd name="T3" fmla="*/ 4 h 94"/>
                    <a:gd name="T4" fmla="*/ 11 w 169"/>
                    <a:gd name="T5" fmla="*/ 0 h 94"/>
                    <a:gd name="T6" fmla="*/ 0 w 169"/>
                    <a:gd name="T7" fmla="*/ 0 h 94"/>
                    <a:gd name="T8" fmla="*/ 0 w 169"/>
                    <a:gd name="T9" fmla="*/ 4 h 94"/>
                    <a:gd name="T10" fmla="*/ 163 w 169"/>
                    <a:gd name="T11" fmla="*/ 94 h 94"/>
                    <a:gd name="T12" fmla="*/ 169 w 169"/>
                    <a:gd name="T13" fmla="*/ 94 h 94"/>
                    <a:gd name="T14" fmla="*/ 169 w 169"/>
                    <a:gd name="T15" fmla="*/ 92 h 94"/>
                    <a:gd name="T16" fmla="*/ 163 w 169"/>
                    <a:gd name="T17" fmla="*/ 92 h 94"/>
                    <a:gd name="T18" fmla="*/ 163 w 169"/>
                    <a:gd name="T19" fmla="*/ 94 h 94"/>
                    <a:gd name="T20" fmla="*/ 63 w 169"/>
                    <a:gd name="T21" fmla="*/ 73 h 94"/>
                    <a:gd name="T22" fmla="*/ 63 w 169"/>
                    <a:gd name="T23" fmla="*/ 12 h 94"/>
                    <a:gd name="T24" fmla="*/ 153 w 169"/>
                    <a:gd name="T25" fmla="*/ 12 h 94"/>
                    <a:gd name="T26" fmla="*/ 153 w 169"/>
                    <a:gd name="T27" fmla="*/ 73 h 94"/>
                    <a:gd name="T28" fmla="*/ 63 w 169"/>
                    <a:gd name="T29" fmla="*/ 73 h 94"/>
                    <a:gd name="T30" fmla="*/ 59 w 169"/>
                    <a:gd name="T31" fmla="*/ 77 h 94"/>
                    <a:gd name="T32" fmla="*/ 157 w 169"/>
                    <a:gd name="T33" fmla="*/ 77 h 94"/>
                    <a:gd name="T34" fmla="*/ 157 w 169"/>
                    <a:gd name="T35" fmla="*/ 8 h 94"/>
                    <a:gd name="T36" fmla="*/ 161 w 169"/>
                    <a:gd name="T37" fmla="*/ 8 h 94"/>
                    <a:gd name="T38" fmla="*/ 161 w 169"/>
                    <a:gd name="T39" fmla="*/ 3 h 94"/>
                    <a:gd name="T40" fmla="*/ 54 w 169"/>
                    <a:gd name="T41" fmla="*/ 3 h 94"/>
                    <a:gd name="T42" fmla="*/ 54 w 169"/>
                    <a:gd name="T43" fmla="*/ 81 h 94"/>
                    <a:gd name="T44" fmla="*/ 59 w 169"/>
                    <a:gd name="T45" fmla="*/ 81 h 94"/>
                    <a:gd name="T46" fmla="*/ 59 w 169"/>
                    <a:gd name="T47" fmla="*/ 77 h 9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9"/>
                    <a:gd name="T73" fmla="*/ 0 h 94"/>
                    <a:gd name="T74" fmla="*/ 169 w 169"/>
                    <a:gd name="T75" fmla="*/ 94 h 9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9" h="94">
                      <a:moveTo>
                        <a:pt x="0" y="4"/>
                      </a:moveTo>
                      <a:lnTo>
                        <a:pt x="11" y="4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  <a:moveTo>
                        <a:pt x="163" y="94"/>
                      </a:moveTo>
                      <a:lnTo>
                        <a:pt x="169" y="94"/>
                      </a:lnTo>
                      <a:lnTo>
                        <a:pt x="169" y="92"/>
                      </a:lnTo>
                      <a:lnTo>
                        <a:pt x="163" y="92"/>
                      </a:lnTo>
                      <a:lnTo>
                        <a:pt x="163" y="94"/>
                      </a:lnTo>
                      <a:close/>
                      <a:moveTo>
                        <a:pt x="63" y="73"/>
                      </a:moveTo>
                      <a:lnTo>
                        <a:pt x="63" y="12"/>
                      </a:lnTo>
                      <a:lnTo>
                        <a:pt x="153" y="12"/>
                      </a:lnTo>
                      <a:lnTo>
                        <a:pt x="153" y="73"/>
                      </a:lnTo>
                      <a:lnTo>
                        <a:pt x="63" y="73"/>
                      </a:lnTo>
                      <a:close/>
                      <a:moveTo>
                        <a:pt x="59" y="77"/>
                      </a:moveTo>
                      <a:lnTo>
                        <a:pt x="157" y="77"/>
                      </a:lnTo>
                      <a:lnTo>
                        <a:pt x="157" y="8"/>
                      </a:lnTo>
                      <a:lnTo>
                        <a:pt x="161" y="8"/>
                      </a:lnTo>
                      <a:lnTo>
                        <a:pt x="161" y="3"/>
                      </a:lnTo>
                      <a:lnTo>
                        <a:pt x="54" y="3"/>
                      </a:lnTo>
                      <a:lnTo>
                        <a:pt x="54" y="81"/>
                      </a:lnTo>
                      <a:lnTo>
                        <a:pt x="59" y="81"/>
                      </a:lnTo>
                      <a:lnTo>
                        <a:pt x="59" y="7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6" name="Rectangle 1396"/>
                <p:cNvSpPr>
                  <a:spLocks noChangeArrowheads="1"/>
                </p:cNvSpPr>
                <p:nvPr/>
              </p:nvSpPr>
              <p:spPr bwMode="auto">
                <a:xfrm>
                  <a:off x="4567" y="2527"/>
                  <a:ext cx="11" cy="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7" name="Rectangle 1397"/>
                <p:cNvSpPr>
                  <a:spLocks noChangeArrowheads="1"/>
                </p:cNvSpPr>
                <p:nvPr/>
              </p:nvSpPr>
              <p:spPr bwMode="auto">
                <a:xfrm>
                  <a:off x="4730" y="2619"/>
                  <a:ext cx="6" cy="2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8" name="Rectangle 1398"/>
                <p:cNvSpPr>
                  <a:spLocks noChangeArrowheads="1"/>
                </p:cNvSpPr>
                <p:nvPr/>
              </p:nvSpPr>
              <p:spPr bwMode="auto">
                <a:xfrm>
                  <a:off x="4630" y="2539"/>
                  <a:ext cx="90" cy="61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69" name="Freeform 1399"/>
                <p:cNvSpPr>
                  <a:spLocks/>
                </p:cNvSpPr>
                <p:nvPr/>
              </p:nvSpPr>
              <p:spPr bwMode="auto">
                <a:xfrm>
                  <a:off x="4621" y="2530"/>
                  <a:ext cx="107" cy="78"/>
                </a:xfrm>
                <a:custGeom>
                  <a:avLst/>
                  <a:gdLst>
                    <a:gd name="T0" fmla="*/ 5 w 107"/>
                    <a:gd name="T1" fmla="*/ 74 h 78"/>
                    <a:gd name="T2" fmla="*/ 103 w 107"/>
                    <a:gd name="T3" fmla="*/ 74 h 78"/>
                    <a:gd name="T4" fmla="*/ 103 w 107"/>
                    <a:gd name="T5" fmla="*/ 5 h 78"/>
                    <a:gd name="T6" fmla="*/ 107 w 107"/>
                    <a:gd name="T7" fmla="*/ 5 h 78"/>
                    <a:gd name="T8" fmla="*/ 107 w 107"/>
                    <a:gd name="T9" fmla="*/ 0 h 78"/>
                    <a:gd name="T10" fmla="*/ 0 w 107"/>
                    <a:gd name="T11" fmla="*/ 0 h 78"/>
                    <a:gd name="T12" fmla="*/ 0 w 107"/>
                    <a:gd name="T13" fmla="*/ 78 h 78"/>
                    <a:gd name="T14" fmla="*/ 5 w 107"/>
                    <a:gd name="T15" fmla="*/ 78 h 78"/>
                    <a:gd name="T16" fmla="*/ 5 w 107"/>
                    <a:gd name="T17" fmla="*/ 74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7"/>
                    <a:gd name="T28" fmla="*/ 0 h 78"/>
                    <a:gd name="T29" fmla="*/ 107 w 107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7" h="78">
                      <a:moveTo>
                        <a:pt x="5" y="74"/>
                      </a:moveTo>
                      <a:lnTo>
                        <a:pt x="103" y="74"/>
                      </a:lnTo>
                      <a:lnTo>
                        <a:pt x="103" y="5"/>
                      </a:lnTo>
                      <a:lnTo>
                        <a:pt x="107" y="5"/>
                      </a:lnTo>
                      <a:lnTo>
                        <a:pt x="107" y="0"/>
                      </a:lnTo>
                      <a:lnTo>
                        <a:pt x="0" y="0"/>
                      </a:lnTo>
                      <a:lnTo>
                        <a:pt x="0" y="78"/>
                      </a:lnTo>
                      <a:lnTo>
                        <a:pt x="5" y="78"/>
                      </a:lnTo>
                      <a:lnTo>
                        <a:pt x="5" y="74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70" name="Freeform 1400"/>
                <p:cNvSpPr>
                  <a:spLocks/>
                </p:cNvSpPr>
                <p:nvPr/>
              </p:nvSpPr>
              <p:spPr bwMode="auto">
                <a:xfrm>
                  <a:off x="4609" y="2619"/>
                  <a:ext cx="66" cy="6"/>
                </a:xfrm>
                <a:custGeom>
                  <a:avLst/>
                  <a:gdLst>
                    <a:gd name="T0" fmla="*/ 0 w 66"/>
                    <a:gd name="T1" fmla="*/ 0 h 6"/>
                    <a:gd name="T2" fmla="*/ 66 w 66"/>
                    <a:gd name="T3" fmla="*/ 0 h 6"/>
                    <a:gd name="T4" fmla="*/ 66 w 66"/>
                    <a:gd name="T5" fmla="*/ 6 h 6"/>
                    <a:gd name="T6" fmla="*/ 0 60000 65536"/>
                    <a:gd name="T7" fmla="*/ 0 60000 65536"/>
                    <a:gd name="T8" fmla="*/ 0 60000 65536"/>
                    <a:gd name="T9" fmla="*/ 0 w 66"/>
                    <a:gd name="T10" fmla="*/ 0 h 6"/>
                    <a:gd name="T11" fmla="*/ 66 w 66"/>
                    <a:gd name="T12" fmla="*/ 6 h 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6" h="6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66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271" name="Line 1401"/>
                <p:cNvSpPr>
                  <a:spLocks noChangeShapeType="1"/>
                </p:cNvSpPr>
                <p:nvPr/>
              </p:nvSpPr>
              <p:spPr bwMode="auto">
                <a:xfrm flipV="1">
                  <a:off x="4642" y="2619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015" name="Line 1402"/>
              <p:cNvSpPr>
                <a:spLocks noChangeShapeType="1"/>
              </p:cNvSpPr>
              <p:nvPr/>
            </p:nvSpPr>
            <p:spPr bwMode="auto">
              <a:xfrm>
                <a:off x="3801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16" name="Line 1403"/>
              <p:cNvSpPr>
                <a:spLocks noChangeShapeType="1"/>
              </p:cNvSpPr>
              <p:nvPr/>
            </p:nvSpPr>
            <p:spPr bwMode="auto">
              <a:xfrm>
                <a:off x="3834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17" name="Line 1404"/>
              <p:cNvSpPr>
                <a:spLocks noChangeShapeType="1"/>
              </p:cNvSpPr>
              <p:nvPr/>
            </p:nvSpPr>
            <p:spPr bwMode="auto">
              <a:xfrm>
                <a:off x="3866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18" name="Line 1405"/>
              <p:cNvSpPr>
                <a:spLocks noChangeShapeType="1"/>
              </p:cNvSpPr>
              <p:nvPr/>
            </p:nvSpPr>
            <p:spPr bwMode="auto">
              <a:xfrm>
                <a:off x="3898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19" name="Line 1406"/>
              <p:cNvSpPr>
                <a:spLocks noChangeShapeType="1"/>
              </p:cNvSpPr>
              <p:nvPr/>
            </p:nvSpPr>
            <p:spPr bwMode="auto">
              <a:xfrm>
                <a:off x="3931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0" name="Line 1407"/>
              <p:cNvSpPr>
                <a:spLocks noChangeShapeType="1"/>
              </p:cNvSpPr>
              <p:nvPr/>
            </p:nvSpPr>
            <p:spPr bwMode="auto">
              <a:xfrm>
                <a:off x="3963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1" name="Line 1408"/>
              <p:cNvSpPr>
                <a:spLocks noChangeShapeType="1"/>
              </p:cNvSpPr>
              <p:nvPr/>
            </p:nvSpPr>
            <p:spPr bwMode="auto">
              <a:xfrm>
                <a:off x="3995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2" name="Line 1409"/>
              <p:cNvSpPr>
                <a:spLocks noChangeShapeType="1"/>
              </p:cNvSpPr>
              <p:nvPr/>
            </p:nvSpPr>
            <p:spPr bwMode="auto">
              <a:xfrm>
                <a:off x="4028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3" name="Line 1410"/>
              <p:cNvSpPr>
                <a:spLocks noChangeShapeType="1"/>
              </p:cNvSpPr>
              <p:nvPr/>
            </p:nvSpPr>
            <p:spPr bwMode="auto">
              <a:xfrm>
                <a:off x="4060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4" name="Line 1411"/>
              <p:cNvSpPr>
                <a:spLocks noChangeShapeType="1"/>
              </p:cNvSpPr>
              <p:nvPr/>
            </p:nvSpPr>
            <p:spPr bwMode="auto">
              <a:xfrm>
                <a:off x="4092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5" name="Line 1412"/>
              <p:cNvSpPr>
                <a:spLocks noChangeShapeType="1"/>
              </p:cNvSpPr>
              <p:nvPr/>
            </p:nvSpPr>
            <p:spPr bwMode="auto">
              <a:xfrm>
                <a:off x="4125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6" name="Line 1413"/>
              <p:cNvSpPr>
                <a:spLocks noChangeShapeType="1"/>
              </p:cNvSpPr>
              <p:nvPr/>
            </p:nvSpPr>
            <p:spPr bwMode="auto">
              <a:xfrm>
                <a:off x="4157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7" name="Line 1414"/>
              <p:cNvSpPr>
                <a:spLocks noChangeShapeType="1"/>
              </p:cNvSpPr>
              <p:nvPr/>
            </p:nvSpPr>
            <p:spPr bwMode="auto">
              <a:xfrm>
                <a:off x="4189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8" name="Line 1415"/>
              <p:cNvSpPr>
                <a:spLocks noChangeShapeType="1"/>
              </p:cNvSpPr>
              <p:nvPr/>
            </p:nvSpPr>
            <p:spPr bwMode="auto">
              <a:xfrm>
                <a:off x="4222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29" name="Line 1416"/>
              <p:cNvSpPr>
                <a:spLocks noChangeShapeType="1"/>
              </p:cNvSpPr>
              <p:nvPr/>
            </p:nvSpPr>
            <p:spPr bwMode="auto">
              <a:xfrm>
                <a:off x="4254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0" name="Line 1417"/>
              <p:cNvSpPr>
                <a:spLocks noChangeShapeType="1"/>
              </p:cNvSpPr>
              <p:nvPr/>
            </p:nvSpPr>
            <p:spPr bwMode="auto">
              <a:xfrm>
                <a:off x="4286" y="251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1" name="Line 1418"/>
              <p:cNvSpPr>
                <a:spLocks noChangeShapeType="1"/>
              </p:cNvSpPr>
              <p:nvPr/>
            </p:nvSpPr>
            <p:spPr bwMode="auto">
              <a:xfrm>
                <a:off x="4319" y="2513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2" name="Freeform 1419"/>
              <p:cNvSpPr>
                <a:spLocks/>
              </p:cNvSpPr>
              <p:nvPr/>
            </p:nvSpPr>
            <p:spPr bwMode="auto">
              <a:xfrm>
                <a:off x="4351" y="2503"/>
                <a:ext cx="6" cy="10"/>
              </a:xfrm>
              <a:custGeom>
                <a:avLst/>
                <a:gdLst>
                  <a:gd name="T0" fmla="*/ 0 w 15"/>
                  <a:gd name="T1" fmla="*/ 4 h 25"/>
                  <a:gd name="T2" fmla="*/ 2 w 15"/>
                  <a:gd name="T3" fmla="*/ 4 h 25"/>
                  <a:gd name="T4" fmla="*/ 2 w 15"/>
                  <a:gd name="T5" fmla="*/ 0 h 25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5"/>
                  <a:gd name="T11" fmla="*/ 15 w 15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5">
                    <a:moveTo>
                      <a:pt x="0" y="25"/>
                    </a:moveTo>
                    <a:lnTo>
                      <a:pt x="15" y="25"/>
                    </a:lnTo>
                    <a:lnTo>
                      <a:pt x="15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033" name="Line 1420"/>
              <p:cNvSpPr>
                <a:spLocks noChangeShapeType="1"/>
              </p:cNvSpPr>
              <p:nvPr/>
            </p:nvSpPr>
            <p:spPr bwMode="auto">
              <a:xfrm flipV="1">
                <a:off x="4357" y="2471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4" name="Line 1421"/>
              <p:cNvSpPr>
                <a:spLocks noChangeShapeType="1"/>
              </p:cNvSpPr>
              <p:nvPr/>
            </p:nvSpPr>
            <p:spPr bwMode="auto">
              <a:xfrm flipV="1">
                <a:off x="4357" y="243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5" name="Line 1422"/>
              <p:cNvSpPr>
                <a:spLocks noChangeShapeType="1"/>
              </p:cNvSpPr>
              <p:nvPr/>
            </p:nvSpPr>
            <p:spPr bwMode="auto">
              <a:xfrm flipV="1">
                <a:off x="4357" y="2406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6" name="Line 1423"/>
              <p:cNvSpPr>
                <a:spLocks noChangeShapeType="1"/>
              </p:cNvSpPr>
              <p:nvPr/>
            </p:nvSpPr>
            <p:spPr bwMode="auto">
              <a:xfrm flipV="1">
                <a:off x="4357" y="2373"/>
                <a:ext cx="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7" name="Line 1424"/>
              <p:cNvSpPr>
                <a:spLocks noChangeShapeType="1"/>
              </p:cNvSpPr>
              <p:nvPr/>
            </p:nvSpPr>
            <p:spPr bwMode="auto">
              <a:xfrm flipH="1">
                <a:off x="4337" y="2361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8" name="Line 1425"/>
              <p:cNvSpPr>
                <a:spLocks noChangeShapeType="1"/>
              </p:cNvSpPr>
              <p:nvPr/>
            </p:nvSpPr>
            <p:spPr bwMode="auto">
              <a:xfrm flipH="1">
                <a:off x="4305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39" name="Line 1426"/>
              <p:cNvSpPr>
                <a:spLocks noChangeShapeType="1"/>
              </p:cNvSpPr>
              <p:nvPr/>
            </p:nvSpPr>
            <p:spPr bwMode="auto">
              <a:xfrm flipH="1">
                <a:off x="4273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0" name="Line 1427"/>
              <p:cNvSpPr>
                <a:spLocks noChangeShapeType="1"/>
              </p:cNvSpPr>
              <p:nvPr/>
            </p:nvSpPr>
            <p:spPr bwMode="auto">
              <a:xfrm flipH="1">
                <a:off x="4240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1" name="Line 1428"/>
              <p:cNvSpPr>
                <a:spLocks noChangeShapeType="1"/>
              </p:cNvSpPr>
              <p:nvPr/>
            </p:nvSpPr>
            <p:spPr bwMode="auto">
              <a:xfrm flipH="1">
                <a:off x="4208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2" name="Line 1429"/>
              <p:cNvSpPr>
                <a:spLocks noChangeShapeType="1"/>
              </p:cNvSpPr>
              <p:nvPr/>
            </p:nvSpPr>
            <p:spPr bwMode="auto">
              <a:xfrm flipH="1">
                <a:off x="4176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3" name="Line 1430"/>
              <p:cNvSpPr>
                <a:spLocks noChangeShapeType="1"/>
              </p:cNvSpPr>
              <p:nvPr/>
            </p:nvSpPr>
            <p:spPr bwMode="auto">
              <a:xfrm flipH="1">
                <a:off x="4143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4" name="Line 1431"/>
              <p:cNvSpPr>
                <a:spLocks noChangeShapeType="1"/>
              </p:cNvSpPr>
              <p:nvPr/>
            </p:nvSpPr>
            <p:spPr bwMode="auto">
              <a:xfrm flipH="1">
                <a:off x="4111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5" name="Line 1432"/>
              <p:cNvSpPr>
                <a:spLocks noChangeShapeType="1"/>
              </p:cNvSpPr>
              <p:nvPr/>
            </p:nvSpPr>
            <p:spPr bwMode="auto">
              <a:xfrm flipH="1">
                <a:off x="4079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6" name="Line 1433"/>
              <p:cNvSpPr>
                <a:spLocks noChangeShapeType="1"/>
              </p:cNvSpPr>
              <p:nvPr/>
            </p:nvSpPr>
            <p:spPr bwMode="auto">
              <a:xfrm flipH="1">
                <a:off x="4046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7" name="Line 1434"/>
              <p:cNvSpPr>
                <a:spLocks noChangeShapeType="1"/>
              </p:cNvSpPr>
              <p:nvPr/>
            </p:nvSpPr>
            <p:spPr bwMode="auto">
              <a:xfrm flipH="1">
                <a:off x="4014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8" name="Line 1435"/>
              <p:cNvSpPr>
                <a:spLocks noChangeShapeType="1"/>
              </p:cNvSpPr>
              <p:nvPr/>
            </p:nvSpPr>
            <p:spPr bwMode="auto">
              <a:xfrm flipH="1">
                <a:off x="3982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49" name="Line 1436"/>
              <p:cNvSpPr>
                <a:spLocks noChangeShapeType="1"/>
              </p:cNvSpPr>
              <p:nvPr/>
            </p:nvSpPr>
            <p:spPr bwMode="auto">
              <a:xfrm flipH="1">
                <a:off x="3949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0" name="Line 1437"/>
              <p:cNvSpPr>
                <a:spLocks noChangeShapeType="1"/>
              </p:cNvSpPr>
              <p:nvPr/>
            </p:nvSpPr>
            <p:spPr bwMode="auto">
              <a:xfrm flipH="1">
                <a:off x="3917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1" name="Line 1438"/>
              <p:cNvSpPr>
                <a:spLocks noChangeShapeType="1"/>
              </p:cNvSpPr>
              <p:nvPr/>
            </p:nvSpPr>
            <p:spPr bwMode="auto">
              <a:xfrm flipH="1">
                <a:off x="3885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2" name="Line 1439"/>
              <p:cNvSpPr>
                <a:spLocks noChangeShapeType="1"/>
              </p:cNvSpPr>
              <p:nvPr/>
            </p:nvSpPr>
            <p:spPr bwMode="auto">
              <a:xfrm flipH="1">
                <a:off x="3852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3" name="Line 1440"/>
              <p:cNvSpPr>
                <a:spLocks noChangeShapeType="1"/>
              </p:cNvSpPr>
              <p:nvPr/>
            </p:nvSpPr>
            <p:spPr bwMode="auto">
              <a:xfrm flipH="1">
                <a:off x="3820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4" name="Line 1441"/>
              <p:cNvSpPr>
                <a:spLocks noChangeShapeType="1"/>
              </p:cNvSpPr>
              <p:nvPr/>
            </p:nvSpPr>
            <p:spPr bwMode="auto">
              <a:xfrm flipH="1">
                <a:off x="3788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5" name="Line 1442"/>
              <p:cNvSpPr>
                <a:spLocks noChangeShapeType="1"/>
              </p:cNvSpPr>
              <p:nvPr/>
            </p:nvSpPr>
            <p:spPr bwMode="auto">
              <a:xfrm flipH="1">
                <a:off x="3755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6" name="Line 1443"/>
              <p:cNvSpPr>
                <a:spLocks noChangeShapeType="1"/>
              </p:cNvSpPr>
              <p:nvPr/>
            </p:nvSpPr>
            <p:spPr bwMode="auto">
              <a:xfrm flipH="1">
                <a:off x="3723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7" name="Line 1444"/>
              <p:cNvSpPr>
                <a:spLocks noChangeShapeType="1"/>
              </p:cNvSpPr>
              <p:nvPr/>
            </p:nvSpPr>
            <p:spPr bwMode="auto">
              <a:xfrm flipH="1">
                <a:off x="3691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8" name="Line 1445"/>
              <p:cNvSpPr>
                <a:spLocks noChangeShapeType="1"/>
              </p:cNvSpPr>
              <p:nvPr/>
            </p:nvSpPr>
            <p:spPr bwMode="auto">
              <a:xfrm flipH="1">
                <a:off x="3658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59" name="Line 1446"/>
              <p:cNvSpPr>
                <a:spLocks noChangeShapeType="1"/>
              </p:cNvSpPr>
              <p:nvPr/>
            </p:nvSpPr>
            <p:spPr bwMode="auto">
              <a:xfrm flipH="1">
                <a:off x="3626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0" name="Line 1447"/>
              <p:cNvSpPr>
                <a:spLocks noChangeShapeType="1"/>
              </p:cNvSpPr>
              <p:nvPr/>
            </p:nvSpPr>
            <p:spPr bwMode="auto">
              <a:xfrm flipH="1">
                <a:off x="3594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1" name="Line 1448"/>
              <p:cNvSpPr>
                <a:spLocks noChangeShapeType="1"/>
              </p:cNvSpPr>
              <p:nvPr/>
            </p:nvSpPr>
            <p:spPr bwMode="auto">
              <a:xfrm flipH="1">
                <a:off x="3561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2" name="Line 1449"/>
              <p:cNvSpPr>
                <a:spLocks noChangeShapeType="1"/>
              </p:cNvSpPr>
              <p:nvPr/>
            </p:nvSpPr>
            <p:spPr bwMode="auto">
              <a:xfrm flipH="1">
                <a:off x="3529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3" name="Line 1450"/>
              <p:cNvSpPr>
                <a:spLocks noChangeShapeType="1"/>
              </p:cNvSpPr>
              <p:nvPr/>
            </p:nvSpPr>
            <p:spPr bwMode="auto">
              <a:xfrm flipH="1">
                <a:off x="3497" y="236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4" name="Freeform 1451"/>
              <p:cNvSpPr>
                <a:spLocks/>
              </p:cNvSpPr>
              <p:nvPr/>
            </p:nvSpPr>
            <p:spPr bwMode="auto">
              <a:xfrm>
                <a:off x="3478" y="2361"/>
                <a:ext cx="2" cy="14"/>
              </a:xfrm>
              <a:custGeom>
                <a:avLst/>
                <a:gdLst>
                  <a:gd name="T0" fmla="*/ 1 w 6"/>
                  <a:gd name="T1" fmla="*/ 0 h 34"/>
                  <a:gd name="T2" fmla="*/ 0 w 6"/>
                  <a:gd name="T3" fmla="*/ 0 h 34"/>
                  <a:gd name="T4" fmla="*/ 0 w 6"/>
                  <a:gd name="T5" fmla="*/ 6 h 3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4"/>
                  <a:gd name="T11" fmla="*/ 6 w 6"/>
                  <a:gd name="T12" fmla="*/ 34 h 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4">
                    <a:moveTo>
                      <a:pt x="6" y="0"/>
                    </a:moveTo>
                    <a:lnTo>
                      <a:pt x="0" y="0"/>
                    </a:lnTo>
                    <a:lnTo>
                      <a:pt x="0" y="3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065" name="Line 1452"/>
              <p:cNvSpPr>
                <a:spLocks noChangeShapeType="1"/>
              </p:cNvSpPr>
              <p:nvPr/>
            </p:nvSpPr>
            <p:spPr bwMode="auto">
              <a:xfrm>
                <a:off x="3478" y="2391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6" name="Line 1453"/>
              <p:cNvSpPr>
                <a:spLocks noChangeShapeType="1"/>
              </p:cNvSpPr>
              <p:nvPr/>
            </p:nvSpPr>
            <p:spPr bwMode="auto">
              <a:xfrm>
                <a:off x="3478" y="2423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7" name="Line 1454"/>
              <p:cNvSpPr>
                <a:spLocks noChangeShapeType="1"/>
              </p:cNvSpPr>
              <p:nvPr/>
            </p:nvSpPr>
            <p:spPr bwMode="auto">
              <a:xfrm>
                <a:off x="3478" y="2456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8" name="Line 1455"/>
              <p:cNvSpPr>
                <a:spLocks noChangeShapeType="1"/>
              </p:cNvSpPr>
              <p:nvPr/>
            </p:nvSpPr>
            <p:spPr bwMode="auto">
              <a:xfrm>
                <a:off x="3478" y="2488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69" name="Rectangle 1456"/>
              <p:cNvSpPr>
                <a:spLocks noChangeArrowheads="1"/>
              </p:cNvSpPr>
              <p:nvPr/>
            </p:nvSpPr>
            <p:spPr bwMode="auto">
              <a:xfrm>
                <a:off x="3532" y="2370"/>
                <a:ext cx="836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600" b="1">
                    <a:solidFill>
                      <a:srgbClr val="000000"/>
                    </a:solidFill>
                  </a:rPr>
                  <a:t>Sub-Domain B1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8070" name="Freeform 1457"/>
              <p:cNvSpPr>
                <a:spLocks/>
              </p:cNvSpPr>
              <p:nvPr/>
            </p:nvSpPr>
            <p:spPr bwMode="auto">
              <a:xfrm>
                <a:off x="3574" y="3332"/>
                <a:ext cx="63" cy="63"/>
              </a:xfrm>
              <a:custGeom>
                <a:avLst/>
                <a:gdLst>
                  <a:gd name="T0" fmla="*/ 0 w 63"/>
                  <a:gd name="T1" fmla="*/ 0 h 63"/>
                  <a:gd name="T2" fmla="*/ 63 w 63"/>
                  <a:gd name="T3" fmla="*/ 32 h 63"/>
                  <a:gd name="T4" fmla="*/ 0 w 63"/>
                  <a:gd name="T5" fmla="*/ 63 h 63"/>
                  <a:gd name="T6" fmla="*/ 0 w 63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3"/>
                  <a:gd name="T14" fmla="*/ 63 w 6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3">
                    <a:moveTo>
                      <a:pt x="0" y="0"/>
                    </a:moveTo>
                    <a:lnTo>
                      <a:pt x="63" y="32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8071" name="Freeform 1458"/>
              <p:cNvSpPr>
                <a:spLocks/>
              </p:cNvSpPr>
              <p:nvPr/>
            </p:nvSpPr>
            <p:spPr bwMode="auto">
              <a:xfrm>
                <a:off x="3499" y="3216"/>
                <a:ext cx="70" cy="57"/>
              </a:xfrm>
              <a:custGeom>
                <a:avLst/>
                <a:gdLst>
                  <a:gd name="T0" fmla="*/ 27 w 70"/>
                  <a:gd name="T1" fmla="*/ 0 h 57"/>
                  <a:gd name="T2" fmla="*/ 70 w 70"/>
                  <a:gd name="T3" fmla="*/ 57 h 57"/>
                  <a:gd name="T4" fmla="*/ 0 w 70"/>
                  <a:gd name="T5" fmla="*/ 57 h 57"/>
                  <a:gd name="T6" fmla="*/ 27 w 70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"/>
                  <a:gd name="T13" fmla="*/ 0 h 57"/>
                  <a:gd name="T14" fmla="*/ 70 w 70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" h="57">
                    <a:moveTo>
                      <a:pt x="27" y="0"/>
                    </a:moveTo>
                    <a:lnTo>
                      <a:pt x="70" y="57"/>
                    </a:lnTo>
                    <a:lnTo>
                      <a:pt x="0" y="5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7306" name="Line 1459"/>
            <p:cNvSpPr>
              <a:spLocks noChangeShapeType="1"/>
            </p:cNvSpPr>
            <p:nvPr/>
          </p:nvSpPr>
          <p:spPr bwMode="auto">
            <a:xfrm flipH="1">
              <a:off x="2359" y="2639"/>
              <a:ext cx="496" cy="248"/>
            </a:xfrm>
            <a:prstGeom prst="line">
              <a:avLst/>
            </a:prstGeom>
            <a:noFill/>
            <a:ln w="238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07" name="Group 1460"/>
            <p:cNvGrpSpPr>
              <a:grpSpLocks/>
            </p:cNvGrpSpPr>
            <p:nvPr/>
          </p:nvGrpSpPr>
          <p:grpSpPr bwMode="auto">
            <a:xfrm>
              <a:off x="1233" y="1313"/>
              <a:ext cx="1147" cy="2252"/>
              <a:chOff x="1401" y="1673"/>
              <a:chExt cx="1147" cy="2252"/>
            </a:xfrm>
          </p:grpSpPr>
          <p:sp>
            <p:nvSpPr>
              <p:cNvPr id="47792" name="Rectangle 1461"/>
              <p:cNvSpPr>
                <a:spLocks noChangeArrowheads="1"/>
              </p:cNvSpPr>
              <p:nvPr/>
            </p:nvSpPr>
            <p:spPr bwMode="auto">
              <a:xfrm>
                <a:off x="1445" y="1673"/>
                <a:ext cx="420" cy="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Authority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7793" name="Freeform 1462"/>
              <p:cNvSpPr>
                <a:spLocks/>
              </p:cNvSpPr>
              <p:nvPr/>
            </p:nvSpPr>
            <p:spPr bwMode="auto">
              <a:xfrm>
                <a:off x="1401" y="2693"/>
                <a:ext cx="5" cy="116"/>
              </a:xfrm>
              <a:custGeom>
                <a:avLst/>
                <a:gdLst>
                  <a:gd name="T0" fmla="*/ 0 w 13"/>
                  <a:gd name="T1" fmla="*/ 47 h 288"/>
                  <a:gd name="T2" fmla="*/ 0 w 13"/>
                  <a:gd name="T3" fmla="*/ 30 h 288"/>
                  <a:gd name="T4" fmla="*/ 1 w 13"/>
                  <a:gd name="T5" fmla="*/ 13 h 288"/>
                  <a:gd name="T6" fmla="*/ 2 w 13"/>
                  <a:gd name="T7" fmla="*/ 0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288"/>
                  <a:gd name="T14" fmla="*/ 13 w 13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288">
                    <a:moveTo>
                      <a:pt x="0" y="288"/>
                    </a:moveTo>
                    <a:lnTo>
                      <a:pt x="2" y="183"/>
                    </a:lnTo>
                    <a:lnTo>
                      <a:pt x="7" y="79"/>
                    </a:lnTo>
                    <a:lnTo>
                      <a:pt x="13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4" name="Freeform 1463"/>
              <p:cNvSpPr>
                <a:spLocks/>
              </p:cNvSpPr>
              <p:nvPr/>
            </p:nvSpPr>
            <p:spPr bwMode="auto">
              <a:xfrm>
                <a:off x="1414" y="2505"/>
                <a:ext cx="21" cy="115"/>
              </a:xfrm>
              <a:custGeom>
                <a:avLst/>
                <a:gdLst>
                  <a:gd name="T0" fmla="*/ 0 w 52"/>
                  <a:gd name="T1" fmla="*/ 47 h 283"/>
                  <a:gd name="T2" fmla="*/ 1 w 52"/>
                  <a:gd name="T3" fmla="*/ 38 h 283"/>
                  <a:gd name="T4" fmla="*/ 4 w 52"/>
                  <a:gd name="T5" fmla="*/ 21 h 283"/>
                  <a:gd name="T6" fmla="*/ 7 w 52"/>
                  <a:gd name="T7" fmla="*/ 4 h 283"/>
                  <a:gd name="T8" fmla="*/ 8 w 52"/>
                  <a:gd name="T9" fmla="*/ 0 h 2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83"/>
                  <a:gd name="T17" fmla="*/ 52 w 52"/>
                  <a:gd name="T18" fmla="*/ 283 h 2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83">
                    <a:moveTo>
                      <a:pt x="0" y="283"/>
                    </a:moveTo>
                    <a:lnTo>
                      <a:pt x="7" y="231"/>
                    </a:lnTo>
                    <a:lnTo>
                      <a:pt x="25" y="129"/>
                    </a:lnTo>
                    <a:lnTo>
                      <a:pt x="45" y="28"/>
                    </a:lnTo>
                    <a:lnTo>
                      <a:pt x="52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5" name="Freeform 1464"/>
              <p:cNvSpPr>
                <a:spLocks/>
              </p:cNvSpPr>
              <p:nvPr/>
            </p:nvSpPr>
            <p:spPr bwMode="auto">
              <a:xfrm>
                <a:off x="1454" y="2324"/>
                <a:ext cx="37" cy="111"/>
              </a:xfrm>
              <a:custGeom>
                <a:avLst/>
                <a:gdLst>
                  <a:gd name="T0" fmla="*/ 0 w 92"/>
                  <a:gd name="T1" fmla="*/ 45 h 273"/>
                  <a:gd name="T2" fmla="*/ 4 w 92"/>
                  <a:gd name="T3" fmla="*/ 29 h 273"/>
                  <a:gd name="T4" fmla="*/ 10 w 92"/>
                  <a:gd name="T5" fmla="*/ 13 h 273"/>
                  <a:gd name="T6" fmla="*/ 15 w 92"/>
                  <a:gd name="T7" fmla="*/ 0 h 2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2"/>
                  <a:gd name="T13" fmla="*/ 0 h 273"/>
                  <a:gd name="T14" fmla="*/ 92 w 92"/>
                  <a:gd name="T15" fmla="*/ 273 h 2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2" h="273">
                    <a:moveTo>
                      <a:pt x="0" y="273"/>
                    </a:moveTo>
                    <a:lnTo>
                      <a:pt x="28" y="178"/>
                    </a:lnTo>
                    <a:lnTo>
                      <a:pt x="61" y="82"/>
                    </a:lnTo>
                    <a:lnTo>
                      <a:pt x="92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6" name="Freeform 1465"/>
              <p:cNvSpPr>
                <a:spLocks/>
              </p:cNvSpPr>
              <p:nvPr/>
            </p:nvSpPr>
            <p:spPr bwMode="auto">
              <a:xfrm>
                <a:off x="1519" y="2154"/>
                <a:ext cx="54" cy="103"/>
              </a:xfrm>
              <a:custGeom>
                <a:avLst/>
                <a:gdLst>
                  <a:gd name="T0" fmla="*/ 0 w 134"/>
                  <a:gd name="T1" fmla="*/ 42 h 255"/>
                  <a:gd name="T2" fmla="*/ 2 w 134"/>
                  <a:gd name="T3" fmla="*/ 37 h 255"/>
                  <a:gd name="T4" fmla="*/ 10 w 134"/>
                  <a:gd name="T5" fmla="*/ 22 h 255"/>
                  <a:gd name="T6" fmla="*/ 17 w 134"/>
                  <a:gd name="T7" fmla="*/ 8 h 255"/>
                  <a:gd name="T8" fmla="*/ 22 w 134"/>
                  <a:gd name="T9" fmla="*/ 0 h 2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4"/>
                  <a:gd name="T16" fmla="*/ 0 h 255"/>
                  <a:gd name="T17" fmla="*/ 134 w 134"/>
                  <a:gd name="T18" fmla="*/ 255 h 2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4" h="255">
                    <a:moveTo>
                      <a:pt x="0" y="255"/>
                    </a:moveTo>
                    <a:lnTo>
                      <a:pt x="14" y="225"/>
                    </a:lnTo>
                    <a:lnTo>
                      <a:pt x="59" y="136"/>
                    </a:lnTo>
                    <a:lnTo>
                      <a:pt x="105" y="49"/>
                    </a:lnTo>
                    <a:lnTo>
                      <a:pt x="134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7" name="Freeform 1466"/>
              <p:cNvSpPr>
                <a:spLocks/>
              </p:cNvSpPr>
              <p:nvPr/>
            </p:nvSpPr>
            <p:spPr bwMode="auto">
              <a:xfrm>
                <a:off x="1612" y="2000"/>
                <a:ext cx="70" cy="92"/>
              </a:xfrm>
              <a:custGeom>
                <a:avLst/>
                <a:gdLst>
                  <a:gd name="T0" fmla="*/ 0 w 174"/>
                  <a:gd name="T1" fmla="*/ 37 h 229"/>
                  <a:gd name="T2" fmla="*/ 5 w 174"/>
                  <a:gd name="T3" fmla="*/ 30 h 229"/>
                  <a:gd name="T4" fmla="*/ 14 w 174"/>
                  <a:gd name="T5" fmla="*/ 17 h 229"/>
                  <a:gd name="T6" fmla="*/ 24 w 174"/>
                  <a:gd name="T7" fmla="*/ 5 h 229"/>
                  <a:gd name="T8" fmla="*/ 28 w 174"/>
                  <a:gd name="T9" fmla="*/ 0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4"/>
                  <a:gd name="T16" fmla="*/ 0 h 229"/>
                  <a:gd name="T17" fmla="*/ 174 w 174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4" h="229">
                    <a:moveTo>
                      <a:pt x="0" y="229"/>
                    </a:moveTo>
                    <a:lnTo>
                      <a:pt x="31" y="183"/>
                    </a:lnTo>
                    <a:lnTo>
                      <a:pt x="88" y="106"/>
                    </a:lnTo>
                    <a:lnTo>
                      <a:pt x="147" y="31"/>
                    </a:lnTo>
                    <a:lnTo>
                      <a:pt x="174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8" name="Freeform 1467"/>
              <p:cNvSpPr>
                <a:spLocks/>
              </p:cNvSpPr>
              <p:nvPr/>
            </p:nvSpPr>
            <p:spPr bwMode="auto">
              <a:xfrm>
                <a:off x="1732" y="1868"/>
                <a:ext cx="86" cy="78"/>
              </a:xfrm>
              <a:custGeom>
                <a:avLst/>
                <a:gdLst>
                  <a:gd name="T0" fmla="*/ 0 w 214"/>
                  <a:gd name="T1" fmla="*/ 32 h 192"/>
                  <a:gd name="T2" fmla="*/ 7 w 214"/>
                  <a:gd name="T3" fmla="*/ 25 h 192"/>
                  <a:gd name="T4" fmla="*/ 18 w 214"/>
                  <a:gd name="T5" fmla="*/ 15 h 192"/>
                  <a:gd name="T6" fmla="*/ 29 w 214"/>
                  <a:gd name="T7" fmla="*/ 4 h 192"/>
                  <a:gd name="T8" fmla="*/ 35 w 214"/>
                  <a:gd name="T9" fmla="*/ 0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4"/>
                  <a:gd name="T16" fmla="*/ 0 h 192"/>
                  <a:gd name="T17" fmla="*/ 214 w 214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4" h="192">
                    <a:moveTo>
                      <a:pt x="0" y="192"/>
                    </a:moveTo>
                    <a:lnTo>
                      <a:pt x="42" y="150"/>
                    </a:lnTo>
                    <a:lnTo>
                      <a:pt x="109" y="88"/>
                    </a:lnTo>
                    <a:lnTo>
                      <a:pt x="179" y="28"/>
                    </a:lnTo>
                    <a:lnTo>
                      <a:pt x="214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9" name="Freeform 1468"/>
              <p:cNvSpPr>
                <a:spLocks/>
              </p:cNvSpPr>
              <p:nvPr/>
            </p:nvSpPr>
            <p:spPr bwMode="auto">
              <a:xfrm>
                <a:off x="1877" y="1768"/>
                <a:ext cx="101" cy="57"/>
              </a:xfrm>
              <a:custGeom>
                <a:avLst/>
                <a:gdLst>
                  <a:gd name="T0" fmla="*/ 0 w 250"/>
                  <a:gd name="T1" fmla="*/ 23 h 142"/>
                  <a:gd name="T2" fmla="*/ 6 w 250"/>
                  <a:gd name="T3" fmla="*/ 19 h 142"/>
                  <a:gd name="T4" fmla="*/ 19 w 250"/>
                  <a:gd name="T5" fmla="*/ 12 h 142"/>
                  <a:gd name="T6" fmla="*/ 31 w 250"/>
                  <a:gd name="T7" fmla="*/ 5 h 142"/>
                  <a:gd name="T8" fmla="*/ 41 w 250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0"/>
                  <a:gd name="T16" fmla="*/ 0 h 142"/>
                  <a:gd name="T17" fmla="*/ 250 w 250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0" h="142">
                    <a:moveTo>
                      <a:pt x="0" y="142"/>
                    </a:moveTo>
                    <a:lnTo>
                      <a:pt x="37" y="117"/>
                    </a:lnTo>
                    <a:lnTo>
                      <a:pt x="113" y="71"/>
                    </a:lnTo>
                    <a:lnTo>
                      <a:pt x="190" y="29"/>
                    </a:lnTo>
                    <a:lnTo>
                      <a:pt x="250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800" name="Freeform 1469"/>
              <p:cNvSpPr>
                <a:spLocks/>
              </p:cNvSpPr>
              <p:nvPr/>
            </p:nvSpPr>
            <p:spPr bwMode="auto">
              <a:xfrm>
                <a:off x="2045" y="1708"/>
                <a:ext cx="112" cy="32"/>
              </a:xfrm>
              <a:custGeom>
                <a:avLst/>
                <a:gdLst>
                  <a:gd name="T0" fmla="*/ 0 w 277"/>
                  <a:gd name="T1" fmla="*/ 13 h 79"/>
                  <a:gd name="T2" fmla="*/ 2 w 277"/>
                  <a:gd name="T3" fmla="*/ 12 h 79"/>
                  <a:gd name="T4" fmla="*/ 15 w 277"/>
                  <a:gd name="T5" fmla="*/ 8 h 79"/>
                  <a:gd name="T6" fmla="*/ 29 w 277"/>
                  <a:gd name="T7" fmla="*/ 4 h 79"/>
                  <a:gd name="T8" fmla="*/ 42 w 277"/>
                  <a:gd name="T9" fmla="*/ 0 h 79"/>
                  <a:gd name="T10" fmla="*/ 45 w 277"/>
                  <a:gd name="T11" fmla="*/ 0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7"/>
                  <a:gd name="T19" fmla="*/ 0 h 79"/>
                  <a:gd name="T20" fmla="*/ 277 w 277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7" h="79">
                    <a:moveTo>
                      <a:pt x="0" y="79"/>
                    </a:moveTo>
                    <a:lnTo>
                      <a:pt x="13" y="74"/>
                    </a:lnTo>
                    <a:lnTo>
                      <a:pt x="94" y="46"/>
                    </a:lnTo>
                    <a:lnTo>
                      <a:pt x="177" y="23"/>
                    </a:lnTo>
                    <a:lnTo>
                      <a:pt x="260" y="3"/>
                    </a:lnTo>
                    <a:lnTo>
                      <a:pt x="277" y="0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801" name="Freeform 1470"/>
              <p:cNvSpPr>
                <a:spLocks/>
              </p:cNvSpPr>
              <p:nvPr/>
            </p:nvSpPr>
            <p:spPr bwMode="auto">
              <a:xfrm>
                <a:off x="2229" y="1693"/>
                <a:ext cx="117" cy="4"/>
              </a:xfrm>
              <a:custGeom>
                <a:avLst/>
                <a:gdLst>
                  <a:gd name="T0" fmla="*/ 0 w 288"/>
                  <a:gd name="T1" fmla="*/ 2 h 9"/>
                  <a:gd name="T2" fmla="*/ 9 w 288"/>
                  <a:gd name="T3" fmla="*/ 1 h 9"/>
                  <a:gd name="T4" fmla="*/ 23 w 288"/>
                  <a:gd name="T5" fmla="*/ 0 h 9"/>
                  <a:gd name="T6" fmla="*/ 37 w 288"/>
                  <a:gd name="T7" fmla="*/ 0 h 9"/>
                  <a:gd name="T8" fmla="*/ 48 w 288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9"/>
                  <a:gd name="T17" fmla="*/ 288 w 28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9">
                    <a:moveTo>
                      <a:pt x="0" y="9"/>
                    </a:moveTo>
                    <a:lnTo>
                      <a:pt x="56" y="4"/>
                    </a:lnTo>
                    <a:lnTo>
                      <a:pt x="141" y="0"/>
                    </a:lnTo>
                    <a:lnTo>
                      <a:pt x="225" y="0"/>
                    </a:lnTo>
                    <a:lnTo>
                      <a:pt x="288" y="3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802" name="Freeform 1471"/>
              <p:cNvSpPr>
                <a:spLocks/>
              </p:cNvSpPr>
              <p:nvPr/>
            </p:nvSpPr>
            <p:spPr bwMode="auto">
              <a:xfrm>
                <a:off x="2418" y="1702"/>
                <a:ext cx="113" cy="27"/>
              </a:xfrm>
              <a:custGeom>
                <a:avLst/>
                <a:gdLst>
                  <a:gd name="T0" fmla="*/ 0 w 280"/>
                  <a:gd name="T1" fmla="*/ 0 h 66"/>
                  <a:gd name="T2" fmla="*/ 2 w 280"/>
                  <a:gd name="T3" fmla="*/ 0 h 66"/>
                  <a:gd name="T4" fmla="*/ 15 w 280"/>
                  <a:gd name="T5" fmla="*/ 3 h 66"/>
                  <a:gd name="T6" fmla="*/ 29 w 280"/>
                  <a:gd name="T7" fmla="*/ 6 h 66"/>
                  <a:gd name="T8" fmla="*/ 42 w 280"/>
                  <a:gd name="T9" fmla="*/ 10 h 66"/>
                  <a:gd name="T10" fmla="*/ 46 w 280"/>
                  <a:gd name="T11" fmla="*/ 1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0"/>
                  <a:gd name="T19" fmla="*/ 0 h 66"/>
                  <a:gd name="T20" fmla="*/ 280 w 280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0" h="66">
                    <a:moveTo>
                      <a:pt x="0" y="0"/>
                    </a:moveTo>
                    <a:lnTo>
                      <a:pt x="10" y="1"/>
                    </a:lnTo>
                    <a:lnTo>
                      <a:pt x="94" y="16"/>
                    </a:lnTo>
                    <a:lnTo>
                      <a:pt x="177" y="36"/>
                    </a:lnTo>
                    <a:lnTo>
                      <a:pt x="259" y="59"/>
                    </a:lnTo>
                    <a:lnTo>
                      <a:pt x="280" y="66"/>
                    </a:lnTo>
                  </a:path>
                </a:pathLst>
              </a:cu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grpSp>
            <p:nvGrpSpPr>
              <p:cNvPr id="47803" name="Group 1472"/>
              <p:cNvGrpSpPr>
                <a:grpSpLocks/>
              </p:cNvGrpSpPr>
              <p:nvPr/>
            </p:nvGrpSpPr>
            <p:grpSpPr bwMode="auto">
              <a:xfrm>
                <a:off x="1725" y="3666"/>
                <a:ext cx="797" cy="259"/>
                <a:chOff x="1725" y="3666"/>
                <a:chExt cx="797" cy="259"/>
              </a:xfrm>
            </p:grpSpPr>
            <p:sp>
              <p:nvSpPr>
                <p:cNvPr id="48007" name="Freeform 1473"/>
                <p:cNvSpPr>
                  <a:spLocks/>
                </p:cNvSpPr>
                <p:nvPr/>
              </p:nvSpPr>
              <p:spPr bwMode="auto">
                <a:xfrm>
                  <a:off x="2409" y="3892"/>
                  <a:ext cx="113" cy="26"/>
                </a:xfrm>
                <a:custGeom>
                  <a:avLst/>
                  <a:gdLst>
                    <a:gd name="T0" fmla="*/ 45 w 281"/>
                    <a:gd name="T1" fmla="*/ 0 h 64"/>
                    <a:gd name="T2" fmla="*/ 32 w 281"/>
                    <a:gd name="T3" fmla="*/ 4 h 64"/>
                    <a:gd name="T4" fmla="*/ 19 w 281"/>
                    <a:gd name="T5" fmla="*/ 7 h 64"/>
                    <a:gd name="T6" fmla="*/ 5 w 281"/>
                    <a:gd name="T7" fmla="*/ 10 h 64"/>
                    <a:gd name="T8" fmla="*/ 0 w 281"/>
                    <a:gd name="T9" fmla="*/ 11 h 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1"/>
                    <a:gd name="T16" fmla="*/ 0 h 64"/>
                    <a:gd name="T17" fmla="*/ 281 w 281"/>
                    <a:gd name="T18" fmla="*/ 64 h 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1" h="64">
                      <a:moveTo>
                        <a:pt x="281" y="0"/>
                      </a:moveTo>
                      <a:lnTo>
                        <a:pt x="200" y="24"/>
                      </a:lnTo>
                      <a:lnTo>
                        <a:pt x="117" y="43"/>
                      </a:lnTo>
                      <a:lnTo>
                        <a:pt x="33" y="59"/>
                      </a:lnTo>
                      <a:lnTo>
                        <a:pt x="0" y="64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8" name="Freeform 1474"/>
                <p:cNvSpPr>
                  <a:spLocks/>
                </p:cNvSpPr>
                <p:nvPr/>
              </p:nvSpPr>
              <p:spPr bwMode="auto">
                <a:xfrm>
                  <a:off x="2220" y="3921"/>
                  <a:ext cx="116" cy="4"/>
                </a:xfrm>
                <a:custGeom>
                  <a:avLst/>
                  <a:gdLst>
                    <a:gd name="T0" fmla="*/ 47 w 288"/>
                    <a:gd name="T1" fmla="*/ 1 h 11"/>
                    <a:gd name="T2" fmla="*/ 40 w 288"/>
                    <a:gd name="T3" fmla="*/ 1 h 11"/>
                    <a:gd name="T4" fmla="*/ 27 w 288"/>
                    <a:gd name="T5" fmla="*/ 1 h 11"/>
                    <a:gd name="T6" fmla="*/ 13 w 288"/>
                    <a:gd name="T7" fmla="*/ 1 h 11"/>
                    <a:gd name="T8" fmla="*/ 0 w 288"/>
                    <a:gd name="T9" fmla="*/ 0 h 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11"/>
                    <a:gd name="T17" fmla="*/ 288 w 288"/>
                    <a:gd name="T18" fmla="*/ 11 h 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11">
                      <a:moveTo>
                        <a:pt x="288" y="9"/>
                      </a:moveTo>
                      <a:lnTo>
                        <a:pt x="248" y="11"/>
                      </a:lnTo>
                      <a:lnTo>
                        <a:pt x="164" y="11"/>
                      </a:lnTo>
                      <a:lnTo>
                        <a:pt x="79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9" name="Freeform 1475"/>
                <p:cNvSpPr>
                  <a:spLocks/>
                </p:cNvSpPr>
                <p:nvPr/>
              </p:nvSpPr>
              <p:spPr bwMode="auto">
                <a:xfrm>
                  <a:off x="2037" y="3876"/>
                  <a:ext cx="112" cy="33"/>
                </a:xfrm>
                <a:custGeom>
                  <a:avLst/>
                  <a:gdLst>
                    <a:gd name="T0" fmla="*/ 45 w 276"/>
                    <a:gd name="T1" fmla="*/ 13 h 82"/>
                    <a:gd name="T2" fmla="*/ 32 w 276"/>
                    <a:gd name="T3" fmla="*/ 10 h 82"/>
                    <a:gd name="T4" fmla="*/ 19 w 276"/>
                    <a:gd name="T5" fmla="*/ 6 h 82"/>
                    <a:gd name="T6" fmla="*/ 6 w 276"/>
                    <a:gd name="T7" fmla="*/ 2 h 82"/>
                    <a:gd name="T8" fmla="*/ 0 w 276"/>
                    <a:gd name="T9" fmla="*/ 0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6"/>
                    <a:gd name="T16" fmla="*/ 0 h 82"/>
                    <a:gd name="T17" fmla="*/ 276 w 276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6" h="82">
                      <a:moveTo>
                        <a:pt x="276" y="82"/>
                      </a:moveTo>
                      <a:lnTo>
                        <a:pt x="198" y="64"/>
                      </a:lnTo>
                      <a:lnTo>
                        <a:pt x="115" y="40"/>
                      </a:lnTo>
                      <a:lnTo>
                        <a:pt x="34" y="1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10" name="Freeform 1476"/>
                <p:cNvSpPr>
                  <a:spLocks/>
                </p:cNvSpPr>
                <p:nvPr/>
              </p:nvSpPr>
              <p:spPr bwMode="auto">
                <a:xfrm>
                  <a:off x="1870" y="3788"/>
                  <a:ext cx="100" cy="58"/>
                </a:xfrm>
                <a:custGeom>
                  <a:avLst/>
                  <a:gdLst>
                    <a:gd name="T0" fmla="*/ 40 w 249"/>
                    <a:gd name="T1" fmla="*/ 23 h 145"/>
                    <a:gd name="T2" fmla="*/ 34 w 249"/>
                    <a:gd name="T3" fmla="*/ 20 h 145"/>
                    <a:gd name="T4" fmla="*/ 21 w 249"/>
                    <a:gd name="T5" fmla="*/ 13 h 145"/>
                    <a:gd name="T6" fmla="*/ 9 w 249"/>
                    <a:gd name="T7" fmla="*/ 6 h 145"/>
                    <a:gd name="T8" fmla="*/ 0 w 249"/>
                    <a:gd name="T9" fmla="*/ 0 h 1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9"/>
                    <a:gd name="T16" fmla="*/ 0 h 145"/>
                    <a:gd name="T17" fmla="*/ 249 w 249"/>
                    <a:gd name="T18" fmla="*/ 145 h 1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9" h="145">
                      <a:moveTo>
                        <a:pt x="249" y="145"/>
                      </a:moveTo>
                      <a:lnTo>
                        <a:pt x="209" y="125"/>
                      </a:lnTo>
                      <a:lnTo>
                        <a:pt x="132" y="83"/>
                      </a:lnTo>
                      <a:lnTo>
                        <a:pt x="56" y="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11" name="Freeform 1477"/>
                <p:cNvSpPr>
                  <a:spLocks/>
                </p:cNvSpPr>
                <p:nvPr/>
              </p:nvSpPr>
              <p:spPr bwMode="auto">
                <a:xfrm>
                  <a:off x="1725" y="3666"/>
                  <a:ext cx="86" cy="78"/>
                </a:xfrm>
                <a:custGeom>
                  <a:avLst/>
                  <a:gdLst>
                    <a:gd name="T0" fmla="*/ 35 w 212"/>
                    <a:gd name="T1" fmla="*/ 31 h 194"/>
                    <a:gd name="T2" fmla="*/ 32 w 212"/>
                    <a:gd name="T3" fmla="*/ 29 h 194"/>
                    <a:gd name="T4" fmla="*/ 21 w 212"/>
                    <a:gd name="T5" fmla="*/ 20 h 194"/>
                    <a:gd name="T6" fmla="*/ 10 w 212"/>
                    <a:gd name="T7" fmla="*/ 9 h 194"/>
                    <a:gd name="T8" fmla="*/ 0 w 212"/>
                    <a:gd name="T9" fmla="*/ 0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2"/>
                    <a:gd name="T16" fmla="*/ 0 h 194"/>
                    <a:gd name="T17" fmla="*/ 212 w 212"/>
                    <a:gd name="T18" fmla="*/ 194 h 1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2" h="194">
                      <a:moveTo>
                        <a:pt x="212" y="194"/>
                      </a:moveTo>
                      <a:lnTo>
                        <a:pt x="195" y="180"/>
                      </a:lnTo>
                      <a:lnTo>
                        <a:pt x="125" y="121"/>
                      </a:lnTo>
                      <a:lnTo>
                        <a:pt x="58" y="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grpSp>
            <p:nvGrpSpPr>
              <p:cNvPr id="47804" name="Group 1478"/>
              <p:cNvGrpSpPr>
                <a:grpSpLocks/>
              </p:cNvGrpSpPr>
              <p:nvPr/>
            </p:nvGrpSpPr>
            <p:grpSpPr bwMode="auto">
              <a:xfrm>
                <a:off x="1401" y="2809"/>
                <a:ext cx="1031" cy="803"/>
                <a:chOff x="1401" y="2809"/>
                <a:chExt cx="1031" cy="803"/>
              </a:xfrm>
            </p:grpSpPr>
            <p:sp>
              <p:nvSpPr>
                <p:cNvPr id="47807" name="Freeform 1479"/>
                <p:cNvSpPr>
                  <a:spLocks/>
                </p:cNvSpPr>
                <p:nvPr/>
              </p:nvSpPr>
              <p:spPr bwMode="auto">
                <a:xfrm>
                  <a:off x="1607" y="3518"/>
                  <a:ext cx="69" cy="94"/>
                </a:xfrm>
                <a:custGeom>
                  <a:avLst/>
                  <a:gdLst>
                    <a:gd name="T0" fmla="*/ 28 w 172"/>
                    <a:gd name="T1" fmla="*/ 38 h 231"/>
                    <a:gd name="T2" fmla="*/ 26 w 172"/>
                    <a:gd name="T3" fmla="*/ 36 h 231"/>
                    <a:gd name="T4" fmla="*/ 16 w 172"/>
                    <a:gd name="T5" fmla="*/ 24 h 231"/>
                    <a:gd name="T6" fmla="*/ 7 w 172"/>
                    <a:gd name="T7" fmla="*/ 11 h 231"/>
                    <a:gd name="T8" fmla="*/ 0 w 172"/>
                    <a:gd name="T9" fmla="*/ 0 h 2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231"/>
                    <a:gd name="T17" fmla="*/ 172 w 172"/>
                    <a:gd name="T18" fmla="*/ 231 h 2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231">
                      <a:moveTo>
                        <a:pt x="172" y="231"/>
                      </a:moveTo>
                      <a:lnTo>
                        <a:pt x="160" y="216"/>
                      </a:lnTo>
                      <a:lnTo>
                        <a:pt x="101" y="142"/>
                      </a:lnTo>
                      <a:lnTo>
                        <a:pt x="44" y="6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08" name="Freeform 1480"/>
                <p:cNvSpPr>
                  <a:spLocks/>
                </p:cNvSpPr>
                <p:nvPr/>
              </p:nvSpPr>
              <p:spPr bwMode="auto">
                <a:xfrm>
                  <a:off x="1516" y="3353"/>
                  <a:ext cx="52" cy="103"/>
                </a:xfrm>
                <a:custGeom>
                  <a:avLst/>
                  <a:gdLst>
                    <a:gd name="T0" fmla="*/ 21 w 131"/>
                    <a:gd name="T1" fmla="*/ 41 h 256"/>
                    <a:gd name="T2" fmla="*/ 18 w 131"/>
                    <a:gd name="T3" fmla="*/ 37 h 256"/>
                    <a:gd name="T4" fmla="*/ 11 w 131"/>
                    <a:gd name="T5" fmla="*/ 23 h 256"/>
                    <a:gd name="T6" fmla="*/ 4 w 131"/>
                    <a:gd name="T7" fmla="*/ 8 h 256"/>
                    <a:gd name="T8" fmla="*/ 0 w 131"/>
                    <a:gd name="T9" fmla="*/ 0 h 2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"/>
                    <a:gd name="T16" fmla="*/ 0 h 256"/>
                    <a:gd name="T17" fmla="*/ 131 w 131"/>
                    <a:gd name="T18" fmla="*/ 256 h 2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" h="256">
                      <a:moveTo>
                        <a:pt x="131" y="256"/>
                      </a:moveTo>
                      <a:lnTo>
                        <a:pt x="114" y="227"/>
                      </a:lnTo>
                      <a:lnTo>
                        <a:pt x="68" y="140"/>
                      </a:lnTo>
                      <a:lnTo>
                        <a:pt x="23" y="5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09" name="Freeform 1481"/>
                <p:cNvSpPr>
                  <a:spLocks/>
                </p:cNvSpPr>
                <p:nvPr/>
              </p:nvSpPr>
              <p:spPr bwMode="auto">
                <a:xfrm>
                  <a:off x="1451" y="3175"/>
                  <a:ext cx="37" cy="111"/>
                </a:xfrm>
                <a:custGeom>
                  <a:avLst/>
                  <a:gdLst>
                    <a:gd name="T0" fmla="*/ 15 w 90"/>
                    <a:gd name="T1" fmla="*/ 45 h 273"/>
                    <a:gd name="T2" fmla="*/ 12 w 90"/>
                    <a:gd name="T3" fmla="*/ 35 h 273"/>
                    <a:gd name="T4" fmla="*/ 6 w 90"/>
                    <a:gd name="T5" fmla="*/ 19 h 273"/>
                    <a:gd name="T6" fmla="*/ 1 w 90"/>
                    <a:gd name="T7" fmla="*/ 3 h 273"/>
                    <a:gd name="T8" fmla="*/ 0 w 90"/>
                    <a:gd name="T9" fmla="*/ 0 h 2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273"/>
                    <a:gd name="T17" fmla="*/ 90 w 90"/>
                    <a:gd name="T18" fmla="*/ 273 h 2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273">
                      <a:moveTo>
                        <a:pt x="90" y="273"/>
                      </a:moveTo>
                      <a:lnTo>
                        <a:pt x="67" y="211"/>
                      </a:lnTo>
                      <a:lnTo>
                        <a:pt x="34" y="115"/>
                      </a:lnTo>
                      <a:lnTo>
                        <a:pt x="5" y="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0" name="Freeform 1482"/>
                <p:cNvSpPr>
                  <a:spLocks/>
                </p:cNvSpPr>
                <p:nvPr/>
              </p:nvSpPr>
              <p:spPr bwMode="auto">
                <a:xfrm>
                  <a:off x="1413" y="2989"/>
                  <a:ext cx="20" cy="115"/>
                </a:xfrm>
                <a:custGeom>
                  <a:avLst/>
                  <a:gdLst>
                    <a:gd name="T0" fmla="*/ 8 w 50"/>
                    <a:gd name="T1" fmla="*/ 47 h 284"/>
                    <a:gd name="T2" fmla="*/ 8 w 50"/>
                    <a:gd name="T3" fmla="*/ 45 h 284"/>
                    <a:gd name="T4" fmla="*/ 4 w 50"/>
                    <a:gd name="T5" fmla="*/ 29 h 284"/>
                    <a:gd name="T6" fmla="*/ 2 w 50"/>
                    <a:gd name="T7" fmla="*/ 12 h 284"/>
                    <a:gd name="T8" fmla="*/ 0 w 50"/>
                    <a:gd name="T9" fmla="*/ 0 h 2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"/>
                    <a:gd name="T16" fmla="*/ 0 h 284"/>
                    <a:gd name="T17" fmla="*/ 50 w 50"/>
                    <a:gd name="T18" fmla="*/ 284 h 2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" h="284">
                      <a:moveTo>
                        <a:pt x="50" y="284"/>
                      </a:moveTo>
                      <a:lnTo>
                        <a:pt x="48" y="277"/>
                      </a:lnTo>
                      <a:lnTo>
                        <a:pt x="28" y="175"/>
                      </a:lnTo>
                      <a:lnTo>
                        <a:pt x="10" y="7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1" name="Freeform 1483"/>
                <p:cNvSpPr>
                  <a:spLocks/>
                </p:cNvSpPr>
                <p:nvPr/>
              </p:nvSpPr>
              <p:spPr bwMode="auto">
                <a:xfrm>
                  <a:off x="1401" y="2809"/>
                  <a:ext cx="5" cy="108"/>
                </a:xfrm>
                <a:custGeom>
                  <a:avLst/>
                  <a:gdLst>
                    <a:gd name="T0" fmla="*/ 2 w 11"/>
                    <a:gd name="T1" fmla="*/ 44 h 266"/>
                    <a:gd name="T2" fmla="*/ 1 w 11"/>
                    <a:gd name="T3" fmla="*/ 34 h 266"/>
                    <a:gd name="T4" fmla="*/ 0 w 11"/>
                    <a:gd name="T5" fmla="*/ 17 h 266"/>
                    <a:gd name="T6" fmla="*/ 0 w 11"/>
                    <a:gd name="T7" fmla="*/ 0 h 2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"/>
                    <a:gd name="T13" fmla="*/ 0 h 266"/>
                    <a:gd name="T14" fmla="*/ 11 w 11"/>
                    <a:gd name="T15" fmla="*/ 266 h 2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" h="266">
                      <a:moveTo>
                        <a:pt x="11" y="266"/>
                      </a:moveTo>
                      <a:lnTo>
                        <a:pt x="7" y="208"/>
                      </a:lnTo>
                      <a:lnTo>
                        <a:pt x="2" y="10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381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2" name="Freeform 1484"/>
                <p:cNvSpPr>
                  <a:spLocks noEditPoints="1"/>
                </p:cNvSpPr>
                <p:nvPr/>
              </p:nvSpPr>
              <p:spPr bwMode="auto">
                <a:xfrm>
                  <a:off x="2243" y="3462"/>
                  <a:ext cx="185" cy="38"/>
                </a:xfrm>
                <a:custGeom>
                  <a:avLst/>
                  <a:gdLst>
                    <a:gd name="T0" fmla="*/ 0 w 185"/>
                    <a:gd name="T1" fmla="*/ 38 h 38"/>
                    <a:gd name="T2" fmla="*/ 155 w 185"/>
                    <a:gd name="T3" fmla="*/ 38 h 38"/>
                    <a:gd name="T4" fmla="*/ 155 w 185"/>
                    <a:gd name="T5" fmla="*/ 30 h 38"/>
                    <a:gd name="T6" fmla="*/ 0 w 185"/>
                    <a:gd name="T7" fmla="*/ 30 h 38"/>
                    <a:gd name="T8" fmla="*/ 0 w 185"/>
                    <a:gd name="T9" fmla="*/ 38 h 38"/>
                    <a:gd name="T10" fmla="*/ 155 w 185"/>
                    <a:gd name="T11" fmla="*/ 38 h 38"/>
                    <a:gd name="T12" fmla="*/ 185 w 185"/>
                    <a:gd name="T13" fmla="*/ 8 h 38"/>
                    <a:gd name="T14" fmla="*/ 185 w 185"/>
                    <a:gd name="T15" fmla="*/ 0 h 38"/>
                    <a:gd name="T16" fmla="*/ 155 w 185"/>
                    <a:gd name="T17" fmla="*/ 30 h 38"/>
                    <a:gd name="T18" fmla="*/ 155 w 185"/>
                    <a:gd name="T19" fmla="*/ 38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5"/>
                    <a:gd name="T31" fmla="*/ 0 h 38"/>
                    <a:gd name="T32" fmla="*/ 185 w 185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5" h="38">
                      <a:moveTo>
                        <a:pt x="0" y="38"/>
                      </a:moveTo>
                      <a:lnTo>
                        <a:pt x="155" y="38"/>
                      </a:lnTo>
                      <a:lnTo>
                        <a:pt x="155" y="30"/>
                      </a:lnTo>
                      <a:lnTo>
                        <a:pt x="0" y="30"/>
                      </a:lnTo>
                      <a:lnTo>
                        <a:pt x="0" y="38"/>
                      </a:lnTo>
                      <a:close/>
                      <a:moveTo>
                        <a:pt x="155" y="38"/>
                      </a:moveTo>
                      <a:lnTo>
                        <a:pt x="185" y="8"/>
                      </a:lnTo>
                      <a:lnTo>
                        <a:pt x="185" y="0"/>
                      </a:lnTo>
                      <a:lnTo>
                        <a:pt x="155" y="30"/>
                      </a:lnTo>
                      <a:lnTo>
                        <a:pt x="155" y="38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3" name="Freeform 1485"/>
                <p:cNvSpPr>
                  <a:spLocks/>
                </p:cNvSpPr>
                <p:nvPr/>
              </p:nvSpPr>
              <p:spPr bwMode="auto">
                <a:xfrm>
                  <a:off x="2402" y="3227"/>
                  <a:ext cx="30" cy="265"/>
                </a:xfrm>
                <a:custGeom>
                  <a:avLst/>
                  <a:gdLst>
                    <a:gd name="T0" fmla="*/ 0 w 30"/>
                    <a:gd name="T1" fmla="*/ 265 h 265"/>
                    <a:gd name="T2" fmla="*/ 30 w 30"/>
                    <a:gd name="T3" fmla="*/ 235 h 265"/>
                    <a:gd name="T4" fmla="*/ 30 w 30"/>
                    <a:gd name="T5" fmla="*/ 0 h 265"/>
                    <a:gd name="T6" fmla="*/ 0 w 30"/>
                    <a:gd name="T7" fmla="*/ 30 h 265"/>
                    <a:gd name="T8" fmla="*/ 0 w 30"/>
                    <a:gd name="T9" fmla="*/ 265 h 2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265"/>
                    <a:gd name="T17" fmla="*/ 30 w 30"/>
                    <a:gd name="T18" fmla="*/ 265 h 2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265">
                      <a:moveTo>
                        <a:pt x="0" y="265"/>
                      </a:moveTo>
                      <a:lnTo>
                        <a:pt x="30" y="235"/>
                      </a:lnTo>
                      <a:lnTo>
                        <a:pt x="30" y="0"/>
                      </a:lnTo>
                      <a:lnTo>
                        <a:pt x="0" y="30"/>
                      </a:lnTo>
                      <a:lnTo>
                        <a:pt x="0" y="265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4" name="Freeform 1486"/>
                <p:cNvSpPr>
                  <a:spLocks/>
                </p:cNvSpPr>
                <p:nvPr/>
              </p:nvSpPr>
              <p:spPr bwMode="auto">
                <a:xfrm>
                  <a:off x="2235" y="3227"/>
                  <a:ext cx="197" cy="30"/>
                </a:xfrm>
                <a:custGeom>
                  <a:avLst/>
                  <a:gdLst>
                    <a:gd name="T0" fmla="*/ 0 w 197"/>
                    <a:gd name="T1" fmla="*/ 30 h 30"/>
                    <a:gd name="T2" fmla="*/ 30 w 197"/>
                    <a:gd name="T3" fmla="*/ 0 h 30"/>
                    <a:gd name="T4" fmla="*/ 197 w 197"/>
                    <a:gd name="T5" fmla="*/ 0 h 30"/>
                    <a:gd name="T6" fmla="*/ 167 w 197"/>
                    <a:gd name="T7" fmla="*/ 30 h 30"/>
                    <a:gd name="T8" fmla="*/ 0 w 197"/>
                    <a:gd name="T9" fmla="*/ 3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"/>
                    <a:gd name="T16" fmla="*/ 0 h 30"/>
                    <a:gd name="T17" fmla="*/ 197 w 197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" h="30">
                      <a:moveTo>
                        <a:pt x="0" y="30"/>
                      </a:moveTo>
                      <a:lnTo>
                        <a:pt x="30" y="0"/>
                      </a:lnTo>
                      <a:lnTo>
                        <a:pt x="197" y="0"/>
                      </a:lnTo>
                      <a:lnTo>
                        <a:pt x="167" y="30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5" name="Rectangle 1487"/>
                <p:cNvSpPr>
                  <a:spLocks noChangeArrowheads="1"/>
                </p:cNvSpPr>
                <p:nvPr/>
              </p:nvSpPr>
              <p:spPr bwMode="auto">
                <a:xfrm>
                  <a:off x="2235" y="3257"/>
                  <a:ext cx="167" cy="235"/>
                </a:xfrm>
                <a:prstGeom prst="rect">
                  <a:avLst/>
                </a:prstGeom>
                <a:solidFill>
                  <a:srgbClr val="C0C0C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6" name="Freeform 1488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52"/>
                </a:xfrm>
                <a:custGeom>
                  <a:avLst/>
                  <a:gdLst>
                    <a:gd name="T0" fmla="*/ 0 w 141"/>
                    <a:gd name="T1" fmla="*/ 0 h 152"/>
                    <a:gd name="T2" fmla="*/ 141 w 141"/>
                    <a:gd name="T3" fmla="*/ 0 h 152"/>
                    <a:gd name="T4" fmla="*/ 141 w 141"/>
                    <a:gd name="T5" fmla="*/ 152 h 152"/>
                    <a:gd name="T6" fmla="*/ 0 w 141"/>
                    <a:gd name="T7" fmla="*/ 152 h 152"/>
                    <a:gd name="T8" fmla="*/ 0 w 141"/>
                    <a:gd name="T9" fmla="*/ 0 h 152"/>
                    <a:gd name="T10" fmla="*/ 0 w 141"/>
                    <a:gd name="T11" fmla="*/ 0 h 152"/>
                    <a:gd name="T12" fmla="*/ 141 w 141"/>
                    <a:gd name="T13" fmla="*/ 0 h 152"/>
                    <a:gd name="T14" fmla="*/ 141 w 141"/>
                    <a:gd name="T15" fmla="*/ 148 h 152"/>
                    <a:gd name="T16" fmla="*/ 0 w 141"/>
                    <a:gd name="T17" fmla="*/ 148 h 152"/>
                    <a:gd name="T18" fmla="*/ 0 w 141"/>
                    <a:gd name="T19" fmla="*/ 0 h 1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52"/>
                    <a:gd name="T32" fmla="*/ 141 w 141"/>
                    <a:gd name="T33" fmla="*/ 152 h 1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5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52"/>
                      </a:lnTo>
                      <a:lnTo>
                        <a:pt x="0" y="15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8"/>
                      </a:lnTo>
                      <a:lnTo>
                        <a:pt x="0" y="1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7" name="Freeform 1489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48"/>
                </a:xfrm>
                <a:custGeom>
                  <a:avLst/>
                  <a:gdLst>
                    <a:gd name="T0" fmla="*/ 0 w 141"/>
                    <a:gd name="T1" fmla="*/ 0 h 148"/>
                    <a:gd name="T2" fmla="*/ 141 w 141"/>
                    <a:gd name="T3" fmla="*/ 0 h 148"/>
                    <a:gd name="T4" fmla="*/ 141 w 141"/>
                    <a:gd name="T5" fmla="*/ 148 h 148"/>
                    <a:gd name="T6" fmla="*/ 0 w 141"/>
                    <a:gd name="T7" fmla="*/ 148 h 148"/>
                    <a:gd name="T8" fmla="*/ 0 w 141"/>
                    <a:gd name="T9" fmla="*/ 0 h 148"/>
                    <a:gd name="T10" fmla="*/ 0 w 141"/>
                    <a:gd name="T11" fmla="*/ 0 h 148"/>
                    <a:gd name="T12" fmla="*/ 141 w 141"/>
                    <a:gd name="T13" fmla="*/ 0 h 148"/>
                    <a:gd name="T14" fmla="*/ 141 w 141"/>
                    <a:gd name="T15" fmla="*/ 144 h 148"/>
                    <a:gd name="T16" fmla="*/ 0 w 141"/>
                    <a:gd name="T17" fmla="*/ 144 h 148"/>
                    <a:gd name="T18" fmla="*/ 0 w 141"/>
                    <a:gd name="T19" fmla="*/ 0 h 1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48"/>
                    <a:gd name="T32" fmla="*/ 141 w 141"/>
                    <a:gd name="T33" fmla="*/ 148 h 1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4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8"/>
                      </a:lnTo>
                      <a:lnTo>
                        <a:pt x="0" y="14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8" name="Freeform 1490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44"/>
                </a:xfrm>
                <a:custGeom>
                  <a:avLst/>
                  <a:gdLst>
                    <a:gd name="T0" fmla="*/ 0 w 141"/>
                    <a:gd name="T1" fmla="*/ 0 h 144"/>
                    <a:gd name="T2" fmla="*/ 141 w 141"/>
                    <a:gd name="T3" fmla="*/ 0 h 144"/>
                    <a:gd name="T4" fmla="*/ 141 w 141"/>
                    <a:gd name="T5" fmla="*/ 144 h 144"/>
                    <a:gd name="T6" fmla="*/ 0 w 141"/>
                    <a:gd name="T7" fmla="*/ 144 h 144"/>
                    <a:gd name="T8" fmla="*/ 0 w 141"/>
                    <a:gd name="T9" fmla="*/ 0 h 144"/>
                    <a:gd name="T10" fmla="*/ 0 w 141"/>
                    <a:gd name="T11" fmla="*/ 0 h 144"/>
                    <a:gd name="T12" fmla="*/ 141 w 141"/>
                    <a:gd name="T13" fmla="*/ 0 h 144"/>
                    <a:gd name="T14" fmla="*/ 141 w 141"/>
                    <a:gd name="T15" fmla="*/ 140 h 144"/>
                    <a:gd name="T16" fmla="*/ 0 w 141"/>
                    <a:gd name="T17" fmla="*/ 140 h 144"/>
                    <a:gd name="T18" fmla="*/ 0 w 141"/>
                    <a:gd name="T19" fmla="*/ 0 h 1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44"/>
                    <a:gd name="T32" fmla="*/ 141 w 141"/>
                    <a:gd name="T33" fmla="*/ 144 h 1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4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4"/>
                      </a:lnTo>
                      <a:lnTo>
                        <a:pt x="0" y="1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0"/>
                      </a:lnTo>
                      <a:lnTo>
                        <a:pt x="0" y="1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E4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19" name="Freeform 1491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40"/>
                </a:xfrm>
                <a:custGeom>
                  <a:avLst/>
                  <a:gdLst>
                    <a:gd name="T0" fmla="*/ 0 w 141"/>
                    <a:gd name="T1" fmla="*/ 0 h 140"/>
                    <a:gd name="T2" fmla="*/ 141 w 141"/>
                    <a:gd name="T3" fmla="*/ 0 h 140"/>
                    <a:gd name="T4" fmla="*/ 141 w 141"/>
                    <a:gd name="T5" fmla="*/ 140 h 140"/>
                    <a:gd name="T6" fmla="*/ 0 w 141"/>
                    <a:gd name="T7" fmla="*/ 140 h 140"/>
                    <a:gd name="T8" fmla="*/ 0 w 141"/>
                    <a:gd name="T9" fmla="*/ 0 h 140"/>
                    <a:gd name="T10" fmla="*/ 0 w 141"/>
                    <a:gd name="T11" fmla="*/ 0 h 140"/>
                    <a:gd name="T12" fmla="*/ 141 w 141"/>
                    <a:gd name="T13" fmla="*/ 0 h 140"/>
                    <a:gd name="T14" fmla="*/ 141 w 141"/>
                    <a:gd name="T15" fmla="*/ 136 h 140"/>
                    <a:gd name="T16" fmla="*/ 0 w 141"/>
                    <a:gd name="T17" fmla="*/ 136 h 140"/>
                    <a:gd name="T18" fmla="*/ 0 w 141"/>
                    <a:gd name="T19" fmla="*/ 0 h 1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40"/>
                    <a:gd name="T32" fmla="*/ 141 w 141"/>
                    <a:gd name="T33" fmla="*/ 140 h 1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40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40"/>
                      </a:lnTo>
                      <a:lnTo>
                        <a:pt x="0" y="14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36"/>
                      </a:lnTo>
                      <a:lnTo>
                        <a:pt x="0" y="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E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0" name="Freeform 1492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36"/>
                </a:xfrm>
                <a:custGeom>
                  <a:avLst/>
                  <a:gdLst>
                    <a:gd name="T0" fmla="*/ 0 w 141"/>
                    <a:gd name="T1" fmla="*/ 0 h 136"/>
                    <a:gd name="T2" fmla="*/ 141 w 141"/>
                    <a:gd name="T3" fmla="*/ 0 h 136"/>
                    <a:gd name="T4" fmla="*/ 141 w 141"/>
                    <a:gd name="T5" fmla="*/ 136 h 136"/>
                    <a:gd name="T6" fmla="*/ 0 w 141"/>
                    <a:gd name="T7" fmla="*/ 136 h 136"/>
                    <a:gd name="T8" fmla="*/ 0 w 141"/>
                    <a:gd name="T9" fmla="*/ 0 h 136"/>
                    <a:gd name="T10" fmla="*/ 0 w 141"/>
                    <a:gd name="T11" fmla="*/ 0 h 136"/>
                    <a:gd name="T12" fmla="*/ 141 w 141"/>
                    <a:gd name="T13" fmla="*/ 0 h 136"/>
                    <a:gd name="T14" fmla="*/ 141 w 141"/>
                    <a:gd name="T15" fmla="*/ 132 h 136"/>
                    <a:gd name="T16" fmla="*/ 0 w 141"/>
                    <a:gd name="T17" fmla="*/ 132 h 136"/>
                    <a:gd name="T18" fmla="*/ 0 w 141"/>
                    <a:gd name="T19" fmla="*/ 0 h 1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36"/>
                    <a:gd name="T32" fmla="*/ 141 w 141"/>
                    <a:gd name="T33" fmla="*/ 136 h 1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3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36"/>
                      </a:lnTo>
                      <a:lnTo>
                        <a:pt x="0" y="13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32"/>
                      </a:lnTo>
                      <a:lnTo>
                        <a:pt x="0" y="1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1" name="Freeform 1493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32"/>
                </a:xfrm>
                <a:custGeom>
                  <a:avLst/>
                  <a:gdLst>
                    <a:gd name="T0" fmla="*/ 0 w 141"/>
                    <a:gd name="T1" fmla="*/ 0 h 132"/>
                    <a:gd name="T2" fmla="*/ 141 w 141"/>
                    <a:gd name="T3" fmla="*/ 0 h 132"/>
                    <a:gd name="T4" fmla="*/ 141 w 141"/>
                    <a:gd name="T5" fmla="*/ 132 h 132"/>
                    <a:gd name="T6" fmla="*/ 0 w 141"/>
                    <a:gd name="T7" fmla="*/ 132 h 132"/>
                    <a:gd name="T8" fmla="*/ 0 w 141"/>
                    <a:gd name="T9" fmla="*/ 0 h 132"/>
                    <a:gd name="T10" fmla="*/ 0 w 141"/>
                    <a:gd name="T11" fmla="*/ 0 h 132"/>
                    <a:gd name="T12" fmla="*/ 141 w 141"/>
                    <a:gd name="T13" fmla="*/ 0 h 132"/>
                    <a:gd name="T14" fmla="*/ 141 w 141"/>
                    <a:gd name="T15" fmla="*/ 128 h 132"/>
                    <a:gd name="T16" fmla="*/ 0 w 141"/>
                    <a:gd name="T17" fmla="*/ 128 h 132"/>
                    <a:gd name="T18" fmla="*/ 0 w 141"/>
                    <a:gd name="T19" fmla="*/ 0 h 1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32"/>
                    <a:gd name="T32" fmla="*/ 141 w 141"/>
                    <a:gd name="T33" fmla="*/ 132 h 1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3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32"/>
                      </a:lnTo>
                      <a:lnTo>
                        <a:pt x="0" y="13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8"/>
                      </a:lnTo>
                      <a:lnTo>
                        <a:pt x="0" y="1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2" name="Freeform 1494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28"/>
                </a:xfrm>
                <a:custGeom>
                  <a:avLst/>
                  <a:gdLst>
                    <a:gd name="T0" fmla="*/ 0 w 141"/>
                    <a:gd name="T1" fmla="*/ 0 h 128"/>
                    <a:gd name="T2" fmla="*/ 141 w 141"/>
                    <a:gd name="T3" fmla="*/ 0 h 128"/>
                    <a:gd name="T4" fmla="*/ 141 w 141"/>
                    <a:gd name="T5" fmla="*/ 128 h 128"/>
                    <a:gd name="T6" fmla="*/ 0 w 141"/>
                    <a:gd name="T7" fmla="*/ 128 h 128"/>
                    <a:gd name="T8" fmla="*/ 0 w 141"/>
                    <a:gd name="T9" fmla="*/ 0 h 128"/>
                    <a:gd name="T10" fmla="*/ 0 w 141"/>
                    <a:gd name="T11" fmla="*/ 0 h 128"/>
                    <a:gd name="T12" fmla="*/ 141 w 141"/>
                    <a:gd name="T13" fmla="*/ 0 h 128"/>
                    <a:gd name="T14" fmla="*/ 141 w 141"/>
                    <a:gd name="T15" fmla="*/ 124 h 128"/>
                    <a:gd name="T16" fmla="*/ 0 w 141"/>
                    <a:gd name="T17" fmla="*/ 124 h 128"/>
                    <a:gd name="T18" fmla="*/ 0 w 141"/>
                    <a:gd name="T19" fmla="*/ 0 h 1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28"/>
                    <a:gd name="T32" fmla="*/ 141 w 141"/>
                    <a:gd name="T33" fmla="*/ 128 h 12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2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8"/>
                      </a:lnTo>
                      <a:lnTo>
                        <a:pt x="0" y="12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4"/>
                      </a:lnTo>
                      <a:lnTo>
                        <a:pt x="0" y="1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3" name="Freeform 1495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24"/>
                </a:xfrm>
                <a:custGeom>
                  <a:avLst/>
                  <a:gdLst>
                    <a:gd name="T0" fmla="*/ 0 w 141"/>
                    <a:gd name="T1" fmla="*/ 0 h 124"/>
                    <a:gd name="T2" fmla="*/ 141 w 141"/>
                    <a:gd name="T3" fmla="*/ 0 h 124"/>
                    <a:gd name="T4" fmla="*/ 141 w 141"/>
                    <a:gd name="T5" fmla="*/ 124 h 124"/>
                    <a:gd name="T6" fmla="*/ 0 w 141"/>
                    <a:gd name="T7" fmla="*/ 124 h 124"/>
                    <a:gd name="T8" fmla="*/ 0 w 141"/>
                    <a:gd name="T9" fmla="*/ 0 h 124"/>
                    <a:gd name="T10" fmla="*/ 0 w 141"/>
                    <a:gd name="T11" fmla="*/ 0 h 124"/>
                    <a:gd name="T12" fmla="*/ 141 w 141"/>
                    <a:gd name="T13" fmla="*/ 0 h 124"/>
                    <a:gd name="T14" fmla="*/ 141 w 141"/>
                    <a:gd name="T15" fmla="*/ 121 h 124"/>
                    <a:gd name="T16" fmla="*/ 0 w 141"/>
                    <a:gd name="T17" fmla="*/ 121 h 124"/>
                    <a:gd name="T18" fmla="*/ 0 w 141"/>
                    <a:gd name="T19" fmla="*/ 0 h 1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24"/>
                    <a:gd name="T32" fmla="*/ 141 w 141"/>
                    <a:gd name="T33" fmla="*/ 124 h 1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2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4"/>
                      </a:lnTo>
                      <a:lnTo>
                        <a:pt x="0" y="12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1"/>
                      </a:lnTo>
                      <a:lnTo>
                        <a:pt x="0" y="1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FD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4" name="Freeform 1496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21"/>
                </a:xfrm>
                <a:custGeom>
                  <a:avLst/>
                  <a:gdLst>
                    <a:gd name="T0" fmla="*/ 0 w 141"/>
                    <a:gd name="T1" fmla="*/ 0 h 121"/>
                    <a:gd name="T2" fmla="*/ 141 w 141"/>
                    <a:gd name="T3" fmla="*/ 0 h 121"/>
                    <a:gd name="T4" fmla="*/ 141 w 141"/>
                    <a:gd name="T5" fmla="*/ 121 h 121"/>
                    <a:gd name="T6" fmla="*/ 0 w 141"/>
                    <a:gd name="T7" fmla="*/ 121 h 121"/>
                    <a:gd name="T8" fmla="*/ 0 w 141"/>
                    <a:gd name="T9" fmla="*/ 0 h 121"/>
                    <a:gd name="T10" fmla="*/ 0 w 141"/>
                    <a:gd name="T11" fmla="*/ 0 h 121"/>
                    <a:gd name="T12" fmla="*/ 141 w 141"/>
                    <a:gd name="T13" fmla="*/ 0 h 121"/>
                    <a:gd name="T14" fmla="*/ 141 w 141"/>
                    <a:gd name="T15" fmla="*/ 116 h 121"/>
                    <a:gd name="T16" fmla="*/ 0 w 141"/>
                    <a:gd name="T17" fmla="*/ 116 h 121"/>
                    <a:gd name="T18" fmla="*/ 0 w 141"/>
                    <a:gd name="T19" fmla="*/ 0 h 1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21"/>
                    <a:gd name="T32" fmla="*/ 141 w 141"/>
                    <a:gd name="T33" fmla="*/ 121 h 1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21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1"/>
                      </a:lnTo>
                      <a:lnTo>
                        <a:pt x="0" y="1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16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DE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5" name="Freeform 1497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16"/>
                </a:xfrm>
                <a:custGeom>
                  <a:avLst/>
                  <a:gdLst>
                    <a:gd name="T0" fmla="*/ 0 w 141"/>
                    <a:gd name="T1" fmla="*/ 0 h 116"/>
                    <a:gd name="T2" fmla="*/ 141 w 141"/>
                    <a:gd name="T3" fmla="*/ 0 h 116"/>
                    <a:gd name="T4" fmla="*/ 141 w 141"/>
                    <a:gd name="T5" fmla="*/ 116 h 116"/>
                    <a:gd name="T6" fmla="*/ 0 w 141"/>
                    <a:gd name="T7" fmla="*/ 116 h 116"/>
                    <a:gd name="T8" fmla="*/ 0 w 141"/>
                    <a:gd name="T9" fmla="*/ 0 h 116"/>
                    <a:gd name="T10" fmla="*/ 0 w 141"/>
                    <a:gd name="T11" fmla="*/ 0 h 116"/>
                    <a:gd name="T12" fmla="*/ 141 w 141"/>
                    <a:gd name="T13" fmla="*/ 0 h 116"/>
                    <a:gd name="T14" fmla="*/ 141 w 141"/>
                    <a:gd name="T15" fmla="*/ 112 h 116"/>
                    <a:gd name="T16" fmla="*/ 0 w 141"/>
                    <a:gd name="T17" fmla="*/ 112 h 116"/>
                    <a:gd name="T18" fmla="*/ 0 w 141"/>
                    <a:gd name="T19" fmla="*/ 0 h 1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16"/>
                    <a:gd name="T32" fmla="*/ 141 w 141"/>
                    <a:gd name="T33" fmla="*/ 116 h 1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1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16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6" name="Freeform 1498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12"/>
                </a:xfrm>
                <a:custGeom>
                  <a:avLst/>
                  <a:gdLst>
                    <a:gd name="T0" fmla="*/ 0 w 141"/>
                    <a:gd name="T1" fmla="*/ 0 h 112"/>
                    <a:gd name="T2" fmla="*/ 141 w 141"/>
                    <a:gd name="T3" fmla="*/ 0 h 112"/>
                    <a:gd name="T4" fmla="*/ 141 w 141"/>
                    <a:gd name="T5" fmla="*/ 112 h 112"/>
                    <a:gd name="T6" fmla="*/ 0 w 141"/>
                    <a:gd name="T7" fmla="*/ 112 h 112"/>
                    <a:gd name="T8" fmla="*/ 0 w 141"/>
                    <a:gd name="T9" fmla="*/ 0 h 112"/>
                    <a:gd name="T10" fmla="*/ 0 w 141"/>
                    <a:gd name="T11" fmla="*/ 0 h 112"/>
                    <a:gd name="T12" fmla="*/ 141 w 141"/>
                    <a:gd name="T13" fmla="*/ 0 h 112"/>
                    <a:gd name="T14" fmla="*/ 141 w 141"/>
                    <a:gd name="T15" fmla="*/ 108 h 112"/>
                    <a:gd name="T16" fmla="*/ 0 w 141"/>
                    <a:gd name="T17" fmla="*/ 108 h 112"/>
                    <a:gd name="T18" fmla="*/ 0 w 141"/>
                    <a:gd name="T19" fmla="*/ 0 h 1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12"/>
                    <a:gd name="T32" fmla="*/ 141 w 141"/>
                    <a:gd name="T33" fmla="*/ 112 h 11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1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8"/>
                      </a:lnTo>
                      <a:lnTo>
                        <a:pt x="0" y="10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C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7" name="Freeform 1499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08"/>
                </a:xfrm>
                <a:custGeom>
                  <a:avLst/>
                  <a:gdLst>
                    <a:gd name="T0" fmla="*/ 0 w 141"/>
                    <a:gd name="T1" fmla="*/ 0 h 108"/>
                    <a:gd name="T2" fmla="*/ 141 w 141"/>
                    <a:gd name="T3" fmla="*/ 0 h 108"/>
                    <a:gd name="T4" fmla="*/ 141 w 141"/>
                    <a:gd name="T5" fmla="*/ 108 h 108"/>
                    <a:gd name="T6" fmla="*/ 0 w 141"/>
                    <a:gd name="T7" fmla="*/ 108 h 108"/>
                    <a:gd name="T8" fmla="*/ 0 w 141"/>
                    <a:gd name="T9" fmla="*/ 0 h 108"/>
                    <a:gd name="T10" fmla="*/ 0 w 141"/>
                    <a:gd name="T11" fmla="*/ 0 h 108"/>
                    <a:gd name="T12" fmla="*/ 141 w 141"/>
                    <a:gd name="T13" fmla="*/ 0 h 108"/>
                    <a:gd name="T14" fmla="*/ 141 w 141"/>
                    <a:gd name="T15" fmla="*/ 104 h 108"/>
                    <a:gd name="T16" fmla="*/ 0 w 141"/>
                    <a:gd name="T17" fmla="*/ 104 h 108"/>
                    <a:gd name="T18" fmla="*/ 0 w 141"/>
                    <a:gd name="T19" fmla="*/ 0 h 1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08"/>
                    <a:gd name="T32" fmla="*/ 141 w 141"/>
                    <a:gd name="T33" fmla="*/ 108 h 1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0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8"/>
                      </a:lnTo>
                      <a:lnTo>
                        <a:pt x="0" y="10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4"/>
                      </a:lnTo>
                      <a:lnTo>
                        <a:pt x="0" y="10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8" name="Freeform 1500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04"/>
                </a:xfrm>
                <a:custGeom>
                  <a:avLst/>
                  <a:gdLst>
                    <a:gd name="T0" fmla="*/ 0 w 141"/>
                    <a:gd name="T1" fmla="*/ 0 h 104"/>
                    <a:gd name="T2" fmla="*/ 141 w 141"/>
                    <a:gd name="T3" fmla="*/ 0 h 104"/>
                    <a:gd name="T4" fmla="*/ 141 w 141"/>
                    <a:gd name="T5" fmla="*/ 104 h 104"/>
                    <a:gd name="T6" fmla="*/ 0 w 141"/>
                    <a:gd name="T7" fmla="*/ 104 h 104"/>
                    <a:gd name="T8" fmla="*/ 0 w 141"/>
                    <a:gd name="T9" fmla="*/ 0 h 104"/>
                    <a:gd name="T10" fmla="*/ 0 w 141"/>
                    <a:gd name="T11" fmla="*/ 0 h 104"/>
                    <a:gd name="T12" fmla="*/ 141 w 141"/>
                    <a:gd name="T13" fmla="*/ 0 h 104"/>
                    <a:gd name="T14" fmla="*/ 141 w 141"/>
                    <a:gd name="T15" fmla="*/ 100 h 104"/>
                    <a:gd name="T16" fmla="*/ 0 w 141"/>
                    <a:gd name="T17" fmla="*/ 100 h 104"/>
                    <a:gd name="T18" fmla="*/ 0 w 141"/>
                    <a:gd name="T19" fmla="*/ 0 h 10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04"/>
                    <a:gd name="T32" fmla="*/ 141 w 141"/>
                    <a:gd name="T33" fmla="*/ 104 h 10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0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4"/>
                      </a:lnTo>
                      <a:lnTo>
                        <a:pt x="0" y="10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0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29" name="Freeform 1501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00"/>
                </a:xfrm>
                <a:custGeom>
                  <a:avLst/>
                  <a:gdLst>
                    <a:gd name="T0" fmla="*/ 0 w 141"/>
                    <a:gd name="T1" fmla="*/ 0 h 100"/>
                    <a:gd name="T2" fmla="*/ 141 w 141"/>
                    <a:gd name="T3" fmla="*/ 0 h 100"/>
                    <a:gd name="T4" fmla="*/ 141 w 141"/>
                    <a:gd name="T5" fmla="*/ 100 h 100"/>
                    <a:gd name="T6" fmla="*/ 0 w 141"/>
                    <a:gd name="T7" fmla="*/ 100 h 100"/>
                    <a:gd name="T8" fmla="*/ 0 w 141"/>
                    <a:gd name="T9" fmla="*/ 0 h 100"/>
                    <a:gd name="T10" fmla="*/ 0 w 141"/>
                    <a:gd name="T11" fmla="*/ 0 h 100"/>
                    <a:gd name="T12" fmla="*/ 141 w 141"/>
                    <a:gd name="T13" fmla="*/ 0 h 100"/>
                    <a:gd name="T14" fmla="*/ 141 w 141"/>
                    <a:gd name="T15" fmla="*/ 96 h 100"/>
                    <a:gd name="T16" fmla="*/ 0 w 141"/>
                    <a:gd name="T17" fmla="*/ 96 h 100"/>
                    <a:gd name="T18" fmla="*/ 0 w 141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00"/>
                    <a:gd name="T32" fmla="*/ 141 w 141"/>
                    <a:gd name="T33" fmla="*/ 100 h 1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00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00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0" name="Freeform 1502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96"/>
                </a:xfrm>
                <a:custGeom>
                  <a:avLst/>
                  <a:gdLst>
                    <a:gd name="T0" fmla="*/ 0 w 141"/>
                    <a:gd name="T1" fmla="*/ 0 h 96"/>
                    <a:gd name="T2" fmla="*/ 141 w 141"/>
                    <a:gd name="T3" fmla="*/ 0 h 96"/>
                    <a:gd name="T4" fmla="*/ 141 w 141"/>
                    <a:gd name="T5" fmla="*/ 96 h 96"/>
                    <a:gd name="T6" fmla="*/ 0 w 141"/>
                    <a:gd name="T7" fmla="*/ 96 h 96"/>
                    <a:gd name="T8" fmla="*/ 0 w 141"/>
                    <a:gd name="T9" fmla="*/ 0 h 96"/>
                    <a:gd name="T10" fmla="*/ 0 w 141"/>
                    <a:gd name="T11" fmla="*/ 0 h 96"/>
                    <a:gd name="T12" fmla="*/ 141 w 141"/>
                    <a:gd name="T13" fmla="*/ 0 h 96"/>
                    <a:gd name="T14" fmla="*/ 141 w 141"/>
                    <a:gd name="T15" fmla="*/ 92 h 96"/>
                    <a:gd name="T16" fmla="*/ 0 w 141"/>
                    <a:gd name="T17" fmla="*/ 92 h 96"/>
                    <a:gd name="T18" fmla="*/ 0 w 141"/>
                    <a:gd name="T19" fmla="*/ 0 h 9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96"/>
                    <a:gd name="T32" fmla="*/ 141 w 141"/>
                    <a:gd name="T33" fmla="*/ 96 h 9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9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96"/>
                      </a:lnTo>
                      <a:lnTo>
                        <a:pt x="0" y="9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1" name="Freeform 1503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92"/>
                </a:xfrm>
                <a:custGeom>
                  <a:avLst/>
                  <a:gdLst>
                    <a:gd name="T0" fmla="*/ 0 w 141"/>
                    <a:gd name="T1" fmla="*/ 0 h 92"/>
                    <a:gd name="T2" fmla="*/ 141 w 141"/>
                    <a:gd name="T3" fmla="*/ 0 h 92"/>
                    <a:gd name="T4" fmla="*/ 141 w 141"/>
                    <a:gd name="T5" fmla="*/ 92 h 92"/>
                    <a:gd name="T6" fmla="*/ 0 w 141"/>
                    <a:gd name="T7" fmla="*/ 92 h 92"/>
                    <a:gd name="T8" fmla="*/ 0 w 141"/>
                    <a:gd name="T9" fmla="*/ 0 h 92"/>
                    <a:gd name="T10" fmla="*/ 0 w 141"/>
                    <a:gd name="T11" fmla="*/ 0 h 92"/>
                    <a:gd name="T12" fmla="*/ 141 w 141"/>
                    <a:gd name="T13" fmla="*/ 0 h 92"/>
                    <a:gd name="T14" fmla="*/ 141 w 141"/>
                    <a:gd name="T15" fmla="*/ 89 h 92"/>
                    <a:gd name="T16" fmla="*/ 0 w 141"/>
                    <a:gd name="T17" fmla="*/ 89 h 92"/>
                    <a:gd name="T18" fmla="*/ 0 w 141"/>
                    <a:gd name="T19" fmla="*/ 0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92"/>
                    <a:gd name="T32" fmla="*/ 141 w 141"/>
                    <a:gd name="T33" fmla="*/ 92 h 9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9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9"/>
                      </a:lnTo>
                      <a:lnTo>
                        <a:pt x="0" y="8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D7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2" name="Freeform 1504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89"/>
                </a:xfrm>
                <a:custGeom>
                  <a:avLst/>
                  <a:gdLst>
                    <a:gd name="T0" fmla="*/ 0 w 141"/>
                    <a:gd name="T1" fmla="*/ 0 h 89"/>
                    <a:gd name="T2" fmla="*/ 141 w 141"/>
                    <a:gd name="T3" fmla="*/ 0 h 89"/>
                    <a:gd name="T4" fmla="*/ 141 w 141"/>
                    <a:gd name="T5" fmla="*/ 89 h 89"/>
                    <a:gd name="T6" fmla="*/ 0 w 141"/>
                    <a:gd name="T7" fmla="*/ 89 h 89"/>
                    <a:gd name="T8" fmla="*/ 0 w 141"/>
                    <a:gd name="T9" fmla="*/ 0 h 89"/>
                    <a:gd name="T10" fmla="*/ 0 w 141"/>
                    <a:gd name="T11" fmla="*/ 0 h 89"/>
                    <a:gd name="T12" fmla="*/ 141 w 141"/>
                    <a:gd name="T13" fmla="*/ 0 h 89"/>
                    <a:gd name="T14" fmla="*/ 141 w 141"/>
                    <a:gd name="T15" fmla="*/ 84 h 89"/>
                    <a:gd name="T16" fmla="*/ 0 w 141"/>
                    <a:gd name="T17" fmla="*/ 84 h 89"/>
                    <a:gd name="T18" fmla="*/ 0 w 141"/>
                    <a:gd name="T19" fmla="*/ 0 h 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89"/>
                    <a:gd name="T32" fmla="*/ 141 w 141"/>
                    <a:gd name="T33" fmla="*/ 89 h 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89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9"/>
                      </a:lnTo>
                      <a:lnTo>
                        <a:pt x="0" y="89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4"/>
                      </a:lnTo>
                      <a:lnTo>
                        <a:pt x="0" y="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3" name="Freeform 1505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84"/>
                </a:xfrm>
                <a:custGeom>
                  <a:avLst/>
                  <a:gdLst>
                    <a:gd name="T0" fmla="*/ 0 w 141"/>
                    <a:gd name="T1" fmla="*/ 0 h 84"/>
                    <a:gd name="T2" fmla="*/ 141 w 141"/>
                    <a:gd name="T3" fmla="*/ 0 h 84"/>
                    <a:gd name="T4" fmla="*/ 141 w 141"/>
                    <a:gd name="T5" fmla="*/ 84 h 84"/>
                    <a:gd name="T6" fmla="*/ 0 w 141"/>
                    <a:gd name="T7" fmla="*/ 84 h 84"/>
                    <a:gd name="T8" fmla="*/ 0 w 141"/>
                    <a:gd name="T9" fmla="*/ 0 h 84"/>
                    <a:gd name="T10" fmla="*/ 0 w 141"/>
                    <a:gd name="T11" fmla="*/ 0 h 84"/>
                    <a:gd name="T12" fmla="*/ 141 w 141"/>
                    <a:gd name="T13" fmla="*/ 0 h 84"/>
                    <a:gd name="T14" fmla="*/ 141 w 141"/>
                    <a:gd name="T15" fmla="*/ 80 h 84"/>
                    <a:gd name="T16" fmla="*/ 0 w 141"/>
                    <a:gd name="T17" fmla="*/ 80 h 84"/>
                    <a:gd name="T18" fmla="*/ 0 w 141"/>
                    <a:gd name="T19" fmla="*/ 0 h 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84"/>
                    <a:gd name="T32" fmla="*/ 141 w 141"/>
                    <a:gd name="T33" fmla="*/ 84 h 8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8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4"/>
                      </a:lnTo>
                      <a:lnTo>
                        <a:pt x="0" y="8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0"/>
                      </a:lnTo>
                      <a:lnTo>
                        <a:pt x="0" y="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D5D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4" name="Freeform 1506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80"/>
                </a:xfrm>
                <a:custGeom>
                  <a:avLst/>
                  <a:gdLst>
                    <a:gd name="T0" fmla="*/ 0 w 141"/>
                    <a:gd name="T1" fmla="*/ 0 h 80"/>
                    <a:gd name="T2" fmla="*/ 141 w 141"/>
                    <a:gd name="T3" fmla="*/ 0 h 80"/>
                    <a:gd name="T4" fmla="*/ 141 w 141"/>
                    <a:gd name="T5" fmla="*/ 80 h 80"/>
                    <a:gd name="T6" fmla="*/ 0 w 141"/>
                    <a:gd name="T7" fmla="*/ 80 h 80"/>
                    <a:gd name="T8" fmla="*/ 0 w 141"/>
                    <a:gd name="T9" fmla="*/ 0 h 80"/>
                    <a:gd name="T10" fmla="*/ 0 w 141"/>
                    <a:gd name="T11" fmla="*/ 0 h 80"/>
                    <a:gd name="T12" fmla="*/ 141 w 141"/>
                    <a:gd name="T13" fmla="*/ 0 h 80"/>
                    <a:gd name="T14" fmla="*/ 141 w 141"/>
                    <a:gd name="T15" fmla="*/ 76 h 80"/>
                    <a:gd name="T16" fmla="*/ 0 w 141"/>
                    <a:gd name="T17" fmla="*/ 76 h 80"/>
                    <a:gd name="T18" fmla="*/ 0 w 141"/>
                    <a:gd name="T19" fmla="*/ 0 h 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80"/>
                    <a:gd name="T32" fmla="*/ 141 w 141"/>
                    <a:gd name="T33" fmla="*/ 80 h 8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80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0"/>
                      </a:lnTo>
                      <a:lnTo>
                        <a:pt x="0" y="8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76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4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5" name="Freeform 1507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76"/>
                </a:xfrm>
                <a:custGeom>
                  <a:avLst/>
                  <a:gdLst>
                    <a:gd name="T0" fmla="*/ 0 w 141"/>
                    <a:gd name="T1" fmla="*/ 0 h 76"/>
                    <a:gd name="T2" fmla="*/ 141 w 141"/>
                    <a:gd name="T3" fmla="*/ 0 h 76"/>
                    <a:gd name="T4" fmla="*/ 141 w 141"/>
                    <a:gd name="T5" fmla="*/ 76 h 76"/>
                    <a:gd name="T6" fmla="*/ 0 w 141"/>
                    <a:gd name="T7" fmla="*/ 76 h 76"/>
                    <a:gd name="T8" fmla="*/ 0 w 141"/>
                    <a:gd name="T9" fmla="*/ 0 h 76"/>
                    <a:gd name="T10" fmla="*/ 0 w 141"/>
                    <a:gd name="T11" fmla="*/ 0 h 76"/>
                    <a:gd name="T12" fmla="*/ 141 w 141"/>
                    <a:gd name="T13" fmla="*/ 0 h 76"/>
                    <a:gd name="T14" fmla="*/ 141 w 141"/>
                    <a:gd name="T15" fmla="*/ 72 h 76"/>
                    <a:gd name="T16" fmla="*/ 0 w 141"/>
                    <a:gd name="T17" fmla="*/ 72 h 76"/>
                    <a:gd name="T18" fmla="*/ 0 w 141"/>
                    <a:gd name="T19" fmla="*/ 0 h 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76"/>
                    <a:gd name="T32" fmla="*/ 141 w 141"/>
                    <a:gd name="T33" fmla="*/ 76 h 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7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76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72"/>
                      </a:lnTo>
                      <a:lnTo>
                        <a:pt x="0" y="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6" name="Freeform 1508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72"/>
                </a:xfrm>
                <a:custGeom>
                  <a:avLst/>
                  <a:gdLst>
                    <a:gd name="T0" fmla="*/ 0 w 141"/>
                    <a:gd name="T1" fmla="*/ 0 h 72"/>
                    <a:gd name="T2" fmla="*/ 141 w 141"/>
                    <a:gd name="T3" fmla="*/ 0 h 72"/>
                    <a:gd name="T4" fmla="*/ 141 w 141"/>
                    <a:gd name="T5" fmla="*/ 72 h 72"/>
                    <a:gd name="T6" fmla="*/ 0 w 141"/>
                    <a:gd name="T7" fmla="*/ 72 h 72"/>
                    <a:gd name="T8" fmla="*/ 0 w 141"/>
                    <a:gd name="T9" fmla="*/ 0 h 72"/>
                    <a:gd name="T10" fmla="*/ 0 w 141"/>
                    <a:gd name="T11" fmla="*/ 0 h 72"/>
                    <a:gd name="T12" fmla="*/ 141 w 141"/>
                    <a:gd name="T13" fmla="*/ 0 h 72"/>
                    <a:gd name="T14" fmla="*/ 141 w 141"/>
                    <a:gd name="T15" fmla="*/ 68 h 72"/>
                    <a:gd name="T16" fmla="*/ 0 w 141"/>
                    <a:gd name="T17" fmla="*/ 68 h 72"/>
                    <a:gd name="T18" fmla="*/ 0 w 14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72"/>
                    <a:gd name="T32" fmla="*/ 141 w 141"/>
                    <a:gd name="T33" fmla="*/ 72 h 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7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72"/>
                      </a:lnTo>
                      <a:lnTo>
                        <a:pt x="0" y="7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8"/>
                      </a:lnTo>
                      <a:lnTo>
                        <a:pt x="0" y="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7" name="Freeform 1509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68"/>
                </a:xfrm>
                <a:custGeom>
                  <a:avLst/>
                  <a:gdLst>
                    <a:gd name="T0" fmla="*/ 0 w 141"/>
                    <a:gd name="T1" fmla="*/ 0 h 68"/>
                    <a:gd name="T2" fmla="*/ 141 w 141"/>
                    <a:gd name="T3" fmla="*/ 0 h 68"/>
                    <a:gd name="T4" fmla="*/ 141 w 141"/>
                    <a:gd name="T5" fmla="*/ 68 h 68"/>
                    <a:gd name="T6" fmla="*/ 0 w 141"/>
                    <a:gd name="T7" fmla="*/ 68 h 68"/>
                    <a:gd name="T8" fmla="*/ 0 w 141"/>
                    <a:gd name="T9" fmla="*/ 0 h 68"/>
                    <a:gd name="T10" fmla="*/ 0 w 141"/>
                    <a:gd name="T11" fmla="*/ 0 h 68"/>
                    <a:gd name="T12" fmla="*/ 141 w 141"/>
                    <a:gd name="T13" fmla="*/ 0 h 68"/>
                    <a:gd name="T14" fmla="*/ 141 w 141"/>
                    <a:gd name="T15" fmla="*/ 64 h 68"/>
                    <a:gd name="T16" fmla="*/ 0 w 141"/>
                    <a:gd name="T17" fmla="*/ 64 h 68"/>
                    <a:gd name="T18" fmla="*/ 0 w 141"/>
                    <a:gd name="T19" fmla="*/ 0 h 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68"/>
                    <a:gd name="T32" fmla="*/ 141 w 141"/>
                    <a:gd name="T33" fmla="*/ 68 h 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6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8"/>
                      </a:lnTo>
                      <a:lnTo>
                        <a:pt x="0" y="6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4"/>
                      </a:lnTo>
                      <a:lnTo>
                        <a:pt x="0" y="6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8" name="Freeform 1510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64"/>
                </a:xfrm>
                <a:custGeom>
                  <a:avLst/>
                  <a:gdLst>
                    <a:gd name="T0" fmla="*/ 0 w 141"/>
                    <a:gd name="T1" fmla="*/ 0 h 64"/>
                    <a:gd name="T2" fmla="*/ 141 w 141"/>
                    <a:gd name="T3" fmla="*/ 0 h 64"/>
                    <a:gd name="T4" fmla="*/ 141 w 141"/>
                    <a:gd name="T5" fmla="*/ 64 h 64"/>
                    <a:gd name="T6" fmla="*/ 0 w 141"/>
                    <a:gd name="T7" fmla="*/ 64 h 64"/>
                    <a:gd name="T8" fmla="*/ 0 w 141"/>
                    <a:gd name="T9" fmla="*/ 0 h 64"/>
                    <a:gd name="T10" fmla="*/ 0 w 141"/>
                    <a:gd name="T11" fmla="*/ 0 h 64"/>
                    <a:gd name="T12" fmla="*/ 141 w 141"/>
                    <a:gd name="T13" fmla="*/ 0 h 64"/>
                    <a:gd name="T14" fmla="*/ 141 w 141"/>
                    <a:gd name="T15" fmla="*/ 61 h 64"/>
                    <a:gd name="T16" fmla="*/ 0 w 141"/>
                    <a:gd name="T17" fmla="*/ 61 h 64"/>
                    <a:gd name="T18" fmla="*/ 0 w 141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64"/>
                    <a:gd name="T32" fmla="*/ 141 w 141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6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4"/>
                      </a:lnTo>
                      <a:lnTo>
                        <a:pt x="0" y="6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1"/>
                      </a:lnTo>
                      <a:lnTo>
                        <a:pt x="0" y="6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0D0D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39" name="Freeform 1511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61"/>
                </a:xfrm>
                <a:custGeom>
                  <a:avLst/>
                  <a:gdLst>
                    <a:gd name="T0" fmla="*/ 0 w 141"/>
                    <a:gd name="T1" fmla="*/ 0 h 61"/>
                    <a:gd name="T2" fmla="*/ 141 w 141"/>
                    <a:gd name="T3" fmla="*/ 0 h 61"/>
                    <a:gd name="T4" fmla="*/ 141 w 141"/>
                    <a:gd name="T5" fmla="*/ 61 h 61"/>
                    <a:gd name="T6" fmla="*/ 0 w 141"/>
                    <a:gd name="T7" fmla="*/ 61 h 61"/>
                    <a:gd name="T8" fmla="*/ 0 w 141"/>
                    <a:gd name="T9" fmla="*/ 0 h 61"/>
                    <a:gd name="T10" fmla="*/ 0 w 141"/>
                    <a:gd name="T11" fmla="*/ 0 h 61"/>
                    <a:gd name="T12" fmla="*/ 141 w 141"/>
                    <a:gd name="T13" fmla="*/ 0 h 61"/>
                    <a:gd name="T14" fmla="*/ 141 w 141"/>
                    <a:gd name="T15" fmla="*/ 57 h 61"/>
                    <a:gd name="T16" fmla="*/ 0 w 141"/>
                    <a:gd name="T17" fmla="*/ 57 h 61"/>
                    <a:gd name="T18" fmla="*/ 0 w 141"/>
                    <a:gd name="T19" fmla="*/ 0 h 6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61"/>
                    <a:gd name="T32" fmla="*/ 141 w 141"/>
                    <a:gd name="T33" fmla="*/ 61 h 6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61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61"/>
                      </a:lnTo>
                      <a:lnTo>
                        <a:pt x="0" y="6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57"/>
                      </a:lnTo>
                      <a:lnTo>
                        <a:pt x="0" y="5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0" name="Freeform 1512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57"/>
                </a:xfrm>
                <a:custGeom>
                  <a:avLst/>
                  <a:gdLst>
                    <a:gd name="T0" fmla="*/ 0 w 141"/>
                    <a:gd name="T1" fmla="*/ 0 h 57"/>
                    <a:gd name="T2" fmla="*/ 141 w 141"/>
                    <a:gd name="T3" fmla="*/ 0 h 57"/>
                    <a:gd name="T4" fmla="*/ 141 w 141"/>
                    <a:gd name="T5" fmla="*/ 57 h 57"/>
                    <a:gd name="T6" fmla="*/ 0 w 141"/>
                    <a:gd name="T7" fmla="*/ 57 h 57"/>
                    <a:gd name="T8" fmla="*/ 0 w 141"/>
                    <a:gd name="T9" fmla="*/ 0 h 57"/>
                    <a:gd name="T10" fmla="*/ 0 w 141"/>
                    <a:gd name="T11" fmla="*/ 0 h 57"/>
                    <a:gd name="T12" fmla="*/ 141 w 141"/>
                    <a:gd name="T13" fmla="*/ 0 h 57"/>
                    <a:gd name="T14" fmla="*/ 141 w 141"/>
                    <a:gd name="T15" fmla="*/ 52 h 57"/>
                    <a:gd name="T16" fmla="*/ 0 w 141"/>
                    <a:gd name="T17" fmla="*/ 52 h 57"/>
                    <a:gd name="T18" fmla="*/ 0 w 141"/>
                    <a:gd name="T19" fmla="*/ 0 h 5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57"/>
                    <a:gd name="T32" fmla="*/ 141 w 141"/>
                    <a:gd name="T33" fmla="*/ 57 h 5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57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57"/>
                      </a:lnTo>
                      <a:lnTo>
                        <a:pt x="0" y="57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52"/>
                      </a:lnTo>
                      <a:lnTo>
                        <a:pt x="0" y="5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1" name="Freeform 1513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52"/>
                </a:xfrm>
                <a:custGeom>
                  <a:avLst/>
                  <a:gdLst>
                    <a:gd name="T0" fmla="*/ 0 w 141"/>
                    <a:gd name="T1" fmla="*/ 0 h 52"/>
                    <a:gd name="T2" fmla="*/ 141 w 141"/>
                    <a:gd name="T3" fmla="*/ 0 h 52"/>
                    <a:gd name="T4" fmla="*/ 141 w 141"/>
                    <a:gd name="T5" fmla="*/ 52 h 52"/>
                    <a:gd name="T6" fmla="*/ 0 w 141"/>
                    <a:gd name="T7" fmla="*/ 52 h 52"/>
                    <a:gd name="T8" fmla="*/ 0 w 141"/>
                    <a:gd name="T9" fmla="*/ 0 h 52"/>
                    <a:gd name="T10" fmla="*/ 0 w 141"/>
                    <a:gd name="T11" fmla="*/ 0 h 52"/>
                    <a:gd name="T12" fmla="*/ 141 w 141"/>
                    <a:gd name="T13" fmla="*/ 0 h 52"/>
                    <a:gd name="T14" fmla="*/ 141 w 141"/>
                    <a:gd name="T15" fmla="*/ 48 h 52"/>
                    <a:gd name="T16" fmla="*/ 0 w 141"/>
                    <a:gd name="T17" fmla="*/ 48 h 52"/>
                    <a:gd name="T18" fmla="*/ 0 w 141"/>
                    <a:gd name="T19" fmla="*/ 0 h 5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52"/>
                    <a:gd name="T32" fmla="*/ 141 w 141"/>
                    <a:gd name="T33" fmla="*/ 52 h 5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5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52"/>
                      </a:lnTo>
                      <a:lnTo>
                        <a:pt x="0" y="5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DCD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2" name="Freeform 1514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48"/>
                </a:xfrm>
                <a:custGeom>
                  <a:avLst/>
                  <a:gdLst>
                    <a:gd name="T0" fmla="*/ 0 w 141"/>
                    <a:gd name="T1" fmla="*/ 0 h 48"/>
                    <a:gd name="T2" fmla="*/ 141 w 141"/>
                    <a:gd name="T3" fmla="*/ 0 h 48"/>
                    <a:gd name="T4" fmla="*/ 141 w 141"/>
                    <a:gd name="T5" fmla="*/ 48 h 48"/>
                    <a:gd name="T6" fmla="*/ 0 w 141"/>
                    <a:gd name="T7" fmla="*/ 48 h 48"/>
                    <a:gd name="T8" fmla="*/ 0 w 141"/>
                    <a:gd name="T9" fmla="*/ 0 h 48"/>
                    <a:gd name="T10" fmla="*/ 0 w 141"/>
                    <a:gd name="T11" fmla="*/ 0 h 48"/>
                    <a:gd name="T12" fmla="*/ 141 w 141"/>
                    <a:gd name="T13" fmla="*/ 0 h 48"/>
                    <a:gd name="T14" fmla="*/ 141 w 141"/>
                    <a:gd name="T15" fmla="*/ 44 h 48"/>
                    <a:gd name="T16" fmla="*/ 0 w 141"/>
                    <a:gd name="T17" fmla="*/ 44 h 48"/>
                    <a:gd name="T18" fmla="*/ 0 w 141"/>
                    <a:gd name="T19" fmla="*/ 0 h 4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48"/>
                    <a:gd name="T32" fmla="*/ 141 w 141"/>
                    <a:gd name="T33" fmla="*/ 48 h 4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4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8"/>
                      </a:lnTo>
                      <a:lnTo>
                        <a:pt x="0" y="4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3" name="Freeform 1515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44"/>
                </a:xfrm>
                <a:custGeom>
                  <a:avLst/>
                  <a:gdLst>
                    <a:gd name="T0" fmla="*/ 0 w 141"/>
                    <a:gd name="T1" fmla="*/ 0 h 44"/>
                    <a:gd name="T2" fmla="*/ 141 w 141"/>
                    <a:gd name="T3" fmla="*/ 0 h 44"/>
                    <a:gd name="T4" fmla="*/ 141 w 141"/>
                    <a:gd name="T5" fmla="*/ 44 h 44"/>
                    <a:gd name="T6" fmla="*/ 0 w 141"/>
                    <a:gd name="T7" fmla="*/ 44 h 44"/>
                    <a:gd name="T8" fmla="*/ 0 w 141"/>
                    <a:gd name="T9" fmla="*/ 0 h 44"/>
                    <a:gd name="T10" fmla="*/ 0 w 141"/>
                    <a:gd name="T11" fmla="*/ 0 h 44"/>
                    <a:gd name="T12" fmla="*/ 141 w 141"/>
                    <a:gd name="T13" fmla="*/ 0 h 44"/>
                    <a:gd name="T14" fmla="*/ 141 w 141"/>
                    <a:gd name="T15" fmla="*/ 40 h 44"/>
                    <a:gd name="T16" fmla="*/ 0 w 141"/>
                    <a:gd name="T17" fmla="*/ 40 h 44"/>
                    <a:gd name="T18" fmla="*/ 0 w 14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44"/>
                    <a:gd name="T32" fmla="*/ 141 w 14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4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4" name="Freeform 1516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40"/>
                </a:xfrm>
                <a:custGeom>
                  <a:avLst/>
                  <a:gdLst>
                    <a:gd name="T0" fmla="*/ 0 w 141"/>
                    <a:gd name="T1" fmla="*/ 0 h 40"/>
                    <a:gd name="T2" fmla="*/ 141 w 141"/>
                    <a:gd name="T3" fmla="*/ 0 h 40"/>
                    <a:gd name="T4" fmla="*/ 141 w 141"/>
                    <a:gd name="T5" fmla="*/ 40 h 40"/>
                    <a:gd name="T6" fmla="*/ 0 w 141"/>
                    <a:gd name="T7" fmla="*/ 40 h 40"/>
                    <a:gd name="T8" fmla="*/ 0 w 141"/>
                    <a:gd name="T9" fmla="*/ 0 h 40"/>
                    <a:gd name="T10" fmla="*/ 0 w 141"/>
                    <a:gd name="T11" fmla="*/ 0 h 40"/>
                    <a:gd name="T12" fmla="*/ 141 w 141"/>
                    <a:gd name="T13" fmla="*/ 0 h 40"/>
                    <a:gd name="T14" fmla="*/ 141 w 141"/>
                    <a:gd name="T15" fmla="*/ 36 h 40"/>
                    <a:gd name="T16" fmla="*/ 0 w 141"/>
                    <a:gd name="T17" fmla="*/ 36 h 40"/>
                    <a:gd name="T18" fmla="*/ 0 w 141"/>
                    <a:gd name="T19" fmla="*/ 0 h 4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40"/>
                    <a:gd name="T32" fmla="*/ 141 w 141"/>
                    <a:gd name="T33" fmla="*/ 40 h 4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40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0"/>
                      </a:lnTo>
                      <a:lnTo>
                        <a:pt x="0" y="4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36"/>
                      </a:lnTo>
                      <a:lnTo>
                        <a:pt x="0" y="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5" name="Freeform 1517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36"/>
                </a:xfrm>
                <a:custGeom>
                  <a:avLst/>
                  <a:gdLst>
                    <a:gd name="T0" fmla="*/ 0 w 141"/>
                    <a:gd name="T1" fmla="*/ 0 h 36"/>
                    <a:gd name="T2" fmla="*/ 141 w 141"/>
                    <a:gd name="T3" fmla="*/ 0 h 36"/>
                    <a:gd name="T4" fmla="*/ 141 w 141"/>
                    <a:gd name="T5" fmla="*/ 36 h 36"/>
                    <a:gd name="T6" fmla="*/ 0 w 141"/>
                    <a:gd name="T7" fmla="*/ 36 h 36"/>
                    <a:gd name="T8" fmla="*/ 0 w 141"/>
                    <a:gd name="T9" fmla="*/ 0 h 36"/>
                    <a:gd name="T10" fmla="*/ 0 w 141"/>
                    <a:gd name="T11" fmla="*/ 0 h 36"/>
                    <a:gd name="T12" fmla="*/ 141 w 141"/>
                    <a:gd name="T13" fmla="*/ 0 h 36"/>
                    <a:gd name="T14" fmla="*/ 141 w 141"/>
                    <a:gd name="T15" fmla="*/ 32 h 36"/>
                    <a:gd name="T16" fmla="*/ 0 w 141"/>
                    <a:gd name="T17" fmla="*/ 32 h 36"/>
                    <a:gd name="T18" fmla="*/ 0 w 141"/>
                    <a:gd name="T19" fmla="*/ 0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36"/>
                    <a:gd name="T32" fmla="*/ 141 w 141"/>
                    <a:gd name="T33" fmla="*/ 36 h 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3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36"/>
                      </a:lnTo>
                      <a:lnTo>
                        <a:pt x="0" y="3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32"/>
                      </a:lnTo>
                      <a:lnTo>
                        <a:pt x="0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C9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6" name="Freeform 1518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32"/>
                </a:xfrm>
                <a:custGeom>
                  <a:avLst/>
                  <a:gdLst>
                    <a:gd name="T0" fmla="*/ 0 w 141"/>
                    <a:gd name="T1" fmla="*/ 0 h 32"/>
                    <a:gd name="T2" fmla="*/ 141 w 141"/>
                    <a:gd name="T3" fmla="*/ 0 h 32"/>
                    <a:gd name="T4" fmla="*/ 141 w 141"/>
                    <a:gd name="T5" fmla="*/ 32 h 32"/>
                    <a:gd name="T6" fmla="*/ 0 w 141"/>
                    <a:gd name="T7" fmla="*/ 32 h 32"/>
                    <a:gd name="T8" fmla="*/ 0 w 141"/>
                    <a:gd name="T9" fmla="*/ 0 h 32"/>
                    <a:gd name="T10" fmla="*/ 0 w 141"/>
                    <a:gd name="T11" fmla="*/ 0 h 32"/>
                    <a:gd name="T12" fmla="*/ 141 w 141"/>
                    <a:gd name="T13" fmla="*/ 0 h 32"/>
                    <a:gd name="T14" fmla="*/ 141 w 141"/>
                    <a:gd name="T15" fmla="*/ 29 h 32"/>
                    <a:gd name="T16" fmla="*/ 0 w 141"/>
                    <a:gd name="T17" fmla="*/ 29 h 32"/>
                    <a:gd name="T18" fmla="*/ 0 w 141"/>
                    <a:gd name="T19" fmla="*/ 0 h 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32"/>
                    <a:gd name="T32" fmla="*/ 141 w 141"/>
                    <a:gd name="T33" fmla="*/ 32 h 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3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32"/>
                      </a:lnTo>
                      <a:lnTo>
                        <a:pt x="0" y="3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7" name="Freeform 1519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29"/>
                </a:xfrm>
                <a:custGeom>
                  <a:avLst/>
                  <a:gdLst>
                    <a:gd name="T0" fmla="*/ 0 w 141"/>
                    <a:gd name="T1" fmla="*/ 0 h 29"/>
                    <a:gd name="T2" fmla="*/ 141 w 141"/>
                    <a:gd name="T3" fmla="*/ 0 h 29"/>
                    <a:gd name="T4" fmla="*/ 141 w 141"/>
                    <a:gd name="T5" fmla="*/ 29 h 29"/>
                    <a:gd name="T6" fmla="*/ 0 w 141"/>
                    <a:gd name="T7" fmla="*/ 29 h 29"/>
                    <a:gd name="T8" fmla="*/ 0 w 141"/>
                    <a:gd name="T9" fmla="*/ 0 h 29"/>
                    <a:gd name="T10" fmla="*/ 0 w 141"/>
                    <a:gd name="T11" fmla="*/ 0 h 29"/>
                    <a:gd name="T12" fmla="*/ 141 w 141"/>
                    <a:gd name="T13" fmla="*/ 0 h 29"/>
                    <a:gd name="T14" fmla="*/ 141 w 141"/>
                    <a:gd name="T15" fmla="*/ 25 h 29"/>
                    <a:gd name="T16" fmla="*/ 0 w 141"/>
                    <a:gd name="T17" fmla="*/ 25 h 29"/>
                    <a:gd name="T18" fmla="*/ 0 w 141"/>
                    <a:gd name="T19" fmla="*/ 0 h 2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29"/>
                    <a:gd name="T32" fmla="*/ 141 w 141"/>
                    <a:gd name="T33" fmla="*/ 29 h 2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29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5"/>
                      </a:lnTo>
                      <a:lnTo>
                        <a:pt x="0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C7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8" name="Freeform 1520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25"/>
                </a:xfrm>
                <a:custGeom>
                  <a:avLst/>
                  <a:gdLst>
                    <a:gd name="T0" fmla="*/ 0 w 141"/>
                    <a:gd name="T1" fmla="*/ 0 h 25"/>
                    <a:gd name="T2" fmla="*/ 141 w 141"/>
                    <a:gd name="T3" fmla="*/ 0 h 25"/>
                    <a:gd name="T4" fmla="*/ 141 w 141"/>
                    <a:gd name="T5" fmla="*/ 25 h 25"/>
                    <a:gd name="T6" fmla="*/ 0 w 141"/>
                    <a:gd name="T7" fmla="*/ 25 h 25"/>
                    <a:gd name="T8" fmla="*/ 0 w 141"/>
                    <a:gd name="T9" fmla="*/ 0 h 25"/>
                    <a:gd name="T10" fmla="*/ 0 w 141"/>
                    <a:gd name="T11" fmla="*/ 0 h 25"/>
                    <a:gd name="T12" fmla="*/ 141 w 141"/>
                    <a:gd name="T13" fmla="*/ 0 h 25"/>
                    <a:gd name="T14" fmla="*/ 141 w 141"/>
                    <a:gd name="T15" fmla="*/ 20 h 25"/>
                    <a:gd name="T16" fmla="*/ 0 w 141"/>
                    <a:gd name="T17" fmla="*/ 20 h 25"/>
                    <a:gd name="T18" fmla="*/ 0 w 141"/>
                    <a:gd name="T19" fmla="*/ 0 h 2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25"/>
                    <a:gd name="T32" fmla="*/ 141 w 141"/>
                    <a:gd name="T33" fmla="*/ 25 h 2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25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5"/>
                      </a:lnTo>
                      <a:lnTo>
                        <a:pt x="0" y="2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49" name="Freeform 1521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20"/>
                </a:xfrm>
                <a:custGeom>
                  <a:avLst/>
                  <a:gdLst>
                    <a:gd name="T0" fmla="*/ 0 w 141"/>
                    <a:gd name="T1" fmla="*/ 0 h 20"/>
                    <a:gd name="T2" fmla="*/ 141 w 141"/>
                    <a:gd name="T3" fmla="*/ 0 h 20"/>
                    <a:gd name="T4" fmla="*/ 141 w 141"/>
                    <a:gd name="T5" fmla="*/ 20 h 20"/>
                    <a:gd name="T6" fmla="*/ 0 w 141"/>
                    <a:gd name="T7" fmla="*/ 20 h 20"/>
                    <a:gd name="T8" fmla="*/ 0 w 141"/>
                    <a:gd name="T9" fmla="*/ 0 h 20"/>
                    <a:gd name="T10" fmla="*/ 0 w 141"/>
                    <a:gd name="T11" fmla="*/ 0 h 20"/>
                    <a:gd name="T12" fmla="*/ 141 w 141"/>
                    <a:gd name="T13" fmla="*/ 0 h 20"/>
                    <a:gd name="T14" fmla="*/ 141 w 141"/>
                    <a:gd name="T15" fmla="*/ 16 h 20"/>
                    <a:gd name="T16" fmla="*/ 0 w 141"/>
                    <a:gd name="T17" fmla="*/ 16 h 20"/>
                    <a:gd name="T18" fmla="*/ 0 w 141"/>
                    <a:gd name="T19" fmla="*/ 0 h 2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20"/>
                    <a:gd name="T32" fmla="*/ 141 w 141"/>
                    <a:gd name="T33" fmla="*/ 20 h 2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20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0"/>
                      </a:lnTo>
                      <a:lnTo>
                        <a:pt x="0" y="2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5C5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0" name="Freeform 1522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6"/>
                </a:xfrm>
                <a:custGeom>
                  <a:avLst/>
                  <a:gdLst>
                    <a:gd name="T0" fmla="*/ 0 w 141"/>
                    <a:gd name="T1" fmla="*/ 0 h 16"/>
                    <a:gd name="T2" fmla="*/ 141 w 141"/>
                    <a:gd name="T3" fmla="*/ 0 h 16"/>
                    <a:gd name="T4" fmla="*/ 141 w 141"/>
                    <a:gd name="T5" fmla="*/ 16 h 16"/>
                    <a:gd name="T6" fmla="*/ 0 w 141"/>
                    <a:gd name="T7" fmla="*/ 16 h 16"/>
                    <a:gd name="T8" fmla="*/ 0 w 141"/>
                    <a:gd name="T9" fmla="*/ 0 h 16"/>
                    <a:gd name="T10" fmla="*/ 0 w 141"/>
                    <a:gd name="T11" fmla="*/ 0 h 16"/>
                    <a:gd name="T12" fmla="*/ 141 w 141"/>
                    <a:gd name="T13" fmla="*/ 0 h 16"/>
                    <a:gd name="T14" fmla="*/ 141 w 141"/>
                    <a:gd name="T15" fmla="*/ 12 h 16"/>
                    <a:gd name="T16" fmla="*/ 0 w 141"/>
                    <a:gd name="T17" fmla="*/ 12 h 16"/>
                    <a:gd name="T18" fmla="*/ 0 w 141"/>
                    <a:gd name="T19" fmla="*/ 0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6"/>
                    <a:gd name="T32" fmla="*/ 141 w 141"/>
                    <a:gd name="T33" fmla="*/ 16 h 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6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1" name="Freeform 1523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2"/>
                </a:xfrm>
                <a:custGeom>
                  <a:avLst/>
                  <a:gdLst>
                    <a:gd name="T0" fmla="*/ 0 w 141"/>
                    <a:gd name="T1" fmla="*/ 0 h 12"/>
                    <a:gd name="T2" fmla="*/ 141 w 141"/>
                    <a:gd name="T3" fmla="*/ 0 h 12"/>
                    <a:gd name="T4" fmla="*/ 141 w 141"/>
                    <a:gd name="T5" fmla="*/ 12 h 12"/>
                    <a:gd name="T6" fmla="*/ 0 w 141"/>
                    <a:gd name="T7" fmla="*/ 12 h 12"/>
                    <a:gd name="T8" fmla="*/ 0 w 141"/>
                    <a:gd name="T9" fmla="*/ 0 h 12"/>
                    <a:gd name="T10" fmla="*/ 0 w 141"/>
                    <a:gd name="T11" fmla="*/ 0 h 12"/>
                    <a:gd name="T12" fmla="*/ 141 w 141"/>
                    <a:gd name="T13" fmla="*/ 0 h 12"/>
                    <a:gd name="T14" fmla="*/ 141 w 141"/>
                    <a:gd name="T15" fmla="*/ 8 h 12"/>
                    <a:gd name="T16" fmla="*/ 0 w 141"/>
                    <a:gd name="T17" fmla="*/ 8 h 12"/>
                    <a:gd name="T18" fmla="*/ 0 w 141"/>
                    <a:gd name="T19" fmla="*/ 0 h 1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2"/>
                    <a:gd name="T32" fmla="*/ 141 w 141"/>
                    <a:gd name="T33" fmla="*/ 12 h 1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2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C3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2" name="Freeform 1524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8"/>
                </a:xfrm>
                <a:custGeom>
                  <a:avLst/>
                  <a:gdLst>
                    <a:gd name="T0" fmla="*/ 0 w 141"/>
                    <a:gd name="T1" fmla="*/ 0 h 8"/>
                    <a:gd name="T2" fmla="*/ 141 w 141"/>
                    <a:gd name="T3" fmla="*/ 0 h 8"/>
                    <a:gd name="T4" fmla="*/ 141 w 141"/>
                    <a:gd name="T5" fmla="*/ 8 h 8"/>
                    <a:gd name="T6" fmla="*/ 0 w 141"/>
                    <a:gd name="T7" fmla="*/ 8 h 8"/>
                    <a:gd name="T8" fmla="*/ 0 w 141"/>
                    <a:gd name="T9" fmla="*/ 0 h 8"/>
                    <a:gd name="T10" fmla="*/ 0 w 141"/>
                    <a:gd name="T11" fmla="*/ 0 h 8"/>
                    <a:gd name="T12" fmla="*/ 141 w 141"/>
                    <a:gd name="T13" fmla="*/ 0 h 8"/>
                    <a:gd name="T14" fmla="*/ 141 w 141"/>
                    <a:gd name="T15" fmla="*/ 4 h 8"/>
                    <a:gd name="T16" fmla="*/ 0 w 141"/>
                    <a:gd name="T17" fmla="*/ 4 h 8"/>
                    <a:gd name="T18" fmla="*/ 0 w 141"/>
                    <a:gd name="T19" fmla="*/ 0 h 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8"/>
                    <a:gd name="T32" fmla="*/ 141 w 141"/>
                    <a:gd name="T33" fmla="*/ 8 h 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8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3" name="Freeform 1525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4"/>
                </a:xfrm>
                <a:custGeom>
                  <a:avLst/>
                  <a:gdLst>
                    <a:gd name="T0" fmla="*/ 0 w 141"/>
                    <a:gd name="T1" fmla="*/ 0 h 4"/>
                    <a:gd name="T2" fmla="*/ 141 w 141"/>
                    <a:gd name="T3" fmla="*/ 0 h 4"/>
                    <a:gd name="T4" fmla="*/ 141 w 141"/>
                    <a:gd name="T5" fmla="*/ 4 h 4"/>
                    <a:gd name="T6" fmla="*/ 0 w 141"/>
                    <a:gd name="T7" fmla="*/ 4 h 4"/>
                    <a:gd name="T8" fmla="*/ 0 w 141"/>
                    <a:gd name="T9" fmla="*/ 0 h 4"/>
                    <a:gd name="T10" fmla="*/ 0 w 141"/>
                    <a:gd name="T11" fmla="*/ 0 h 4"/>
                    <a:gd name="T12" fmla="*/ 141 w 141"/>
                    <a:gd name="T13" fmla="*/ 0 h 4"/>
                    <a:gd name="T14" fmla="*/ 141 w 141"/>
                    <a:gd name="T15" fmla="*/ 0 h 4"/>
                    <a:gd name="T16" fmla="*/ 0 w 141"/>
                    <a:gd name="T17" fmla="*/ 0 h 4"/>
                    <a:gd name="T18" fmla="*/ 0 w 141"/>
                    <a:gd name="T19" fmla="*/ 0 h 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4"/>
                    <a:gd name="T32" fmla="*/ 141 w 141"/>
                    <a:gd name="T33" fmla="*/ 4 h 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4" name="Freeform 1526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"/>
                </a:xfrm>
                <a:custGeom>
                  <a:avLst/>
                  <a:gdLst>
                    <a:gd name="T0" fmla="*/ 0 w 141"/>
                    <a:gd name="T1" fmla="*/ 0 h 1"/>
                    <a:gd name="T2" fmla="*/ 141 w 141"/>
                    <a:gd name="T3" fmla="*/ 0 h 1"/>
                    <a:gd name="T4" fmla="*/ 141 w 141"/>
                    <a:gd name="T5" fmla="*/ 0 h 1"/>
                    <a:gd name="T6" fmla="*/ 0 w 141"/>
                    <a:gd name="T7" fmla="*/ 0 h 1"/>
                    <a:gd name="T8" fmla="*/ 0 w 141"/>
                    <a:gd name="T9" fmla="*/ 0 h 1"/>
                    <a:gd name="T10" fmla="*/ 0 w 141"/>
                    <a:gd name="T11" fmla="*/ 0 h 1"/>
                    <a:gd name="T12" fmla="*/ 141 w 141"/>
                    <a:gd name="T13" fmla="*/ 0 h 1"/>
                    <a:gd name="T14" fmla="*/ 141 w 141"/>
                    <a:gd name="T15" fmla="*/ 0 h 1"/>
                    <a:gd name="T16" fmla="*/ 0 w 141"/>
                    <a:gd name="T17" fmla="*/ 0 h 1"/>
                    <a:gd name="T18" fmla="*/ 0 w 14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"/>
                    <a:gd name="T32" fmla="*/ 141 w 141"/>
                    <a:gd name="T33" fmla="*/ 1 h 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5" name="Freeform 1527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29" cy="44"/>
                </a:xfrm>
                <a:custGeom>
                  <a:avLst/>
                  <a:gdLst>
                    <a:gd name="T0" fmla="*/ 0 w 129"/>
                    <a:gd name="T1" fmla="*/ 0 h 44"/>
                    <a:gd name="T2" fmla="*/ 129 w 129"/>
                    <a:gd name="T3" fmla="*/ 0 h 44"/>
                    <a:gd name="T4" fmla="*/ 129 w 129"/>
                    <a:gd name="T5" fmla="*/ 44 h 44"/>
                    <a:gd name="T6" fmla="*/ 0 w 129"/>
                    <a:gd name="T7" fmla="*/ 44 h 44"/>
                    <a:gd name="T8" fmla="*/ 0 w 129"/>
                    <a:gd name="T9" fmla="*/ 0 h 44"/>
                    <a:gd name="T10" fmla="*/ 0 w 129"/>
                    <a:gd name="T11" fmla="*/ 0 h 44"/>
                    <a:gd name="T12" fmla="*/ 126 w 129"/>
                    <a:gd name="T13" fmla="*/ 0 h 44"/>
                    <a:gd name="T14" fmla="*/ 126 w 129"/>
                    <a:gd name="T15" fmla="*/ 44 h 44"/>
                    <a:gd name="T16" fmla="*/ 0 w 129"/>
                    <a:gd name="T17" fmla="*/ 44 h 44"/>
                    <a:gd name="T18" fmla="*/ 0 w 129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9"/>
                    <a:gd name="T31" fmla="*/ 0 h 44"/>
                    <a:gd name="T32" fmla="*/ 129 w 129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9" h="44">
                      <a:moveTo>
                        <a:pt x="0" y="0"/>
                      </a:moveTo>
                      <a:lnTo>
                        <a:pt x="129" y="0"/>
                      </a:lnTo>
                      <a:lnTo>
                        <a:pt x="12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26" y="0"/>
                      </a:lnTo>
                      <a:lnTo>
                        <a:pt x="126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6" name="Freeform 1528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26" cy="44"/>
                </a:xfrm>
                <a:custGeom>
                  <a:avLst/>
                  <a:gdLst>
                    <a:gd name="T0" fmla="*/ 0 w 126"/>
                    <a:gd name="T1" fmla="*/ 0 h 44"/>
                    <a:gd name="T2" fmla="*/ 126 w 126"/>
                    <a:gd name="T3" fmla="*/ 0 h 44"/>
                    <a:gd name="T4" fmla="*/ 126 w 126"/>
                    <a:gd name="T5" fmla="*/ 44 h 44"/>
                    <a:gd name="T6" fmla="*/ 0 w 126"/>
                    <a:gd name="T7" fmla="*/ 44 h 44"/>
                    <a:gd name="T8" fmla="*/ 0 w 126"/>
                    <a:gd name="T9" fmla="*/ 0 h 44"/>
                    <a:gd name="T10" fmla="*/ 0 w 126"/>
                    <a:gd name="T11" fmla="*/ 0 h 44"/>
                    <a:gd name="T12" fmla="*/ 122 w 126"/>
                    <a:gd name="T13" fmla="*/ 0 h 44"/>
                    <a:gd name="T14" fmla="*/ 122 w 126"/>
                    <a:gd name="T15" fmla="*/ 44 h 44"/>
                    <a:gd name="T16" fmla="*/ 0 w 126"/>
                    <a:gd name="T17" fmla="*/ 44 h 44"/>
                    <a:gd name="T18" fmla="*/ 0 w 126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6"/>
                    <a:gd name="T31" fmla="*/ 0 h 44"/>
                    <a:gd name="T32" fmla="*/ 126 w 126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6" h="44">
                      <a:moveTo>
                        <a:pt x="0" y="0"/>
                      </a:moveTo>
                      <a:lnTo>
                        <a:pt x="126" y="0"/>
                      </a:lnTo>
                      <a:lnTo>
                        <a:pt x="126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22" y="0"/>
                      </a:lnTo>
                      <a:lnTo>
                        <a:pt x="12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7" name="Freeform 1529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22" cy="44"/>
                </a:xfrm>
                <a:custGeom>
                  <a:avLst/>
                  <a:gdLst>
                    <a:gd name="T0" fmla="*/ 0 w 122"/>
                    <a:gd name="T1" fmla="*/ 0 h 44"/>
                    <a:gd name="T2" fmla="*/ 122 w 122"/>
                    <a:gd name="T3" fmla="*/ 0 h 44"/>
                    <a:gd name="T4" fmla="*/ 122 w 122"/>
                    <a:gd name="T5" fmla="*/ 44 h 44"/>
                    <a:gd name="T6" fmla="*/ 0 w 122"/>
                    <a:gd name="T7" fmla="*/ 44 h 44"/>
                    <a:gd name="T8" fmla="*/ 0 w 122"/>
                    <a:gd name="T9" fmla="*/ 0 h 44"/>
                    <a:gd name="T10" fmla="*/ 0 w 122"/>
                    <a:gd name="T11" fmla="*/ 0 h 44"/>
                    <a:gd name="T12" fmla="*/ 119 w 122"/>
                    <a:gd name="T13" fmla="*/ 0 h 44"/>
                    <a:gd name="T14" fmla="*/ 119 w 122"/>
                    <a:gd name="T15" fmla="*/ 44 h 44"/>
                    <a:gd name="T16" fmla="*/ 0 w 122"/>
                    <a:gd name="T17" fmla="*/ 44 h 44"/>
                    <a:gd name="T18" fmla="*/ 0 w 122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2"/>
                    <a:gd name="T31" fmla="*/ 0 h 44"/>
                    <a:gd name="T32" fmla="*/ 122 w 122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2" h="44">
                      <a:moveTo>
                        <a:pt x="0" y="0"/>
                      </a:moveTo>
                      <a:lnTo>
                        <a:pt x="122" y="0"/>
                      </a:lnTo>
                      <a:lnTo>
                        <a:pt x="12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19" y="0"/>
                      </a:lnTo>
                      <a:lnTo>
                        <a:pt x="11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E4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8" name="Freeform 1530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19" cy="44"/>
                </a:xfrm>
                <a:custGeom>
                  <a:avLst/>
                  <a:gdLst>
                    <a:gd name="T0" fmla="*/ 0 w 119"/>
                    <a:gd name="T1" fmla="*/ 0 h 44"/>
                    <a:gd name="T2" fmla="*/ 119 w 119"/>
                    <a:gd name="T3" fmla="*/ 0 h 44"/>
                    <a:gd name="T4" fmla="*/ 119 w 119"/>
                    <a:gd name="T5" fmla="*/ 44 h 44"/>
                    <a:gd name="T6" fmla="*/ 0 w 119"/>
                    <a:gd name="T7" fmla="*/ 44 h 44"/>
                    <a:gd name="T8" fmla="*/ 0 w 119"/>
                    <a:gd name="T9" fmla="*/ 0 h 44"/>
                    <a:gd name="T10" fmla="*/ 0 w 119"/>
                    <a:gd name="T11" fmla="*/ 0 h 44"/>
                    <a:gd name="T12" fmla="*/ 116 w 119"/>
                    <a:gd name="T13" fmla="*/ 0 h 44"/>
                    <a:gd name="T14" fmla="*/ 116 w 119"/>
                    <a:gd name="T15" fmla="*/ 44 h 44"/>
                    <a:gd name="T16" fmla="*/ 0 w 119"/>
                    <a:gd name="T17" fmla="*/ 44 h 44"/>
                    <a:gd name="T18" fmla="*/ 0 w 119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9"/>
                    <a:gd name="T31" fmla="*/ 0 h 44"/>
                    <a:gd name="T32" fmla="*/ 119 w 119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9" h="44">
                      <a:moveTo>
                        <a:pt x="0" y="0"/>
                      </a:moveTo>
                      <a:lnTo>
                        <a:pt x="119" y="0"/>
                      </a:lnTo>
                      <a:lnTo>
                        <a:pt x="11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16" y="0"/>
                      </a:lnTo>
                      <a:lnTo>
                        <a:pt x="116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E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59" name="Freeform 1531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16" cy="44"/>
                </a:xfrm>
                <a:custGeom>
                  <a:avLst/>
                  <a:gdLst>
                    <a:gd name="T0" fmla="*/ 0 w 116"/>
                    <a:gd name="T1" fmla="*/ 0 h 44"/>
                    <a:gd name="T2" fmla="*/ 116 w 116"/>
                    <a:gd name="T3" fmla="*/ 0 h 44"/>
                    <a:gd name="T4" fmla="*/ 116 w 116"/>
                    <a:gd name="T5" fmla="*/ 44 h 44"/>
                    <a:gd name="T6" fmla="*/ 0 w 116"/>
                    <a:gd name="T7" fmla="*/ 44 h 44"/>
                    <a:gd name="T8" fmla="*/ 0 w 116"/>
                    <a:gd name="T9" fmla="*/ 0 h 44"/>
                    <a:gd name="T10" fmla="*/ 0 w 116"/>
                    <a:gd name="T11" fmla="*/ 0 h 44"/>
                    <a:gd name="T12" fmla="*/ 112 w 116"/>
                    <a:gd name="T13" fmla="*/ 0 h 44"/>
                    <a:gd name="T14" fmla="*/ 112 w 116"/>
                    <a:gd name="T15" fmla="*/ 44 h 44"/>
                    <a:gd name="T16" fmla="*/ 0 w 116"/>
                    <a:gd name="T17" fmla="*/ 44 h 44"/>
                    <a:gd name="T18" fmla="*/ 0 w 116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6"/>
                    <a:gd name="T31" fmla="*/ 0 h 44"/>
                    <a:gd name="T32" fmla="*/ 116 w 116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6" h="44">
                      <a:moveTo>
                        <a:pt x="0" y="0"/>
                      </a:moveTo>
                      <a:lnTo>
                        <a:pt x="116" y="0"/>
                      </a:lnTo>
                      <a:lnTo>
                        <a:pt x="116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0" name="Freeform 1532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12" cy="44"/>
                </a:xfrm>
                <a:custGeom>
                  <a:avLst/>
                  <a:gdLst>
                    <a:gd name="T0" fmla="*/ 0 w 112"/>
                    <a:gd name="T1" fmla="*/ 0 h 44"/>
                    <a:gd name="T2" fmla="*/ 112 w 112"/>
                    <a:gd name="T3" fmla="*/ 0 h 44"/>
                    <a:gd name="T4" fmla="*/ 112 w 112"/>
                    <a:gd name="T5" fmla="*/ 44 h 44"/>
                    <a:gd name="T6" fmla="*/ 0 w 112"/>
                    <a:gd name="T7" fmla="*/ 44 h 44"/>
                    <a:gd name="T8" fmla="*/ 0 w 112"/>
                    <a:gd name="T9" fmla="*/ 0 h 44"/>
                    <a:gd name="T10" fmla="*/ 0 w 112"/>
                    <a:gd name="T11" fmla="*/ 0 h 44"/>
                    <a:gd name="T12" fmla="*/ 109 w 112"/>
                    <a:gd name="T13" fmla="*/ 0 h 44"/>
                    <a:gd name="T14" fmla="*/ 109 w 112"/>
                    <a:gd name="T15" fmla="*/ 44 h 44"/>
                    <a:gd name="T16" fmla="*/ 0 w 112"/>
                    <a:gd name="T17" fmla="*/ 44 h 44"/>
                    <a:gd name="T18" fmla="*/ 0 w 112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2"/>
                    <a:gd name="T31" fmla="*/ 0 h 44"/>
                    <a:gd name="T32" fmla="*/ 112 w 112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2" h="44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09" y="0"/>
                      </a:lnTo>
                      <a:lnTo>
                        <a:pt x="10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1" name="Freeform 1533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09" cy="44"/>
                </a:xfrm>
                <a:custGeom>
                  <a:avLst/>
                  <a:gdLst>
                    <a:gd name="T0" fmla="*/ 0 w 109"/>
                    <a:gd name="T1" fmla="*/ 0 h 44"/>
                    <a:gd name="T2" fmla="*/ 109 w 109"/>
                    <a:gd name="T3" fmla="*/ 0 h 44"/>
                    <a:gd name="T4" fmla="*/ 109 w 109"/>
                    <a:gd name="T5" fmla="*/ 44 h 44"/>
                    <a:gd name="T6" fmla="*/ 0 w 109"/>
                    <a:gd name="T7" fmla="*/ 44 h 44"/>
                    <a:gd name="T8" fmla="*/ 0 w 109"/>
                    <a:gd name="T9" fmla="*/ 0 h 44"/>
                    <a:gd name="T10" fmla="*/ 0 w 109"/>
                    <a:gd name="T11" fmla="*/ 0 h 44"/>
                    <a:gd name="T12" fmla="*/ 105 w 109"/>
                    <a:gd name="T13" fmla="*/ 0 h 44"/>
                    <a:gd name="T14" fmla="*/ 105 w 109"/>
                    <a:gd name="T15" fmla="*/ 44 h 44"/>
                    <a:gd name="T16" fmla="*/ 0 w 109"/>
                    <a:gd name="T17" fmla="*/ 44 h 44"/>
                    <a:gd name="T18" fmla="*/ 0 w 109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9"/>
                    <a:gd name="T31" fmla="*/ 0 h 44"/>
                    <a:gd name="T32" fmla="*/ 109 w 109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9" h="44">
                      <a:moveTo>
                        <a:pt x="0" y="0"/>
                      </a:moveTo>
                      <a:lnTo>
                        <a:pt x="109" y="0"/>
                      </a:lnTo>
                      <a:lnTo>
                        <a:pt x="10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05" y="0"/>
                      </a:lnTo>
                      <a:lnTo>
                        <a:pt x="10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2" name="Freeform 1534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05" cy="44"/>
                </a:xfrm>
                <a:custGeom>
                  <a:avLst/>
                  <a:gdLst>
                    <a:gd name="T0" fmla="*/ 0 w 105"/>
                    <a:gd name="T1" fmla="*/ 0 h 44"/>
                    <a:gd name="T2" fmla="*/ 105 w 105"/>
                    <a:gd name="T3" fmla="*/ 0 h 44"/>
                    <a:gd name="T4" fmla="*/ 105 w 105"/>
                    <a:gd name="T5" fmla="*/ 44 h 44"/>
                    <a:gd name="T6" fmla="*/ 0 w 105"/>
                    <a:gd name="T7" fmla="*/ 44 h 44"/>
                    <a:gd name="T8" fmla="*/ 0 w 105"/>
                    <a:gd name="T9" fmla="*/ 0 h 44"/>
                    <a:gd name="T10" fmla="*/ 0 w 105"/>
                    <a:gd name="T11" fmla="*/ 0 h 44"/>
                    <a:gd name="T12" fmla="*/ 102 w 105"/>
                    <a:gd name="T13" fmla="*/ 0 h 44"/>
                    <a:gd name="T14" fmla="*/ 102 w 105"/>
                    <a:gd name="T15" fmla="*/ 44 h 44"/>
                    <a:gd name="T16" fmla="*/ 0 w 105"/>
                    <a:gd name="T17" fmla="*/ 44 h 44"/>
                    <a:gd name="T18" fmla="*/ 0 w 10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5"/>
                    <a:gd name="T31" fmla="*/ 0 h 44"/>
                    <a:gd name="T32" fmla="*/ 105 w 10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5" h="44">
                      <a:moveTo>
                        <a:pt x="0" y="0"/>
                      </a:moveTo>
                      <a:lnTo>
                        <a:pt x="105" y="0"/>
                      </a:lnTo>
                      <a:lnTo>
                        <a:pt x="10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02" y="0"/>
                      </a:lnTo>
                      <a:lnTo>
                        <a:pt x="10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FD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3" name="Freeform 1535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02" cy="44"/>
                </a:xfrm>
                <a:custGeom>
                  <a:avLst/>
                  <a:gdLst>
                    <a:gd name="T0" fmla="*/ 0 w 102"/>
                    <a:gd name="T1" fmla="*/ 0 h 44"/>
                    <a:gd name="T2" fmla="*/ 102 w 102"/>
                    <a:gd name="T3" fmla="*/ 0 h 44"/>
                    <a:gd name="T4" fmla="*/ 102 w 102"/>
                    <a:gd name="T5" fmla="*/ 44 h 44"/>
                    <a:gd name="T6" fmla="*/ 0 w 102"/>
                    <a:gd name="T7" fmla="*/ 44 h 44"/>
                    <a:gd name="T8" fmla="*/ 0 w 102"/>
                    <a:gd name="T9" fmla="*/ 0 h 44"/>
                    <a:gd name="T10" fmla="*/ 0 w 102"/>
                    <a:gd name="T11" fmla="*/ 0 h 44"/>
                    <a:gd name="T12" fmla="*/ 99 w 102"/>
                    <a:gd name="T13" fmla="*/ 0 h 44"/>
                    <a:gd name="T14" fmla="*/ 99 w 102"/>
                    <a:gd name="T15" fmla="*/ 44 h 44"/>
                    <a:gd name="T16" fmla="*/ 0 w 102"/>
                    <a:gd name="T17" fmla="*/ 44 h 44"/>
                    <a:gd name="T18" fmla="*/ 0 w 102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2"/>
                    <a:gd name="T31" fmla="*/ 0 h 44"/>
                    <a:gd name="T32" fmla="*/ 102 w 102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2" h="44">
                      <a:moveTo>
                        <a:pt x="0" y="0"/>
                      </a:moveTo>
                      <a:lnTo>
                        <a:pt x="102" y="0"/>
                      </a:lnTo>
                      <a:lnTo>
                        <a:pt x="10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99" y="0"/>
                      </a:lnTo>
                      <a:lnTo>
                        <a:pt x="9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DE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4" name="Freeform 1536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99" cy="44"/>
                </a:xfrm>
                <a:custGeom>
                  <a:avLst/>
                  <a:gdLst>
                    <a:gd name="T0" fmla="*/ 0 w 99"/>
                    <a:gd name="T1" fmla="*/ 0 h 44"/>
                    <a:gd name="T2" fmla="*/ 99 w 99"/>
                    <a:gd name="T3" fmla="*/ 0 h 44"/>
                    <a:gd name="T4" fmla="*/ 99 w 99"/>
                    <a:gd name="T5" fmla="*/ 44 h 44"/>
                    <a:gd name="T6" fmla="*/ 0 w 99"/>
                    <a:gd name="T7" fmla="*/ 44 h 44"/>
                    <a:gd name="T8" fmla="*/ 0 w 99"/>
                    <a:gd name="T9" fmla="*/ 0 h 44"/>
                    <a:gd name="T10" fmla="*/ 0 w 99"/>
                    <a:gd name="T11" fmla="*/ 0 h 44"/>
                    <a:gd name="T12" fmla="*/ 95 w 99"/>
                    <a:gd name="T13" fmla="*/ 0 h 44"/>
                    <a:gd name="T14" fmla="*/ 95 w 99"/>
                    <a:gd name="T15" fmla="*/ 44 h 44"/>
                    <a:gd name="T16" fmla="*/ 0 w 99"/>
                    <a:gd name="T17" fmla="*/ 44 h 44"/>
                    <a:gd name="T18" fmla="*/ 0 w 99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9"/>
                    <a:gd name="T31" fmla="*/ 0 h 44"/>
                    <a:gd name="T32" fmla="*/ 99 w 99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9" h="44">
                      <a:moveTo>
                        <a:pt x="0" y="0"/>
                      </a:moveTo>
                      <a:lnTo>
                        <a:pt x="99" y="0"/>
                      </a:lnTo>
                      <a:lnTo>
                        <a:pt x="99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95" y="0"/>
                      </a:lnTo>
                      <a:lnTo>
                        <a:pt x="9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5" name="Freeform 1537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95" cy="44"/>
                </a:xfrm>
                <a:custGeom>
                  <a:avLst/>
                  <a:gdLst>
                    <a:gd name="T0" fmla="*/ 0 w 95"/>
                    <a:gd name="T1" fmla="*/ 0 h 44"/>
                    <a:gd name="T2" fmla="*/ 95 w 95"/>
                    <a:gd name="T3" fmla="*/ 0 h 44"/>
                    <a:gd name="T4" fmla="*/ 95 w 95"/>
                    <a:gd name="T5" fmla="*/ 44 h 44"/>
                    <a:gd name="T6" fmla="*/ 0 w 95"/>
                    <a:gd name="T7" fmla="*/ 44 h 44"/>
                    <a:gd name="T8" fmla="*/ 0 w 95"/>
                    <a:gd name="T9" fmla="*/ 0 h 44"/>
                    <a:gd name="T10" fmla="*/ 0 w 95"/>
                    <a:gd name="T11" fmla="*/ 0 h 44"/>
                    <a:gd name="T12" fmla="*/ 92 w 95"/>
                    <a:gd name="T13" fmla="*/ 0 h 44"/>
                    <a:gd name="T14" fmla="*/ 92 w 95"/>
                    <a:gd name="T15" fmla="*/ 44 h 44"/>
                    <a:gd name="T16" fmla="*/ 0 w 95"/>
                    <a:gd name="T17" fmla="*/ 44 h 44"/>
                    <a:gd name="T18" fmla="*/ 0 w 9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44"/>
                    <a:gd name="T32" fmla="*/ 95 w 9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44">
                      <a:moveTo>
                        <a:pt x="0" y="0"/>
                      </a:moveTo>
                      <a:lnTo>
                        <a:pt x="95" y="0"/>
                      </a:lnTo>
                      <a:lnTo>
                        <a:pt x="9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92" y="0"/>
                      </a:lnTo>
                      <a:lnTo>
                        <a:pt x="9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C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6" name="Freeform 1538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92" cy="44"/>
                </a:xfrm>
                <a:custGeom>
                  <a:avLst/>
                  <a:gdLst>
                    <a:gd name="T0" fmla="*/ 0 w 92"/>
                    <a:gd name="T1" fmla="*/ 0 h 44"/>
                    <a:gd name="T2" fmla="*/ 92 w 92"/>
                    <a:gd name="T3" fmla="*/ 0 h 44"/>
                    <a:gd name="T4" fmla="*/ 92 w 92"/>
                    <a:gd name="T5" fmla="*/ 44 h 44"/>
                    <a:gd name="T6" fmla="*/ 0 w 92"/>
                    <a:gd name="T7" fmla="*/ 44 h 44"/>
                    <a:gd name="T8" fmla="*/ 0 w 92"/>
                    <a:gd name="T9" fmla="*/ 0 h 44"/>
                    <a:gd name="T10" fmla="*/ 0 w 92"/>
                    <a:gd name="T11" fmla="*/ 0 h 44"/>
                    <a:gd name="T12" fmla="*/ 88 w 92"/>
                    <a:gd name="T13" fmla="*/ 0 h 44"/>
                    <a:gd name="T14" fmla="*/ 88 w 92"/>
                    <a:gd name="T15" fmla="*/ 44 h 44"/>
                    <a:gd name="T16" fmla="*/ 0 w 92"/>
                    <a:gd name="T17" fmla="*/ 44 h 44"/>
                    <a:gd name="T18" fmla="*/ 0 w 92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2"/>
                    <a:gd name="T31" fmla="*/ 0 h 44"/>
                    <a:gd name="T32" fmla="*/ 92 w 92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2" h="44">
                      <a:moveTo>
                        <a:pt x="0" y="0"/>
                      </a:moveTo>
                      <a:lnTo>
                        <a:pt x="92" y="0"/>
                      </a:lnTo>
                      <a:lnTo>
                        <a:pt x="9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7" name="Freeform 1539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88" cy="44"/>
                </a:xfrm>
                <a:custGeom>
                  <a:avLst/>
                  <a:gdLst>
                    <a:gd name="T0" fmla="*/ 0 w 88"/>
                    <a:gd name="T1" fmla="*/ 0 h 44"/>
                    <a:gd name="T2" fmla="*/ 88 w 88"/>
                    <a:gd name="T3" fmla="*/ 0 h 44"/>
                    <a:gd name="T4" fmla="*/ 88 w 88"/>
                    <a:gd name="T5" fmla="*/ 44 h 44"/>
                    <a:gd name="T6" fmla="*/ 0 w 88"/>
                    <a:gd name="T7" fmla="*/ 44 h 44"/>
                    <a:gd name="T8" fmla="*/ 0 w 88"/>
                    <a:gd name="T9" fmla="*/ 0 h 44"/>
                    <a:gd name="T10" fmla="*/ 0 w 88"/>
                    <a:gd name="T11" fmla="*/ 0 h 44"/>
                    <a:gd name="T12" fmla="*/ 85 w 88"/>
                    <a:gd name="T13" fmla="*/ 0 h 44"/>
                    <a:gd name="T14" fmla="*/ 85 w 88"/>
                    <a:gd name="T15" fmla="*/ 44 h 44"/>
                    <a:gd name="T16" fmla="*/ 0 w 88"/>
                    <a:gd name="T17" fmla="*/ 44 h 44"/>
                    <a:gd name="T18" fmla="*/ 0 w 8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8"/>
                    <a:gd name="T31" fmla="*/ 0 h 44"/>
                    <a:gd name="T32" fmla="*/ 88 w 8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8" h="44">
                      <a:moveTo>
                        <a:pt x="0" y="0"/>
                      </a:moveTo>
                      <a:lnTo>
                        <a:pt x="88" y="0"/>
                      </a:lnTo>
                      <a:lnTo>
                        <a:pt x="8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85" y="0"/>
                      </a:lnTo>
                      <a:lnTo>
                        <a:pt x="8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8" name="Freeform 1540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85" cy="44"/>
                </a:xfrm>
                <a:custGeom>
                  <a:avLst/>
                  <a:gdLst>
                    <a:gd name="T0" fmla="*/ 0 w 85"/>
                    <a:gd name="T1" fmla="*/ 0 h 44"/>
                    <a:gd name="T2" fmla="*/ 85 w 85"/>
                    <a:gd name="T3" fmla="*/ 0 h 44"/>
                    <a:gd name="T4" fmla="*/ 85 w 85"/>
                    <a:gd name="T5" fmla="*/ 44 h 44"/>
                    <a:gd name="T6" fmla="*/ 0 w 85"/>
                    <a:gd name="T7" fmla="*/ 44 h 44"/>
                    <a:gd name="T8" fmla="*/ 0 w 85"/>
                    <a:gd name="T9" fmla="*/ 0 h 44"/>
                    <a:gd name="T10" fmla="*/ 0 w 85"/>
                    <a:gd name="T11" fmla="*/ 0 h 44"/>
                    <a:gd name="T12" fmla="*/ 82 w 85"/>
                    <a:gd name="T13" fmla="*/ 0 h 44"/>
                    <a:gd name="T14" fmla="*/ 82 w 85"/>
                    <a:gd name="T15" fmla="*/ 44 h 44"/>
                    <a:gd name="T16" fmla="*/ 0 w 85"/>
                    <a:gd name="T17" fmla="*/ 44 h 44"/>
                    <a:gd name="T18" fmla="*/ 0 w 8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"/>
                    <a:gd name="T31" fmla="*/ 0 h 44"/>
                    <a:gd name="T32" fmla="*/ 85 w 8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" h="44">
                      <a:moveTo>
                        <a:pt x="0" y="0"/>
                      </a:moveTo>
                      <a:lnTo>
                        <a:pt x="85" y="0"/>
                      </a:lnTo>
                      <a:lnTo>
                        <a:pt x="8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82" y="0"/>
                      </a:lnTo>
                      <a:lnTo>
                        <a:pt x="8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69" name="Freeform 1541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82" cy="44"/>
                </a:xfrm>
                <a:custGeom>
                  <a:avLst/>
                  <a:gdLst>
                    <a:gd name="T0" fmla="*/ 0 w 82"/>
                    <a:gd name="T1" fmla="*/ 0 h 44"/>
                    <a:gd name="T2" fmla="*/ 82 w 82"/>
                    <a:gd name="T3" fmla="*/ 0 h 44"/>
                    <a:gd name="T4" fmla="*/ 82 w 82"/>
                    <a:gd name="T5" fmla="*/ 44 h 44"/>
                    <a:gd name="T6" fmla="*/ 0 w 82"/>
                    <a:gd name="T7" fmla="*/ 44 h 44"/>
                    <a:gd name="T8" fmla="*/ 0 w 82"/>
                    <a:gd name="T9" fmla="*/ 0 h 44"/>
                    <a:gd name="T10" fmla="*/ 0 w 82"/>
                    <a:gd name="T11" fmla="*/ 0 h 44"/>
                    <a:gd name="T12" fmla="*/ 78 w 82"/>
                    <a:gd name="T13" fmla="*/ 0 h 44"/>
                    <a:gd name="T14" fmla="*/ 78 w 82"/>
                    <a:gd name="T15" fmla="*/ 44 h 44"/>
                    <a:gd name="T16" fmla="*/ 0 w 82"/>
                    <a:gd name="T17" fmla="*/ 44 h 44"/>
                    <a:gd name="T18" fmla="*/ 0 w 82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2"/>
                    <a:gd name="T31" fmla="*/ 0 h 44"/>
                    <a:gd name="T32" fmla="*/ 82 w 82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2" h="44">
                      <a:moveTo>
                        <a:pt x="0" y="0"/>
                      </a:moveTo>
                      <a:lnTo>
                        <a:pt x="82" y="0"/>
                      </a:lnTo>
                      <a:lnTo>
                        <a:pt x="82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8" y="0"/>
                      </a:lnTo>
                      <a:lnTo>
                        <a:pt x="7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0" name="Freeform 1542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78" cy="44"/>
                </a:xfrm>
                <a:custGeom>
                  <a:avLst/>
                  <a:gdLst>
                    <a:gd name="T0" fmla="*/ 0 w 78"/>
                    <a:gd name="T1" fmla="*/ 0 h 44"/>
                    <a:gd name="T2" fmla="*/ 78 w 78"/>
                    <a:gd name="T3" fmla="*/ 0 h 44"/>
                    <a:gd name="T4" fmla="*/ 78 w 78"/>
                    <a:gd name="T5" fmla="*/ 44 h 44"/>
                    <a:gd name="T6" fmla="*/ 0 w 78"/>
                    <a:gd name="T7" fmla="*/ 44 h 44"/>
                    <a:gd name="T8" fmla="*/ 0 w 78"/>
                    <a:gd name="T9" fmla="*/ 0 h 44"/>
                    <a:gd name="T10" fmla="*/ 0 w 78"/>
                    <a:gd name="T11" fmla="*/ 0 h 44"/>
                    <a:gd name="T12" fmla="*/ 75 w 78"/>
                    <a:gd name="T13" fmla="*/ 0 h 44"/>
                    <a:gd name="T14" fmla="*/ 75 w 78"/>
                    <a:gd name="T15" fmla="*/ 44 h 44"/>
                    <a:gd name="T16" fmla="*/ 0 w 78"/>
                    <a:gd name="T17" fmla="*/ 44 h 44"/>
                    <a:gd name="T18" fmla="*/ 0 w 7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8"/>
                    <a:gd name="T31" fmla="*/ 0 h 44"/>
                    <a:gd name="T32" fmla="*/ 78 w 7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8" h="44">
                      <a:moveTo>
                        <a:pt x="0" y="0"/>
                      </a:moveTo>
                      <a:lnTo>
                        <a:pt x="78" y="0"/>
                      </a:lnTo>
                      <a:lnTo>
                        <a:pt x="7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7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7D7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1" name="Freeform 1543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75" cy="44"/>
                </a:xfrm>
                <a:custGeom>
                  <a:avLst/>
                  <a:gdLst>
                    <a:gd name="T0" fmla="*/ 0 w 75"/>
                    <a:gd name="T1" fmla="*/ 0 h 44"/>
                    <a:gd name="T2" fmla="*/ 75 w 75"/>
                    <a:gd name="T3" fmla="*/ 0 h 44"/>
                    <a:gd name="T4" fmla="*/ 75 w 75"/>
                    <a:gd name="T5" fmla="*/ 44 h 44"/>
                    <a:gd name="T6" fmla="*/ 0 w 75"/>
                    <a:gd name="T7" fmla="*/ 44 h 44"/>
                    <a:gd name="T8" fmla="*/ 0 w 75"/>
                    <a:gd name="T9" fmla="*/ 0 h 44"/>
                    <a:gd name="T10" fmla="*/ 0 w 75"/>
                    <a:gd name="T11" fmla="*/ 0 h 44"/>
                    <a:gd name="T12" fmla="*/ 71 w 75"/>
                    <a:gd name="T13" fmla="*/ 0 h 44"/>
                    <a:gd name="T14" fmla="*/ 71 w 75"/>
                    <a:gd name="T15" fmla="*/ 44 h 44"/>
                    <a:gd name="T16" fmla="*/ 0 w 75"/>
                    <a:gd name="T17" fmla="*/ 44 h 44"/>
                    <a:gd name="T18" fmla="*/ 0 w 7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5"/>
                    <a:gd name="T31" fmla="*/ 0 h 44"/>
                    <a:gd name="T32" fmla="*/ 75 w 7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5" h="44"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7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1" y="0"/>
                      </a:lnTo>
                      <a:lnTo>
                        <a:pt x="7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2" name="Freeform 1544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71" cy="44"/>
                </a:xfrm>
                <a:custGeom>
                  <a:avLst/>
                  <a:gdLst>
                    <a:gd name="T0" fmla="*/ 0 w 71"/>
                    <a:gd name="T1" fmla="*/ 0 h 44"/>
                    <a:gd name="T2" fmla="*/ 71 w 71"/>
                    <a:gd name="T3" fmla="*/ 0 h 44"/>
                    <a:gd name="T4" fmla="*/ 71 w 71"/>
                    <a:gd name="T5" fmla="*/ 44 h 44"/>
                    <a:gd name="T6" fmla="*/ 0 w 71"/>
                    <a:gd name="T7" fmla="*/ 44 h 44"/>
                    <a:gd name="T8" fmla="*/ 0 w 71"/>
                    <a:gd name="T9" fmla="*/ 0 h 44"/>
                    <a:gd name="T10" fmla="*/ 0 w 71"/>
                    <a:gd name="T11" fmla="*/ 0 h 44"/>
                    <a:gd name="T12" fmla="*/ 68 w 71"/>
                    <a:gd name="T13" fmla="*/ 0 h 44"/>
                    <a:gd name="T14" fmla="*/ 68 w 71"/>
                    <a:gd name="T15" fmla="*/ 44 h 44"/>
                    <a:gd name="T16" fmla="*/ 0 w 71"/>
                    <a:gd name="T17" fmla="*/ 44 h 44"/>
                    <a:gd name="T18" fmla="*/ 0 w 7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1"/>
                    <a:gd name="T31" fmla="*/ 0 h 44"/>
                    <a:gd name="T32" fmla="*/ 71 w 7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1" h="44">
                      <a:moveTo>
                        <a:pt x="0" y="0"/>
                      </a:moveTo>
                      <a:lnTo>
                        <a:pt x="71" y="0"/>
                      </a:lnTo>
                      <a:lnTo>
                        <a:pt x="7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5D5D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3" name="Freeform 1545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68" cy="44"/>
                </a:xfrm>
                <a:custGeom>
                  <a:avLst/>
                  <a:gdLst>
                    <a:gd name="T0" fmla="*/ 0 w 68"/>
                    <a:gd name="T1" fmla="*/ 0 h 44"/>
                    <a:gd name="T2" fmla="*/ 68 w 68"/>
                    <a:gd name="T3" fmla="*/ 0 h 44"/>
                    <a:gd name="T4" fmla="*/ 68 w 68"/>
                    <a:gd name="T5" fmla="*/ 44 h 44"/>
                    <a:gd name="T6" fmla="*/ 0 w 68"/>
                    <a:gd name="T7" fmla="*/ 44 h 44"/>
                    <a:gd name="T8" fmla="*/ 0 w 68"/>
                    <a:gd name="T9" fmla="*/ 0 h 44"/>
                    <a:gd name="T10" fmla="*/ 0 w 68"/>
                    <a:gd name="T11" fmla="*/ 0 h 44"/>
                    <a:gd name="T12" fmla="*/ 65 w 68"/>
                    <a:gd name="T13" fmla="*/ 0 h 44"/>
                    <a:gd name="T14" fmla="*/ 65 w 68"/>
                    <a:gd name="T15" fmla="*/ 44 h 44"/>
                    <a:gd name="T16" fmla="*/ 0 w 68"/>
                    <a:gd name="T17" fmla="*/ 44 h 44"/>
                    <a:gd name="T18" fmla="*/ 0 w 6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8"/>
                    <a:gd name="T31" fmla="*/ 0 h 44"/>
                    <a:gd name="T32" fmla="*/ 68 w 6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8" h="44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4D4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4" name="Freeform 1546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65" cy="44"/>
                </a:xfrm>
                <a:custGeom>
                  <a:avLst/>
                  <a:gdLst>
                    <a:gd name="T0" fmla="*/ 0 w 65"/>
                    <a:gd name="T1" fmla="*/ 0 h 44"/>
                    <a:gd name="T2" fmla="*/ 65 w 65"/>
                    <a:gd name="T3" fmla="*/ 0 h 44"/>
                    <a:gd name="T4" fmla="*/ 65 w 65"/>
                    <a:gd name="T5" fmla="*/ 44 h 44"/>
                    <a:gd name="T6" fmla="*/ 0 w 65"/>
                    <a:gd name="T7" fmla="*/ 44 h 44"/>
                    <a:gd name="T8" fmla="*/ 0 w 65"/>
                    <a:gd name="T9" fmla="*/ 0 h 44"/>
                    <a:gd name="T10" fmla="*/ 0 w 65"/>
                    <a:gd name="T11" fmla="*/ 0 h 44"/>
                    <a:gd name="T12" fmla="*/ 61 w 65"/>
                    <a:gd name="T13" fmla="*/ 0 h 44"/>
                    <a:gd name="T14" fmla="*/ 61 w 65"/>
                    <a:gd name="T15" fmla="*/ 44 h 44"/>
                    <a:gd name="T16" fmla="*/ 0 w 65"/>
                    <a:gd name="T17" fmla="*/ 44 h 44"/>
                    <a:gd name="T18" fmla="*/ 0 w 6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"/>
                    <a:gd name="T31" fmla="*/ 0 h 44"/>
                    <a:gd name="T32" fmla="*/ 65 w 6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" h="44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61" y="0"/>
                      </a:lnTo>
                      <a:lnTo>
                        <a:pt x="6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5" name="Freeform 1547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61" cy="44"/>
                </a:xfrm>
                <a:custGeom>
                  <a:avLst/>
                  <a:gdLst>
                    <a:gd name="T0" fmla="*/ 0 w 61"/>
                    <a:gd name="T1" fmla="*/ 0 h 44"/>
                    <a:gd name="T2" fmla="*/ 61 w 61"/>
                    <a:gd name="T3" fmla="*/ 0 h 44"/>
                    <a:gd name="T4" fmla="*/ 61 w 61"/>
                    <a:gd name="T5" fmla="*/ 44 h 44"/>
                    <a:gd name="T6" fmla="*/ 0 w 61"/>
                    <a:gd name="T7" fmla="*/ 44 h 44"/>
                    <a:gd name="T8" fmla="*/ 0 w 61"/>
                    <a:gd name="T9" fmla="*/ 0 h 44"/>
                    <a:gd name="T10" fmla="*/ 0 w 61"/>
                    <a:gd name="T11" fmla="*/ 0 h 44"/>
                    <a:gd name="T12" fmla="*/ 58 w 61"/>
                    <a:gd name="T13" fmla="*/ 0 h 44"/>
                    <a:gd name="T14" fmla="*/ 58 w 61"/>
                    <a:gd name="T15" fmla="*/ 44 h 44"/>
                    <a:gd name="T16" fmla="*/ 0 w 61"/>
                    <a:gd name="T17" fmla="*/ 44 h 44"/>
                    <a:gd name="T18" fmla="*/ 0 w 6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1"/>
                    <a:gd name="T31" fmla="*/ 0 h 44"/>
                    <a:gd name="T32" fmla="*/ 61 w 6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1" h="44">
                      <a:moveTo>
                        <a:pt x="0" y="0"/>
                      </a:moveTo>
                      <a:lnTo>
                        <a:pt x="61" y="0"/>
                      </a:lnTo>
                      <a:lnTo>
                        <a:pt x="6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5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6" name="Freeform 1548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58" cy="44"/>
                </a:xfrm>
                <a:custGeom>
                  <a:avLst/>
                  <a:gdLst>
                    <a:gd name="T0" fmla="*/ 0 w 58"/>
                    <a:gd name="T1" fmla="*/ 0 h 44"/>
                    <a:gd name="T2" fmla="*/ 58 w 58"/>
                    <a:gd name="T3" fmla="*/ 0 h 44"/>
                    <a:gd name="T4" fmla="*/ 58 w 58"/>
                    <a:gd name="T5" fmla="*/ 44 h 44"/>
                    <a:gd name="T6" fmla="*/ 0 w 58"/>
                    <a:gd name="T7" fmla="*/ 44 h 44"/>
                    <a:gd name="T8" fmla="*/ 0 w 58"/>
                    <a:gd name="T9" fmla="*/ 0 h 44"/>
                    <a:gd name="T10" fmla="*/ 0 w 58"/>
                    <a:gd name="T11" fmla="*/ 0 h 44"/>
                    <a:gd name="T12" fmla="*/ 55 w 58"/>
                    <a:gd name="T13" fmla="*/ 0 h 44"/>
                    <a:gd name="T14" fmla="*/ 55 w 58"/>
                    <a:gd name="T15" fmla="*/ 44 h 44"/>
                    <a:gd name="T16" fmla="*/ 0 w 58"/>
                    <a:gd name="T17" fmla="*/ 44 h 44"/>
                    <a:gd name="T18" fmla="*/ 0 w 5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8"/>
                    <a:gd name="T31" fmla="*/ 0 h 44"/>
                    <a:gd name="T32" fmla="*/ 58 w 5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8" h="44">
                      <a:moveTo>
                        <a:pt x="0" y="0"/>
                      </a:moveTo>
                      <a:lnTo>
                        <a:pt x="58" y="0"/>
                      </a:lnTo>
                      <a:lnTo>
                        <a:pt x="5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7" name="Freeform 1549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55" cy="44"/>
                </a:xfrm>
                <a:custGeom>
                  <a:avLst/>
                  <a:gdLst>
                    <a:gd name="T0" fmla="*/ 0 w 55"/>
                    <a:gd name="T1" fmla="*/ 0 h 44"/>
                    <a:gd name="T2" fmla="*/ 55 w 55"/>
                    <a:gd name="T3" fmla="*/ 0 h 44"/>
                    <a:gd name="T4" fmla="*/ 55 w 55"/>
                    <a:gd name="T5" fmla="*/ 44 h 44"/>
                    <a:gd name="T6" fmla="*/ 0 w 55"/>
                    <a:gd name="T7" fmla="*/ 44 h 44"/>
                    <a:gd name="T8" fmla="*/ 0 w 55"/>
                    <a:gd name="T9" fmla="*/ 0 h 44"/>
                    <a:gd name="T10" fmla="*/ 0 w 55"/>
                    <a:gd name="T11" fmla="*/ 0 h 44"/>
                    <a:gd name="T12" fmla="*/ 51 w 55"/>
                    <a:gd name="T13" fmla="*/ 0 h 44"/>
                    <a:gd name="T14" fmla="*/ 51 w 55"/>
                    <a:gd name="T15" fmla="*/ 44 h 44"/>
                    <a:gd name="T16" fmla="*/ 0 w 55"/>
                    <a:gd name="T17" fmla="*/ 44 h 44"/>
                    <a:gd name="T18" fmla="*/ 0 w 55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"/>
                    <a:gd name="T31" fmla="*/ 0 h 44"/>
                    <a:gd name="T32" fmla="*/ 55 w 55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" h="44"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5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0D0D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8" name="Freeform 1550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51" cy="44"/>
                </a:xfrm>
                <a:custGeom>
                  <a:avLst/>
                  <a:gdLst>
                    <a:gd name="T0" fmla="*/ 0 w 51"/>
                    <a:gd name="T1" fmla="*/ 0 h 44"/>
                    <a:gd name="T2" fmla="*/ 51 w 51"/>
                    <a:gd name="T3" fmla="*/ 0 h 44"/>
                    <a:gd name="T4" fmla="*/ 51 w 51"/>
                    <a:gd name="T5" fmla="*/ 44 h 44"/>
                    <a:gd name="T6" fmla="*/ 0 w 51"/>
                    <a:gd name="T7" fmla="*/ 44 h 44"/>
                    <a:gd name="T8" fmla="*/ 0 w 51"/>
                    <a:gd name="T9" fmla="*/ 0 h 44"/>
                    <a:gd name="T10" fmla="*/ 0 w 51"/>
                    <a:gd name="T11" fmla="*/ 0 h 44"/>
                    <a:gd name="T12" fmla="*/ 48 w 51"/>
                    <a:gd name="T13" fmla="*/ 0 h 44"/>
                    <a:gd name="T14" fmla="*/ 48 w 51"/>
                    <a:gd name="T15" fmla="*/ 44 h 44"/>
                    <a:gd name="T16" fmla="*/ 0 w 51"/>
                    <a:gd name="T17" fmla="*/ 44 h 44"/>
                    <a:gd name="T18" fmla="*/ 0 w 5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1"/>
                    <a:gd name="T31" fmla="*/ 0 h 44"/>
                    <a:gd name="T32" fmla="*/ 51 w 5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1" h="44">
                      <a:moveTo>
                        <a:pt x="0" y="0"/>
                      </a:moveTo>
                      <a:lnTo>
                        <a:pt x="51" y="0"/>
                      </a:lnTo>
                      <a:lnTo>
                        <a:pt x="5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79" name="Freeform 1551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48" cy="44"/>
                </a:xfrm>
                <a:custGeom>
                  <a:avLst/>
                  <a:gdLst>
                    <a:gd name="T0" fmla="*/ 0 w 48"/>
                    <a:gd name="T1" fmla="*/ 0 h 44"/>
                    <a:gd name="T2" fmla="*/ 48 w 48"/>
                    <a:gd name="T3" fmla="*/ 0 h 44"/>
                    <a:gd name="T4" fmla="*/ 48 w 48"/>
                    <a:gd name="T5" fmla="*/ 44 h 44"/>
                    <a:gd name="T6" fmla="*/ 0 w 48"/>
                    <a:gd name="T7" fmla="*/ 44 h 44"/>
                    <a:gd name="T8" fmla="*/ 0 w 48"/>
                    <a:gd name="T9" fmla="*/ 0 h 44"/>
                    <a:gd name="T10" fmla="*/ 0 w 48"/>
                    <a:gd name="T11" fmla="*/ 0 h 44"/>
                    <a:gd name="T12" fmla="*/ 44 w 48"/>
                    <a:gd name="T13" fmla="*/ 0 h 44"/>
                    <a:gd name="T14" fmla="*/ 44 w 48"/>
                    <a:gd name="T15" fmla="*/ 44 h 44"/>
                    <a:gd name="T16" fmla="*/ 0 w 48"/>
                    <a:gd name="T17" fmla="*/ 44 h 44"/>
                    <a:gd name="T18" fmla="*/ 0 w 4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"/>
                    <a:gd name="T31" fmla="*/ 0 h 44"/>
                    <a:gd name="T32" fmla="*/ 48 w 4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" h="4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44" y="0"/>
                      </a:ln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0" name="Freeform 1552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44" cy="44"/>
                </a:xfrm>
                <a:custGeom>
                  <a:avLst/>
                  <a:gdLst>
                    <a:gd name="T0" fmla="*/ 0 w 44"/>
                    <a:gd name="T1" fmla="*/ 0 h 44"/>
                    <a:gd name="T2" fmla="*/ 44 w 44"/>
                    <a:gd name="T3" fmla="*/ 0 h 44"/>
                    <a:gd name="T4" fmla="*/ 44 w 44"/>
                    <a:gd name="T5" fmla="*/ 44 h 44"/>
                    <a:gd name="T6" fmla="*/ 0 w 44"/>
                    <a:gd name="T7" fmla="*/ 44 h 44"/>
                    <a:gd name="T8" fmla="*/ 0 w 44"/>
                    <a:gd name="T9" fmla="*/ 0 h 44"/>
                    <a:gd name="T10" fmla="*/ 0 w 44"/>
                    <a:gd name="T11" fmla="*/ 0 h 44"/>
                    <a:gd name="T12" fmla="*/ 41 w 44"/>
                    <a:gd name="T13" fmla="*/ 0 h 44"/>
                    <a:gd name="T14" fmla="*/ 41 w 44"/>
                    <a:gd name="T15" fmla="*/ 44 h 44"/>
                    <a:gd name="T16" fmla="*/ 0 w 44"/>
                    <a:gd name="T17" fmla="*/ 44 h 44"/>
                    <a:gd name="T18" fmla="*/ 0 w 44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4"/>
                    <a:gd name="T31" fmla="*/ 0 h 44"/>
                    <a:gd name="T32" fmla="*/ 44 w 44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4" h="44">
                      <a:moveTo>
                        <a:pt x="0" y="0"/>
                      </a:moveTo>
                      <a:lnTo>
                        <a:pt x="44" y="0"/>
                      </a:lnTo>
                      <a:lnTo>
                        <a:pt x="4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41" y="0"/>
                      </a:lnTo>
                      <a:lnTo>
                        <a:pt x="4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DCD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1" name="Freeform 1553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41" cy="44"/>
                </a:xfrm>
                <a:custGeom>
                  <a:avLst/>
                  <a:gdLst>
                    <a:gd name="T0" fmla="*/ 0 w 41"/>
                    <a:gd name="T1" fmla="*/ 0 h 44"/>
                    <a:gd name="T2" fmla="*/ 41 w 41"/>
                    <a:gd name="T3" fmla="*/ 0 h 44"/>
                    <a:gd name="T4" fmla="*/ 41 w 41"/>
                    <a:gd name="T5" fmla="*/ 44 h 44"/>
                    <a:gd name="T6" fmla="*/ 0 w 41"/>
                    <a:gd name="T7" fmla="*/ 44 h 44"/>
                    <a:gd name="T8" fmla="*/ 0 w 41"/>
                    <a:gd name="T9" fmla="*/ 0 h 44"/>
                    <a:gd name="T10" fmla="*/ 0 w 41"/>
                    <a:gd name="T11" fmla="*/ 0 h 44"/>
                    <a:gd name="T12" fmla="*/ 38 w 41"/>
                    <a:gd name="T13" fmla="*/ 0 h 44"/>
                    <a:gd name="T14" fmla="*/ 38 w 41"/>
                    <a:gd name="T15" fmla="*/ 44 h 44"/>
                    <a:gd name="T16" fmla="*/ 0 w 41"/>
                    <a:gd name="T17" fmla="*/ 44 h 44"/>
                    <a:gd name="T18" fmla="*/ 0 w 4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1"/>
                    <a:gd name="T31" fmla="*/ 0 h 44"/>
                    <a:gd name="T32" fmla="*/ 41 w 4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1" h="44">
                      <a:moveTo>
                        <a:pt x="0" y="0"/>
                      </a:moveTo>
                      <a:lnTo>
                        <a:pt x="41" y="0"/>
                      </a:lnTo>
                      <a:lnTo>
                        <a:pt x="4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3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2" name="Freeform 1554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38" cy="44"/>
                </a:xfrm>
                <a:custGeom>
                  <a:avLst/>
                  <a:gdLst>
                    <a:gd name="T0" fmla="*/ 0 w 38"/>
                    <a:gd name="T1" fmla="*/ 0 h 44"/>
                    <a:gd name="T2" fmla="*/ 38 w 38"/>
                    <a:gd name="T3" fmla="*/ 0 h 44"/>
                    <a:gd name="T4" fmla="*/ 38 w 38"/>
                    <a:gd name="T5" fmla="*/ 44 h 44"/>
                    <a:gd name="T6" fmla="*/ 0 w 38"/>
                    <a:gd name="T7" fmla="*/ 44 h 44"/>
                    <a:gd name="T8" fmla="*/ 0 w 38"/>
                    <a:gd name="T9" fmla="*/ 0 h 44"/>
                    <a:gd name="T10" fmla="*/ 0 w 38"/>
                    <a:gd name="T11" fmla="*/ 0 h 44"/>
                    <a:gd name="T12" fmla="*/ 34 w 38"/>
                    <a:gd name="T13" fmla="*/ 0 h 44"/>
                    <a:gd name="T14" fmla="*/ 34 w 38"/>
                    <a:gd name="T15" fmla="*/ 44 h 44"/>
                    <a:gd name="T16" fmla="*/ 0 w 38"/>
                    <a:gd name="T17" fmla="*/ 44 h 44"/>
                    <a:gd name="T18" fmla="*/ 0 w 38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8"/>
                    <a:gd name="T31" fmla="*/ 0 h 44"/>
                    <a:gd name="T32" fmla="*/ 38 w 38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8" h="44"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38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34" y="0"/>
                      </a:lnTo>
                      <a:lnTo>
                        <a:pt x="3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BCBC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3" name="Freeform 1555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34" cy="44"/>
                </a:xfrm>
                <a:custGeom>
                  <a:avLst/>
                  <a:gdLst>
                    <a:gd name="T0" fmla="*/ 0 w 34"/>
                    <a:gd name="T1" fmla="*/ 0 h 44"/>
                    <a:gd name="T2" fmla="*/ 34 w 34"/>
                    <a:gd name="T3" fmla="*/ 0 h 44"/>
                    <a:gd name="T4" fmla="*/ 34 w 34"/>
                    <a:gd name="T5" fmla="*/ 44 h 44"/>
                    <a:gd name="T6" fmla="*/ 0 w 34"/>
                    <a:gd name="T7" fmla="*/ 44 h 44"/>
                    <a:gd name="T8" fmla="*/ 0 w 34"/>
                    <a:gd name="T9" fmla="*/ 0 h 44"/>
                    <a:gd name="T10" fmla="*/ 0 w 34"/>
                    <a:gd name="T11" fmla="*/ 0 h 44"/>
                    <a:gd name="T12" fmla="*/ 31 w 34"/>
                    <a:gd name="T13" fmla="*/ 0 h 44"/>
                    <a:gd name="T14" fmla="*/ 31 w 34"/>
                    <a:gd name="T15" fmla="*/ 44 h 44"/>
                    <a:gd name="T16" fmla="*/ 0 w 34"/>
                    <a:gd name="T17" fmla="*/ 44 h 44"/>
                    <a:gd name="T18" fmla="*/ 0 w 34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44"/>
                    <a:gd name="T32" fmla="*/ 34 w 34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44">
                      <a:moveTo>
                        <a:pt x="0" y="0"/>
                      </a:moveTo>
                      <a:lnTo>
                        <a:pt x="34" y="0"/>
                      </a:lnTo>
                      <a:lnTo>
                        <a:pt x="3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3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4" name="Freeform 1556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31" cy="44"/>
                </a:xfrm>
                <a:custGeom>
                  <a:avLst/>
                  <a:gdLst>
                    <a:gd name="T0" fmla="*/ 0 w 31"/>
                    <a:gd name="T1" fmla="*/ 0 h 44"/>
                    <a:gd name="T2" fmla="*/ 31 w 31"/>
                    <a:gd name="T3" fmla="*/ 0 h 44"/>
                    <a:gd name="T4" fmla="*/ 31 w 31"/>
                    <a:gd name="T5" fmla="*/ 44 h 44"/>
                    <a:gd name="T6" fmla="*/ 0 w 31"/>
                    <a:gd name="T7" fmla="*/ 44 h 44"/>
                    <a:gd name="T8" fmla="*/ 0 w 31"/>
                    <a:gd name="T9" fmla="*/ 0 h 44"/>
                    <a:gd name="T10" fmla="*/ 0 w 31"/>
                    <a:gd name="T11" fmla="*/ 0 h 44"/>
                    <a:gd name="T12" fmla="*/ 27 w 31"/>
                    <a:gd name="T13" fmla="*/ 0 h 44"/>
                    <a:gd name="T14" fmla="*/ 27 w 31"/>
                    <a:gd name="T15" fmla="*/ 44 h 44"/>
                    <a:gd name="T16" fmla="*/ 0 w 31"/>
                    <a:gd name="T17" fmla="*/ 44 h 44"/>
                    <a:gd name="T18" fmla="*/ 0 w 3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44"/>
                    <a:gd name="T32" fmla="*/ 31 w 3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44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3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C9C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5" name="Freeform 1557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27" cy="44"/>
                </a:xfrm>
                <a:custGeom>
                  <a:avLst/>
                  <a:gdLst>
                    <a:gd name="T0" fmla="*/ 0 w 27"/>
                    <a:gd name="T1" fmla="*/ 0 h 44"/>
                    <a:gd name="T2" fmla="*/ 27 w 27"/>
                    <a:gd name="T3" fmla="*/ 0 h 44"/>
                    <a:gd name="T4" fmla="*/ 27 w 27"/>
                    <a:gd name="T5" fmla="*/ 44 h 44"/>
                    <a:gd name="T6" fmla="*/ 0 w 27"/>
                    <a:gd name="T7" fmla="*/ 44 h 44"/>
                    <a:gd name="T8" fmla="*/ 0 w 27"/>
                    <a:gd name="T9" fmla="*/ 0 h 44"/>
                    <a:gd name="T10" fmla="*/ 0 w 27"/>
                    <a:gd name="T11" fmla="*/ 0 h 44"/>
                    <a:gd name="T12" fmla="*/ 24 w 27"/>
                    <a:gd name="T13" fmla="*/ 0 h 44"/>
                    <a:gd name="T14" fmla="*/ 24 w 27"/>
                    <a:gd name="T15" fmla="*/ 44 h 44"/>
                    <a:gd name="T16" fmla="*/ 0 w 27"/>
                    <a:gd name="T17" fmla="*/ 44 h 44"/>
                    <a:gd name="T18" fmla="*/ 0 w 27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"/>
                    <a:gd name="T31" fmla="*/ 0 h 44"/>
                    <a:gd name="T32" fmla="*/ 27 w 27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" h="44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6" name="Freeform 1558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24" cy="44"/>
                </a:xfrm>
                <a:custGeom>
                  <a:avLst/>
                  <a:gdLst>
                    <a:gd name="T0" fmla="*/ 0 w 24"/>
                    <a:gd name="T1" fmla="*/ 0 h 44"/>
                    <a:gd name="T2" fmla="*/ 24 w 24"/>
                    <a:gd name="T3" fmla="*/ 0 h 44"/>
                    <a:gd name="T4" fmla="*/ 24 w 24"/>
                    <a:gd name="T5" fmla="*/ 44 h 44"/>
                    <a:gd name="T6" fmla="*/ 0 w 24"/>
                    <a:gd name="T7" fmla="*/ 44 h 44"/>
                    <a:gd name="T8" fmla="*/ 0 w 24"/>
                    <a:gd name="T9" fmla="*/ 0 h 44"/>
                    <a:gd name="T10" fmla="*/ 0 w 24"/>
                    <a:gd name="T11" fmla="*/ 0 h 44"/>
                    <a:gd name="T12" fmla="*/ 21 w 24"/>
                    <a:gd name="T13" fmla="*/ 0 h 44"/>
                    <a:gd name="T14" fmla="*/ 21 w 24"/>
                    <a:gd name="T15" fmla="*/ 44 h 44"/>
                    <a:gd name="T16" fmla="*/ 0 w 24"/>
                    <a:gd name="T17" fmla="*/ 44 h 44"/>
                    <a:gd name="T18" fmla="*/ 0 w 24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"/>
                    <a:gd name="T31" fmla="*/ 0 h 44"/>
                    <a:gd name="T32" fmla="*/ 24 w 24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" h="44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C7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7" name="Freeform 1559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21" cy="44"/>
                </a:xfrm>
                <a:custGeom>
                  <a:avLst/>
                  <a:gdLst>
                    <a:gd name="T0" fmla="*/ 0 w 21"/>
                    <a:gd name="T1" fmla="*/ 0 h 44"/>
                    <a:gd name="T2" fmla="*/ 21 w 21"/>
                    <a:gd name="T3" fmla="*/ 0 h 44"/>
                    <a:gd name="T4" fmla="*/ 21 w 21"/>
                    <a:gd name="T5" fmla="*/ 44 h 44"/>
                    <a:gd name="T6" fmla="*/ 0 w 21"/>
                    <a:gd name="T7" fmla="*/ 44 h 44"/>
                    <a:gd name="T8" fmla="*/ 0 w 21"/>
                    <a:gd name="T9" fmla="*/ 0 h 44"/>
                    <a:gd name="T10" fmla="*/ 0 w 21"/>
                    <a:gd name="T11" fmla="*/ 0 h 44"/>
                    <a:gd name="T12" fmla="*/ 17 w 21"/>
                    <a:gd name="T13" fmla="*/ 0 h 44"/>
                    <a:gd name="T14" fmla="*/ 17 w 21"/>
                    <a:gd name="T15" fmla="*/ 44 h 44"/>
                    <a:gd name="T16" fmla="*/ 0 w 21"/>
                    <a:gd name="T17" fmla="*/ 44 h 44"/>
                    <a:gd name="T18" fmla="*/ 0 w 2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"/>
                    <a:gd name="T31" fmla="*/ 0 h 44"/>
                    <a:gd name="T32" fmla="*/ 21 w 2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" h="44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1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8" name="Freeform 1560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7" cy="44"/>
                </a:xfrm>
                <a:custGeom>
                  <a:avLst/>
                  <a:gdLst>
                    <a:gd name="T0" fmla="*/ 0 w 17"/>
                    <a:gd name="T1" fmla="*/ 0 h 44"/>
                    <a:gd name="T2" fmla="*/ 17 w 17"/>
                    <a:gd name="T3" fmla="*/ 0 h 44"/>
                    <a:gd name="T4" fmla="*/ 17 w 17"/>
                    <a:gd name="T5" fmla="*/ 44 h 44"/>
                    <a:gd name="T6" fmla="*/ 0 w 17"/>
                    <a:gd name="T7" fmla="*/ 44 h 44"/>
                    <a:gd name="T8" fmla="*/ 0 w 17"/>
                    <a:gd name="T9" fmla="*/ 0 h 44"/>
                    <a:gd name="T10" fmla="*/ 0 w 17"/>
                    <a:gd name="T11" fmla="*/ 0 h 44"/>
                    <a:gd name="T12" fmla="*/ 14 w 17"/>
                    <a:gd name="T13" fmla="*/ 0 h 44"/>
                    <a:gd name="T14" fmla="*/ 14 w 17"/>
                    <a:gd name="T15" fmla="*/ 44 h 44"/>
                    <a:gd name="T16" fmla="*/ 0 w 17"/>
                    <a:gd name="T17" fmla="*/ 44 h 44"/>
                    <a:gd name="T18" fmla="*/ 0 w 17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"/>
                    <a:gd name="T31" fmla="*/ 0 h 44"/>
                    <a:gd name="T32" fmla="*/ 17 w 17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" h="44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1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5C5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89" name="Freeform 1561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4" cy="44"/>
                </a:xfrm>
                <a:custGeom>
                  <a:avLst/>
                  <a:gdLst>
                    <a:gd name="T0" fmla="*/ 0 w 14"/>
                    <a:gd name="T1" fmla="*/ 0 h 44"/>
                    <a:gd name="T2" fmla="*/ 14 w 14"/>
                    <a:gd name="T3" fmla="*/ 0 h 44"/>
                    <a:gd name="T4" fmla="*/ 14 w 14"/>
                    <a:gd name="T5" fmla="*/ 44 h 44"/>
                    <a:gd name="T6" fmla="*/ 0 w 14"/>
                    <a:gd name="T7" fmla="*/ 44 h 44"/>
                    <a:gd name="T8" fmla="*/ 0 w 14"/>
                    <a:gd name="T9" fmla="*/ 0 h 44"/>
                    <a:gd name="T10" fmla="*/ 0 w 14"/>
                    <a:gd name="T11" fmla="*/ 0 h 44"/>
                    <a:gd name="T12" fmla="*/ 10 w 14"/>
                    <a:gd name="T13" fmla="*/ 0 h 44"/>
                    <a:gd name="T14" fmla="*/ 10 w 14"/>
                    <a:gd name="T15" fmla="*/ 44 h 44"/>
                    <a:gd name="T16" fmla="*/ 0 w 14"/>
                    <a:gd name="T17" fmla="*/ 44 h 44"/>
                    <a:gd name="T18" fmla="*/ 0 w 14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"/>
                    <a:gd name="T31" fmla="*/ 0 h 44"/>
                    <a:gd name="T32" fmla="*/ 14 w 14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" h="44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1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0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4C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0" name="Freeform 1562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0" cy="44"/>
                </a:xfrm>
                <a:custGeom>
                  <a:avLst/>
                  <a:gdLst>
                    <a:gd name="T0" fmla="*/ 0 w 10"/>
                    <a:gd name="T1" fmla="*/ 0 h 44"/>
                    <a:gd name="T2" fmla="*/ 10 w 10"/>
                    <a:gd name="T3" fmla="*/ 0 h 44"/>
                    <a:gd name="T4" fmla="*/ 10 w 10"/>
                    <a:gd name="T5" fmla="*/ 44 h 44"/>
                    <a:gd name="T6" fmla="*/ 0 w 10"/>
                    <a:gd name="T7" fmla="*/ 44 h 44"/>
                    <a:gd name="T8" fmla="*/ 0 w 10"/>
                    <a:gd name="T9" fmla="*/ 0 h 44"/>
                    <a:gd name="T10" fmla="*/ 0 w 10"/>
                    <a:gd name="T11" fmla="*/ 0 h 44"/>
                    <a:gd name="T12" fmla="*/ 7 w 10"/>
                    <a:gd name="T13" fmla="*/ 0 h 44"/>
                    <a:gd name="T14" fmla="*/ 7 w 10"/>
                    <a:gd name="T15" fmla="*/ 44 h 44"/>
                    <a:gd name="T16" fmla="*/ 0 w 10"/>
                    <a:gd name="T17" fmla="*/ 44 h 44"/>
                    <a:gd name="T18" fmla="*/ 0 w 10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"/>
                    <a:gd name="T31" fmla="*/ 0 h 44"/>
                    <a:gd name="T32" fmla="*/ 10 w 10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" h="44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0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3C3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1" name="Freeform 1563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7" cy="44"/>
                </a:xfrm>
                <a:custGeom>
                  <a:avLst/>
                  <a:gdLst>
                    <a:gd name="T0" fmla="*/ 0 w 7"/>
                    <a:gd name="T1" fmla="*/ 0 h 44"/>
                    <a:gd name="T2" fmla="*/ 7 w 7"/>
                    <a:gd name="T3" fmla="*/ 0 h 44"/>
                    <a:gd name="T4" fmla="*/ 7 w 7"/>
                    <a:gd name="T5" fmla="*/ 44 h 44"/>
                    <a:gd name="T6" fmla="*/ 0 w 7"/>
                    <a:gd name="T7" fmla="*/ 44 h 44"/>
                    <a:gd name="T8" fmla="*/ 0 w 7"/>
                    <a:gd name="T9" fmla="*/ 0 h 44"/>
                    <a:gd name="T10" fmla="*/ 0 w 7"/>
                    <a:gd name="T11" fmla="*/ 0 h 44"/>
                    <a:gd name="T12" fmla="*/ 4 w 7"/>
                    <a:gd name="T13" fmla="*/ 0 h 44"/>
                    <a:gd name="T14" fmla="*/ 4 w 7"/>
                    <a:gd name="T15" fmla="*/ 44 h 44"/>
                    <a:gd name="T16" fmla="*/ 0 w 7"/>
                    <a:gd name="T17" fmla="*/ 44 h 44"/>
                    <a:gd name="T18" fmla="*/ 0 w 7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"/>
                    <a:gd name="T31" fmla="*/ 0 h 44"/>
                    <a:gd name="T32" fmla="*/ 7 w 7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" h="44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2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2" name="Freeform 1564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4" cy="44"/>
                </a:xfrm>
                <a:custGeom>
                  <a:avLst/>
                  <a:gdLst>
                    <a:gd name="T0" fmla="*/ 0 w 4"/>
                    <a:gd name="T1" fmla="*/ 0 h 44"/>
                    <a:gd name="T2" fmla="*/ 4 w 4"/>
                    <a:gd name="T3" fmla="*/ 0 h 44"/>
                    <a:gd name="T4" fmla="*/ 4 w 4"/>
                    <a:gd name="T5" fmla="*/ 44 h 44"/>
                    <a:gd name="T6" fmla="*/ 0 w 4"/>
                    <a:gd name="T7" fmla="*/ 44 h 44"/>
                    <a:gd name="T8" fmla="*/ 0 w 4"/>
                    <a:gd name="T9" fmla="*/ 0 h 44"/>
                    <a:gd name="T10" fmla="*/ 0 w 4"/>
                    <a:gd name="T11" fmla="*/ 0 h 44"/>
                    <a:gd name="T12" fmla="*/ 0 w 4"/>
                    <a:gd name="T13" fmla="*/ 0 h 44"/>
                    <a:gd name="T14" fmla="*/ 0 w 4"/>
                    <a:gd name="T15" fmla="*/ 44 h 44"/>
                    <a:gd name="T16" fmla="*/ 0 w 4"/>
                    <a:gd name="T17" fmla="*/ 44 h 44"/>
                    <a:gd name="T18" fmla="*/ 0 w 4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"/>
                    <a:gd name="T31" fmla="*/ 0 h 44"/>
                    <a:gd name="T32" fmla="*/ 4 w 4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" h="4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3" name="Freeform 1565"/>
                <p:cNvSpPr>
                  <a:spLocks noEditPoints="1"/>
                </p:cNvSpPr>
                <p:nvPr/>
              </p:nvSpPr>
              <p:spPr bwMode="auto">
                <a:xfrm>
                  <a:off x="2248" y="3405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0 h 44"/>
                    <a:gd name="T4" fmla="*/ 0 w 1"/>
                    <a:gd name="T5" fmla="*/ 44 h 44"/>
                    <a:gd name="T6" fmla="*/ 0 w 1"/>
                    <a:gd name="T7" fmla="*/ 44 h 44"/>
                    <a:gd name="T8" fmla="*/ 0 w 1"/>
                    <a:gd name="T9" fmla="*/ 0 h 44"/>
                    <a:gd name="T10" fmla="*/ 0 w 1"/>
                    <a:gd name="T11" fmla="*/ 0 h 44"/>
                    <a:gd name="T12" fmla="*/ 0 w 1"/>
                    <a:gd name="T13" fmla="*/ 0 h 44"/>
                    <a:gd name="T14" fmla="*/ 0 w 1"/>
                    <a:gd name="T15" fmla="*/ 44 h 44"/>
                    <a:gd name="T16" fmla="*/ 0 w 1"/>
                    <a:gd name="T17" fmla="*/ 44 h 44"/>
                    <a:gd name="T18" fmla="*/ 0 w 1"/>
                    <a:gd name="T19" fmla="*/ 0 h 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"/>
                    <a:gd name="T31" fmla="*/ 0 h 44"/>
                    <a:gd name="T32" fmla="*/ 1 w 1"/>
                    <a:gd name="T33" fmla="*/ 44 h 4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" h="4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4" name="Freeform 1566"/>
                <p:cNvSpPr>
                  <a:spLocks noEditPoints="1"/>
                </p:cNvSpPr>
                <p:nvPr/>
              </p:nvSpPr>
              <p:spPr bwMode="auto">
                <a:xfrm>
                  <a:off x="2248" y="3269"/>
                  <a:ext cx="141" cy="5"/>
                </a:xfrm>
                <a:custGeom>
                  <a:avLst/>
                  <a:gdLst>
                    <a:gd name="T0" fmla="*/ 0 w 141"/>
                    <a:gd name="T1" fmla="*/ 0 h 5"/>
                    <a:gd name="T2" fmla="*/ 141 w 141"/>
                    <a:gd name="T3" fmla="*/ 0 h 5"/>
                    <a:gd name="T4" fmla="*/ 141 w 141"/>
                    <a:gd name="T5" fmla="*/ 5 h 5"/>
                    <a:gd name="T6" fmla="*/ 0 w 141"/>
                    <a:gd name="T7" fmla="*/ 5 h 5"/>
                    <a:gd name="T8" fmla="*/ 0 w 141"/>
                    <a:gd name="T9" fmla="*/ 0 h 5"/>
                    <a:gd name="T10" fmla="*/ 0 w 141"/>
                    <a:gd name="T11" fmla="*/ 0 h 5"/>
                    <a:gd name="T12" fmla="*/ 141 w 141"/>
                    <a:gd name="T13" fmla="*/ 0 h 5"/>
                    <a:gd name="T14" fmla="*/ 141 w 141"/>
                    <a:gd name="T15" fmla="*/ 4 h 5"/>
                    <a:gd name="T16" fmla="*/ 0 w 141"/>
                    <a:gd name="T17" fmla="*/ 4 h 5"/>
                    <a:gd name="T18" fmla="*/ 0 w 141"/>
                    <a:gd name="T19" fmla="*/ 0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5"/>
                    <a:gd name="T32" fmla="*/ 141 w 141"/>
                    <a:gd name="T33" fmla="*/ 5 h 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5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5" name="Freeform 1567"/>
                <p:cNvSpPr>
                  <a:spLocks noEditPoints="1"/>
                </p:cNvSpPr>
                <p:nvPr/>
              </p:nvSpPr>
              <p:spPr bwMode="auto">
                <a:xfrm>
                  <a:off x="2248" y="3269"/>
                  <a:ext cx="141" cy="4"/>
                </a:xfrm>
                <a:custGeom>
                  <a:avLst/>
                  <a:gdLst>
                    <a:gd name="T0" fmla="*/ 0 w 141"/>
                    <a:gd name="T1" fmla="*/ 0 h 4"/>
                    <a:gd name="T2" fmla="*/ 141 w 141"/>
                    <a:gd name="T3" fmla="*/ 0 h 4"/>
                    <a:gd name="T4" fmla="*/ 141 w 141"/>
                    <a:gd name="T5" fmla="*/ 4 h 4"/>
                    <a:gd name="T6" fmla="*/ 0 w 141"/>
                    <a:gd name="T7" fmla="*/ 4 h 4"/>
                    <a:gd name="T8" fmla="*/ 0 w 141"/>
                    <a:gd name="T9" fmla="*/ 0 h 4"/>
                    <a:gd name="T10" fmla="*/ 0 w 141"/>
                    <a:gd name="T11" fmla="*/ 1 h 4"/>
                    <a:gd name="T12" fmla="*/ 141 w 141"/>
                    <a:gd name="T13" fmla="*/ 1 h 4"/>
                    <a:gd name="T14" fmla="*/ 141 w 141"/>
                    <a:gd name="T15" fmla="*/ 4 h 4"/>
                    <a:gd name="T16" fmla="*/ 0 w 141"/>
                    <a:gd name="T17" fmla="*/ 4 h 4"/>
                    <a:gd name="T18" fmla="*/ 0 w 141"/>
                    <a:gd name="T19" fmla="*/ 1 h 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4"/>
                    <a:gd name="T32" fmla="*/ 141 w 141"/>
                    <a:gd name="T33" fmla="*/ 4 h 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4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close/>
                      <a:moveTo>
                        <a:pt x="0" y="1"/>
                      </a:moveTo>
                      <a:lnTo>
                        <a:pt x="141" y="1"/>
                      </a:lnTo>
                      <a:lnTo>
                        <a:pt x="141" y="4"/>
                      </a:lnTo>
                      <a:lnTo>
                        <a:pt x="0" y="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ADA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6" name="Freeform 1568"/>
                <p:cNvSpPr>
                  <a:spLocks noEditPoints="1"/>
                </p:cNvSpPr>
                <p:nvPr/>
              </p:nvSpPr>
              <p:spPr bwMode="auto">
                <a:xfrm>
                  <a:off x="2248" y="3270"/>
                  <a:ext cx="141" cy="3"/>
                </a:xfrm>
                <a:custGeom>
                  <a:avLst/>
                  <a:gdLst>
                    <a:gd name="T0" fmla="*/ 0 w 141"/>
                    <a:gd name="T1" fmla="*/ 0 h 3"/>
                    <a:gd name="T2" fmla="*/ 141 w 141"/>
                    <a:gd name="T3" fmla="*/ 0 h 3"/>
                    <a:gd name="T4" fmla="*/ 141 w 141"/>
                    <a:gd name="T5" fmla="*/ 3 h 3"/>
                    <a:gd name="T6" fmla="*/ 0 w 141"/>
                    <a:gd name="T7" fmla="*/ 3 h 3"/>
                    <a:gd name="T8" fmla="*/ 0 w 141"/>
                    <a:gd name="T9" fmla="*/ 0 h 3"/>
                    <a:gd name="T10" fmla="*/ 0 w 141"/>
                    <a:gd name="T11" fmla="*/ 1 h 3"/>
                    <a:gd name="T12" fmla="*/ 141 w 141"/>
                    <a:gd name="T13" fmla="*/ 1 h 3"/>
                    <a:gd name="T14" fmla="*/ 141 w 141"/>
                    <a:gd name="T15" fmla="*/ 2 h 3"/>
                    <a:gd name="T16" fmla="*/ 0 w 141"/>
                    <a:gd name="T17" fmla="*/ 2 h 3"/>
                    <a:gd name="T18" fmla="*/ 0 w 141"/>
                    <a:gd name="T19" fmla="*/ 1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3"/>
                    <a:gd name="T32" fmla="*/ 141 w 141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3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  <a:moveTo>
                        <a:pt x="0" y="1"/>
                      </a:moveTo>
                      <a:lnTo>
                        <a:pt x="141" y="1"/>
                      </a:lnTo>
                      <a:lnTo>
                        <a:pt x="141" y="2"/>
                      </a:lnTo>
                      <a:lnTo>
                        <a:pt x="0" y="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3C3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7" name="Freeform 1569"/>
                <p:cNvSpPr>
                  <a:spLocks noEditPoints="1"/>
                </p:cNvSpPr>
                <p:nvPr/>
              </p:nvSpPr>
              <p:spPr bwMode="auto">
                <a:xfrm>
                  <a:off x="2248" y="3271"/>
                  <a:ext cx="141" cy="1"/>
                </a:xfrm>
                <a:custGeom>
                  <a:avLst/>
                  <a:gdLst>
                    <a:gd name="T0" fmla="*/ 0 w 141"/>
                    <a:gd name="T1" fmla="*/ 0 h 1"/>
                    <a:gd name="T2" fmla="*/ 141 w 141"/>
                    <a:gd name="T3" fmla="*/ 0 h 1"/>
                    <a:gd name="T4" fmla="*/ 141 w 141"/>
                    <a:gd name="T5" fmla="*/ 1 h 1"/>
                    <a:gd name="T6" fmla="*/ 0 w 141"/>
                    <a:gd name="T7" fmla="*/ 1 h 1"/>
                    <a:gd name="T8" fmla="*/ 0 w 141"/>
                    <a:gd name="T9" fmla="*/ 0 h 1"/>
                    <a:gd name="T10" fmla="*/ 0 w 141"/>
                    <a:gd name="T11" fmla="*/ 0 h 1"/>
                    <a:gd name="T12" fmla="*/ 141 w 141"/>
                    <a:gd name="T13" fmla="*/ 0 h 1"/>
                    <a:gd name="T14" fmla="*/ 141 w 141"/>
                    <a:gd name="T15" fmla="*/ 0 h 1"/>
                    <a:gd name="T16" fmla="*/ 0 w 141"/>
                    <a:gd name="T17" fmla="*/ 0 h 1"/>
                    <a:gd name="T18" fmla="*/ 0 w 141"/>
                    <a:gd name="T19" fmla="*/ 0 h 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1"/>
                    <a:gd name="T32" fmla="*/ 141 w 141"/>
                    <a:gd name="T33" fmla="*/ 1 h 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1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8" name="Rectangle 1570"/>
                <p:cNvSpPr>
                  <a:spLocks noChangeArrowheads="1"/>
                </p:cNvSpPr>
                <p:nvPr/>
              </p:nvSpPr>
              <p:spPr bwMode="auto">
                <a:xfrm>
                  <a:off x="2248" y="3269"/>
                  <a:ext cx="141" cy="5"/>
                </a:xfrm>
                <a:prstGeom prst="rect">
                  <a:avLst/>
                </a:prstGeom>
                <a:noFill/>
                <a:ln w="15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899" name="Freeform 1571"/>
                <p:cNvSpPr>
                  <a:spLocks noEditPoints="1"/>
                </p:cNvSpPr>
                <p:nvPr/>
              </p:nvSpPr>
              <p:spPr bwMode="auto">
                <a:xfrm>
                  <a:off x="2248" y="3274"/>
                  <a:ext cx="141" cy="21"/>
                </a:xfrm>
                <a:custGeom>
                  <a:avLst/>
                  <a:gdLst>
                    <a:gd name="T0" fmla="*/ 0 w 141"/>
                    <a:gd name="T1" fmla="*/ 0 h 21"/>
                    <a:gd name="T2" fmla="*/ 141 w 141"/>
                    <a:gd name="T3" fmla="*/ 0 h 21"/>
                    <a:gd name="T4" fmla="*/ 141 w 141"/>
                    <a:gd name="T5" fmla="*/ 21 h 21"/>
                    <a:gd name="T6" fmla="*/ 0 w 141"/>
                    <a:gd name="T7" fmla="*/ 21 h 21"/>
                    <a:gd name="T8" fmla="*/ 0 w 141"/>
                    <a:gd name="T9" fmla="*/ 0 h 21"/>
                    <a:gd name="T10" fmla="*/ 1 w 141"/>
                    <a:gd name="T11" fmla="*/ 0 h 21"/>
                    <a:gd name="T12" fmla="*/ 139 w 141"/>
                    <a:gd name="T13" fmla="*/ 0 h 21"/>
                    <a:gd name="T14" fmla="*/ 139 w 141"/>
                    <a:gd name="T15" fmla="*/ 21 h 21"/>
                    <a:gd name="T16" fmla="*/ 1 w 141"/>
                    <a:gd name="T17" fmla="*/ 21 h 21"/>
                    <a:gd name="T18" fmla="*/ 1 w 14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1"/>
                    <a:gd name="T31" fmla="*/ 0 h 21"/>
                    <a:gd name="T32" fmla="*/ 141 w 14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1" h="21">
                      <a:moveTo>
                        <a:pt x="0" y="0"/>
                      </a:moveTo>
                      <a:lnTo>
                        <a:pt x="141" y="0"/>
                      </a:lnTo>
                      <a:lnTo>
                        <a:pt x="14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9" y="0"/>
                      </a:lnTo>
                      <a:lnTo>
                        <a:pt x="139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0" name="Freeform 1572"/>
                <p:cNvSpPr>
                  <a:spLocks noEditPoints="1"/>
                </p:cNvSpPr>
                <p:nvPr/>
              </p:nvSpPr>
              <p:spPr bwMode="auto">
                <a:xfrm>
                  <a:off x="2249" y="3274"/>
                  <a:ext cx="138" cy="21"/>
                </a:xfrm>
                <a:custGeom>
                  <a:avLst/>
                  <a:gdLst>
                    <a:gd name="T0" fmla="*/ 0 w 138"/>
                    <a:gd name="T1" fmla="*/ 0 h 21"/>
                    <a:gd name="T2" fmla="*/ 138 w 138"/>
                    <a:gd name="T3" fmla="*/ 0 h 21"/>
                    <a:gd name="T4" fmla="*/ 138 w 138"/>
                    <a:gd name="T5" fmla="*/ 21 h 21"/>
                    <a:gd name="T6" fmla="*/ 0 w 138"/>
                    <a:gd name="T7" fmla="*/ 21 h 21"/>
                    <a:gd name="T8" fmla="*/ 0 w 138"/>
                    <a:gd name="T9" fmla="*/ 0 h 21"/>
                    <a:gd name="T10" fmla="*/ 1 w 138"/>
                    <a:gd name="T11" fmla="*/ 0 h 21"/>
                    <a:gd name="T12" fmla="*/ 138 w 138"/>
                    <a:gd name="T13" fmla="*/ 0 h 21"/>
                    <a:gd name="T14" fmla="*/ 138 w 138"/>
                    <a:gd name="T15" fmla="*/ 21 h 21"/>
                    <a:gd name="T16" fmla="*/ 1 w 138"/>
                    <a:gd name="T17" fmla="*/ 21 h 21"/>
                    <a:gd name="T18" fmla="*/ 1 w 138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8"/>
                    <a:gd name="T31" fmla="*/ 0 h 21"/>
                    <a:gd name="T32" fmla="*/ 138 w 138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8" h="21">
                      <a:moveTo>
                        <a:pt x="0" y="0"/>
                      </a:moveTo>
                      <a:lnTo>
                        <a:pt x="138" y="0"/>
                      </a:lnTo>
                      <a:lnTo>
                        <a:pt x="13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8" y="0"/>
                      </a:lnTo>
                      <a:lnTo>
                        <a:pt x="13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B9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1" name="Freeform 1573"/>
                <p:cNvSpPr>
                  <a:spLocks noEditPoints="1"/>
                </p:cNvSpPr>
                <p:nvPr/>
              </p:nvSpPr>
              <p:spPr bwMode="auto">
                <a:xfrm>
                  <a:off x="2250" y="3274"/>
                  <a:ext cx="137" cy="21"/>
                </a:xfrm>
                <a:custGeom>
                  <a:avLst/>
                  <a:gdLst>
                    <a:gd name="T0" fmla="*/ 0 w 137"/>
                    <a:gd name="T1" fmla="*/ 0 h 21"/>
                    <a:gd name="T2" fmla="*/ 137 w 137"/>
                    <a:gd name="T3" fmla="*/ 0 h 21"/>
                    <a:gd name="T4" fmla="*/ 137 w 137"/>
                    <a:gd name="T5" fmla="*/ 21 h 21"/>
                    <a:gd name="T6" fmla="*/ 0 w 137"/>
                    <a:gd name="T7" fmla="*/ 21 h 21"/>
                    <a:gd name="T8" fmla="*/ 0 w 137"/>
                    <a:gd name="T9" fmla="*/ 0 h 21"/>
                    <a:gd name="T10" fmla="*/ 1 w 137"/>
                    <a:gd name="T11" fmla="*/ 0 h 21"/>
                    <a:gd name="T12" fmla="*/ 136 w 137"/>
                    <a:gd name="T13" fmla="*/ 0 h 21"/>
                    <a:gd name="T14" fmla="*/ 136 w 137"/>
                    <a:gd name="T15" fmla="*/ 21 h 21"/>
                    <a:gd name="T16" fmla="*/ 1 w 137"/>
                    <a:gd name="T17" fmla="*/ 21 h 21"/>
                    <a:gd name="T18" fmla="*/ 1 w 13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7"/>
                    <a:gd name="T31" fmla="*/ 0 h 21"/>
                    <a:gd name="T32" fmla="*/ 137 w 13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7" h="21">
                      <a:moveTo>
                        <a:pt x="0" y="0"/>
                      </a:moveTo>
                      <a:lnTo>
                        <a:pt x="137" y="0"/>
                      </a:lnTo>
                      <a:lnTo>
                        <a:pt x="13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6" y="0"/>
                      </a:lnTo>
                      <a:lnTo>
                        <a:pt x="13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C9C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2" name="Freeform 1574"/>
                <p:cNvSpPr>
                  <a:spLocks noEditPoints="1"/>
                </p:cNvSpPr>
                <p:nvPr/>
              </p:nvSpPr>
              <p:spPr bwMode="auto">
                <a:xfrm>
                  <a:off x="2251" y="3274"/>
                  <a:ext cx="135" cy="21"/>
                </a:xfrm>
                <a:custGeom>
                  <a:avLst/>
                  <a:gdLst>
                    <a:gd name="T0" fmla="*/ 0 w 135"/>
                    <a:gd name="T1" fmla="*/ 0 h 21"/>
                    <a:gd name="T2" fmla="*/ 135 w 135"/>
                    <a:gd name="T3" fmla="*/ 0 h 21"/>
                    <a:gd name="T4" fmla="*/ 135 w 135"/>
                    <a:gd name="T5" fmla="*/ 21 h 21"/>
                    <a:gd name="T6" fmla="*/ 0 w 135"/>
                    <a:gd name="T7" fmla="*/ 21 h 21"/>
                    <a:gd name="T8" fmla="*/ 0 w 135"/>
                    <a:gd name="T9" fmla="*/ 0 h 21"/>
                    <a:gd name="T10" fmla="*/ 1 w 135"/>
                    <a:gd name="T11" fmla="*/ 0 h 21"/>
                    <a:gd name="T12" fmla="*/ 134 w 135"/>
                    <a:gd name="T13" fmla="*/ 0 h 21"/>
                    <a:gd name="T14" fmla="*/ 134 w 135"/>
                    <a:gd name="T15" fmla="*/ 21 h 21"/>
                    <a:gd name="T16" fmla="*/ 1 w 135"/>
                    <a:gd name="T17" fmla="*/ 21 h 21"/>
                    <a:gd name="T18" fmla="*/ 1 w 13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5"/>
                    <a:gd name="T31" fmla="*/ 0 h 21"/>
                    <a:gd name="T32" fmla="*/ 135 w 13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5" h="21">
                      <a:moveTo>
                        <a:pt x="0" y="0"/>
                      </a:moveTo>
                      <a:lnTo>
                        <a:pt x="135" y="0"/>
                      </a:lnTo>
                      <a:lnTo>
                        <a:pt x="13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4" y="0"/>
                      </a:lnTo>
                      <a:lnTo>
                        <a:pt x="13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D9D9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3" name="Freeform 1575"/>
                <p:cNvSpPr>
                  <a:spLocks noEditPoints="1"/>
                </p:cNvSpPr>
                <p:nvPr/>
              </p:nvSpPr>
              <p:spPr bwMode="auto">
                <a:xfrm>
                  <a:off x="2252" y="3274"/>
                  <a:ext cx="133" cy="21"/>
                </a:xfrm>
                <a:custGeom>
                  <a:avLst/>
                  <a:gdLst>
                    <a:gd name="T0" fmla="*/ 0 w 133"/>
                    <a:gd name="T1" fmla="*/ 0 h 21"/>
                    <a:gd name="T2" fmla="*/ 133 w 133"/>
                    <a:gd name="T3" fmla="*/ 0 h 21"/>
                    <a:gd name="T4" fmla="*/ 133 w 133"/>
                    <a:gd name="T5" fmla="*/ 21 h 21"/>
                    <a:gd name="T6" fmla="*/ 0 w 133"/>
                    <a:gd name="T7" fmla="*/ 21 h 21"/>
                    <a:gd name="T8" fmla="*/ 0 w 133"/>
                    <a:gd name="T9" fmla="*/ 0 h 21"/>
                    <a:gd name="T10" fmla="*/ 1 w 133"/>
                    <a:gd name="T11" fmla="*/ 0 h 21"/>
                    <a:gd name="T12" fmla="*/ 132 w 133"/>
                    <a:gd name="T13" fmla="*/ 0 h 21"/>
                    <a:gd name="T14" fmla="*/ 132 w 133"/>
                    <a:gd name="T15" fmla="*/ 21 h 21"/>
                    <a:gd name="T16" fmla="*/ 1 w 133"/>
                    <a:gd name="T17" fmla="*/ 21 h 21"/>
                    <a:gd name="T18" fmla="*/ 1 w 13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3"/>
                    <a:gd name="T31" fmla="*/ 0 h 21"/>
                    <a:gd name="T32" fmla="*/ 133 w 13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3" h="21">
                      <a:moveTo>
                        <a:pt x="0" y="0"/>
                      </a:moveTo>
                      <a:lnTo>
                        <a:pt x="133" y="0"/>
                      </a:lnTo>
                      <a:lnTo>
                        <a:pt x="13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2" y="0"/>
                      </a:lnTo>
                      <a:lnTo>
                        <a:pt x="13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4" name="Freeform 1576"/>
                <p:cNvSpPr>
                  <a:spLocks noEditPoints="1"/>
                </p:cNvSpPr>
                <p:nvPr/>
              </p:nvSpPr>
              <p:spPr bwMode="auto">
                <a:xfrm>
                  <a:off x="2253" y="3274"/>
                  <a:ext cx="131" cy="21"/>
                </a:xfrm>
                <a:custGeom>
                  <a:avLst/>
                  <a:gdLst>
                    <a:gd name="T0" fmla="*/ 0 w 131"/>
                    <a:gd name="T1" fmla="*/ 0 h 21"/>
                    <a:gd name="T2" fmla="*/ 131 w 131"/>
                    <a:gd name="T3" fmla="*/ 0 h 21"/>
                    <a:gd name="T4" fmla="*/ 131 w 131"/>
                    <a:gd name="T5" fmla="*/ 21 h 21"/>
                    <a:gd name="T6" fmla="*/ 0 w 131"/>
                    <a:gd name="T7" fmla="*/ 21 h 21"/>
                    <a:gd name="T8" fmla="*/ 0 w 131"/>
                    <a:gd name="T9" fmla="*/ 0 h 21"/>
                    <a:gd name="T10" fmla="*/ 1 w 131"/>
                    <a:gd name="T11" fmla="*/ 0 h 21"/>
                    <a:gd name="T12" fmla="*/ 130 w 131"/>
                    <a:gd name="T13" fmla="*/ 0 h 21"/>
                    <a:gd name="T14" fmla="*/ 130 w 131"/>
                    <a:gd name="T15" fmla="*/ 21 h 21"/>
                    <a:gd name="T16" fmla="*/ 1 w 131"/>
                    <a:gd name="T17" fmla="*/ 21 h 21"/>
                    <a:gd name="T18" fmla="*/ 1 w 13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1"/>
                    <a:gd name="T31" fmla="*/ 0 h 21"/>
                    <a:gd name="T32" fmla="*/ 131 w 13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1" h="21">
                      <a:moveTo>
                        <a:pt x="0" y="0"/>
                      </a:moveTo>
                      <a:lnTo>
                        <a:pt x="131" y="0"/>
                      </a:lnTo>
                      <a:lnTo>
                        <a:pt x="13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30" y="0"/>
                      </a:lnTo>
                      <a:lnTo>
                        <a:pt x="13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9F9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5" name="Freeform 1577"/>
                <p:cNvSpPr>
                  <a:spLocks noEditPoints="1"/>
                </p:cNvSpPr>
                <p:nvPr/>
              </p:nvSpPr>
              <p:spPr bwMode="auto">
                <a:xfrm>
                  <a:off x="2254" y="3274"/>
                  <a:ext cx="129" cy="21"/>
                </a:xfrm>
                <a:custGeom>
                  <a:avLst/>
                  <a:gdLst>
                    <a:gd name="T0" fmla="*/ 0 w 129"/>
                    <a:gd name="T1" fmla="*/ 0 h 21"/>
                    <a:gd name="T2" fmla="*/ 129 w 129"/>
                    <a:gd name="T3" fmla="*/ 0 h 21"/>
                    <a:gd name="T4" fmla="*/ 129 w 129"/>
                    <a:gd name="T5" fmla="*/ 21 h 21"/>
                    <a:gd name="T6" fmla="*/ 0 w 129"/>
                    <a:gd name="T7" fmla="*/ 21 h 21"/>
                    <a:gd name="T8" fmla="*/ 0 w 129"/>
                    <a:gd name="T9" fmla="*/ 0 h 21"/>
                    <a:gd name="T10" fmla="*/ 1 w 129"/>
                    <a:gd name="T11" fmla="*/ 0 h 21"/>
                    <a:gd name="T12" fmla="*/ 128 w 129"/>
                    <a:gd name="T13" fmla="*/ 0 h 21"/>
                    <a:gd name="T14" fmla="*/ 128 w 129"/>
                    <a:gd name="T15" fmla="*/ 21 h 21"/>
                    <a:gd name="T16" fmla="*/ 1 w 129"/>
                    <a:gd name="T17" fmla="*/ 21 h 21"/>
                    <a:gd name="T18" fmla="*/ 1 w 12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9"/>
                    <a:gd name="T31" fmla="*/ 0 h 21"/>
                    <a:gd name="T32" fmla="*/ 129 w 12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9" h="21">
                      <a:moveTo>
                        <a:pt x="0" y="0"/>
                      </a:moveTo>
                      <a:lnTo>
                        <a:pt x="129" y="0"/>
                      </a:lnTo>
                      <a:lnTo>
                        <a:pt x="12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28" y="0"/>
                      </a:lnTo>
                      <a:lnTo>
                        <a:pt x="12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6" name="Freeform 1578"/>
                <p:cNvSpPr>
                  <a:spLocks noEditPoints="1"/>
                </p:cNvSpPr>
                <p:nvPr/>
              </p:nvSpPr>
              <p:spPr bwMode="auto">
                <a:xfrm>
                  <a:off x="2255" y="3274"/>
                  <a:ext cx="127" cy="21"/>
                </a:xfrm>
                <a:custGeom>
                  <a:avLst/>
                  <a:gdLst>
                    <a:gd name="T0" fmla="*/ 0 w 127"/>
                    <a:gd name="T1" fmla="*/ 0 h 21"/>
                    <a:gd name="T2" fmla="*/ 127 w 127"/>
                    <a:gd name="T3" fmla="*/ 0 h 21"/>
                    <a:gd name="T4" fmla="*/ 127 w 127"/>
                    <a:gd name="T5" fmla="*/ 21 h 21"/>
                    <a:gd name="T6" fmla="*/ 0 w 127"/>
                    <a:gd name="T7" fmla="*/ 21 h 21"/>
                    <a:gd name="T8" fmla="*/ 0 w 127"/>
                    <a:gd name="T9" fmla="*/ 0 h 21"/>
                    <a:gd name="T10" fmla="*/ 1 w 127"/>
                    <a:gd name="T11" fmla="*/ 0 h 21"/>
                    <a:gd name="T12" fmla="*/ 126 w 127"/>
                    <a:gd name="T13" fmla="*/ 0 h 21"/>
                    <a:gd name="T14" fmla="*/ 126 w 127"/>
                    <a:gd name="T15" fmla="*/ 21 h 21"/>
                    <a:gd name="T16" fmla="*/ 1 w 127"/>
                    <a:gd name="T17" fmla="*/ 21 h 21"/>
                    <a:gd name="T18" fmla="*/ 1 w 12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7"/>
                    <a:gd name="T31" fmla="*/ 0 h 21"/>
                    <a:gd name="T32" fmla="*/ 127 w 12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7" h="21">
                      <a:moveTo>
                        <a:pt x="0" y="0"/>
                      </a:moveTo>
                      <a:lnTo>
                        <a:pt x="127" y="0"/>
                      </a:lnTo>
                      <a:lnTo>
                        <a:pt x="12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26" y="0"/>
                      </a:lnTo>
                      <a:lnTo>
                        <a:pt x="12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7" name="Freeform 1579"/>
                <p:cNvSpPr>
                  <a:spLocks noEditPoints="1"/>
                </p:cNvSpPr>
                <p:nvPr/>
              </p:nvSpPr>
              <p:spPr bwMode="auto">
                <a:xfrm>
                  <a:off x="2256" y="3274"/>
                  <a:ext cx="125" cy="21"/>
                </a:xfrm>
                <a:custGeom>
                  <a:avLst/>
                  <a:gdLst>
                    <a:gd name="T0" fmla="*/ 0 w 125"/>
                    <a:gd name="T1" fmla="*/ 0 h 21"/>
                    <a:gd name="T2" fmla="*/ 125 w 125"/>
                    <a:gd name="T3" fmla="*/ 0 h 21"/>
                    <a:gd name="T4" fmla="*/ 125 w 125"/>
                    <a:gd name="T5" fmla="*/ 21 h 21"/>
                    <a:gd name="T6" fmla="*/ 0 w 125"/>
                    <a:gd name="T7" fmla="*/ 21 h 21"/>
                    <a:gd name="T8" fmla="*/ 0 w 125"/>
                    <a:gd name="T9" fmla="*/ 0 h 21"/>
                    <a:gd name="T10" fmla="*/ 0 w 125"/>
                    <a:gd name="T11" fmla="*/ 0 h 21"/>
                    <a:gd name="T12" fmla="*/ 124 w 125"/>
                    <a:gd name="T13" fmla="*/ 0 h 21"/>
                    <a:gd name="T14" fmla="*/ 124 w 125"/>
                    <a:gd name="T15" fmla="*/ 21 h 21"/>
                    <a:gd name="T16" fmla="*/ 0 w 125"/>
                    <a:gd name="T17" fmla="*/ 21 h 21"/>
                    <a:gd name="T18" fmla="*/ 0 w 12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5"/>
                    <a:gd name="T31" fmla="*/ 0 h 21"/>
                    <a:gd name="T32" fmla="*/ 125 w 12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5" h="21">
                      <a:moveTo>
                        <a:pt x="0" y="0"/>
                      </a:moveTo>
                      <a:lnTo>
                        <a:pt x="125" y="0"/>
                      </a:lnTo>
                      <a:lnTo>
                        <a:pt x="12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24" y="0"/>
                      </a:lnTo>
                      <a:lnTo>
                        <a:pt x="124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2A2A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8" name="Freeform 1580"/>
                <p:cNvSpPr>
                  <a:spLocks noEditPoints="1"/>
                </p:cNvSpPr>
                <p:nvPr/>
              </p:nvSpPr>
              <p:spPr bwMode="auto">
                <a:xfrm>
                  <a:off x="2256" y="3274"/>
                  <a:ext cx="124" cy="21"/>
                </a:xfrm>
                <a:custGeom>
                  <a:avLst/>
                  <a:gdLst>
                    <a:gd name="T0" fmla="*/ 0 w 124"/>
                    <a:gd name="T1" fmla="*/ 0 h 21"/>
                    <a:gd name="T2" fmla="*/ 124 w 124"/>
                    <a:gd name="T3" fmla="*/ 0 h 21"/>
                    <a:gd name="T4" fmla="*/ 124 w 124"/>
                    <a:gd name="T5" fmla="*/ 21 h 21"/>
                    <a:gd name="T6" fmla="*/ 0 w 124"/>
                    <a:gd name="T7" fmla="*/ 21 h 21"/>
                    <a:gd name="T8" fmla="*/ 0 w 124"/>
                    <a:gd name="T9" fmla="*/ 0 h 21"/>
                    <a:gd name="T10" fmla="*/ 2 w 124"/>
                    <a:gd name="T11" fmla="*/ 0 h 21"/>
                    <a:gd name="T12" fmla="*/ 123 w 124"/>
                    <a:gd name="T13" fmla="*/ 0 h 21"/>
                    <a:gd name="T14" fmla="*/ 123 w 124"/>
                    <a:gd name="T15" fmla="*/ 21 h 21"/>
                    <a:gd name="T16" fmla="*/ 2 w 124"/>
                    <a:gd name="T17" fmla="*/ 21 h 21"/>
                    <a:gd name="T18" fmla="*/ 2 w 124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4"/>
                    <a:gd name="T31" fmla="*/ 0 h 21"/>
                    <a:gd name="T32" fmla="*/ 124 w 124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4" h="21">
                      <a:moveTo>
                        <a:pt x="0" y="0"/>
                      </a:moveTo>
                      <a:lnTo>
                        <a:pt x="124" y="0"/>
                      </a:lnTo>
                      <a:lnTo>
                        <a:pt x="124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123" y="0"/>
                      </a:lnTo>
                      <a:lnTo>
                        <a:pt x="123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A3A3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09" name="Freeform 1581"/>
                <p:cNvSpPr>
                  <a:spLocks noEditPoints="1"/>
                </p:cNvSpPr>
                <p:nvPr/>
              </p:nvSpPr>
              <p:spPr bwMode="auto">
                <a:xfrm>
                  <a:off x="2258" y="3274"/>
                  <a:ext cx="121" cy="21"/>
                </a:xfrm>
                <a:custGeom>
                  <a:avLst/>
                  <a:gdLst>
                    <a:gd name="T0" fmla="*/ 0 w 121"/>
                    <a:gd name="T1" fmla="*/ 0 h 21"/>
                    <a:gd name="T2" fmla="*/ 121 w 121"/>
                    <a:gd name="T3" fmla="*/ 0 h 21"/>
                    <a:gd name="T4" fmla="*/ 121 w 121"/>
                    <a:gd name="T5" fmla="*/ 21 h 21"/>
                    <a:gd name="T6" fmla="*/ 0 w 121"/>
                    <a:gd name="T7" fmla="*/ 21 h 21"/>
                    <a:gd name="T8" fmla="*/ 0 w 121"/>
                    <a:gd name="T9" fmla="*/ 0 h 21"/>
                    <a:gd name="T10" fmla="*/ 0 w 121"/>
                    <a:gd name="T11" fmla="*/ 0 h 21"/>
                    <a:gd name="T12" fmla="*/ 121 w 121"/>
                    <a:gd name="T13" fmla="*/ 0 h 21"/>
                    <a:gd name="T14" fmla="*/ 121 w 121"/>
                    <a:gd name="T15" fmla="*/ 21 h 21"/>
                    <a:gd name="T16" fmla="*/ 0 w 121"/>
                    <a:gd name="T17" fmla="*/ 21 h 21"/>
                    <a:gd name="T18" fmla="*/ 0 w 12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1"/>
                    <a:gd name="T31" fmla="*/ 0 h 21"/>
                    <a:gd name="T32" fmla="*/ 121 w 12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1" h="21">
                      <a:moveTo>
                        <a:pt x="0" y="0"/>
                      </a:moveTo>
                      <a:lnTo>
                        <a:pt x="121" y="0"/>
                      </a:lnTo>
                      <a:lnTo>
                        <a:pt x="12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121" y="0"/>
                      </a:lnTo>
                      <a:lnTo>
                        <a:pt x="12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0" name="Freeform 1582"/>
                <p:cNvSpPr>
                  <a:spLocks noEditPoints="1"/>
                </p:cNvSpPr>
                <p:nvPr/>
              </p:nvSpPr>
              <p:spPr bwMode="auto">
                <a:xfrm>
                  <a:off x="2258" y="3274"/>
                  <a:ext cx="121" cy="21"/>
                </a:xfrm>
                <a:custGeom>
                  <a:avLst/>
                  <a:gdLst>
                    <a:gd name="T0" fmla="*/ 0 w 121"/>
                    <a:gd name="T1" fmla="*/ 0 h 21"/>
                    <a:gd name="T2" fmla="*/ 121 w 121"/>
                    <a:gd name="T3" fmla="*/ 0 h 21"/>
                    <a:gd name="T4" fmla="*/ 121 w 121"/>
                    <a:gd name="T5" fmla="*/ 21 h 21"/>
                    <a:gd name="T6" fmla="*/ 0 w 121"/>
                    <a:gd name="T7" fmla="*/ 21 h 21"/>
                    <a:gd name="T8" fmla="*/ 0 w 121"/>
                    <a:gd name="T9" fmla="*/ 0 h 21"/>
                    <a:gd name="T10" fmla="*/ 1 w 121"/>
                    <a:gd name="T11" fmla="*/ 0 h 21"/>
                    <a:gd name="T12" fmla="*/ 119 w 121"/>
                    <a:gd name="T13" fmla="*/ 0 h 21"/>
                    <a:gd name="T14" fmla="*/ 119 w 121"/>
                    <a:gd name="T15" fmla="*/ 21 h 21"/>
                    <a:gd name="T16" fmla="*/ 1 w 121"/>
                    <a:gd name="T17" fmla="*/ 21 h 21"/>
                    <a:gd name="T18" fmla="*/ 1 w 12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1"/>
                    <a:gd name="T31" fmla="*/ 0 h 21"/>
                    <a:gd name="T32" fmla="*/ 121 w 12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1" h="21">
                      <a:moveTo>
                        <a:pt x="0" y="0"/>
                      </a:moveTo>
                      <a:lnTo>
                        <a:pt x="121" y="0"/>
                      </a:lnTo>
                      <a:lnTo>
                        <a:pt x="12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9" y="0"/>
                      </a:lnTo>
                      <a:lnTo>
                        <a:pt x="119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1" name="Freeform 1583"/>
                <p:cNvSpPr>
                  <a:spLocks noEditPoints="1"/>
                </p:cNvSpPr>
                <p:nvPr/>
              </p:nvSpPr>
              <p:spPr bwMode="auto">
                <a:xfrm>
                  <a:off x="2259" y="3274"/>
                  <a:ext cx="118" cy="21"/>
                </a:xfrm>
                <a:custGeom>
                  <a:avLst/>
                  <a:gdLst>
                    <a:gd name="T0" fmla="*/ 0 w 118"/>
                    <a:gd name="T1" fmla="*/ 0 h 21"/>
                    <a:gd name="T2" fmla="*/ 118 w 118"/>
                    <a:gd name="T3" fmla="*/ 0 h 21"/>
                    <a:gd name="T4" fmla="*/ 118 w 118"/>
                    <a:gd name="T5" fmla="*/ 21 h 21"/>
                    <a:gd name="T6" fmla="*/ 0 w 118"/>
                    <a:gd name="T7" fmla="*/ 21 h 21"/>
                    <a:gd name="T8" fmla="*/ 0 w 118"/>
                    <a:gd name="T9" fmla="*/ 0 h 21"/>
                    <a:gd name="T10" fmla="*/ 1 w 118"/>
                    <a:gd name="T11" fmla="*/ 0 h 21"/>
                    <a:gd name="T12" fmla="*/ 117 w 118"/>
                    <a:gd name="T13" fmla="*/ 0 h 21"/>
                    <a:gd name="T14" fmla="*/ 117 w 118"/>
                    <a:gd name="T15" fmla="*/ 21 h 21"/>
                    <a:gd name="T16" fmla="*/ 1 w 118"/>
                    <a:gd name="T17" fmla="*/ 21 h 21"/>
                    <a:gd name="T18" fmla="*/ 1 w 118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8"/>
                    <a:gd name="T31" fmla="*/ 0 h 21"/>
                    <a:gd name="T32" fmla="*/ 118 w 118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8" h="21">
                      <a:moveTo>
                        <a:pt x="0" y="0"/>
                      </a:moveTo>
                      <a:lnTo>
                        <a:pt x="118" y="0"/>
                      </a:lnTo>
                      <a:lnTo>
                        <a:pt x="11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7" y="0"/>
                      </a:lnTo>
                      <a:lnTo>
                        <a:pt x="117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7A7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2" name="Freeform 1584"/>
                <p:cNvSpPr>
                  <a:spLocks noEditPoints="1"/>
                </p:cNvSpPr>
                <p:nvPr/>
              </p:nvSpPr>
              <p:spPr bwMode="auto">
                <a:xfrm>
                  <a:off x="2260" y="3274"/>
                  <a:ext cx="116" cy="21"/>
                </a:xfrm>
                <a:custGeom>
                  <a:avLst/>
                  <a:gdLst>
                    <a:gd name="T0" fmla="*/ 0 w 116"/>
                    <a:gd name="T1" fmla="*/ 0 h 21"/>
                    <a:gd name="T2" fmla="*/ 116 w 116"/>
                    <a:gd name="T3" fmla="*/ 0 h 21"/>
                    <a:gd name="T4" fmla="*/ 116 w 116"/>
                    <a:gd name="T5" fmla="*/ 21 h 21"/>
                    <a:gd name="T6" fmla="*/ 0 w 116"/>
                    <a:gd name="T7" fmla="*/ 21 h 21"/>
                    <a:gd name="T8" fmla="*/ 0 w 116"/>
                    <a:gd name="T9" fmla="*/ 0 h 21"/>
                    <a:gd name="T10" fmla="*/ 1 w 116"/>
                    <a:gd name="T11" fmla="*/ 0 h 21"/>
                    <a:gd name="T12" fmla="*/ 116 w 116"/>
                    <a:gd name="T13" fmla="*/ 0 h 21"/>
                    <a:gd name="T14" fmla="*/ 116 w 116"/>
                    <a:gd name="T15" fmla="*/ 21 h 21"/>
                    <a:gd name="T16" fmla="*/ 1 w 116"/>
                    <a:gd name="T17" fmla="*/ 21 h 21"/>
                    <a:gd name="T18" fmla="*/ 1 w 116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6"/>
                    <a:gd name="T31" fmla="*/ 0 h 21"/>
                    <a:gd name="T32" fmla="*/ 116 w 11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6" h="21">
                      <a:moveTo>
                        <a:pt x="0" y="0"/>
                      </a:moveTo>
                      <a:lnTo>
                        <a:pt x="116" y="0"/>
                      </a:lnTo>
                      <a:lnTo>
                        <a:pt x="11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6" y="0"/>
                      </a:lnTo>
                      <a:lnTo>
                        <a:pt x="11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3" name="Freeform 1585"/>
                <p:cNvSpPr>
                  <a:spLocks noEditPoints="1"/>
                </p:cNvSpPr>
                <p:nvPr/>
              </p:nvSpPr>
              <p:spPr bwMode="auto">
                <a:xfrm>
                  <a:off x="2261" y="3274"/>
                  <a:ext cx="115" cy="21"/>
                </a:xfrm>
                <a:custGeom>
                  <a:avLst/>
                  <a:gdLst>
                    <a:gd name="T0" fmla="*/ 0 w 115"/>
                    <a:gd name="T1" fmla="*/ 0 h 21"/>
                    <a:gd name="T2" fmla="*/ 115 w 115"/>
                    <a:gd name="T3" fmla="*/ 0 h 21"/>
                    <a:gd name="T4" fmla="*/ 115 w 115"/>
                    <a:gd name="T5" fmla="*/ 21 h 21"/>
                    <a:gd name="T6" fmla="*/ 0 w 115"/>
                    <a:gd name="T7" fmla="*/ 21 h 21"/>
                    <a:gd name="T8" fmla="*/ 0 w 115"/>
                    <a:gd name="T9" fmla="*/ 0 h 21"/>
                    <a:gd name="T10" fmla="*/ 1 w 115"/>
                    <a:gd name="T11" fmla="*/ 0 h 21"/>
                    <a:gd name="T12" fmla="*/ 113 w 115"/>
                    <a:gd name="T13" fmla="*/ 0 h 21"/>
                    <a:gd name="T14" fmla="*/ 113 w 115"/>
                    <a:gd name="T15" fmla="*/ 21 h 21"/>
                    <a:gd name="T16" fmla="*/ 1 w 115"/>
                    <a:gd name="T17" fmla="*/ 21 h 21"/>
                    <a:gd name="T18" fmla="*/ 1 w 11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5"/>
                    <a:gd name="T31" fmla="*/ 0 h 21"/>
                    <a:gd name="T32" fmla="*/ 115 w 11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5" h="21">
                      <a:moveTo>
                        <a:pt x="0" y="0"/>
                      </a:moveTo>
                      <a:lnTo>
                        <a:pt x="115" y="0"/>
                      </a:lnTo>
                      <a:lnTo>
                        <a:pt x="11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3" y="0"/>
                      </a:lnTo>
                      <a:lnTo>
                        <a:pt x="113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4" name="Freeform 1586"/>
                <p:cNvSpPr>
                  <a:spLocks noEditPoints="1"/>
                </p:cNvSpPr>
                <p:nvPr/>
              </p:nvSpPr>
              <p:spPr bwMode="auto">
                <a:xfrm>
                  <a:off x="2262" y="3274"/>
                  <a:ext cx="112" cy="21"/>
                </a:xfrm>
                <a:custGeom>
                  <a:avLst/>
                  <a:gdLst>
                    <a:gd name="T0" fmla="*/ 0 w 112"/>
                    <a:gd name="T1" fmla="*/ 0 h 21"/>
                    <a:gd name="T2" fmla="*/ 112 w 112"/>
                    <a:gd name="T3" fmla="*/ 0 h 21"/>
                    <a:gd name="T4" fmla="*/ 112 w 112"/>
                    <a:gd name="T5" fmla="*/ 21 h 21"/>
                    <a:gd name="T6" fmla="*/ 0 w 112"/>
                    <a:gd name="T7" fmla="*/ 21 h 21"/>
                    <a:gd name="T8" fmla="*/ 0 w 112"/>
                    <a:gd name="T9" fmla="*/ 0 h 21"/>
                    <a:gd name="T10" fmla="*/ 1 w 112"/>
                    <a:gd name="T11" fmla="*/ 0 h 21"/>
                    <a:gd name="T12" fmla="*/ 112 w 112"/>
                    <a:gd name="T13" fmla="*/ 0 h 21"/>
                    <a:gd name="T14" fmla="*/ 112 w 112"/>
                    <a:gd name="T15" fmla="*/ 21 h 21"/>
                    <a:gd name="T16" fmla="*/ 1 w 112"/>
                    <a:gd name="T17" fmla="*/ 21 h 21"/>
                    <a:gd name="T18" fmla="*/ 1 w 112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2"/>
                    <a:gd name="T31" fmla="*/ 0 h 21"/>
                    <a:gd name="T32" fmla="*/ 112 w 112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2" h="21">
                      <a:moveTo>
                        <a:pt x="0" y="0"/>
                      </a:moveTo>
                      <a:lnTo>
                        <a:pt x="112" y="0"/>
                      </a:lnTo>
                      <a:lnTo>
                        <a:pt x="11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2" y="0"/>
                      </a:lnTo>
                      <a:lnTo>
                        <a:pt x="11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AAA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5" name="Freeform 1587"/>
                <p:cNvSpPr>
                  <a:spLocks noEditPoints="1"/>
                </p:cNvSpPr>
                <p:nvPr/>
              </p:nvSpPr>
              <p:spPr bwMode="auto">
                <a:xfrm>
                  <a:off x="2263" y="3274"/>
                  <a:ext cx="111" cy="21"/>
                </a:xfrm>
                <a:custGeom>
                  <a:avLst/>
                  <a:gdLst>
                    <a:gd name="T0" fmla="*/ 0 w 111"/>
                    <a:gd name="T1" fmla="*/ 0 h 21"/>
                    <a:gd name="T2" fmla="*/ 111 w 111"/>
                    <a:gd name="T3" fmla="*/ 0 h 21"/>
                    <a:gd name="T4" fmla="*/ 111 w 111"/>
                    <a:gd name="T5" fmla="*/ 21 h 21"/>
                    <a:gd name="T6" fmla="*/ 0 w 111"/>
                    <a:gd name="T7" fmla="*/ 21 h 21"/>
                    <a:gd name="T8" fmla="*/ 0 w 111"/>
                    <a:gd name="T9" fmla="*/ 0 h 21"/>
                    <a:gd name="T10" fmla="*/ 1 w 111"/>
                    <a:gd name="T11" fmla="*/ 0 h 21"/>
                    <a:gd name="T12" fmla="*/ 110 w 111"/>
                    <a:gd name="T13" fmla="*/ 0 h 21"/>
                    <a:gd name="T14" fmla="*/ 110 w 111"/>
                    <a:gd name="T15" fmla="*/ 21 h 21"/>
                    <a:gd name="T16" fmla="*/ 1 w 111"/>
                    <a:gd name="T17" fmla="*/ 21 h 21"/>
                    <a:gd name="T18" fmla="*/ 1 w 11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1"/>
                    <a:gd name="T31" fmla="*/ 0 h 21"/>
                    <a:gd name="T32" fmla="*/ 111 w 11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1" h="21">
                      <a:moveTo>
                        <a:pt x="0" y="0"/>
                      </a:moveTo>
                      <a:lnTo>
                        <a:pt x="111" y="0"/>
                      </a:lnTo>
                      <a:lnTo>
                        <a:pt x="11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10" y="0"/>
                      </a:lnTo>
                      <a:lnTo>
                        <a:pt x="11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6" name="Freeform 1588"/>
                <p:cNvSpPr>
                  <a:spLocks noEditPoints="1"/>
                </p:cNvSpPr>
                <p:nvPr/>
              </p:nvSpPr>
              <p:spPr bwMode="auto">
                <a:xfrm>
                  <a:off x="2264" y="3274"/>
                  <a:ext cx="109" cy="21"/>
                </a:xfrm>
                <a:custGeom>
                  <a:avLst/>
                  <a:gdLst>
                    <a:gd name="T0" fmla="*/ 0 w 109"/>
                    <a:gd name="T1" fmla="*/ 0 h 21"/>
                    <a:gd name="T2" fmla="*/ 109 w 109"/>
                    <a:gd name="T3" fmla="*/ 0 h 21"/>
                    <a:gd name="T4" fmla="*/ 109 w 109"/>
                    <a:gd name="T5" fmla="*/ 21 h 21"/>
                    <a:gd name="T6" fmla="*/ 0 w 109"/>
                    <a:gd name="T7" fmla="*/ 21 h 21"/>
                    <a:gd name="T8" fmla="*/ 0 w 109"/>
                    <a:gd name="T9" fmla="*/ 0 h 21"/>
                    <a:gd name="T10" fmla="*/ 1 w 109"/>
                    <a:gd name="T11" fmla="*/ 0 h 21"/>
                    <a:gd name="T12" fmla="*/ 108 w 109"/>
                    <a:gd name="T13" fmla="*/ 0 h 21"/>
                    <a:gd name="T14" fmla="*/ 108 w 109"/>
                    <a:gd name="T15" fmla="*/ 21 h 21"/>
                    <a:gd name="T16" fmla="*/ 1 w 109"/>
                    <a:gd name="T17" fmla="*/ 21 h 21"/>
                    <a:gd name="T18" fmla="*/ 1 w 10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9"/>
                    <a:gd name="T31" fmla="*/ 0 h 21"/>
                    <a:gd name="T32" fmla="*/ 109 w 10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9" h="21">
                      <a:moveTo>
                        <a:pt x="0" y="0"/>
                      </a:moveTo>
                      <a:lnTo>
                        <a:pt x="109" y="0"/>
                      </a:lnTo>
                      <a:lnTo>
                        <a:pt x="10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8" y="0"/>
                      </a:lnTo>
                      <a:lnTo>
                        <a:pt x="10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DADA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7" name="Freeform 1589"/>
                <p:cNvSpPr>
                  <a:spLocks noEditPoints="1"/>
                </p:cNvSpPr>
                <p:nvPr/>
              </p:nvSpPr>
              <p:spPr bwMode="auto">
                <a:xfrm>
                  <a:off x="2265" y="3274"/>
                  <a:ext cx="107" cy="21"/>
                </a:xfrm>
                <a:custGeom>
                  <a:avLst/>
                  <a:gdLst>
                    <a:gd name="T0" fmla="*/ 0 w 107"/>
                    <a:gd name="T1" fmla="*/ 0 h 21"/>
                    <a:gd name="T2" fmla="*/ 107 w 107"/>
                    <a:gd name="T3" fmla="*/ 0 h 21"/>
                    <a:gd name="T4" fmla="*/ 107 w 107"/>
                    <a:gd name="T5" fmla="*/ 21 h 21"/>
                    <a:gd name="T6" fmla="*/ 0 w 107"/>
                    <a:gd name="T7" fmla="*/ 21 h 21"/>
                    <a:gd name="T8" fmla="*/ 0 w 107"/>
                    <a:gd name="T9" fmla="*/ 0 h 21"/>
                    <a:gd name="T10" fmla="*/ 1 w 107"/>
                    <a:gd name="T11" fmla="*/ 0 h 21"/>
                    <a:gd name="T12" fmla="*/ 106 w 107"/>
                    <a:gd name="T13" fmla="*/ 0 h 21"/>
                    <a:gd name="T14" fmla="*/ 106 w 107"/>
                    <a:gd name="T15" fmla="*/ 21 h 21"/>
                    <a:gd name="T16" fmla="*/ 1 w 107"/>
                    <a:gd name="T17" fmla="*/ 21 h 21"/>
                    <a:gd name="T18" fmla="*/ 1 w 10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7"/>
                    <a:gd name="T31" fmla="*/ 0 h 21"/>
                    <a:gd name="T32" fmla="*/ 107 w 10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7" h="21">
                      <a:moveTo>
                        <a:pt x="0" y="0"/>
                      </a:moveTo>
                      <a:lnTo>
                        <a:pt x="107" y="0"/>
                      </a:lnTo>
                      <a:lnTo>
                        <a:pt x="10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6" y="0"/>
                      </a:lnTo>
                      <a:lnTo>
                        <a:pt x="10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AE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8" name="Freeform 1590"/>
                <p:cNvSpPr>
                  <a:spLocks noEditPoints="1"/>
                </p:cNvSpPr>
                <p:nvPr/>
              </p:nvSpPr>
              <p:spPr bwMode="auto">
                <a:xfrm>
                  <a:off x="2266" y="3274"/>
                  <a:ext cx="105" cy="21"/>
                </a:xfrm>
                <a:custGeom>
                  <a:avLst/>
                  <a:gdLst>
                    <a:gd name="T0" fmla="*/ 0 w 105"/>
                    <a:gd name="T1" fmla="*/ 0 h 21"/>
                    <a:gd name="T2" fmla="*/ 105 w 105"/>
                    <a:gd name="T3" fmla="*/ 0 h 21"/>
                    <a:gd name="T4" fmla="*/ 105 w 105"/>
                    <a:gd name="T5" fmla="*/ 21 h 21"/>
                    <a:gd name="T6" fmla="*/ 0 w 105"/>
                    <a:gd name="T7" fmla="*/ 21 h 21"/>
                    <a:gd name="T8" fmla="*/ 0 w 105"/>
                    <a:gd name="T9" fmla="*/ 0 h 21"/>
                    <a:gd name="T10" fmla="*/ 1 w 105"/>
                    <a:gd name="T11" fmla="*/ 0 h 21"/>
                    <a:gd name="T12" fmla="*/ 104 w 105"/>
                    <a:gd name="T13" fmla="*/ 0 h 21"/>
                    <a:gd name="T14" fmla="*/ 104 w 105"/>
                    <a:gd name="T15" fmla="*/ 21 h 21"/>
                    <a:gd name="T16" fmla="*/ 1 w 105"/>
                    <a:gd name="T17" fmla="*/ 21 h 21"/>
                    <a:gd name="T18" fmla="*/ 1 w 10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5"/>
                    <a:gd name="T31" fmla="*/ 0 h 21"/>
                    <a:gd name="T32" fmla="*/ 105 w 10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5" h="21">
                      <a:moveTo>
                        <a:pt x="0" y="0"/>
                      </a:moveTo>
                      <a:lnTo>
                        <a:pt x="105" y="0"/>
                      </a:lnTo>
                      <a:lnTo>
                        <a:pt x="10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4" y="0"/>
                      </a:lnTo>
                      <a:lnTo>
                        <a:pt x="10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0B0B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19" name="Freeform 1591"/>
                <p:cNvSpPr>
                  <a:spLocks noEditPoints="1"/>
                </p:cNvSpPr>
                <p:nvPr/>
              </p:nvSpPr>
              <p:spPr bwMode="auto">
                <a:xfrm>
                  <a:off x="2267" y="3274"/>
                  <a:ext cx="103" cy="21"/>
                </a:xfrm>
                <a:custGeom>
                  <a:avLst/>
                  <a:gdLst>
                    <a:gd name="T0" fmla="*/ 0 w 103"/>
                    <a:gd name="T1" fmla="*/ 0 h 21"/>
                    <a:gd name="T2" fmla="*/ 103 w 103"/>
                    <a:gd name="T3" fmla="*/ 0 h 21"/>
                    <a:gd name="T4" fmla="*/ 103 w 103"/>
                    <a:gd name="T5" fmla="*/ 21 h 21"/>
                    <a:gd name="T6" fmla="*/ 0 w 103"/>
                    <a:gd name="T7" fmla="*/ 21 h 21"/>
                    <a:gd name="T8" fmla="*/ 0 w 103"/>
                    <a:gd name="T9" fmla="*/ 0 h 21"/>
                    <a:gd name="T10" fmla="*/ 1 w 103"/>
                    <a:gd name="T11" fmla="*/ 0 h 21"/>
                    <a:gd name="T12" fmla="*/ 102 w 103"/>
                    <a:gd name="T13" fmla="*/ 0 h 21"/>
                    <a:gd name="T14" fmla="*/ 102 w 103"/>
                    <a:gd name="T15" fmla="*/ 21 h 21"/>
                    <a:gd name="T16" fmla="*/ 1 w 103"/>
                    <a:gd name="T17" fmla="*/ 21 h 21"/>
                    <a:gd name="T18" fmla="*/ 1 w 10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3"/>
                    <a:gd name="T31" fmla="*/ 0 h 21"/>
                    <a:gd name="T32" fmla="*/ 103 w 10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3" h="21">
                      <a:moveTo>
                        <a:pt x="0" y="0"/>
                      </a:moveTo>
                      <a:lnTo>
                        <a:pt x="103" y="0"/>
                      </a:lnTo>
                      <a:lnTo>
                        <a:pt x="10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2" y="0"/>
                      </a:lnTo>
                      <a:lnTo>
                        <a:pt x="10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1B1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0" name="Freeform 1592"/>
                <p:cNvSpPr>
                  <a:spLocks noEditPoints="1"/>
                </p:cNvSpPr>
                <p:nvPr/>
              </p:nvSpPr>
              <p:spPr bwMode="auto">
                <a:xfrm>
                  <a:off x="2268" y="3274"/>
                  <a:ext cx="101" cy="21"/>
                </a:xfrm>
                <a:custGeom>
                  <a:avLst/>
                  <a:gdLst>
                    <a:gd name="T0" fmla="*/ 0 w 101"/>
                    <a:gd name="T1" fmla="*/ 0 h 21"/>
                    <a:gd name="T2" fmla="*/ 101 w 101"/>
                    <a:gd name="T3" fmla="*/ 0 h 21"/>
                    <a:gd name="T4" fmla="*/ 101 w 101"/>
                    <a:gd name="T5" fmla="*/ 21 h 21"/>
                    <a:gd name="T6" fmla="*/ 0 w 101"/>
                    <a:gd name="T7" fmla="*/ 21 h 21"/>
                    <a:gd name="T8" fmla="*/ 0 w 101"/>
                    <a:gd name="T9" fmla="*/ 0 h 21"/>
                    <a:gd name="T10" fmla="*/ 1 w 101"/>
                    <a:gd name="T11" fmla="*/ 0 h 21"/>
                    <a:gd name="T12" fmla="*/ 100 w 101"/>
                    <a:gd name="T13" fmla="*/ 0 h 21"/>
                    <a:gd name="T14" fmla="*/ 100 w 101"/>
                    <a:gd name="T15" fmla="*/ 21 h 21"/>
                    <a:gd name="T16" fmla="*/ 1 w 101"/>
                    <a:gd name="T17" fmla="*/ 21 h 21"/>
                    <a:gd name="T18" fmla="*/ 1 w 10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1"/>
                    <a:gd name="T31" fmla="*/ 0 h 21"/>
                    <a:gd name="T32" fmla="*/ 101 w 10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1" h="21">
                      <a:moveTo>
                        <a:pt x="0" y="0"/>
                      </a:moveTo>
                      <a:lnTo>
                        <a:pt x="101" y="0"/>
                      </a:lnTo>
                      <a:lnTo>
                        <a:pt x="10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0" y="0"/>
                      </a:lnTo>
                      <a:lnTo>
                        <a:pt x="10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3B3B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1" name="Freeform 1593"/>
                <p:cNvSpPr>
                  <a:spLocks noEditPoints="1"/>
                </p:cNvSpPr>
                <p:nvPr/>
              </p:nvSpPr>
              <p:spPr bwMode="auto">
                <a:xfrm>
                  <a:off x="2269" y="3274"/>
                  <a:ext cx="99" cy="21"/>
                </a:xfrm>
                <a:custGeom>
                  <a:avLst/>
                  <a:gdLst>
                    <a:gd name="T0" fmla="*/ 0 w 99"/>
                    <a:gd name="T1" fmla="*/ 0 h 21"/>
                    <a:gd name="T2" fmla="*/ 99 w 99"/>
                    <a:gd name="T3" fmla="*/ 0 h 21"/>
                    <a:gd name="T4" fmla="*/ 99 w 99"/>
                    <a:gd name="T5" fmla="*/ 21 h 21"/>
                    <a:gd name="T6" fmla="*/ 0 w 99"/>
                    <a:gd name="T7" fmla="*/ 21 h 21"/>
                    <a:gd name="T8" fmla="*/ 0 w 99"/>
                    <a:gd name="T9" fmla="*/ 0 h 21"/>
                    <a:gd name="T10" fmla="*/ 0 w 99"/>
                    <a:gd name="T11" fmla="*/ 0 h 21"/>
                    <a:gd name="T12" fmla="*/ 98 w 99"/>
                    <a:gd name="T13" fmla="*/ 0 h 21"/>
                    <a:gd name="T14" fmla="*/ 98 w 99"/>
                    <a:gd name="T15" fmla="*/ 21 h 21"/>
                    <a:gd name="T16" fmla="*/ 0 w 99"/>
                    <a:gd name="T17" fmla="*/ 21 h 21"/>
                    <a:gd name="T18" fmla="*/ 0 w 9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9"/>
                    <a:gd name="T31" fmla="*/ 0 h 21"/>
                    <a:gd name="T32" fmla="*/ 99 w 9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9" h="21">
                      <a:moveTo>
                        <a:pt x="0" y="0"/>
                      </a:moveTo>
                      <a:lnTo>
                        <a:pt x="99" y="0"/>
                      </a:lnTo>
                      <a:lnTo>
                        <a:pt x="9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98" y="0"/>
                      </a:lnTo>
                      <a:lnTo>
                        <a:pt x="9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4B4B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2" name="Freeform 1594"/>
                <p:cNvSpPr>
                  <a:spLocks noEditPoints="1"/>
                </p:cNvSpPr>
                <p:nvPr/>
              </p:nvSpPr>
              <p:spPr bwMode="auto">
                <a:xfrm>
                  <a:off x="2269" y="3274"/>
                  <a:ext cx="98" cy="21"/>
                </a:xfrm>
                <a:custGeom>
                  <a:avLst/>
                  <a:gdLst>
                    <a:gd name="T0" fmla="*/ 0 w 98"/>
                    <a:gd name="T1" fmla="*/ 0 h 21"/>
                    <a:gd name="T2" fmla="*/ 98 w 98"/>
                    <a:gd name="T3" fmla="*/ 0 h 21"/>
                    <a:gd name="T4" fmla="*/ 98 w 98"/>
                    <a:gd name="T5" fmla="*/ 21 h 21"/>
                    <a:gd name="T6" fmla="*/ 0 w 98"/>
                    <a:gd name="T7" fmla="*/ 21 h 21"/>
                    <a:gd name="T8" fmla="*/ 0 w 98"/>
                    <a:gd name="T9" fmla="*/ 0 h 21"/>
                    <a:gd name="T10" fmla="*/ 2 w 98"/>
                    <a:gd name="T11" fmla="*/ 0 h 21"/>
                    <a:gd name="T12" fmla="*/ 97 w 98"/>
                    <a:gd name="T13" fmla="*/ 0 h 21"/>
                    <a:gd name="T14" fmla="*/ 97 w 98"/>
                    <a:gd name="T15" fmla="*/ 21 h 21"/>
                    <a:gd name="T16" fmla="*/ 2 w 98"/>
                    <a:gd name="T17" fmla="*/ 21 h 21"/>
                    <a:gd name="T18" fmla="*/ 2 w 98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8"/>
                    <a:gd name="T31" fmla="*/ 0 h 21"/>
                    <a:gd name="T32" fmla="*/ 98 w 98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8" h="21">
                      <a:moveTo>
                        <a:pt x="0" y="0"/>
                      </a:moveTo>
                      <a:lnTo>
                        <a:pt x="98" y="0"/>
                      </a:lnTo>
                      <a:lnTo>
                        <a:pt x="9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97" y="0"/>
                      </a:lnTo>
                      <a:lnTo>
                        <a:pt x="97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B6B6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3" name="Freeform 1595"/>
                <p:cNvSpPr>
                  <a:spLocks noEditPoints="1"/>
                </p:cNvSpPr>
                <p:nvPr/>
              </p:nvSpPr>
              <p:spPr bwMode="auto">
                <a:xfrm>
                  <a:off x="2271" y="3274"/>
                  <a:ext cx="95" cy="21"/>
                </a:xfrm>
                <a:custGeom>
                  <a:avLst/>
                  <a:gdLst>
                    <a:gd name="T0" fmla="*/ 0 w 95"/>
                    <a:gd name="T1" fmla="*/ 0 h 21"/>
                    <a:gd name="T2" fmla="*/ 95 w 95"/>
                    <a:gd name="T3" fmla="*/ 0 h 21"/>
                    <a:gd name="T4" fmla="*/ 95 w 95"/>
                    <a:gd name="T5" fmla="*/ 21 h 21"/>
                    <a:gd name="T6" fmla="*/ 0 w 95"/>
                    <a:gd name="T7" fmla="*/ 21 h 21"/>
                    <a:gd name="T8" fmla="*/ 0 w 95"/>
                    <a:gd name="T9" fmla="*/ 0 h 21"/>
                    <a:gd name="T10" fmla="*/ 0 w 95"/>
                    <a:gd name="T11" fmla="*/ 0 h 21"/>
                    <a:gd name="T12" fmla="*/ 95 w 95"/>
                    <a:gd name="T13" fmla="*/ 0 h 21"/>
                    <a:gd name="T14" fmla="*/ 95 w 95"/>
                    <a:gd name="T15" fmla="*/ 21 h 21"/>
                    <a:gd name="T16" fmla="*/ 0 w 95"/>
                    <a:gd name="T17" fmla="*/ 21 h 21"/>
                    <a:gd name="T18" fmla="*/ 0 w 9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21"/>
                    <a:gd name="T32" fmla="*/ 95 w 9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21">
                      <a:moveTo>
                        <a:pt x="0" y="0"/>
                      </a:moveTo>
                      <a:lnTo>
                        <a:pt x="95" y="0"/>
                      </a:lnTo>
                      <a:lnTo>
                        <a:pt x="9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95" y="0"/>
                      </a:lnTo>
                      <a:lnTo>
                        <a:pt x="9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4" name="Freeform 1596"/>
                <p:cNvSpPr>
                  <a:spLocks noEditPoints="1"/>
                </p:cNvSpPr>
                <p:nvPr/>
              </p:nvSpPr>
              <p:spPr bwMode="auto">
                <a:xfrm>
                  <a:off x="2271" y="3274"/>
                  <a:ext cx="95" cy="21"/>
                </a:xfrm>
                <a:custGeom>
                  <a:avLst/>
                  <a:gdLst>
                    <a:gd name="T0" fmla="*/ 0 w 95"/>
                    <a:gd name="T1" fmla="*/ 0 h 21"/>
                    <a:gd name="T2" fmla="*/ 95 w 95"/>
                    <a:gd name="T3" fmla="*/ 0 h 21"/>
                    <a:gd name="T4" fmla="*/ 95 w 95"/>
                    <a:gd name="T5" fmla="*/ 21 h 21"/>
                    <a:gd name="T6" fmla="*/ 0 w 95"/>
                    <a:gd name="T7" fmla="*/ 21 h 21"/>
                    <a:gd name="T8" fmla="*/ 0 w 95"/>
                    <a:gd name="T9" fmla="*/ 0 h 21"/>
                    <a:gd name="T10" fmla="*/ 1 w 95"/>
                    <a:gd name="T11" fmla="*/ 0 h 21"/>
                    <a:gd name="T12" fmla="*/ 93 w 95"/>
                    <a:gd name="T13" fmla="*/ 0 h 21"/>
                    <a:gd name="T14" fmla="*/ 93 w 95"/>
                    <a:gd name="T15" fmla="*/ 21 h 21"/>
                    <a:gd name="T16" fmla="*/ 1 w 95"/>
                    <a:gd name="T17" fmla="*/ 21 h 21"/>
                    <a:gd name="T18" fmla="*/ 1 w 9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21"/>
                    <a:gd name="T32" fmla="*/ 95 w 9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21">
                      <a:moveTo>
                        <a:pt x="0" y="0"/>
                      </a:moveTo>
                      <a:lnTo>
                        <a:pt x="95" y="0"/>
                      </a:lnTo>
                      <a:lnTo>
                        <a:pt x="9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93" y="0"/>
                      </a:lnTo>
                      <a:lnTo>
                        <a:pt x="93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9B9B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5" name="Freeform 1597"/>
                <p:cNvSpPr>
                  <a:spLocks noEditPoints="1"/>
                </p:cNvSpPr>
                <p:nvPr/>
              </p:nvSpPr>
              <p:spPr bwMode="auto">
                <a:xfrm>
                  <a:off x="2272" y="3274"/>
                  <a:ext cx="92" cy="21"/>
                </a:xfrm>
                <a:custGeom>
                  <a:avLst/>
                  <a:gdLst>
                    <a:gd name="T0" fmla="*/ 0 w 92"/>
                    <a:gd name="T1" fmla="*/ 0 h 21"/>
                    <a:gd name="T2" fmla="*/ 92 w 92"/>
                    <a:gd name="T3" fmla="*/ 0 h 21"/>
                    <a:gd name="T4" fmla="*/ 92 w 92"/>
                    <a:gd name="T5" fmla="*/ 21 h 21"/>
                    <a:gd name="T6" fmla="*/ 0 w 92"/>
                    <a:gd name="T7" fmla="*/ 21 h 21"/>
                    <a:gd name="T8" fmla="*/ 0 w 92"/>
                    <a:gd name="T9" fmla="*/ 0 h 21"/>
                    <a:gd name="T10" fmla="*/ 1 w 92"/>
                    <a:gd name="T11" fmla="*/ 0 h 21"/>
                    <a:gd name="T12" fmla="*/ 92 w 92"/>
                    <a:gd name="T13" fmla="*/ 0 h 21"/>
                    <a:gd name="T14" fmla="*/ 92 w 92"/>
                    <a:gd name="T15" fmla="*/ 21 h 21"/>
                    <a:gd name="T16" fmla="*/ 1 w 92"/>
                    <a:gd name="T17" fmla="*/ 21 h 21"/>
                    <a:gd name="T18" fmla="*/ 1 w 92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2"/>
                    <a:gd name="T31" fmla="*/ 0 h 21"/>
                    <a:gd name="T32" fmla="*/ 92 w 92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2" h="21">
                      <a:moveTo>
                        <a:pt x="0" y="0"/>
                      </a:moveTo>
                      <a:lnTo>
                        <a:pt x="92" y="0"/>
                      </a:lnTo>
                      <a:lnTo>
                        <a:pt x="9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92" y="0"/>
                      </a:lnTo>
                      <a:lnTo>
                        <a:pt x="9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ABAB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6" name="Freeform 1598"/>
                <p:cNvSpPr>
                  <a:spLocks noEditPoints="1"/>
                </p:cNvSpPr>
                <p:nvPr/>
              </p:nvSpPr>
              <p:spPr bwMode="auto">
                <a:xfrm>
                  <a:off x="2273" y="3274"/>
                  <a:ext cx="91" cy="21"/>
                </a:xfrm>
                <a:custGeom>
                  <a:avLst/>
                  <a:gdLst>
                    <a:gd name="T0" fmla="*/ 0 w 91"/>
                    <a:gd name="T1" fmla="*/ 0 h 21"/>
                    <a:gd name="T2" fmla="*/ 91 w 91"/>
                    <a:gd name="T3" fmla="*/ 0 h 21"/>
                    <a:gd name="T4" fmla="*/ 91 w 91"/>
                    <a:gd name="T5" fmla="*/ 21 h 21"/>
                    <a:gd name="T6" fmla="*/ 0 w 91"/>
                    <a:gd name="T7" fmla="*/ 21 h 21"/>
                    <a:gd name="T8" fmla="*/ 0 w 91"/>
                    <a:gd name="T9" fmla="*/ 0 h 21"/>
                    <a:gd name="T10" fmla="*/ 1 w 91"/>
                    <a:gd name="T11" fmla="*/ 0 h 21"/>
                    <a:gd name="T12" fmla="*/ 90 w 91"/>
                    <a:gd name="T13" fmla="*/ 0 h 21"/>
                    <a:gd name="T14" fmla="*/ 90 w 91"/>
                    <a:gd name="T15" fmla="*/ 21 h 21"/>
                    <a:gd name="T16" fmla="*/ 1 w 91"/>
                    <a:gd name="T17" fmla="*/ 21 h 21"/>
                    <a:gd name="T18" fmla="*/ 1 w 9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1"/>
                    <a:gd name="T31" fmla="*/ 0 h 21"/>
                    <a:gd name="T32" fmla="*/ 91 w 9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1" h="21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9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90" y="0"/>
                      </a:lnTo>
                      <a:lnTo>
                        <a:pt x="9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CBCB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7" name="Freeform 1599"/>
                <p:cNvSpPr>
                  <a:spLocks noEditPoints="1"/>
                </p:cNvSpPr>
                <p:nvPr/>
              </p:nvSpPr>
              <p:spPr bwMode="auto">
                <a:xfrm>
                  <a:off x="2274" y="3274"/>
                  <a:ext cx="89" cy="21"/>
                </a:xfrm>
                <a:custGeom>
                  <a:avLst/>
                  <a:gdLst>
                    <a:gd name="T0" fmla="*/ 0 w 89"/>
                    <a:gd name="T1" fmla="*/ 0 h 21"/>
                    <a:gd name="T2" fmla="*/ 89 w 89"/>
                    <a:gd name="T3" fmla="*/ 0 h 21"/>
                    <a:gd name="T4" fmla="*/ 89 w 89"/>
                    <a:gd name="T5" fmla="*/ 21 h 21"/>
                    <a:gd name="T6" fmla="*/ 0 w 89"/>
                    <a:gd name="T7" fmla="*/ 21 h 21"/>
                    <a:gd name="T8" fmla="*/ 0 w 89"/>
                    <a:gd name="T9" fmla="*/ 0 h 21"/>
                    <a:gd name="T10" fmla="*/ 1 w 89"/>
                    <a:gd name="T11" fmla="*/ 0 h 21"/>
                    <a:gd name="T12" fmla="*/ 88 w 89"/>
                    <a:gd name="T13" fmla="*/ 0 h 21"/>
                    <a:gd name="T14" fmla="*/ 88 w 89"/>
                    <a:gd name="T15" fmla="*/ 21 h 21"/>
                    <a:gd name="T16" fmla="*/ 1 w 89"/>
                    <a:gd name="T17" fmla="*/ 21 h 21"/>
                    <a:gd name="T18" fmla="*/ 1 w 8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21"/>
                    <a:gd name="T32" fmla="*/ 89 w 8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21">
                      <a:moveTo>
                        <a:pt x="0" y="0"/>
                      </a:moveTo>
                      <a:lnTo>
                        <a:pt x="89" y="0"/>
                      </a:lnTo>
                      <a:lnTo>
                        <a:pt x="8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8" y="0"/>
                      </a:lnTo>
                      <a:lnTo>
                        <a:pt x="8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EBEB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8" name="Freeform 1600"/>
                <p:cNvSpPr>
                  <a:spLocks noEditPoints="1"/>
                </p:cNvSpPr>
                <p:nvPr/>
              </p:nvSpPr>
              <p:spPr bwMode="auto">
                <a:xfrm>
                  <a:off x="2275" y="3274"/>
                  <a:ext cx="87" cy="21"/>
                </a:xfrm>
                <a:custGeom>
                  <a:avLst/>
                  <a:gdLst>
                    <a:gd name="T0" fmla="*/ 0 w 87"/>
                    <a:gd name="T1" fmla="*/ 0 h 21"/>
                    <a:gd name="T2" fmla="*/ 87 w 87"/>
                    <a:gd name="T3" fmla="*/ 0 h 21"/>
                    <a:gd name="T4" fmla="*/ 87 w 87"/>
                    <a:gd name="T5" fmla="*/ 21 h 21"/>
                    <a:gd name="T6" fmla="*/ 0 w 87"/>
                    <a:gd name="T7" fmla="*/ 21 h 21"/>
                    <a:gd name="T8" fmla="*/ 0 w 87"/>
                    <a:gd name="T9" fmla="*/ 0 h 21"/>
                    <a:gd name="T10" fmla="*/ 1 w 87"/>
                    <a:gd name="T11" fmla="*/ 0 h 21"/>
                    <a:gd name="T12" fmla="*/ 86 w 87"/>
                    <a:gd name="T13" fmla="*/ 0 h 21"/>
                    <a:gd name="T14" fmla="*/ 86 w 87"/>
                    <a:gd name="T15" fmla="*/ 21 h 21"/>
                    <a:gd name="T16" fmla="*/ 1 w 87"/>
                    <a:gd name="T17" fmla="*/ 21 h 21"/>
                    <a:gd name="T18" fmla="*/ 1 w 8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7"/>
                    <a:gd name="T31" fmla="*/ 0 h 21"/>
                    <a:gd name="T32" fmla="*/ 87 w 8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7" h="21">
                      <a:moveTo>
                        <a:pt x="0" y="0"/>
                      </a:moveTo>
                      <a:lnTo>
                        <a:pt x="87" y="0"/>
                      </a:lnTo>
                      <a:lnTo>
                        <a:pt x="8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6" y="0"/>
                      </a:lnTo>
                      <a:lnTo>
                        <a:pt x="8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29" name="Freeform 1601"/>
                <p:cNvSpPr>
                  <a:spLocks noEditPoints="1"/>
                </p:cNvSpPr>
                <p:nvPr/>
              </p:nvSpPr>
              <p:spPr bwMode="auto">
                <a:xfrm>
                  <a:off x="2276" y="3274"/>
                  <a:ext cx="85" cy="21"/>
                </a:xfrm>
                <a:custGeom>
                  <a:avLst/>
                  <a:gdLst>
                    <a:gd name="T0" fmla="*/ 0 w 85"/>
                    <a:gd name="T1" fmla="*/ 0 h 21"/>
                    <a:gd name="T2" fmla="*/ 85 w 85"/>
                    <a:gd name="T3" fmla="*/ 0 h 21"/>
                    <a:gd name="T4" fmla="*/ 85 w 85"/>
                    <a:gd name="T5" fmla="*/ 21 h 21"/>
                    <a:gd name="T6" fmla="*/ 0 w 85"/>
                    <a:gd name="T7" fmla="*/ 21 h 21"/>
                    <a:gd name="T8" fmla="*/ 0 w 85"/>
                    <a:gd name="T9" fmla="*/ 0 h 21"/>
                    <a:gd name="T10" fmla="*/ 1 w 85"/>
                    <a:gd name="T11" fmla="*/ 0 h 21"/>
                    <a:gd name="T12" fmla="*/ 84 w 85"/>
                    <a:gd name="T13" fmla="*/ 0 h 21"/>
                    <a:gd name="T14" fmla="*/ 84 w 85"/>
                    <a:gd name="T15" fmla="*/ 21 h 21"/>
                    <a:gd name="T16" fmla="*/ 1 w 85"/>
                    <a:gd name="T17" fmla="*/ 21 h 21"/>
                    <a:gd name="T18" fmla="*/ 1 w 8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"/>
                    <a:gd name="T31" fmla="*/ 0 h 21"/>
                    <a:gd name="T32" fmla="*/ 85 w 8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" h="21">
                      <a:moveTo>
                        <a:pt x="0" y="0"/>
                      </a:moveTo>
                      <a:lnTo>
                        <a:pt x="85" y="0"/>
                      </a:lnTo>
                      <a:lnTo>
                        <a:pt x="8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4" y="0"/>
                      </a:lnTo>
                      <a:lnTo>
                        <a:pt x="8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0" name="Freeform 1602"/>
                <p:cNvSpPr>
                  <a:spLocks noEditPoints="1"/>
                </p:cNvSpPr>
                <p:nvPr/>
              </p:nvSpPr>
              <p:spPr bwMode="auto">
                <a:xfrm>
                  <a:off x="2277" y="3274"/>
                  <a:ext cx="83" cy="21"/>
                </a:xfrm>
                <a:custGeom>
                  <a:avLst/>
                  <a:gdLst>
                    <a:gd name="T0" fmla="*/ 0 w 83"/>
                    <a:gd name="T1" fmla="*/ 0 h 21"/>
                    <a:gd name="T2" fmla="*/ 83 w 83"/>
                    <a:gd name="T3" fmla="*/ 0 h 21"/>
                    <a:gd name="T4" fmla="*/ 83 w 83"/>
                    <a:gd name="T5" fmla="*/ 21 h 21"/>
                    <a:gd name="T6" fmla="*/ 0 w 83"/>
                    <a:gd name="T7" fmla="*/ 21 h 21"/>
                    <a:gd name="T8" fmla="*/ 0 w 83"/>
                    <a:gd name="T9" fmla="*/ 0 h 21"/>
                    <a:gd name="T10" fmla="*/ 1 w 83"/>
                    <a:gd name="T11" fmla="*/ 0 h 21"/>
                    <a:gd name="T12" fmla="*/ 82 w 83"/>
                    <a:gd name="T13" fmla="*/ 0 h 21"/>
                    <a:gd name="T14" fmla="*/ 82 w 83"/>
                    <a:gd name="T15" fmla="*/ 21 h 21"/>
                    <a:gd name="T16" fmla="*/ 1 w 83"/>
                    <a:gd name="T17" fmla="*/ 21 h 21"/>
                    <a:gd name="T18" fmla="*/ 1 w 8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3"/>
                    <a:gd name="T31" fmla="*/ 0 h 21"/>
                    <a:gd name="T32" fmla="*/ 83 w 8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3" h="21">
                      <a:moveTo>
                        <a:pt x="0" y="0"/>
                      </a:moveTo>
                      <a:lnTo>
                        <a:pt x="83" y="0"/>
                      </a:lnTo>
                      <a:lnTo>
                        <a:pt x="8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2" y="0"/>
                      </a:lnTo>
                      <a:lnTo>
                        <a:pt x="8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3C3C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1" name="Freeform 1603"/>
                <p:cNvSpPr>
                  <a:spLocks noEditPoints="1"/>
                </p:cNvSpPr>
                <p:nvPr/>
              </p:nvSpPr>
              <p:spPr bwMode="auto">
                <a:xfrm>
                  <a:off x="2278" y="3274"/>
                  <a:ext cx="81" cy="21"/>
                </a:xfrm>
                <a:custGeom>
                  <a:avLst/>
                  <a:gdLst>
                    <a:gd name="T0" fmla="*/ 0 w 81"/>
                    <a:gd name="T1" fmla="*/ 0 h 21"/>
                    <a:gd name="T2" fmla="*/ 81 w 81"/>
                    <a:gd name="T3" fmla="*/ 0 h 21"/>
                    <a:gd name="T4" fmla="*/ 81 w 81"/>
                    <a:gd name="T5" fmla="*/ 21 h 21"/>
                    <a:gd name="T6" fmla="*/ 0 w 81"/>
                    <a:gd name="T7" fmla="*/ 21 h 21"/>
                    <a:gd name="T8" fmla="*/ 0 w 81"/>
                    <a:gd name="T9" fmla="*/ 0 h 21"/>
                    <a:gd name="T10" fmla="*/ 1 w 81"/>
                    <a:gd name="T11" fmla="*/ 0 h 21"/>
                    <a:gd name="T12" fmla="*/ 80 w 81"/>
                    <a:gd name="T13" fmla="*/ 0 h 21"/>
                    <a:gd name="T14" fmla="*/ 80 w 81"/>
                    <a:gd name="T15" fmla="*/ 21 h 21"/>
                    <a:gd name="T16" fmla="*/ 1 w 81"/>
                    <a:gd name="T17" fmla="*/ 21 h 21"/>
                    <a:gd name="T18" fmla="*/ 1 w 8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"/>
                    <a:gd name="T31" fmla="*/ 0 h 21"/>
                    <a:gd name="T32" fmla="*/ 81 w 8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" h="21">
                      <a:moveTo>
                        <a:pt x="0" y="0"/>
                      </a:moveTo>
                      <a:lnTo>
                        <a:pt x="81" y="0"/>
                      </a:lnTo>
                      <a:lnTo>
                        <a:pt x="8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0" y="0"/>
                      </a:lnTo>
                      <a:lnTo>
                        <a:pt x="8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5C5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2" name="Freeform 1604"/>
                <p:cNvSpPr>
                  <a:spLocks noEditPoints="1"/>
                </p:cNvSpPr>
                <p:nvPr/>
              </p:nvSpPr>
              <p:spPr bwMode="auto">
                <a:xfrm>
                  <a:off x="2279" y="3274"/>
                  <a:ext cx="79" cy="21"/>
                </a:xfrm>
                <a:custGeom>
                  <a:avLst/>
                  <a:gdLst>
                    <a:gd name="T0" fmla="*/ 0 w 79"/>
                    <a:gd name="T1" fmla="*/ 0 h 21"/>
                    <a:gd name="T2" fmla="*/ 79 w 79"/>
                    <a:gd name="T3" fmla="*/ 0 h 21"/>
                    <a:gd name="T4" fmla="*/ 79 w 79"/>
                    <a:gd name="T5" fmla="*/ 21 h 21"/>
                    <a:gd name="T6" fmla="*/ 0 w 79"/>
                    <a:gd name="T7" fmla="*/ 21 h 21"/>
                    <a:gd name="T8" fmla="*/ 0 w 79"/>
                    <a:gd name="T9" fmla="*/ 0 h 21"/>
                    <a:gd name="T10" fmla="*/ 0 w 79"/>
                    <a:gd name="T11" fmla="*/ 0 h 21"/>
                    <a:gd name="T12" fmla="*/ 78 w 79"/>
                    <a:gd name="T13" fmla="*/ 0 h 21"/>
                    <a:gd name="T14" fmla="*/ 78 w 79"/>
                    <a:gd name="T15" fmla="*/ 21 h 21"/>
                    <a:gd name="T16" fmla="*/ 0 w 79"/>
                    <a:gd name="T17" fmla="*/ 21 h 21"/>
                    <a:gd name="T18" fmla="*/ 0 w 7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9"/>
                    <a:gd name="T31" fmla="*/ 0 h 21"/>
                    <a:gd name="T32" fmla="*/ 79 w 7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9" h="21">
                      <a:moveTo>
                        <a:pt x="0" y="0"/>
                      </a:moveTo>
                      <a:lnTo>
                        <a:pt x="79" y="0"/>
                      </a:lnTo>
                      <a:lnTo>
                        <a:pt x="7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8" y="0"/>
                      </a:lnTo>
                      <a:lnTo>
                        <a:pt x="7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7C7C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3" name="Freeform 1605"/>
                <p:cNvSpPr>
                  <a:spLocks noEditPoints="1"/>
                </p:cNvSpPr>
                <p:nvPr/>
              </p:nvSpPr>
              <p:spPr bwMode="auto">
                <a:xfrm>
                  <a:off x="2279" y="3274"/>
                  <a:ext cx="78" cy="21"/>
                </a:xfrm>
                <a:custGeom>
                  <a:avLst/>
                  <a:gdLst>
                    <a:gd name="T0" fmla="*/ 0 w 78"/>
                    <a:gd name="T1" fmla="*/ 0 h 21"/>
                    <a:gd name="T2" fmla="*/ 78 w 78"/>
                    <a:gd name="T3" fmla="*/ 0 h 21"/>
                    <a:gd name="T4" fmla="*/ 78 w 78"/>
                    <a:gd name="T5" fmla="*/ 21 h 21"/>
                    <a:gd name="T6" fmla="*/ 0 w 78"/>
                    <a:gd name="T7" fmla="*/ 21 h 21"/>
                    <a:gd name="T8" fmla="*/ 0 w 78"/>
                    <a:gd name="T9" fmla="*/ 0 h 21"/>
                    <a:gd name="T10" fmla="*/ 2 w 78"/>
                    <a:gd name="T11" fmla="*/ 0 h 21"/>
                    <a:gd name="T12" fmla="*/ 77 w 78"/>
                    <a:gd name="T13" fmla="*/ 0 h 21"/>
                    <a:gd name="T14" fmla="*/ 77 w 78"/>
                    <a:gd name="T15" fmla="*/ 21 h 21"/>
                    <a:gd name="T16" fmla="*/ 2 w 78"/>
                    <a:gd name="T17" fmla="*/ 21 h 21"/>
                    <a:gd name="T18" fmla="*/ 2 w 78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8"/>
                    <a:gd name="T31" fmla="*/ 0 h 21"/>
                    <a:gd name="T32" fmla="*/ 78 w 78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8" h="21">
                      <a:moveTo>
                        <a:pt x="0" y="0"/>
                      </a:moveTo>
                      <a:lnTo>
                        <a:pt x="78" y="0"/>
                      </a:lnTo>
                      <a:lnTo>
                        <a:pt x="78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77" y="0"/>
                      </a:lnTo>
                      <a:lnTo>
                        <a:pt x="77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4" name="Freeform 1606"/>
                <p:cNvSpPr>
                  <a:spLocks noEditPoints="1"/>
                </p:cNvSpPr>
                <p:nvPr/>
              </p:nvSpPr>
              <p:spPr bwMode="auto">
                <a:xfrm>
                  <a:off x="2281" y="3274"/>
                  <a:ext cx="75" cy="21"/>
                </a:xfrm>
                <a:custGeom>
                  <a:avLst/>
                  <a:gdLst>
                    <a:gd name="T0" fmla="*/ 0 w 75"/>
                    <a:gd name="T1" fmla="*/ 0 h 21"/>
                    <a:gd name="T2" fmla="*/ 75 w 75"/>
                    <a:gd name="T3" fmla="*/ 0 h 21"/>
                    <a:gd name="T4" fmla="*/ 75 w 75"/>
                    <a:gd name="T5" fmla="*/ 21 h 21"/>
                    <a:gd name="T6" fmla="*/ 0 w 75"/>
                    <a:gd name="T7" fmla="*/ 21 h 21"/>
                    <a:gd name="T8" fmla="*/ 0 w 75"/>
                    <a:gd name="T9" fmla="*/ 0 h 21"/>
                    <a:gd name="T10" fmla="*/ 0 w 75"/>
                    <a:gd name="T11" fmla="*/ 0 h 21"/>
                    <a:gd name="T12" fmla="*/ 74 w 75"/>
                    <a:gd name="T13" fmla="*/ 0 h 21"/>
                    <a:gd name="T14" fmla="*/ 74 w 75"/>
                    <a:gd name="T15" fmla="*/ 21 h 21"/>
                    <a:gd name="T16" fmla="*/ 0 w 75"/>
                    <a:gd name="T17" fmla="*/ 21 h 21"/>
                    <a:gd name="T18" fmla="*/ 0 w 7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5"/>
                    <a:gd name="T31" fmla="*/ 0 h 21"/>
                    <a:gd name="T32" fmla="*/ 75 w 7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5" h="21">
                      <a:moveTo>
                        <a:pt x="0" y="0"/>
                      </a:moveTo>
                      <a:lnTo>
                        <a:pt x="75" y="0"/>
                      </a:lnTo>
                      <a:lnTo>
                        <a:pt x="7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74" y="0"/>
                      </a:lnTo>
                      <a:lnTo>
                        <a:pt x="74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5" name="Freeform 1607"/>
                <p:cNvSpPr>
                  <a:spLocks noEditPoints="1"/>
                </p:cNvSpPr>
                <p:nvPr/>
              </p:nvSpPr>
              <p:spPr bwMode="auto">
                <a:xfrm>
                  <a:off x="2281" y="3274"/>
                  <a:ext cx="74" cy="21"/>
                </a:xfrm>
                <a:custGeom>
                  <a:avLst/>
                  <a:gdLst>
                    <a:gd name="T0" fmla="*/ 0 w 74"/>
                    <a:gd name="T1" fmla="*/ 0 h 21"/>
                    <a:gd name="T2" fmla="*/ 74 w 74"/>
                    <a:gd name="T3" fmla="*/ 0 h 21"/>
                    <a:gd name="T4" fmla="*/ 74 w 74"/>
                    <a:gd name="T5" fmla="*/ 21 h 21"/>
                    <a:gd name="T6" fmla="*/ 0 w 74"/>
                    <a:gd name="T7" fmla="*/ 21 h 21"/>
                    <a:gd name="T8" fmla="*/ 0 w 74"/>
                    <a:gd name="T9" fmla="*/ 0 h 21"/>
                    <a:gd name="T10" fmla="*/ 1 w 74"/>
                    <a:gd name="T11" fmla="*/ 0 h 21"/>
                    <a:gd name="T12" fmla="*/ 73 w 74"/>
                    <a:gd name="T13" fmla="*/ 0 h 21"/>
                    <a:gd name="T14" fmla="*/ 73 w 74"/>
                    <a:gd name="T15" fmla="*/ 21 h 21"/>
                    <a:gd name="T16" fmla="*/ 1 w 74"/>
                    <a:gd name="T17" fmla="*/ 21 h 21"/>
                    <a:gd name="T18" fmla="*/ 1 w 74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4"/>
                    <a:gd name="T31" fmla="*/ 0 h 21"/>
                    <a:gd name="T32" fmla="*/ 74 w 74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4" h="21">
                      <a:moveTo>
                        <a:pt x="0" y="0"/>
                      </a:moveTo>
                      <a:lnTo>
                        <a:pt x="74" y="0"/>
                      </a:lnTo>
                      <a:lnTo>
                        <a:pt x="74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73" y="0"/>
                      </a:lnTo>
                      <a:lnTo>
                        <a:pt x="73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6" name="Freeform 1608"/>
                <p:cNvSpPr>
                  <a:spLocks noEditPoints="1"/>
                </p:cNvSpPr>
                <p:nvPr/>
              </p:nvSpPr>
              <p:spPr bwMode="auto">
                <a:xfrm>
                  <a:off x="2282" y="3274"/>
                  <a:ext cx="72" cy="21"/>
                </a:xfrm>
                <a:custGeom>
                  <a:avLst/>
                  <a:gdLst>
                    <a:gd name="T0" fmla="*/ 0 w 72"/>
                    <a:gd name="T1" fmla="*/ 0 h 21"/>
                    <a:gd name="T2" fmla="*/ 72 w 72"/>
                    <a:gd name="T3" fmla="*/ 0 h 21"/>
                    <a:gd name="T4" fmla="*/ 72 w 72"/>
                    <a:gd name="T5" fmla="*/ 21 h 21"/>
                    <a:gd name="T6" fmla="*/ 0 w 72"/>
                    <a:gd name="T7" fmla="*/ 21 h 21"/>
                    <a:gd name="T8" fmla="*/ 0 w 72"/>
                    <a:gd name="T9" fmla="*/ 0 h 21"/>
                    <a:gd name="T10" fmla="*/ 2 w 72"/>
                    <a:gd name="T11" fmla="*/ 0 h 21"/>
                    <a:gd name="T12" fmla="*/ 71 w 72"/>
                    <a:gd name="T13" fmla="*/ 0 h 21"/>
                    <a:gd name="T14" fmla="*/ 71 w 72"/>
                    <a:gd name="T15" fmla="*/ 21 h 21"/>
                    <a:gd name="T16" fmla="*/ 2 w 72"/>
                    <a:gd name="T17" fmla="*/ 21 h 21"/>
                    <a:gd name="T18" fmla="*/ 2 w 72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2"/>
                    <a:gd name="T31" fmla="*/ 0 h 21"/>
                    <a:gd name="T32" fmla="*/ 72 w 72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2" h="21">
                      <a:moveTo>
                        <a:pt x="0" y="0"/>
                      </a:moveTo>
                      <a:lnTo>
                        <a:pt x="72" y="0"/>
                      </a:lnTo>
                      <a:lnTo>
                        <a:pt x="7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71" y="0"/>
                      </a:lnTo>
                      <a:lnTo>
                        <a:pt x="71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DCDC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7" name="Freeform 1609"/>
                <p:cNvSpPr>
                  <a:spLocks noEditPoints="1"/>
                </p:cNvSpPr>
                <p:nvPr/>
              </p:nvSpPr>
              <p:spPr bwMode="auto">
                <a:xfrm>
                  <a:off x="2284" y="3274"/>
                  <a:ext cx="69" cy="21"/>
                </a:xfrm>
                <a:custGeom>
                  <a:avLst/>
                  <a:gdLst>
                    <a:gd name="T0" fmla="*/ 0 w 69"/>
                    <a:gd name="T1" fmla="*/ 0 h 21"/>
                    <a:gd name="T2" fmla="*/ 69 w 69"/>
                    <a:gd name="T3" fmla="*/ 0 h 21"/>
                    <a:gd name="T4" fmla="*/ 69 w 69"/>
                    <a:gd name="T5" fmla="*/ 21 h 21"/>
                    <a:gd name="T6" fmla="*/ 0 w 69"/>
                    <a:gd name="T7" fmla="*/ 21 h 21"/>
                    <a:gd name="T8" fmla="*/ 0 w 69"/>
                    <a:gd name="T9" fmla="*/ 0 h 21"/>
                    <a:gd name="T10" fmla="*/ 0 w 69"/>
                    <a:gd name="T11" fmla="*/ 0 h 21"/>
                    <a:gd name="T12" fmla="*/ 69 w 69"/>
                    <a:gd name="T13" fmla="*/ 0 h 21"/>
                    <a:gd name="T14" fmla="*/ 69 w 69"/>
                    <a:gd name="T15" fmla="*/ 21 h 21"/>
                    <a:gd name="T16" fmla="*/ 0 w 69"/>
                    <a:gd name="T17" fmla="*/ 21 h 21"/>
                    <a:gd name="T18" fmla="*/ 0 w 6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9"/>
                    <a:gd name="T31" fmla="*/ 0 h 21"/>
                    <a:gd name="T32" fmla="*/ 69 w 6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9" h="21">
                      <a:moveTo>
                        <a:pt x="0" y="0"/>
                      </a:moveTo>
                      <a:lnTo>
                        <a:pt x="69" y="0"/>
                      </a:lnTo>
                      <a:lnTo>
                        <a:pt x="6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69" y="0"/>
                      </a:lnTo>
                      <a:lnTo>
                        <a:pt x="6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8" name="Freeform 1610"/>
                <p:cNvSpPr>
                  <a:spLocks noEditPoints="1"/>
                </p:cNvSpPr>
                <p:nvPr/>
              </p:nvSpPr>
              <p:spPr bwMode="auto">
                <a:xfrm>
                  <a:off x="2284" y="3274"/>
                  <a:ext cx="69" cy="21"/>
                </a:xfrm>
                <a:custGeom>
                  <a:avLst/>
                  <a:gdLst>
                    <a:gd name="T0" fmla="*/ 0 w 69"/>
                    <a:gd name="T1" fmla="*/ 0 h 21"/>
                    <a:gd name="T2" fmla="*/ 69 w 69"/>
                    <a:gd name="T3" fmla="*/ 0 h 21"/>
                    <a:gd name="T4" fmla="*/ 69 w 69"/>
                    <a:gd name="T5" fmla="*/ 21 h 21"/>
                    <a:gd name="T6" fmla="*/ 0 w 69"/>
                    <a:gd name="T7" fmla="*/ 21 h 21"/>
                    <a:gd name="T8" fmla="*/ 0 w 69"/>
                    <a:gd name="T9" fmla="*/ 0 h 21"/>
                    <a:gd name="T10" fmla="*/ 1 w 69"/>
                    <a:gd name="T11" fmla="*/ 0 h 21"/>
                    <a:gd name="T12" fmla="*/ 67 w 69"/>
                    <a:gd name="T13" fmla="*/ 0 h 21"/>
                    <a:gd name="T14" fmla="*/ 67 w 69"/>
                    <a:gd name="T15" fmla="*/ 21 h 21"/>
                    <a:gd name="T16" fmla="*/ 1 w 69"/>
                    <a:gd name="T17" fmla="*/ 21 h 21"/>
                    <a:gd name="T18" fmla="*/ 1 w 6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9"/>
                    <a:gd name="T31" fmla="*/ 0 h 21"/>
                    <a:gd name="T32" fmla="*/ 69 w 6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9" h="21">
                      <a:moveTo>
                        <a:pt x="0" y="0"/>
                      </a:moveTo>
                      <a:lnTo>
                        <a:pt x="69" y="0"/>
                      </a:lnTo>
                      <a:lnTo>
                        <a:pt x="6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67" y="0"/>
                      </a:lnTo>
                      <a:lnTo>
                        <a:pt x="67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0D0D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39" name="Freeform 1611"/>
                <p:cNvSpPr>
                  <a:spLocks noEditPoints="1"/>
                </p:cNvSpPr>
                <p:nvPr/>
              </p:nvSpPr>
              <p:spPr bwMode="auto">
                <a:xfrm>
                  <a:off x="2285" y="3274"/>
                  <a:ext cx="66" cy="21"/>
                </a:xfrm>
                <a:custGeom>
                  <a:avLst/>
                  <a:gdLst>
                    <a:gd name="T0" fmla="*/ 0 w 66"/>
                    <a:gd name="T1" fmla="*/ 0 h 21"/>
                    <a:gd name="T2" fmla="*/ 66 w 66"/>
                    <a:gd name="T3" fmla="*/ 0 h 21"/>
                    <a:gd name="T4" fmla="*/ 66 w 66"/>
                    <a:gd name="T5" fmla="*/ 21 h 21"/>
                    <a:gd name="T6" fmla="*/ 0 w 66"/>
                    <a:gd name="T7" fmla="*/ 21 h 21"/>
                    <a:gd name="T8" fmla="*/ 0 w 66"/>
                    <a:gd name="T9" fmla="*/ 0 h 21"/>
                    <a:gd name="T10" fmla="*/ 1 w 66"/>
                    <a:gd name="T11" fmla="*/ 0 h 21"/>
                    <a:gd name="T12" fmla="*/ 66 w 66"/>
                    <a:gd name="T13" fmla="*/ 0 h 21"/>
                    <a:gd name="T14" fmla="*/ 66 w 66"/>
                    <a:gd name="T15" fmla="*/ 21 h 21"/>
                    <a:gd name="T16" fmla="*/ 1 w 66"/>
                    <a:gd name="T17" fmla="*/ 21 h 21"/>
                    <a:gd name="T18" fmla="*/ 1 w 66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"/>
                    <a:gd name="T31" fmla="*/ 0 h 21"/>
                    <a:gd name="T32" fmla="*/ 66 w 6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" h="21">
                      <a:moveTo>
                        <a:pt x="0" y="0"/>
                      </a:moveTo>
                      <a:lnTo>
                        <a:pt x="66" y="0"/>
                      </a:lnTo>
                      <a:lnTo>
                        <a:pt x="6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66" y="0"/>
                      </a:lnTo>
                      <a:lnTo>
                        <a:pt x="6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0" name="Freeform 1612"/>
                <p:cNvSpPr>
                  <a:spLocks noEditPoints="1"/>
                </p:cNvSpPr>
                <p:nvPr/>
              </p:nvSpPr>
              <p:spPr bwMode="auto">
                <a:xfrm>
                  <a:off x="2286" y="3274"/>
                  <a:ext cx="65" cy="21"/>
                </a:xfrm>
                <a:custGeom>
                  <a:avLst/>
                  <a:gdLst>
                    <a:gd name="T0" fmla="*/ 0 w 65"/>
                    <a:gd name="T1" fmla="*/ 0 h 21"/>
                    <a:gd name="T2" fmla="*/ 65 w 65"/>
                    <a:gd name="T3" fmla="*/ 0 h 21"/>
                    <a:gd name="T4" fmla="*/ 65 w 65"/>
                    <a:gd name="T5" fmla="*/ 21 h 21"/>
                    <a:gd name="T6" fmla="*/ 0 w 65"/>
                    <a:gd name="T7" fmla="*/ 21 h 21"/>
                    <a:gd name="T8" fmla="*/ 0 w 65"/>
                    <a:gd name="T9" fmla="*/ 0 h 21"/>
                    <a:gd name="T10" fmla="*/ 1 w 65"/>
                    <a:gd name="T11" fmla="*/ 0 h 21"/>
                    <a:gd name="T12" fmla="*/ 64 w 65"/>
                    <a:gd name="T13" fmla="*/ 0 h 21"/>
                    <a:gd name="T14" fmla="*/ 64 w 65"/>
                    <a:gd name="T15" fmla="*/ 21 h 21"/>
                    <a:gd name="T16" fmla="*/ 1 w 65"/>
                    <a:gd name="T17" fmla="*/ 21 h 21"/>
                    <a:gd name="T18" fmla="*/ 1 w 6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"/>
                    <a:gd name="T31" fmla="*/ 0 h 21"/>
                    <a:gd name="T32" fmla="*/ 65 w 6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" h="21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64" y="0"/>
                      </a:lnTo>
                      <a:lnTo>
                        <a:pt x="6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3D3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1" name="Freeform 1613"/>
                <p:cNvSpPr>
                  <a:spLocks noEditPoints="1"/>
                </p:cNvSpPr>
                <p:nvPr/>
              </p:nvSpPr>
              <p:spPr bwMode="auto">
                <a:xfrm>
                  <a:off x="2287" y="3274"/>
                  <a:ext cx="63" cy="21"/>
                </a:xfrm>
                <a:custGeom>
                  <a:avLst/>
                  <a:gdLst>
                    <a:gd name="T0" fmla="*/ 0 w 63"/>
                    <a:gd name="T1" fmla="*/ 0 h 21"/>
                    <a:gd name="T2" fmla="*/ 63 w 63"/>
                    <a:gd name="T3" fmla="*/ 0 h 21"/>
                    <a:gd name="T4" fmla="*/ 63 w 63"/>
                    <a:gd name="T5" fmla="*/ 21 h 21"/>
                    <a:gd name="T6" fmla="*/ 0 w 63"/>
                    <a:gd name="T7" fmla="*/ 21 h 21"/>
                    <a:gd name="T8" fmla="*/ 0 w 63"/>
                    <a:gd name="T9" fmla="*/ 0 h 21"/>
                    <a:gd name="T10" fmla="*/ 1 w 63"/>
                    <a:gd name="T11" fmla="*/ 0 h 21"/>
                    <a:gd name="T12" fmla="*/ 62 w 63"/>
                    <a:gd name="T13" fmla="*/ 0 h 21"/>
                    <a:gd name="T14" fmla="*/ 62 w 63"/>
                    <a:gd name="T15" fmla="*/ 21 h 21"/>
                    <a:gd name="T16" fmla="*/ 1 w 63"/>
                    <a:gd name="T17" fmla="*/ 21 h 21"/>
                    <a:gd name="T18" fmla="*/ 1 w 6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"/>
                    <a:gd name="T31" fmla="*/ 0 h 21"/>
                    <a:gd name="T32" fmla="*/ 63 w 6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" h="21">
                      <a:moveTo>
                        <a:pt x="0" y="0"/>
                      </a:moveTo>
                      <a:lnTo>
                        <a:pt x="63" y="0"/>
                      </a:lnTo>
                      <a:lnTo>
                        <a:pt x="6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62" y="0"/>
                      </a:lnTo>
                      <a:lnTo>
                        <a:pt x="6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4D4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2" name="Freeform 1614"/>
                <p:cNvSpPr>
                  <a:spLocks noEditPoints="1"/>
                </p:cNvSpPr>
                <p:nvPr/>
              </p:nvSpPr>
              <p:spPr bwMode="auto">
                <a:xfrm>
                  <a:off x="2288" y="3274"/>
                  <a:ext cx="61" cy="21"/>
                </a:xfrm>
                <a:custGeom>
                  <a:avLst/>
                  <a:gdLst>
                    <a:gd name="T0" fmla="*/ 0 w 61"/>
                    <a:gd name="T1" fmla="*/ 0 h 21"/>
                    <a:gd name="T2" fmla="*/ 61 w 61"/>
                    <a:gd name="T3" fmla="*/ 0 h 21"/>
                    <a:gd name="T4" fmla="*/ 61 w 61"/>
                    <a:gd name="T5" fmla="*/ 21 h 21"/>
                    <a:gd name="T6" fmla="*/ 0 w 61"/>
                    <a:gd name="T7" fmla="*/ 21 h 21"/>
                    <a:gd name="T8" fmla="*/ 0 w 61"/>
                    <a:gd name="T9" fmla="*/ 0 h 21"/>
                    <a:gd name="T10" fmla="*/ 1 w 61"/>
                    <a:gd name="T11" fmla="*/ 0 h 21"/>
                    <a:gd name="T12" fmla="*/ 60 w 61"/>
                    <a:gd name="T13" fmla="*/ 0 h 21"/>
                    <a:gd name="T14" fmla="*/ 60 w 61"/>
                    <a:gd name="T15" fmla="*/ 21 h 21"/>
                    <a:gd name="T16" fmla="*/ 1 w 61"/>
                    <a:gd name="T17" fmla="*/ 21 h 21"/>
                    <a:gd name="T18" fmla="*/ 1 w 6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1"/>
                    <a:gd name="T31" fmla="*/ 0 h 21"/>
                    <a:gd name="T32" fmla="*/ 61 w 6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1" h="21">
                      <a:moveTo>
                        <a:pt x="0" y="0"/>
                      </a:moveTo>
                      <a:lnTo>
                        <a:pt x="61" y="0"/>
                      </a:lnTo>
                      <a:lnTo>
                        <a:pt x="6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60" y="0"/>
                      </a:lnTo>
                      <a:lnTo>
                        <a:pt x="6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5D5D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3" name="Freeform 1615"/>
                <p:cNvSpPr>
                  <a:spLocks noEditPoints="1"/>
                </p:cNvSpPr>
                <p:nvPr/>
              </p:nvSpPr>
              <p:spPr bwMode="auto">
                <a:xfrm>
                  <a:off x="2289" y="3274"/>
                  <a:ext cx="59" cy="21"/>
                </a:xfrm>
                <a:custGeom>
                  <a:avLst/>
                  <a:gdLst>
                    <a:gd name="T0" fmla="*/ 0 w 59"/>
                    <a:gd name="T1" fmla="*/ 0 h 21"/>
                    <a:gd name="T2" fmla="*/ 59 w 59"/>
                    <a:gd name="T3" fmla="*/ 0 h 21"/>
                    <a:gd name="T4" fmla="*/ 59 w 59"/>
                    <a:gd name="T5" fmla="*/ 21 h 21"/>
                    <a:gd name="T6" fmla="*/ 0 w 59"/>
                    <a:gd name="T7" fmla="*/ 21 h 21"/>
                    <a:gd name="T8" fmla="*/ 0 w 59"/>
                    <a:gd name="T9" fmla="*/ 0 h 21"/>
                    <a:gd name="T10" fmla="*/ 1 w 59"/>
                    <a:gd name="T11" fmla="*/ 0 h 21"/>
                    <a:gd name="T12" fmla="*/ 58 w 59"/>
                    <a:gd name="T13" fmla="*/ 0 h 21"/>
                    <a:gd name="T14" fmla="*/ 58 w 59"/>
                    <a:gd name="T15" fmla="*/ 21 h 21"/>
                    <a:gd name="T16" fmla="*/ 1 w 59"/>
                    <a:gd name="T17" fmla="*/ 21 h 21"/>
                    <a:gd name="T18" fmla="*/ 1 w 5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9"/>
                    <a:gd name="T31" fmla="*/ 0 h 21"/>
                    <a:gd name="T32" fmla="*/ 59 w 5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9" h="21">
                      <a:moveTo>
                        <a:pt x="0" y="0"/>
                      </a:moveTo>
                      <a:lnTo>
                        <a:pt x="59" y="0"/>
                      </a:lnTo>
                      <a:lnTo>
                        <a:pt x="5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58" y="0"/>
                      </a:lnTo>
                      <a:lnTo>
                        <a:pt x="5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4" name="Freeform 1616"/>
                <p:cNvSpPr>
                  <a:spLocks noEditPoints="1"/>
                </p:cNvSpPr>
                <p:nvPr/>
              </p:nvSpPr>
              <p:spPr bwMode="auto">
                <a:xfrm>
                  <a:off x="2290" y="3274"/>
                  <a:ext cx="57" cy="21"/>
                </a:xfrm>
                <a:custGeom>
                  <a:avLst/>
                  <a:gdLst>
                    <a:gd name="T0" fmla="*/ 0 w 57"/>
                    <a:gd name="T1" fmla="*/ 0 h 21"/>
                    <a:gd name="T2" fmla="*/ 57 w 57"/>
                    <a:gd name="T3" fmla="*/ 0 h 21"/>
                    <a:gd name="T4" fmla="*/ 57 w 57"/>
                    <a:gd name="T5" fmla="*/ 21 h 21"/>
                    <a:gd name="T6" fmla="*/ 0 w 57"/>
                    <a:gd name="T7" fmla="*/ 21 h 21"/>
                    <a:gd name="T8" fmla="*/ 0 w 57"/>
                    <a:gd name="T9" fmla="*/ 0 h 21"/>
                    <a:gd name="T10" fmla="*/ 1 w 57"/>
                    <a:gd name="T11" fmla="*/ 0 h 21"/>
                    <a:gd name="T12" fmla="*/ 56 w 57"/>
                    <a:gd name="T13" fmla="*/ 0 h 21"/>
                    <a:gd name="T14" fmla="*/ 56 w 57"/>
                    <a:gd name="T15" fmla="*/ 21 h 21"/>
                    <a:gd name="T16" fmla="*/ 1 w 57"/>
                    <a:gd name="T17" fmla="*/ 21 h 21"/>
                    <a:gd name="T18" fmla="*/ 1 w 5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21"/>
                    <a:gd name="T32" fmla="*/ 57 w 5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21">
                      <a:moveTo>
                        <a:pt x="0" y="0"/>
                      </a:moveTo>
                      <a:lnTo>
                        <a:pt x="57" y="0"/>
                      </a:lnTo>
                      <a:lnTo>
                        <a:pt x="5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56" y="0"/>
                      </a:lnTo>
                      <a:lnTo>
                        <a:pt x="5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7D7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5" name="Freeform 1617"/>
                <p:cNvSpPr>
                  <a:spLocks noEditPoints="1"/>
                </p:cNvSpPr>
                <p:nvPr/>
              </p:nvSpPr>
              <p:spPr bwMode="auto">
                <a:xfrm>
                  <a:off x="2291" y="3274"/>
                  <a:ext cx="55" cy="21"/>
                </a:xfrm>
                <a:custGeom>
                  <a:avLst/>
                  <a:gdLst>
                    <a:gd name="T0" fmla="*/ 0 w 55"/>
                    <a:gd name="T1" fmla="*/ 0 h 21"/>
                    <a:gd name="T2" fmla="*/ 55 w 55"/>
                    <a:gd name="T3" fmla="*/ 0 h 21"/>
                    <a:gd name="T4" fmla="*/ 55 w 55"/>
                    <a:gd name="T5" fmla="*/ 21 h 21"/>
                    <a:gd name="T6" fmla="*/ 0 w 55"/>
                    <a:gd name="T7" fmla="*/ 21 h 21"/>
                    <a:gd name="T8" fmla="*/ 0 w 55"/>
                    <a:gd name="T9" fmla="*/ 0 h 21"/>
                    <a:gd name="T10" fmla="*/ 1 w 55"/>
                    <a:gd name="T11" fmla="*/ 0 h 21"/>
                    <a:gd name="T12" fmla="*/ 54 w 55"/>
                    <a:gd name="T13" fmla="*/ 0 h 21"/>
                    <a:gd name="T14" fmla="*/ 54 w 55"/>
                    <a:gd name="T15" fmla="*/ 21 h 21"/>
                    <a:gd name="T16" fmla="*/ 1 w 55"/>
                    <a:gd name="T17" fmla="*/ 21 h 21"/>
                    <a:gd name="T18" fmla="*/ 1 w 5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"/>
                    <a:gd name="T31" fmla="*/ 0 h 21"/>
                    <a:gd name="T32" fmla="*/ 55 w 5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" h="21">
                      <a:moveTo>
                        <a:pt x="0" y="0"/>
                      </a:moveTo>
                      <a:lnTo>
                        <a:pt x="55" y="0"/>
                      </a:lnTo>
                      <a:lnTo>
                        <a:pt x="5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54" y="0"/>
                      </a:lnTo>
                      <a:lnTo>
                        <a:pt x="5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6" name="Freeform 1618"/>
                <p:cNvSpPr>
                  <a:spLocks noEditPoints="1"/>
                </p:cNvSpPr>
                <p:nvPr/>
              </p:nvSpPr>
              <p:spPr bwMode="auto">
                <a:xfrm>
                  <a:off x="2292" y="3274"/>
                  <a:ext cx="53" cy="21"/>
                </a:xfrm>
                <a:custGeom>
                  <a:avLst/>
                  <a:gdLst>
                    <a:gd name="T0" fmla="*/ 0 w 53"/>
                    <a:gd name="T1" fmla="*/ 0 h 21"/>
                    <a:gd name="T2" fmla="*/ 53 w 53"/>
                    <a:gd name="T3" fmla="*/ 0 h 21"/>
                    <a:gd name="T4" fmla="*/ 53 w 53"/>
                    <a:gd name="T5" fmla="*/ 21 h 21"/>
                    <a:gd name="T6" fmla="*/ 0 w 53"/>
                    <a:gd name="T7" fmla="*/ 21 h 21"/>
                    <a:gd name="T8" fmla="*/ 0 w 53"/>
                    <a:gd name="T9" fmla="*/ 0 h 21"/>
                    <a:gd name="T10" fmla="*/ 0 w 53"/>
                    <a:gd name="T11" fmla="*/ 0 h 21"/>
                    <a:gd name="T12" fmla="*/ 52 w 53"/>
                    <a:gd name="T13" fmla="*/ 0 h 21"/>
                    <a:gd name="T14" fmla="*/ 52 w 53"/>
                    <a:gd name="T15" fmla="*/ 21 h 21"/>
                    <a:gd name="T16" fmla="*/ 0 w 53"/>
                    <a:gd name="T17" fmla="*/ 21 h 21"/>
                    <a:gd name="T18" fmla="*/ 0 w 5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3"/>
                    <a:gd name="T31" fmla="*/ 0 h 21"/>
                    <a:gd name="T32" fmla="*/ 53 w 5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3" h="21">
                      <a:moveTo>
                        <a:pt x="0" y="0"/>
                      </a:moveTo>
                      <a:lnTo>
                        <a:pt x="53" y="0"/>
                      </a:lnTo>
                      <a:lnTo>
                        <a:pt x="5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52" y="0"/>
                      </a:lnTo>
                      <a:lnTo>
                        <a:pt x="5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7" name="Freeform 1619"/>
                <p:cNvSpPr>
                  <a:spLocks noEditPoints="1"/>
                </p:cNvSpPr>
                <p:nvPr/>
              </p:nvSpPr>
              <p:spPr bwMode="auto">
                <a:xfrm>
                  <a:off x="2292" y="3274"/>
                  <a:ext cx="52" cy="21"/>
                </a:xfrm>
                <a:custGeom>
                  <a:avLst/>
                  <a:gdLst>
                    <a:gd name="T0" fmla="*/ 0 w 52"/>
                    <a:gd name="T1" fmla="*/ 0 h 21"/>
                    <a:gd name="T2" fmla="*/ 52 w 52"/>
                    <a:gd name="T3" fmla="*/ 0 h 21"/>
                    <a:gd name="T4" fmla="*/ 52 w 52"/>
                    <a:gd name="T5" fmla="*/ 21 h 21"/>
                    <a:gd name="T6" fmla="*/ 0 w 52"/>
                    <a:gd name="T7" fmla="*/ 21 h 21"/>
                    <a:gd name="T8" fmla="*/ 0 w 52"/>
                    <a:gd name="T9" fmla="*/ 0 h 21"/>
                    <a:gd name="T10" fmla="*/ 2 w 52"/>
                    <a:gd name="T11" fmla="*/ 0 h 21"/>
                    <a:gd name="T12" fmla="*/ 51 w 52"/>
                    <a:gd name="T13" fmla="*/ 0 h 21"/>
                    <a:gd name="T14" fmla="*/ 51 w 52"/>
                    <a:gd name="T15" fmla="*/ 21 h 21"/>
                    <a:gd name="T16" fmla="*/ 2 w 52"/>
                    <a:gd name="T17" fmla="*/ 21 h 21"/>
                    <a:gd name="T18" fmla="*/ 2 w 52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2"/>
                    <a:gd name="T31" fmla="*/ 0 h 21"/>
                    <a:gd name="T32" fmla="*/ 52 w 52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2" h="21">
                      <a:moveTo>
                        <a:pt x="0" y="0"/>
                      </a:moveTo>
                      <a:lnTo>
                        <a:pt x="52" y="0"/>
                      </a:lnTo>
                      <a:lnTo>
                        <a:pt x="5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51" y="0"/>
                      </a:lnTo>
                      <a:lnTo>
                        <a:pt x="51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8" name="Freeform 1620"/>
                <p:cNvSpPr>
                  <a:spLocks noEditPoints="1"/>
                </p:cNvSpPr>
                <p:nvPr/>
              </p:nvSpPr>
              <p:spPr bwMode="auto">
                <a:xfrm>
                  <a:off x="2294" y="3274"/>
                  <a:ext cx="49" cy="21"/>
                </a:xfrm>
                <a:custGeom>
                  <a:avLst/>
                  <a:gdLst>
                    <a:gd name="T0" fmla="*/ 0 w 49"/>
                    <a:gd name="T1" fmla="*/ 0 h 21"/>
                    <a:gd name="T2" fmla="*/ 49 w 49"/>
                    <a:gd name="T3" fmla="*/ 0 h 21"/>
                    <a:gd name="T4" fmla="*/ 49 w 49"/>
                    <a:gd name="T5" fmla="*/ 21 h 21"/>
                    <a:gd name="T6" fmla="*/ 0 w 49"/>
                    <a:gd name="T7" fmla="*/ 21 h 21"/>
                    <a:gd name="T8" fmla="*/ 0 w 49"/>
                    <a:gd name="T9" fmla="*/ 0 h 21"/>
                    <a:gd name="T10" fmla="*/ 0 w 49"/>
                    <a:gd name="T11" fmla="*/ 0 h 21"/>
                    <a:gd name="T12" fmla="*/ 49 w 49"/>
                    <a:gd name="T13" fmla="*/ 0 h 21"/>
                    <a:gd name="T14" fmla="*/ 49 w 49"/>
                    <a:gd name="T15" fmla="*/ 21 h 21"/>
                    <a:gd name="T16" fmla="*/ 0 w 49"/>
                    <a:gd name="T17" fmla="*/ 21 h 21"/>
                    <a:gd name="T18" fmla="*/ 0 w 4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9"/>
                    <a:gd name="T31" fmla="*/ 0 h 21"/>
                    <a:gd name="T32" fmla="*/ 49 w 4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9" h="21">
                      <a:moveTo>
                        <a:pt x="0" y="0"/>
                      </a:moveTo>
                      <a:lnTo>
                        <a:pt x="49" y="0"/>
                      </a:lnTo>
                      <a:lnTo>
                        <a:pt x="4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49" y="0"/>
                      </a:lnTo>
                      <a:lnTo>
                        <a:pt x="4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49" name="Freeform 1621"/>
                <p:cNvSpPr>
                  <a:spLocks noEditPoints="1"/>
                </p:cNvSpPr>
                <p:nvPr/>
              </p:nvSpPr>
              <p:spPr bwMode="auto">
                <a:xfrm>
                  <a:off x="2294" y="3274"/>
                  <a:ext cx="49" cy="21"/>
                </a:xfrm>
                <a:custGeom>
                  <a:avLst/>
                  <a:gdLst>
                    <a:gd name="T0" fmla="*/ 0 w 49"/>
                    <a:gd name="T1" fmla="*/ 0 h 21"/>
                    <a:gd name="T2" fmla="*/ 49 w 49"/>
                    <a:gd name="T3" fmla="*/ 0 h 21"/>
                    <a:gd name="T4" fmla="*/ 49 w 49"/>
                    <a:gd name="T5" fmla="*/ 21 h 21"/>
                    <a:gd name="T6" fmla="*/ 0 w 49"/>
                    <a:gd name="T7" fmla="*/ 21 h 21"/>
                    <a:gd name="T8" fmla="*/ 0 w 49"/>
                    <a:gd name="T9" fmla="*/ 0 h 21"/>
                    <a:gd name="T10" fmla="*/ 1 w 49"/>
                    <a:gd name="T11" fmla="*/ 0 h 21"/>
                    <a:gd name="T12" fmla="*/ 47 w 49"/>
                    <a:gd name="T13" fmla="*/ 0 h 21"/>
                    <a:gd name="T14" fmla="*/ 47 w 49"/>
                    <a:gd name="T15" fmla="*/ 21 h 21"/>
                    <a:gd name="T16" fmla="*/ 1 w 49"/>
                    <a:gd name="T17" fmla="*/ 21 h 21"/>
                    <a:gd name="T18" fmla="*/ 1 w 4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9"/>
                    <a:gd name="T31" fmla="*/ 0 h 21"/>
                    <a:gd name="T32" fmla="*/ 49 w 4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9" h="21">
                      <a:moveTo>
                        <a:pt x="0" y="0"/>
                      </a:moveTo>
                      <a:lnTo>
                        <a:pt x="49" y="0"/>
                      </a:lnTo>
                      <a:lnTo>
                        <a:pt x="4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47" y="0"/>
                      </a:lnTo>
                      <a:lnTo>
                        <a:pt x="47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C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0" name="Freeform 1622"/>
                <p:cNvSpPr>
                  <a:spLocks noEditPoints="1"/>
                </p:cNvSpPr>
                <p:nvPr/>
              </p:nvSpPr>
              <p:spPr bwMode="auto">
                <a:xfrm>
                  <a:off x="2295" y="3274"/>
                  <a:ext cx="46" cy="21"/>
                </a:xfrm>
                <a:custGeom>
                  <a:avLst/>
                  <a:gdLst>
                    <a:gd name="T0" fmla="*/ 0 w 46"/>
                    <a:gd name="T1" fmla="*/ 0 h 21"/>
                    <a:gd name="T2" fmla="*/ 46 w 46"/>
                    <a:gd name="T3" fmla="*/ 0 h 21"/>
                    <a:gd name="T4" fmla="*/ 46 w 46"/>
                    <a:gd name="T5" fmla="*/ 21 h 21"/>
                    <a:gd name="T6" fmla="*/ 0 w 46"/>
                    <a:gd name="T7" fmla="*/ 21 h 21"/>
                    <a:gd name="T8" fmla="*/ 0 w 46"/>
                    <a:gd name="T9" fmla="*/ 0 h 21"/>
                    <a:gd name="T10" fmla="*/ 1 w 46"/>
                    <a:gd name="T11" fmla="*/ 0 h 21"/>
                    <a:gd name="T12" fmla="*/ 46 w 46"/>
                    <a:gd name="T13" fmla="*/ 0 h 21"/>
                    <a:gd name="T14" fmla="*/ 46 w 46"/>
                    <a:gd name="T15" fmla="*/ 21 h 21"/>
                    <a:gd name="T16" fmla="*/ 1 w 46"/>
                    <a:gd name="T17" fmla="*/ 21 h 21"/>
                    <a:gd name="T18" fmla="*/ 1 w 46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6"/>
                    <a:gd name="T31" fmla="*/ 0 h 21"/>
                    <a:gd name="T32" fmla="*/ 46 w 4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6" h="21"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4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46" y="0"/>
                      </a:lnTo>
                      <a:lnTo>
                        <a:pt x="4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C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1" name="Freeform 1623"/>
                <p:cNvSpPr>
                  <a:spLocks noEditPoints="1"/>
                </p:cNvSpPr>
                <p:nvPr/>
              </p:nvSpPr>
              <p:spPr bwMode="auto">
                <a:xfrm>
                  <a:off x="2296" y="3274"/>
                  <a:ext cx="45" cy="21"/>
                </a:xfrm>
                <a:custGeom>
                  <a:avLst/>
                  <a:gdLst>
                    <a:gd name="T0" fmla="*/ 0 w 45"/>
                    <a:gd name="T1" fmla="*/ 0 h 21"/>
                    <a:gd name="T2" fmla="*/ 45 w 45"/>
                    <a:gd name="T3" fmla="*/ 0 h 21"/>
                    <a:gd name="T4" fmla="*/ 45 w 45"/>
                    <a:gd name="T5" fmla="*/ 21 h 21"/>
                    <a:gd name="T6" fmla="*/ 0 w 45"/>
                    <a:gd name="T7" fmla="*/ 21 h 21"/>
                    <a:gd name="T8" fmla="*/ 0 w 45"/>
                    <a:gd name="T9" fmla="*/ 0 h 21"/>
                    <a:gd name="T10" fmla="*/ 1 w 45"/>
                    <a:gd name="T11" fmla="*/ 0 h 21"/>
                    <a:gd name="T12" fmla="*/ 44 w 45"/>
                    <a:gd name="T13" fmla="*/ 0 h 21"/>
                    <a:gd name="T14" fmla="*/ 44 w 45"/>
                    <a:gd name="T15" fmla="*/ 21 h 21"/>
                    <a:gd name="T16" fmla="*/ 1 w 45"/>
                    <a:gd name="T17" fmla="*/ 21 h 21"/>
                    <a:gd name="T18" fmla="*/ 1 w 4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5"/>
                    <a:gd name="T31" fmla="*/ 0 h 21"/>
                    <a:gd name="T32" fmla="*/ 45 w 4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5" h="21">
                      <a:moveTo>
                        <a:pt x="0" y="0"/>
                      </a:moveTo>
                      <a:lnTo>
                        <a:pt x="45" y="0"/>
                      </a:lnTo>
                      <a:lnTo>
                        <a:pt x="4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44" y="0"/>
                      </a:lnTo>
                      <a:lnTo>
                        <a:pt x="4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2" name="Freeform 1624"/>
                <p:cNvSpPr>
                  <a:spLocks noEditPoints="1"/>
                </p:cNvSpPr>
                <p:nvPr/>
              </p:nvSpPr>
              <p:spPr bwMode="auto">
                <a:xfrm>
                  <a:off x="2297" y="3274"/>
                  <a:ext cx="43" cy="21"/>
                </a:xfrm>
                <a:custGeom>
                  <a:avLst/>
                  <a:gdLst>
                    <a:gd name="T0" fmla="*/ 0 w 43"/>
                    <a:gd name="T1" fmla="*/ 0 h 21"/>
                    <a:gd name="T2" fmla="*/ 43 w 43"/>
                    <a:gd name="T3" fmla="*/ 0 h 21"/>
                    <a:gd name="T4" fmla="*/ 43 w 43"/>
                    <a:gd name="T5" fmla="*/ 21 h 21"/>
                    <a:gd name="T6" fmla="*/ 0 w 43"/>
                    <a:gd name="T7" fmla="*/ 21 h 21"/>
                    <a:gd name="T8" fmla="*/ 0 w 43"/>
                    <a:gd name="T9" fmla="*/ 0 h 21"/>
                    <a:gd name="T10" fmla="*/ 1 w 43"/>
                    <a:gd name="T11" fmla="*/ 0 h 21"/>
                    <a:gd name="T12" fmla="*/ 41 w 43"/>
                    <a:gd name="T13" fmla="*/ 0 h 21"/>
                    <a:gd name="T14" fmla="*/ 41 w 43"/>
                    <a:gd name="T15" fmla="*/ 21 h 21"/>
                    <a:gd name="T16" fmla="*/ 1 w 43"/>
                    <a:gd name="T17" fmla="*/ 21 h 21"/>
                    <a:gd name="T18" fmla="*/ 1 w 4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"/>
                    <a:gd name="T31" fmla="*/ 0 h 21"/>
                    <a:gd name="T32" fmla="*/ 43 w 4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" h="21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41" y="0"/>
                      </a:lnTo>
                      <a:lnTo>
                        <a:pt x="41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EDED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3" name="Freeform 1625"/>
                <p:cNvSpPr>
                  <a:spLocks noEditPoints="1"/>
                </p:cNvSpPr>
                <p:nvPr/>
              </p:nvSpPr>
              <p:spPr bwMode="auto">
                <a:xfrm>
                  <a:off x="2298" y="3274"/>
                  <a:ext cx="40" cy="21"/>
                </a:xfrm>
                <a:custGeom>
                  <a:avLst/>
                  <a:gdLst>
                    <a:gd name="T0" fmla="*/ 0 w 40"/>
                    <a:gd name="T1" fmla="*/ 0 h 21"/>
                    <a:gd name="T2" fmla="*/ 40 w 40"/>
                    <a:gd name="T3" fmla="*/ 0 h 21"/>
                    <a:gd name="T4" fmla="*/ 40 w 40"/>
                    <a:gd name="T5" fmla="*/ 21 h 21"/>
                    <a:gd name="T6" fmla="*/ 0 w 40"/>
                    <a:gd name="T7" fmla="*/ 21 h 21"/>
                    <a:gd name="T8" fmla="*/ 0 w 40"/>
                    <a:gd name="T9" fmla="*/ 0 h 21"/>
                    <a:gd name="T10" fmla="*/ 1 w 40"/>
                    <a:gd name="T11" fmla="*/ 0 h 21"/>
                    <a:gd name="T12" fmla="*/ 40 w 40"/>
                    <a:gd name="T13" fmla="*/ 0 h 21"/>
                    <a:gd name="T14" fmla="*/ 40 w 40"/>
                    <a:gd name="T15" fmla="*/ 21 h 21"/>
                    <a:gd name="T16" fmla="*/ 1 w 40"/>
                    <a:gd name="T17" fmla="*/ 21 h 21"/>
                    <a:gd name="T18" fmla="*/ 1 w 40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0"/>
                    <a:gd name="T31" fmla="*/ 0 h 21"/>
                    <a:gd name="T32" fmla="*/ 40 w 40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0" h="21">
                      <a:moveTo>
                        <a:pt x="0" y="0"/>
                      </a:moveTo>
                      <a:lnTo>
                        <a:pt x="40" y="0"/>
                      </a:lnTo>
                      <a:lnTo>
                        <a:pt x="40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40" y="0"/>
                      </a:lnTo>
                      <a:lnTo>
                        <a:pt x="4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FD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4" name="Freeform 1626"/>
                <p:cNvSpPr>
                  <a:spLocks noEditPoints="1"/>
                </p:cNvSpPr>
                <p:nvPr/>
              </p:nvSpPr>
              <p:spPr bwMode="auto">
                <a:xfrm>
                  <a:off x="2299" y="3274"/>
                  <a:ext cx="39" cy="21"/>
                </a:xfrm>
                <a:custGeom>
                  <a:avLst/>
                  <a:gdLst>
                    <a:gd name="T0" fmla="*/ 0 w 39"/>
                    <a:gd name="T1" fmla="*/ 0 h 21"/>
                    <a:gd name="T2" fmla="*/ 39 w 39"/>
                    <a:gd name="T3" fmla="*/ 0 h 21"/>
                    <a:gd name="T4" fmla="*/ 39 w 39"/>
                    <a:gd name="T5" fmla="*/ 21 h 21"/>
                    <a:gd name="T6" fmla="*/ 0 w 39"/>
                    <a:gd name="T7" fmla="*/ 21 h 21"/>
                    <a:gd name="T8" fmla="*/ 0 w 39"/>
                    <a:gd name="T9" fmla="*/ 0 h 21"/>
                    <a:gd name="T10" fmla="*/ 1 w 39"/>
                    <a:gd name="T11" fmla="*/ 0 h 21"/>
                    <a:gd name="T12" fmla="*/ 38 w 39"/>
                    <a:gd name="T13" fmla="*/ 0 h 21"/>
                    <a:gd name="T14" fmla="*/ 38 w 39"/>
                    <a:gd name="T15" fmla="*/ 21 h 21"/>
                    <a:gd name="T16" fmla="*/ 1 w 39"/>
                    <a:gd name="T17" fmla="*/ 21 h 21"/>
                    <a:gd name="T18" fmla="*/ 1 w 3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9"/>
                    <a:gd name="T31" fmla="*/ 0 h 21"/>
                    <a:gd name="T32" fmla="*/ 39 w 3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9" h="21">
                      <a:moveTo>
                        <a:pt x="0" y="0"/>
                      </a:moveTo>
                      <a:lnTo>
                        <a:pt x="39" y="0"/>
                      </a:lnTo>
                      <a:lnTo>
                        <a:pt x="3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38" y="0"/>
                      </a:lnTo>
                      <a:lnTo>
                        <a:pt x="3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FDFD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5" name="Freeform 1627"/>
                <p:cNvSpPr>
                  <a:spLocks noEditPoints="1"/>
                </p:cNvSpPr>
                <p:nvPr/>
              </p:nvSpPr>
              <p:spPr bwMode="auto">
                <a:xfrm>
                  <a:off x="2300" y="3274"/>
                  <a:ext cx="37" cy="21"/>
                </a:xfrm>
                <a:custGeom>
                  <a:avLst/>
                  <a:gdLst>
                    <a:gd name="T0" fmla="*/ 0 w 37"/>
                    <a:gd name="T1" fmla="*/ 0 h 21"/>
                    <a:gd name="T2" fmla="*/ 37 w 37"/>
                    <a:gd name="T3" fmla="*/ 0 h 21"/>
                    <a:gd name="T4" fmla="*/ 37 w 37"/>
                    <a:gd name="T5" fmla="*/ 21 h 21"/>
                    <a:gd name="T6" fmla="*/ 0 w 37"/>
                    <a:gd name="T7" fmla="*/ 21 h 21"/>
                    <a:gd name="T8" fmla="*/ 0 w 37"/>
                    <a:gd name="T9" fmla="*/ 0 h 21"/>
                    <a:gd name="T10" fmla="*/ 1 w 37"/>
                    <a:gd name="T11" fmla="*/ 0 h 21"/>
                    <a:gd name="T12" fmla="*/ 36 w 37"/>
                    <a:gd name="T13" fmla="*/ 0 h 21"/>
                    <a:gd name="T14" fmla="*/ 36 w 37"/>
                    <a:gd name="T15" fmla="*/ 21 h 21"/>
                    <a:gd name="T16" fmla="*/ 1 w 37"/>
                    <a:gd name="T17" fmla="*/ 21 h 21"/>
                    <a:gd name="T18" fmla="*/ 1 w 3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"/>
                    <a:gd name="T31" fmla="*/ 0 h 21"/>
                    <a:gd name="T32" fmla="*/ 37 w 3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" h="21">
                      <a:moveTo>
                        <a:pt x="0" y="0"/>
                      </a:moveTo>
                      <a:lnTo>
                        <a:pt x="37" y="0"/>
                      </a:lnTo>
                      <a:lnTo>
                        <a:pt x="3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36" y="0"/>
                      </a:lnTo>
                      <a:lnTo>
                        <a:pt x="3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6" name="Freeform 1628"/>
                <p:cNvSpPr>
                  <a:spLocks noEditPoints="1"/>
                </p:cNvSpPr>
                <p:nvPr/>
              </p:nvSpPr>
              <p:spPr bwMode="auto">
                <a:xfrm>
                  <a:off x="2301" y="3274"/>
                  <a:ext cx="35" cy="21"/>
                </a:xfrm>
                <a:custGeom>
                  <a:avLst/>
                  <a:gdLst>
                    <a:gd name="T0" fmla="*/ 0 w 35"/>
                    <a:gd name="T1" fmla="*/ 0 h 21"/>
                    <a:gd name="T2" fmla="*/ 35 w 35"/>
                    <a:gd name="T3" fmla="*/ 0 h 21"/>
                    <a:gd name="T4" fmla="*/ 35 w 35"/>
                    <a:gd name="T5" fmla="*/ 21 h 21"/>
                    <a:gd name="T6" fmla="*/ 0 w 35"/>
                    <a:gd name="T7" fmla="*/ 21 h 21"/>
                    <a:gd name="T8" fmla="*/ 0 w 35"/>
                    <a:gd name="T9" fmla="*/ 0 h 21"/>
                    <a:gd name="T10" fmla="*/ 1 w 35"/>
                    <a:gd name="T11" fmla="*/ 0 h 21"/>
                    <a:gd name="T12" fmla="*/ 34 w 35"/>
                    <a:gd name="T13" fmla="*/ 0 h 21"/>
                    <a:gd name="T14" fmla="*/ 34 w 35"/>
                    <a:gd name="T15" fmla="*/ 21 h 21"/>
                    <a:gd name="T16" fmla="*/ 1 w 35"/>
                    <a:gd name="T17" fmla="*/ 21 h 21"/>
                    <a:gd name="T18" fmla="*/ 1 w 3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"/>
                    <a:gd name="T31" fmla="*/ 0 h 21"/>
                    <a:gd name="T32" fmla="*/ 35 w 3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" h="21">
                      <a:moveTo>
                        <a:pt x="0" y="0"/>
                      </a:moveTo>
                      <a:lnTo>
                        <a:pt x="35" y="0"/>
                      </a:lnTo>
                      <a:lnTo>
                        <a:pt x="3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34" y="0"/>
                      </a:lnTo>
                      <a:lnTo>
                        <a:pt x="3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7" name="Freeform 1629"/>
                <p:cNvSpPr>
                  <a:spLocks noEditPoints="1"/>
                </p:cNvSpPr>
                <p:nvPr/>
              </p:nvSpPr>
              <p:spPr bwMode="auto">
                <a:xfrm>
                  <a:off x="2302" y="3274"/>
                  <a:ext cx="33" cy="21"/>
                </a:xfrm>
                <a:custGeom>
                  <a:avLst/>
                  <a:gdLst>
                    <a:gd name="T0" fmla="*/ 0 w 33"/>
                    <a:gd name="T1" fmla="*/ 0 h 21"/>
                    <a:gd name="T2" fmla="*/ 33 w 33"/>
                    <a:gd name="T3" fmla="*/ 0 h 21"/>
                    <a:gd name="T4" fmla="*/ 33 w 33"/>
                    <a:gd name="T5" fmla="*/ 21 h 21"/>
                    <a:gd name="T6" fmla="*/ 0 w 33"/>
                    <a:gd name="T7" fmla="*/ 21 h 21"/>
                    <a:gd name="T8" fmla="*/ 0 w 33"/>
                    <a:gd name="T9" fmla="*/ 0 h 21"/>
                    <a:gd name="T10" fmla="*/ 1 w 33"/>
                    <a:gd name="T11" fmla="*/ 0 h 21"/>
                    <a:gd name="T12" fmla="*/ 32 w 33"/>
                    <a:gd name="T13" fmla="*/ 0 h 21"/>
                    <a:gd name="T14" fmla="*/ 32 w 33"/>
                    <a:gd name="T15" fmla="*/ 21 h 21"/>
                    <a:gd name="T16" fmla="*/ 1 w 33"/>
                    <a:gd name="T17" fmla="*/ 21 h 21"/>
                    <a:gd name="T18" fmla="*/ 1 w 3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"/>
                    <a:gd name="T31" fmla="*/ 0 h 21"/>
                    <a:gd name="T32" fmla="*/ 33 w 3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" h="21">
                      <a:moveTo>
                        <a:pt x="0" y="0"/>
                      </a:moveTo>
                      <a:lnTo>
                        <a:pt x="33" y="0"/>
                      </a:lnTo>
                      <a:lnTo>
                        <a:pt x="3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32" y="0"/>
                      </a:lnTo>
                      <a:lnTo>
                        <a:pt x="3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8" name="Freeform 1630"/>
                <p:cNvSpPr>
                  <a:spLocks noEditPoints="1"/>
                </p:cNvSpPr>
                <p:nvPr/>
              </p:nvSpPr>
              <p:spPr bwMode="auto">
                <a:xfrm>
                  <a:off x="2303" y="3274"/>
                  <a:ext cx="31" cy="21"/>
                </a:xfrm>
                <a:custGeom>
                  <a:avLst/>
                  <a:gdLst>
                    <a:gd name="T0" fmla="*/ 0 w 31"/>
                    <a:gd name="T1" fmla="*/ 0 h 21"/>
                    <a:gd name="T2" fmla="*/ 31 w 31"/>
                    <a:gd name="T3" fmla="*/ 0 h 21"/>
                    <a:gd name="T4" fmla="*/ 31 w 31"/>
                    <a:gd name="T5" fmla="*/ 21 h 21"/>
                    <a:gd name="T6" fmla="*/ 0 w 31"/>
                    <a:gd name="T7" fmla="*/ 21 h 21"/>
                    <a:gd name="T8" fmla="*/ 0 w 31"/>
                    <a:gd name="T9" fmla="*/ 0 h 21"/>
                    <a:gd name="T10" fmla="*/ 1 w 31"/>
                    <a:gd name="T11" fmla="*/ 0 h 21"/>
                    <a:gd name="T12" fmla="*/ 30 w 31"/>
                    <a:gd name="T13" fmla="*/ 0 h 21"/>
                    <a:gd name="T14" fmla="*/ 30 w 31"/>
                    <a:gd name="T15" fmla="*/ 21 h 21"/>
                    <a:gd name="T16" fmla="*/ 1 w 31"/>
                    <a:gd name="T17" fmla="*/ 21 h 21"/>
                    <a:gd name="T18" fmla="*/ 1 w 3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21"/>
                    <a:gd name="T32" fmla="*/ 31 w 3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21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3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30" y="0"/>
                      </a:lnTo>
                      <a:lnTo>
                        <a:pt x="3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59" name="Freeform 1631"/>
                <p:cNvSpPr>
                  <a:spLocks noEditPoints="1"/>
                </p:cNvSpPr>
                <p:nvPr/>
              </p:nvSpPr>
              <p:spPr bwMode="auto">
                <a:xfrm>
                  <a:off x="2304" y="3274"/>
                  <a:ext cx="29" cy="21"/>
                </a:xfrm>
                <a:custGeom>
                  <a:avLst/>
                  <a:gdLst>
                    <a:gd name="T0" fmla="*/ 0 w 29"/>
                    <a:gd name="T1" fmla="*/ 0 h 21"/>
                    <a:gd name="T2" fmla="*/ 29 w 29"/>
                    <a:gd name="T3" fmla="*/ 0 h 21"/>
                    <a:gd name="T4" fmla="*/ 29 w 29"/>
                    <a:gd name="T5" fmla="*/ 21 h 21"/>
                    <a:gd name="T6" fmla="*/ 0 w 29"/>
                    <a:gd name="T7" fmla="*/ 21 h 21"/>
                    <a:gd name="T8" fmla="*/ 0 w 29"/>
                    <a:gd name="T9" fmla="*/ 0 h 21"/>
                    <a:gd name="T10" fmla="*/ 1 w 29"/>
                    <a:gd name="T11" fmla="*/ 0 h 21"/>
                    <a:gd name="T12" fmla="*/ 28 w 29"/>
                    <a:gd name="T13" fmla="*/ 0 h 21"/>
                    <a:gd name="T14" fmla="*/ 28 w 29"/>
                    <a:gd name="T15" fmla="*/ 21 h 21"/>
                    <a:gd name="T16" fmla="*/ 1 w 29"/>
                    <a:gd name="T17" fmla="*/ 21 h 21"/>
                    <a:gd name="T18" fmla="*/ 1 w 2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"/>
                    <a:gd name="T31" fmla="*/ 0 h 21"/>
                    <a:gd name="T32" fmla="*/ 29 w 2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" h="21">
                      <a:moveTo>
                        <a:pt x="0" y="0"/>
                      </a:moveTo>
                      <a:lnTo>
                        <a:pt x="29" y="0"/>
                      </a:lnTo>
                      <a:lnTo>
                        <a:pt x="2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28" y="0"/>
                      </a:lnTo>
                      <a:lnTo>
                        <a:pt x="2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3E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0" name="Freeform 1632"/>
                <p:cNvSpPr>
                  <a:spLocks noEditPoints="1"/>
                </p:cNvSpPr>
                <p:nvPr/>
              </p:nvSpPr>
              <p:spPr bwMode="auto">
                <a:xfrm>
                  <a:off x="2305" y="3274"/>
                  <a:ext cx="27" cy="21"/>
                </a:xfrm>
                <a:custGeom>
                  <a:avLst/>
                  <a:gdLst>
                    <a:gd name="T0" fmla="*/ 0 w 27"/>
                    <a:gd name="T1" fmla="*/ 0 h 21"/>
                    <a:gd name="T2" fmla="*/ 27 w 27"/>
                    <a:gd name="T3" fmla="*/ 0 h 21"/>
                    <a:gd name="T4" fmla="*/ 27 w 27"/>
                    <a:gd name="T5" fmla="*/ 21 h 21"/>
                    <a:gd name="T6" fmla="*/ 0 w 27"/>
                    <a:gd name="T7" fmla="*/ 21 h 21"/>
                    <a:gd name="T8" fmla="*/ 0 w 27"/>
                    <a:gd name="T9" fmla="*/ 0 h 21"/>
                    <a:gd name="T10" fmla="*/ 0 w 27"/>
                    <a:gd name="T11" fmla="*/ 0 h 21"/>
                    <a:gd name="T12" fmla="*/ 26 w 27"/>
                    <a:gd name="T13" fmla="*/ 0 h 21"/>
                    <a:gd name="T14" fmla="*/ 26 w 27"/>
                    <a:gd name="T15" fmla="*/ 21 h 21"/>
                    <a:gd name="T16" fmla="*/ 0 w 27"/>
                    <a:gd name="T17" fmla="*/ 21 h 21"/>
                    <a:gd name="T18" fmla="*/ 0 w 2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"/>
                    <a:gd name="T31" fmla="*/ 0 h 21"/>
                    <a:gd name="T32" fmla="*/ 27 w 2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" h="21">
                      <a:moveTo>
                        <a:pt x="0" y="0"/>
                      </a:moveTo>
                      <a:lnTo>
                        <a:pt x="27" y="0"/>
                      </a:lnTo>
                      <a:lnTo>
                        <a:pt x="2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3E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1" name="Freeform 1633"/>
                <p:cNvSpPr>
                  <a:spLocks noEditPoints="1"/>
                </p:cNvSpPr>
                <p:nvPr/>
              </p:nvSpPr>
              <p:spPr bwMode="auto">
                <a:xfrm>
                  <a:off x="2305" y="3274"/>
                  <a:ext cx="26" cy="21"/>
                </a:xfrm>
                <a:custGeom>
                  <a:avLst/>
                  <a:gdLst>
                    <a:gd name="T0" fmla="*/ 0 w 26"/>
                    <a:gd name="T1" fmla="*/ 0 h 21"/>
                    <a:gd name="T2" fmla="*/ 26 w 26"/>
                    <a:gd name="T3" fmla="*/ 0 h 21"/>
                    <a:gd name="T4" fmla="*/ 26 w 26"/>
                    <a:gd name="T5" fmla="*/ 21 h 21"/>
                    <a:gd name="T6" fmla="*/ 0 w 26"/>
                    <a:gd name="T7" fmla="*/ 21 h 21"/>
                    <a:gd name="T8" fmla="*/ 0 w 26"/>
                    <a:gd name="T9" fmla="*/ 0 h 21"/>
                    <a:gd name="T10" fmla="*/ 2 w 26"/>
                    <a:gd name="T11" fmla="*/ 0 h 21"/>
                    <a:gd name="T12" fmla="*/ 25 w 26"/>
                    <a:gd name="T13" fmla="*/ 0 h 21"/>
                    <a:gd name="T14" fmla="*/ 25 w 26"/>
                    <a:gd name="T15" fmla="*/ 21 h 21"/>
                    <a:gd name="T16" fmla="*/ 2 w 26"/>
                    <a:gd name="T17" fmla="*/ 21 h 21"/>
                    <a:gd name="T18" fmla="*/ 2 w 26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6"/>
                    <a:gd name="T31" fmla="*/ 0 h 21"/>
                    <a:gd name="T32" fmla="*/ 26 w 2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6" h="21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25" y="0"/>
                      </a:lnTo>
                      <a:lnTo>
                        <a:pt x="25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E4E4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2" name="Freeform 1634"/>
                <p:cNvSpPr>
                  <a:spLocks noEditPoints="1"/>
                </p:cNvSpPr>
                <p:nvPr/>
              </p:nvSpPr>
              <p:spPr bwMode="auto">
                <a:xfrm>
                  <a:off x="2307" y="3274"/>
                  <a:ext cx="23" cy="21"/>
                </a:xfrm>
                <a:custGeom>
                  <a:avLst/>
                  <a:gdLst>
                    <a:gd name="T0" fmla="*/ 0 w 23"/>
                    <a:gd name="T1" fmla="*/ 0 h 21"/>
                    <a:gd name="T2" fmla="*/ 23 w 23"/>
                    <a:gd name="T3" fmla="*/ 0 h 21"/>
                    <a:gd name="T4" fmla="*/ 23 w 23"/>
                    <a:gd name="T5" fmla="*/ 21 h 21"/>
                    <a:gd name="T6" fmla="*/ 0 w 23"/>
                    <a:gd name="T7" fmla="*/ 21 h 21"/>
                    <a:gd name="T8" fmla="*/ 0 w 23"/>
                    <a:gd name="T9" fmla="*/ 0 h 21"/>
                    <a:gd name="T10" fmla="*/ 0 w 23"/>
                    <a:gd name="T11" fmla="*/ 0 h 21"/>
                    <a:gd name="T12" fmla="*/ 23 w 23"/>
                    <a:gd name="T13" fmla="*/ 0 h 21"/>
                    <a:gd name="T14" fmla="*/ 23 w 23"/>
                    <a:gd name="T15" fmla="*/ 21 h 21"/>
                    <a:gd name="T16" fmla="*/ 0 w 23"/>
                    <a:gd name="T17" fmla="*/ 21 h 21"/>
                    <a:gd name="T18" fmla="*/ 0 w 2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"/>
                    <a:gd name="T31" fmla="*/ 0 h 21"/>
                    <a:gd name="T32" fmla="*/ 23 w 2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" h="21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E4E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3" name="Freeform 1635"/>
                <p:cNvSpPr>
                  <a:spLocks noEditPoints="1"/>
                </p:cNvSpPr>
                <p:nvPr/>
              </p:nvSpPr>
              <p:spPr bwMode="auto">
                <a:xfrm>
                  <a:off x="2307" y="3274"/>
                  <a:ext cx="23" cy="21"/>
                </a:xfrm>
                <a:custGeom>
                  <a:avLst/>
                  <a:gdLst>
                    <a:gd name="T0" fmla="*/ 0 w 23"/>
                    <a:gd name="T1" fmla="*/ 0 h 21"/>
                    <a:gd name="T2" fmla="*/ 23 w 23"/>
                    <a:gd name="T3" fmla="*/ 0 h 21"/>
                    <a:gd name="T4" fmla="*/ 23 w 23"/>
                    <a:gd name="T5" fmla="*/ 21 h 21"/>
                    <a:gd name="T6" fmla="*/ 0 w 23"/>
                    <a:gd name="T7" fmla="*/ 21 h 21"/>
                    <a:gd name="T8" fmla="*/ 0 w 23"/>
                    <a:gd name="T9" fmla="*/ 0 h 21"/>
                    <a:gd name="T10" fmla="*/ 1 w 23"/>
                    <a:gd name="T11" fmla="*/ 0 h 21"/>
                    <a:gd name="T12" fmla="*/ 21 w 23"/>
                    <a:gd name="T13" fmla="*/ 0 h 21"/>
                    <a:gd name="T14" fmla="*/ 21 w 23"/>
                    <a:gd name="T15" fmla="*/ 21 h 21"/>
                    <a:gd name="T16" fmla="*/ 1 w 23"/>
                    <a:gd name="T17" fmla="*/ 21 h 21"/>
                    <a:gd name="T18" fmla="*/ 1 w 2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"/>
                    <a:gd name="T31" fmla="*/ 0 h 21"/>
                    <a:gd name="T32" fmla="*/ 23 w 2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" h="21">
                      <a:moveTo>
                        <a:pt x="0" y="0"/>
                      </a:moveTo>
                      <a:lnTo>
                        <a:pt x="23" y="0"/>
                      </a:lnTo>
                      <a:lnTo>
                        <a:pt x="2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21" y="0"/>
                      </a:lnTo>
                      <a:lnTo>
                        <a:pt x="21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4" name="Freeform 1636"/>
                <p:cNvSpPr>
                  <a:spLocks noEditPoints="1"/>
                </p:cNvSpPr>
                <p:nvPr/>
              </p:nvSpPr>
              <p:spPr bwMode="auto">
                <a:xfrm>
                  <a:off x="2308" y="3274"/>
                  <a:ext cx="20" cy="21"/>
                </a:xfrm>
                <a:custGeom>
                  <a:avLst/>
                  <a:gdLst>
                    <a:gd name="T0" fmla="*/ 0 w 20"/>
                    <a:gd name="T1" fmla="*/ 0 h 21"/>
                    <a:gd name="T2" fmla="*/ 20 w 20"/>
                    <a:gd name="T3" fmla="*/ 0 h 21"/>
                    <a:gd name="T4" fmla="*/ 20 w 20"/>
                    <a:gd name="T5" fmla="*/ 21 h 21"/>
                    <a:gd name="T6" fmla="*/ 0 w 20"/>
                    <a:gd name="T7" fmla="*/ 21 h 21"/>
                    <a:gd name="T8" fmla="*/ 0 w 20"/>
                    <a:gd name="T9" fmla="*/ 0 h 21"/>
                    <a:gd name="T10" fmla="*/ 1 w 20"/>
                    <a:gd name="T11" fmla="*/ 0 h 21"/>
                    <a:gd name="T12" fmla="*/ 20 w 20"/>
                    <a:gd name="T13" fmla="*/ 0 h 21"/>
                    <a:gd name="T14" fmla="*/ 20 w 20"/>
                    <a:gd name="T15" fmla="*/ 21 h 21"/>
                    <a:gd name="T16" fmla="*/ 1 w 20"/>
                    <a:gd name="T17" fmla="*/ 21 h 21"/>
                    <a:gd name="T18" fmla="*/ 1 w 20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"/>
                    <a:gd name="T31" fmla="*/ 0 h 21"/>
                    <a:gd name="T32" fmla="*/ 20 w 20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" h="21"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20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20" y="0"/>
                      </a:lnTo>
                      <a:lnTo>
                        <a:pt x="2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5" name="Freeform 1637"/>
                <p:cNvSpPr>
                  <a:spLocks noEditPoints="1"/>
                </p:cNvSpPr>
                <p:nvPr/>
              </p:nvSpPr>
              <p:spPr bwMode="auto">
                <a:xfrm>
                  <a:off x="2309" y="3274"/>
                  <a:ext cx="19" cy="21"/>
                </a:xfrm>
                <a:custGeom>
                  <a:avLst/>
                  <a:gdLst>
                    <a:gd name="T0" fmla="*/ 0 w 19"/>
                    <a:gd name="T1" fmla="*/ 0 h 21"/>
                    <a:gd name="T2" fmla="*/ 19 w 19"/>
                    <a:gd name="T3" fmla="*/ 0 h 21"/>
                    <a:gd name="T4" fmla="*/ 19 w 19"/>
                    <a:gd name="T5" fmla="*/ 21 h 21"/>
                    <a:gd name="T6" fmla="*/ 0 w 19"/>
                    <a:gd name="T7" fmla="*/ 21 h 21"/>
                    <a:gd name="T8" fmla="*/ 0 w 19"/>
                    <a:gd name="T9" fmla="*/ 0 h 21"/>
                    <a:gd name="T10" fmla="*/ 1 w 19"/>
                    <a:gd name="T11" fmla="*/ 0 h 21"/>
                    <a:gd name="T12" fmla="*/ 18 w 19"/>
                    <a:gd name="T13" fmla="*/ 0 h 21"/>
                    <a:gd name="T14" fmla="*/ 18 w 19"/>
                    <a:gd name="T15" fmla="*/ 21 h 21"/>
                    <a:gd name="T16" fmla="*/ 1 w 19"/>
                    <a:gd name="T17" fmla="*/ 21 h 21"/>
                    <a:gd name="T18" fmla="*/ 1 w 1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"/>
                    <a:gd name="T31" fmla="*/ 0 h 21"/>
                    <a:gd name="T32" fmla="*/ 19 w 1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9" h="21">
                      <a:moveTo>
                        <a:pt x="0" y="0"/>
                      </a:moveTo>
                      <a:lnTo>
                        <a:pt x="19" y="0"/>
                      </a:lnTo>
                      <a:lnTo>
                        <a:pt x="1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8" y="0"/>
                      </a:lnTo>
                      <a:lnTo>
                        <a:pt x="1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6" name="Freeform 1638"/>
                <p:cNvSpPr>
                  <a:spLocks noEditPoints="1"/>
                </p:cNvSpPr>
                <p:nvPr/>
              </p:nvSpPr>
              <p:spPr bwMode="auto">
                <a:xfrm>
                  <a:off x="2310" y="3274"/>
                  <a:ext cx="17" cy="21"/>
                </a:xfrm>
                <a:custGeom>
                  <a:avLst/>
                  <a:gdLst>
                    <a:gd name="T0" fmla="*/ 0 w 17"/>
                    <a:gd name="T1" fmla="*/ 0 h 21"/>
                    <a:gd name="T2" fmla="*/ 17 w 17"/>
                    <a:gd name="T3" fmla="*/ 0 h 21"/>
                    <a:gd name="T4" fmla="*/ 17 w 17"/>
                    <a:gd name="T5" fmla="*/ 21 h 21"/>
                    <a:gd name="T6" fmla="*/ 0 w 17"/>
                    <a:gd name="T7" fmla="*/ 21 h 21"/>
                    <a:gd name="T8" fmla="*/ 0 w 17"/>
                    <a:gd name="T9" fmla="*/ 0 h 21"/>
                    <a:gd name="T10" fmla="*/ 1 w 17"/>
                    <a:gd name="T11" fmla="*/ 0 h 21"/>
                    <a:gd name="T12" fmla="*/ 16 w 17"/>
                    <a:gd name="T13" fmla="*/ 0 h 21"/>
                    <a:gd name="T14" fmla="*/ 16 w 17"/>
                    <a:gd name="T15" fmla="*/ 21 h 21"/>
                    <a:gd name="T16" fmla="*/ 1 w 17"/>
                    <a:gd name="T17" fmla="*/ 21 h 21"/>
                    <a:gd name="T18" fmla="*/ 1 w 1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"/>
                    <a:gd name="T31" fmla="*/ 0 h 21"/>
                    <a:gd name="T32" fmla="*/ 17 w 1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" h="21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1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6" y="0"/>
                      </a:lnTo>
                      <a:lnTo>
                        <a:pt x="16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7" name="Freeform 1639"/>
                <p:cNvSpPr>
                  <a:spLocks noEditPoints="1"/>
                </p:cNvSpPr>
                <p:nvPr/>
              </p:nvSpPr>
              <p:spPr bwMode="auto">
                <a:xfrm>
                  <a:off x="2311" y="3274"/>
                  <a:ext cx="15" cy="21"/>
                </a:xfrm>
                <a:custGeom>
                  <a:avLst/>
                  <a:gdLst>
                    <a:gd name="T0" fmla="*/ 0 w 15"/>
                    <a:gd name="T1" fmla="*/ 0 h 21"/>
                    <a:gd name="T2" fmla="*/ 15 w 15"/>
                    <a:gd name="T3" fmla="*/ 0 h 21"/>
                    <a:gd name="T4" fmla="*/ 15 w 15"/>
                    <a:gd name="T5" fmla="*/ 21 h 21"/>
                    <a:gd name="T6" fmla="*/ 0 w 15"/>
                    <a:gd name="T7" fmla="*/ 21 h 21"/>
                    <a:gd name="T8" fmla="*/ 0 w 15"/>
                    <a:gd name="T9" fmla="*/ 0 h 21"/>
                    <a:gd name="T10" fmla="*/ 1 w 15"/>
                    <a:gd name="T11" fmla="*/ 0 h 21"/>
                    <a:gd name="T12" fmla="*/ 14 w 15"/>
                    <a:gd name="T13" fmla="*/ 0 h 21"/>
                    <a:gd name="T14" fmla="*/ 14 w 15"/>
                    <a:gd name="T15" fmla="*/ 21 h 21"/>
                    <a:gd name="T16" fmla="*/ 1 w 15"/>
                    <a:gd name="T17" fmla="*/ 21 h 21"/>
                    <a:gd name="T18" fmla="*/ 1 w 15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"/>
                    <a:gd name="T31" fmla="*/ 0 h 21"/>
                    <a:gd name="T32" fmla="*/ 15 w 15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" h="21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15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4" y="0"/>
                      </a:lnTo>
                      <a:lnTo>
                        <a:pt x="14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8" name="Freeform 1640"/>
                <p:cNvSpPr>
                  <a:spLocks noEditPoints="1"/>
                </p:cNvSpPr>
                <p:nvPr/>
              </p:nvSpPr>
              <p:spPr bwMode="auto">
                <a:xfrm>
                  <a:off x="2312" y="3274"/>
                  <a:ext cx="13" cy="21"/>
                </a:xfrm>
                <a:custGeom>
                  <a:avLst/>
                  <a:gdLst>
                    <a:gd name="T0" fmla="*/ 0 w 13"/>
                    <a:gd name="T1" fmla="*/ 0 h 21"/>
                    <a:gd name="T2" fmla="*/ 13 w 13"/>
                    <a:gd name="T3" fmla="*/ 0 h 21"/>
                    <a:gd name="T4" fmla="*/ 13 w 13"/>
                    <a:gd name="T5" fmla="*/ 21 h 21"/>
                    <a:gd name="T6" fmla="*/ 0 w 13"/>
                    <a:gd name="T7" fmla="*/ 21 h 21"/>
                    <a:gd name="T8" fmla="*/ 0 w 13"/>
                    <a:gd name="T9" fmla="*/ 0 h 21"/>
                    <a:gd name="T10" fmla="*/ 1 w 13"/>
                    <a:gd name="T11" fmla="*/ 0 h 21"/>
                    <a:gd name="T12" fmla="*/ 12 w 13"/>
                    <a:gd name="T13" fmla="*/ 0 h 21"/>
                    <a:gd name="T14" fmla="*/ 12 w 13"/>
                    <a:gd name="T15" fmla="*/ 21 h 21"/>
                    <a:gd name="T16" fmla="*/ 1 w 13"/>
                    <a:gd name="T17" fmla="*/ 21 h 21"/>
                    <a:gd name="T18" fmla="*/ 1 w 1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21"/>
                    <a:gd name="T32" fmla="*/ 13 w 1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21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2" y="0"/>
                      </a:lnTo>
                      <a:lnTo>
                        <a:pt x="12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69" name="Freeform 1641"/>
                <p:cNvSpPr>
                  <a:spLocks noEditPoints="1"/>
                </p:cNvSpPr>
                <p:nvPr/>
              </p:nvSpPr>
              <p:spPr bwMode="auto">
                <a:xfrm>
                  <a:off x="2313" y="3274"/>
                  <a:ext cx="11" cy="21"/>
                </a:xfrm>
                <a:custGeom>
                  <a:avLst/>
                  <a:gdLst>
                    <a:gd name="T0" fmla="*/ 0 w 11"/>
                    <a:gd name="T1" fmla="*/ 0 h 21"/>
                    <a:gd name="T2" fmla="*/ 11 w 11"/>
                    <a:gd name="T3" fmla="*/ 0 h 21"/>
                    <a:gd name="T4" fmla="*/ 11 w 11"/>
                    <a:gd name="T5" fmla="*/ 21 h 21"/>
                    <a:gd name="T6" fmla="*/ 0 w 11"/>
                    <a:gd name="T7" fmla="*/ 21 h 21"/>
                    <a:gd name="T8" fmla="*/ 0 w 11"/>
                    <a:gd name="T9" fmla="*/ 0 h 21"/>
                    <a:gd name="T10" fmla="*/ 1 w 11"/>
                    <a:gd name="T11" fmla="*/ 0 h 21"/>
                    <a:gd name="T12" fmla="*/ 10 w 11"/>
                    <a:gd name="T13" fmla="*/ 0 h 21"/>
                    <a:gd name="T14" fmla="*/ 10 w 11"/>
                    <a:gd name="T15" fmla="*/ 21 h 21"/>
                    <a:gd name="T16" fmla="*/ 1 w 11"/>
                    <a:gd name="T17" fmla="*/ 21 h 21"/>
                    <a:gd name="T18" fmla="*/ 1 w 11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21"/>
                    <a:gd name="T32" fmla="*/ 11 w 11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21">
                      <a:moveTo>
                        <a:pt x="0" y="0"/>
                      </a:moveTo>
                      <a:lnTo>
                        <a:pt x="11" y="0"/>
                      </a:lnTo>
                      <a:lnTo>
                        <a:pt x="11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0" y="0"/>
                      </a:lnTo>
                      <a:lnTo>
                        <a:pt x="10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0" name="Freeform 1642"/>
                <p:cNvSpPr>
                  <a:spLocks noEditPoints="1"/>
                </p:cNvSpPr>
                <p:nvPr/>
              </p:nvSpPr>
              <p:spPr bwMode="auto">
                <a:xfrm>
                  <a:off x="2314" y="3274"/>
                  <a:ext cx="9" cy="21"/>
                </a:xfrm>
                <a:custGeom>
                  <a:avLst/>
                  <a:gdLst>
                    <a:gd name="T0" fmla="*/ 0 w 9"/>
                    <a:gd name="T1" fmla="*/ 0 h 21"/>
                    <a:gd name="T2" fmla="*/ 9 w 9"/>
                    <a:gd name="T3" fmla="*/ 0 h 21"/>
                    <a:gd name="T4" fmla="*/ 9 w 9"/>
                    <a:gd name="T5" fmla="*/ 21 h 21"/>
                    <a:gd name="T6" fmla="*/ 0 w 9"/>
                    <a:gd name="T7" fmla="*/ 21 h 21"/>
                    <a:gd name="T8" fmla="*/ 0 w 9"/>
                    <a:gd name="T9" fmla="*/ 0 h 21"/>
                    <a:gd name="T10" fmla="*/ 1 w 9"/>
                    <a:gd name="T11" fmla="*/ 0 h 21"/>
                    <a:gd name="T12" fmla="*/ 8 w 9"/>
                    <a:gd name="T13" fmla="*/ 0 h 21"/>
                    <a:gd name="T14" fmla="*/ 8 w 9"/>
                    <a:gd name="T15" fmla="*/ 21 h 21"/>
                    <a:gd name="T16" fmla="*/ 1 w 9"/>
                    <a:gd name="T17" fmla="*/ 21 h 21"/>
                    <a:gd name="T18" fmla="*/ 1 w 9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"/>
                    <a:gd name="T31" fmla="*/ 0 h 21"/>
                    <a:gd name="T32" fmla="*/ 9 w 9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" h="2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9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8" y="0"/>
                      </a:lnTo>
                      <a:lnTo>
                        <a:pt x="8" y="21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1" name="Freeform 1643"/>
                <p:cNvSpPr>
                  <a:spLocks noEditPoints="1"/>
                </p:cNvSpPr>
                <p:nvPr/>
              </p:nvSpPr>
              <p:spPr bwMode="auto">
                <a:xfrm>
                  <a:off x="2315" y="3274"/>
                  <a:ext cx="7" cy="21"/>
                </a:xfrm>
                <a:custGeom>
                  <a:avLst/>
                  <a:gdLst>
                    <a:gd name="T0" fmla="*/ 0 w 7"/>
                    <a:gd name="T1" fmla="*/ 0 h 21"/>
                    <a:gd name="T2" fmla="*/ 7 w 7"/>
                    <a:gd name="T3" fmla="*/ 0 h 21"/>
                    <a:gd name="T4" fmla="*/ 7 w 7"/>
                    <a:gd name="T5" fmla="*/ 21 h 21"/>
                    <a:gd name="T6" fmla="*/ 0 w 7"/>
                    <a:gd name="T7" fmla="*/ 21 h 21"/>
                    <a:gd name="T8" fmla="*/ 0 w 7"/>
                    <a:gd name="T9" fmla="*/ 0 h 21"/>
                    <a:gd name="T10" fmla="*/ 0 w 7"/>
                    <a:gd name="T11" fmla="*/ 0 h 21"/>
                    <a:gd name="T12" fmla="*/ 6 w 7"/>
                    <a:gd name="T13" fmla="*/ 0 h 21"/>
                    <a:gd name="T14" fmla="*/ 6 w 7"/>
                    <a:gd name="T15" fmla="*/ 21 h 21"/>
                    <a:gd name="T16" fmla="*/ 0 w 7"/>
                    <a:gd name="T17" fmla="*/ 21 h 21"/>
                    <a:gd name="T18" fmla="*/ 0 w 7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"/>
                    <a:gd name="T31" fmla="*/ 0 h 21"/>
                    <a:gd name="T32" fmla="*/ 7 w 7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" h="21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7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2" name="Freeform 1644"/>
                <p:cNvSpPr>
                  <a:spLocks noEditPoints="1"/>
                </p:cNvSpPr>
                <p:nvPr/>
              </p:nvSpPr>
              <p:spPr bwMode="auto">
                <a:xfrm>
                  <a:off x="2315" y="3274"/>
                  <a:ext cx="6" cy="21"/>
                </a:xfrm>
                <a:custGeom>
                  <a:avLst/>
                  <a:gdLst>
                    <a:gd name="T0" fmla="*/ 0 w 6"/>
                    <a:gd name="T1" fmla="*/ 0 h 21"/>
                    <a:gd name="T2" fmla="*/ 6 w 6"/>
                    <a:gd name="T3" fmla="*/ 0 h 21"/>
                    <a:gd name="T4" fmla="*/ 6 w 6"/>
                    <a:gd name="T5" fmla="*/ 21 h 21"/>
                    <a:gd name="T6" fmla="*/ 0 w 6"/>
                    <a:gd name="T7" fmla="*/ 21 h 21"/>
                    <a:gd name="T8" fmla="*/ 0 w 6"/>
                    <a:gd name="T9" fmla="*/ 0 h 21"/>
                    <a:gd name="T10" fmla="*/ 2 w 6"/>
                    <a:gd name="T11" fmla="*/ 0 h 21"/>
                    <a:gd name="T12" fmla="*/ 5 w 6"/>
                    <a:gd name="T13" fmla="*/ 0 h 21"/>
                    <a:gd name="T14" fmla="*/ 5 w 6"/>
                    <a:gd name="T15" fmla="*/ 21 h 21"/>
                    <a:gd name="T16" fmla="*/ 2 w 6"/>
                    <a:gd name="T17" fmla="*/ 21 h 21"/>
                    <a:gd name="T18" fmla="*/ 2 w 6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"/>
                    <a:gd name="T31" fmla="*/ 0 h 21"/>
                    <a:gd name="T32" fmla="*/ 6 w 6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" h="21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21"/>
                      </a:lnTo>
                      <a:lnTo>
                        <a:pt x="2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3" name="Freeform 1645"/>
                <p:cNvSpPr>
                  <a:spLocks noEditPoints="1"/>
                </p:cNvSpPr>
                <p:nvPr/>
              </p:nvSpPr>
              <p:spPr bwMode="auto">
                <a:xfrm>
                  <a:off x="2317" y="3274"/>
                  <a:ext cx="3" cy="21"/>
                </a:xfrm>
                <a:custGeom>
                  <a:avLst/>
                  <a:gdLst>
                    <a:gd name="T0" fmla="*/ 0 w 3"/>
                    <a:gd name="T1" fmla="*/ 0 h 21"/>
                    <a:gd name="T2" fmla="*/ 3 w 3"/>
                    <a:gd name="T3" fmla="*/ 0 h 21"/>
                    <a:gd name="T4" fmla="*/ 3 w 3"/>
                    <a:gd name="T5" fmla="*/ 21 h 21"/>
                    <a:gd name="T6" fmla="*/ 0 w 3"/>
                    <a:gd name="T7" fmla="*/ 21 h 21"/>
                    <a:gd name="T8" fmla="*/ 0 w 3"/>
                    <a:gd name="T9" fmla="*/ 0 h 21"/>
                    <a:gd name="T10" fmla="*/ 0 w 3"/>
                    <a:gd name="T11" fmla="*/ 0 h 21"/>
                    <a:gd name="T12" fmla="*/ 2 w 3"/>
                    <a:gd name="T13" fmla="*/ 0 h 21"/>
                    <a:gd name="T14" fmla="*/ 2 w 3"/>
                    <a:gd name="T15" fmla="*/ 21 h 21"/>
                    <a:gd name="T16" fmla="*/ 0 w 3"/>
                    <a:gd name="T17" fmla="*/ 21 h 21"/>
                    <a:gd name="T18" fmla="*/ 0 w 3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"/>
                    <a:gd name="T31" fmla="*/ 0 h 21"/>
                    <a:gd name="T32" fmla="*/ 3 w 3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" h="21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4" name="Freeform 1646"/>
                <p:cNvSpPr>
                  <a:spLocks noEditPoints="1"/>
                </p:cNvSpPr>
                <p:nvPr/>
              </p:nvSpPr>
              <p:spPr bwMode="auto">
                <a:xfrm>
                  <a:off x="2317" y="3274"/>
                  <a:ext cx="2" cy="21"/>
                </a:xfrm>
                <a:custGeom>
                  <a:avLst/>
                  <a:gdLst>
                    <a:gd name="T0" fmla="*/ 0 w 2"/>
                    <a:gd name="T1" fmla="*/ 0 h 21"/>
                    <a:gd name="T2" fmla="*/ 2 w 2"/>
                    <a:gd name="T3" fmla="*/ 0 h 21"/>
                    <a:gd name="T4" fmla="*/ 2 w 2"/>
                    <a:gd name="T5" fmla="*/ 21 h 21"/>
                    <a:gd name="T6" fmla="*/ 0 w 2"/>
                    <a:gd name="T7" fmla="*/ 21 h 21"/>
                    <a:gd name="T8" fmla="*/ 0 w 2"/>
                    <a:gd name="T9" fmla="*/ 0 h 21"/>
                    <a:gd name="T10" fmla="*/ 1 w 2"/>
                    <a:gd name="T11" fmla="*/ 0 h 21"/>
                    <a:gd name="T12" fmla="*/ 1 w 2"/>
                    <a:gd name="T13" fmla="*/ 0 h 21"/>
                    <a:gd name="T14" fmla="*/ 1 w 2"/>
                    <a:gd name="T15" fmla="*/ 21 h 21"/>
                    <a:gd name="T16" fmla="*/ 1 w 2"/>
                    <a:gd name="T17" fmla="*/ 21 h 21"/>
                    <a:gd name="T18" fmla="*/ 1 w 2"/>
                    <a:gd name="T19" fmla="*/ 0 h 2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"/>
                    <a:gd name="T31" fmla="*/ 0 h 21"/>
                    <a:gd name="T32" fmla="*/ 2 w 2"/>
                    <a:gd name="T33" fmla="*/ 21 h 2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" h="2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21"/>
                      </a:lnTo>
                      <a:lnTo>
                        <a:pt x="0" y="21"/>
                      </a:lnTo>
                      <a:lnTo>
                        <a:pt x="0" y="0"/>
                      </a:lnTo>
                      <a:close/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2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5" name="Rectangle 1647"/>
                <p:cNvSpPr>
                  <a:spLocks noChangeArrowheads="1"/>
                </p:cNvSpPr>
                <p:nvPr/>
              </p:nvSpPr>
              <p:spPr bwMode="auto">
                <a:xfrm>
                  <a:off x="2248" y="3274"/>
                  <a:ext cx="141" cy="21"/>
                </a:xfrm>
                <a:prstGeom prst="rect">
                  <a:avLst/>
                </a:prstGeom>
                <a:noFill/>
                <a:ln w="15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6" name="Rectangle 1648"/>
                <p:cNvSpPr>
                  <a:spLocks noChangeArrowheads="1"/>
                </p:cNvSpPr>
                <p:nvPr/>
              </p:nvSpPr>
              <p:spPr bwMode="auto">
                <a:xfrm>
                  <a:off x="2252" y="3278"/>
                  <a:ext cx="30" cy="13"/>
                </a:xfrm>
                <a:prstGeom prst="rect">
                  <a:avLst/>
                </a:prstGeom>
                <a:solidFill>
                  <a:srgbClr val="666666"/>
                </a:solidFill>
                <a:ln w="158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7" name="Rectangle 1649"/>
                <p:cNvSpPr>
                  <a:spLocks noChangeArrowheads="1"/>
                </p:cNvSpPr>
                <p:nvPr/>
              </p:nvSpPr>
              <p:spPr bwMode="auto">
                <a:xfrm>
                  <a:off x="2254" y="3280"/>
                  <a:ext cx="8" cy="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8" name="Rectangle 1650"/>
                <p:cNvSpPr>
                  <a:spLocks noChangeArrowheads="1"/>
                </p:cNvSpPr>
                <p:nvPr/>
              </p:nvSpPr>
              <p:spPr bwMode="auto">
                <a:xfrm>
                  <a:off x="2273" y="3280"/>
                  <a:ext cx="8" cy="4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79" name="Rectangle 1651"/>
                <p:cNvSpPr>
                  <a:spLocks noChangeArrowheads="1"/>
                </p:cNvSpPr>
                <p:nvPr/>
              </p:nvSpPr>
              <p:spPr bwMode="auto">
                <a:xfrm>
                  <a:off x="2254" y="3286"/>
                  <a:ext cx="8" cy="4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0" name="Rectangle 1652"/>
                <p:cNvSpPr>
                  <a:spLocks noChangeArrowheads="1"/>
                </p:cNvSpPr>
                <p:nvPr/>
              </p:nvSpPr>
              <p:spPr bwMode="auto">
                <a:xfrm>
                  <a:off x="2263" y="3286"/>
                  <a:ext cx="8" cy="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1" name="Rectangle 1653"/>
                <p:cNvSpPr>
                  <a:spLocks noChangeArrowheads="1"/>
                </p:cNvSpPr>
                <p:nvPr/>
              </p:nvSpPr>
              <p:spPr bwMode="auto">
                <a:xfrm>
                  <a:off x="2263" y="3280"/>
                  <a:ext cx="8" cy="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2" name="Rectangle 1654"/>
                <p:cNvSpPr>
                  <a:spLocks noChangeArrowheads="1"/>
                </p:cNvSpPr>
                <p:nvPr/>
              </p:nvSpPr>
              <p:spPr bwMode="auto">
                <a:xfrm>
                  <a:off x="2273" y="3286"/>
                  <a:ext cx="8" cy="4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3" name="Freeform 1655"/>
                <p:cNvSpPr>
                  <a:spLocks noEditPoints="1"/>
                </p:cNvSpPr>
                <p:nvPr/>
              </p:nvSpPr>
              <p:spPr bwMode="auto">
                <a:xfrm>
                  <a:off x="2248" y="3327"/>
                  <a:ext cx="141" cy="154"/>
                </a:xfrm>
                <a:custGeom>
                  <a:avLst/>
                  <a:gdLst>
                    <a:gd name="T0" fmla="*/ 141 w 141"/>
                    <a:gd name="T1" fmla="*/ 76 h 154"/>
                    <a:gd name="T2" fmla="*/ 141 w 141"/>
                    <a:gd name="T3" fmla="*/ 78 h 154"/>
                    <a:gd name="T4" fmla="*/ 0 w 141"/>
                    <a:gd name="T5" fmla="*/ 78 h 154"/>
                    <a:gd name="T6" fmla="*/ 0 w 141"/>
                    <a:gd name="T7" fmla="*/ 76 h 154"/>
                    <a:gd name="T8" fmla="*/ 141 w 141"/>
                    <a:gd name="T9" fmla="*/ 76 h 154"/>
                    <a:gd name="T10" fmla="*/ 141 w 141"/>
                    <a:gd name="T11" fmla="*/ 61 h 154"/>
                    <a:gd name="T12" fmla="*/ 141 w 141"/>
                    <a:gd name="T13" fmla="*/ 63 h 154"/>
                    <a:gd name="T14" fmla="*/ 0 w 141"/>
                    <a:gd name="T15" fmla="*/ 63 h 154"/>
                    <a:gd name="T16" fmla="*/ 0 w 141"/>
                    <a:gd name="T17" fmla="*/ 61 h 154"/>
                    <a:gd name="T18" fmla="*/ 141 w 141"/>
                    <a:gd name="T19" fmla="*/ 61 h 154"/>
                    <a:gd name="T20" fmla="*/ 141 w 141"/>
                    <a:gd name="T21" fmla="*/ 46 h 154"/>
                    <a:gd name="T22" fmla="*/ 141 w 141"/>
                    <a:gd name="T23" fmla="*/ 48 h 154"/>
                    <a:gd name="T24" fmla="*/ 0 w 141"/>
                    <a:gd name="T25" fmla="*/ 48 h 154"/>
                    <a:gd name="T26" fmla="*/ 0 w 141"/>
                    <a:gd name="T27" fmla="*/ 46 h 154"/>
                    <a:gd name="T28" fmla="*/ 141 w 141"/>
                    <a:gd name="T29" fmla="*/ 46 h 154"/>
                    <a:gd name="T30" fmla="*/ 141 w 141"/>
                    <a:gd name="T31" fmla="*/ 31 h 154"/>
                    <a:gd name="T32" fmla="*/ 141 w 141"/>
                    <a:gd name="T33" fmla="*/ 33 h 154"/>
                    <a:gd name="T34" fmla="*/ 0 w 141"/>
                    <a:gd name="T35" fmla="*/ 33 h 154"/>
                    <a:gd name="T36" fmla="*/ 0 w 141"/>
                    <a:gd name="T37" fmla="*/ 31 h 154"/>
                    <a:gd name="T38" fmla="*/ 141 w 141"/>
                    <a:gd name="T39" fmla="*/ 31 h 154"/>
                    <a:gd name="T40" fmla="*/ 141 w 141"/>
                    <a:gd name="T41" fmla="*/ 16 h 154"/>
                    <a:gd name="T42" fmla="*/ 141 w 141"/>
                    <a:gd name="T43" fmla="*/ 18 h 154"/>
                    <a:gd name="T44" fmla="*/ 0 w 141"/>
                    <a:gd name="T45" fmla="*/ 18 h 154"/>
                    <a:gd name="T46" fmla="*/ 0 w 141"/>
                    <a:gd name="T47" fmla="*/ 16 h 154"/>
                    <a:gd name="T48" fmla="*/ 141 w 141"/>
                    <a:gd name="T49" fmla="*/ 16 h 154"/>
                    <a:gd name="T50" fmla="*/ 141 w 141"/>
                    <a:gd name="T51" fmla="*/ 0 h 154"/>
                    <a:gd name="T52" fmla="*/ 141 w 141"/>
                    <a:gd name="T53" fmla="*/ 2 h 154"/>
                    <a:gd name="T54" fmla="*/ 0 w 141"/>
                    <a:gd name="T55" fmla="*/ 2 h 154"/>
                    <a:gd name="T56" fmla="*/ 0 w 141"/>
                    <a:gd name="T57" fmla="*/ 0 h 154"/>
                    <a:gd name="T58" fmla="*/ 141 w 141"/>
                    <a:gd name="T59" fmla="*/ 0 h 154"/>
                    <a:gd name="T60" fmla="*/ 141 w 141"/>
                    <a:gd name="T61" fmla="*/ 107 h 154"/>
                    <a:gd name="T62" fmla="*/ 141 w 141"/>
                    <a:gd name="T63" fmla="*/ 109 h 154"/>
                    <a:gd name="T64" fmla="*/ 125 w 141"/>
                    <a:gd name="T65" fmla="*/ 109 h 154"/>
                    <a:gd name="T66" fmla="*/ 125 w 141"/>
                    <a:gd name="T67" fmla="*/ 107 h 154"/>
                    <a:gd name="T68" fmla="*/ 141 w 141"/>
                    <a:gd name="T69" fmla="*/ 107 h 154"/>
                    <a:gd name="T70" fmla="*/ 141 w 141"/>
                    <a:gd name="T71" fmla="*/ 91 h 154"/>
                    <a:gd name="T72" fmla="*/ 141 w 141"/>
                    <a:gd name="T73" fmla="*/ 93 h 154"/>
                    <a:gd name="T74" fmla="*/ 125 w 141"/>
                    <a:gd name="T75" fmla="*/ 93 h 154"/>
                    <a:gd name="T76" fmla="*/ 125 w 141"/>
                    <a:gd name="T77" fmla="*/ 91 h 154"/>
                    <a:gd name="T78" fmla="*/ 141 w 141"/>
                    <a:gd name="T79" fmla="*/ 91 h 154"/>
                    <a:gd name="T80" fmla="*/ 141 w 141"/>
                    <a:gd name="T81" fmla="*/ 122 h 154"/>
                    <a:gd name="T82" fmla="*/ 141 w 141"/>
                    <a:gd name="T83" fmla="*/ 124 h 154"/>
                    <a:gd name="T84" fmla="*/ 0 w 141"/>
                    <a:gd name="T85" fmla="*/ 124 h 154"/>
                    <a:gd name="T86" fmla="*/ 0 w 141"/>
                    <a:gd name="T87" fmla="*/ 122 h 154"/>
                    <a:gd name="T88" fmla="*/ 141 w 141"/>
                    <a:gd name="T89" fmla="*/ 122 h 154"/>
                    <a:gd name="T90" fmla="*/ 141 w 141"/>
                    <a:gd name="T91" fmla="*/ 137 h 154"/>
                    <a:gd name="T92" fmla="*/ 141 w 141"/>
                    <a:gd name="T93" fmla="*/ 139 h 154"/>
                    <a:gd name="T94" fmla="*/ 0 w 141"/>
                    <a:gd name="T95" fmla="*/ 139 h 154"/>
                    <a:gd name="T96" fmla="*/ 0 w 141"/>
                    <a:gd name="T97" fmla="*/ 137 h 154"/>
                    <a:gd name="T98" fmla="*/ 141 w 141"/>
                    <a:gd name="T99" fmla="*/ 137 h 154"/>
                    <a:gd name="T100" fmla="*/ 141 w 141"/>
                    <a:gd name="T101" fmla="*/ 152 h 154"/>
                    <a:gd name="T102" fmla="*/ 141 w 141"/>
                    <a:gd name="T103" fmla="*/ 154 h 154"/>
                    <a:gd name="T104" fmla="*/ 0 w 141"/>
                    <a:gd name="T105" fmla="*/ 154 h 154"/>
                    <a:gd name="T106" fmla="*/ 0 w 141"/>
                    <a:gd name="T107" fmla="*/ 152 h 154"/>
                    <a:gd name="T108" fmla="*/ 141 w 141"/>
                    <a:gd name="T109" fmla="*/ 152 h 15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41"/>
                    <a:gd name="T166" fmla="*/ 0 h 154"/>
                    <a:gd name="T167" fmla="*/ 141 w 141"/>
                    <a:gd name="T168" fmla="*/ 154 h 154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41" h="154">
                      <a:moveTo>
                        <a:pt x="141" y="76"/>
                      </a:moveTo>
                      <a:lnTo>
                        <a:pt x="141" y="78"/>
                      </a:lnTo>
                      <a:lnTo>
                        <a:pt x="0" y="78"/>
                      </a:lnTo>
                      <a:lnTo>
                        <a:pt x="0" y="76"/>
                      </a:lnTo>
                      <a:lnTo>
                        <a:pt x="141" y="76"/>
                      </a:lnTo>
                      <a:close/>
                      <a:moveTo>
                        <a:pt x="141" y="61"/>
                      </a:moveTo>
                      <a:lnTo>
                        <a:pt x="141" y="63"/>
                      </a:lnTo>
                      <a:lnTo>
                        <a:pt x="0" y="63"/>
                      </a:lnTo>
                      <a:lnTo>
                        <a:pt x="0" y="61"/>
                      </a:lnTo>
                      <a:lnTo>
                        <a:pt x="141" y="61"/>
                      </a:lnTo>
                      <a:close/>
                      <a:moveTo>
                        <a:pt x="141" y="46"/>
                      </a:moveTo>
                      <a:lnTo>
                        <a:pt x="141" y="48"/>
                      </a:lnTo>
                      <a:lnTo>
                        <a:pt x="0" y="48"/>
                      </a:lnTo>
                      <a:lnTo>
                        <a:pt x="0" y="46"/>
                      </a:lnTo>
                      <a:lnTo>
                        <a:pt x="141" y="46"/>
                      </a:lnTo>
                      <a:close/>
                      <a:moveTo>
                        <a:pt x="141" y="31"/>
                      </a:moveTo>
                      <a:lnTo>
                        <a:pt x="141" y="33"/>
                      </a:lnTo>
                      <a:lnTo>
                        <a:pt x="0" y="33"/>
                      </a:lnTo>
                      <a:lnTo>
                        <a:pt x="0" y="31"/>
                      </a:lnTo>
                      <a:lnTo>
                        <a:pt x="141" y="31"/>
                      </a:lnTo>
                      <a:close/>
                      <a:moveTo>
                        <a:pt x="141" y="16"/>
                      </a:moveTo>
                      <a:lnTo>
                        <a:pt x="141" y="18"/>
                      </a:lnTo>
                      <a:lnTo>
                        <a:pt x="0" y="18"/>
                      </a:lnTo>
                      <a:lnTo>
                        <a:pt x="0" y="16"/>
                      </a:lnTo>
                      <a:lnTo>
                        <a:pt x="141" y="16"/>
                      </a:lnTo>
                      <a:close/>
                      <a:moveTo>
                        <a:pt x="141" y="0"/>
                      </a:moveTo>
                      <a:lnTo>
                        <a:pt x="14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41" y="0"/>
                      </a:lnTo>
                      <a:close/>
                      <a:moveTo>
                        <a:pt x="141" y="107"/>
                      </a:moveTo>
                      <a:lnTo>
                        <a:pt x="141" y="109"/>
                      </a:lnTo>
                      <a:lnTo>
                        <a:pt x="125" y="109"/>
                      </a:lnTo>
                      <a:lnTo>
                        <a:pt x="125" y="107"/>
                      </a:lnTo>
                      <a:lnTo>
                        <a:pt x="141" y="107"/>
                      </a:lnTo>
                      <a:close/>
                      <a:moveTo>
                        <a:pt x="141" y="91"/>
                      </a:moveTo>
                      <a:lnTo>
                        <a:pt x="141" y="93"/>
                      </a:lnTo>
                      <a:lnTo>
                        <a:pt x="125" y="93"/>
                      </a:lnTo>
                      <a:lnTo>
                        <a:pt x="125" y="91"/>
                      </a:lnTo>
                      <a:lnTo>
                        <a:pt x="141" y="91"/>
                      </a:lnTo>
                      <a:close/>
                      <a:moveTo>
                        <a:pt x="141" y="122"/>
                      </a:moveTo>
                      <a:lnTo>
                        <a:pt x="141" y="124"/>
                      </a:lnTo>
                      <a:lnTo>
                        <a:pt x="0" y="124"/>
                      </a:lnTo>
                      <a:lnTo>
                        <a:pt x="0" y="122"/>
                      </a:lnTo>
                      <a:lnTo>
                        <a:pt x="141" y="122"/>
                      </a:lnTo>
                      <a:close/>
                      <a:moveTo>
                        <a:pt x="141" y="137"/>
                      </a:moveTo>
                      <a:lnTo>
                        <a:pt x="141" y="139"/>
                      </a:lnTo>
                      <a:lnTo>
                        <a:pt x="0" y="139"/>
                      </a:lnTo>
                      <a:lnTo>
                        <a:pt x="0" y="137"/>
                      </a:lnTo>
                      <a:lnTo>
                        <a:pt x="141" y="137"/>
                      </a:lnTo>
                      <a:close/>
                      <a:moveTo>
                        <a:pt x="141" y="152"/>
                      </a:moveTo>
                      <a:lnTo>
                        <a:pt x="141" y="154"/>
                      </a:lnTo>
                      <a:lnTo>
                        <a:pt x="0" y="154"/>
                      </a:lnTo>
                      <a:lnTo>
                        <a:pt x="0" y="152"/>
                      </a:lnTo>
                      <a:lnTo>
                        <a:pt x="141" y="152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4" name="Freeform 1656"/>
                <p:cNvSpPr>
                  <a:spLocks/>
                </p:cNvSpPr>
                <p:nvPr/>
              </p:nvSpPr>
              <p:spPr bwMode="auto">
                <a:xfrm>
                  <a:off x="2362" y="3409"/>
                  <a:ext cx="23" cy="36"/>
                </a:xfrm>
                <a:custGeom>
                  <a:avLst/>
                  <a:gdLst>
                    <a:gd name="T0" fmla="*/ 23 w 23"/>
                    <a:gd name="T1" fmla="*/ 0 h 36"/>
                    <a:gd name="T2" fmla="*/ 19 w 23"/>
                    <a:gd name="T3" fmla="*/ 0 h 36"/>
                    <a:gd name="T4" fmla="*/ 16 w 23"/>
                    <a:gd name="T5" fmla="*/ 2 h 36"/>
                    <a:gd name="T6" fmla="*/ 13 w 23"/>
                    <a:gd name="T7" fmla="*/ 3 h 36"/>
                    <a:gd name="T8" fmla="*/ 10 w 23"/>
                    <a:gd name="T9" fmla="*/ 6 h 36"/>
                    <a:gd name="T10" fmla="*/ 8 w 23"/>
                    <a:gd name="T11" fmla="*/ 9 h 36"/>
                    <a:gd name="T12" fmla="*/ 6 w 23"/>
                    <a:gd name="T13" fmla="*/ 13 h 36"/>
                    <a:gd name="T14" fmla="*/ 4 w 23"/>
                    <a:gd name="T15" fmla="*/ 17 h 36"/>
                    <a:gd name="T16" fmla="*/ 2 w 23"/>
                    <a:gd name="T17" fmla="*/ 21 h 36"/>
                    <a:gd name="T18" fmla="*/ 1 w 23"/>
                    <a:gd name="T19" fmla="*/ 26 h 36"/>
                    <a:gd name="T20" fmla="*/ 0 w 23"/>
                    <a:gd name="T21" fmla="*/ 31 h 36"/>
                    <a:gd name="T22" fmla="*/ 0 w 23"/>
                    <a:gd name="T23" fmla="*/ 36 h 36"/>
                    <a:gd name="T24" fmla="*/ 0 w 23"/>
                    <a:gd name="T25" fmla="*/ 0 h 36"/>
                    <a:gd name="T26" fmla="*/ 23 w 23"/>
                    <a:gd name="T27" fmla="*/ 0 h 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3"/>
                    <a:gd name="T43" fmla="*/ 0 h 36"/>
                    <a:gd name="T44" fmla="*/ 23 w 23"/>
                    <a:gd name="T45" fmla="*/ 36 h 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3" h="36">
                      <a:moveTo>
                        <a:pt x="23" y="0"/>
                      </a:moveTo>
                      <a:lnTo>
                        <a:pt x="19" y="0"/>
                      </a:lnTo>
                      <a:lnTo>
                        <a:pt x="16" y="2"/>
                      </a:lnTo>
                      <a:lnTo>
                        <a:pt x="13" y="3"/>
                      </a:lnTo>
                      <a:lnTo>
                        <a:pt x="10" y="6"/>
                      </a:lnTo>
                      <a:lnTo>
                        <a:pt x="8" y="9"/>
                      </a:lnTo>
                      <a:lnTo>
                        <a:pt x="6" y="13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1" y="26"/>
                      </a:lnTo>
                      <a:lnTo>
                        <a:pt x="0" y="31"/>
                      </a:lnTo>
                      <a:lnTo>
                        <a:pt x="0" y="36"/>
                      </a:lnTo>
                      <a:lnTo>
                        <a:pt x="0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5" name="Freeform 1657"/>
                <p:cNvSpPr>
                  <a:spLocks/>
                </p:cNvSpPr>
                <p:nvPr/>
              </p:nvSpPr>
              <p:spPr bwMode="auto">
                <a:xfrm>
                  <a:off x="2362" y="3409"/>
                  <a:ext cx="23" cy="36"/>
                </a:xfrm>
                <a:custGeom>
                  <a:avLst/>
                  <a:gdLst>
                    <a:gd name="T0" fmla="*/ 23 w 23"/>
                    <a:gd name="T1" fmla="*/ 0 h 36"/>
                    <a:gd name="T2" fmla="*/ 19 w 23"/>
                    <a:gd name="T3" fmla="*/ 0 h 36"/>
                    <a:gd name="T4" fmla="*/ 16 w 23"/>
                    <a:gd name="T5" fmla="*/ 2 h 36"/>
                    <a:gd name="T6" fmla="*/ 13 w 23"/>
                    <a:gd name="T7" fmla="*/ 3 h 36"/>
                    <a:gd name="T8" fmla="*/ 10 w 23"/>
                    <a:gd name="T9" fmla="*/ 6 h 36"/>
                    <a:gd name="T10" fmla="*/ 8 w 23"/>
                    <a:gd name="T11" fmla="*/ 9 h 36"/>
                    <a:gd name="T12" fmla="*/ 6 w 23"/>
                    <a:gd name="T13" fmla="*/ 13 h 36"/>
                    <a:gd name="T14" fmla="*/ 4 w 23"/>
                    <a:gd name="T15" fmla="*/ 17 h 36"/>
                    <a:gd name="T16" fmla="*/ 2 w 23"/>
                    <a:gd name="T17" fmla="*/ 21 h 36"/>
                    <a:gd name="T18" fmla="*/ 1 w 23"/>
                    <a:gd name="T19" fmla="*/ 26 h 36"/>
                    <a:gd name="T20" fmla="*/ 0 w 23"/>
                    <a:gd name="T21" fmla="*/ 31 h 36"/>
                    <a:gd name="T22" fmla="*/ 0 w 23"/>
                    <a:gd name="T23" fmla="*/ 36 h 36"/>
                    <a:gd name="T24" fmla="*/ 1 w 23"/>
                    <a:gd name="T25" fmla="*/ 36 h 36"/>
                    <a:gd name="T26" fmla="*/ 1 w 23"/>
                    <a:gd name="T27" fmla="*/ 31 h 36"/>
                    <a:gd name="T28" fmla="*/ 2 w 23"/>
                    <a:gd name="T29" fmla="*/ 26 h 36"/>
                    <a:gd name="T30" fmla="*/ 3 w 23"/>
                    <a:gd name="T31" fmla="*/ 22 h 36"/>
                    <a:gd name="T32" fmla="*/ 4 w 23"/>
                    <a:gd name="T33" fmla="*/ 17 h 36"/>
                    <a:gd name="T34" fmla="*/ 6 w 23"/>
                    <a:gd name="T35" fmla="*/ 13 h 36"/>
                    <a:gd name="T36" fmla="*/ 8 w 23"/>
                    <a:gd name="T37" fmla="*/ 10 h 36"/>
                    <a:gd name="T38" fmla="*/ 11 w 23"/>
                    <a:gd name="T39" fmla="*/ 7 h 36"/>
                    <a:gd name="T40" fmla="*/ 14 w 23"/>
                    <a:gd name="T41" fmla="*/ 4 h 36"/>
                    <a:gd name="T42" fmla="*/ 17 w 23"/>
                    <a:gd name="T43" fmla="*/ 2 h 36"/>
                    <a:gd name="T44" fmla="*/ 20 w 23"/>
                    <a:gd name="T45" fmla="*/ 2 h 36"/>
                    <a:gd name="T46" fmla="*/ 23 w 23"/>
                    <a:gd name="T47" fmla="*/ 1 h 36"/>
                    <a:gd name="T48" fmla="*/ 23 w 23"/>
                    <a:gd name="T49" fmla="*/ 0 h 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3"/>
                    <a:gd name="T76" fmla="*/ 0 h 36"/>
                    <a:gd name="T77" fmla="*/ 23 w 23"/>
                    <a:gd name="T78" fmla="*/ 36 h 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3" h="36">
                      <a:moveTo>
                        <a:pt x="23" y="0"/>
                      </a:moveTo>
                      <a:lnTo>
                        <a:pt x="19" y="0"/>
                      </a:lnTo>
                      <a:lnTo>
                        <a:pt x="16" y="2"/>
                      </a:lnTo>
                      <a:lnTo>
                        <a:pt x="13" y="3"/>
                      </a:lnTo>
                      <a:lnTo>
                        <a:pt x="10" y="6"/>
                      </a:lnTo>
                      <a:lnTo>
                        <a:pt x="8" y="9"/>
                      </a:lnTo>
                      <a:lnTo>
                        <a:pt x="6" y="13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1" y="26"/>
                      </a:lnTo>
                      <a:lnTo>
                        <a:pt x="0" y="31"/>
                      </a:lnTo>
                      <a:lnTo>
                        <a:pt x="0" y="36"/>
                      </a:lnTo>
                      <a:lnTo>
                        <a:pt x="1" y="36"/>
                      </a:lnTo>
                      <a:lnTo>
                        <a:pt x="1" y="31"/>
                      </a:lnTo>
                      <a:lnTo>
                        <a:pt x="2" y="26"/>
                      </a:lnTo>
                      <a:lnTo>
                        <a:pt x="3" y="22"/>
                      </a:lnTo>
                      <a:lnTo>
                        <a:pt x="4" y="17"/>
                      </a:lnTo>
                      <a:lnTo>
                        <a:pt x="6" y="13"/>
                      </a:lnTo>
                      <a:lnTo>
                        <a:pt x="8" y="10"/>
                      </a:lnTo>
                      <a:lnTo>
                        <a:pt x="11" y="7"/>
                      </a:lnTo>
                      <a:lnTo>
                        <a:pt x="14" y="4"/>
                      </a:lnTo>
                      <a:lnTo>
                        <a:pt x="17" y="2"/>
                      </a:lnTo>
                      <a:lnTo>
                        <a:pt x="20" y="2"/>
                      </a:lnTo>
                      <a:lnTo>
                        <a:pt x="23" y="1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9A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6" name="Freeform 1658"/>
                <p:cNvSpPr>
                  <a:spLocks/>
                </p:cNvSpPr>
                <p:nvPr/>
              </p:nvSpPr>
              <p:spPr bwMode="auto">
                <a:xfrm>
                  <a:off x="2363" y="3410"/>
                  <a:ext cx="22" cy="35"/>
                </a:xfrm>
                <a:custGeom>
                  <a:avLst/>
                  <a:gdLst>
                    <a:gd name="T0" fmla="*/ 22 w 22"/>
                    <a:gd name="T1" fmla="*/ 0 h 35"/>
                    <a:gd name="T2" fmla="*/ 19 w 22"/>
                    <a:gd name="T3" fmla="*/ 1 h 35"/>
                    <a:gd name="T4" fmla="*/ 16 w 22"/>
                    <a:gd name="T5" fmla="*/ 1 h 35"/>
                    <a:gd name="T6" fmla="*/ 13 w 22"/>
                    <a:gd name="T7" fmla="*/ 3 h 35"/>
                    <a:gd name="T8" fmla="*/ 10 w 22"/>
                    <a:gd name="T9" fmla="*/ 6 h 35"/>
                    <a:gd name="T10" fmla="*/ 7 w 22"/>
                    <a:gd name="T11" fmla="*/ 9 h 35"/>
                    <a:gd name="T12" fmla="*/ 5 w 22"/>
                    <a:gd name="T13" fmla="*/ 12 h 35"/>
                    <a:gd name="T14" fmla="*/ 3 w 22"/>
                    <a:gd name="T15" fmla="*/ 16 h 35"/>
                    <a:gd name="T16" fmla="*/ 2 w 22"/>
                    <a:gd name="T17" fmla="*/ 21 h 35"/>
                    <a:gd name="T18" fmla="*/ 1 w 22"/>
                    <a:gd name="T19" fmla="*/ 25 h 35"/>
                    <a:gd name="T20" fmla="*/ 0 w 22"/>
                    <a:gd name="T21" fmla="*/ 30 h 35"/>
                    <a:gd name="T22" fmla="*/ 0 w 22"/>
                    <a:gd name="T23" fmla="*/ 35 h 35"/>
                    <a:gd name="T24" fmla="*/ 1 w 22"/>
                    <a:gd name="T25" fmla="*/ 35 h 35"/>
                    <a:gd name="T26" fmla="*/ 1 w 22"/>
                    <a:gd name="T27" fmla="*/ 30 h 35"/>
                    <a:gd name="T28" fmla="*/ 1 w 22"/>
                    <a:gd name="T29" fmla="*/ 26 h 35"/>
                    <a:gd name="T30" fmla="*/ 3 w 22"/>
                    <a:gd name="T31" fmla="*/ 21 h 35"/>
                    <a:gd name="T32" fmla="*/ 4 w 22"/>
                    <a:gd name="T33" fmla="*/ 17 h 35"/>
                    <a:gd name="T34" fmla="*/ 6 w 22"/>
                    <a:gd name="T35" fmla="*/ 13 h 35"/>
                    <a:gd name="T36" fmla="*/ 8 w 22"/>
                    <a:gd name="T37" fmla="*/ 10 h 35"/>
                    <a:gd name="T38" fmla="*/ 10 w 22"/>
                    <a:gd name="T39" fmla="*/ 7 h 35"/>
                    <a:gd name="T40" fmla="*/ 13 w 22"/>
                    <a:gd name="T41" fmla="*/ 4 h 35"/>
                    <a:gd name="T42" fmla="*/ 16 w 22"/>
                    <a:gd name="T43" fmla="*/ 3 h 35"/>
                    <a:gd name="T44" fmla="*/ 19 w 22"/>
                    <a:gd name="T45" fmla="*/ 2 h 35"/>
                    <a:gd name="T46" fmla="*/ 22 w 22"/>
                    <a:gd name="T47" fmla="*/ 1 h 35"/>
                    <a:gd name="T48" fmla="*/ 22 w 22"/>
                    <a:gd name="T49" fmla="*/ 0 h 3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2"/>
                    <a:gd name="T76" fmla="*/ 0 h 35"/>
                    <a:gd name="T77" fmla="*/ 22 w 22"/>
                    <a:gd name="T78" fmla="*/ 35 h 3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2" h="35">
                      <a:moveTo>
                        <a:pt x="22" y="0"/>
                      </a:moveTo>
                      <a:lnTo>
                        <a:pt x="19" y="1"/>
                      </a:lnTo>
                      <a:lnTo>
                        <a:pt x="16" y="1"/>
                      </a:lnTo>
                      <a:lnTo>
                        <a:pt x="13" y="3"/>
                      </a:lnTo>
                      <a:lnTo>
                        <a:pt x="10" y="6"/>
                      </a:lnTo>
                      <a:lnTo>
                        <a:pt x="7" y="9"/>
                      </a:lnTo>
                      <a:lnTo>
                        <a:pt x="5" y="12"/>
                      </a:lnTo>
                      <a:lnTo>
                        <a:pt x="3" y="16"/>
                      </a:lnTo>
                      <a:lnTo>
                        <a:pt x="2" y="21"/>
                      </a:lnTo>
                      <a:lnTo>
                        <a:pt x="1" y="25"/>
                      </a:lnTo>
                      <a:lnTo>
                        <a:pt x="0" y="30"/>
                      </a:lnTo>
                      <a:lnTo>
                        <a:pt x="0" y="35"/>
                      </a:lnTo>
                      <a:lnTo>
                        <a:pt x="1" y="35"/>
                      </a:lnTo>
                      <a:lnTo>
                        <a:pt x="1" y="30"/>
                      </a:lnTo>
                      <a:lnTo>
                        <a:pt x="1" y="26"/>
                      </a:lnTo>
                      <a:lnTo>
                        <a:pt x="3" y="21"/>
                      </a:lnTo>
                      <a:lnTo>
                        <a:pt x="4" y="17"/>
                      </a:lnTo>
                      <a:lnTo>
                        <a:pt x="6" y="13"/>
                      </a:lnTo>
                      <a:lnTo>
                        <a:pt x="8" y="10"/>
                      </a:lnTo>
                      <a:lnTo>
                        <a:pt x="10" y="7"/>
                      </a:lnTo>
                      <a:lnTo>
                        <a:pt x="13" y="4"/>
                      </a:lnTo>
                      <a:lnTo>
                        <a:pt x="16" y="3"/>
                      </a:lnTo>
                      <a:lnTo>
                        <a:pt x="19" y="2"/>
                      </a:lnTo>
                      <a:lnTo>
                        <a:pt x="22" y="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9C9C9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7" name="Freeform 1659"/>
                <p:cNvSpPr>
                  <a:spLocks/>
                </p:cNvSpPr>
                <p:nvPr/>
              </p:nvSpPr>
              <p:spPr bwMode="auto">
                <a:xfrm>
                  <a:off x="2364" y="3411"/>
                  <a:ext cx="21" cy="34"/>
                </a:xfrm>
                <a:custGeom>
                  <a:avLst/>
                  <a:gdLst>
                    <a:gd name="T0" fmla="*/ 21 w 21"/>
                    <a:gd name="T1" fmla="*/ 0 h 34"/>
                    <a:gd name="T2" fmla="*/ 18 w 21"/>
                    <a:gd name="T3" fmla="*/ 1 h 34"/>
                    <a:gd name="T4" fmla="*/ 15 w 21"/>
                    <a:gd name="T5" fmla="*/ 2 h 34"/>
                    <a:gd name="T6" fmla="*/ 12 w 21"/>
                    <a:gd name="T7" fmla="*/ 3 h 34"/>
                    <a:gd name="T8" fmla="*/ 9 w 21"/>
                    <a:gd name="T9" fmla="*/ 6 h 34"/>
                    <a:gd name="T10" fmla="*/ 7 w 21"/>
                    <a:gd name="T11" fmla="*/ 9 h 34"/>
                    <a:gd name="T12" fmla="*/ 5 w 21"/>
                    <a:gd name="T13" fmla="*/ 12 h 34"/>
                    <a:gd name="T14" fmla="*/ 3 w 21"/>
                    <a:gd name="T15" fmla="*/ 16 h 34"/>
                    <a:gd name="T16" fmla="*/ 2 w 21"/>
                    <a:gd name="T17" fmla="*/ 20 h 34"/>
                    <a:gd name="T18" fmla="*/ 0 w 21"/>
                    <a:gd name="T19" fmla="*/ 25 h 34"/>
                    <a:gd name="T20" fmla="*/ 0 w 21"/>
                    <a:gd name="T21" fmla="*/ 29 h 34"/>
                    <a:gd name="T22" fmla="*/ 0 w 21"/>
                    <a:gd name="T23" fmla="*/ 34 h 34"/>
                    <a:gd name="T24" fmla="*/ 0 w 21"/>
                    <a:gd name="T25" fmla="*/ 34 h 34"/>
                    <a:gd name="T26" fmla="*/ 0 w 21"/>
                    <a:gd name="T27" fmla="*/ 29 h 34"/>
                    <a:gd name="T28" fmla="*/ 1 w 21"/>
                    <a:gd name="T29" fmla="*/ 24 h 34"/>
                    <a:gd name="T30" fmla="*/ 2 w 21"/>
                    <a:gd name="T31" fmla="*/ 20 h 34"/>
                    <a:gd name="T32" fmla="*/ 4 w 21"/>
                    <a:gd name="T33" fmla="*/ 15 h 34"/>
                    <a:gd name="T34" fmla="*/ 6 w 21"/>
                    <a:gd name="T35" fmla="*/ 11 h 34"/>
                    <a:gd name="T36" fmla="*/ 9 w 21"/>
                    <a:gd name="T37" fmla="*/ 8 h 34"/>
                    <a:gd name="T38" fmla="*/ 11 w 21"/>
                    <a:gd name="T39" fmla="*/ 5 h 34"/>
                    <a:gd name="T40" fmla="*/ 15 w 21"/>
                    <a:gd name="T41" fmla="*/ 3 h 34"/>
                    <a:gd name="T42" fmla="*/ 17 w 21"/>
                    <a:gd name="T43" fmla="*/ 2 h 34"/>
                    <a:gd name="T44" fmla="*/ 21 w 21"/>
                    <a:gd name="T45" fmla="*/ 2 h 34"/>
                    <a:gd name="T46" fmla="*/ 21 w 21"/>
                    <a:gd name="T47" fmla="*/ 0 h 3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1"/>
                    <a:gd name="T73" fmla="*/ 0 h 34"/>
                    <a:gd name="T74" fmla="*/ 21 w 21"/>
                    <a:gd name="T75" fmla="*/ 34 h 3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1" h="34">
                      <a:moveTo>
                        <a:pt x="21" y="0"/>
                      </a:moveTo>
                      <a:lnTo>
                        <a:pt x="18" y="1"/>
                      </a:lnTo>
                      <a:lnTo>
                        <a:pt x="15" y="2"/>
                      </a:lnTo>
                      <a:lnTo>
                        <a:pt x="12" y="3"/>
                      </a:lnTo>
                      <a:lnTo>
                        <a:pt x="9" y="6"/>
                      </a:lnTo>
                      <a:lnTo>
                        <a:pt x="7" y="9"/>
                      </a:lnTo>
                      <a:lnTo>
                        <a:pt x="5" y="12"/>
                      </a:lnTo>
                      <a:lnTo>
                        <a:pt x="3" y="16"/>
                      </a:lnTo>
                      <a:lnTo>
                        <a:pt x="2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1" y="24"/>
                      </a:lnTo>
                      <a:lnTo>
                        <a:pt x="2" y="20"/>
                      </a:lnTo>
                      <a:lnTo>
                        <a:pt x="4" y="15"/>
                      </a:lnTo>
                      <a:lnTo>
                        <a:pt x="6" y="11"/>
                      </a:lnTo>
                      <a:lnTo>
                        <a:pt x="9" y="8"/>
                      </a:lnTo>
                      <a:lnTo>
                        <a:pt x="11" y="5"/>
                      </a:lnTo>
                      <a:lnTo>
                        <a:pt x="15" y="3"/>
                      </a:lnTo>
                      <a:lnTo>
                        <a:pt x="17" y="2"/>
                      </a:lnTo>
                      <a:lnTo>
                        <a:pt x="21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9F9F9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8" name="Freeform 1660"/>
                <p:cNvSpPr>
                  <a:spLocks/>
                </p:cNvSpPr>
                <p:nvPr/>
              </p:nvSpPr>
              <p:spPr bwMode="auto">
                <a:xfrm>
                  <a:off x="2364" y="3413"/>
                  <a:ext cx="21" cy="32"/>
                </a:xfrm>
                <a:custGeom>
                  <a:avLst/>
                  <a:gdLst>
                    <a:gd name="T0" fmla="*/ 21 w 21"/>
                    <a:gd name="T1" fmla="*/ 0 h 32"/>
                    <a:gd name="T2" fmla="*/ 17 w 21"/>
                    <a:gd name="T3" fmla="*/ 0 h 32"/>
                    <a:gd name="T4" fmla="*/ 15 w 21"/>
                    <a:gd name="T5" fmla="*/ 1 h 32"/>
                    <a:gd name="T6" fmla="*/ 11 w 21"/>
                    <a:gd name="T7" fmla="*/ 3 h 32"/>
                    <a:gd name="T8" fmla="*/ 9 w 21"/>
                    <a:gd name="T9" fmla="*/ 6 h 32"/>
                    <a:gd name="T10" fmla="*/ 6 w 21"/>
                    <a:gd name="T11" fmla="*/ 9 h 32"/>
                    <a:gd name="T12" fmla="*/ 4 w 21"/>
                    <a:gd name="T13" fmla="*/ 13 h 32"/>
                    <a:gd name="T14" fmla="*/ 2 w 21"/>
                    <a:gd name="T15" fmla="*/ 18 h 32"/>
                    <a:gd name="T16" fmla="*/ 1 w 21"/>
                    <a:gd name="T17" fmla="*/ 22 h 32"/>
                    <a:gd name="T18" fmla="*/ 0 w 21"/>
                    <a:gd name="T19" fmla="*/ 27 h 32"/>
                    <a:gd name="T20" fmla="*/ 0 w 21"/>
                    <a:gd name="T21" fmla="*/ 32 h 32"/>
                    <a:gd name="T22" fmla="*/ 1 w 21"/>
                    <a:gd name="T23" fmla="*/ 32 h 32"/>
                    <a:gd name="T24" fmla="*/ 1 w 21"/>
                    <a:gd name="T25" fmla="*/ 27 h 32"/>
                    <a:gd name="T26" fmla="*/ 2 w 21"/>
                    <a:gd name="T27" fmla="*/ 22 h 32"/>
                    <a:gd name="T28" fmla="*/ 3 w 21"/>
                    <a:gd name="T29" fmla="*/ 18 h 32"/>
                    <a:gd name="T30" fmla="*/ 5 w 21"/>
                    <a:gd name="T31" fmla="*/ 14 h 32"/>
                    <a:gd name="T32" fmla="*/ 7 w 21"/>
                    <a:gd name="T33" fmla="*/ 10 h 32"/>
                    <a:gd name="T34" fmla="*/ 9 w 21"/>
                    <a:gd name="T35" fmla="*/ 7 h 32"/>
                    <a:gd name="T36" fmla="*/ 12 w 21"/>
                    <a:gd name="T37" fmla="*/ 4 h 32"/>
                    <a:gd name="T38" fmla="*/ 15 w 21"/>
                    <a:gd name="T39" fmla="*/ 3 h 32"/>
                    <a:gd name="T40" fmla="*/ 18 w 21"/>
                    <a:gd name="T41" fmla="*/ 1 h 32"/>
                    <a:gd name="T42" fmla="*/ 21 w 21"/>
                    <a:gd name="T43" fmla="*/ 1 h 32"/>
                    <a:gd name="T44" fmla="*/ 21 w 21"/>
                    <a:gd name="T45" fmla="*/ 0 h 3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1"/>
                    <a:gd name="T70" fmla="*/ 0 h 32"/>
                    <a:gd name="T71" fmla="*/ 21 w 21"/>
                    <a:gd name="T72" fmla="*/ 32 h 3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1" h="32">
                      <a:moveTo>
                        <a:pt x="21" y="0"/>
                      </a:moveTo>
                      <a:lnTo>
                        <a:pt x="17" y="0"/>
                      </a:lnTo>
                      <a:lnTo>
                        <a:pt x="15" y="1"/>
                      </a:lnTo>
                      <a:lnTo>
                        <a:pt x="11" y="3"/>
                      </a:lnTo>
                      <a:lnTo>
                        <a:pt x="9" y="6"/>
                      </a:lnTo>
                      <a:lnTo>
                        <a:pt x="6" y="9"/>
                      </a:lnTo>
                      <a:lnTo>
                        <a:pt x="4" y="13"/>
                      </a:lnTo>
                      <a:lnTo>
                        <a:pt x="2" y="18"/>
                      </a:lnTo>
                      <a:lnTo>
                        <a:pt x="1" y="22"/>
                      </a:lnTo>
                      <a:lnTo>
                        <a:pt x="0" y="27"/>
                      </a:lnTo>
                      <a:lnTo>
                        <a:pt x="0" y="32"/>
                      </a:lnTo>
                      <a:lnTo>
                        <a:pt x="1" y="32"/>
                      </a:lnTo>
                      <a:lnTo>
                        <a:pt x="1" y="27"/>
                      </a:lnTo>
                      <a:lnTo>
                        <a:pt x="2" y="22"/>
                      </a:lnTo>
                      <a:lnTo>
                        <a:pt x="3" y="18"/>
                      </a:lnTo>
                      <a:lnTo>
                        <a:pt x="5" y="14"/>
                      </a:lnTo>
                      <a:lnTo>
                        <a:pt x="7" y="10"/>
                      </a:lnTo>
                      <a:lnTo>
                        <a:pt x="9" y="7"/>
                      </a:lnTo>
                      <a:lnTo>
                        <a:pt x="12" y="4"/>
                      </a:lnTo>
                      <a:lnTo>
                        <a:pt x="15" y="3"/>
                      </a:lnTo>
                      <a:lnTo>
                        <a:pt x="18" y="1"/>
                      </a:lnTo>
                      <a:lnTo>
                        <a:pt x="21" y="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A1A1A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89" name="Freeform 1661"/>
                <p:cNvSpPr>
                  <a:spLocks/>
                </p:cNvSpPr>
                <p:nvPr/>
              </p:nvSpPr>
              <p:spPr bwMode="auto">
                <a:xfrm>
                  <a:off x="2365" y="3414"/>
                  <a:ext cx="20" cy="31"/>
                </a:xfrm>
                <a:custGeom>
                  <a:avLst/>
                  <a:gdLst>
                    <a:gd name="T0" fmla="*/ 20 w 20"/>
                    <a:gd name="T1" fmla="*/ 0 h 31"/>
                    <a:gd name="T2" fmla="*/ 17 w 20"/>
                    <a:gd name="T3" fmla="*/ 0 h 31"/>
                    <a:gd name="T4" fmla="*/ 14 w 20"/>
                    <a:gd name="T5" fmla="*/ 2 h 31"/>
                    <a:gd name="T6" fmla="*/ 11 w 20"/>
                    <a:gd name="T7" fmla="*/ 3 h 31"/>
                    <a:gd name="T8" fmla="*/ 8 w 20"/>
                    <a:gd name="T9" fmla="*/ 6 h 31"/>
                    <a:gd name="T10" fmla="*/ 6 w 20"/>
                    <a:gd name="T11" fmla="*/ 9 h 31"/>
                    <a:gd name="T12" fmla="*/ 4 w 20"/>
                    <a:gd name="T13" fmla="*/ 13 h 31"/>
                    <a:gd name="T14" fmla="*/ 2 w 20"/>
                    <a:gd name="T15" fmla="*/ 17 h 31"/>
                    <a:gd name="T16" fmla="*/ 1 w 20"/>
                    <a:gd name="T17" fmla="*/ 21 h 31"/>
                    <a:gd name="T18" fmla="*/ 0 w 20"/>
                    <a:gd name="T19" fmla="*/ 26 h 31"/>
                    <a:gd name="T20" fmla="*/ 0 w 20"/>
                    <a:gd name="T21" fmla="*/ 31 h 31"/>
                    <a:gd name="T22" fmla="*/ 1 w 20"/>
                    <a:gd name="T23" fmla="*/ 31 h 31"/>
                    <a:gd name="T24" fmla="*/ 1 w 20"/>
                    <a:gd name="T25" fmla="*/ 26 h 31"/>
                    <a:gd name="T26" fmla="*/ 2 w 20"/>
                    <a:gd name="T27" fmla="*/ 22 h 31"/>
                    <a:gd name="T28" fmla="*/ 3 w 20"/>
                    <a:gd name="T29" fmla="*/ 17 h 31"/>
                    <a:gd name="T30" fmla="*/ 4 w 20"/>
                    <a:gd name="T31" fmla="*/ 13 h 31"/>
                    <a:gd name="T32" fmla="*/ 6 w 20"/>
                    <a:gd name="T33" fmla="*/ 10 h 31"/>
                    <a:gd name="T34" fmla="*/ 9 w 20"/>
                    <a:gd name="T35" fmla="*/ 7 h 31"/>
                    <a:gd name="T36" fmla="*/ 11 w 20"/>
                    <a:gd name="T37" fmla="*/ 4 h 31"/>
                    <a:gd name="T38" fmla="*/ 14 w 20"/>
                    <a:gd name="T39" fmla="*/ 3 h 31"/>
                    <a:gd name="T40" fmla="*/ 17 w 20"/>
                    <a:gd name="T41" fmla="*/ 2 h 31"/>
                    <a:gd name="T42" fmla="*/ 20 w 20"/>
                    <a:gd name="T43" fmla="*/ 1 h 31"/>
                    <a:gd name="T44" fmla="*/ 20 w 20"/>
                    <a:gd name="T45" fmla="*/ 0 h 3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"/>
                    <a:gd name="T70" fmla="*/ 0 h 31"/>
                    <a:gd name="T71" fmla="*/ 20 w 20"/>
                    <a:gd name="T72" fmla="*/ 31 h 31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" h="31">
                      <a:moveTo>
                        <a:pt x="20" y="0"/>
                      </a:moveTo>
                      <a:lnTo>
                        <a:pt x="17" y="0"/>
                      </a:lnTo>
                      <a:lnTo>
                        <a:pt x="14" y="2"/>
                      </a:lnTo>
                      <a:lnTo>
                        <a:pt x="11" y="3"/>
                      </a:lnTo>
                      <a:lnTo>
                        <a:pt x="8" y="6"/>
                      </a:lnTo>
                      <a:lnTo>
                        <a:pt x="6" y="9"/>
                      </a:lnTo>
                      <a:lnTo>
                        <a:pt x="4" y="13"/>
                      </a:lnTo>
                      <a:lnTo>
                        <a:pt x="2" y="17"/>
                      </a:lnTo>
                      <a:lnTo>
                        <a:pt x="1" y="21"/>
                      </a:lnTo>
                      <a:lnTo>
                        <a:pt x="0" y="26"/>
                      </a:lnTo>
                      <a:lnTo>
                        <a:pt x="0" y="31"/>
                      </a:lnTo>
                      <a:lnTo>
                        <a:pt x="1" y="31"/>
                      </a:lnTo>
                      <a:lnTo>
                        <a:pt x="1" y="26"/>
                      </a:lnTo>
                      <a:lnTo>
                        <a:pt x="2" y="22"/>
                      </a:lnTo>
                      <a:lnTo>
                        <a:pt x="3" y="17"/>
                      </a:lnTo>
                      <a:lnTo>
                        <a:pt x="4" y="13"/>
                      </a:lnTo>
                      <a:lnTo>
                        <a:pt x="6" y="10"/>
                      </a:lnTo>
                      <a:lnTo>
                        <a:pt x="9" y="7"/>
                      </a:lnTo>
                      <a:lnTo>
                        <a:pt x="11" y="4"/>
                      </a:lnTo>
                      <a:lnTo>
                        <a:pt x="14" y="3"/>
                      </a:lnTo>
                      <a:lnTo>
                        <a:pt x="17" y="2"/>
                      </a:lnTo>
                      <a:lnTo>
                        <a:pt x="20" y="1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A4A4A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0" name="Freeform 1662"/>
                <p:cNvSpPr>
                  <a:spLocks/>
                </p:cNvSpPr>
                <p:nvPr/>
              </p:nvSpPr>
              <p:spPr bwMode="auto">
                <a:xfrm>
                  <a:off x="2366" y="3415"/>
                  <a:ext cx="19" cy="30"/>
                </a:xfrm>
                <a:custGeom>
                  <a:avLst/>
                  <a:gdLst>
                    <a:gd name="T0" fmla="*/ 19 w 19"/>
                    <a:gd name="T1" fmla="*/ 0 h 30"/>
                    <a:gd name="T2" fmla="*/ 16 w 19"/>
                    <a:gd name="T3" fmla="*/ 1 h 30"/>
                    <a:gd name="T4" fmla="*/ 13 w 19"/>
                    <a:gd name="T5" fmla="*/ 2 h 30"/>
                    <a:gd name="T6" fmla="*/ 10 w 19"/>
                    <a:gd name="T7" fmla="*/ 3 h 30"/>
                    <a:gd name="T8" fmla="*/ 8 w 19"/>
                    <a:gd name="T9" fmla="*/ 6 h 30"/>
                    <a:gd name="T10" fmla="*/ 5 w 19"/>
                    <a:gd name="T11" fmla="*/ 9 h 30"/>
                    <a:gd name="T12" fmla="*/ 3 w 19"/>
                    <a:gd name="T13" fmla="*/ 12 h 30"/>
                    <a:gd name="T14" fmla="*/ 2 w 19"/>
                    <a:gd name="T15" fmla="*/ 16 h 30"/>
                    <a:gd name="T16" fmla="*/ 1 w 19"/>
                    <a:gd name="T17" fmla="*/ 21 h 30"/>
                    <a:gd name="T18" fmla="*/ 0 w 19"/>
                    <a:gd name="T19" fmla="*/ 25 h 30"/>
                    <a:gd name="T20" fmla="*/ 0 w 19"/>
                    <a:gd name="T21" fmla="*/ 30 h 30"/>
                    <a:gd name="T22" fmla="*/ 0 w 19"/>
                    <a:gd name="T23" fmla="*/ 30 h 30"/>
                    <a:gd name="T24" fmla="*/ 1 w 19"/>
                    <a:gd name="T25" fmla="*/ 26 h 30"/>
                    <a:gd name="T26" fmla="*/ 2 w 19"/>
                    <a:gd name="T27" fmla="*/ 21 h 30"/>
                    <a:gd name="T28" fmla="*/ 2 w 19"/>
                    <a:gd name="T29" fmla="*/ 17 h 30"/>
                    <a:gd name="T30" fmla="*/ 4 w 19"/>
                    <a:gd name="T31" fmla="*/ 13 h 30"/>
                    <a:gd name="T32" fmla="*/ 6 w 19"/>
                    <a:gd name="T33" fmla="*/ 10 h 30"/>
                    <a:gd name="T34" fmla="*/ 8 w 19"/>
                    <a:gd name="T35" fmla="*/ 7 h 30"/>
                    <a:gd name="T36" fmla="*/ 10 w 19"/>
                    <a:gd name="T37" fmla="*/ 5 h 30"/>
                    <a:gd name="T38" fmla="*/ 13 w 19"/>
                    <a:gd name="T39" fmla="*/ 3 h 30"/>
                    <a:gd name="T40" fmla="*/ 16 w 19"/>
                    <a:gd name="T41" fmla="*/ 2 h 30"/>
                    <a:gd name="T42" fmla="*/ 19 w 19"/>
                    <a:gd name="T43" fmla="*/ 1 h 30"/>
                    <a:gd name="T44" fmla="*/ 19 w 19"/>
                    <a:gd name="T45" fmla="*/ 0 h 3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9"/>
                    <a:gd name="T70" fmla="*/ 0 h 30"/>
                    <a:gd name="T71" fmla="*/ 19 w 19"/>
                    <a:gd name="T72" fmla="*/ 30 h 3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9" h="30">
                      <a:moveTo>
                        <a:pt x="19" y="0"/>
                      </a:moveTo>
                      <a:lnTo>
                        <a:pt x="16" y="1"/>
                      </a:lnTo>
                      <a:lnTo>
                        <a:pt x="13" y="2"/>
                      </a:lnTo>
                      <a:lnTo>
                        <a:pt x="10" y="3"/>
                      </a:lnTo>
                      <a:lnTo>
                        <a:pt x="8" y="6"/>
                      </a:lnTo>
                      <a:lnTo>
                        <a:pt x="5" y="9"/>
                      </a:lnTo>
                      <a:lnTo>
                        <a:pt x="3" y="12"/>
                      </a:lnTo>
                      <a:lnTo>
                        <a:pt x="2" y="16"/>
                      </a:lnTo>
                      <a:lnTo>
                        <a:pt x="1" y="21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1" y="26"/>
                      </a:lnTo>
                      <a:lnTo>
                        <a:pt x="2" y="21"/>
                      </a:lnTo>
                      <a:lnTo>
                        <a:pt x="2" y="17"/>
                      </a:lnTo>
                      <a:lnTo>
                        <a:pt x="4" y="13"/>
                      </a:lnTo>
                      <a:lnTo>
                        <a:pt x="6" y="10"/>
                      </a:lnTo>
                      <a:lnTo>
                        <a:pt x="8" y="7"/>
                      </a:lnTo>
                      <a:lnTo>
                        <a:pt x="10" y="5"/>
                      </a:lnTo>
                      <a:lnTo>
                        <a:pt x="13" y="3"/>
                      </a:lnTo>
                      <a:lnTo>
                        <a:pt x="16" y="2"/>
                      </a:lnTo>
                      <a:lnTo>
                        <a:pt x="19" y="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A7A7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1" name="Freeform 1663"/>
                <p:cNvSpPr>
                  <a:spLocks/>
                </p:cNvSpPr>
                <p:nvPr/>
              </p:nvSpPr>
              <p:spPr bwMode="auto">
                <a:xfrm>
                  <a:off x="2366" y="3416"/>
                  <a:ext cx="19" cy="29"/>
                </a:xfrm>
                <a:custGeom>
                  <a:avLst/>
                  <a:gdLst>
                    <a:gd name="T0" fmla="*/ 19 w 19"/>
                    <a:gd name="T1" fmla="*/ 0 h 29"/>
                    <a:gd name="T2" fmla="*/ 16 w 19"/>
                    <a:gd name="T3" fmla="*/ 1 h 29"/>
                    <a:gd name="T4" fmla="*/ 13 w 19"/>
                    <a:gd name="T5" fmla="*/ 2 h 29"/>
                    <a:gd name="T6" fmla="*/ 10 w 19"/>
                    <a:gd name="T7" fmla="*/ 4 h 29"/>
                    <a:gd name="T8" fmla="*/ 8 w 19"/>
                    <a:gd name="T9" fmla="*/ 6 h 29"/>
                    <a:gd name="T10" fmla="*/ 6 w 19"/>
                    <a:gd name="T11" fmla="*/ 9 h 29"/>
                    <a:gd name="T12" fmla="*/ 4 w 19"/>
                    <a:gd name="T13" fmla="*/ 12 h 29"/>
                    <a:gd name="T14" fmla="*/ 2 w 19"/>
                    <a:gd name="T15" fmla="*/ 16 h 29"/>
                    <a:gd name="T16" fmla="*/ 2 w 19"/>
                    <a:gd name="T17" fmla="*/ 20 h 29"/>
                    <a:gd name="T18" fmla="*/ 1 w 19"/>
                    <a:gd name="T19" fmla="*/ 25 h 29"/>
                    <a:gd name="T20" fmla="*/ 0 w 19"/>
                    <a:gd name="T21" fmla="*/ 29 h 29"/>
                    <a:gd name="T22" fmla="*/ 1 w 19"/>
                    <a:gd name="T23" fmla="*/ 29 h 29"/>
                    <a:gd name="T24" fmla="*/ 2 w 19"/>
                    <a:gd name="T25" fmla="*/ 25 h 29"/>
                    <a:gd name="T26" fmla="*/ 2 w 19"/>
                    <a:gd name="T27" fmla="*/ 21 h 29"/>
                    <a:gd name="T28" fmla="*/ 3 w 19"/>
                    <a:gd name="T29" fmla="*/ 17 h 29"/>
                    <a:gd name="T30" fmla="*/ 4 w 19"/>
                    <a:gd name="T31" fmla="*/ 13 h 29"/>
                    <a:gd name="T32" fmla="*/ 6 w 19"/>
                    <a:gd name="T33" fmla="*/ 10 h 29"/>
                    <a:gd name="T34" fmla="*/ 8 w 19"/>
                    <a:gd name="T35" fmla="*/ 7 h 29"/>
                    <a:gd name="T36" fmla="*/ 11 w 19"/>
                    <a:gd name="T37" fmla="*/ 4 h 29"/>
                    <a:gd name="T38" fmla="*/ 13 w 19"/>
                    <a:gd name="T39" fmla="*/ 3 h 29"/>
                    <a:gd name="T40" fmla="*/ 16 w 19"/>
                    <a:gd name="T41" fmla="*/ 2 h 29"/>
                    <a:gd name="T42" fmla="*/ 19 w 19"/>
                    <a:gd name="T43" fmla="*/ 2 h 29"/>
                    <a:gd name="T44" fmla="*/ 19 w 19"/>
                    <a:gd name="T45" fmla="*/ 0 h 2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9"/>
                    <a:gd name="T70" fmla="*/ 0 h 29"/>
                    <a:gd name="T71" fmla="*/ 19 w 19"/>
                    <a:gd name="T72" fmla="*/ 29 h 2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9" h="29">
                      <a:moveTo>
                        <a:pt x="19" y="0"/>
                      </a:moveTo>
                      <a:lnTo>
                        <a:pt x="16" y="1"/>
                      </a:lnTo>
                      <a:lnTo>
                        <a:pt x="13" y="2"/>
                      </a:lnTo>
                      <a:lnTo>
                        <a:pt x="10" y="4"/>
                      </a:lnTo>
                      <a:lnTo>
                        <a:pt x="8" y="6"/>
                      </a:lnTo>
                      <a:lnTo>
                        <a:pt x="6" y="9"/>
                      </a:lnTo>
                      <a:lnTo>
                        <a:pt x="4" y="12"/>
                      </a:lnTo>
                      <a:lnTo>
                        <a:pt x="2" y="16"/>
                      </a:lnTo>
                      <a:lnTo>
                        <a:pt x="2" y="20"/>
                      </a:lnTo>
                      <a:lnTo>
                        <a:pt x="1" y="25"/>
                      </a:lnTo>
                      <a:lnTo>
                        <a:pt x="0" y="29"/>
                      </a:lnTo>
                      <a:lnTo>
                        <a:pt x="1" y="29"/>
                      </a:lnTo>
                      <a:lnTo>
                        <a:pt x="2" y="25"/>
                      </a:lnTo>
                      <a:lnTo>
                        <a:pt x="2" y="21"/>
                      </a:lnTo>
                      <a:lnTo>
                        <a:pt x="3" y="17"/>
                      </a:lnTo>
                      <a:lnTo>
                        <a:pt x="4" y="13"/>
                      </a:lnTo>
                      <a:lnTo>
                        <a:pt x="6" y="10"/>
                      </a:lnTo>
                      <a:lnTo>
                        <a:pt x="8" y="7"/>
                      </a:lnTo>
                      <a:lnTo>
                        <a:pt x="11" y="4"/>
                      </a:lnTo>
                      <a:lnTo>
                        <a:pt x="13" y="3"/>
                      </a:lnTo>
                      <a:lnTo>
                        <a:pt x="16" y="2"/>
                      </a:lnTo>
                      <a:lnTo>
                        <a:pt x="19" y="2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AAAA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2" name="Freeform 1664"/>
                <p:cNvSpPr>
                  <a:spLocks/>
                </p:cNvSpPr>
                <p:nvPr/>
              </p:nvSpPr>
              <p:spPr bwMode="auto">
                <a:xfrm>
                  <a:off x="2367" y="3418"/>
                  <a:ext cx="18" cy="27"/>
                </a:xfrm>
                <a:custGeom>
                  <a:avLst/>
                  <a:gdLst>
                    <a:gd name="T0" fmla="*/ 18 w 18"/>
                    <a:gd name="T1" fmla="*/ 0 h 27"/>
                    <a:gd name="T2" fmla="*/ 15 w 18"/>
                    <a:gd name="T3" fmla="*/ 0 h 27"/>
                    <a:gd name="T4" fmla="*/ 12 w 18"/>
                    <a:gd name="T5" fmla="*/ 1 h 27"/>
                    <a:gd name="T6" fmla="*/ 10 w 18"/>
                    <a:gd name="T7" fmla="*/ 2 h 27"/>
                    <a:gd name="T8" fmla="*/ 7 w 18"/>
                    <a:gd name="T9" fmla="*/ 5 h 27"/>
                    <a:gd name="T10" fmla="*/ 5 w 18"/>
                    <a:gd name="T11" fmla="*/ 8 h 27"/>
                    <a:gd name="T12" fmla="*/ 3 w 18"/>
                    <a:gd name="T13" fmla="*/ 11 h 27"/>
                    <a:gd name="T14" fmla="*/ 2 w 18"/>
                    <a:gd name="T15" fmla="*/ 15 h 27"/>
                    <a:gd name="T16" fmla="*/ 1 w 18"/>
                    <a:gd name="T17" fmla="*/ 19 h 27"/>
                    <a:gd name="T18" fmla="*/ 1 w 18"/>
                    <a:gd name="T19" fmla="*/ 23 h 27"/>
                    <a:gd name="T20" fmla="*/ 0 w 18"/>
                    <a:gd name="T21" fmla="*/ 27 h 27"/>
                    <a:gd name="T22" fmla="*/ 1 w 18"/>
                    <a:gd name="T23" fmla="*/ 27 h 27"/>
                    <a:gd name="T24" fmla="*/ 1 w 18"/>
                    <a:gd name="T25" fmla="*/ 23 h 27"/>
                    <a:gd name="T26" fmla="*/ 2 w 18"/>
                    <a:gd name="T27" fmla="*/ 18 h 27"/>
                    <a:gd name="T28" fmla="*/ 3 w 18"/>
                    <a:gd name="T29" fmla="*/ 14 h 27"/>
                    <a:gd name="T30" fmla="*/ 5 w 18"/>
                    <a:gd name="T31" fmla="*/ 10 h 27"/>
                    <a:gd name="T32" fmla="*/ 7 w 18"/>
                    <a:gd name="T33" fmla="*/ 7 h 27"/>
                    <a:gd name="T34" fmla="*/ 9 w 18"/>
                    <a:gd name="T35" fmla="*/ 4 h 27"/>
                    <a:gd name="T36" fmla="*/ 12 w 18"/>
                    <a:gd name="T37" fmla="*/ 2 h 27"/>
                    <a:gd name="T38" fmla="*/ 15 w 18"/>
                    <a:gd name="T39" fmla="*/ 1 h 27"/>
                    <a:gd name="T40" fmla="*/ 18 w 18"/>
                    <a:gd name="T41" fmla="*/ 1 h 27"/>
                    <a:gd name="T42" fmla="*/ 18 w 18"/>
                    <a:gd name="T43" fmla="*/ 0 h 2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27"/>
                    <a:gd name="T68" fmla="*/ 18 w 18"/>
                    <a:gd name="T69" fmla="*/ 27 h 2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27">
                      <a:moveTo>
                        <a:pt x="18" y="0"/>
                      </a:moveTo>
                      <a:lnTo>
                        <a:pt x="15" y="0"/>
                      </a:ln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7" y="5"/>
                      </a:lnTo>
                      <a:lnTo>
                        <a:pt x="5" y="8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1" y="23"/>
                      </a:lnTo>
                      <a:lnTo>
                        <a:pt x="0" y="27"/>
                      </a:lnTo>
                      <a:lnTo>
                        <a:pt x="1" y="27"/>
                      </a:lnTo>
                      <a:lnTo>
                        <a:pt x="1" y="23"/>
                      </a:lnTo>
                      <a:lnTo>
                        <a:pt x="2" y="18"/>
                      </a:lnTo>
                      <a:lnTo>
                        <a:pt x="3" y="14"/>
                      </a:lnTo>
                      <a:lnTo>
                        <a:pt x="5" y="10"/>
                      </a:lnTo>
                      <a:lnTo>
                        <a:pt x="7" y="7"/>
                      </a:lnTo>
                      <a:lnTo>
                        <a:pt x="9" y="4"/>
                      </a:lnTo>
                      <a:lnTo>
                        <a:pt x="12" y="2"/>
                      </a:lnTo>
                      <a:lnTo>
                        <a:pt x="15" y="1"/>
                      </a:lnTo>
                      <a:lnTo>
                        <a:pt x="18" y="1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AE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3" name="Freeform 1665"/>
                <p:cNvSpPr>
                  <a:spLocks/>
                </p:cNvSpPr>
                <p:nvPr/>
              </p:nvSpPr>
              <p:spPr bwMode="auto">
                <a:xfrm>
                  <a:off x="2368" y="3419"/>
                  <a:ext cx="17" cy="26"/>
                </a:xfrm>
                <a:custGeom>
                  <a:avLst/>
                  <a:gdLst>
                    <a:gd name="T0" fmla="*/ 17 w 17"/>
                    <a:gd name="T1" fmla="*/ 0 h 26"/>
                    <a:gd name="T2" fmla="*/ 14 w 17"/>
                    <a:gd name="T3" fmla="*/ 0 h 26"/>
                    <a:gd name="T4" fmla="*/ 11 w 17"/>
                    <a:gd name="T5" fmla="*/ 1 h 26"/>
                    <a:gd name="T6" fmla="*/ 8 w 17"/>
                    <a:gd name="T7" fmla="*/ 3 h 26"/>
                    <a:gd name="T8" fmla="*/ 6 w 17"/>
                    <a:gd name="T9" fmla="*/ 6 h 26"/>
                    <a:gd name="T10" fmla="*/ 4 w 17"/>
                    <a:gd name="T11" fmla="*/ 9 h 26"/>
                    <a:gd name="T12" fmla="*/ 2 w 17"/>
                    <a:gd name="T13" fmla="*/ 13 h 26"/>
                    <a:gd name="T14" fmla="*/ 1 w 17"/>
                    <a:gd name="T15" fmla="*/ 17 h 26"/>
                    <a:gd name="T16" fmla="*/ 0 w 17"/>
                    <a:gd name="T17" fmla="*/ 22 h 26"/>
                    <a:gd name="T18" fmla="*/ 0 w 17"/>
                    <a:gd name="T19" fmla="*/ 26 h 26"/>
                    <a:gd name="T20" fmla="*/ 1 w 17"/>
                    <a:gd name="T21" fmla="*/ 26 h 26"/>
                    <a:gd name="T22" fmla="*/ 1 w 17"/>
                    <a:gd name="T23" fmla="*/ 22 h 26"/>
                    <a:gd name="T24" fmla="*/ 2 w 17"/>
                    <a:gd name="T25" fmla="*/ 18 h 26"/>
                    <a:gd name="T26" fmla="*/ 3 w 17"/>
                    <a:gd name="T27" fmla="*/ 14 h 26"/>
                    <a:gd name="T28" fmla="*/ 4 w 17"/>
                    <a:gd name="T29" fmla="*/ 10 h 26"/>
                    <a:gd name="T30" fmla="*/ 6 w 17"/>
                    <a:gd name="T31" fmla="*/ 7 h 26"/>
                    <a:gd name="T32" fmla="*/ 9 w 17"/>
                    <a:gd name="T33" fmla="*/ 4 h 26"/>
                    <a:gd name="T34" fmla="*/ 11 w 17"/>
                    <a:gd name="T35" fmla="*/ 3 h 26"/>
                    <a:gd name="T36" fmla="*/ 14 w 17"/>
                    <a:gd name="T37" fmla="*/ 1 h 26"/>
                    <a:gd name="T38" fmla="*/ 17 w 17"/>
                    <a:gd name="T39" fmla="*/ 1 h 26"/>
                    <a:gd name="T40" fmla="*/ 17 w 17"/>
                    <a:gd name="T41" fmla="*/ 0 h 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7"/>
                    <a:gd name="T64" fmla="*/ 0 h 26"/>
                    <a:gd name="T65" fmla="*/ 17 w 17"/>
                    <a:gd name="T66" fmla="*/ 26 h 2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7" h="26">
                      <a:moveTo>
                        <a:pt x="17" y="0"/>
                      </a:moveTo>
                      <a:lnTo>
                        <a:pt x="14" y="0"/>
                      </a:lnTo>
                      <a:lnTo>
                        <a:pt x="11" y="1"/>
                      </a:lnTo>
                      <a:lnTo>
                        <a:pt x="8" y="3"/>
                      </a:lnTo>
                      <a:lnTo>
                        <a:pt x="6" y="6"/>
                      </a:lnTo>
                      <a:lnTo>
                        <a:pt x="4" y="9"/>
                      </a:lnTo>
                      <a:lnTo>
                        <a:pt x="2" y="13"/>
                      </a:lnTo>
                      <a:lnTo>
                        <a:pt x="1" y="17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1" y="22"/>
                      </a:lnTo>
                      <a:lnTo>
                        <a:pt x="2" y="18"/>
                      </a:lnTo>
                      <a:lnTo>
                        <a:pt x="3" y="14"/>
                      </a:lnTo>
                      <a:lnTo>
                        <a:pt x="4" y="10"/>
                      </a:lnTo>
                      <a:lnTo>
                        <a:pt x="6" y="7"/>
                      </a:lnTo>
                      <a:lnTo>
                        <a:pt x="9" y="4"/>
                      </a:lnTo>
                      <a:lnTo>
                        <a:pt x="11" y="3"/>
                      </a:lnTo>
                      <a:lnTo>
                        <a:pt x="14" y="1"/>
                      </a:lnTo>
                      <a:lnTo>
                        <a:pt x="17" y="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B1B1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4" name="Freeform 1666"/>
                <p:cNvSpPr>
                  <a:spLocks/>
                </p:cNvSpPr>
                <p:nvPr/>
              </p:nvSpPr>
              <p:spPr bwMode="auto">
                <a:xfrm>
                  <a:off x="2369" y="3420"/>
                  <a:ext cx="16" cy="25"/>
                </a:xfrm>
                <a:custGeom>
                  <a:avLst/>
                  <a:gdLst>
                    <a:gd name="T0" fmla="*/ 16 w 16"/>
                    <a:gd name="T1" fmla="*/ 0 h 25"/>
                    <a:gd name="T2" fmla="*/ 13 w 16"/>
                    <a:gd name="T3" fmla="*/ 0 h 25"/>
                    <a:gd name="T4" fmla="*/ 10 w 16"/>
                    <a:gd name="T5" fmla="*/ 2 h 25"/>
                    <a:gd name="T6" fmla="*/ 8 w 16"/>
                    <a:gd name="T7" fmla="*/ 3 h 25"/>
                    <a:gd name="T8" fmla="*/ 5 w 16"/>
                    <a:gd name="T9" fmla="*/ 6 h 25"/>
                    <a:gd name="T10" fmla="*/ 3 w 16"/>
                    <a:gd name="T11" fmla="*/ 9 h 25"/>
                    <a:gd name="T12" fmla="*/ 2 w 16"/>
                    <a:gd name="T13" fmla="*/ 13 h 25"/>
                    <a:gd name="T14" fmla="*/ 1 w 16"/>
                    <a:gd name="T15" fmla="*/ 17 h 25"/>
                    <a:gd name="T16" fmla="*/ 0 w 16"/>
                    <a:gd name="T17" fmla="*/ 21 h 25"/>
                    <a:gd name="T18" fmla="*/ 0 w 16"/>
                    <a:gd name="T19" fmla="*/ 25 h 25"/>
                    <a:gd name="T20" fmla="*/ 1 w 16"/>
                    <a:gd name="T21" fmla="*/ 25 h 25"/>
                    <a:gd name="T22" fmla="*/ 1 w 16"/>
                    <a:gd name="T23" fmla="*/ 21 h 25"/>
                    <a:gd name="T24" fmla="*/ 1 w 16"/>
                    <a:gd name="T25" fmla="*/ 17 h 25"/>
                    <a:gd name="T26" fmla="*/ 3 w 16"/>
                    <a:gd name="T27" fmla="*/ 13 h 25"/>
                    <a:gd name="T28" fmla="*/ 4 w 16"/>
                    <a:gd name="T29" fmla="*/ 10 h 25"/>
                    <a:gd name="T30" fmla="*/ 6 w 16"/>
                    <a:gd name="T31" fmla="*/ 7 h 25"/>
                    <a:gd name="T32" fmla="*/ 8 w 16"/>
                    <a:gd name="T33" fmla="*/ 4 h 25"/>
                    <a:gd name="T34" fmla="*/ 11 w 16"/>
                    <a:gd name="T35" fmla="*/ 2 h 25"/>
                    <a:gd name="T36" fmla="*/ 13 w 16"/>
                    <a:gd name="T37" fmla="*/ 2 h 25"/>
                    <a:gd name="T38" fmla="*/ 16 w 16"/>
                    <a:gd name="T39" fmla="*/ 1 h 25"/>
                    <a:gd name="T40" fmla="*/ 16 w 16"/>
                    <a:gd name="T41" fmla="*/ 0 h 2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6"/>
                    <a:gd name="T64" fmla="*/ 0 h 25"/>
                    <a:gd name="T65" fmla="*/ 16 w 16"/>
                    <a:gd name="T66" fmla="*/ 25 h 2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6" h="25">
                      <a:moveTo>
                        <a:pt x="16" y="0"/>
                      </a:moveTo>
                      <a:lnTo>
                        <a:pt x="13" y="0"/>
                      </a:lnTo>
                      <a:lnTo>
                        <a:pt x="10" y="2"/>
                      </a:lnTo>
                      <a:lnTo>
                        <a:pt x="8" y="3"/>
                      </a:lnTo>
                      <a:lnTo>
                        <a:pt x="5" y="6"/>
                      </a:lnTo>
                      <a:lnTo>
                        <a:pt x="3" y="9"/>
                      </a:lnTo>
                      <a:lnTo>
                        <a:pt x="2" y="13"/>
                      </a:lnTo>
                      <a:lnTo>
                        <a:pt x="1" y="17"/>
                      </a:lnTo>
                      <a:lnTo>
                        <a:pt x="0" y="21"/>
                      </a:lnTo>
                      <a:lnTo>
                        <a:pt x="0" y="25"/>
                      </a:lnTo>
                      <a:lnTo>
                        <a:pt x="1" y="25"/>
                      </a:lnTo>
                      <a:lnTo>
                        <a:pt x="1" y="21"/>
                      </a:lnTo>
                      <a:lnTo>
                        <a:pt x="1" y="17"/>
                      </a:lnTo>
                      <a:lnTo>
                        <a:pt x="3" y="13"/>
                      </a:lnTo>
                      <a:lnTo>
                        <a:pt x="4" y="10"/>
                      </a:lnTo>
                      <a:lnTo>
                        <a:pt x="6" y="7"/>
                      </a:lnTo>
                      <a:lnTo>
                        <a:pt x="8" y="4"/>
                      </a:lnTo>
                      <a:lnTo>
                        <a:pt x="11" y="2"/>
                      </a:lnTo>
                      <a:lnTo>
                        <a:pt x="13" y="2"/>
                      </a:lnTo>
                      <a:lnTo>
                        <a:pt x="16" y="1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5" name="Freeform 1667"/>
                <p:cNvSpPr>
                  <a:spLocks/>
                </p:cNvSpPr>
                <p:nvPr/>
              </p:nvSpPr>
              <p:spPr bwMode="auto">
                <a:xfrm>
                  <a:off x="2370" y="3421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12 w 15"/>
                    <a:gd name="T3" fmla="*/ 1 h 24"/>
                    <a:gd name="T4" fmla="*/ 10 w 15"/>
                    <a:gd name="T5" fmla="*/ 1 h 24"/>
                    <a:gd name="T6" fmla="*/ 7 w 15"/>
                    <a:gd name="T7" fmla="*/ 3 h 24"/>
                    <a:gd name="T8" fmla="*/ 5 w 15"/>
                    <a:gd name="T9" fmla="*/ 6 h 24"/>
                    <a:gd name="T10" fmla="*/ 3 w 15"/>
                    <a:gd name="T11" fmla="*/ 9 h 24"/>
                    <a:gd name="T12" fmla="*/ 2 w 15"/>
                    <a:gd name="T13" fmla="*/ 12 h 24"/>
                    <a:gd name="T14" fmla="*/ 0 w 15"/>
                    <a:gd name="T15" fmla="*/ 16 h 24"/>
                    <a:gd name="T16" fmla="*/ 0 w 15"/>
                    <a:gd name="T17" fmla="*/ 20 h 24"/>
                    <a:gd name="T18" fmla="*/ 0 w 15"/>
                    <a:gd name="T19" fmla="*/ 24 h 24"/>
                    <a:gd name="T20" fmla="*/ 0 w 15"/>
                    <a:gd name="T21" fmla="*/ 24 h 24"/>
                    <a:gd name="T22" fmla="*/ 0 w 15"/>
                    <a:gd name="T23" fmla="*/ 20 h 24"/>
                    <a:gd name="T24" fmla="*/ 1 w 15"/>
                    <a:gd name="T25" fmla="*/ 16 h 24"/>
                    <a:gd name="T26" fmla="*/ 2 w 15"/>
                    <a:gd name="T27" fmla="*/ 13 h 24"/>
                    <a:gd name="T28" fmla="*/ 4 w 15"/>
                    <a:gd name="T29" fmla="*/ 10 h 24"/>
                    <a:gd name="T30" fmla="*/ 5 w 15"/>
                    <a:gd name="T31" fmla="*/ 7 h 24"/>
                    <a:gd name="T32" fmla="*/ 8 w 15"/>
                    <a:gd name="T33" fmla="*/ 4 h 24"/>
                    <a:gd name="T34" fmla="*/ 10 w 15"/>
                    <a:gd name="T35" fmla="*/ 3 h 24"/>
                    <a:gd name="T36" fmla="*/ 12 w 15"/>
                    <a:gd name="T37" fmla="*/ 2 h 24"/>
                    <a:gd name="T38" fmla="*/ 15 w 15"/>
                    <a:gd name="T39" fmla="*/ 1 h 24"/>
                    <a:gd name="T40" fmla="*/ 15 w 15"/>
                    <a:gd name="T41" fmla="*/ 0 h 2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5"/>
                    <a:gd name="T64" fmla="*/ 0 h 24"/>
                    <a:gd name="T65" fmla="*/ 15 w 15"/>
                    <a:gd name="T66" fmla="*/ 24 h 2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5" h="24">
                      <a:moveTo>
                        <a:pt x="15" y="0"/>
                      </a:moveTo>
                      <a:lnTo>
                        <a:pt x="12" y="1"/>
                      </a:lnTo>
                      <a:lnTo>
                        <a:pt x="10" y="1"/>
                      </a:lnTo>
                      <a:lnTo>
                        <a:pt x="7" y="3"/>
                      </a:lnTo>
                      <a:lnTo>
                        <a:pt x="5" y="6"/>
                      </a:lnTo>
                      <a:lnTo>
                        <a:pt x="3" y="9"/>
                      </a:lnTo>
                      <a:lnTo>
                        <a:pt x="2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1" y="16"/>
                      </a:lnTo>
                      <a:lnTo>
                        <a:pt x="2" y="13"/>
                      </a:lnTo>
                      <a:lnTo>
                        <a:pt x="4" y="10"/>
                      </a:lnTo>
                      <a:lnTo>
                        <a:pt x="5" y="7"/>
                      </a:lnTo>
                      <a:lnTo>
                        <a:pt x="8" y="4"/>
                      </a:lnTo>
                      <a:lnTo>
                        <a:pt x="10" y="3"/>
                      </a:lnTo>
                      <a:lnTo>
                        <a:pt x="12" y="2"/>
                      </a:lnTo>
                      <a:lnTo>
                        <a:pt x="15" y="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6" name="Freeform 1668"/>
                <p:cNvSpPr>
                  <a:spLocks/>
                </p:cNvSpPr>
                <p:nvPr/>
              </p:nvSpPr>
              <p:spPr bwMode="auto">
                <a:xfrm>
                  <a:off x="2370" y="3422"/>
                  <a:ext cx="15" cy="23"/>
                </a:xfrm>
                <a:custGeom>
                  <a:avLst/>
                  <a:gdLst>
                    <a:gd name="T0" fmla="*/ 15 w 15"/>
                    <a:gd name="T1" fmla="*/ 0 h 23"/>
                    <a:gd name="T2" fmla="*/ 12 w 15"/>
                    <a:gd name="T3" fmla="*/ 1 h 23"/>
                    <a:gd name="T4" fmla="*/ 10 w 15"/>
                    <a:gd name="T5" fmla="*/ 2 h 23"/>
                    <a:gd name="T6" fmla="*/ 8 w 15"/>
                    <a:gd name="T7" fmla="*/ 3 h 23"/>
                    <a:gd name="T8" fmla="*/ 5 w 15"/>
                    <a:gd name="T9" fmla="*/ 6 h 23"/>
                    <a:gd name="T10" fmla="*/ 4 w 15"/>
                    <a:gd name="T11" fmla="*/ 9 h 23"/>
                    <a:gd name="T12" fmla="*/ 2 w 15"/>
                    <a:gd name="T13" fmla="*/ 12 h 23"/>
                    <a:gd name="T14" fmla="*/ 1 w 15"/>
                    <a:gd name="T15" fmla="*/ 15 h 23"/>
                    <a:gd name="T16" fmla="*/ 0 w 15"/>
                    <a:gd name="T17" fmla="*/ 19 h 23"/>
                    <a:gd name="T18" fmla="*/ 0 w 15"/>
                    <a:gd name="T19" fmla="*/ 23 h 23"/>
                    <a:gd name="T20" fmla="*/ 1 w 15"/>
                    <a:gd name="T21" fmla="*/ 23 h 23"/>
                    <a:gd name="T22" fmla="*/ 1 w 15"/>
                    <a:gd name="T23" fmla="*/ 19 h 23"/>
                    <a:gd name="T24" fmla="*/ 2 w 15"/>
                    <a:gd name="T25" fmla="*/ 16 h 23"/>
                    <a:gd name="T26" fmla="*/ 3 w 15"/>
                    <a:gd name="T27" fmla="*/ 12 h 23"/>
                    <a:gd name="T28" fmla="*/ 4 w 15"/>
                    <a:gd name="T29" fmla="*/ 9 h 23"/>
                    <a:gd name="T30" fmla="*/ 6 w 15"/>
                    <a:gd name="T31" fmla="*/ 6 h 23"/>
                    <a:gd name="T32" fmla="*/ 8 w 15"/>
                    <a:gd name="T33" fmla="*/ 4 h 23"/>
                    <a:gd name="T34" fmla="*/ 10 w 15"/>
                    <a:gd name="T35" fmla="*/ 3 h 23"/>
                    <a:gd name="T36" fmla="*/ 12 w 15"/>
                    <a:gd name="T37" fmla="*/ 2 h 23"/>
                    <a:gd name="T38" fmla="*/ 15 w 15"/>
                    <a:gd name="T39" fmla="*/ 2 h 23"/>
                    <a:gd name="T40" fmla="*/ 15 w 15"/>
                    <a:gd name="T41" fmla="*/ 0 h 2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5"/>
                    <a:gd name="T64" fmla="*/ 0 h 23"/>
                    <a:gd name="T65" fmla="*/ 15 w 15"/>
                    <a:gd name="T66" fmla="*/ 23 h 2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5" h="23">
                      <a:moveTo>
                        <a:pt x="15" y="0"/>
                      </a:moveTo>
                      <a:lnTo>
                        <a:pt x="12" y="1"/>
                      </a:lnTo>
                      <a:lnTo>
                        <a:pt x="10" y="2"/>
                      </a:lnTo>
                      <a:lnTo>
                        <a:pt x="8" y="3"/>
                      </a:lnTo>
                      <a:lnTo>
                        <a:pt x="5" y="6"/>
                      </a:lnTo>
                      <a:lnTo>
                        <a:pt x="4" y="9"/>
                      </a:lnTo>
                      <a:lnTo>
                        <a:pt x="2" y="12"/>
                      </a:lnTo>
                      <a:lnTo>
                        <a:pt x="1" y="15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1" y="23"/>
                      </a:lnTo>
                      <a:lnTo>
                        <a:pt x="1" y="19"/>
                      </a:lnTo>
                      <a:lnTo>
                        <a:pt x="2" y="16"/>
                      </a:lnTo>
                      <a:lnTo>
                        <a:pt x="3" y="12"/>
                      </a:lnTo>
                      <a:lnTo>
                        <a:pt x="4" y="9"/>
                      </a:lnTo>
                      <a:lnTo>
                        <a:pt x="6" y="6"/>
                      </a:lnTo>
                      <a:lnTo>
                        <a:pt x="8" y="4"/>
                      </a:lnTo>
                      <a:lnTo>
                        <a:pt x="10" y="3"/>
                      </a:lnTo>
                      <a:lnTo>
                        <a:pt x="12" y="2"/>
                      </a:lnTo>
                      <a:lnTo>
                        <a:pt x="15" y="2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BDBD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7" name="Freeform 1669"/>
                <p:cNvSpPr>
                  <a:spLocks/>
                </p:cNvSpPr>
                <p:nvPr/>
              </p:nvSpPr>
              <p:spPr bwMode="auto">
                <a:xfrm>
                  <a:off x="2371" y="3424"/>
                  <a:ext cx="14" cy="21"/>
                </a:xfrm>
                <a:custGeom>
                  <a:avLst/>
                  <a:gdLst>
                    <a:gd name="T0" fmla="*/ 14 w 14"/>
                    <a:gd name="T1" fmla="*/ 0 h 21"/>
                    <a:gd name="T2" fmla="*/ 11 w 14"/>
                    <a:gd name="T3" fmla="*/ 0 h 21"/>
                    <a:gd name="T4" fmla="*/ 9 w 14"/>
                    <a:gd name="T5" fmla="*/ 1 h 21"/>
                    <a:gd name="T6" fmla="*/ 7 w 14"/>
                    <a:gd name="T7" fmla="*/ 2 h 21"/>
                    <a:gd name="T8" fmla="*/ 5 w 14"/>
                    <a:gd name="T9" fmla="*/ 4 h 21"/>
                    <a:gd name="T10" fmla="*/ 3 w 14"/>
                    <a:gd name="T11" fmla="*/ 7 h 21"/>
                    <a:gd name="T12" fmla="*/ 2 w 14"/>
                    <a:gd name="T13" fmla="*/ 10 h 21"/>
                    <a:gd name="T14" fmla="*/ 1 w 14"/>
                    <a:gd name="T15" fmla="*/ 14 h 21"/>
                    <a:gd name="T16" fmla="*/ 0 w 14"/>
                    <a:gd name="T17" fmla="*/ 17 h 21"/>
                    <a:gd name="T18" fmla="*/ 0 w 14"/>
                    <a:gd name="T19" fmla="*/ 21 h 21"/>
                    <a:gd name="T20" fmla="*/ 1 w 14"/>
                    <a:gd name="T21" fmla="*/ 21 h 21"/>
                    <a:gd name="T22" fmla="*/ 1 w 14"/>
                    <a:gd name="T23" fmla="*/ 17 h 21"/>
                    <a:gd name="T24" fmla="*/ 2 w 14"/>
                    <a:gd name="T25" fmla="*/ 13 h 21"/>
                    <a:gd name="T26" fmla="*/ 3 w 14"/>
                    <a:gd name="T27" fmla="*/ 10 h 21"/>
                    <a:gd name="T28" fmla="*/ 5 w 14"/>
                    <a:gd name="T29" fmla="*/ 7 h 21"/>
                    <a:gd name="T30" fmla="*/ 7 w 14"/>
                    <a:gd name="T31" fmla="*/ 4 h 21"/>
                    <a:gd name="T32" fmla="*/ 9 w 14"/>
                    <a:gd name="T33" fmla="*/ 2 h 21"/>
                    <a:gd name="T34" fmla="*/ 11 w 14"/>
                    <a:gd name="T35" fmla="*/ 1 h 21"/>
                    <a:gd name="T36" fmla="*/ 14 w 14"/>
                    <a:gd name="T37" fmla="*/ 1 h 21"/>
                    <a:gd name="T38" fmla="*/ 14 w 14"/>
                    <a:gd name="T39" fmla="*/ 0 h 2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4"/>
                    <a:gd name="T61" fmla="*/ 0 h 21"/>
                    <a:gd name="T62" fmla="*/ 14 w 14"/>
                    <a:gd name="T63" fmla="*/ 21 h 2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4" h="21">
                      <a:moveTo>
                        <a:pt x="14" y="0"/>
                      </a:moveTo>
                      <a:lnTo>
                        <a:pt x="11" y="0"/>
                      </a:lnTo>
                      <a:lnTo>
                        <a:pt x="9" y="1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3" y="7"/>
                      </a:lnTo>
                      <a:lnTo>
                        <a:pt x="2" y="10"/>
                      </a:lnTo>
                      <a:lnTo>
                        <a:pt x="1" y="14"/>
                      </a:lnTo>
                      <a:lnTo>
                        <a:pt x="0" y="17"/>
                      </a:lnTo>
                      <a:lnTo>
                        <a:pt x="0" y="21"/>
                      </a:lnTo>
                      <a:lnTo>
                        <a:pt x="1" y="21"/>
                      </a:lnTo>
                      <a:lnTo>
                        <a:pt x="1" y="17"/>
                      </a:lnTo>
                      <a:lnTo>
                        <a:pt x="2" y="13"/>
                      </a:lnTo>
                      <a:lnTo>
                        <a:pt x="3" y="10"/>
                      </a:lnTo>
                      <a:lnTo>
                        <a:pt x="5" y="7"/>
                      </a:lnTo>
                      <a:lnTo>
                        <a:pt x="7" y="4"/>
                      </a:lnTo>
                      <a:lnTo>
                        <a:pt x="9" y="2"/>
                      </a:lnTo>
                      <a:lnTo>
                        <a:pt x="11" y="1"/>
                      </a:lnTo>
                      <a:lnTo>
                        <a:pt x="14" y="1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8" name="Freeform 1670"/>
                <p:cNvSpPr>
                  <a:spLocks/>
                </p:cNvSpPr>
                <p:nvPr/>
              </p:nvSpPr>
              <p:spPr bwMode="auto">
                <a:xfrm>
                  <a:off x="2372" y="3425"/>
                  <a:ext cx="13" cy="20"/>
                </a:xfrm>
                <a:custGeom>
                  <a:avLst/>
                  <a:gdLst>
                    <a:gd name="T0" fmla="*/ 13 w 13"/>
                    <a:gd name="T1" fmla="*/ 0 h 20"/>
                    <a:gd name="T2" fmla="*/ 10 w 13"/>
                    <a:gd name="T3" fmla="*/ 0 h 20"/>
                    <a:gd name="T4" fmla="*/ 8 w 13"/>
                    <a:gd name="T5" fmla="*/ 1 h 20"/>
                    <a:gd name="T6" fmla="*/ 6 w 13"/>
                    <a:gd name="T7" fmla="*/ 3 h 20"/>
                    <a:gd name="T8" fmla="*/ 4 w 13"/>
                    <a:gd name="T9" fmla="*/ 6 h 20"/>
                    <a:gd name="T10" fmla="*/ 2 w 13"/>
                    <a:gd name="T11" fmla="*/ 9 h 20"/>
                    <a:gd name="T12" fmla="*/ 1 w 13"/>
                    <a:gd name="T13" fmla="*/ 12 h 20"/>
                    <a:gd name="T14" fmla="*/ 0 w 13"/>
                    <a:gd name="T15" fmla="*/ 16 h 20"/>
                    <a:gd name="T16" fmla="*/ 0 w 13"/>
                    <a:gd name="T17" fmla="*/ 20 h 20"/>
                    <a:gd name="T18" fmla="*/ 0 w 13"/>
                    <a:gd name="T19" fmla="*/ 20 h 20"/>
                    <a:gd name="T20" fmla="*/ 1 w 13"/>
                    <a:gd name="T21" fmla="*/ 16 h 20"/>
                    <a:gd name="T22" fmla="*/ 2 w 13"/>
                    <a:gd name="T23" fmla="*/ 13 h 20"/>
                    <a:gd name="T24" fmla="*/ 2 w 13"/>
                    <a:gd name="T25" fmla="*/ 10 h 20"/>
                    <a:gd name="T26" fmla="*/ 4 w 13"/>
                    <a:gd name="T27" fmla="*/ 7 h 20"/>
                    <a:gd name="T28" fmla="*/ 6 w 13"/>
                    <a:gd name="T29" fmla="*/ 4 h 20"/>
                    <a:gd name="T30" fmla="*/ 8 w 13"/>
                    <a:gd name="T31" fmla="*/ 2 h 20"/>
                    <a:gd name="T32" fmla="*/ 10 w 13"/>
                    <a:gd name="T33" fmla="*/ 1 h 20"/>
                    <a:gd name="T34" fmla="*/ 13 w 13"/>
                    <a:gd name="T35" fmla="*/ 1 h 20"/>
                    <a:gd name="T36" fmla="*/ 13 w 13"/>
                    <a:gd name="T37" fmla="*/ 0 h 2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"/>
                    <a:gd name="T58" fmla="*/ 0 h 20"/>
                    <a:gd name="T59" fmla="*/ 13 w 13"/>
                    <a:gd name="T60" fmla="*/ 20 h 2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" h="20">
                      <a:moveTo>
                        <a:pt x="13" y="0"/>
                      </a:move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1" y="12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1" y="16"/>
                      </a:lnTo>
                      <a:lnTo>
                        <a:pt x="2" y="13"/>
                      </a:lnTo>
                      <a:lnTo>
                        <a:pt x="2" y="10"/>
                      </a:lnTo>
                      <a:lnTo>
                        <a:pt x="4" y="7"/>
                      </a:lnTo>
                      <a:lnTo>
                        <a:pt x="6" y="4"/>
                      </a:lnTo>
                      <a:lnTo>
                        <a:pt x="8" y="2"/>
                      </a:lnTo>
                      <a:lnTo>
                        <a:pt x="10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5C5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7999" name="Freeform 1671"/>
                <p:cNvSpPr>
                  <a:spLocks/>
                </p:cNvSpPr>
                <p:nvPr/>
              </p:nvSpPr>
              <p:spPr bwMode="auto">
                <a:xfrm>
                  <a:off x="2372" y="3426"/>
                  <a:ext cx="13" cy="19"/>
                </a:xfrm>
                <a:custGeom>
                  <a:avLst/>
                  <a:gdLst>
                    <a:gd name="T0" fmla="*/ 13 w 13"/>
                    <a:gd name="T1" fmla="*/ 0 h 19"/>
                    <a:gd name="T2" fmla="*/ 10 w 13"/>
                    <a:gd name="T3" fmla="*/ 0 h 19"/>
                    <a:gd name="T4" fmla="*/ 8 w 13"/>
                    <a:gd name="T5" fmla="*/ 1 h 19"/>
                    <a:gd name="T6" fmla="*/ 6 w 13"/>
                    <a:gd name="T7" fmla="*/ 3 h 19"/>
                    <a:gd name="T8" fmla="*/ 4 w 13"/>
                    <a:gd name="T9" fmla="*/ 6 h 19"/>
                    <a:gd name="T10" fmla="*/ 2 w 13"/>
                    <a:gd name="T11" fmla="*/ 9 h 19"/>
                    <a:gd name="T12" fmla="*/ 2 w 13"/>
                    <a:gd name="T13" fmla="*/ 12 h 19"/>
                    <a:gd name="T14" fmla="*/ 1 w 13"/>
                    <a:gd name="T15" fmla="*/ 15 h 19"/>
                    <a:gd name="T16" fmla="*/ 0 w 13"/>
                    <a:gd name="T17" fmla="*/ 19 h 19"/>
                    <a:gd name="T18" fmla="*/ 1 w 13"/>
                    <a:gd name="T19" fmla="*/ 19 h 19"/>
                    <a:gd name="T20" fmla="*/ 2 w 13"/>
                    <a:gd name="T21" fmla="*/ 15 h 19"/>
                    <a:gd name="T22" fmla="*/ 2 w 13"/>
                    <a:gd name="T23" fmla="*/ 12 h 19"/>
                    <a:gd name="T24" fmla="*/ 3 w 13"/>
                    <a:gd name="T25" fmla="*/ 9 h 19"/>
                    <a:gd name="T26" fmla="*/ 4 w 13"/>
                    <a:gd name="T27" fmla="*/ 7 h 19"/>
                    <a:gd name="T28" fmla="*/ 7 w 13"/>
                    <a:gd name="T29" fmla="*/ 4 h 19"/>
                    <a:gd name="T30" fmla="*/ 9 w 13"/>
                    <a:gd name="T31" fmla="*/ 2 h 19"/>
                    <a:gd name="T32" fmla="*/ 11 w 13"/>
                    <a:gd name="T33" fmla="*/ 1 h 19"/>
                    <a:gd name="T34" fmla="*/ 13 w 13"/>
                    <a:gd name="T35" fmla="*/ 1 h 19"/>
                    <a:gd name="T36" fmla="*/ 13 w 13"/>
                    <a:gd name="T37" fmla="*/ 0 h 1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3"/>
                    <a:gd name="T58" fmla="*/ 0 h 19"/>
                    <a:gd name="T59" fmla="*/ 13 w 13"/>
                    <a:gd name="T60" fmla="*/ 19 h 1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3" h="19">
                      <a:moveTo>
                        <a:pt x="13" y="0"/>
                      </a:move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6" y="3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2" y="12"/>
                      </a:lnTo>
                      <a:lnTo>
                        <a:pt x="1" y="15"/>
                      </a:lnTo>
                      <a:lnTo>
                        <a:pt x="0" y="19"/>
                      </a:lnTo>
                      <a:lnTo>
                        <a:pt x="1" y="19"/>
                      </a:lnTo>
                      <a:lnTo>
                        <a:pt x="2" y="15"/>
                      </a:lnTo>
                      <a:lnTo>
                        <a:pt x="2" y="12"/>
                      </a:lnTo>
                      <a:lnTo>
                        <a:pt x="3" y="9"/>
                      </a:lnTo>
                      <a:lnTo>
                        <a:pt x="4" y="7"/>
                      </a:lnTo>
                      <a:lnTo>
                        <a:pt x="7" y="4"/>
                      </a:lnTo>
                      <a:lnTo>
                        <a:pt x="9" y="2"/>
                      </a:lnTo>
                      <a:lnTo>
                        <a:pt x="11" y="1"/>
                      </a:lnTo>
                      <a:lnTo>
                        <a:pt x="13" y="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ACAC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0" name="Freeform 1672"/>
                <p:cNvSpPr>
                  <a:spLocks/>
                </p:cNvSpPr>
                <p:nvPr/>
              </p:nvSpPr>
              <p:spPr bwMode="auto">
                <a:xfrm>
                  <a:off x="2373" y="3427"/>
                  <a:ext cx="12" cy="18"/>
                </a:xfrm>
                <a:custGeom>
                  <a:avLst/>
                  <a:gdLst>
                    <a:gd name="T0" fmla="*/ 12 w 12"/>
                    <a:gd name="T1" fmla="*/ 0 h 18"/>
                    <a:gd name="T2" fmla="*/ 10 w 12"/>
                    <a:gd name="T3" fmla="*/ 0 h 18"/>
                    <a:gd name="T4" fmla="*/ 8 w 12"/>
                    <a:gd name="T5" fmla="*/ 1 h 18"/>
                    <a:gd name="T6" fmla="*/ 6 w 12"/>
                    <a:gd name="T7" fmla="*/ 3 h 18"/>
                    <a:gd name="T8" fmla="*/ 3 w 12"/>
                    <a:gd name="T9" fmla="*/ 6 h 18"/>
                    <a:gd name="T10" fmla="*/ 2 w 12"/>
                    <a:gd name="T11" fmla="*/ 8 h 18"/>
                    <a:gd name="T12" fmla="*/ 1 w 12"/>
                    <a:gd name="T13" fmla="*/ 11 h 18"/>
                    <a:gd name="T14" fmla="*/ 1 w 12"/>
                    <a:gd name="T15" fmla="*/ 14 h 18"/>
                    <a:gd name="T16" fmla="*/ 0 w 12"/>
                    <a:gd name="T17" fmla="*/ 18 h 18"/>
                    <a:gd name="T18" fmla="*/ 1 w 12"/>
                    <a:gd name="T19" fmla="*/ 18 h 18"/>
                    <a:gd name="T20" fmla="*/ 1 w 12"/>
                    <a:gd name="T21" fmla="*/ 15 h 18"/>
                    <a:gd name="T22" fmla="*/ 2 w 12"/>
                    <a:gd name="T23" fmla="*/ 12 h 18"/>
                    <a:gd name="T24" fmla="*/ 3 w 12"/>
                    <a:gd name="T25" fmla="*/ 9 h 18"/>
                    <a:gd name="T26" fmla="*/ 4 w 12"/>
                    <a:gd name="T27" fmla="*/ 6 h 18"/>
                    <a:gd name="T28" fmla="*/ 6 w 12"/>
                    <a:gd name="T29" fmla="*/ 4 h 18"/>
                    <a:gd name="T30" fmla="*/ 8 w 12"/>
                    <a:gd name="T31" fmla="*/ 3 h 18"/>
                    <a:gd name="T32" fmla="*/ 10 w 12"/>
                    <a:gd name="T33" fmla="*/ 1 h 18"/>
                    <a:gd name="T34" fmla="*/ 12 w 12"/>
                    <a:gd name="T35" fmla="*/ 1 h 18"/>
                    <a:gd name="T36" fmla="*/ 12 w 12"/>
                    <a:gd name="T37" fmla="*/ 0 h 1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2"/>
                    <a:gd name="T58" fmla="*/ 0 h 18"/>
                    <a:gd name="T59" fmla="*/ 12 w 12"/>
                    <a:gd name="T60" fmla="*/ 18 h 1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2" h="18">
                      <a:moveTo>
                        <a:pt x="12" y="0"/>
                      </a:move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6" y="3"/>
                      </a:lnTo>
                      <a:lnTo>
                        <a:pt x="3" y="6"/>
                      </a:lnTo>
                      <a:lnTo>
                        <a:pt x="2" y="8"/>
                      </a:lnTo>
                      <a:lnTo>
                        <a:pt x="1" y="11"/>
                      </a:lnTo>
                      <a:lnTo>
                        <a:pt x="1" y="14"/>
                      </a:lnTo>
                      <a:lnTo>
                        <a:pt x="0" y="18"/>
                      </a:lnTo>
                      <a:lnTo>
                        <a:pt x="1" y="18"/>
                      </a:lnTo>
                      <a:lnTo>
                        <a:pt x="1" y="15"/>
                      </a:lnTo>
                      <a:lnTo>
                        <a:pt x="2" y="12"/>
                      </a:lnTo>
                      <a:lnTo>
                        <a:pt x="3" y="9"/>
                      </a:lnTo>
                      <a:lnTo>
                        <a:pt x="4" y="6"/>
                      </a:lnTo>
                      <a:lnTo>
                        <a:pt x="6" y="4"/>
                      </a:lnTo>
                      <a:lnTo>
                        <a:pt x="8" y="3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1" name="Freeform 1673"/>
                <p:cNvSpPr>
                  <a:spLocks/>
                </p:cNvSpPr>
                <p:nvPr/>
              </p:nvSpPr>
              <p:spPr bwMode="auto">
                <a:xfrm>
                  <a:off x="2374" y="3428"/>
                  <a:ext cx="11" cy="17"/>
                </a:xfrm>
                <a:custGeom>
                  <a:avLst/>
                  <a:gdLst>
                    <a:gd name="T0" fmla="*/ 11 w 11"/>
                    <a:gd name="T1" fmla="*/ 0 h 17"/>
                    <a:gd name="T2" fmla="*/ 9 w 11"/>
                    <a:gd name="T3" fmla="*/ 0 h 17"/>
                    <a:gd name="T4" fmla="*/ 7 w 11"/>
                    <a:gd name="T5" fmla="*/ 2 h 17"/>
                    <a:gd name="T6" fmla="*/ 5 w 11"/>
                    <a:gd name="T7" fmla="*/ 3 h 17"/>
                    <a:gd name="T8" fmla="*/ 3 w 11"/>
                    <a:gd name="T9" fmla="*/ 5 h 17"/>
                    <a:gd name="T10" fmla="*/ 2 w 11"/>
                    <a:gd name="T11" fmla="*/ 8 h 17"/>
                    <a:gd name="T12" fmla="*/ 1 w 11"/>
                    <a:gd name="T13" fmla="*/ 11 h 17"/>
                    <a:gd name="T14" fmla="*/ 0 w 11"/>
                    <a:gd name="T15" fmla="*/ 14 h 17"/>
                    <a:gd name="T16" fmla="*/ 0 w 11"/>
                    <a:gd name="T17" fmla="*/ 17 h 17"/>
                    <a:gd name="T18" fmla="*/ 1 w 11"/>
                    <a:gd name="T19" fmla="*/ 17 h 17"/>
                    <a:gd name="T20" fmla="*/ 1 w 11"/>
                    <a:gd name="T21" fmla="*/ 14 h 17"/>
                    <a:gd name="T22" fmla="*/ 2 w 11"/>
                    <a:gd name="T23" fmla="*/ 10 h 17"/>
                    <a:gd name="T24" fmla="*/ 3 w 11"/>
                    <a:gd name="T25" fmla="*/ 7 h 17"/>
                    <a:gd name="T26" fmla="*/ 5 w 11"/>
                    <a:gd name="T27" fmla="*/ 5 h 17"/>
                    <a:gd name="T28" fmla="*/ 7 w 11"/>
                    <a:gd name="T29" fmla="*/ 3 h 17"/>
                    <a:gd name="T30" fmla="*/ 9 w 11"/>
                    <a:gd name="T31" fmla="*/ 2 h 17"/>
                    <a:gd name="T32" fmla="*/ 11 w 11"/>
                    <a:gd name="T33" fmla="*/ 2 h 17"/>
                    <a:gd name="T34" fmla="*/ 11 w 11"/>
                    <a:gd name="T35" fmla="*/ 0 h 1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1"/>
                    <a:gd name="T55" fmla="*/ 0 h 17"/>
                    <a:gd name="T56" fmla="*/ 11 w 11"/>
                    <a:gd name="T57" fmla="*/ 17 h 1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1" h="17">
                      <a:moveTo>
                        <a:pt x="11" y="0"/>
                      </a:moveTo>
                      <a:lnTo>
                        <a:pt x="9" y="0"/>
                      </a:lnTo>
                      <a:lnTo>
                        <a:pt x="7" y="2"/>
                      </a:lnTo>
                      <a:lnTo>
                        <a:pt x="5" y="3"/>
                      </a:lnTo>
                      <a:lnTo>
                        <a:pt x="3" y="5"/>
                      </a:lnTo>
                      <a:lnTo>
                        <a:pt x="2" y="8"/>
                      </a:lnTo>
                      <a:lnTo>
                        <a:pt x="1" y="11"/>
                      </a:lnTo>
                      <a:lnTo>
                        <a:pt x="0" y="14"/>
                      </a:lnTo>
                      <a:lnTo>
                        <a:pt x="0" y="17"/>
                      </a:lnTo>
                      <a:lnTo>
                        <a:pt x="1" y="17"/>
                      </a:lnTo>
                      <a:lnTo>
                        <a:pt x="1" y="14"/>
                      </a:lnTo>
                      <a:lnTo>
                        <a:pt x="2" y="10"/>
                      </a:lnTo>
                      <a:lnTo>
                        <a:pt x="3" y="7"/>
                      </a:lnTo>
                      <a:lnTo>
                        <a:pt x="5" y="5"/>
                      </a:lnTo>
                      <a:lnTo>
                        <a:pt x="7" y="3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D1D1D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2" name="Freeform 1674"/>
                <p:cNvSpPr>
                  <a:spLocks/>
                </p:cNvSpPr>
                <p:nvPr/>
              </p:nvSpPr>
              <p:spPr bwMode="auto">
                <a:xfrm>
                  <a:off x="2375" y="3430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8 w 10"/>
                    <a:gd name="T3" fmla="*/ 0 h 15"/>
                    <a:gd name="T4" fmla="*/ 6 w 10"/>
                    <a:gd name="T5" fmla="*/ 1 h 15"/>
                    <a:gd name="T6" fmla="*/ 4 w 10"/>
                    <a:gd name="T7" fmla="*/ 3 h 15"/>
                    <a:gd name="T8" fmla="*/ 2 w 10"/>
                    <a:gd name="T9" fmla="*/ 5 h 15"/>
                    <a:gd name="T10" fmla="*/ 1 w 10"/>
                    <a:gd name="T11" fmla="*/ 8 h 15"/>
                    <a:gd name="T12" fmla="*/ 0 w 10"/>
                    <a:gd name="T13" fmla="*/ 12 h 15"/>
                    <a:gd name="T14" fmla="*/ 0 w 10"/>
                    <a:gd name="T15" fmla="*/ 15 h 15"/>
                    <a:gd name="T16" fmla="*/ 1 w 10"/>
                    <a:gd name="T17" fmla="*/ 15 h 15"/>
                    <a:gd name="T18" fmla="*/ 1 w 10"/>
                    <a:gd name="T19" fmla="*/ 12 h 15"/>
                    <a:gd name="T20" fmla="*/ 1 w 10"/>
                    <a:gd name="T21" fmla="*/ 9 h 15"/>
                    <a:gd name="T22" fmla="*/ 3 w 10"/>
                    <a:gd name="T23" fmla="*/ 6 h 15"/>
                    <a:gd name="T24" fmla="*/ 4 w 10"/>
                    <a:gd name="T25" fmla="*/ 4 h 15"/>
                    <a:gd name="T26" fmla="*/ 6 w 10"/>
                    <a:gd name="T27" fmla="*/ 2 h 15"/>
                    <a:gd name="T28" fmla="*/ 8 w 10"/>
                    <a:gd name="T29" fmla="*/ 1 h 15"/>
                    <a:gd name="T30" fmla="*/ 10 w 10"/>
                    <a:gd name="T31" fmla="*/ 1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8" y="0"/>
                      </a:lnTo>
                      <a:lnTo>
                        <a:pt x="6" y="1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0" y="15"/>
                      </a:lnTo>
                      <a:lnTo>
                        <a:pt x="1" y="15"/>
                      </a:lnTo>
                      <a:lnTo>
                        <a:pt x="1" y="12"/>
                      </a:lnTo>
                      <a:lnTo>
                        <a:pt x="1" y="9"/>
                      </a:lnTo>
                      <a:lnTo>
                        <a:pt x="3" y="6"/>
                      </a:lnTo>
                      <a:lnTo>
                        <a:pt x="4" y="4"/>
                      </a:lnTo>
                      <a:lnTo>
                        <a:pt x="6" y="2"/>
                      </a:lnTo>
                      <a:lnTo>
                        <a:pt x="8" y="1"/>
                      </a:lnTo>
                      <a:lnTo>
                        <a:pt x="10" y="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D4D4D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3" name="Freeform 1675"/>
                <p:cNvSpPr>
                  <a:spLocks/>
                </p:cNvSpPr>
                <p:nvPr/>
              </p:nvSpPr>
              <p:spPr bwMode="auto">
                <a:xfrm>
                  <a:off x="2376" y="3431"/>
                  <a:ext cx="9" cy="14"/>
                </a:xfrm>
                <a:custGeom>
                  <a:avLst/>
                  <a:gdLst>
                    <a:gd name="T0" fmla="*/ 9 w 9"/>
                    <a:gd name="T1" fmla="*/ 0 h 14"/>
                    <a:gd name="T2" fmla="*/ 7 w 9"/>
                    <a:gd name="T3" fmla="*/ 0 h 14"/>
                    <a:gd name="T4" fmla="*/ 5 w 9"/>
                    <a:gd name="T5" fmla="*/ 1 h 14"/>
                    <a:gd name="T6" fmla="*/ 3 w 9"/>
                    <a:gd name="T7" fmla="*/ 3 h 14"/>
                    <a:gd name="T8" fmla="*/ 2 w 9"/>
                    <a:gd name="T9" fmla="*/ 5 h 14"/>
                    <a:gd name="T10" fmla="*/ 0 w 9"/>
                    <a:gd name="T11" fmla="*/ 8 h 14"/>
                    <a:gd name="T12" fmla="*/ 0 w 9"/>
                    <a:gd name="T13" fmla="*/ 11 h 14"/>
                    <a:gd name="T14" fmla="*/ 0 w 9"/>
                    <a:gd name="T15" fmla="*/ 14 h 14"/>
                    <a:gd name="T16" fmla="*/ 0 w 9"/>
                    <a:gd name="T17" fmla="*/ 14 h 14"/>
                    <a:gd name="T18" fmla="*/ 0 w 9"/>
                    <a:gd name="T19" fmla="*/ 11 h 14"/>
                    <a:gd name="T20" fmla="*/ 1 w 9"/>
                    <a:gd name="T21" fmla="*/ 8 h 14"/>
                    <a:gd name="T22" fmla="*/ 2 w 9"/>
                    <a:gd name="T23" fmla="*/ 6 h 14"/>
                    <a:gd name="T24" fmla="*/ 3 w 9"/>
                    <a:gd name="T25" fmla="*/ 4 h 14"/>
                    <a:gd name="T26" fmla="*/ 5 w 9"/>
                    <a:gd name="T27" fmla="*/ 2 h 14"/>
                    <a:gd name="T28" fmla="*/ 7 w 9"/>
                    <a:gd name="T29" fmla="*/ 1 h 14"/>
                    <a:gd name="T30" fmla="*/ 9 w 9"/>
                    <a:gd name="T31" fmla="*/ 1 h 14"/>
                    <a:gd name="T32" fmla="*/ 9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0"/>
                      </a:moveTo>
                      <a:lnTo>
                        <a:pt x="7" y="0"/>
                      </a:ln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2" y="5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D7D7D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4" name="Freeform 1676"/>
                <p:cNvSpPr>
                  <a:spLocks/>
                </p:cNvSpPr>
                <p:nvPr/>
              </p:nvSpPr>
              <p:spPr bwMode="auto">
                <a:xfrm>
                  <a:off x="2376" y="3432"/>
                  <a:ext cx="9" cy="13"/>
                </a:xfrm>
                <a:custGeom>
                  <a:avLst/>
                  <a:gdLst>
                    <a:gd name="T0" fmla="*/ 9 w 9"/>
                    <a:gd name="T1" fmla="*/ 0 h 13"/>
                    <a:gd name="T2" fmla="*/ 7 w 9"/>
                    <a:gd name="T3" fmla="*/ 0 h 13"/>
                    <a:gd name="T4" fmla="*/ 5 w 9"/>
                    <a:gd name="T5" fmla="*/ 1 h 13"/>
                    <a:gd name="T6" fmla="*/ 3 w 9"/>
                    <a:gd name="T7" fmla="*/ 3 h 13"/>
                    <a:gd name="T8" fmla="*/ 2 w 9"/>
                    <a:gd name="T9" fmla="*/ 5 h 13"/>
                    <a:gd name="T10" fmla="*/ 1 w 9"/>
                    <a:gd name="T11" fmla="*/ 7 h 13"/>
                    <a:gd name="T12" fmla="*/ 0 w 9"/>
                    <a:gd name="T13" fmla="*/ 10 h 13"/>
                    <a:gd name="T14" fmla="*/ 0 w 9"/>
                    <a:gd name="T15" fmla="*/ 13 h 13"/>
                    <a:gd name="T16" fmla="*/ 1 w 9"/>
                    <a:gd name="T17" fmla="*/ 13 h 13"/>
                    <a:gd name="T18" fmla="*/ 1 w 9"/>
                    <a:gd name="T19" fmla="*/ 11 h 13"/>
                    <a:gd name="T20" fmla="*/ 2 w 9"/>
                    <a:gd name="T21" fmla="*/ 8 h 13"/>
                    <a:gd name="T22" fmla="*/ 3 w 9"/>
                    <a:gd name="T23" fmla="*/ 6 h 13"/>
                    <a:gd name="T24" fmla="*/ 4 w 9"/>
                    <a:gd name="T25" fmla="*/ 4 h 13"/>
                    <a:gd name="T26" fmla="*/ 5 w 9"/>
                    <a:gd name="T27" fmla="*/ 2 h 13"/>
                    <a:gd name="T28" fmla="*/ 7 w 9"/>
                    <a:gd name="T29" fmla="*/ 1 h 13"/>
                    <a:gd name="T30" fmla="*/ 9 w 9"/>
                    <a:gd name="T31" fmla="*/ 1 h 13"/>
                    <a:gd name="T32" fmla="*/ 9 w 9"/>
                    <a:gd name="T33" fmla="*/ 0 h 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3"/>
                    <a:gd name="T53" fmla="*/ 9 w 9"/>
                    <a:gd name="T54" fmla="*/ 13 h 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3">
                      <a:moveTo>
                        <a:pt x="9" y="0"/>
                      </a:moveTo>
                      <a:lnTo>
                        <a:pt x="7" y="0"/>
                      </a:ln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2" y="5"/>
                      </a:ln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1"/>
                      </a:lnTo>
                      <a:lnTo>
                        <a:pt x="2" y="8"/>
                      </a:lnTo>
                      <a:lnTo>
                        <a:pt x="3" y="6"/>
                      </a:lnTo>
                      <a:lnTo>
                        <a:pt x="4" y="4"/>
                      </a:ln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9" y="1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5" name="Freeform 1677"/>
                <p:cNvSpPr>
                  <a:spLocks/>
                </p:cNvSpPr>
                <p:nvPr/>
              </p:nvSpPr>
              <p:spPr bwMode="auto">
                <a:xfrm>
                  <a:off x="2377" y="3433"/>
                  <a:ext cx="8" cy="12"/>
                </a:xfrm>
                <a:custGeom>
                  <a:avLst/>
                  <a:gdLst>
                    <a:gd name="T0" fmla="*/ 8 w 8"/>
                    <a:gd name="T1" fmla="*/ 0 h 12"/>
                    <a:gd name="T2" fmla="*/ 6 w 8"/>
                    <a:gd name="T3" fmla="*/ 0 h 12"/>
                    <a:gd name="T4" fmla="*/ 4 w 8"/>
                    <a:gd name="T5" fmla="*/ 1 h 12"/>
                    <a:gd name="T6" fmla="*/ 3 w 8"/>
                    <a:gd name="T7" fmla="*/ 3 h 12"/>
                    <a:gd name="T8" fmla="*/ 2 w 8"/>
                    <a:gd name="T9" fmla="*/ 5 h 12"/>
                    <a:gd name="T10" fmla="*/ 1 w 8"/>
                    <a:gd name="T11" fmla="*/ 7 h 12"/>
                    <a:gd name="T12" fmla="*/ 0 w 8"/>
                    <a:gd name="T13" fmla="*/ 10 h 12"/>
                    <a:gd name="T14" fmla="*/ 0 w 8"/>
                    <a:gd name="T15" fmla="*/ 12 h 12"/>
                    <a:gd name="T16" fmla="*/ 1 w 8"/>
                    <a:gd name="T17" fmla="*/ 12 h 12"/>
                    <a:gd name="T18" fmla="*/ 1 w 8"/>
                    <a:gd name="T19" fmla="*/ 9 h 12"/>
                    <a:gd name="T20" fmla="*/ 2 w 8"/>
                    <a:gd name="T21" fmla="*/ 7 h 12"/>
                    <a:gd name="T22" fmla="*/ 3 w 8"/>
                    <a:gd name="T23" fmla="*/ 4 h 12"/>
                    <a:gd name="T24" fmla="*/ 4 w 8"/>
                    <a:gd name="T25" fmla="*/ 3 h 12"/>
                    <a:gd name="T26" fmla="*/ 6 w 8"/>
                    <a:gd name="T27" fmla="*/ 2 h 12"/>
                    <a:gd name="T28" fmla="*/ 8 w 8"/>
                    <a:gd name="T29" fmla="*/ 1 h 12"/>
                    <a:gd name="T30" fmla="*/ 8 w 8"/>
                    <a:gd name="T31" fmla="*/ 0 h 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"/>
                    <a:gd name="T49" fmla="*/ 0 h 12"/>
                    <a:gd name="T50" fmla="*/ 8 w 8"/>
                    <a:gd name="T51" fmla="*/ 12 h 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" h="12">
                      <a:moveTo>
                        <a:pt x="8" y="0"/>
                      </a:moveTo>
                      <a:lnTo>
                        <a:pt x="6" y="0"/>
                      </a:ln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2" y="5"/>
                      </a:ln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1" y="9"/>
                      </a:lnTo>
                      <a:lnTo>
                        <a:pt x="2" y="7"/>
                      </a:lnTo>
                      <a:lnTo>
                        <a:pt x="3" y="4"/>
                      </a:lnTo>
                      <a:lnTo>
                        <a:pt x="4" y="3"/>
                      </a:lnTo>
                      <a:lnTo>
                        <a:pt x="6" y="2"/>
                      </a:lnTo>
                      <a:lnTo>
                        <a:pt x="8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DBDB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48006" name="Freeform 1678"/>
                <p:cNvSpPr>
                  <a:spLocks/>
                </p:cNvSpPr>
                <p:nvPr/>
              </p:nvSpPr>
              <p:spPr bwMode="auto">
                <a:xfrm>
                  <a:off x="2378" y="3434"/>
                  <a:ext cx="7" cy="11"/>
                </a:xfrm>
                <a:custGeom>
                  <a:avLst/>
                  <a:gdLst>
                    <a:gd name="T0" fmla="*/ 7 w 7"/>
                    <a:gd name="T1" fmla="*/ 0 h 11"/>
                    <a:gd name="T2" fmla="*/ 5 w 7"/>
                    <a:gd name="T3" fmla="*/ 1 h 11"/>
                    <a:gd name="T4" fmla="*/ 3 w 7"/>
                    <a:gd name="T5" fmla="*/ 2 h 11"/>
                    <a:gd name="T6" fmla="*/ 2 w 7"/>
                    <a:gd name="T7" fmla="*/ 3 h 11"/>
                    <a:gd name="T8" fmla="*/ 1 w 7"/>
                    <a:gd name="T9" fmla="*/ 6 h 11"/>
                    <a:gd name="T10" fmla="*/ 0 w 7"/>
                    <a:gd name="T11" fmla="*/ 8 h 11"/>
                    <a:gd name="T12" fmla="*/ 0 w 7"/>
                    <a:gd name="T13" fmla="*/ 11 h 11"/>
                    <a:gd name="T14" fmla="*/ 1 w 7"/>
                    <a:gd name="T15" fmla="*/ 11 h 11"/>
                    <a:gd name="T16" fmla="*/ 1 w 7"/>
                    <a:gd name="T17" fmla="*/ 9 h 11"/>
                    <a:gd name="T18" fmla="*/ 1 w 7"/>
                    <a:gd name="T19" fmla="*/ 6 h 11"/>
                    <a:gd name="T20" fmla="*/ 3 w 7"/>
                    <a:gd name="T21" fmla="*/ 4 h 11"/>
                    <a:gd name="T22" fmla="*/ 4 w 7"/>
                    <a:gd name="T23" fmla="*/ 3 h 11"/>
                    <a:gd name="T24" fmla="*/ 5 w 7"/>
                    <a:gd name="T25" fmla="*/ 2 h 11"/>
                    <a:gd name="T26" fmla="*/ 7 w 7"/>
                    <a:gd name="T27" fmla="*/ 1 h 11"/>
                    <a:gd name="T28" fmla="*/ 7 w 7"/>
                    <a:gd name="T29" fmla="*/ 0 h 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"/>
                    <a:gd name="T46" fmla="*/ 0 h 11"/>
                    <a:gd name="T47" fmla="*/ 7 w 7"/>
                    <a:gd name="T48" fmla="*/ 11 h 11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" h="11">
                      <a:moveTo>
                        <a:pt x="7" y="0"/>
                      </a:moveTo>
                      <a:lnTo>
                        <a:pt x="5" y="1"/>
                      </a:lnTo>
                      <a:lnTo>
                        <a:pt x="3" y="2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8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9"/>
                      </a:ln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4" y="3"/>
                      </a:lnTo>
                      <a:lnTo>
                        <a:pt x="5" y="2"/>
                      </a:lnTo>
                      <a:lnTo>
                        <a:pt x="7" y="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</p:grpSp>
          <p:sp>
            <p:nvSpPr>
              <p:cNvPr id="47805" name="Freeform 1679"/>
              <p:cNvSpPr>
                <a:spLocks/>
              </p:cNvSpPr>
              <p:nvPr/>
            </p:nvSpPr>
            <p:spPr bwMode="auto">
              <a:xfrm>
                <a:off x="2417" y="3332"/>
                <a:ext cx="63" cy="63"/>
              </a:xfrm>
              <a:custGeom>
                <a:avLst/>
                <a:gdLst>
                  <a:gd name="T0" fmla="*/ 63 w 63"/>
                  <a:gd name="T1" fmla="*/ 63 h 63"/>
                  <a:gd name="T2" fmla="*/ 0 w 63"/>
                  <a:gd name="T3" fmla="*/ 32 h 63"/>
                  <a:gd name="T4" fmla="*/ 63 w 63"/>
                  <a:gd name="T5" fmla="*/ 0 h 63"/>
                  <a:gd name="T6" fmla="*/ 63 w 63"/>
                  <a:gd name="T7" fmla="*/ 63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63"/>
                  <a:gd name="T14" fmla="*/ 63 w 63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63">
                    <a:moveTo>
                      <a:pt x="63" y="63"/>
                    </a:moveTo>
                    <a:lnTo>
                      <a:pt x="0" y="32"/>
                    </a:lnTo>
                    <a:lnTo>
                      <a:pt x="63" y="0"/>
                    </a:lnTo>
                    <a:lnTo>
                      <a:pt x="6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806" name="Freeform 1680"/>
              <p:cNvSpPr>
                <a:spLocks/>
              </p:cNvSpPr>
              <p:nvPr/>
            </p:nvSpPr>
            <p:spPr bwMode="auto">
              <a:xfrm>
                <a:off x="2478" y="3216"/>
                <a:ext cx="70" cy="57"/>
              </a:xfrm>
              <a:custGeom>
                <a:avLst/>
                <a:gdLst>
                  <a:gd name="T0" fmla="*/ 42 w 70"/>
                  <a:gd name="T1" fmla="*/ 0 h 57"/>
                  <a:gd name="T2" fmla="*/ 0 w 70"/>
                  <a:gd name="T3" fmla="*/ 57 h 57"/>
                  <a:gd name="T4" fmla="*/ 70 w 70"/>
                  <a:gd name="T5" fmla="*/ 57 h 57"/>
                  <a:gd name="T6" fmla="*/ 42 w 70"/>
                  <a:gd name="T7" fmla="*/ 0 h 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0"/>
                  <a:gd name="T13" fmla="*/ 0 h 57"/>
                  <a:gd name="T14" fmla="*/ 70 w 70"/>
                  <a:gd name="T15" fmla="*/ 57 h 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0" h="57">
                    <a:moveTo>
                      <a:pt x="42" y="0"/>
                    </a:moveTo>
                    <a:lnTo>
                      <a:pt x="0" y="57"/>
                    </a:lnTo>
                    <a:lnTo>
                      <a:pt x="70" y="57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7308" name="Freeform 1681"/>
            <p:cNvSpPr>
              <a:spLocks/>
            </p:cNvSpPr>
            <p:nvPr/>
          </p:nvSpPr>
          <p:spPr bwMode="auto">
            <a:xfrm>
              <a:off x="2954" y="2525"/>
              <a:ext cx="38" cy="15"/>
            </a:xfrm>
            <a:custGeom>
              <a:avLst/>
              <a:gdLst>
                <a:gd name="T0" fmla="*/ 22 w 38"/>
                <a:gd name="T1" fmla="*/ 15 h 15"/>
                <a:gd name="T2" fmla="*/ 38 w 38"/>
                <a:gd name="T3" fmla="*/ 0 h 15"/>
                <a:gd name="T4" fmla="*/ 0 w 38"/>
                <a:gd name="T5" fmla="*/ 0 h 15"/>
                <a:gd name="T6" fmla="*/ 22 w 38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5"/>
                <a:gd name="T14" fmla="*/ 38 w 38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5">
                  <a:moveTo>
                    <a:pt x="22" y="15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22" y="1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09" name="Freeform 1682"/>
            <p:cNvSpPr>
              <a:spLocks/>
            </p:cNvSpPr>
            <p:nvPr/>
          </p:nvSpPr>
          <p:spPr bwMode="auto">
            <a:xfrm>
              <a:off x="2719" y="2527"/>
              <a:ext cx="61" cy="28"/>
            </a:xfrm>
            <a:custGeom>
              <a:avLst/>
              <a:gdLst>
                <a:gd name="T0" fmla="*/ 61 w 61"/>
                <a:gd name="T1" fmla="*/ 28 h 28"/>
                <a:gd name="T2" fmla="*/ 28 w 61"/>
                <a:gd name="T3" fmla="*/ 0 h 28"/>
                <a:gd name="T4" fmla="*/ 0 w 61"/>
                <a:gd name="T5" fmla="*/ 28 h 28"/>
                <a:gd name="T6" fmla="*/ 61 w 61"/>
                <a:gd name="T7" fmla="*/ 28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8"/>
                <a:gd name="T14" fmla="*/ 61 w 61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8">
                  <a:moveTo>
                    <a:pt x="61" y="28"/>
                  </a:moveTo>
                  <a:lnTo>
                    <a:pt x="28" y="0"/>
                  </a:lnTo>
                  <a:lnTo>
                    <a:pt x="0" y="28"/>
                  </a:lnTo>
                  <a:lnTo>
                    <a:pt x="61" y="28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0" name="Freeform 1683"/>
            <p:cNvSpPr>
              <a:spLocks/>
            </p:cNvSpPr>
            <p:nvPr/>
          </p:nvSpPr>
          <p:spPr bwMode="auto">
            <a:xfrm>
              <a:off x="2749" y="2525"/>
              <a:ext cx="231" cy="30"/>
            </a:xfrm>
            <a:custGeom>
              <a:avLst/>
              <a:gdLst>
                <a:gd name="T0" fmla="*/ 231 w 231"/>
                <a:gd name="T1" fmla="*/ 11 h 30"/>
                <a:gd name="T2" fmla="*/ 208 w 231"/>
                <a:gd name="T3" fmla="*/ 0 h 30"/>
                <a:gd name="T4" fmla="*/ 31 w 231"/>
                <a:gd name="T5" fmla="*/ 0 h 30"/>
                <a:gd name="T6" fmla="*/ 0 w 231"/>
                <a:gd name="T7" fmla="*/ 15 h 30"/>
                <a:gd name="T8" fmla="*/ 31 w 231"/>
                <a:gd name="T9" fmla="*/ 30 h 30"/>
                <a:gd name="T10" fmla="*/ 213 w 231"/>
                <a:gd name="T11" fmla="*/ 30 h 30"/>
                <a:gd name="T12" fmla="*/ 231 w 231"/>
                <a:gd name="T13" fmla="*/ 11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30"/>
                <a:gd name="T23" fmla="*/ 231 w 231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30">
                  <a:moveTo>
                    <a:pt x="231" y="11"/>
                  </a:moveTo>
                  <a:lnTo>
                    <a:pt x="208" y="0"/>
                  </a:lnTo>
                  <a:lnTo>
                    <a:pt x="31" y="0"/>
                  </a:lnTo>
                  <a:lnTo>
                    <a:pt x="0" y="15"/>
                  </a:lnTo>
                  <a:lnTo>
                    <a:pt x="31" y="30"/>
                  </a:lnTo>
                  <a:lnTo>
                    <a:pt x="213" y="30"/>
                  </a:lnTo>
                  <a:lnTo>
                    <a:pt x="231" y="1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1" name="Freeform 1684"/>
            <p:cNvSpPr>
              <a:spLocks/>
            </p:cNvSpPr>
            <p:nvPr/>
          </p:nvSpPr>
          <p:spPr bwMode="auto">
            <a:xfrm>
              <a:off x="2787" y="2544"/>
              <a:ext cx="137" cy="10"/>
            </a:xfrm>
            <a:custGeom>
              <a:avLst/>
              <a:gdLst>
                <a:gd name="T0" fmla="*/ 0 w 137"/>
                <a:gd name="T1" fmla="*/ 10 h 10"/>
                <a:gd name="T2" fmla="*/ 10 w 137"/>
                <a:gd name="T3" fmla="*/ 10 h 10"/>
                <a:gd name="T4" fmla="*/ 21 w 137"/>
                <a:gd name="T5" fmla="*/ 9 h 10"/>
                <a:gd name="T6" fmla="*/ 30 w 137"/>
                <a:gd name="T7" fmla="*/ 9 h 10"/>
                <a:gd name="T8" fmla="*/ 40 w 137"/>
                <a:gd name="T9" fmla="*/ 9 h 10"/>
                <a:gd name="T10" fmla="*/ 50 w 137"/>
                <a:gd name="T11" fmla="*/ 9 h 10"/>
                <a:gd name="T12" fmla="*/ 59 w 137"/>
                <a:gd name="T13" fmla="*/ 9 h 10"/>
                <a:gd name="T14" fmla="*/ 68 w 137"/>
                <a:gd name="T15" fmla="*/ 8 h 10"/>
                <a:gd name="T16" fmla="*/ 77 w 137"/>
                <a:gd name="T17" fmla="*/ 8 h 10"/>
                <a:gd name="T18" fmla="*/ 85 w 137"/>
                <a:gd name="T19" fmla="*/ 7 h 10"/>
                <a:gd name="T20" fmla="*/ 93 w 137"/>
                <a:gd name="T21" fmla="*/ 7 h 10"/>
                <a:gd name="T22" fmla="*/ 100 w 137"/>
                <a:gd name="T23" fmla="*/ 6 h 10"/>
                <a:gd name="T24" fmla="*/ 107 w 137"/>
                <a:gd name="T25" fmla="*/ 6 h 10"/>
                <a:gd name="T26" fmla="*/ 113 w 137"/>
                <a:gd name="T27" fmla="*/ 5 h 10"/>
                <a:gd name="T28" fmla="*/ 118 w 137"/>
                <a:gd name="T29" fmla="*/ 5 h 10"/>
                <a:gd name="T30" fmla="*/ 123 w 137"/>
                <a:gd name="T31" fmla="*/ 4 h 10"/>
                <a:gd name="T32" fmla="*/ 127 w 137"/>
                <a:gd name="T33" fmla="*/ 4 h 10"/>
                <a:gd name="T34" fmla="*/ 130 w 137"/>
                <a:gd name="T35" fmla="*/ 3 h 10"/>
                <a:gd name="T36" fmla="*/ 133 w 137"/>
                <a:gd name="T37" fmla="*/ 2 h 10"/>
                <a:gd name="T38" fmla="*/ 135 w 137"/>
                <a:gd name="T39" fmla="*/ 2 h 10"/>
                <a:gd name="T40" fmla="*/ 136 w 137"/>
                <a:gd name="T41" fmla="*/ 1 h 10"/>
                <a:gd name="T42" fmla="*/ 137 w 137"/>
                <a:gd name="T43" fmla="*/ 0 h 10"/>
                <a:gd name="T44" fmla="*/ 137 w 137"/>
                <a:gd name="T45" fmla="*/ 10 h 10"/>
                <a:gd name="T46" fmla="*/ 0 w 137"/>
                <a:gd name="T47" fmla="*/ 10 h 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7"/>
                <a:gd name="T73" fmla="*/ 0 h 10"/>
                <a:gd name="T74" fmla="*/ 137 w 137"/>
                <a:gd name="T75" fmla="*/ 10 h 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7" h="10">
                  <a:moveTo>
                    <a:pt x="0" y="10"/>
                  </a:moveTo>
                  <a:lnTo>
                    <a:pt x="10" y="10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59" y="9"/>
                  </a:lnTo>
                  <a:lnTo>
                    <a:pt x="68" y="8"/>
                  </a:lnTo>
                  <a:lnTo>
                    <a:pt x="77" y="8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100" y="6"/>
                  </a:lnTo>
                  <a:lnTo>
                    <a:pt x="107" y="6"/>
                  </a:lnTo>
                  <a:lnTo>
                    <a:pt x="113" y="5"/>
                  </a:lnTo>
                  <a:lnTo>
                    <a:pt x="118" y="5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0" y="3"/>
                  </a:lnTo>
                  <a:lnTo>
                    <a:pt x="133" y="2"/>
                  </a:lnTo>
                  <a:lnTo>
                    <a:pt x="135" y="2"/>
                  </a:lnTo>
                  <a:lnTo>
                    <a:pt x="136" y="1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2" name="Freeform 1685"/>
            <p:cNvSpPr>
              <a:spLocks/>
            </p:cNvSpPr>
            <p:nvPr/>
          </p:nvSpPr>
          <p:spPr bwMode="auto">
            <a:xfrm>
              <a:off x="2787" y="2544"/>
              <a:ext cx="137" cy="10"/>
            </a:xfrm>
            <a:custGeom>
              <a:avLst/>
              <a:gdLst>
                <a:gd name="T0" fmla="*/ 0 w 137"/>
                <a:gd name="T1" fmla="*/ 10 h 10"/>
                <a:gd name="T2" fmla="*/ 10 w 137"/>
                <a:gd name="T3" fmla="*/ 10 h 10"/>
                <a:gd name="T4" fmla="*/ 21 w 137"/>
                <a:gd name="T5" fmla="*/ 9 h 10"/>
                <a:gd name="T6" fmla="*/ 30 w 137"/>
                <a:gd name="T7" fmla="*/ 9 h 10"/>
                <a:gd name="T8" fmla="*/ 40 w 137"/>
                <a:gd name="T9" fmla="*/ 9 h 10"/>
                <a:gd name="T10" fmla="*/ 50 w 137"/>
                <a:gd name="T11" fmla="*/ 9 h 10"/>
                <a:gd name="T12" fmla="*/ 59 w 137"/>
                <a:gd name="T13" fmla="*/ 9 h 10"/>
                <a:gd name="T14" fmla="*/ 68 w 137"/>
                <a:gd name="T15" fmla="*/ 8 h 10"/>
                <a:gd name="T16" fmla="*/ 77 w 137"/>
                <a:gd name="T17" fmla="*/ 8 h 10"/>
                <a:gd name="T18" fmla="*/ 85 w 137"/>
                <a:gd name="T19" fmla="*/ 7 h 10"/>
                <a:gd name="T20" fmla="*/ 93 w 137"/>
                <a:gd name="T21" fmla="*/ 7 h 10"/>
                <a:gd name="T22" fmla="*/ 100 w 137"/>
                <a:gd name="T23" fmla="*/ 6 h 10"/>
                <a:gd name="T24" fmla="*/ 107 w 137"/>
                <a:gd name="T25" fmla="*/ 6 h 10"/>
                <a:gd name="T26" fmla="*/ 113 w 137"/>
                <a:gd name="T27" fmla="*/ 5 h 10"/>
                <a:gd name="T28" fmla="*/ 118 w 137"/>
                <a:gd name="T29" fmla="*/ 5 h 10"/>
                <a:gd name="T30" fmla="*/ 123 w 137"/>
                <a:gd name="T31" fmla="*/ 4 h 10"/>
                <a:gd name="T32" fmla="*/ 127 w 137"/>
                <a:gd name="T33" fmla="*/ 4 h 10"/>
                <a:gd name="T34" fmla="*/ 130 w 137"/>
                <a:gd name="T35" fmla="*/ 3 h 10"/>
                <a:gd name="T36" fmla="*/ 133 w 137"/>
                <a:gd name="T37" fmla="*/ 2 h 10"/>
                <a:gd name="T38" fmla="*/ 135 w 137"/>
                <a:gd name="T39" fmla="*/ 2 h 10"/>
                <a:gd name="T40" fmla="*/ 136 w 137"/>
                <a:gd name="T41" fmla="*/ 1 h 10"/>
                <a:gd name="T42" fmla="*/ 137 w 137"/>
                <a:gd name="T43" fmla="*/ 0 h 10"/>
                <a:gd name="T44" fmla="*/ 135 w 137"/>
                <a:gd name="T45" fmla="*/ 0 h 10"/>
                <a:gd name="T46" fmla="*/ 135 w 137"/>
                <a:gd name="T47" fmla="*/ 1 h 10"/>
                <a:gd name="T48" fmla="*/ 133 w 137"/>
                <a:gd name="T49" fmla="*/ 2 h 10"/>
                <a:gd name="T50" fmla="*/ 132 w 137"/>
                <a:gd name="T51" fmla="*/ 2 h 10"/>
                <a:gd name="T52" fmla="*/ 129 w 137"/>
                <a:gd name="T53" fmla="*/ 3 h 10"/>
                <a:gd name="T54" fmla="*/ 126 w 137"/>
                <a:gd name="T55" fmla="*/ 4 h 10"/>
                <a:gd name="T56" fmla="*/ 122 w 137"/>
                <a:gd name="T57" fmla="*/ 4 h 10"/>
                <a:gd name="T58" fmla="*/ 117 w 137"/>
                <a:gd name="T59" fmla="*/ 5 h 10"/>
                <a:gd name="T60" fmla="*/ 111 w 137"/>
                <a:gd name="T61" fmla="*/ 5 h 10"/>
                <a:gd name="T62" fmla="*/ 105 w 137"/>
                <a:gd name="T63" fmla="*/ 6 h 10"/>
                <a:gd name="T64" fmla="*/ 99 w 137"/>
                <a:gd name="T65" fmla="*/ 6 h 10"/>
                <a:gd name="T66" fmla="*/ 92 w 137"/>
                <a:gd name="T67" fmla="*/ 7 h 10"/>
                <a:gd name="T68" fmla="*/ 84 w 137"/>
                <a:gd name="T69" fmla="*/ 7 h 10"/>
                <a:gd name="T70" fmla="*/ 76 w 137"/>
                <a:gd name="T71" fmla="*/ 8 h 10"/>
                <a:gd name="T72" fmla="*/ 67 w 137"/>
                <a:gd name="T73" fmla="*/ 8 h 10"/>
                <a:gd name="T74" fmla="*/ 59 w 137"/>
                <a:gd name="T75" fmla="*/ 9 h 10"/>
                <a:gd name="T76" fmla="*/ 49 w 137"/>
                <a:gd name="T77" fmla="*/ 9 h 10"/>
                <a:gd name="T78" fmla="*/ 40 w 137"/>
                <a:gd name="T79" fmla="*/ 9 h 10"/>
                <a:gd name="T80" fmla="*/ 30 w 137"/>
                <a:gd name="T81" fmla="*/ 9 h 10"/>
                <a:gd name="T82" fmla="*/ 20 w 137"/>
                <a:gd name="T83" fmla="*/ 9 h 10"/>
                <a:gd name="T84" fmla="*/ 10 w 137"/>
                <a:gd name="T85" fmla="*/ 9 h 10"/>
                <a:gd name="T86" fmla="*/ 0 w 137"/>
                <a:gd name="T87" fmla="*/ 9 h 10"/>
                <a:gd name="T88" fmla="*/ 0 w 137"/>
                <a:gd name="T89" fmla="*/ 10 h 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7"/>
                <a:gd name="T136" fmla="*/ 0 h 10"/>
                <a:gd name="T137" fmla="*/ 137 w 137"/>
                <a:gd name="T138" fmla="*/ 10 h 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7" h="10">
                  <a:moveTo>
                    <a:pt x="0" y="10"/>
                  </a:moveTo>
                  <a:lnTo>
                    <a:pt x="10" y="10"/>
                  </a:lnTo>
                  <a:lnTo>
                    <a:pt x="21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59" y="9"/>
                  </a:lnTo>
                  <a:lnTo>
                    <a:pt x="68" y="8"/>
                  </a:lnTo>
                  <a:lnTo>
                    <a:pt x="77" y="8"/>
                  </a:lnTo>
                  <a:lnTo>
                    <a:pt x="85" y="7"/>
                  </a:lnTo>
                  <a:lnTo>
                    <a:pt x="93" y="7"/>
                  </a:lnTo>
                  <a:lnTo>
                    <a:pt x="100" y="6"/>
                  </a:lnTo>
                  <a:lnTo>
                    <a:pt x="107" y="6"/>
                  </a:lnTo>
                  <a:lnTo>
                    <a:pt x="113" y="5"/>
                  </a:lnTo>
                  <a:lnTo>
                    <a:pt x="118" y="5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0" y="3"/>
                  </a:lnTo>
                  <a:lnTo>
                    <a:pt x="133" y="2"/>
                  </a:lnTo>
                  <a:lnTo>
                    <a:pt x="135" y="2"/>
                  </a:lnTo>
                  <a:lnTo>
                    <a:pt x="136" y="1"/>
                  </a:lnTo>
                  <a:lnTo>
                    <a:pt x="137" y="0"/>
                  </a:lnTo>
                  <a:lnTo>
                    <a:pt x="135" y="0"/>
                  </a:lnTo>
                  <a:lnTo>
                    <a:pt x="135" y="1"/>
                  </a:lnTo>
                  <a:lnTo>
                    <a:pt x="133" y="2"/>
                  </a:lnTo>
                  <a:lnTo>
                    <a:pt x="132" y="2"/>
                  </a:lnTo>
                  <a:lnTo>
                    <a:pt x="129" y="3"/>
                  </a:lnTo>
                  <a:lnTo>
                    <a:pt x="126" y="4"/>
                  </a:lnTo>
                  <a:lnTo>
                    <a:pt x="122" y="4"/>
                  </a:lnTo>
                  <a:lnTo>
                    <a:pt x="117" y="5"/>
                  </a:lnTo>
                  <a:lnTo>
                    <a:pt x="111" y="5"/>
                  </a:lnTo>
                  <a:lnTo>
                    <a:pt x="105" y="6"/>
                  </a:lnTo>
                  <a:lnTo>
                    <a:pt x="99" y="6"/>
                  </a:lnTo>
                  <a:lnTo>
                    <a:pt x="92" y="7"/>
                  </a:lnTo>
                  <a:lnTo>
                    <a:pt x="84" y="7"/>
                  </a:lnTo>
                  <a:lnTo>
                    <a:pt x="76" y="8"/>
                  </a:lnTo>
                  <a:lnTo>
                    <a:pt x="67" y="8"/>
                  </a:lnTo>
                  <a:lnTo>
                    <a:pt x="59" y="9"/>
                  </a:lnTo>
                  <a:lnTo>
                    <a:pt x="49" y="9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3" name="Freeform 1686"/>
            <p:cNvSpPr>
              <a:spLocks/>
            </p:cNvSpPr>
            <p:nvPr/>
          </p:nvSpPr>
          <p:spPr bwMode="auto">
            <a:xfrm>
              <a:off x="2787" y="2544"/>
              <a:ext cx="135" cy="9"/>
            </a:xfrm>
            <a:custGeom>
              <a:avLst/>
              <a:gdLst>
                <a:gd name="T0" fmla="*/ 0 w 135"/>
                <a:gd name="T1" fmla="*/ 9 h 9"/>
                <a:gd name="T2" fmla="*/ 10 w 135"/>
                <a:gd name="T3" fmla="*/ 9 h 9"/>
                <a:gd name="T4" fmla="*/ 20 w 135"/>
                <a:gd name="T5" fmla="*/ 9 h 9"/>
                <a:gd name="T6" fmla="*/ 30 w 135"/>
                <a:gd name="T7" fmla="*/ 9 h 9"/>
                <a:gd name="T8" fmla="*/ 40 w 135"/>
                <a:gd name="T9" fmla="*/ 9 h 9"/>
                <a:gd name="T10" fmla="*/ 49 w 135"/>
                <a:gd name="T11" fmla="*/ 9 h 9"/>
                <a:gd name="T12" fmla="*/ 59 w 135"/>
                <a:gd name="T13" fmla="*/ 9 h 9"/>
                <a:gd name="T14" fmla="*/ 67 w 135"/>
                <a:gd name="T15" fmla="*/ 8 h 9"/>
                <a:gd name="T16" fmla="*/ 76 w 135"/>
                <a:gd name="T17" fmla="*/ 8 h 9"/>
                <a:gd name="T18" fmla="*/ 84 w 135"/>
                <a:gd name="T19" fmla="*/ 7 h 9"/>
                <a:gd name="T20" fmla="*/ 92 w 135"/>
                <a:gd name="T21" fmla="*/ 7 h 9"/>
                <a:gd name="T22" fmla="*/ 99 w 135"/>
                <a:gd name="T23" fmla="*/ 6 h 9"/>
                <a:gd name="T24" fmla="*/ 105 w 135"/>
                <a:gd name="T25" fmla="*/ 6 h 9"/>
                <a:gd name="T26" fmla="*/ 111 w 135"/>
                <a:gd name="T27" fmla="*/ 5 h 9"/>
                <a:gd name="T28" fmla="*/ 117 w 135"/>
                <a:gd name="T29" fmla="*/ 5 h 9"/>
                <a:gd name="T30" fmla="*/ 122 w 135"/>
                <a:gd name="T31" fmla="*/ 4 h 9"/>
                <a:gd name="T32" fmla="*/ 126 w 135"/>
                <a:gd name="T33" fmla="*/ 4 h 9"/>
                <a:gd name="T34" fmla="*/ 129 w 135"/>
                <a:gd name="T35" fmla="*/ 3 h 9"/>
                <a:gd name="T36" fmla="*/ 132 w 135"/>
                <a:gd name="T37" fmla="*/ 2 h 9"/>
                <a:gd name="T38" fmla="*/ 133 w 135"/>
                <a:gd name="T39" fmla="*/ 2 h 9"/>
                <a:gd name="T40" fmla="*/ 135 w 135"/>
                <a:gd name="T41" fmla="*/ 1 h 9"/>
                <a:gd name="T42" fmla="*/ 135 w 135"/>
                <a:gd name="T43" fmla="*/ 0 h 9"/>
                <a:gd name="T44" fmla="*/ 133 w 135"/>
                <a:gd name="T45" fmla="*/ 0 h 9"/>
                <a:gd name="T46" fmla="*/ 133 w 135"/>
                <a:gd name="T47" fmla="*/ 1 h 9"/>
                <a:gd name="T48" fmla="*/ 132 w 135"/>
                <a:gd name="T49" fmla="*/ 2 h 9"/>
                <a:gd name="T50" fmla="*/ 130 w 135"/>
                <a:gd name="T51" fmla="*/ 2 h 9"/>
                <a:gd name="T52" fmla="*/ 128 w 135"/>
                <a:gd name="T53" fmla="*/ 3 h 9"/>
                <a:gd name="T54" fmla="*/ 124 w 135"/>
                <a:gd name="T55" fmla="*/ 4 h 9"/>
                <a:gd name="T56" fmla="*/ 120 w 135"/>
                <a:gd name="T57" fmla="*/ 4 h 9"/>
                <a:gd name="T58" fmla="*/ 116 w 135"/>
                <a:gd name="T59" fmla="*/ 5 h 9"/>
                <a:gd name="T60" fmla="*/ 110 w 135"/>
                <a:gd name="T61" fmla="*/ 5 h 9"/>
                <a:gd name="T62" fmla="*/ 104 w 135"/>
                <a:gd name="T63" fmla="*/ 6 h 9"/>
                <a:gd name="T64" fmla="*/ 98 w 135"/>
                <a:gd name="T65" fmla="*/ 6 h 9"/>
                <a:gd name="T66" fmla="*/ 91 w 135"/>
                <a:gd name="T67" fmla="*/ 7 h 9"/>
                <a:gd name="T68" fmla="*/ 83 w 135"/>
                <a:gd name="T69" fmla="*/ 7 h 9"/>
                <a:gd name="T70" fmla="*/ 75 w 135"/>
                <a:gd name="T71" fmla="*/ 8 h 9"/>
                <a:gd name="T72" fmla="*/ 67 w 135"/>
                <a:gd name="T73" fmla="*/ 8 h 9"/>
                <a:gd name="T74" fmla="*/ 58 w 135"/>
                <a:gd name="T75" fmla="*/ 9 h 9"/>
                <a:gd name="T76" fmla="*/ 49 w 135"/>
                <a:gd name="T77" fmla="*/ 9 h 9"/>
                <a:gd name="T78" fmla="*/ 40 w 135"/>
                <a:gd name="T79" fmla="*/ 9 h 9"/>
                <a:gd name="T80" fmla="*/ 30 w 135"/>
                <a:gd name="T81" fmla="*/ 9 h 9"/>
                <a:gd name="T82" fmla="*/ 20 w 135"/>
                <a:gd name="T83" fmla="*/ 9 h 9"/>
                <a:gd name="T84" fmla="*/ 10 w 135"/>
                <a:gd name="T85" fmla="*/ 9 h 9"/>
                <a:gd name="T86" fmla="*/ 0 w 135"/>
                <a:gd name="T87" fmla="*/ 9 h 9"/>
                <a:gd name="T88" fmla="*/ 0 w 135"/>
                <a:gd name="T89" fmla="*/ 9 h 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5"/>
                <a:gd name="T136" fmla="*/ 0 h 9"/>
                <a:gd name="T137" fmla="*/ 135 w 135"/>
                <a:gd name="T138" fmla="*/ 9 h 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5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9" y="9"/>
                  </a:lnTo>
                  <a:lnTo>
                    <a:pt x="59" y="9"/>
                  </a:lnTo>
                  <a:lnTo>
                    <a:pt x="67" y="8"/>
                  </a:lnTo>
                  <a:lnTo>
                    <a:pt x="76" y="8"/>
                  </a:lnTo>
                  <a:lnTo>
                    <a:pt x="84" y="7"/>
                  </a:lnTo>
                  <a:lnTo>
                    <a:pt x="92" y="7"/>
                  </a:lnTo>
                  <a:lnTo>
                    <a:pt x="99" y="6"/>
                  </a:lnTo>
                  <a:lnTo>
                    <a:pt x="105" y="6"/>
                  </a:lnTo>
                  <a:lnTo>
                    <a:pt x="111" y="5"/>
                  </a:lnTo>
                  <a:lnTo>
                    <a:pt x="117" y="5"/>
                  </a:lnTo>
                  <a:lnTo>
                    <a:pt x="122" y="4"/>
                  </a:lnTo>
                  <a:lnTo>
                    <a:pt x="126" y="4"/>
                  </a:lnTo>
                  <a:lnTo>
                    <a:pt x="129" y="3"/>
                  </a:lnTo>
                  <a:lnTo>
                    <a:pt x="132" y="2"/>
                  </a:lnTo>
                  <a:lnTo>
                    <a:pt x="133" y="2"/>
                  </a:lnTo>
                  <a:lnTo>
                    <a:pt x="135" y="1"/>
                  </a:lnTo>
                  <a:lnTo>
                    <a:pt x="135" y="0"/>
                  </a:lnTo>
                  <a:lnTo>
                    <a:pt x="133" y="0"/>
                  </a:lnTo>
                  <a:lnTo>
                    <a:pt x="133" y="1"/>
                  </a:lnTo>
                  <a:lnTo>
                    <a:pt x="132" y="2"/>
                  </a:lnTo>
                  <a:lnTo>
                    <a:pt x="130" y="2"/>
                  </a:lnTo>
                  <a:lnTo>
                    <a:pt x="128" y="3"/>
                  </a:lnTo>
                  <a:lnTo>
                    <a:pt x="124" y="4"/>
                  </a:lnTo>
                  <a:lnTo>
                    <a:pt x="120" y="4"/>
                  </a:lnTo>
                  <a:lnTo>
                    <a:pt x="116" y="5"/>
                  </a:lnTo>
                  <a:lnTo>
                    <a:pt x="110" y="5"/>
                  </a:lnTo>
                  <a:lnTo>
                    <a:pt x="104" y="6"/>
                  </a:lnTo>
                  <a:lnTo>
                    <a:pt x="98" y="6"/>
                  </a:lnTo>
                  <a:lnTo>
                    <a:pt x="91" y="7"/>
                  </a:lnTo>
                  <a:lnTo>
                    <a:pt x="83" y="7"/>
                  </a:lnTo>
                  <a:lnTo>
                    <a:pt x="75" y="8"/>
                  </a:lnTo>
                  <a:lnTo>
                    <a:pt x="67" y="8"/>
                  </a:lnTo>
                  <a:lnTo>
                    <a:pt x="58" y="9"/>
                  </a:lnTo>
                  <a:lnTo>
                    <a:pt x="49" y="9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EBE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4" name="Freeform 1687"/>
            <p:cNvSpPr>
              <a:spLocks/>
            </p:cNvSpPr>
            <p:nvPr/>
          </p:nvSpPr>
          <p:spPr bwMode="auto">
            <a:xfrm>
              <a:off x="2787" y="2544"/>
              <a:ext cx="133" cy="9"/>
            </a:xfrm>
            <a:custGeom>
              <a:avLst/>
              <a:gdLst>
                <a:gd name="T0" fmla="*/ 0 w 133"/>
                <a:gd name="T1" fmla="*/ 9 h 9"/>
                <a:gd name="T2" fmla="*/ 10 w 133"/>
                <a:gd name="T3" fmla="*/ 9 h 9"/>
                <a:gd name="T4" fmla="*/ 20 w 133"/>
                <a:gd name="T5" fmla="*/ 9 h 9"/>
                <a:gd name="T6" fmla="*/ 30 w 133"/>
                <a:gd name="T7" fmla="*/ 9 h 9"/>
                <a:gd name="T8" fmla="*/ 40 w 133"/>
                <a:gd name="T9" fmla="*/ 9 h 9"/>
                <a:gd name="T10" fmla="*/ 49 w 133"/>
                <a:gd name="T11" fmla="*/ 9 h 9"/>
                <a:gd name="T12" fmla="*/ 58 w 133"/>
                <a:gd name="T13" fmla="*/ 9 h 9"/>
                <a:gd name="T14" fmla="*/ 67 w 133"/>
                <a:gd name="T15" fmla="*/ 8 h 9"/>
                <a:gd name="T16" fmla="*/ 75 w 133"/>
                <a:gd name="T17" fmla="*/ 8 h 9"/>
                <a:gd name="T18" fmla="*/ 83 w 133"/>
                <a:gd name="T19" fmla="*/ 7 h 9"/>
                <a:gd name="T20" fmla="*/ 91 w 133"/>
                <a:gd name="T21" fmla="*/ 7 h 9"/>
                <a:gd name="T22" fmla="*/ 98 w 133"/>
                <a:gd name="T23" fmla="*/ 6 h 9"/>
                <a:gd name="T24" fmla="*/ 104 w 133"/>
                <a:gd name="T25" fmla="*/ 6 h 9"/>
                <a:gd name="T26" fmla="*/ 110 w 133"/>
                <a:gd name="T27" fmla="*/ 5 h 9"/>
                <a:gd name="T28" fmla="*/ 116 w 133"/>
                <a:gd name="T29" fmla="*/ 5 h 9"/>
                <a:gd name="T30" fmla="*/ 120 w 133"/>
                <a:gd name="T31" fmla="*/ 4 h 9"/>
                <a:gd name="T32" fmla="*/ 124 w 133"/>
                <a:gd name="T33" fmla="*/ 4 h 9"/>
                <a:gd name="T34" fmla="*/ 128 w 133"/>
                <a:gd name="T35" fmla="*/ 3 h 9"/>
                <a:gd name="T36" fmla="*/ 130 w 133"/>
                <a:gd name="T37" fmla="*/ 2 h 9"/>
                <a:gd name="T38" fmla="*/ 132 w 133"/>
                <a:gd name="T39" fmla="*/ 2 h 9"/>
                <a:gd name="T40" fmla="*/ 133 w 133"/>
                <a:gd name="T41" fmla="*/ 1 h 9"/>
                <a:gd name="T42" fmla="*/ 133 w 133"/>
                <a:gd name="T43" fmla="*/ 0 h 9"/>
                <a:gd name="T44" fmla="*/ 132 w 133"/>
                <a:gd name="T45" fmla="*/ 0 h 9"/>
                <a:gd name="T46" fmla="*/ 132 w 133"/>
                <a:gd name="T47" fmla="*/ 1 h 9"/>
                <a:gd name="T48" fmla="*/ 130 w 133"/>
                <a:gd name="T49" fmla="*/ 2 h 9"/>
                <a:gd name="T50" fmla="*/ 128 w 133"/>
                <a:gd name="T51" fmla="*/ 2 h 9"/>
                <a:gd name="T52" fmla="*/ 126 w 133"/>
                <a:gd name="T53" fmla="*/ 3 h 9"/>
                <a:gd name="T54" fmla="*/ 123 w 133"/>
                <a:gd name="T55" fmla="*/ 3 h 9"/>
                <a:gd name="T56" fmla="*/ 119 w 133"/>
                <a:gd name="T57" fmla="*/ 4 h 9"/>
                <a:gd name="T58" fmla="*/ 114 w 133"/>
                <a:gd name="T59" fmla="*/ 4 h 9"/>
                <a:gd name="T60" fmla="*/ 109 w 133"/>
                <a:gd name="T61" fmla="*/ 5 h 9"/>
                <a:gd name="T62" fmla="*/ 103 w 133"/>
                <a:gd name="T63" fmla="*/ 6 h 9"/>
                <a:gd name="T64" fmla="*/ 97 w 133"/>
                <a:gd name="T65" fmla="*/ 6 h 9"/>
                <a:gd name="T66" fmla="*/ 90 w 133"/>
                <a:gd name="T67" fmla="*/ 7 h 9"/>
                <a:gd name="T68" fmla="*/ 82 w 133"/>
                <a:gd name="T69" fmla="*/ 7 h 9"/>
                <a:gd name="T70" fmla="*/ 74 w 133"/>
                <a:gd name="T71" fmla="*/ 8 h 9"/>
                <a:gd name="T72" fmla="*/ 66 w 133"/>
                <a:gd name="T73" fmla="*/ 8 h 9"/>
                <a:gd name="T74" fmla="*/ 57 w 133"/>
                <a:gd name="T75" fmla="*/ 9 h 9"/>
                <a:gd name="T76" fmla="*/ 48 w 133"/>
                <a:gd name="T77" fmla="*/ 9 h 9"/>
                <a:gd name="T78" fmla="*/ 39 w 133"/>
                <a:gd name="T79" fmla="*/ 9 h 9"/>
                <a:gd name="T80" fmla="*/ 29 w 133"/>
                <a:gd name="T81" fmla="*/ 9 h 9"/>
                <a:gd name="T82" fmla="*/ 20 w 133"/>
                <a:gd name="T83" fmla="*/ 9 h 9"/>
                <a:gd name="T84" fmla="*/ 10 w 133"/>
                <a:gd name="T85" fmla="*/ 9 h 9"/>
                <a:gd name="T86" fmla="*/ 0 w 133"/>
                <a:gd name="T87" fmla="*/ 9 h 9"/>
                <a:gd name="T88" fmla="*/ 0 w 133"/>
                <a:gd name="T89" fmla="*/ 9 h 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3"/>
                <a:gd name="T136" fmla="*/ 0 h 9"/>
                <a:gd name="T137" fmla="*/ 133 w 133"/>
                <a:gd name="T138" fmla="*/ 9 h 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3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9" y="9"/>
                  </a:lnTo>
                  <a:lnTo>
                    <a:pt x="58" y="9"/>
                  </a:lnTo>
                  <a:lnTo>
                    <a:pt x="67" y="8"/>
                  </a:lnTo>
                  <a:lnTo>
                    <a:pt x="75" y="8"/>
                  </a:lnTo>
                  <a:lnTo>
                    <a:pt x="83" y="7"/>
                  </a:lnTo>
                  <a:lnTo>
                    <a:pt x="91" y="7"/>
                  </a:lnTo>
                  <a:lnTo>
                    <a:pt x="98" y="6"/>
                  </a:lnTo>
                  <a:lnTo>
                    <a:pt x="104" y="6"/>
                  </a:lnTo>
                  <a:lnTo>
                    <a:pt x="110" y="5"/>
                  </a:lnTo>
                  <a:lnTo>
                    <a:pt x="116" y="5"/>
                  </a:lnTo>
                  <a:lnTo>
                    <a:pt x="120" y="4"/>
                  </a:lnTo>
                  <a:lnTo>
                    <a:pt x="124" y="4"/>
                  </a:lnTo>
                  <a:lnTo>
                    <a:pt x="128" y="3"/>
                  </a:lnTo>
                  <a:lnTo>
                    <a:pt x="130" y="2"/>
                  </a:lnTo>
                  <a:lnTo>
                    <a:pt x="132" y="2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132" y="0"/>
                  </a:lnTo>
                  <a:lnTo>
                    <a:pt x="132" y="1"/>
                  </a:lnTo>
                  <a:lnTo>
                    <a:pt x="130" y="2"/>
                  </a:lnTo>
                  <a:lnTo>
                    <a:pt x="128" y="2"/>
                  </a:lnTo>
                  <a:lnTo>
                    <a:pt x="126" y="3"/>
                  </a:lnTo>
                  <a:lnTo>
                    <a:pt x="123" y="3"/>
                  </a:lnTo>
                  <a:lnTo>
                    <a:pt x="119" y="4"/>
                  </a:lnTo>
                  <a:lnTo>
                    <a:pt x="114" y="4"/>
                  </a:lnTo>
                  <a:lnTo>
                    <a:pt x="109" y="5"/>
                  </a:lnTo>
                  <a:lnTo>
                    <a:pt x="103" y="6"/>
                  </a:lnTo>
                  <a:lnTo>
                    <a:pt x="97" y="6"/>
                  </a:lnTo>
                  <a:lnTo>
                    <a:pt x="90" y="7"/>
                  </a:lnTo>
                  <a:lnTo>
                    <a:pt x="82" y="7"/>
                  </a:lnTo>
                  <a:lnTo>
                    <a:pt x="74" y="8"/>
                  </a:lnTo>
                  <a:lnTo>
                    <a:pt x="66" y="8"/>
                  </a:lnTo>
                  <a:lnTo>
                    <a:pt x="57" y="9"/>
                  </a:lnTo>
                  <a:lnTo>
                    <a:pt x="48" y="9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D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5" name="Freeform 1688"/>
            <p:cNvSpPr>
              <a:spLocks/>
            </p:cNvSpPr>
            <p:nvPr/>
          </p:nvSpPr>
          <p:spPr bwMode="auto">
            <a:xfrm>
              <a:off x="2787" y="2544"/>
              <a:ext cx="132" cy="9"/>
            </a:xfrm>
            <a:custGeom>
              <a:avLst/>
              <a:gdLst>
                <a:gd name="T0" fmla="*/ 0 w 132"/>
                <a:gd name="T1" fmla="*/ 9 h 9"/>
                <a:gd name="T2" fmla="*/ 10 w 132"/>
                <a:gd name="T3" fmla="*/ 9 h 9"/>
                <a:gd name="T4" fmla="*/ 20 w 132"/>
                <a:gd name="T5" fmla="*/ 9 h 9"/>
                <a:gd name="T6" fmla="*/ 29 w 132"/>
                <a:gd name="T7" fmla="*/ 9 h 9"/>
                <a:gd name="T8" fmla="*/ 39 w 132"/>
                <a:gd name="T9" fmla="*/ 9 h 9"/>
                <a:gd name="T10" fmla="*/ 48 w 132"/>
                <a:gd name="T11" fmla="*/ 9 h 9"/>
                <a:gd name="T12" fmla="*/ 57 w 132"/>
                <a:gd name="T13" fmla="*/ 9 h 9"/>
                <a:gd name="T14" fmla="*/ 66 w 132"/>
                <a:gd name="T15" fmla="*/ 8 h 9"/>
                <a:gd name="T16" fmla="*/ 74 w 132"/>
                <a:gd name="T17" fmla="*/ 8 h 9"/>
                <a:gd name="T18" fmla="*/ 82 w 132"/>
                <a:gd name="T19" fmla="*/ 7 h 9"/>
                <a:gd name="T20" fmla="*/ 90 w 132"/>
                <a:gd name="T21" fmla="*/ 7 h 9"/>
                <a:gd name="T22" fmla="*/ 97 w 132"/>
                <a:gd name="T23" fmla="*/ 6 h 9"/>
                <a:gd name="T24" fmla="*/ 103 w 132"/>
                <a:gd name="T25" fmla="*/ 6 h 9"/>
                <a:gd name="T26" fmla="*/ 109 w 132"/>
                <a:gd name="T27" fmla="*/ 5 h 9"/>
                <a:gd name="T28" fmla="*/ 114 w 132"/>
                <a:gd name="T29" fmla="*/ 4 h 9"/>
                <a:gd name="T30" fmla="*/ 119 w 132"/>
                <a:gd name="T31" fmla="*/ 4 h 9"/>
                <a:gd name="T32" fmla="*/ 123 w 132"/>
                <a:gd name="T33" fmla="*/ 3 h 9"/>
                <a:gd name="T34" fmla="*/ 126 w 132"/>
                <a:gd name="T35" fmla="*/ 3 h 9"/>
                <a:gd name="T36" fmla="*/ 128 w 132"/>
                <a:gd name="T37" fmla="*/ 2 h 9"/>
                <a:gd name="T38" fmla="*/ 130 w 132"/>
                <a:gd name="T39" fmla="*/ 2 h 9"/>
                <a:gd name="T40" fmla="*/ 132 w 132"/>
                <a:gd name="T41" fmla="*/ 1 h 9"/>
                <a:gd name="T42" fmla="*/ 132 w 132"/>
                <a:gd name="T43" fmla="*/ 0 h 9"/>
                <a:gd name="T44" fmla="*/ 130 w 132"/>
                <a:gd name="T45" fmla="*/ 0 h 9"/>
                <a:gd name="T46" fmla="*/ 130 w 132"/>
                <a:gd name="T47" fmla="*/ 1 h 9"/>
                <a:gd name="T48" fmla="*/ 129 w 132"/>
                <a:gd name="T49" fmla="*/ 2 h 9"/>
                <a:gd name="T50" fmla="*/ 127 w 132"/>
                <a:gd name="T51" fmla="*/ 2 h 9"/>
                <a:gd name="T52" fmla="*/ 124 w 132"/>
                <a:gd name="T53" fmla="*/ 3 h 9"/>
                <a:gd name="T54" fmla="*/ 120 w 132"/>
                <a:gd name="T55" fmla="*/ 4 h 9"/>
                <a:gd name="T56" fmla="*/ 116 w 132"/>
                <a:gd name="T57" fmla="*/ 4 h 9"/>
                <a:gd name="T58" fmla="*/ 111 w 132"/>
                <a:gd name="T59" fmla="*/ 5 h 9"/>
                <a:gd name="T60" fmla="*/ 105 w 132"/>
                <a:gd name="T61" fmla="*/ 5 h 9"/>
                <a:gd name="T62" fmla="*/ 99 w 132"/>
                <a:gd name="T63" fmla="*/ 6 h 9"/>
                <a:gd name="T64" fmla="*/ 92 w 132"/>
                <a:gd name="T65" fmla="*/ 6 h 9"/>
                <a:gd name="T66" fmla="*/ 85 w 132"/>
                <a:gd name="T67" fmla="*/ 7 h 9"/>
                <a:gd name="T68" fmla="*/ 77 w 132"/>
                <a:gd name="T69" fmla="*/ 7 h 9"/>
                <a:gd name="T70" fmla="*/ 68 w 132"/>
                <a:gd name="T71" fmla="*/ 8 h 9"/>
                <a:gd name="T72" fmla="*/ 59 w 132"/>
                <a:gd name="T73" fmla="*/ 8 h 9"/>
                <a:gd name="T74" fmla="*/ 50 w 132"/>
                <a:gd name="T75" fmla="*/ 9 h 9"/>
                <a:gd name="T76" fmla="*/ 40 w 132"/>
                <a:gd name="T77" fmla="*/ 9 h 9"/>
                <a:gd name="T78" fmla="*/ 31 w 132"/>
                <a:gd name="T79" fmla="*/ 9 h 9"/>
                <a:gd name="T80" fmla="*/ 21 w 132"/>
                <a:gd name="T81" fmla="*/ 9 h 9"/>
                <a:gd name="T82" fmla="*/ 10 w 132"/>
                <a:gd name="T83" fmla="*/ 9 h 9"/>
                <a:gd name="T84" fmla="*/ 0 w 132"/>
                <a:gd name="T85" fmla="*/ 9 h 9"/>
                <a:gd name="T86" fmla="*/ 0 w 132"/>
                <a:gd name="T87" fmla="*/ 9 h 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32"/>
                <a:gd name="T133" fmla="*/ 0 h 9"/>
                <a:gd name="T134" fmla="*/ 132 w 132"/>
                <a:gd name="T135" fmla="*/ 9 h 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32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9"/>
                  </a:lnTo>
                  <a:lnTo>
                    <a:pt x="57" y="9"/>
                  </a:lnTo>
                  <a:lnTo>
                    <a:pt x="66" y="8"/>
                  </a:lnTo>
                  <a:lnTo>
                    <a:pt x="74" y="8"/>
                  </a:lnTo>
                  <a:lnTo>
                    <a:pt x="82" y="7"/>
                  </a:lnTo>
                  <a:lnTo>
                    <a:pt x="90" y="7"/>
                  </a:lnTo>
                  <a:lnTo>
                    <a:pt x="97" y="6"/>
                  </a:lnTo>
                  <a:lnTo>
                    <a:pt x="103" y="6"/>
                  </a:lnTo>
                  <a:lnTo>
                    <a:pt x="109" y="5"/>
                  </a:lnTo>
                  <a:lnTo>
                    <a:pt x="114" y="4"/>
                  </a:lnTo>
                  <a:lnTo>
                    <a:pt x="119" y="4"/>
                  </a:lnTo>
                  <a:lnTo>
                    <a:pt x="123" y="3"/>
                  </a:lnTo>
                  <a:lnTo>
                    <a:pt x="126" y="3"/>
                  </a:lnTo>
                  <a:lnTo>
                    <a:pt x="128" y="2"/>
                  </a:lnTo>
                  <a:lnTo>
                    <a:pt x="130" y="2"/>
                  </a:lnTo>
                  <a:lnTo>
                    <a:pt x="132" y="1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30" y="1"/>
                  </a:lnTo>
                  <a:lnTo>
                    <a:pt x="129" y="2"/>
                  </a:lnTo>
                  <a:lnTo>
                    <a:pt x="127" y="2"/>
                  </a:lnTo>
                  <a:lnTo>
                    <a:pt x="124" y="3"/>
                  </a:lnTo>
                  <a:lnTo>
                    <a:pt x="120" y="4"/>
                  </a:lnTo>
                  <a:lnTo>
                    <a:pt x="116" y="4"/>
                  </a:lnTo>
                  <a:lnTo>
                    <a:pt x="111" y="5"/>
                  </a:lnTo>
                  <a:lnTo>
                    <a:pt x="105" y="5"/>
                  </a:lnTo>
                  <a:lnTo>
                    <a:pt x="99" y="6"/>
                  </a:lnTo>
                  <a:lnTo>
                    <a:pt x="92" y="6"/>
                  </a:lnTo>
                  <a:lnTo>
                    <a:pt x="85" y="7"/>
                  </a:lnTo>
                  <a:lnTo>
                    <a:pt x="77" y="7"/>
                  </a:lnTo>
                  <a:lnTo>
                    <a:pt x="68" y="8"/>
                  </a:lnTo>
                  <a:lnTo>
                    <a:pt x="59" y="8"/>
                  </a:lnTo>
                  <a:lnTo>
                    <a:pt x="50" y="9"/>
                  </a:lnTo>
                  <a:lnTo>
                    <a:pt x="40" y="9"/>
                  </a:lnTo>
                  <a:lnTo>
                    <a:pt x="31" y="9"/>
                  </a:lnTo>
                  <a:lnTo>
                    <a:pt x="21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CBCB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6" name="Freeform 1689"/>
            <p:cNvSpPr>
              <a:spLocks/>
            </p:cNvSpPr>
            <p:nvPr/>
          </p:nvSpPr>
          <p:spPr bwMode="auto">
            <a:xfrm>
              <a:off x="2787" y="2544"/>
              <a:ext cx="130" cy="9"/>
            </a:xfrm>
            <a:custGeom>
              <a:avLst/>
              <a:gdLst>
                <a:gd name="T0" fmla="*/ 0 w 130"/>
                <a:gd name="T1" fmla="*/ 9 h 9"/>
                <a:gd name="T2" fmla="*/ 10 w 130"/>
                <a:gd name="T3" fmla="*/ 9 h 9"/>
                <a:gd name="T4" fmla="*/ 21 w 130"/>
                <a:gd name="T5" fmla="*/ 9 h 9"/>
                <a:gd name="T6" fmla="*/ 31 w 130"/>
                <a:gd name="T7" fmla="*/ 9 h 9"/>
                <a:gd name="T8" fmla="*/ 40 w 130"/>
                <a:gd name="T9" fmla="*/ 9 h 9"/>
                <a:gd name="T10" fmla="*/ 50 w 130"/>
                <a:gd name="T11" fmla="*/ 9 h 9"/>
                <a:gd name="T12" fmla="*/ 59 w 130"/>
                <a:gd name="T13" fmla="*/ 8 h 9"/>
                <a:gd name="T14" fmla="*/ 68 w 130"/>
                <a:gd name="T15" fmla="*/ 8 h 9"/>
                <a:gd name="T16" fmla="*/ 77 w 130"/>
                <a:gd name="T17" fmla="*/ 7 h 9"/>
                <a:gd name="T18" fmla="*/ 85 w 130"/>
                <a:gd name="T19" fmla="*/ 7 h 9"/>
                <a:gd name="T20" fmla="*/ 92 w 130"/>
                <a:gd name="T21" fmla="*/ 6 h 9"/>
                <a:gd name="T22" fmla="*/ 99 w 130"/>
                <a:gd name="T23" fmla="*/ 6 h 9"/>
                <a:gd name="T24" fmla="*/ 105 w 130"/>
                <a:gd name="T25" fmla="*/ 5 h 9"/>
                <a:gd name="T26" fmla="*/ 111 w 130"/>
                <a:gd name="T27" fmla="*/ 5 h 9"/>
                <a:gd name="T28" fmla="*/ 116 w 130"/>
                <a:gd name="T29" fmla="*/ 4 h 9"/>
                <a:gd name="T30" fmla="*/ 120 w 130"/>
                <a:gd name="T31" fmla="*/ 4 h 9"/>
                <a:gd name="T32" fmla="*/ 124 w 130"/>
                <a:gd name="T33" fmla="*/ 3 h 9"/>
                <a:gd name="T34" fmla="*/ 127 w 130"/>
                <a:gd name="T35" fmla="*/ 2 h 9"/>
                <a:gd name="T36" fmla="*/ 129 w 130"/>
                <a:gd name="T37" fmla="*/ 2 h 9"/>
                <a:gd name="T38" fmla="*/ 130 w 130"/>
                <a:gd name="T39" fmla="*/ 1 h 9"/>
                <a:gd name="T40" fmla="*/ 130 w 130"/>
                <a:gd name="T41" fmla="*/ 0 h 9"/>
                <a:gd name="T42" fmla="*/ 129 w 130"/>
                <a:gd name="T43" fmla="*/ 0 h 9"/>
                <a:gd name="T44" fmla="*/ 128 w 130"/>
                <a:gd name="T45" fmla="*/ 1 h 9"/>
                <a:gd name="T46" fmla="*/ 127 w 130"/>
                <a:gd name="T47" fmla="*/ 2 h 9"/>
                <a:gd name="T48" fmla="*/ 125 w 130"/>
                <a:gd name="T49" fmla="*/ 2 h 9"/>
                <a:gd name="T50" fmla="*/ 122 w 130"/>
                <a:gd name="T51" fmla="*/ 3 h 9"/>
                <a:gd name="T52" fmla="*/ 119 w 130"/>
                <a:gd name="T53" fmla="*/ 4 h 9"/>
                <a:gd name="T54" fmla="*/ 115 w 130"/>
                <a:gd name="T55" fmla="*/ 4 h 9"/>
                <a:gd name="T56" fmla="*/ 110 w 130"/>
                <a:gd name="T57" fmla="*/ 5 h 9"/>
                <a:gd name="T58" fmla="*/ 104 w 130"/>
                <a:gd name="T59" fmla="*/ 5 h 9"/>
                <a:gd name="T60" fmla="*/ 98 w 130"/>
                <a:gd name="T61" fmla="*/ 6 h 9"/>
                <a:gd name="T62" fmla="*/ 91 w 130"/>
                <a:gd name="T63" fmla="*/ 6 h 9"/>
                <a:gd name="T64" fmla="*/ 84 w 130"/>
                <a:gd name="T65" fmla="*/ 7 h 9"/>
                <a:gd name="T66" fmla="*/ 76 w 130"/>
                <a:gd name="T67" fmla="*/ 7 h 9"/>
                <a:gd name="T68" fmla="*/ 67 w 130"/>
                <a:gd name="T69" fmla="*/ 8 h 9"/>
                <a:gd name="T70" fmla="*/ 59 w 130"/>
                <a:gd name="T71" fmla="*/ 8 h 9"/>
                <a:gd name="T72" fmla="*/ 49 w 130"/>
                <a:gd name="T73" fmla="*/ 9 h 9"/>
                <a:gd name="T74" fmla="*/ 40 w 130"/>
                <a:gd name="T75" fmla="*/ 9 h 9"/>
                <a:gd name="T76" fmla="*/ 30 w 130"/>
                <a:gd name="T77" fmla="*/ 9 h 9"/>
                <a:gd name="T78" fmla="*/ 20 w 130"/>
                <a:gd name="T79" fmla="*/ 9 h 9"/>
                <a:gd name="T80" fmla="*/ 10 w 130"/>
                <a:gd name="T81" fmla="*/ 9 h 9"/>
                <a:gd name="T82" fmla="*/ 0 w 130"/>
                <a:gd name="T83" fmla="*/ 9 h 9"/>
                <a:gd name="T84" fmla="*/ 0 w 130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0"/>
                <a:gd name="T130" fmla="*/ 0 h 9"/>
                <a:gd name="T131" fmla="*/ 130 w 130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0" h="9">
                  <a:moveTo>
                    <a:pt x="0" y="9"/>
                  </a:moveTo>
                  <a:lnTo>
                    <a:pt x="10" y="9"/>
                  </a:lnTo>
                  <a:lnTo>
                    <a:pt x="21" y="9"/>
                  </a:lnTo>
                  <a:lnTo>
                    <a:pt x="31" y="9"/>
                  </a:lnTo>
                  <a:lnTo>
                    <a:pt x="40" y="9"/>
                  </a:lnTo>
                  <a:lnTo>
                    <a:pt x="50" y="9"/>
                  </a:lnTo>
                  <a:lnTo>
                    <a:pt x="59" y="8"/>
                  </a:lnTo>
                  <a:lnTo>
                    <a:pt x="68" y="8"/>
                  </a:lnTo>
                  <a:lnTo>
                    <a:pt x="77" y="7"/>
                  </a:lnTo>
                  <a:lnTo>
                    <a:pt x="85" y="7"/>
                  </a:lnTo>
                  <a:lnTo>
                    <a:pt x="92" y="6"/>
                  </a:lnTo>
                  <a:lnTo>
                    <a:pt x="99" y="6"/>
                  </a:lnTo>
                  <a:lnTo>
                    <a:pt x="105" y="5"/>
                  </a:lnTo>
                  <a:lnTo>
                    <a:pt x="111" y="5"/>
                  </a:lnTo>
                  <a:lnTo>
                    <a:pt x="116" y="4"/>
                  </a:lnTo>
                  <a:lnTo>
                    <a:pt x="120" y="4"/>
                  </a:lnTo>
                  <a:lnTo>
                    <a:pt x="124" y="3"/>
                  </a:lnTo>
                  <a:lnTo>
                    <a:pt x="127" y="2"/>
                  </a:lnTo>
                  <a:lnTo>
                    <a:pt x="129" y="2"/>
                  </a:lnTo>
                  <a:lnTo>
                    <a:pt x="130" y="1"/>
                  </a:lnTo>
                  <a:lnTo>
                    <a:pt x="130" y="0"/>
                  </a:lnTo>
                  <a:lnTo>
                    <a:pt x="129" y="0"/>
                  </a:lnTo>
                  <a:lnTo>
                    <a:pt x="128" y="1"/>
                  </a:lnTo>
                  <a:lnTo>
                    <a:pt x="127" y="2"/>
                  </a:lnTo>
                  <a:lnTo>
                    <a:pt x="125" y="2"/>
                  </a:lnTo>
                  <a:lnTo>
                    <a:pt x="122" y="3"/>
                  </a:lnTo>
                  <a:lnTo>
                    <a:pt x="119" y="4"/>
                  </a:lnTo>
                  <a:lnTo>
                    <a:pt x="115" y="4"/>
                  </a:lnTo>
                  <a:lnTo>
                    <a:pt x="110" y="5"/>
                  </a:lnTo>
                  <a:lnTo>
                    <a:pt x="104" y="5"/>
                  </a:lnTo>
                  <a:lnTo>
                    <a:pt x="98" y="6"/>
                  </a:lnTo>
                  <a:lnTo>
                    <a:pt x="91" y="6"/>
                  </a:lnTo>
                  <a:lnTo>
                    <a:pt x="84" y="7"/>
                  </a:lnTo>
                  <a:lnTo>
                    <a:pt x="76" y="7"/>
                  </a:lnTo>
                  <a:lnTo>
                    <a:pt x="67" y="8"/>
                  </a:lnTo>
                  <a:lnTo>
                    <a:pt x="59" y="8"/>
                  </a:lnTo>
                  <a:lnTo>
                    <a:pt x="49" y="9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BBBB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7" name="Freeform 1690"/>
            <p:cNvSpPr>
              <a:spLocks/>
            </p:cNvSpPr>
            <p:nvPr/>
          </p:nvSpPr>
          <p:spPr bwMode="auto">
            <a:xfrm>
              <a:off x="2787" y="2544"/>
              <a:ext cx="129" cy="9"/>
            </a:xfrm>
            <a:custGeom>
              <a:avLst/>
              <a:gdLst>
                <a:gd name="T0" fmla="*/ 0 w 129"/>
                <a:gd name="T1" fmla="*/ 9 h 9"/>
                <a:gd name="T2" fmla="*/ 10 w 129"/>
                <a:gd name="T3" fmla="*/ 9 h 9"/>
                <a:gd name="T4" fmla="*/ 20 w 129"/>
                <a:gd name="T5" fmla="*/ 9 h 9"/>
                <a:gd name="T6" fmla="*/ 30 w 129"/>
                <a:gd name="T7" fmla="*/ 9 h 9"/>
                <a:gd name="T8" fmla="*/ 40 w 129"/>
                <a:gd name="T9" fmla="*/ 9 h 9"/>
                <a:gd name="T10" fmla="*/ 49 w 129"/>
                <a:gd name="T11" fmla="*/ 9 h 9"/>
                <a:gd name="T12" fmla="*/ 59 w 129"/>
                <a:gd name="T13" fmla="*/ 8 h 9"/>
                <a:gd name="T14" fmla="*/ 67 w 129"/>
                <a:gd name="T15" fmla="*/ 8 h 9"/>
                <a:gd name="T16" fmla="*/ 76 w 129"/>
                <a:gd name="T17" fmla="*/ 7 h 9"/>
                <a:gd name="T18" fmla="*/ 84 w 129"/>
                <a:gd name="T19" fmla="*/ 7 h 9"/>
                <a:gd name="T20" fmla="*/ 91 w 129"/>
                <a:gd name="T21" fmla="*/ 6 h 9"/>
                <a:gd name="T22" fmla="*/ 98 w 129"/>
                <a:gd name="T23" fmla="*/ 6 h 9"/>
                <a:gd name="T24" fmla="*/ 104 w 129"/>
                <a:gd name="T25" fmla="*/ 5 h 9"/>
                <a:gd name="T26" fmla="*/ 110 w 129"/>
                <a:gd name="T27" fmla="*/ 5 h 9"/>
                <a:gd name="T28" fmla="*/ 115 w 129"/>
                <a:gd name="T29" fmla="*/ 4 h 9"/>
                <a:gd name="T30" fmla="*/ 119 w 129"/>
                <a:gd name="T31" fmla="*/ 4 h 9"/>
                <a:gd name="T32" fmla="*/ 122 w 129"/>
                <a:gd name="T33" fmla="*/ 3 h 9"/>
                <a:gd name="T34" fmla="*/ 125 w 129"/>
                <a:gd name="T35" fmla="*/ 2 h 9"/>
                <a:gd name="T36" fmla="*/ 127 w 129"/>
                <a:gd name="T37" fmla="*/ 2 h 9"/>
                <a:gd name="T38" fmla="*/ 128 w 129"/>
                <a:gd name="T39" fmla="*/ 1 h 9"/>
                <a:gd name="T40" fmla="*/ 129 w 129"/>
                <a:gd name="T41" fmla="*/ 0 h 9"/>
                <a:gd name="T42" fmla="*/ 127 w 129"/>
                <a:gd name="T43" fmla="*/ 0 h 9"/>
                <a:gd name="T44" fmla="*/ 127 w 129"/>
                <a:gd name="T45" fmla="*/ 1 h 9"/>
                <a:gd name="T46" fmla="*/ 126 w 129"/>
                <a:gd name="T47" fmla="*/ 2 h 9"/>
                <a:gd name="T48" fmla="*/ 124 w 129"/>
                <a:gd name="T49" fmla="*/ 2 h 9"/>
                <a:gd name="T50" fmla="*/ 121 w 129"/>
                <a:gd name="T51" fmla="*/ 3 h 9"/>
                <a:gd name="T52" fmla="*/ 118 w 129"/>
                <a:gd name="T53" fmla="*/ 4 h 9"/>
                <a:gd name="T54" fmla="*/ 114 w 129"/>
                <a:gd name="T55" fmla="*/ 4 h 9"/>
                <a:gd name="T56" fmla="*/ 109 w 129"/>
                <a:gd name="T57" fmla="*/ 5 h 9"/>
                <a:gd name="T58" fmla="*/ 103 w 129"/>
                <a:gd name="T59" fmla="*/ 5 h 9"/>
                <a:gd name="T60" fmla="*/ 97 w 129"/>
                <a:gd name="T61" fmla="*/ 6 h 9"/>
                <a:gd name="T62" fmla="*/ 90 w 129"/>
                <a:gd name="T63" fmla="*/ 6 h 9"/>
                <a:gd name="T64" fmla="*/ 83 w 129"/>
                <a:gd name="T65" fmla="*/ 7 h 9"/>
                <a:gd name="T66" fmla="*/ 75 w 129"/>
                <a:gd name="T67" fmla="*/ 7 h 9"/>
                <a:gd name="T68" fmla="*/ 67 w 129"/>
                <a:gd name="T69" fmla="*/ 8 h 9"/>
                <a:gd name="T70" fmla="*/ 58 w 129"/>
                <a:gd name="T71" fmla="*/ 8 h 9"/>
                <a:gd name="T72" fmla="*/ 49 w 129"/>
                <a:gd name="T73" fmla="*/ 8 h 9"/>
                <a:gd name="T74" fmla="*/ 40 w 129"/>
                <a:gd name="T75" fmla="*/ 9 h 9"/>
                <a:gd name="T76" fmla="*/ 30 w 129"/>
                <a:gd name="T77" fmla="*/ 9 h 9"/>
                <a:gd name="T78" fmla="*/ 20 w 129"/>
                <a:gd name="T79" fmla="*/ 9 h 9"/>
                <a:gd name="T80" fmla="*/ 10 w 129"/>
                <a:gd name="T81" fmla="*/ 9 h 9"/>
                <a:gd name="T82" fmla="*/ 0 w 129"/>
                <a:gd name="T83" fmla="*/ 9 h 9"/>
                <a:gd name="T84" fmla="*/ 0 w 129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9"/>
                <a:gd name="T130" fmla="*/ 0 h 9"/>
                <a:gd name="T131" fmla="*/ 129 w 129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9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9" y="9"/>
                  </a:lnTo>
                  <a:lnTo>
                    <a:pt x="59" y="8"/>
                  </a:lnTo>
                  <a:lnTo>
                    <a:pt x="67" y="8"/>
                  </a:lnTo>
                  <a:lnTo>
                    <a:pt x="76" y="7"/>
                  </a:lnTo>
                  <a:lnTo>
                    <a:pt x="84" y="7"/>
                  </a:lnTo>
                  <a:lnTo>
                    <a:pt x="91" y="6"/>
                  </a:lnTo>
                  <a:lnTo>
                    <a:pt x="98" y="6"/>
                  </a:lnTo>
                  <a:lnTo>
                    <a:pt x="104" y="5"/>
                  </a:lnTo>
                  <a:lnTo>
                    <a:pt x="110" y="5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2" y="3"/>
                  </a:lnTo>
                  <a:lnTo>
                    <a:pt x="125" y="2"/>
                  </a:lnTo>
                  <a:lnTo>
                    <a:pt x="127" y="2"/>
                  </a:lnTo>
                  <a:lnTo>
                    <a:pt x="128" y="1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7" y="1"/>
                  </a:lnTo>
                  <a:lnTo>
                    <a:pt x="126" y="2"/>
                  </a:lnTo>
                  <a:lnTo>
                    <a:pt x="124" y="2"/>
                  </a:lnTo>
                  <a:lnTo>
                    <a:pt x="121" y="3"/>
                  </a:lnTo>
                  <a:lnTo>
                    <a:pt x="118" y="4"/>
                  </a:lnTo>
                  <a:lnTo>
                    <a:pt x="114" y="4"/>
                  </a:lnTo>
                  <a:lnTo>
                    <a:pt x="109" y="5"/>
                  </a:lnTo>
                  <a:lnTo>
                    <a:pt x="103" y="5"/>
                  </a:lnTo>
                  <a:lnTo>
                    <a:pt x="97" y="6"/>
                  </a:lnTo>
                  <a:lnTo>
                    <a:pt x="90" y="6"/>
                  </a:lnTo>
                  <a:lnTo>
                    <a:pt x="83" y="7"/>
                  </a:lnTo>
                  <a:lnTo>
                    <a:pt x="75" y="7"/>
                  </a:lnTo>
                  <a:lnTo>
                    <a:pt x="67" y="8"/>
                  </a:lnTo>
                  <a:lnTo>
                    <a:pt x="58" y="8"/>
                  </a:lnTo>
                  <a:lnTo>
                    <a:pt x="49" y="8"/>
                  </a:lnTo>
                  <a:lnTo>
                    <a:pt x="40" y="9"/>
                  </a:lnTo>
                  <a:lnTo>
                    <a:pt x="30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AB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8" name="Freeform 1691"/>
            <p:cNvSpPr>
              <a:spLocks/>
            </p:cNvSpPr>
            <p:nvPr/>
          </p:nvSpPr>
          <p:spPr bwMode="auto">
            <a:xfrm>
              <a:off x="2787" y="2544"/>
              <a:ext cx="127" cy="9"/>
            </a:xfrm>
            <a:custGeom>
              <a:avLst/>
              <a:gdLst>
                <a:gd name="T0" fmla="*/ 0 w 127"/>
                <a:gd name="T1" fmla="*/ 9 h 9"/>
                <a:gd name="T2" fmla="*/ 10 w 127"/>
                <a:gd name="T3" fmla="*/ 9 h 9"/>
                <a:gd name="T4" fmla="*/ 20 w 127"/>
                <a:gd name="T5" fmla="*/ 9 h 9"/>
                <a:gd name="T6" fmla="*/ 30 w 127"/>
                <a:gd name="T7" fmla="*/ 9 h 9"/>
                <a:gd name="T8" fmla="*/ 40 w 127"/>
                <a:gd name="T9" fmla="*/ 9 h 9"/>
                <a:gd name="T10" fmla="*/ 49 w 127"/>
                <a:gd name="T11" fmla="*/ 8 h 9"/>
                <a:gd name="T12" fmla="*/ 58 w 127"/>
                <a:gd name="T13" fmla="*/ 8 h 9"/>
                <a:gd name="T14" fmla="*/ 67 w 127"/>
                <a:gd name="T15" fmla="*/ 8 h 9"/>
                <a:gd name="T16" fmla="*/ 75 w 127"/>
                <a:gd name="T17" fmla="*/ 7 h 9"/>
                <a:gd name="T18" fmla="*/ 83 w 127"/>
                <a:gd name="T19" fmla="*/ 7 h 9"/>
                <a:gd name="T20" fmla="*/ 90 w 127"/>
                <a:gd name="T21" fmla="*/ 6 h 9"/>
                <a:gd name="T22" fmla="*/ 97 w 127"/>
                <a:gd name="T23" fmla="*/ 6 h 9"/>
                <a:gd name="T24" fmla="*/ 103 w 127"/>
                <a:gd name="T25" fmla="*/ 5 h 9"/>
                <a:gd name="T26" fmla="*/ 109 w 127"/>
                <a:gd name="T27" fmla="*/ 5 h 9"/>
                <a:gd name="T28" fmla="*/ 114 w 127"/>
                <a:gd name="T29" fmla="*/ 4 h 9"/>
                <a:gd name="T30" fmla="*/ 118 w 127"/>
                <a:gd name="T31" fmla="*/ 4 h 9"/>
                <a:gd name="T32" fmla="*/ 121 w 127"/>
                <a:gd name="T33" fmla="*/ 3 h 9"/>
                <a:gd name="T34" fmla="*/ 124 w 127"/>
                <a:gd name="T35" fmla="*/ 2 h 9"/>
                <a:gd name="T36" fmla="*/ 126 w 127"/>
                <a:gd name="T37" fmla="*/ 2 h 9"/>
                <a:gd name="T38" fmla="*/ 127 w 127"/>
                <a:gd name="T39" fmla="*/ 1 h 9"/>
                <a:gd name="T40" fmla="*/ 127 w 127"/>
                <a:gd name="T41" fmla="*/ 0 h 9"/>
                <a:gd name="T42" fmla="*/ 126 w 127"/>
                <a:gd name="T43" fmla="*/ 0 h 9"/>
                <a:gd name="T44" fmla="*/ 126 w 127"/>
                <a:gd name="T45" fmla="*/ 1 h 9"/>
                <a:gd name="T46" fmla="*/ 124 w 127"/>
                <a:gd name="T47" fmla="*/ 2 h 9"/>
                <a:gd name="T48" fmla="*/ 122 w 127"/>
                <a:gd name="T49" fmla="*/ 2 h 9"/>
                <a:gd name="T50" fmla="*/ 120 w 127"/>
                <a:gd name="T51" fmla="*/ 3 h 9"/>
                <a:gd name="T52" fmla="*/ 116 w 127"/>
                <a:gd name="T53" fmla="*/ 3 h 9"/>
                <a:gd name="T54" fmla="*/ 112 w 127"/>
                <a:gd name="T55" fmla="*/ 4 h 9"/>
                <a:gd name="T56" fmla="*/ 107 w 127"/>
                <a:gd name="T57" fmla="*/ 4 h 9"/>
                <a:gd name="T58" fmla="*/ 102 w 127"/>
                <a:gd name="T59" fmla="*/ 5 h 9"/>
                <a:gd name="T60" fmla="*/ 96 w 127"/>
                <a:gd name="T61" fmla="*/ 6 h 9"/>
                <a:gd name="T62" fmla="*/ 89 w 127"/>
                <a:gd name="T63" fmla="*/ 6 h 9"/>
                <a:gd name="T64" fmla="*/ 82 w 127"/>
                <a:gd name="T65" fmla="*/ 7 h 9"/>
                <a:gd name="T66" fmla="*/ 74 w 127"/>
                <a:gd name="T67" fmla="*/ 7 h 9"/>
                <a:gd name="T68" fmla="*/ 66 w 127"/>
                <a:gd name="T69" fmla="*/ 8 h 9"/>
                <a:gd name="T70" fmla="*/ 57 w 127"/>
                <a:gd name="T71" fmla="*/ 8 h 9"/>
                <a:gd name="T72" fmla="*/ 48 w 127"/>
                <a:gd name="T73" fmla="*/ 8 h 9"/>
                <a:gd name="T74" fmla="*/ 39 w 127"/>
                <a:gd name="T75" fmla="*/ 9 h 9"/>
                <a:gd name="T76" fmla="*/ 29 w 127"/>
                <a:gd name="T77" fmla="*/ 9 h 9"/>
                <a:gd name="T78" fmla="*/ 20 w 127"/>
                <a:gd name="T79" fmla="*/ 9 h 9"/>
                <a:gd name="T80" fmla="*/ 10 w 127"/>
                <a:gd name="T81" fmla="*/ 9 h 9"/>
                <a:gd name="T82" fmla="*/ 0 w 127"/>
                <a:gd name="T83" fmla="*/ 9 h 9"/>
                <a:gd name="T84" fmla="*/ 0 w 127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7"/>
                <a:gd name="T130" fmla="*/ 0 h 9"/>
                <a:gd name="T131" fmla="*/ 127 w 127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7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30" y="9"/>
                  </a:lnTo>
                  <a:lnTo>
                    <a:pt x="40" y="9"/>
                  </a:lnTo>
                  <a:lnTo>
                    <a:pt x="49" y="8"/>
                  </a:lnTo>
                  <a:lnTo>
                    <a:pt x="58" y="8"/>
                  </a:lnTo>
                  <a:lnTo>
                    <a:pt x="67" y="8"/>
                  </a:lnTo>
                  <a:lnTo>
                    <a:pt x="75" y="7"/>
                  </a:lnTo>
                  <a:lnTo>
                    <a:pt x="83" y="7"/>
                  </a:lnTo>
                  <a:lnTo>
                    <a:pt x="90" y="6"/>
                  </a:lnTo>
                  <a:lnTo>
                    <a:pt x="97" y="6"/>
                  </a:lnTo>
                  <a:lnTo>
                    <a:pt x="103" y="5"/>
                  </a:lnTo>
                  <a:lnTo>
                    <a:pt x="109" y="5"/>
                  </a:lnTo>
                  <a:lnTo>
                    <a:pt x="114" y="4"/>
                  </a:lnTo>
                  <a:lnTo>
                    <a:pt x="118" y="4"/>
                  </a:lnTo>
                  <a:lnTo>
                    <a:pt x="121" y="3"/>
                  </a:lnTo>
                  <a:lnTo>
                    <a:pt x="124" y="2"/>
                  </a:lnTo>
                  <a:lnTo>
                    <a:pt x="126" y="2"/>
                  </a:lnTo>
                  <a:lnTo>
                    <a:pt x="127" y="1"/>
                  </a:lnTo>
                  <a:lnTo>
                    <a:pt x="127" y="0"/>
                  </a:lnTo>
                  <a:lnTo>
                    <a:pt x="126" y="0"/>
                  </a:lnTo>
                  <a:lnTo>
                    <a:pt x="126" y="1"/>
                  </a:lnTo>
                  <a:lnTo>
                    <a:pt x="124" y="2"/>
                  </a:lnTo>
                  <a:lnTo>
                    <a:pt x="122" y="2"/>
                  </a:lnTo>
                  <a:lnTo>
                    <a:pt x="120" y="3"/>
                  </a:lnTo>
                  <a:lnTo>
                    <a:pt x="116" y="3"/>
                  </a:lnTo>
                  <a:lnTo>
                    <a:pt x="112" y="4"/>
                  </a:lnTo>
                  <a:lnTo>
                    <a:pt x="107" y="4"/>
                  </a:lnTo>
                  <a:lnTo>
                    <a:pt x="102" y="5"/>
                  </a:lnTo>
                  <a:lnTo>
                    <a:pt x="96" y="6"/>
                  </a:lnTo>
                  <a:lnTo>
                    <a:pt x="89" y="6"/>
                  </a:lnTo>
                  <a:lnTo>
                    <a:pt x="82" y="7"/>
                  </a:lnTo>
                  <a:lnTo>
                    <a:pt x="74" y="7"/>
                  </a:lnTo>
                  <a:lnTo>
                    <a:pt x="66" y="8"/>
                  </a:lnTo>
                  <a:lnTo>
                    <a:pt x="57" y="8"/>
                  </a:lnTo>
                  <a:lnTo>
                    <a:pt x="48" y="8"/>
                  </a:lnTo>
                  <a:lnTo>
                    <a:pt x="39" y="9"/>
                  </a:lnTo>
                  <a:lnTo>
                    <a:pt x="29" y="9"/>
                  </a:lnTo>
                  <a:lnTo>
                    <a:pt x="20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9B9B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19" name="Freeform 1692"/>
            <p:cNvSpPr>
              <a:spLocks/>
            </p:cNvSpPr>
            <p:nvPr/>
          </p:nvSpPr>
          <p:spPr bwMode="auto">
            <a:xfrm>
              <a:off x="2787" y="2544"/>
              <a:ext cx="126" cy="9"/>
            </a:xfrm>
            <a:custGeom>
              <a:avLst/>
              <a:gdLst>
                <a:gd name="T0" fmla="*/ 0 w 126"/>
                <a:gd name="T1" fmla="*/ 9 h 9"/>
                <a:gd name="T2" fmla="*/ 10 w 126"/>
                <a:gd name="T3" fmla="*/ 9 h 9"/>
                <a:gd name="T4" fmla="*/ 20 w 126"/>
                <a:gd name="T5" fmla="*/ 9 h 9"/>
                <a:gd name="T6" fmla="*/ 29 w 126"/>
                <a:gd name="T7" fmla="*/ 9 h 9"/>
                <a:gd name="T8" fmla="*/ 39 w 126"/>
                <a:gd name="T9" fmla="*/ 9 h 9"/>
                <a:gd name="T10" fmla="*/ 48 w 126"/>
                <a:gd name="T11" fmla="*/ 8 h 9"/>
                <a:gd name="T12" fmla="*/ 57 w 126"/>
                <a:gd name="T13" fmla="*/ 8 h 9"/>
                <a:gd name="T14" fmla="*/ 66 w 126"/>
                <a:gd name="T15" fmla="*/ 8 h 9"/>
                <a:gd name="T16" fmla="*/ 74 w 126"/>
                <a:gd name="T17" fmla="*/ 7 h 9"/>
                <a:gd name="T18" fmla="*/ 82 w 126"/>
                <a:gd name="T19" fmla="*/ 7 h 9"/>
                <a:gd name="T20" fmla="*/ 89 w 126"/>
                <a:gd name="T21" fmla="*/ 6 h 9"/>
                <a:gd name="T22" fmla="*/ 96 w 126"/>
                <a:gd name="T23" fmla="*/ 6 h 9"/>
                <a:gd name="T24" fmla="*/ 102 w 126"/>
                <a:gd name="T25" fmla="*/ 5 h 9"/>
                <a:gd name="T26" fmla="*/ 107 w 126"/>
                <a:gd name="T27" fmla="*/ 4 h 9"/>
                <a:gd name="T28" fmla="*/ 112 w 126"/>
                <a:gd name="T29" fmla="*/ 4 h 9"/>
                <a:gd name="T30" fmla="*/ 116 w 126"/>
                <a:gd name="T31" fmla="*/ 3 h 9"/>
                <a:gd name="T32" fmla="*/ 120 w 126"/>
                <a:gd name="T33" fmla="*/ 3 h 9"/>
                <a:gd name="T34" fmla="*/ 122 w 126"/>
                <a:gd name="T35" fmla="*/ 2 h 9"/>
                <a:gd name="T36" fmla="*/ 124 w 126"/>
                <a:gd name="T37" fmla="*/ 2 h 9"/>
                <a:gd name="T38" fmla="*/ 126 w 126"/>
                <a:gd name="T39" fmla="*/ 1 h 9"/>
                <a:gd name="T40" fmla="*/ 126 w 126"/>
                <a:gd name="T41" fmla="*/ 0 h 9"/>
                <a:gd name="T42" fmla="*/ 124 w 126"/>
                <a:gd name="T43" fmla="*/ 0 h 9"/>
                <a:gd name="T44" fmla="*/ 124 w 126"/>
                <a:gd name="T45" fmla="*/ 1 h 9"/>
                <a:gd name="T46" fmla="*/ 123 w 126"/>
                <a:gd name="T47" fmla="*/ 1 h 9"/>
                <a:gd name="T48" fmla="*/ 121 w 126"/>
                <a:gd name="T49" fmla="*/ 2 h 9"/>
                <a:gd name="T50" fmla="*/ 118 w 126"/>
                <a:gd name="T51" fmla="*/ 3 h 9"/>
                <a:gd name="T52" fmla="*/ 115 w 126"/>
                <a:gd name="T53" fmla="*/ 3 h 9"/>
                <a:gd name="T54" fmla="*/ 111 w 126"/>
                <a:gd name="T55" fmla="*/ 4 h 9"/>
                <a:gd name="T56" fmla="*/ 106 w 126"/>
                <a:gd name="T57" fmla="*/ 4 h 9"/>
                <a:gd name="T58" fmla="*/ 101 w 126"/>
                <a:gd name="T59" fmla="*/ 5 h 9"/>
                <a:gd name="T60" fmla="*/ 95 w 126"/>
                <a:gd name="T61" fmla="*/ 6 h 9"/>
                <a:gd name="T62" fmla="*/ 88 w 126"/>
                <a:gd name="T63" fmla="*/ 6 h 9"/>
                <a:gd name="T64" fmla="*/ 81 w 126"/>
                <a:gd name="T65" fmla="*/ 6 h 9"/>
                <a:gd name="T66" fmla="*/ 73 w 126"/>
                <a:gd name="T67" fmla="*/ 7 h 9"/>
                <a:gd name="T68" fmla="*/ 65 w 126"/>
                <a:gd name="T69" fmla="*/ 7 h 9"/>
                <a:gd name="T70" fmla="*/ 57 w 126"/>
                <a:gd name="T71" fmla="*/ 8 h 9"/>
                <a:gd name="T72" fmla="*/ 48 w 126"/>
                <a:gd name="T73" fmla="*/ 8 h 9"/>
                <a:gd name="T74" fmla="*/ 38 w 126"/>
                <a:gd name="T75" fmla="*/ 8 h 9"/>
                <a:gd name="T76" fmla="*/ 29 w 126"/>
                <a:gd name="T77" fmla="*/ 9 h 9"/>
                <a:gd name="T78" fmla="*/ 19 w 126"/>
                <a:gd name="T79" fmla="*/ 9 h 9"/>
                <a:gd name="T80" fmla="*/ 10 w 126"/>
                <a:gd name="T81" fmla="*/ 9 h 9"/>
                <a:gd name="T82" fmla="*/ 0 w 126"/>
                <a:gd name="T83" fmla="*/ 9 h 9"/>
                <a:gd name="T84" fmla="*/ 0 w 126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6"/>
                <a:gd name="T130" fmla="*/ 0 h 9"/>
                <a:gd name="T131" fmla="*/ 126 w 126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6" h="9">
                  <a:moveTo>
                    <a:pt x="0" y="9"/>
                  </a:moveTo>
                  <a:lnTo>
                    <a:pt x="10" y="9"/>
                  </a:lnTo>
                  <a:lnTo>
                    <a:pt x="20" y="9"/>
                  </a:lnTo>
                  <a:lnTo>
                    <a:pt x="29" y="9"/>
                  </a:lnTo>
                  <a:lnTo>
                    <a:pt x="39" y="9"/>
                  </a:lnTo>
                  <a:lnTo>
                    <a:pt x="48" y="8"/>
                  </a:lnTo>
                  <a:lnTo>
                    <a:pt x="57" y="8"/>
                  </a:lnTo>
                  <a:lnTo>
                    <a:pt x="66" y="8"/>
                  </a:lnTo>
                  <a:lnTo>
                    <a:pt x="74" y="7"/>
                  </a:lnTo>
                  <a:lnTo>
                    <a:pt x="82" y="7"/>
                  </a:lnTo>
                  <a:lnTo>
                    <a:pt x="89" y="6"/>
                  </a:lnTo>
                  <a:lnTo>
                    <a:pt x="96" y="6"/>
                  </a:lnTo>
                  <a:lnTo>
                    <a:pt x="102" y="5"/>
                  </a:lnTo>
                  <a:lnTo>
                    <a:pt x="107" y="4"/>
                  </a:lnTo>
                  <a:lnTo>
                    <a:pt x="112" y="4"/>
                  </a:lnTo>
                  <a:lnTo>
                    <a:pt x="116" y="3"/>
                  </a:lnTo>
                  <a:lnTo>
                    <a:pt x="120" y="3"/>
                  </a:lnTo>
                  <a:lnTo>
                    <a:pt x="122" y="2"/>
                  </a:lnTo>
                  <a:lnTo>
                    <a:pt x="124" y="2"/>
                  </a:lnTo>
                  <a:lnTo>
                    <a:pt x="126" y="1"/>
                  </a:lnTo>
                  <a:lnTo>
                    <a:pt x="126" y="0"/>
                  </a:lnTo>
                  <a:lnTo>
                    <a:pt x="124" y="0"/>
                  </a:lnTo>
                  <a:lnTo>
                    <a:pt x="124" y="1"/>
                  </a:lnTo>
                  <a:lnTo>
                    <a:pt x="123" y="1"/>
                  </a:lnTo>
                  <a:lnTo>
                    <a:pt x="121" y="2"/>
                  </a:lnTo>
                  <a:lnTo>
                    <a:pt x="118" y="3"/>
                  </a:lnTo>
                  <a:lnTo>
                    <a:pt x="115" y="3"/>
                  </a:lnTo>
                  <a:lnTo>
                    <a:pt x="111" y="4"/>
                  </a:lnTo>
                  <a:lnTo>
                    <a:pt x="106" y="4"/>
                  </a:lnTo>
                  <a:lnTo>
                    <a:pt x="101" y="5"/>
                  </a:lnTo>
                  <a:lnTo>
                    <a:pt x="95" y="6"/>
                  </a:lnTo>
                  <a:lnTo>
                    <a:pt x="88" y="6"/>
                  </a:lnTo>
                  <a:lnTo>
                    <a:pt x="81" y="6"/>
                  </a:lnTo>
                  <a:lnTo>
                    <a:pt x="73" y="7"/>
                  </a:lnTo>
                  <a:lnTo>
                    <a:pt x="65" y="7"/>
                  </a:lnTo>
                  <a:lnTo>
                    <a:pt x="57" y="8"/>
                  </a:lnTo>
                  <a:lnTo>
                    <a:pt x="48" y="8"/>
                  </a:lnTo>
                  <a:lnTo>
                    <a:pt x="38" y="8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8B8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0" name="Freeform 1693"/>
            <p:cNvSpPr>
              <a:spLocks/>
            </p:cNvSpPr>
            <p:nvPr/>
          </p:nvSpPr>
          <p:spPr bwMode="auto">
            <a:xfrm>
              <a:off x="2787" y="2544"/>
              <a:ext cx="124" cy="9"/>
            </a:xfrm>
            <a:custGeom>
              <a:avLst/>
              <a:gdLst>
                <a:gd name="T0" fmla="*/ 0 w 124"/>
                <a:gd name="T1" fmla="*/ 9 h 9"/>
                <a:gd name="T2" fmla="*/ 10 w 124"/>
                <a:gd name="T3" fmla="*/ 9 h 9"/>
                <a:gd name="T4" fmla="*/ 19 w 124"/>
                <a:gd name="T5" fmla="*/ 9 h 9"/>
                <a:gd name="T6" fmla="*/ 29 w 124"/>
                <a:gd name="T7" fmla="*/ 9 h 9"/>
                <a:gd name="T8" fmla="*/ 38 w 124"/>
                <a:gd name="T9" fmla="*/ 8 h 9"/>
                <a:gd name="T10" fmla="*/ 48 w 124"/>
                <a:gd name="T11" fmla="*/ 8 h 9"/>
                <a:gd name="T12" fmla="*/ 57 w 124"/>
                <a:gd name="T13" fmla="*/ 8 h 9"/>
                <a:gd name="T14" fmla="*/ 65 w 124"/>
                <a:gd name="T15" fmla="*/ 7 h 9"/>
                <a:gd name="T16" fmla="*/ 73 w 124"/>
                <a:gd name="T17" fmla="*/ 7 h 9"/>
                <a:gd name="T18" fmla="*/ 81 w 124"/>
                <a:gd name="T19" fmla="*/ 6 h 9"/>
                <a:gd name="T20" fmla="*/ 88 w 124"/>
                <a:gd name="T21" fmla="*/ 6 h 9"/>
                <a:gd name="T22" fmla="*/ 95 w 124"/>
                <a:gd name="T23" fmla="*/ 6 h 9"/>
                <a:gd name="T24" fmla="*/ 101 w 124"/>
                <a:gd name="T25" fmla="*/ 5 h 9"/>
                <a:gd name="T26" fmla="*/ 106 w 124"/>
                <a:gd name="T27" fmla="*/ 4 h 9"/>
                <a:gd name="T28" fmla="*/ 111 w 124"/>
                <a:gd name="T29" fmla="*/ 4 h 9"/>
                <a:gd name="T30" fmla="*/ 115 w 124"/>
                <a:gd name="T31" fmla="*/ 3 h 9"/>
                <a:gd name="T32" fmla="*/ 118 w 124"/>
                <a:gd name="T33" fmla="*/ 3 h 9"/>
                <a:gd name="T34" fmla="*/ 121 w 124"/>
                <a:gd name="T35" fmla="*/ 2 h 9"/>
                <a:gd name="T36" fmla="*/ 123 w 124"/>
                <a:gd name="T37" fmla="*/ 1 h 9"/>
                <a:gd name="T38" fmla="*/ 124 w 124"/>
                <a:gd name="T39" fmla="*/ 1 h 9"/>
                <a:gd name="T40" fmla="*/ 124 w 124"/>
                <a:gd name="T41" fmla="*/ 0 h 9"/>
                <a:gd name="T42" fmla="*/ 123 w 124"/>
                <a:gd name="T43" fmla="*/ 0 h 9"/>
                <a:gd name="T44" fmla="*/ 122 w 124"/>
                <a:gd name="T45" fmla="*/ 1 h 9"/>
                <a:gd name="T46" fmla="*/ 121 w 124"/>
                <a:gd name="T47" fmla="*/ 1 h 9"/>
                <a:gd name="T48" fmla="*/ 120 w 124"/>
                <a:gd name="T49" fmla="*/ 2 h 9"/>
                <a:gd name="T50" fmla="*/ 117 w 124"/>
                <a:gd name="T51" fmla="*/ 3 h 9"/>
                <a:gd name="T52" fmla="*/ 114 w 124"/>
                <a:gd name="T53" fmla="*/ 3 h 9"/>
                <a:gd name="T54" fmla="*/ 109 w 124"/>
                <a:gd name="T55" fmla="*/ 4 h 9"/>
                <a:gd name="T56" fmla="*/ 105 w 124"/>
                <a:gd name="T57" fmla="*/ 4 h 9"/>
                <a:gd name="T58" fmla="*/ 99 w 124"/>
                <a:gd name="T59" fmla="*/ 5 h 9"/>
                <a:gd name="T60" fmla="*/ 93 w 124"/>
                <a:gd name="T61" fmla="*/ 6 h 9"/>
                <a:gd name="T62" fmla="*/ 87 w 124"/>
                <a:gd name="T63" fmla="*/ 6 h 9"/>
                <a:gd name="T64" fmla="*/ 80 w 124"/>
                <a:gd name="T65" fmla="*/ 6 h 9"/>
                <a:gd name="T66" fmla="*/ 72 w 124"/>
                <a:gd name="T67" fmla="*/ 7 h 9"/>
                <a:gd name="T68" fmla="*/ 64 w 124"/>
                <a:gd name="T69" fmla="*/ 7 h 9"/>
                <a:gd name="T70" fmla="*/ 56 w 124"/>
                <a:gd name="T71" fmla="*/ 8 h 9"/>
                <a:gd name="T72" fmla="*/ 47 w 124"/>
                <a:gd name="T73" fmla="*/ 8 h 9"/>
                <a:gd name="T74" fmla="*/ 38 w 124"/>
                <a:gd name="T75" fmla="*/ 8 h 9"/>
                <a:gd name="T76" fmla="*/ 29 w 124"/>
                <a:gd name="T77" fmla="*/ 9 h 9"/>
                <a:gd name="T78" fmla="*/ 19 w 124"/>
                <a:gd name="T79" fmla="*/ 9 h 9"/>
                <a:gd name="T80" fmla="*/ 10 w 124"/>
                <a:gd name="T81" fmla="*/ 9 h 9"/>
                <a:gd name="T82" fmla="*/ 0 w 124"/>
                <a:gd name="T83" fmla="*/ 9 h 9"/>
                <a:gd name="T84" fmla="*/ 0 w 124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4"/>
                <a:gd name="T130" fmla="*/ 0 h 9"/>
                <a:gd name="T131" fmla="*/ 124 w 124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4" h="9">
                  <a:moveTo>
                    <a:pt x="0" y="9"/>
                  </a:moveTo>
                  <a:lnTo>
                    <a:pt x="10" y="9"/>
                  </a:lnTo>
                  <a:lnTo>
                    <a:pt x="19" y="9"/>
                  </a:lnTo>
                  <a:lnTo>
                    <a:pt x="29" y="9"/>
                  </a:lnTo>
                  <a:lnTo>
                    <a:pt x="38" y="8"/>
                  </a:lnTo>
                  <a:lnTo>
                    <a:pt x="48" y="8"/>
                  </a:lnTo>
                  <a:lnTo>
                    <a:pt x="57" y="8"/>
                  </a:lnTo>
                  <a:lnTo>
                    <a:pt x="65" y="7"/>
                  </a:lnTo>
                  <a:lnTo>
                    <a:pt x="73" y="7"/>
                  </a:lnTo>
                  <a:lnTo>
                    <a:pt x="81" y="6"/>
                  </a:lnTo>
                  <a:lnTo>
                    <a:pt x="88" y="6"/>
                  </a:lnTo>
                  <a:lnTo>
                    <a:pt x="95" y="6"/>
                  </a:lnTo>
                  <a:lnTo>
                    <a:pt x="101" y="5"/>
                  </a:lnTo>
                  <a:lnTo>
                    <a:pt x="106" y="4"/>
                  </a:lnTo>
                  <a:lnTo>
                    <a:pt x="111" y="4"/>
                  </a:lnTo>
                  <a:lnTo>
                    <a:pt x="115" y="3"/>
                  </a:lnTo>
                  <a:lnTo>
                    <a:pt x="118" y="3"/>
                  </a:lnTo>
                  <a:lnTo>
                    <a:pt x="121" y="2"/>
                  </a:lnTo>
                  <a:lnTo>
                    <a:pt x="123" y="1"/>
                  </a:lnTo>
                  <a:lnTo>
                    <a:pt x="124" y="1"/>
                  </a:lnTo>
                  <a:lnTo>
                    <a:pt x="124" y="0"/>
                  </a:lnTo>
                  <a:lnTo>
                    <a:pt x="123" y="0"/>
                  </a:lnTo>
                  <a:lnTo>
                    <a:pt x="122" y="1"/>
                  </a:lnTo>
                  <a:lnTo>
                    <a:pt x="121" y="1"/>
                  </a:lnTo>
                  <a:lnTo>
                    <a:pt x="120" y="2"/>
                  </a:lnTo>
                  <a:lnTo>
                    <a:pt x="117" y="3"/>
                  </a:lnTo>
                  <a:lnTo>
                    <a:pt x="114" y="3"/>
                  </a:lnTo>
                  <a:lnTo>
                    <a:pt x="109" y="4"/>
                  </a:lnTo>
                  <a:lnTo>
                    <a:pt x="105" y="4"/>
                  </a:lnTo>
                  <a:lnTo>
                    <a:pt x="99" y="5"/>
                  </a:lnTo>
                  <a:lnTo>
                    <a:pt x="93" y="6"/>
                  </a:lnTo>
                  <a:lnTo>
                    <a:pt x="87" y="6"/>
                  </a:lnTo>
                  <a:lnTo>
                    <a:pt x="80" y="6"/>
                  </a:lnTo>
                  <a:lnTo>
                    <a:pt x="72" y="7"/>
                  </a:lnTo>
                  <a:lnTo>
                    <a:pt x="64" y="7"/>
                  </a:lnTo>
                  <a:lnTo>
                    <a:pt x="56" y="8"/>
                  </a:lnTo>
                  <a:lnTo>
                    <a:pt x="47" y="8"/>
                  </a:lnTo>
                  <a:lnTo>
                    <a:pt x="38" y="8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7B7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1" name="Freeform 1694"/>
            <p:cNvSpPr>
              <a:spLocks/>
            </p:cNvSpPr>
            <p:nvPr/>
          </p:nvSpPr>
          <p:spPr bwMode="auto">
            <a:xfrm>
              <a:off x="2787" y="2544"/>
              <a:ext cx="123" cy="9"/>
            </a:xfrm>
            <a:custGeom>
              <a:avLst/>
              <a:gdLst>
                <a:gd name="T0" fmla="*/ 0 w 123"/>
                <a:gd name="T1" fmla="*/ 9 h 9"/>
                <a:gd name="T2" fmla="*/ 10 w 123"/>
                <a:gd name="T3" fmla="*/ 9 h 9"/>
                <a:gd name="T4" fmla="*/ 19 w 123"/>
                <a:gd name="T5" fmla="*/ 9 h 9"/>
                <a:gd name="T6" fmla="*/ 29 w 123"/>
                <a:gd name="T7" fmla="*/ 9 h 9"/>
                <a:gd name="T8" fmla="*/ 38 w 123"/>
                <a:gd name="T9" fmla="*/ 8 h 9"/>
                <a:gd name="T10" fmla="*/ 47 w 123"/>
                <a:gd name="T11" fmla="*/ 8 h 9"/>
                <a:gd name="T12" fmla="*/ 56 w 123"/>
                <a:gd name="T13" fmla="*/ 8 h 9"/>
                <a:gd name="T14" fmla="*/ 64 w 123"/>
                <a:gd name="T15" fmla="*/ 7 h 9"/>
                <a:gd name="T16" fmla="*/ 72 w 123"/>
                <a:gd name="T17" fmla="*/ 7 h 9"/>
                <a:gd name="T18" fmla="*/ 80 w 123"/>
                <a:gd name="T19" fmla="*/ 6 h 9"/>
                <a:gd name="T20" fmla="*/ 87 w 123"/>
                <a:gd name="T21" fmla="*/ 6 h 9"/>
                <a:gd name="T22" fmla="*/ 93 w 123"/>
                <a:gd name="T23" fmla="*/ 6 h 9"/>
                <a:gd name="T24" fmla="*/ 99 w 123"/>
                <a:gd name="T25" fmla="*/ 5 h 9"/>
                <a:gd name="T26" fmla="*/ 105 w 123"/>
                <a:gd name="T27" fmla="*/ 4 h 9"/>
                <a:gd name="T28" fmla="*/ 109 w 123"/>
                <a:gd name="T29" fmla="*/ 4 h 9"/>
                <a:gd name="T30" fmla="*/ 114 w 123"/>
                <a:gd name="T31" fmla="*/ 3 h 9"/>
                <a:gd name="T32" fmla="*/ 117 w 123"/>
                <a:gd name="T33" fmla="*/ 3 h 9"/>
                <a:gd name="T34" fmla="*/ 120 w 123"/>
                <a:gd name="T35" fmla="*/ 2 h 9"/>
                <a:gd name="T36" fmla="*/ 121 w 123"/>
                <a:gd name="T37" fmla="*/ 1 h 9"/>
                <a:gd name="T38" fmla="*/ 122 w 123"/>
                <a:gd name="T39" fmla="*/ 1 h 9"/>
                <a:gd name="T40" fmla="*/ 123 w 123"/>
                <a:gd name="T41" fmla="*/ 0 h 9"/>
                <a:gd name="T42" fmla="*/ 121 w 123"/>
                <a:gd name="T43" fmla="*/ 0 h 9"/>
                <a:gd name="T44" fmla="*/ 121 w 123"/>
                <a:gd name="T45" fmla="*/ 1 h 9"/>
                <a:gd name="T46" fmla="*/ 120 w 123"/>
                <a:gd name="T47" fmla="*/ 1 h 9"/>
                <a:gd name="T48" fmla="*/ 118 w 123"/>
                <a:gd name="T49" fmla="*/ 2 h 9"/>
                <a:gd name="T50" fmla="*/ 116 w 123"/>
                <a:gd name="T51" fmla="*/ 3 h 9"/>
                <a:gd name="T52" fmla="*/ 112 w 123"/>
                <a:gd name="T53" fmla="*/ 3 h 9"/>
                <a:gd name="T54" fmla="*/ 108 w 123"/>
                <a:gd name="T55" fmla="*/ 4 h 9"/>
                <a:gd name="T56" fmla="*/ 103 w 123"/>
                <a:gd name="T57" fmla="*/ 4 h 9"/>
                <a:gd name="T58" fmla="*/ 98 w 123"/>
                <a:gd name="T59" fmla="*/ 5 h 9"/>
                <a:gd name="T60" fmla="*/ 92 w 123"/>
                <a:gd name="T61" fmla="*/ 6 h 9"/>
                <a:gd name="T62" fmla="*/ 86 w 123"/>
                <a:gd name="T63" fmla="*/ 6 h 9"/>
                <a:gd name="T64" fmla="*/ 79 w 123"/>
                <a:gd name="T65" fmla="*/ 6 h 9"/>
                <a:gd name="T66" fmla="*/ 71 w 123"/>
                <a:gd name="T67" fmla="*/ 7 h 9"/>
                <a:gd name="T68" fmla="*/ 63 w 123"/>
                <a:gd name="T69" fmla="*/ 7 h 9"/>
                <a:gd name="T70" fmla="*/ 55 w 123"/>
                <a:gd name="T71" fmla="*/ 8 h 9"/>
                <a:gd name="T72" fmla="*/ 46 w 123"/>
                <a:gd name="T73" fmla="*/ 8 h 9"/>
                <a:gd name="T74" fmla="*/ 38 w 123"/>
                <a:gd name="T75" fmla="*/ 8 h 9"/>
                <a:gd name="T76" fmla="*/ 28 w 123"/>
                <a:gd name="T77" fmla="*/ 8 h 9"/>
                <a:gd name="T78" fmla="*/ 19 w 123"/>
                <a:gd name="T79" fmla="*/ 9 h 9"/>
                <a:gd name="T80" fmla="*/ 10 w 123"/>
                <a:gd name="T81" fmla="*/ 9 h 9"/>
                <a:gd name="T82" fmla="*/ 0 w 123"/>
                <a:gd name="T83" fmla="*/ 9 h 9"/>
                <a:gd name="T84" fmla="*/ 0 w 123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3"/>
                <a:gd name="T130" fmla="*/ 0 h 9"/>
                <a:gd name="T131" fmla="*/ 123 w 123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3" h="9">
                  <a:moveTo>
                    <a:pt x="0" y="9"/>
                  </a:moveTo>
                  <a:lnTo>
                    <a:pt x="10" y="9"/>
                  </a:lnTo>
                  <a:lnTo>
                    <a:pt x="19" y="9"/>
                  </a:lnTo>
                  <a:lnTo>
                    <a:pt x="29" y="9"/>
                  </a:lnTo>
                  <a:lnTo>
                    <a:pt x="38" y="8"/>
                  </a:lnTo>
                  <a:lnTo>
                    <a:pt x="47" y="8"/>
                  </a:lnTo>
                  <a:lnTo>
                    <a:pt x="56" y="8"/>
                  </a:lnTo>
                  <a:lnTo>
                    <a:pt x="64" y="7"/>
                  </a:lnTo>
                  <a:lnTo>
                    <a:pt x="72" y="7"/>
                  </a:lnTo>
                  <a:lnTo>
                    <a:pt x="80" y="6"/>
                  </a:lnTo>
                  <a:lnTo>
                    <a:pt x="87" y="6"/>
                  </a:lnTo>
                  <a:lnTo>
                    <a:pt x="93" y="6"/>
                  </a:lnTo>
                  <a:lnTo>
                    <a:pt x="99" y="5"/>
                  </a:lnTo>
                  <a:lnTo>
                    <a:pt x="105" y="4"/>
                  </a:lnTo>
                  <a:lnTo>
                    <a:pt x="109" y="4"/>
                  </a:lnTo>
                  <a:lnTo>
                    <a:pt x="114" y="3"/>
                  </a:lnTo>
                  <a:lnTo>
                    <a:pt x="117" y="3"/>
                  </a:lnTo>
                  <a:lnTo>
                    <a:pt x="120" y="2"/>
                  </a:lnTo>
                  <a:lnTo>
                    <a:pt x="121" y="1"/>
                  </a:lnTo>
                  <a:lnTo>
                    <a:pt x="122" y="1"/>
                  </a:lnTo>
                  <a:lnTo>
                    <a:pt x="123" y="0"/>
                  </a:lnTo>
                  <a:lnTo>
                    <a:pt x="121" y="0"/>
                  </a:lnTo>
                  <a:lnTo>
                    <a:pt x="121" y="1"/>
                  </a:lnTo>
                  <a:lnTo>
                    <a:pt x="120" y="1"/>
                  </a:lnTo>
                  <a:lnTo>
                    <a:pt x="118" y="2"/>
                  </a:lnTo>
                  <a:lnTo>
                    <a:pt x="116" y="3"/>
                  </a:lnTo>
                  <a:lnTo>
                    <a:pt x="112" y="3"/>
                  </a:lnTo>
                  <a:lnTo>
                    <a:pt x="108" y="4"/>
                  </a:lnTo>
                  <a:lnTo>
                    <a:pt x="103" y="4"/>
                  </a:lnTo>
                  <a:lnTo>
                    <a:pt x="98" y="5"/>
                  </a:lnTo>
                  <a:lnTo>
                    <a:pt x="92" y="6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55" y="8"/>
                  </a:lnTo>
                  <a:lnTo>
                    <a:pt x="46" y="8"/>
                  </a:lnTo>
                  <a:lnTo>
                    <a:pt x="38" y="8"/>
                  </a:lnTo>
                  <a:lnTo>
                    <a:pt x="28" y="8"/>
                  </a:lnTo>
                  <a:lnTo>
                    <a:pt x="19" y="9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6B6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2" name="Freeform 1695"/>
            <p:cNvSpPr>
              <a:spLocks/>
            </p:cNvSpPr>
            <p:nvPr/>
          </p:nvSpPr>
          <p:spPr bwMode="auto">
            <a:xfrm>
              <a:off x="2787" y="2544"/>
              <a:ext cx="121" cy="9"/>
            </a:xfrm>
            <a:custGeom>
              <a:avLst/>
              <a:gdLst>
                <a:gd name="T0" fmla="*/ 0 w 121"/>
                <a:gd name="T1" fmla="*/ 9 h 9"/>
                <a:gd name="T2" fmla="*/ 10 w 121"/>
                <a:gd name="T3" fmla="*/ 9 h 9"/>
                <a:gd name="T4" fmla="*/ 19 w 121"/>
                <a:gd name="T5" fmla="*/ 9 h 9"/>
                <a:gd name="T6" fmla="*/ 28 w 121"/>
                <a:gd name="T7" fmla="*/ 8 h 9"/>
                <a:gd name="T8" fmla="*/ 38 w 121"/>
                <a:gd name="T9" fmla="*/ 8 h 9"/>
                <a:gd name="T10" fmla="*/ 46 w 121"/>
                <a:gd name="T11" fmla="*/ 8 h 9"/>
                <a:gd name="T12" fmla="*/ 55 w 121"/>
                <a:gd name="T13" fmla="*/ 8 h 9"/>
                <a:gd name="T14" fmla="*/ 63 w 121"/>
                <a:gd name="T15" fmla="*/ 7 h 9"/>
                <a:gd name="T16" fmla="*/ 71 w 121"/>
                <a:gd name="T17" fmla="*/ 7 h 9"/>
                <a:gd name="T18" fmla="*/ 79 w 121"/>
                <a:gd name="T19" fmla="*/ 6 h 9"/>
                <a:gd name="T20" fmla="*/ 86 w 121"/>
                <a:gd name="T21" fmla="*/ 6 h 9"/>
                <a:gd name="T22" fmla="*/ 92 w 121"/>
                <a:gd name="T23" fmla="*/ 6 h 9"/>
                <a:gd name="T24" fmla="*/ 98 w 121"/>
                <a:gd name="T25" fmla="*/ 5 h 9"/>
                <a:gd name="T26" fmla="*/ 103 w 121"/>
                <a:gd name="T27" fmla="*/ 4 h 9"/>
                <a:gd name="T28" fmla="*/ 108 w 121"/>
                <a:gd name="T29" fmla="*/ 4 h 9"/>
                <a:gd name="T30" fmla="*/ 112 w 121"/>
                <a:gd name="T31" fmla="*/ 3 h 9"/>
                <a:gd name="T32" fmla="*/ 116 w 121"/>
                <a:gd name="T33" fmla="*/ 3 h 9"/>
                <a:gd name="T34" fmla="*/ 118 w 121"/>
                <a:gd name="T35" fmla="*/ 2 h 9"/>
                <a:gd name="T36" fmla="*/ 120 w 121"/>
                <a:gd name="T37" fmla="*/ 1 h 9"/>
                <a:gd name="T38" fmla="*/ 121 w 121"/>
                <a:gd name="T39" fmla="*/ 1 h 9"/>
                <a:gd name="T40" fmla="*/ 121 w 121"/>
                <a:gd name="T41" fmla="*/ 0 h 9"/>
                <a:gd name="T42" fmla="*/ 120 w 121"/>
                <a:gd name="T43" fmla="*/ 0 h 9"/>
                <a:gd name="T44" fmla="*/ 120 w 121"/>
                <a:gd name="T45" fmla="*/ 1 h 9"/>
                <a:gd name="T46" fmla="*/ 118 w 121"/>
                <a:gd name="T47" fmla="*/ 1 h 9"/>
                <a:gd name="T48" fmla="*/ 116 w 121"/>
                <a:gd name="T49" fmla="*/ 2 h 9"/>
                <a:gd name="T50" fmla="*/ 114 w 121"/>
                <a:gd name="T51" fmla="*/ 3 h 9"/>
                <a:gd name="T52" fmla="*/ 111 w 121"/>
                <a:gd name="T53" fmla="*/ 3 h 9"/>
                <a:gd name="T54" fmla="*/ 107 w 121"/>
                <a:gd name="T55" fmla="*/ 4 h 9"/>
                <a:gd name="T56" fmla="*/ 102 w 121"/>
                <a:gd name="T57" fmla="*/ 4 h 9"/>
                <a:gd name="T58" fmla="*/ 97 w 121"/>
                <a:gd name="T59" fmla="*/ 5 h 9"/>
                <a:gd name="T60" fmla="*/ 91 w 121"/>
                <a:gd name="T61" fmla="*/ 6 h 9"/>
                <a:gd name="T62" fmla="*/ 85 w 121"/>
                <a:gd name="T63" fmla="*/ 6 h 9"/>
                <a:gd name="T64" fmla="*/ 78 w 121"/>
                <a:gd name="T65" fmla="*/ 6 h 9"/>
                <a:gd name="T66" fmla="*/ 70 w 121"/>
                <a:gd name="T67" fmla="*/ 7 h 9"/>
                <a:gd name="T68" fmla="*/ 63 w 121"/>
                <a:gd name="T69" fmla="*/ 7 h 9"/>
                <a:gd name="T70" fmla="*/ 54 w 121"/>
                <a:gd name="T71" fmla="*/ 7 h 9"/>
                <a:gd name="T72" fmla="*/ 46 w 121"/>
                <a:gd name="T73" fmla="*/ 8 h 9"/>
                <a:gd name="T74" fmla="*/ 37 w 121"/>
                <a:gd name="T75" fmla="*/ 8 h 9"/>
                <a:gd name="T76" fmla="*/ 28 w 121"/>
                <a:gd name="T77" fmla="*/ 8 h 9"/>
                <a:gd name="T78" fmla="*/ 19 w 121"/>
                <a:gd name="T79" fmla="*/ 8 h 9"/>
                <a:gd name="T80" fmla="*/ 10 w 121"/>
                <a:gd name="T81" fmla="*/ 9 h 9"/>
                <a:gd name="T82" fmla="*/ 0 w 121"/>
                <a:gd name="T83" fmla="*/ 9 h 9"/>
                <a:gd name="T84" fmla="*/ 0 w 121"/>
                <a:gd name="T85" fmla="*/ 9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"/>
                <a:gd name="T130" fmla="*/ 0 h 9"/>
                <a:gd name="T131" fmla="*/ 121 w 121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" h="9">
                  <a:moveTo>
                    <a:pt x="0" y="9"/>
                  </a:moveTo>
                  <a:lnTo>
                    <a:pt x="10" y="9"/>
                  </a:lnTo>
                  <a:lnTo>
                    <a:pt x="19" y="9"/>
                  </a:lnTo>
                  <a:lnTo>
                    <a:pt x="28" y="8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55" y="8"/>
                  </a:lnTo>
                  <a:lnTo>
                    <a:pt x="63" y="7"/>
                  </a:lnTo>
                  <a:lnTo>
                    <a:pt x="71" y="7"/>
                  </a:lnTo>
                  <a:lnTo>
                    <a:pt x="79" y="6"/>
                  </a:lnTo>
                  <a:lnTo>
                    <a:pt x="86" y="6"/>
                  </a:lnTo>
                  <a:lnTo>
                    <a:pt x="92" y="6"/>
                  </a:lnTo>
                  <a:lnTo>
                    <a:pt x="98" y="5"/>
                  </a:lnTo>
                  <a:lnTo>
                    <a:pt x="103" y="4"/>
                  </a:lnTo>
                  <a:lnTo>
                    <a:pt x="108" y="4"/>
                  </a:lnTo>
                  <a:lnTo>
                    <a:pt x="112" y="3"/>
                  </a:lnTo>
                  <a:lnTo>
                    <a:pt x="116" y="3"/>
                  </a:lnTo>
                  <a:lnTo>
                    <a:pt x="118" y="2"/>
                  </a:lnTo>
                  <a:lnTo>
                    <a:pt x="120" y="1"/>
                  </a:lnTo>
                  <a:lnTo>
                    <a:pt x="121" y="1"/>
                  </a:lnTo>
                  <a:lnTo>
                    <a:pt x="121" y="0"/>
                  </a:lnTo>
                  <a:lnTo>
                    <a:pt x="120" y="0"/>
                  </a:lnTo>
                  <a:lnTo>
                    <a:pt x="120" y="1"/>
                  </a:lnTo>
                  <a:lnTo>
                    <a:pt x="118" y="1"/>
                  </a:lnTo>
                  <a:lnTo>
                    <a:pt x="116" y="2"/>
                  </a:lnTo>
                  <a:lnTo>
                    <a:pt x="114" y="3"/>
                  </a:lnTo>
                  <a:lnTo>
                    <a:pt x="111" y="3"/>
                  </a:lnTo>
                  <a:lnTo>
                    <a:pt x="107" y="4"/>
                  </a:lnTo>
                  <a:lnTo>
                    <a:pt x="102" y="4"/>
                  </a:lnTo>
                  <a:lnTo>
                    <a:pt x="97" y="5"/>
                  </a:lnTo>
                  <a:lnTo>
                    <a:pt x="91" y="6"/>
                  </a:lnTo>
                  <a:lnTo>
                    <a:pt x="85" y="6"/>
                  </a:lnTo>
                  <a:lnTo>
                    <a:pt x="78" y="6"/>
                  </a:lnTo>
                  <a:lnTo>
                    <a:pt x="70" y="7"/>
                  </a:lnTo>
                  <a:lnTo>
                    <a:pt x="63" y="7"/>
                  </a:lnTo>
                  <a:lnTo>
                    <a:pt x="54" y="7"/>
                  </a:lnTo>
                  <a:lnTo>
                    <a:pt x="46" y="8"/>
                  </a:lnTo>
                  <a:lnTo>
                    <a:pt x="37" y="8"/>
                  </a:lnTo>
                  <a:lnTo>
                    <a:pt x="28" y="8"/>
                  </a:lnTo>
                  <a:lnTo>
                    <a:pt x="19" y="8"/>
                  </a:lnTo>
                  <a:lnTo>
                    <a:pt x="10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5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3" name="Freeform 1696"/>
            <p:cNvSpPr>
              <a:spLocks/>
            </p:cNvSpPr>
            <p:nvPr/>
          </p:nvSpPr>
          <p:spPr bwMode="auto">
            <a:xfrm>
              <a:off x="2787" y="2544"/>
              <a:ext cx="120" cy="9"/>
            </a:xfrm>
            <a:custGeom>
              <a:avLst/>
              <a:gdLst>
                <a:gd name="T0" fmla="*/ 0 w 120"/>
                <a:gd name="T1" fmla="*/ 9 h 9"/>
                <a:gd name="T2" fmla="*/ 10 w 120"/>
                <a:gd name="T3" fmla="*/ 9 h 9"/>
                <a:gd name="T4" fmla="*/ 19 w 120"/>
                <a:gd name="T5" fmla="*/ 8 h 9"/>
                <a:gd name="T6" fmla="*/ 28 w 120"/>
                <a:gd name="T7" fmla="*/ 8 h 9"/>
                <a:gd name="T8" fmla="*/ 37 w 120"/>
                <a:gd name="T9" fmla="*/ 8 h 9"/>
                <a:gd name="T10" fmla="*/ 46 w 120"/>
                <a:gd name="T11" fmla="*/ 8 h 9"/>
                <a:gd name="T12" fmla="*/ 54 w 120"/>
                <a:gd name="T13" fmla="*/ 7 h 9"/>
                <a:gd name="T14" fmla="*/ 63 w 120"/>
                <a:gd name="T15" fmla="*/ 7 h 9"/>
                <a:gd name="T16" fmla="*/ 70 w 120"/>
                <a:gd name="T17" fmla="*/ 7 h 9"/>
                <a:gd name="T18" fmla="*/ 78 w 120"/>
                <a:gd name="T19" fmla="*/ 6 h 9"/>
                <a:gd name="T20" fmla="*/ 85 w 120"/>
                <a:gd name="T21" fmla="*/ 6 h 9"/>
                <a:gd name="T22" fmla="*/ 91 w 120"/>
                <a:gd name="T23" fmla="*/ 6 h 9"/>
                <a:gd name="T24" fmla="*/ 97 w 120"/>
                <a:gd name="T25" fmla="*/ 5 h 9"/>
                <a:gd name="T26" fmla="*/ 102 w 120"/>
                <a:gd name="T27" fmla="*/ 4 h 9"/>
                <a:gd name="T28" fmla="*/ 107 w 120"/>
                <a:gd name="T29" fmla="*/ 4 h 9"/>
                <a:gd name="T30" fmla="*/ 111 w 120"/>
                <a:gd name="T31" fmla="*/ 3 h 9"/>
                <a:gd name="T32" fmla="*/ 114 w 120"/>
                <a:gd name="T33" fmla="*/ 3 h 9"/>
                <a:gd name="T34" fmla="*/ 116 w 120"/>
                <a:gd name="T35" fmla="*/ 2 h 9"/>
                <a:gd name="T36" fmla="*/ 118 w 120"/>
                <a:gd name="T37" fmla="*/ 1 h 9"/>
                <a:gd name="T38" fmla="*/ 120 w 120"/>
                <a:gd name="T39" fmla="*/ 1 h 9"/>
                <a:gd name="T40" fmla="*/ 120 w 120"/>
                <a:gd name="T41" fmla="*/ 0 h 9"/>
                <a:gd name="T42" fmla="*/ 118 w 120"/>
                <a:gd name="T43" fmla="*/ 0 h 9"/>
                <a:gd name="T44" fmla="*/ 118 w 120"/>
                <a:gd name="T45" fmla="*/ 1 h 9"/>
                <a:gd name="T46" fmla="*/ 117 w 120"/>
                <a:gd name="T47" fmla="*/ 1 h 9"/>
                <a:gd name="T48" fmla="*/ 115 w 120"/>
                <a:gd name="T49" fmla="*/ 2 h 9"/>
                <a:gd name="T50" fmla="*/ 112 w 120"/>
                <a:gd name="T51" fmla="*/ 3 h 9"/>
                <a:gd name="T52" fmla="*/ 108 w 120"/>
                <a:gd name="T53" fmla="*/ 3 h 9"/>
                <a:gd name="T54" fmla="*/ 104 w 120"/>
                <a:gd name="T55" fmla="*/ 4 h 9"/>
                <a:gd name="T56" fmla="*/ 99 w 120"/>
                <a:gd name="T57" fmla="*/ 4 h 9"/>
                <a:gd name="T58" fmla="*/ 93 w 120"/>
                <a:gd name="T59" fmla="*/ 5 h 9"/>
                <a:gd name="T60" fmla="*/ 87 w 120"/>
                <a:gd name="T61" fmla="*/ 6 h 9"/>
                <a:gd name="T62" fmla="*/ 80 w 120"/>
                <a:gd name="T63" fmla="*/ 6 h 9"/>
                <a:gd name="T64" fmla="*/ 73 w 120"/>
                <a:gd name="T65" fmla="*/ 6 h 9"/>
                <a:gd name="T66" fmla="*/ 65 w 120"/>
                <a:gd name="T67" fmla="*/ 7 h 9"/>
                <a:gd name="T68" fmla="*/ 57 w 120"/>
                <a:gd name="T69" fmla="*/ 7 h 9"/>
                <a:gd name="T70" fmla="*/ 48 w 120"/>
                <a:gd name="T71" fmla="*/ 8 h 9"/>
                <a:gd name="T72" fmla="*/ 38 w 120"/>
                <a:gd name="T73" fmla="*/ 8 h 9"/>
                <a:gd name="T74" fmla="*/ 29 w 120"/>
                <a:gd name="T75" fmla="*/ 8 h 9"/>
                <a:gd name="T76" fmla="*/ 19 w 120"/>
                <a:gd name="T77" fmla="*/ 8 h 9"/>
                <a:gd name="T78" fmla="*/ 10 w 120"/>
                <a:gd name="T79" fmla="*/ 8 h 9"/>
                <a:gd name="T80" fmla="*/ 0 w 120"/>
                <a:gd name="T81" fmla="*/ 8 h 9"/>
                <a:gd name="T82" fmla="*/ 0 w 120"/>
                <a:gd name="T83" fmla="*/ 9 h 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0"/>
                <a:gd name="T127" fmla="*/ 0 h 9"/>
                <a:gd name="T128" fmla="*/ 120 w 120"/>
                <a:gd name="T129" fmla="*/ 9 h 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0" h="9">
                  <a:moveTo>
                    <a:pt x="0" y="9"/>
                  </a:moveTo>
                  <a:lnTo>
                    <a:pt x="10" y="9"/>
                  </a:lnTo>
                  <a:lnTo>
                    <a:pt x="19" y="8"/>
                  </a:lnTo>
                  <a:lnTo>
                    <a:pt x="28" y="8"/>
                  </a:lnTo>
                  <a:lnTo>
                    <a:pt x="37" y="8"/>
                  </a:lnTo>
                  <a:lnTo>
                    <a:pt x="46" y="8"/>
                  </a:lnTo>
                  <a:lnTo>
                    <a:pt x="54" y="7"/>
                  </a:lnTo>
                  <a:lnTo>
                    <a:pt x="63" y="7"/>
                  </a:lnTo>
                  <a:lnTo>
                    <a:pt x="70" y="7"/>
                  </a:lnTo>
                  <a:lnTo>
                    <a:pt x="78" y="6"/>
                  </a:lnTo>
                  <a:lnTo>
                    <a:pt x="85" y="6"/>
                  </a:lnTo>
                  <a:lnTo>
                    <a:pt x="91" y="6"/>
                  </a:lnTo>
                  <a:lnTo>
                    <a:pt x="97" y="5"/>
                  </a:lnTo>
                  <a:lnTo>
                    <a:pt x="102" y="4"/>
                  </a:lnTo>
                  <a:lnTo>
                    <a:pt x="107" y="4"/>
                  </a:lnTo>
                  <a:lnTo>
                    <a:pt x="111" y="3"/>
                  </a:lnTo>
                  <a:lnTo>
                    <a:pt x="114" y="3"/>
                  </a:lnTo>
                  <a:lnTo>
                    <a:pt x="116" y="2"/>
                  </a:lnTo>
                  <a:lnTo>
                    <a:pt x="118" y="1"/>
                  </a:lnTo>
                  <a:lnTo>
                    <a:pt x="120" y="1"/>
                  </a:lnTo>
                  <a:lnTo>
                    <a:pt x="120" y="0"/>
                  </a:lnTo>
                  <a:lnTo>
                    <a:pt x="118" y="0"/>
                  </a:lnTo>
                  <a:lnTo>
                    <a:pt x="118" y="1"/>
                  </a:lnTo>
                  <a:lnTo>
                    <a:pt x="117" y="1"/>
                  </a:lnTo>
                  <a:lnTo>
                    <a:pt x="115" y="2"/>
                  </a:lnTo>
                  <a:lnTo>
                    <a:pt x="112" y="3"/>
                  </a:lnTo>
                  <a:lnTo>
                    <a:pt x="108" y="3"/>
                  </a:lnTo>
                  <a:lnTo>
                    <a:pt x="104" y="4"/>
                  </a:lnTo>
                  <a:lnTo>
                    <a:pt x="99" y="4"/>
                  </a:lnTo>
                  <a:lnTo>
                    <a:pt x="93" y="5"/>
                  </a:lnTo>
                  <a:lnTo>
                    <a:pt x="87" y="6"/>
                  </a:lnTo>
                  <a:lnTo>
                    <a:pt x="80" y="6"/>
                  </a:lnTo>
                  <a:lnTo>
                    <a:pt x="73" y="6"/>
                  </a:lnTo>
                  <a:lnTo>
                    <a:pt x="65" y="7"/>
                  </a:lnTo>
                  <a:lnTo>
                    <a:pt x="57" y="7"/>
                  </a:lnTo>
                  <a:lnTo>
                    <a:pt x="48" y="8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19" y="8"/>
                  </a:lnTo>
                  <a:lnTo>
                    <a:pt x="10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B4B4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4" name="Freeform 1697"/>
            <p:cNvSpPr>
              <a:spLocks/>
            </p:cNvSpPr>
            <p:nvPr/>
          </p:nvSpPr>
          <p:spPr bwMode="auto">
            <a:xfrm>
              <a:off x="2787" y="2544"/>
              <a:ext cx="118" cy="8"/>
            </a:xfrm>
            <a:custGeom>
              <a:avLst/>
              <a:gdLst>
                <a:gd name="T0" fmla="*/ 0 w 118"/>
                <a:gd name="T1" fmla="*/ 8 h 8"/>
                <a:gd name="T2" fmla="*/ 10 w 118"/>
                <a:gd name="T3" fmla="*/ 8 h 8"/>
                <a:gd name="T4" fmla="*/ 19 w 118"/>
                <a:gd name="T5" fmla="*/ 8 h 8"/>
                <a:gd name="T6" fmla="*/ 29 w 118"/>
                <a:gd name="T7" fmla="*/ 8 h 8"/>
                <a:gd name="T8" fmla="*/ 38 w 118"/>
                <a:gd name="T9" fmla="*/ 8 h 8"/>
                <a:gd name="T10" fmla="*/ 48 w 118"/>
                <a:gd name="T11" fmla="*/ 8 h 8"/>
                <a:gd name="T12" fmla="*/ 57 w 118"/>
                <a:gd name="T13" fmla="*/ 7 h 8"/>
                <a:gd name="T14" fmla="*/ 65 w 118"/>
                <a:gd name="T15" fmla="*/ 7 h 8"/>
                <a:gd name="T16" fmla="*/ 73 w 118"/>
                <a:gd name="T17" fmla="*/ 6 h 8"/>
                <a:gd name="T18" fmla="*/ 80 w 118"/>
                <a:gd name="T19" fmla="*/ 6 h 8"/>
                <a:gd name="T20" fmla="*/ 87 w 118"/>
                <a:gd name="T21" fmla="*/ 6 h 8"/>
                <a:gd name="T22" fmla="*/ 93 w 118"/>
                <a:gd name="T23" fmla="*/ 5 h 8"/>
                <a:gd name="T24" fmla="*/ 99 w 118"/>
                <a:gd name="T25" fmla="*/ 4 h 8"/>
                <a:gd name="T26" fmla="*/ 104 w 118"/>
                <a:gd name="T27" fmla="*/ 4 h 8"/>
                <a:gd name="T28" fmla="*/ 108 w 118"/>
                <a:gd name="T29" fmla="*/ 3 h 8"/>
                <a:gd name="T30" fmla="*/ 112 w 118"/>
                <a:gd name="T31" fmla="*/ 3 h 8"/>
                <a:gd name="T32" fmla="*/ 115 w 118"/>
                <a:gd name="T33" fmla="*/ 2 h 8"/>
                <a:gd name="T34" fmla="*/ 117 w 118"/>
                <a:gd name="T35" fmla="*/ 1 h 8"/>
                <a:gd name="T36" fmla="*/ 118 w 118"/>
                <a:gd name="T37" fmla="*/ 1 h 8"/>
                <a:gd name="T38" fmla="*/ 118 w 118"/>
                <a:gd name="T39" fmla="*/ 0 h 8"/>
                <a:gd name="T40" fmla="*/ 117 w 118"/>
                <a:gd name="T41" fmla="*/ 0 h 8"/>
                <a:gd name="T42" fmla="*/ 116 w 118"/>
                <a:gd name="T43" fmla="*/ 1 h 8"/>
                <a:gd name="T44" fmla="*/ 115 w 118"/>
                <a:gd name="T45" fmla="*/ 1 h 8"/>
                <a:gd name="T46" fmla="*/ 113 w 118"/>
                <a:gd name="T47" fmla="*/ 2 h 8"/>
                <a:gd name="T48" fmla="*/ 110 w 118"/>
                <a:gd name="T49" fmla="*/ 3 h 8"/>
                <a:gd name="T50" fmla="*/ 107 w 118"/>
                <a:gd name="T51" fmla="*/ 3 h 8"/>
                <a:gd name="T52" fmla="*/ 103 w 118"/>
                <a:gd name="T53" fmla="*/ 4 h 8"/>
                <a:gd name="T54" fmla="*/ 98 w 118"/>
                <a:gd name="T55" fmla="*/ 4 h 8"/>
                <a:gd name="T56" fmla="*/ 92 w 118"/>
                <a:gd name="T57" fmla="*/ 5 h 8"/>
                <a:gd name="T58" fmla="*/ 86 w 118"/>
                <a:gd name="T59" fmla="*/ 6 h 8"/>
                <a:gd name="T60" fmla="*/ 79 w 118"/>
                <a:gd name="T61" fmla="*/ 6 h 8"/>
                <a:gd name="T62" fmla="*/ 72 w 118"/>
                <a:gd name="T63" fmla="*/ 6 h 8"/>
                <a:gd name="T64" fmla="*/ 64 w 118"/>
                <a:gd name="T65" fmla="*/ 7 h 8"/>
                <a:gd name="T66" fmla="*/ 56 w 118"/>
                <a:gd name="T67" fmla="*/ 7 h 8"/>
                <a:gd name="T68" fmla="*/ 47 w 118"/>
                <a:gd name="T69" fmla="*/ 8 h 8"/>
                <a:gd name="T70" fmla="*/ 38 w 118"/>
                <a:gd name="T71" fmla="*/ 8 h 8"/>
                <a:gd name="T72" fmla="*/ 29 w 118"/>
                <a:gd name="T73" fmla="*/ 8 h 8"/>
                <a:gd name="T74" fmla="*/ 19 w 118"/>
                <a:gd name="T75" fmla="*/ 8 h 8"/>
                <a:gd name="T76" fmla="*/ 10 w 118"/>
                <a:gd name="T77" fmla="*/ 8 h 8"/>
                <a:gd name="T78" fmla="*/ 0 w 118"/>
                <a:gd name="T79" fmla="*/ 8 h 8"/>
                <a:gd name="T80" fmla="*/ 0 w 118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8"/>
                <a:gd name="T124" fmla="*/ 0 h 8"/>
                <a:gd name="T125" fmla="*/ 118 w 118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8" h="8">
                  <a:moveTo>
                    <a:pt x="0" y="8"/>
                  </a:moveTo>
                  <a:lnTo>
                    <a:pt x="10" y="8"/>
                  </a:lnTo>
                  <a:lnTo>
                    <a:pt x="19" y="8"/>
                  </a:lnTo>
                  <a:lnTo>
                    <a:pt x="29" y="8"/>
                  </a:lnTo>
                  <a:lnTo>
                    <a:pt x="38" y="8"/>
                  </a:lnTo>
                  <a:lnTo>
                    <a:pt x="48" y="8"/>
                  </a:lnTo>
                  <a:lnTo>
                    <a:pt x="57" y="7"/>
                  </a:lnTo>
                  <a:lnTo>
                    <a:pt x="65" y="7"/>
                  </a:lnTo>
                  <a:lnTo>
                    <a:pt x="73" y="6"/>
                  </a:lnTo>
                  <a:lnTo>
                    <a:pt x="80" y="6"/>
                  </a:lnTo>
                  <a:lnTo>
                    <a:pt x="87" y="6"/>
                  </a:lnTo>
                  <a:lnTo>
                    <a:pt x="93" y="5"/>
                  </a:lnTo>
                  <a:lnTo>
                    <a:pt x="99" y="4"/>
                  </a:lnTo>
                  <a:lnTo>
                    <a:pt x="104" y="4"/>
                  </a:lnTo>
                  <a:lnTo>
                    <a:pt x="108" y="3"/>
                  </a:lnTo>
                  <a:lnTo>
                    <a:pt x="112" y="3"/>
                  </a:lnTo>
                  <a:lnTo>
                    <a:pt x="115" y="2"/>
                  </a:lnTo>
                  <a:lnTo>
                    <a:pt x="117" y="1"/>
                  </a:lnTo>
                  <a:lnTo>
                    <a:pt x="118" y="1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16" y="1"/>
                  </a:lnTo>
                  <a:lnTo>
                    <a:pt x="115" y="1"/>
                  </a:lnTo>
                  <a:lnTo>
                    <a:pt x="113" y="2"/>
                  </a:lnTo>
                  <a:lnTo>
                    <a:pt x="110" y="3"/>
                  </a:lnTo>
                  <a:lnTo>
                    <a:pt x="107" y="3"/>
                  </a:lnTo>
                  <a:lnTo>
                    <a:pt x="103" y="4"/>
                  </a:lnTo>
                  <a:lnTo>
                    <a:pt x="98" y="4"/>
                  </a:lnTo>
                  <a:lnTo>
                    <a:pt x="92" y="5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2" y="6"/>
                  </a:lnTo>
                  <a:lnTo>
                    <a:pt x="64" y="7"/>
                  </a:lnTo>
                  <a:lnTo>
                    <a:pt x="56" y="7"/>
                  </a:lnTo>
                  <a:lnTo>
                    <a:pt x="47" y="8"/>
                  </a:lnTo>
                  <a:lnTo>
                    <a:pt x="38" y="8"/>
                  </a:lnTo>
                  <a:lnTo>
                    <a:pt x="29" y="8"/>
                  </a:lnTo>
                  <a:lnTo>
                    <a:pt x="19" y="8"/>
                  </a:lnTo>
                  <a:lnTo>
                    <a:pt x="1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3B3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5" name="Freeform 1698"/>
            <p:cNvSpPr>
              <a:spLocks/>
            </p:cNvSpPr>
            <p:nvPr/>
          </p:nvSpPr>
          <p:spPr bwMode="auto">
            <a:xfrm>
              <a:off x="2787" y="2544"/>
              <a:ext cx="117" cy="8"/>
            </a:xfrm>
            <a:custGeom>
              <a:avLst/>
              <a:gdLst>
                <a:gd name="T0" fmla="*/ 0 w 117"/>
                <a:gd name="T1" fmla="*/ 8 h 8"/>
                <a:gd name="T2" fmla="*/ 10 w 117"/>
                <a:gd name="T3" fmla="*/ 8 h 8"/>
                <a:gd name="T4" fmla="*/ 19 w 117"/>
                <a:gd name="T5" fmla="*/ 8 h 8"/>
                <a:gd name="T6" fmla="*/ 29 w 117"/>
                <a:gd name="T7" fmla="*/ 8 h 8"/>
                <a:gd name="T8" fmla="*/ 38 w 117"/>
                <a:gd name="T9" fmla="*/ 8 h 8"/>
                <a:gd name="T10" fmla="*/ 47 w 117"/>
                <a:gd name="T11" fmla="*/ 8 h 8"/>
                <a:gd name="T12" fmla="*/ 56 w 117"/>
                <a:gd name="T13" fmla="*/ 7 h 8"/>
                <a:gd name="T14" fmla="*/ 64 w 117"/>
                <a:gd name="T15" fmla="*/ 7 h 8"/>
                <a:gd name="T16" fmla="*/ 72 w 117"/>
                <a:gd name="T17" fmla="*/ 6 h 8"/>
                <a:gd name="T18" fmla="*/ 79 w 117"/>
                <a:gd name="T19" fmla="*/ 6 h 8"/>
                <a:gd name="T20" fmla="*/ 86 w 117"/>
                <a:gd name="T21" fmla="*/ 6 h 8"/>
                <a:gd name="T22" fmla="*/ 92 w 117"/>
                <a:gd name="T23" fmla="*/ 5 h 8"/>
                <a:gd name="T24" fmla="*/ 98 w 117"/>
                <a:gd name="T25" fmla="*/ 4 h 8"/>
                <a:gd name="T26" fmla="*/ 103 w 117"/>
                <a:gd name="T27" fmla="*/ 4 h 8"/>
                <a:gd name="T28" fmla="*/ 107 w 117"/>
                <a:gd name="T29" fmla="*/ 3 h 8"/>
                <a:gd name="T30" fmla="*/ 110 w 117"/>
                <a:gd name="T31" fmla="*/ 3 h 8"/>
                <a:gd name="T32" fmla="*/ 113 w 117"/>
                <a:gd name="T33" fmla="*/ 2 h 8"/>
                <a:gd name="T34" fmla="*/ 115 w 117"/>
                <a:gd name="T35" fmla="*/ 1 h 8"/>
                <a:gd name="T36" fmla="*/ 116 w 117"/>
                <a:gd name="T37" fmla="*/ 1 h 8"/>
                <a:gd name="T38" fmla="*/ 117 w 117"/>
                <a:gd name="T39" fmla="*/ 0 h 8"/>
                <a:gd name="T40" fmla="*/ 115 w 117"/>
                <a:gd name="T41" fmla="*/ 0 h 8"/>
                <a:gd name="T42" fmla="*/ 115 w 117"/>
                <a:gd name="T43" fmla="*/ 1 h 8"/>
                <a:gd name="T44" fmla="*/ 114 w 117"/>
                <a:gd name="T45" fmla="*/ 1 h 8"/>
                <a:gd name="T46" fmla="*/ 112 w 117"/>
                <a:gd name="T47" fmla="*/ 2 h 8"/>
                <a:gd name="T48" fmla="*/ 109 w 117"/>
                <a:gd name="T49" fmla="*/ 3 h 8"/>
                <a:gd name="T50" fmla="*/ 105 w 117"/>
                <a:gd name="T51" fmla="*/ 3 h 8"/>
                <a:gd name="T52" fmla="*/ 101 w 117"/>
                <a:gd name="T53" fmla="*/ 4 h 8"/>
                <a:gd name="T54" fmla="*/ 97 w 117"/>
                <a:gd name="T55" fmla="*/ 4 h 8"/>
                <a:gd name="T56" fmla="*/ 91 w 117"/>
                <a:gd name="T57" fmla="*/ 5 h 8"/>
                <a:gd name="T58" fmla="*/ 85 w 117"/>
                <a:gd name="T59" fmla="*/ 6 h 8"/>
                <a:gd name="T60" fmla="*/ 78 w 117"/>
                <a:gd name="T61" fmla="*/ 6 h 8"/>
                <a:gd name="T62" fmla="*/ 71 w 117"/>
                <a:gd name="T63" fmla="*/ 6 h 8"/>
                <a:gd name="T64" fmla="*/ 63 w 117"/>
                <a:gd name="T65" fmla="*/ 7 h 8"/>
                <a:gd name="T66" fmla="*/ 55 w 117"/>
                <a:gd name="T67" fmla="*/ 7 h 8"/>
                <a:gd name="T68" fmla="*/ 46 w 117"/>
                <a:gd name="T69" fmla="*/ 7 h 8"/>
                <a:gd name="T70" fmla="*/ 38 w 117"/>
                <a:gd name="T71" fmla="*/ 8 h 8"/>
                <a:gd name="T72" fmla="*/ 28 w 117"/>
                <a:gd name="T73" fmla="*/ 8 h 8"/>
                <a:gd name="T74" fmla="*/ 19 w 117"/>
                <a:gd name="T75" fmla="*/ 8 h 8"/>
                <a:gd name="T76" fmla="*/ 10 w 117"/>
                <a:gd name="T77" fmla="*/ 8 h 8"/>
                <a:gd name="T78" fmla="*/ 0 w 117"/>
                <a:gd name="T79" fmla="*/ 8 h 8"/>
                <a:gd name="T80" fmla="*/ 0 w 117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"/>
                <a:gd name="T124" fmla="*/ 0 h 8"/>
                <a:gd name="T125" fmla="*/ 117 w 117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" h="8">
                  <a:moveTo>
                    <a:pt x="0" y="8"/>
                  </a:moveTo>
                  <a:lnTo>
                    <a:pt x="10" y="8"/>
                  </a:lnTo>
                  <a:lnTo>
                    <a:pt x="19" y="8"/>
                  </a:lnTo>
                  <a:lnTo>
                    <a:pt x="29" y="8"/>
                  </a:lnTo>
                  <a:lnTo>
                    <a:pt x="38" y="8"/>
                  </a:lnTo>
                  <a:lnTo>
                    <a:pt x="47" y="8"/>
                  </a:lnTo>
                  <a:lnTo>
                    <a:pt x="56" y="7"/>
                  </a:lnTo>
                  <a:lnTo>
                    <a:pt x="64" y="7"/>
                  </a:lnTo>
                  <a:lnTo>
                    <a:pt x="72" y="6"/>
                  </a:lnTo>
                  <a:lnTo>
                    <a:pt x="79" y="6"/>
                  </a:lnTo>
                  <a:lnTo>
                    <a:pt x="86" y="6"/>
                  </a:lnTo>
                  <a:lnTo>
                    <a:pt x="92" y="5"/>
                  </a:lnTo>
                  <a:lnTo>
                    <a:pt x="98" y="4"/>
                  </a:lnTo>
                  <a:lnTo>
                    <a:pt x="103" y="4"/>
                  </a:lnTo>
                  <a:lnTo>
                    <a:pt x="107" y="3"/>
                  </a:lnTo>
                  <a:lnTo>
                    <a:pt x="110" y="3"/>
                  </a:lnTo>
                  <a:lnTo>
                    <a:pt x="113" y="2"/>
                  </a:lnTo>
                  <a:lnTo>
                    <a:pt x="115" y="1"/>
                  </a:lnTo>
                  <a:lnTo>
                    <a:pt x="116" y="1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115" y="1"/>
                  </a:lnTo>
                  <a:lnTo>
                    <a:pt x="114" y="1"/>
                  </a:lnTo>
                  <a:lnTo>
                    <a:pt x="112" y="2"/>
                  </a:lnTo>
                  <a:lnTo>
                    <a:pt x="109" y="3"/>
                  </a:lnTo>
                  <a:lnTo>
                    <a:pt x="105" y="3"/>
                  </a:lnTo>
                  <a:lnTo>
                    <a:pt x="101" y="4"/>
                  </a:lnTo>
                  <a:lnTo>
                    <a:pt x="97" y="4"/>
                  </a:lnTo>
                  <a:lnTo>
                    <a:pt x="91" y="5"/>
                  </a:lnTo>
                  <a:lnTo>
                    <a:pt x="85" y="6"/>
                  </a:lnTo>
                  <a:lnTo>
                    <a:pt x="78" y="6"/>
                  </a:lnTo>
                  <a:lnTo>
                    <a:pt x="71" y="6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46" y="7"/>
                  </a:lnTo>
                  <a:lnTo>
                    <a:pt x="38" y="8"/>
                  </a:lnTo>
                  <a:lnTo>
                    <a:pt x="28" y="8"/>
                  </a:lnTo>
                  <a:lnTo>
                    <a:pt x="19" y="8"/>
                  </a:lnTo>
                  <a:lnTo>
                    <a:pt x="1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1B1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6" name="Freeform 1699"/>
            <p:cNvSpPr>
              <a:spLocks/>
            </p:cNvSpPr>
            <p:nvPr/>
          </p:nvSpPr>
          <p:spPr bwMode="auto">
            <a:xfrm>
              <a:off x="2787" y="2544"/>
              <a:ext cx="115" cy="8"/>
            </a:xfrm>
            <a:custGeom>
              <a:avLst/>
              <a:gdLst>
                <a:gd name="T0" fmla="*/ 0 w 115"/>
                <a:gd name="T1" fmla="*/ 8 h 8"/>
                <a:gd name="T2" fmla="*/ 10 w 115"/>
                <a:gd name="T3" fmla="*/ 8 h 8"/>
                <a:gd name="T4" fmla="*/ 19 w 115"/>
                <a:gd name="T5" fmla="*/ 8 h 8"/>
                <a:gd name="T6" fmla="*/ 28 w 115"/>
                <a:gd name="T7" fmla="*/ 8 h 8"/>
                <a:gd name="T8" fmla="*/ 38 w 115"/>
                <a:gd name="T9" fmla="*/ 8 h 8"/>
                <a:gd name="T10" fmla="*/ 46 w 115"/>
                <a:gd name="T11" fmla="*/ 7 h 8"/>
                <a:gd name="T12" fmla="*/ 55 w 115"/>
                <a:gd name="T13" fmla="*/ 7 h 8"/>
                <a:gd name="T14" fmla="*/ 63 w 115"/>
                <a:gd name="T15" fmla="*/ 7 h 8"/>
                <a:gd name="T16" fmla="*/ 71 w 115"/>
                <a:gd name="T17" fmla="*/ 6 h 8"/>
                <a:gd name="T18" fmla="*/ 78 w 115"/>
                <a:gd name="T19" fmla="*/ 6 h 8"/>
                <a:gd name="T20" fmla="*/ 85 w 115"/>
                <a:gd name="T21" fmla="*/ 6 h 8"/>
                <a:gd name="T22" fmla="*/ 91 w 115"/>
                <a:gd name="T23" fmla="*/ 5 h 8"/>
                <a:gd name="T24" fmla="*/ 97 w 115"/>
                <a:gd name="T25" fmla="*/ 4 h 8"/>
                <a:gd name="T26" fmla="*/ 101 w 115"/>
                <a:gd name="T27" fmla="*/ 4 h 8"/>
                <a:gd name="T28" fmla="*/ 105 w 115"/>
                <a:gd name="T29" fmla="*/ 3 h 8"/>
                <a:gd name="T30" fmla="*/ 109 w 115"/>
                <a:gd name="T31" fmla="*/ 3 h 8"/>
                <a:gd name="T32" fmla="*/ 112 w 115"/>
                <a:gd name="T33" fmla="*/ 2 h 8"/>
                <a:gd name="T34" fmla="*/ 114 w 115"/>
                <a:gd name="T35" fmla="*/ 1 h 8"/>
                <a:gd name="T36" fmla="*/ 115 w 115"/>
                <a:gd name="T37" fmla="*/ 1 h 8"/>
                <a:gd name="T38" fmla="*/ 115 w 115"/>
                <a:gd name="T39" fmla="*/ 0 h 8"/>
                <a:gd name="T40" fmla="*/ 114 w 115"/>
                <a:gd name="T41" fmla="*/ 0 h 8"/>
                <a:gd name="T42" fmla="*/ 114 w 115"/>
                <a:gd name="T43" fmla="*/ 1 h 8"/>
                <a:gd name="T44" fmla="*/ 112 w 115"/>
                <a:gd name="T45" fmla="*/ 1 h 8"/>
                <a:gd name="T46" fmla="*/ 110 w 115"/>
                <a:gd name="T47" fmla="*/ 2 h 8"/>
                <a:gd name="T48" fmla="*/ 107 w 115"/>
                <a:gd name="T49" fmla="*/ 2 h 8"/>
                <a:gd name="T50" fmla="*/ 104 w 115"/>
                <a:gd name="T51" fmla="*/ 3 h 8"/>
                <a:gd name="T52" fmla="*/ 100 w 115"/>
                <a:gd name="T53" fmla="*/ 4 h 8"/>
                <a:gd name="T54" fmla="*/ 95 w 115"/>
                <a:gd name="T55" fmla="*/ 4 h 8"/>
                <a:gd name="T56" fmla="*/ 90 w 115"/>
                <a:gd name="T57" fmla="*/ 5 h 8"/>
                <a:gd name="T58" fmla="*/ 84 w 115"/>
                <a:gd name="T59" fmla="*/ 5 h 8"/>
                <a:gd name="T60" fmla="*/ 77 w 115"/>
                <a:gd name="T61" fmla="*/ 6 h 8"/>
                <a:gd name="T62" fmla="*/ 70 w 115"/>
                <a:gd name="T63" fmla="*/ 6 h 8"/>
                <a:gd name="T64" fmla="*/ 62 w 115"/>
                <a:gd name="T65" fmla="*/ 6 h 8"/>
                <a:gd name="T66" fmla="*/ 54 w 115"/>
                <a:gd name="T67" fmla="*/ 7 h 8"/>
                <a:gd name="T68" fmla="*/ 46 w 115"/>
                <a:gd name="T69" fmla="*/ 7 h 8"/>
                <a:gd name="T70" fmla="*/ 37 w 115"/>
                <a:gd name="T71" fmla="*/ 8 h 8"/>
                <a:gd name="T72" fmla="*/ 28 w 115"/>
                <a:gd name="T73" fmla="*/ 8 h 8"/>
                <a:gd name="T74" fmla="*/ 19 w 115"/>
                <a:gd name="T75" fmla="*/ 8 h 8"/>
                <a:gd name="T76" fmla="*/ 10 w 115"/>
                <a:gd name="T77" fmla="*/ 8 h 8"/>
                <a:gd name="T78" fmla="*/ 0 w 115"/>
                <a:gd name="T79" fmla="*/ 8 h 8"/>
                <a:gd name="T80" fmla="*/ 0 w 115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5"/>
                <a:gd name="T124" fmla="*/ 0 h 8"/>
                <a:gd name="T125" fmla="*/ 115 w 115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5" h="8">
                  <a:moveTo>
                    <a:pt x="0" y="8"/>
                  </a:moveTo>
                  <a:lnTo>
                    <a:pt x="10" y="8"/>
                  </a:lnTo>
                  <a:lnTo>
                    <a:pt x="19" y="8"/>
                  </a:lnTo>
                  <a:lnTo>
                    <a:pt x="28" y="8"/>
                  </a:lnTo>
                  <a:lnTo>
                    <a:pt x="38" y="8"/>
                  </a:lnTo>
                  <a:lnTo>
                    <a:pt x="46" y="7"/>
                  </a:lnTo>
                  <a:lnTo>
                    <a:pt x="55" y="7"/>
                  </a:lnTo>
                  <a:lnTo>
                    <a:pt x="63" y="7"/>
                  </a:lnTo>
                  <a:lnTo>
                    <a:pt x="71" y="6"/>
                  </a:lnTo>
                  <a:lnTo>
                    <a:pt x="78" y="6"/>
                  </a:lnTo>
                  <a:lnTo>
                    <a:pt x="85" y="6"/>
                  </a:lnTo>
                  <a:lnTo>
                    <a:pt x="91" y="5"/>
                  </a:lnTo>
                  <a:lnTo>
                    <a:pt x="97" y="4"/>
                  </a:lnTo>
                  <a:lnTo>
                    <a:pt x="101" y="4"/>
                  </a:lnTo>
                  <a:lnTo>
                    <a:pt x="105" y="3"/>
                  </a:lnTo>
                  <a:lnTo>
                    <a:pt x="109" y="3"/>
                  </a:lnTo>
                  <a:lnTo>
                    <a:pt x="112" y="2"/>
                  </a:lnTo>
                  <a:lnTo>
                    <a:pt x="114" y="1"/>
                  </a:lnTo>
                  <a:lnTo>
                    <a:pt x="115" y="1"/>
                  </a:lnTo>
                  <a:lnTo>
                    <a:pt x="115" y="0"/>
                  </a:lnTo>
                  <a:lnTo>
                    <a:pt x="114" y="0"/>
                  </a:lnTo>
                  <a:lnTo>
                    <a:pt x="114" y="1"/>
                  </a:lnTo>
                  <a:lnTo>
                    <a:pt x="112" y="1"/>
                  </a:lnTo>
                  <a:lnTo>
                    <a:pt x="110" y="2"/>
                  </a:lnTo>
                  <a:lnTo>
                    <a:pt x="107" y="2"/>
                  </a:lnTo>
                  <a:lnTo>
                    <a:pt x="104" y="3"/>
                  </a:lnTo>
                  <a:lnTo>
                    <a:pt x="100" y="4"/>
                  </a:lnTo>
                  <a:lnTo>
                    <a:pt x="95" y="4"/>
                  </a:lnTo>
                  <a:lnTo>
                    <a:pt x="90" y="5"/>
                  </a:lnTo>
                  <a:lnTo>
                    <a:pt x="84" y="5"/>
                  </a:lnTo>
                  <a:lnTo>
                    <a:pt x="77" y="6"/>
                  </a:lnTo>
                  <a:lnTo>
                    <a:pt x="70" y="6"/>
                  </a:lnTo>
                  <a:lnTo>
                    <a:pt x="62" y="6"/>
                  </a:lnTo>
                  <a:lnTo>
                    <a:pt x="54" y="7"/>
                  </a:lnTo>
                  <a:lnTo>
                    <a:pt x="46" y="7"/>
                  </a:lnTo>
                  <a:lnTo>
                    <a:pt x="37" y="8"/>
                  </a:lnTo>
                  <a:lnTo>
                    <a:pt x="28" y="8"/>
                  </a:lnTo>
                  <a:lnTo>
                    <a:pt x="19" y="8"/>
                  </a:lnTo>
                  <a:lnTo>
                    <a:pt x="1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0B0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7" name="Freeform 1700"/>
            <p:cNvSpPr>
              <a:spLocks/>
            </p:cNvSpPr>
            <p:nvPr/>
          </p:nvSpPr>
          <p:spPr bwMode="auto">
            <a:xfrm>
              <a:off x="2787" y="2544"/>
              <a:ext cx="114" cy="8"/>
            </a:xfrm>
            <a:custGeom>
              <a:avLst/>
              <a:gdLst>
                <a:gd name="T0" fmla="*/ 0 w 114"/>
                <a:gd name="T1" fmla="*/ 8 h 8"/>
                <a:gd name="T2" fmla="*/ 10 w 114"/>
                <a:gd name="T3" fmla="*/ 8 h 8"/>
                <a:gd name="T4" fmla="*/ 19 w 114"/>
                <a:gd name="T5" fmla="*/ 8 h 8"/>
                <a:gd name="T6" fmla="*/ 28 w 114"/>
                <a:gd name="T7" fmla="*/ 8 h 8"/>
                <a:gd name="T8" fmla="*/ 37 w 114"/>
                <a:gd name="T9" fmla="*/ 8 h 8"/>
                <a:gd name="T10" fmla="*/ 46 w 114"/>
                <a:gd name="T11" fmla="*/ 7 h 8"/>
                <a:gd name="T12" fmla="*/ 54 w 114"/>
                <a:gd name="T13" fmla="*/ 7 h 8"/>
                <a:gd name="T14" fmla="*/ 62 w 114"/>
                <a:gd name="T15" fmla="*/ 6 h 8"/>
                <a:gd name="T16" fmla="*/ 70 w 114"/>
                <a:gd name="T17" fmla="*/ 6 h 8"/>
                <a:gd name="T18" fmla="*/ 77 w 114"/>
                <a:gd name="T19" fmla="*/ 6 h 8"/>
                <a:gd name="T20" fmla="*/ 84 w 114"/>
                <a:gd name="T21" fmla="*/ 5 h 8"/>
                <a:gd name="T22" fmla="*/ 90 w 114"/>
                <a:gd name="T23" fmla="*/ 5 h 8"/>
                <a:gd name="T24" fmla="*/ 95 w 114"/>
                <a:gd name="T25" fmla="*/ 4 h 8"/>
                <a:gd name="T26" fmla="*/ 100 w 114"/>
                <a:gd name="T27" fmla="*/ 4 h 8"/>
                <a:gd name="T28" fmla="*/ 104 w 114"/>
                <a:gd name="T29" fmla="*/ 3 h 8"/>
                <a:gd name="T30" fmla="*/ 107 w 114"/>
                <a:gd name="T31" fmla="*/ 2 h 8"/>
                <a:gd name="T32" fmla="*/ 110 w 114"/>
                <a:gd name="T33" fmla="*/ 2 h 8"/>
                <a:gd name="T34" fmla="*/ 112 w 114"/>
                <a:gd name="T35" fmla="*/ 1 h 8"/>
                <a:gd name="T36" fmla="*/ 114 w 114"/>
                <a:gd name="T37" fmla="*/ 1 h 8"/>
                <a:gd name="T38" fmla="*/ 114 w 114"/>
                <a:gd name="T39" fmla="*/ 0 h 8"/>
                <a:gd name="T40" fmla="*/ 112 w 114"/>
                <a:gd name="T41" fmla="*/ 0 h 8"/>
                <a:gd name="T42" fmla="*/ 112 w 114"/>
                <a:gd name="T43" fmla="*/ 1 h 8"/>
                <a:gd name="T44" fmla="*/ 111 w 114"/>
                <a:gd name="T45" fmla="*/ 1 h 8"/>
                <a:gd name="T46" fmla="*/ 109 w 114"/>
                <a:gd name="T47" fmla="*/ 2 h 8"/>
                <a:gd name="T48" fmla="*/ 106 w 114"/>
                <a:gd name="T49" fmla="*/ 2 h 8"/>
                <a:gd name="T50" fmla="*/ 103 w 114"/>
                <a:gd name="T51" fmla="*/ 3 h 8"/>
                <a:gd name="T52" fmla="*/ 99 w 114"/>
                <a:gd name="T53" fmla="*/ 4 h 8"/>
                <a:gd name="T54" fmla="*/ 94 w 114"/>
                <a:gd name="T55" fmla="*/ 4 h 8"/>
                <a:gd name="T56" fmla="*/ 88 w 114"/>
                <a:gd name="T57" fmla="*/ 5 h 8"/>
                <a:gd name="T58" fmla="*/ 82 w 114"/>
                <a:gd name="T59" fmla="*/ 5 h 8"/>
                <a:gd name="T60" fmla="*/ 76 w 114"/>
                <a:gd name="T61" fmla="*/ 6 h 8"/>
                <a:gd name="T62" fmla="*/ 69 w 114"/>
                <a:gd name="T63" fmla="*/ 6 h 8"/>
                <a:gd name="T64" fmla="*/ 61 w 114"/>
                <a:gd name="T65" fmla="*/ 6 h 8"/>
                <a:gd name="T66" fmla="*/ 53 w 114"/>
                <a:gd name="T67" fmla="*/ 7 h 8"/>
                <a:gd name="T68" fmla="*/ 45 w 114"/>
                <a:gd name="T69" fmla="*/ 7 h 8"/>
                <a:gd name="T70" fmla="*/ 36 w 114"/>
                <a:gd name="T71" fmla="*/ 7 h 8"/>
                <a:gd name="T72" fmla="*/ 27 w 114"/>
                <a:gd name="T73" fmla="*/ 8 h 8"/>
                <a:gd name="T74" fmla="*/ 19 w 114"/>
                <a:gd name="T75" fmla="*/ 8 h 8"/>
                <a:gd name="T76" fmla="*/ 9 w 114"/>
                <a:gd name="T77" fmla="*/ 8 h 8"/>
                <a:gd name="T78" fmla="*/ 0 w 114"/>
                <a:gd name="T79" fmla="*/ 8 h 8"/>
                <a:gd name="T80" fmla="*/ 0 w 114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4"/>
                <a:gd name="T124" fmla="*/ 0 h 8"/>
                <a:gd name="T125" fmla="*/ 114 w 114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4" h="8">
                  <a:moveTo>
                    <a:pt x="0" y="8"/>
                  </a:moveTo>
                  <a:lnTo>
                    <a:pt x="10" y="8"/>
                  </a:lnTo>
                  <a:lnTo>
                    <a:pt x="19" y="8"/>
                  </a:lnTo>
                  <a:lnTo>
                    <a:pt x="28" y="8"/>
                  </a:lnTo>
                  <a:lnTo>
                    <a:pt x="37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2" y="6"/>
                  </a:lnTo>
                  <a:lnTo>
                    <a:pt x="70" y="6"/>
                  </a:lnTo>
                  <a:lnTo>
                    <a:pt x="77" y="6"/>
                  </a:lnTo>
                  <a:lnTo>
                    <a:pt x="84" y="5"/>
                  </a:lnTo>
                  <a:lnTo>
                    <a:pt x="90" y="5"/>
                  </a:lnTo>
                  <a:lnTo>
                    <a:pt x="95" y="4"/>
                  </a:lnTo>
                  <a:lnTo>
                    <a:pt x="100" y="4"/>
                  </a:lnTo>
                  <a:lnTo>
                    <a:pt x="104" y="3"/>
                  </a:lnTo>
                  <a:lnTo>
                    <a:pt x="107" y="2"/>
                  </a:lnTo>
                  <a:lnTo>
                    <a:pt x="110" y="2"/>
                  </a:lnTo>
                  <a:lnTo>
                    <a:pt x="112" y="1"/>
                  </a:lnTo>
                  <a:lnTo>
                    <a:pt x="114" y="1"/>
                  </a:lnTo>
                  <a:lnTo>
                    <a:pt x="114" y="0"/>
                  </a:lnTo>
                  <a:lnTo>
                    <a:pt x="112" y="0"/>
                  </a:lnTo>
                  <a:lnTo>
                    <a:pt x="112" y="1"/>
                  </a:lnTo>
                  <a:lnTo>
                    <a:pt x="111" y="1"/>
                  </a:lnTo>
                  <a:lnTo>
                    <a:pt x="109" y="2"/>
                  </a:lnTo>
                  <a:lnTo>
                    <a:pt x="106" y="2"/>
                  </a:lnTo>
                  <a:lnTo>
                    <a:pt x="103" y="3"/>
                  </a:lnTo>
                  <a:lnTo>
                    <a:pt x="99" y="4"/>
                  </a:lnTo>
                  <a:lnTo>
                    <a:pt x="94" y="4"/>
                  </a:lnTo>
                  <a:lnTo>
                    <a:pt x="88" y="5"/>
                  </a:lnTo>
                  <a:lnTo>
                    <a:pt x="82" y="5"/>
                  </a:lnTo>
                  <a:lnTo>
                    <a:pt x="76" y="6"/>
                  </a:lnTo>
                  <a:lnTo>
                    <a:pt x="69" y="6"/>
                  </a:lnTo>
                  <a:lnTo>
                    <a:pt x="61" y="6"/>
                  </a:lnTo>
                  <a:lnTo>
                    <a:pt x="53" y="7"/>
                  </a:lnTo>
                  <a:lnTo>
                    <a:pt x="45" y="7"/>
                  </a:lnTo>
                  <a:lnTo>
                    <a:pt x="36" y="7"/>
                  </a:lnTo>
                  <a:lnTo>
                    <a:pt x="27" y="8"/>
                  </a:lnTo>
                  <a:lnTo>
                    <a:pt x="19" y="8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FA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8" name="Freeform 1701"/>
            <p:cNvSpPr>
              <a:spLocks/>
            </p:cNvSpPr>
            <p:nvPr/>
          </p:nvSpPr>
          <p:spPr bwMode="auto">
            <a:xfrm>
              <a:off x="2787" y="2544"/>
              <a:ext cx="112" cy="8"/>
            </a:xfrm>
            <a:custGeom>
              <a:avLst/>
              <a:gdLst>
                <a:gd name="T0" fmla="*/ 0 w 112"/>
                <a:gd name="T1" fmla="*/ 8 h 8"/>
                <a:gd name="T2" fmla="*/ 9 w 112"/>
                <a:gd name="T3" fmla="*/ 8 h 8"/>
                <a:gd name="T4" fmla="*/ 19 w 112"/>
                <a:gd name="T5" fmla="*/ 8 h 8"/>
                <a:gd name="T6" fmla="*/ 27 w 112"/>
                <a:gd name="T7" fmla="*/ 8 h 8"/>
                <a:gd name="T8" fmla="*/ 36 w 112"/>
                <a:gd name="T9" fmla="*/ 7 h 8"/>
                <a:gd name="T10" fmla="*/ 45 w 112"/>
                <a:gd name="T11" fmla="*/ 7 h 8"/>
                <a:gd name="T12" fmla="*/ 53 w 112"/>
                <a:gd name="T13" fmla="*/ 7 h 8"/>
                <a:gd name="T14" fmla="*/ 61 w 112"/>
                <a:gd name="T15" fmla="*/ 6 h 8"/>
                <a:gd name="T16" fmla="*/ 69 w 112"/>
                <a:gd name="T17" fmla="*/ 6 h 8"/>
                <a:gd name="T18" fmla="*/ 76 w 112"/>
                <a:gd name="T19" fmla="*/ 6 h 8"/>
                <a:gd name="T20" fmla="*/ 82 w 112"/>
                <a:gd name="T21" fmla="*/ 5 h 8"/>
                <a:gd name="T22" fmla="*/ 88 w 112"/>
                <a:gd name="T23" fmla="*/ 5 h 8"/>
                <a:gd name="T24" fmla="*/ 94 w 112"/>
                <a:gd name="T25" fmla="*/ 4 h 8"/>
                <a:gd name="T26" fmla="*/ 99 w 112"/>
                <a:gd name="T27" fmla="*/ 4 h 8"/>
                <a:gd name="T28" fmla="*/ 103 w 112"/>
                <a:gd name="T29" fmla="*/ 3 h 8"/>
                <a:gd name="T30" fmla="*/ 106 w 112"/>
                <a:gd name="T31" fmla="*/ 2 h 8"/>
                <a:gd name="T32" fmla="*/ 109 w 112"/>
                <a:gd name="T33" fmla="*/ 2 h 8"/>
                <a:gd name="T34" fmla="*/ 111 w 112"/>
                <a:gd name="T35" fmla="*/ 1 h 8"/>
                <a:gd name="T36" fmla="*/ 112 w 112"/>
                <a:gd name="T37" fmla="*/ 1 h 8"/>
                <a:gd name="T38" fmla="*/ 112 w 112"/>
                <a:gd name="T39" fmla="*/ 0 h 8"/>
                <a:gd name="T40" fmla="*/ 111 w 112"/>
                <a:gd name="T41" fmla="*/ 0 h 8"/>
                <a:gd name="T42" fmla="*/ 110 w 112"/>
                <a:gd name="T43" fmla="*/ 1 h 8"/>
                <a:gd name="T44" fmla="*/ 109 w 112"/>
                <a:gd name="T45" fmla="*/ 1 h 8"/>
                <a:gd name="T46" fmla="*/ 107 w 112"/>
                <a:gd name="T47" fmla="*/ 2 h 8"/>
                <a:gd name="T48" fmla="*/ 105 w 112"/>
                <a:gd name="T49" fmla="*/ 2 h 8"/>
                <a:gd name="T50" fmla="*/ 101 w 112"/>
                <a:gd name="T51" fmla="*/ 3 h 8"/>
                <a:gd name="T52" fmla="*/ 97 w 112"/>
                <a:gd name="T53" fmla="*/ 4 h 8"/>
                <a:gd name="T54" fmla="*/ 92 w 112"/>
                <a:gd name="T55" fmla="*/ 4 h 8"/>
                <a:gd name="T56" fmla="*/ 87 w 112"/>
                <a:gd name="T57" fmla="*/ 5 h 8"/>
                <a:gd name="T58" fmla="*/ 82 w 112"/>
                <a:gd name="T59" fmla="*/ 5 h 8"/>
                <a:gd name="T60" fmla="*/ 75 w 112"/>
                <a:gd name="T61" fmla="*/ 6 h 8"/>
                <a:gd name="T62" fmla="*/ 68 w 112"/>
                <a:gd name="T63" fmla="*/ 6 h 8"/>
                <a:gd name="T64" fmla="*/ 61 w 112"/>
                <a:gd name="T65" fmla="*/ 6 h 8"/>
                <a:gd name="T66" fmla="*/ 53 w 112"/>
                <a:gd name="T67" fmla="*/ 7 h 8"/>
                <a:gd name="T68" fmla="*/ 44 w 112"/>
                <a:gd name="T69" fmla="*/ 7 h 8"/>
                <a:gd name="T70" fmla="*/ 36 w 112"/>
                <a:gd name="T71" fmla="*/ 7 h 8"/>
                <a:gd name="T72" fmla="*/ 27 w 112"/>
                <a:gd name="T73" fmla="*/ 8 h 8"/>
                <a:gd name="T74" fmla="*/ 18 w 112"/>
                <a:gd name="T75" fmla="*/ 8 h 8"/>
                <a:gd name="T76" fmla="*/ 9 w 112"/>
                <a:gd name="T77" fmla="*/ 8 h 8"/>
                <a:gd name="T78" fmla="*/ 0 w 112"/>
                <a:gd name="T79" fmla="*/ 8 h 8"/>
                <a:gd name="T80" fmla="*/ 0 w 112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2"/>
                <a:gd name="T124" fmla="*/ 0 h 8"/>
                <a:gd name="T125" fmla="*/ 112 w 112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2" h="8">
                  <a:moveTo>
                    <a:pt x="0" y="8"/>
                  </a:moveTo>
                  <a:lnTo>
                    <a:pt x="9" y="8"/>
                  </a:lnTo>
                  <a:lnTo>
                    <a:pt x="19" y="8"/>
                  </a:lnTo>
                  <a:lnTo>
                    <a:pt x="27" y="8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3" y="7"/>
                  </a:lnTo>
                  <a:lnTo>
                    <a:pt x="61" y="6"/>
                  </a:lnTo>
                  <a:lnTo>
                    <a:pt x="69" y="6"/>
                  </a:lnTo>
                  <a:lnTo>
                    <a:pt x="76" y="6"/>
                  </a:lnTo>
                  <a:lnTo>
                    <a:pt x="82" y="5"/>
                  </a:lnTo>
                  <a:lnTo>
                    <a:pt x="88" y="5"/>
                  </a:lnTo>
                  <a:lnTo>
                    <a:pt x="94" y="4"/>
                  </a:lnTo>
                  <a:lnTo>
                    <a:pt x="99" y="4"/>
                  </a:lnTo>
                  <a:lnTo>
                    <a:pt x="103" y="3"/>
                  </a:lnTo>
                  <a:lnTo>
                    <a:pt x="106" y="2"/>
                  </a:lnTo>
                  <a:lnTo>
                    <a:pt x="109" y="2"/>
                  </a:lnTo>
                  <a:lnTo>
                    <a:pt x="111" y="1"/>
                  </a:lnTo>
                  <a:lnTo>
                    <a:pt x="112" y="1"/>
                  </a:lnTo>
                  <a:lnTo>
                    <a:pt x="112" y="0"/>
                  </a:lnTo>
                  <a:lnTo>
                    <a:pt x="111" y="0"/>
                  </a:lnTo>
                  <a:lnTo>
                    <a:pt x="110" y="1"/>
                  </a:lnTo>
                  <a:lnTo>
                    <a:pt x="109" y="1"/>
                  </a:lnTo>
                  <a:lnTo>
                    <a:pt x="107" y="2"/>
                  </a:lnTo>
                  <a:lnTo>
                    <a:pt x="105" y="2"/>
                  </a:lnTo>
                  <a:lnTo>
                    <a:pt x="101" y="3"/>
                  </a:lnTo>
                  <a:lnTo>
                    <a:pt x="97" y="4"/>
                  </a:lnTo>
                  <a:lnTo>
                    <a:pt x="92" y="4"/>
                  </a:lnTo>
                  <a:lnTo>
                    <a:pt x="87" y="5"/>
                  </a:lnTo>
                  <a:lnTo>
                    <a:pt x="82" y="5"/>
                  </a:lnTo>
                  <a:lnTo>
                    <a:pt x="75" y="6"/>
                  </a:lnTo>
                  <a:lnTo>
                    <a:pt x="68" y="6"/>
                  </a:lnTo>
                  <a:lnTo>
                    <a:pt x="61" y="6"/>
                  </a:lnTo>
                  <a:lnTo>
                    <a:pt x="53" y="7"/>
                  </a:lnTo>
                  <a:lnTo>
                    <a:pt x="44" y="7"/>
                  </a:lnTo>
                  <a:lnTo>
                    <a:pt x="36" y="7"/>
                  </a:lnTo>
                  <a:lnTo>
                    <a:pt x="27" y="8"/>
                  </a:lnTo>
                  <a:lnTo>
                    <a:pt x="18" y="8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EAE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29" name="Freeform 1702"/>
            <p:cNvSpPr>
              <a:spLocks/>
            </p:cNvSpPr>
            <p:nvPr/>
          </p:nvSpPr>
          <p:spPr bwMode="auto">
            <a:xfrm>
              <a:off x="2787" y="2544"/>
              <a:ext cx="111" cy="8"/>
            </a:xfrm>
            <a:custGeom>
              <a:avLst/>
              <a:gdLst>
                <a:gd name="T0" fmla="*/ 0 w 111"/>
                <a:gd name="T1" fmla="*/ 8 h 8"/>
                <a:gd name="T2" fmla="*/ 9 w 111"/>
                <a:gd name="T3" fmla="*/ 8 h 8"/>
                <a:gd name="T4" fmla="*/ 18 w 111"/>
                <a:gd name="T5" fmla="*/ 8 h 8"/>
                <a:gd name="T6" fmla="*/ 27 w 111"/>
                <a:gd name="T7" fmla="*/ 8 h 8"/>
                <a:gd name="T8" fmla="*/ 36 w 111"/>
                <a:gd name="T9" fmla="*/ 7 h 8"/>
                <a:gd name="T10" fmla="*/ 44 w 111"/>
                <a:gd name="T11" fmla="*/ 7 h 8"/>
                <a:gd name="T12" fmla="*/ 53 w 111"/>
                <a:gd name="T13" fmla="*/ 7 h 8"/>
                <a:gd name="T14" fmla="*/ 61 w 111"/>
                <a:gd name="T15" fmla="*/ 6 h 8"/>
                <a:gd name="T16" fmla="*/ 68 w 111"/>
                <a:gd name="T17" fmla="*/ 6 h 8"/>
                <a:gd name="T18" fmla="*/ 75 w 111"/>
                <a:gd name="T19" fmla="*/ 6 h 8"/>
                <a:gd name="T20" fmla="*/ 82 w 111"/>
                <a:gd name="T21" fmla="*/ 5 h 8"/>
                <a:gd name="T22" fmla="*/ 87 w 111"/>
                <a:gd name="T23" fmla="*/ 5 h 8"/>
                <a:gd name="T24" fmla="*/ 92 w 111"/>
                <a:gd name="T25" fmla="*/ 4 h 8"/>
                <a:gd name="T26" fmla="*/ 97 w 111"/>
                <a:gd name="T27" fmla="*/ 4 h 8"/>
                <a:gd name="T28" fmla="*/ 101 w 111"/>
                <a:gd name="T29" fmla="*/ 3 h 8"/>
                <a:gd name="T30" fmla="*/ 105 w 111"/>
                <a:gd name="T31" fmla="*/ 2 h 8"/>
                <a:gd name="T32" fmla="*/ 107 w 111"/>
                <a:gd name="T33" fmla="*/ 2 h 8"/>
                <a:gd name="T34" fmla="*/ 109 w 111"/>
                <a:gd name="T35" fmla="*/ 1 h 8"/>
                <a:gd name="T36" fmla="*/ 110 w 111"/>
                <a:gd name="T37" fmla="*/ 1 h 8"/>
                <a:gd name="T38" fmla="*/ 111 w 111"/>
                <a:gd name="T39" fmla="*/ 0 h 8"/>
                <a:gd name="T40" fmla="*/ 109 w 111"/>
                <a:gd name="T41" fmla="*/ 0 h 8"/>
                <a:gd name="T42" fmla="*/ 109 w 111"/>
                <a:gd name="T43" fmla="*/ 1 h 8"/>
                <a:gd name="T44" fmla="*/ 108 w 111"/>
                <a:gd name="T45" fmla="*/ 1 h 8"/>
                <a:gd name="T46" fmla="*/ 106 w 111"/>
                <a:gd name="T47" fmla="*/ 2 h 8"/>
                <a:gd name="T48" fmla="*/ 103 w 111"/>
                <a:gd name="T49" fmla="*/ 2 h 8"/>
                <a:gd name="T50" fmla="*/ 100 w 111"/>
                <a:gd name="T51" fmla="*/ 3 h 8"/>
                <a:gd name="T52" fmla="*/ 96 w 111"/>
                <a:gd name="T53" fmla="*/ 4 h 8"/>
                <a:gd name="T54" fmla="*/ 91 w 111"/>
                <a:gd name="T55" fmla="*/ 4 h 8"/>
                <a:gd name="T56" fmla="*/ 86 w 111"/>
                <a:gd name="T57" fmla="*/ 5 h 8"/>
                <a:gd name="T58" fmla="*/ 80 w 111"/>
                <a:gd name="T59" fmla="*/ 5 h 8"/>
                <a:gd name="T60" fmla="*/ 74 w 111"/>
                <a:gd name="T61" fmla="*/ 6 h 8"/>
                <a:gd name="T62" fmla="*/ 67 w 111"/>
                <a:gd name="T63" fmla="*/ 6 h 8"/>
                <a:gd name="T64" fmla="*/ 60 w 111"/>
                <a:gd name="T65" fmla="*/ 6 h 8"/>
                <a:gd name="T66" fmla="*/ 52 w 111"/>
                <a:gd name="T67" fmla="*/ 7 h 8"/>
                <a:gd name="T68" fmla="*/ 44 w 111"/>
                <a:gd name="T69" fmla="*/ 7 h 8"/>
                <a:gd name="T70" fmla="*/ 35 w 111"/>
                <a:gd name="T71" fmla="*/ 7 h 8"/>
                <a:gd name="T72" fmla="*/ 27 w 111"/>
                <a:gd name="T73" fmla="*/ 7 h 8"/>
                <a:gd name="T74" fmla="*/ 18 w 111"/>
                <a:gd name="T75" fmla="*/ 8 h 8"/>
                <a:gd name="T76" fmla="*/ 9 w 111"/>
                <a:gd name="T77" fmla="*/ 8 h 8"/>
                <a:gd name="T78" fmla="*/ 0 w 111"/>
                <a:gd name="T79" fmla="*/ 8 h 8"/>
                <a:gd name="T80" fmla="*/ 0 w 111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8"/>
                <a:gd name="T125" fmla="*/ 111 w 111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8">
                  <a:moveTo>
                    <a:pt x="0" y="8"/>
                  </a:moveTo>
                  <a:lnTo>
                    <a:pt x="9" y="8"/>
                  </a:lnTo>
                  <a:lnTo>
                    <a:pt x="18" y="8"/>
                  </a:lnTo>
                  <a:lnTo>
                    <a:pt x="27" y="8"/>
                  </a:lnTo>
                  <a:lnTo>
                    <a:pt x="36" y="7"/>
                  </a:lnTo>
                  <a:lnTo>
                    <a:pt x="44" y="7"/>
                  </a:lnTo>
                  <a:lnTo>
                    <a:pt x="53" y="7"/>
                  </a:lnTo>
                  <a:lnTo>
                    <a:pt x="61" y="6"/>
                  </a:lnTo>
                  <a:lnTo>
                    <a:pt x="68" y="6"/>
                  </a:lnTo>
                  <a:lnTo>
                    <a:pt x="75" y="6"/>
                  </a:lnTo>
                  <a:lnTo>
                    <a:pt x="82" y="5"/>
                  </a:lnTo>
                  <a:lnTo>
                    <a:pt x="87" y="5"/>
                  </a:lnTo>
                  <a:lnTo>
                    <a:pt x="92" y="4"/>
                  </a:lnTo>
                  <a:lnTo>
                    <a:pt x="97" y="4"/>
                  </a:lnTo>
                  <a:lnTo>
                    <a:pt x="101" y="3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9" y="1"/>
                  </a:lnTo>
                  <a:lnTo>
                    <a:pt x="110" y="1"/>
                  </a:lnTo>
                  <a:lnTo>
                    <a:pt x="111" y="0"/>
                  </a:lnTo>
                  <a:lnTo>
                    <a:pt x="109" y="0"/>
                  </a:lnTo>
                  <a:lnTo>
                    <a:pt x="109" y="1"/>
                  </a:lnTo>
                  <a:lnTo>
                    <a:pt x="108" y="1"/>
                  </a:lnTo>
                  <a:lnTo>
                    <a:pt x="106" y="2"/>
                  </a:lnTo>
                  <a:lnTo>
                    <a:pt x="103" y="2"/>
                  </a:lnTo>
                  <a:lnTo>
                    <a:pt x="100" y="3"/>
                  </a:lnTo>
                  <a:lnTo>
                    <a:pt x="96" y="4"/>
                  </a:lnTo>
                  <a:lnTo>
                    <a:pt x="91" y="4"/>
                  </a:lnTo>
                  <a:lnTo>
                    <a:pt x="86" y="5"/>
                  </a:lnTo>
                  <a:lnTo>
                    <a:pt x="80" y="5"/>
                  </a:lnTo>
                  <a:lnTo>
                    <a:pt x="74" y="6"/>
                  </a:lnTo>
                  <a:lnTo>
                    <a:pt x="67" y="6"/>
                  </a:lnTo>
                  <a:lnTo>
                    <a:pt x="60" y="6"/>
                  </a:lnTo>
                  <a:lnTo>
                    <a:pt x="52" y="7"/>
                  </a:lnTo>
                  <a:lnTo>
                    <a:pt x="44" y="7"/>
                  </a:lnTo>
                  <a:lnTo>
                    <a:pt x="35" y="7"/>
                  </a:lnTo>
                  <a:lnTo>
                    <a:pt x="27" y="7"/>
                  </a:lnTo>
                  <a:lnTo>
                    <a:pt x="18" y="8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CAC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0" name="Freeform 1703"/>
            <p:cNvSpPr>
              <a:spLocks/>
            </p:cNvSpPr>
            <p:nvPr/>
          </p:nvSpPr>
          <p:spPr bwMode="auto">
            <a:xfrm>
              <a:off x="2787" y="2544"/>
              <a:ext cx="109" cy="8"/>
            </a:xfrm>
            <a:custGeom>
              <a:avLst/>
              <a:gdLst>
                <a:gd name="T0" fmla="*/ 0 w 109"/>
                <a:gd name="T1" fmla="*/ 8 h 8"/>
                <a:gd name="T2" fmla="*/ 9 w 109"/>
                <a:gd name="T3" fmla="*/ 8 h 8"/>
                <a:gd name="T4" fmla="*/ 18 w 109"/>
                <a:gd name="T5" fmla="*/ 8 h 8"/>
                <a:gd name="T6" fmla="*/ 27 w 109"/>
                <a:gd name="T7" fmla="*/ 7 h 8"/>
                <a:gd name="T8" fmla="*/ 35 w 109"/>
                <a:gd name="T9" fmla="*/ 7 h 8"/>
                <a:gd name="T10" fmla="*/ 44 w 109"/>
                <a:gd name="T11" fmla="*/ 7 h 8"/>
                <a:gd name="T12" fmla="*/ 52 w 109"/>
                <a:gd name="T13" fmla="*/ 7 h 8"/>
                <a:gd name="T14" fmla="*/ 60 w 109"/>
                <a:gd name="T15" fmla="*/ 6 h 8"/>
                <a:gd name="T16" fmla="*/ 67 w 109"/>
                <a:gd name="T17" fmla="*/ 6 h 8"/>
                <a:gd name="T18" fmla="*/ 74 w 109"/>
                <a:gd name="T19" fmla="*/ 6 h 8"/>
                <a:gd name="T20" fmla="*/ 80 w 109"/>
                <a:gd name="T21" fmla="*/ 5 h 8"/>
                <a:gd name="T22" fmla="*/ 86 w 109"/>
                <a:gd name="T23" fmla="*/ 5 h 8"/>
                <a:gd name="T24" fmla="*/ 91 w 109"/>
                <a:gd name="T25" fmla="*/ 4 h 8"/>
                <a:gd name="T26" fmla="*/ 96 w 109"/>
                <a:gd name="T27" fmla="*/ 4 h 8"/>
                <a:gd name="T28" fmla="*/ 100 w 109"/>
                <a:gd name="T29" fmla="*/ 3 h 8"/>
                <a:gd name="T30" fmla="*/ 103 w 109"/>
                <a:gd name="T31" fmla="*/ 2 h 8"/>
                <a:gd name="T32" fmla="*/ 106 w 109"/>
                <a:gd name="T33" fmla="*/ 2 h 8"/>
                <a:gd name="T34" fmla="*/ 108 w 109"/>
                <a:gd name="T35" fmla="*/ 1 h 8"/>
                <a:gd name="T36" fmla="*/ 109 w 109"/>
                <a:gd name="T37" fmla="*/ 1 h 8"/>
                <a:gd name="T38" fmla="*/ 109 w 109"/>
                <a:gd name="T39" fmla="*/ 0 h 8"/>
                <a:gd name="T40" fmla="*/ 108 w 109"/>
                <a:gd name="T41" fmla="*/ 0 h 8"/>
                <a:gd name="T42" fmla="*/ 107 w 109"/>
                <a:gd name="T43" fmla="*/ 1 h 8"/>
                <a:gd name="T44" fmla="*/ 106 w 109"/>
                <a:gd name="T45" fmla="*/ 1 h 8"/>
                <a:gd name="T46" fmla="*/ 104 w 109"/>
                <a:gd name="T47" fmla="*/ 2 h 8"/>
                <a:gd name="T48" fmla="*/ 102 w 109"/>
                <a:gd name="T49" fmla="*/ 2 h 8"/>
                <a:gd name="T50" fmla="*/ 99 w 109"/>
                <a:gd name="T51" fmla="*/ 3 h 8"/>
                <a:gd name="T52" fmla="*/ 95 w 109"/>
                <a:gd name="T53" fmla="*/ 4 h 8"/>
                <a:gd name="T54" fmla="*/ 90 w 109"/>
                <a:gd name="T55" fmla="*/ 4 h 8"/>
                <a:gd name="T56" fmla="*/ 85 w 109"/>
                <a:gd name="T57" fmla="*/ 5 h 8"/>
                <a:gd name="T58" fmla="*/ 79 w 109"/>
                <a:gd name="T59" fmla="*/ 5 h 8"/>
                <a:gd name="T60" fmla="*/ 73 w 109"/>
                <a:gd name="T61" fmla="*/ 6 h 8"/>
                <a:gd name="T62" fmla="*/ 66 w 109"/>
                <a:gd name="T63" fmla="*/ 6 h 8"/>
                <a:gd name="T64" fmla="*/ 59 w 109"/>
                <a:gd name="T65" fmla="*/ 6 h 8"/>
                <a:gd name="T66" fmla="*/ 51 w 109"/>
                <a:gd name="T67" fmla="*/ 6 h 8"/>
                <a:gd name="T68" fmla="*/ 43 w 109"/>
                <a:gd name="T69" fmla="*/ 7 h 8"/>
                <a:gd name="T70" fmla="*/ 35 w 109"/>
                <a:gd name="T71" fmla="*/ 7 h 8"/>
                <a:gd name="T72" fmla="*/ 27 w 109"/>
                <a:gd name="T73" fmla="*/ 7 h 8"/>
                <a:gd name="T74" fmla="*/ 18 w 109"/>
                <a:gd name="T75" fmla="*/ 7 h 8"/>
                <a:gd name="T76" fmla="*/ 9 w 109"/>
                <a:gd name="T77" fmla="*/ 8 h 8"/>
                <a:gd name="T78" fmla="*/ 0 w 109"/>
                <a:gd name="T79" fmla="*/ 8 h 8"/>
                <a:gd name="T80" fmla="*/ 0 w 109"/>
                <a:gd name="T81" fmla="*/ 8 h 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9"/>
                <a:gd name="T124" fmla="*/ 0 h 8"/>
                <a:gd name="T125" fmla="*/ 109 w 109"/>
                <a:gd name="T126" fmla="*/ 8 h 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9" h="8">
                  <a:moveTo>
                    <a:pt x="0" y="8"/>
                  </a:moveTo>
                  <a:lnTo>
                    <a:pt x="9" y="8"/>
                  </a:lnTo>
                  <a:lnTo>
                    <a:pt x="18" y="8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44" y="7"/>
                  </a:lnTo>
                  <a:lnTo>
                    <a:pt x="52" y="7"/>
                  </a:lnTo>
                  <a:lnTo>
                    <a:pt x="60" y="6"/>
                  </a:lnTo>
                  <a:lnTo>
                    <a:pt x="67" y="6"/>
                  </a:lnTo>
                  <a:lnTo>
                    <a:pt x="74" y="6"/>
                  </a:lnTo>
                  <a:lnTo>
                    <a:pt x="80" y="5"/>
                  </a:lnTo>
                  <a:lnTo>
                    <a:pt x="86" y="5"/>
                  </a:lnTo>
                  <a:lnTo>
                    <a:pt x="91" y="4"/>
                  </a:lnTo>
                  <a:lnTo>
                    <a:pt x="96" y="4"/>
                  </a:lnTo>
                  <a:lnTo>
                    <a:pt x="100" y="3"/>
                  </a:lnTo>
                  <a:lnTo>
                    <a:pt x="103" y="2"/>
                  </a:lnTo>
                  <a:lnTo>
                    <a:pt x="106" y="2"/>
                  </a:lnTo>
                  <a:lnTo>
                    <a:pt x="108" y="1"/>
                  </a:lnTo>
                  <a:lnTo>
                    <a:pt x="109" y="1"/>
                  </a:lnTo>
                  <a:lnTo>
                    <a:pt x="109" y="0"/>
                  </a:lnTo>
                  <a:lnTo>
                    <a:pt x="108" y="0"/>
                  </a:lnTo>
                  <a:lnTo>
                    <a:pt x="107" y="1"/>
                  </a:lnTo>
                  <a:lnTo>
                    <a:pt x="106" y="1"/>
                  </a:lnTo>
                  <a:lnTo>
                    <a:pt x="104" y="2"/>
                  </a:lnTo>
                  <a:lnTo>
                    <a:pt x="102" y="2"/>
                  </a:lnTo>
                  <a:lnTo>
                    <a:pt x="99" y="3"/>
                  </a:lnTo>
                  <a:lnTo>
                    <a:pt x="95" y="4"/>
                  </a:lnTo>
                  <a:lnTo>
                    <a:pt x="90" y="4"/>
                  </a:lnTo>
                  <a:lnTo>
                    <a:pt x="85" y="5"/>
                  </a:lnTo>
                  <a:lnTo>
                    <a:pt x="79" y="5"/>
                  </a:lnTo>
                  <a:lnTo>
                    <a:pt x="73" y="6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1" y="6"/>
                  </a:lnTo>
                  <a:lnTo>
                    <a:pt x="43" y="7"/>
                  </a:lnTo>
                  <a:lnTo>
                    <a:pt x="35" y="7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9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BABA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1" name="Freeform 1704"/>
            <p:cNvSpPr>
              <a:spLocks/>
            </p:cNvSpPr>
            <p:nvPr/>
          </p:nvSpPr>
          <p:spPr bwMode="auto">
            <a:xfrm>
              <a:off x="2787" y="2544"/>
              <a:ext cx="108" cy="8"/>
            </a:xfrm>
            <a:custGeom>
              <a:avLst/>
              <a:gdLst>
                <a:gd name="T0" fmla="*/ 0 w 108"/>
                <a:gd name="T1" fmla="*/ 8 h 8"/>
                <a:gd name="T2" fmla="*/ 9 w 108"/>
                <a:gd name="T3" fmla="*/ 8 h 8"/>
                <a:gd name="T4" fmla="*/ 18 w 108"/>
                <a:gd name="T5" fmla="*/ 7 h 8"/>
                <a:gd name="T6" fmla="*/ 27 w 108"/>
                <a:gd name="T7" fmla="*/ 7 h 8"/>
                <a:gd name="T8" fmla="*/ 35 w 108"/>
                <a:gd name="T9" fmla="*/ 7 h 8"/>
                <a:gd name="T10" fmla="*/ 43 w 108"/>
                <a:gd name="T11" fmla="*/ 7 h 8"/>
                <a:gd name="T12" fmla="*/ 51 w 108"/>
                <a:gd name="T13" fmla="*/ 6 h 8"/>
                <a:gd name="T14" fmla="*/ 59 w 108"/>
                <a:gd name="T15" fmla="*/ 6 h 8"/>
                <a:gd name="T16" fmla="*/ 66 w 108"/>
                <a:gd name="T17" fmla="*/ 6 h 8"/>
                <a:gd name="T18" fmla="*/ 73 w 108"/>
                <a:gd name="T19" fmla="*/ 6 h 8"/>
                <a:gd name="T20" fmla="*/ 79 w 108"/>
                <a:gd name="T21" fmla="*/ 5 h 8"/>
                <a:gd name="T22" fmla="*/ 85 w 108"/>
                <a:gd name="T23" fmla="*/ 5 h 8"/>
                <a:gd name="T24" fmla="*/ 90 w 108"/>
                <a:gd name="T25" fmla="*/ 4 h 8"/>
                <a:gd name="T26" fmla="*/ 95 w 108"/>
                <a:gd name="T27" fmla="*/ 4 h 8"/>
                <a:gd name="T28" fmla="*/ 99 w 108"/>
                <a:gd name="T29" fmla="*/ 3 h 8"/>
                <a:gd name="T30" fmla="*/ 102 w 108"/>
                <a:gd name="T31" fmla="*/ 2 h 8"/>
                <a:gd name="T32" fmla="*/ 104 w 108"/>
                <a:gd name="T33" fmla="*/ 2 h 8"/>
                <a:gd name="T34" fmla="*/ 106 w 108"/>
                <a:gd name="T35" fmla="*/ 1 h 8"/>
                <a:gd name="T36" fmla="*/ 107 w 108"/>
                <a:gd name="T37" fmla="*/ 1 h 8"/>
                <a:gd name="T38" fmla="*/ 108 w 108"/>
                <a:gd name="T39" fmla="*/ 0 h 8"/>
                <a:gd name="T40" fmla="*/ 106 w 108"/>
                <a:gd name="T41" fmla="*/ 0 h 8"/>
                <a:gd name="T42" fmla="*/ 106 w 108"/>
                <a:gd name="T43" fmla="*/ 1 h 8"/>
                <a:gd name="T44" fmla="*/ 105 w 108"/>
                <a:gd name="T45" fmla="*/ 1 h 8"/>
                <a:gd name="T46" fmla="*/ 103 w 108"/>
                <a:gd name="T47" fmla="*/ 2 h 8"/>
                <a:gd name="T48" fmla="*/ 100 w 108"/>
                <a:gd name="T49" fmla="*/ 2 h 8"/>
                <a:gd name="T50" fmla="*/ 96 w 108"/>
                <a:gd name="T51" fmla="*/ 3 h 8"/>
                <a:gd name="T52" fmla="*/ 92 w 108"/>
                <a:gd name="T53" fmla="*/ 4 h 8"/>
                <a:gd name="T54" fmla="*/ 87 w 108"/>
                <a:gd name="T55" fmla="*/ 4 h 8"/>
                <a:gd name="T56" fmla="*/ 81 w 108"/>
                <a:gd name="T57" fmla="*/ 5 h 8"/>
                <a:gd name="T58" fmla="*/ 75 w 108"/>
                <a:gd name="T59" fmla="*/ 5 h 8"/>
                <a:gd name="T60" fmla="*/ 68 w 108"/>
                <a:gd name="T61" fmla="*/ 6 h 8"/>
                <a:gd name="T62" fmla="*/ 61 w 108"/>
                <a:gd name="T63" fmla="*/ 6 h 8"/>
                <a:gd name="T64" fmla="*/ 53 w 108"/>
                <a:gd name="T65" fmla="*/ 6 h 8"/>
                <a:gd name="T66" fmla="*/ 45 w 108"/>
                <a:gd name="T67" fmla="*/ 7 h 8"/>
                <a:gd name="T68" fmla="*/ 36 w 108"/>
                <a:gd name="T69" fmla="*/ 7 h 8"/>
                <a:gd name="T70" fmla="*/ 27 w 108"/>
                <a:gd name="T71" fmla="*/ 7 h 8"/>
                <a:gd name="T72" fmla="*/ 19 w 108"/>
                <a:gd name="T73" fmla="*/ 7 h 8"/>
                <a:gd name="T74" fmla="*/ 9 w 108"/>
                <a:gd name="T75" fmla="*/ 7 h 8"/>
                <a:gd name="T76" fmla="*/ 0 w 108"/>
                <a:gd name="T77" fmla="*/ 7 h 8"/>
                <a:gd name="T78" fmla="*/ 0 w 108"/>
                <a:gd name="T79" fmla="*/ 8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8"/>
                <a:gd name="T121" fmla="*/ 0 h 8"/>
                <a:gd name="T122" fmla="*/ 108 w 108"/>
                <a:gd name="T123" fmla="*/ 8 h 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8" h="8">
                  <a:moveTo>
                    <a:pt x="0" y="8"/>
                  </a:moveTo>
                  <a:lnTo>
                    <a:pt x="9" y="8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43" y="7"/>
                  </a:lnTo>
                  <a:lnTo>
                    <a:pt x="51" y="6"/>
                  </a:lnTo>
                  <a:lnTo>
                    <a:pt x="59" y="6"/>
                  </a:lnTo>
                  <a:lnTo>
                    <a:pt x="66" y="6"/>
                  </a:lnTo>
                  <a:lnTo>
                    <a:pt x="73" y="6"/>
                  </a:lnTo>
                  <a:lnTo>
                    <a:pt x="79" y="5"/>
                  </a:lnTo>
                  <a:lnTo>
                    <a:pt x="85" y="5"/>
                  </a:lnTo>
                  <a:lnTo>
                    <a:pt x="90" y="4"/>
                  </a:lnTo>
                  <a:lnTo>
                    <a:pt x="95" y="4"/>
                  </a:lnTo>
                  <a:lnTo>
                    <a:pt x="99" y="3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6" y="1"/>
                  </a:lnTo>
                  <a:lnTo>
                    <a:pt x="107" y="1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106" y="1"/>
                  </a:lnTo>
                  <a:lnTo>
                    <a:pt x="105" y="1"/>
                  </a:lnTo>
                  <a:lnTo>
                    <a:pt x="103" y="2"/>
                  </a:lnTo>
                  <a:lnTo>
                    <a:pt x="100" y="2"/>
                  </a:lnTo>
                  <a:lnTo>
                    <a:pt x="96" y="3"/>
                  </a:lnTo>
                  <a:lnTo>
                    <a:pt x="92" y="4"/>
                  </a:lnTo>
                  <a:lnTo>
                    <a:pt x="87" y="4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8" y="6"/>
                  </a:lnTo>
                  <a:lnTo>
                    <a:pt x="61" y="6"/>
                  </a:lnTo>
                  <a:lnTo>
                    <a:pt x="53" y="6"/>
                  </a:lnTo>
                  <a:lnTo>
                    <a:pt x="45" y="7"/>
                  </a:lnTo>
                  <a:lnTo>
                    <a:pt x="36" y="7"/>
                  </a:lnTo>
                  <a:lnTo>
                    <a:pt x="27" y="7"/>
                  </a:lnTo>
                  <a:lnTo>
                    <a:pt x="19" y="7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AA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2" name="Freeform 1705"/>
            <p:cNvSpPr>
              <a:spLocks/>
            </p:cNvSpPr>
            <p:nvPr/>
          </p:nvSpPr>
          <p:spPr bwMode="auto">
            <a:xfrm>
              <a:off x="2787" y="2544"/>
              <a:ext cx="106" cy="7"/>
            </a:xfrm>
            <a:custGeom>
              <a:avLst/>
              <a:gdLst>
                <a:gd name="T0" fmla="*/ 0 w 106"/>
                <a:gd name="T1" fmla="*/ 7 h 7"/>
                <a:gd name="T2" fmla="*/ 9 w 106"/>
                <a:gd name="T3" fmla="*/ 7 h 7"/>
                <a:gd name="T4" fmla="*/ 19 w 106"/>
                <a:gd name="T5" fmla="*/ 7 h 7"/>
                <a:gd name="T6" fmla="*/ 27 w 106"/>
                <a:gd name="T7" fmla="*/ 7 h 7"/>
                <a:gd name="T8" fmla="*/ 36 w 106"/>
                <a:gd name="T9" fmla="*/ 7 h 7"/>
                <a:gd name="T10" fmla="*/ 45 w 106"/>
                <a:gd name="T11" fmla="*/ 7 h 7"/>
                <a:gd name="T12" fmla="*/ 53 w 106"/>
                <a:gd name="T13" fmla="*/ 6 h 7"/>
                <a:gd name="T14" fmla="*/ 61 w 106"/>
                <a:gd name="T15" fmla="*/ 6 h 7"/>
                <a:gd name="T16" fmla="*/ 68 w 106"/>
                <a:gd name="T17" fmla="*/ 6 h 7"/>
                <a:gd name="T18" fmla="*/ 75 w 106"/>
                <a:gd name="T19" fmla="*/ 5 h 7"/>
                <a:gd name="T20" fmla="*/ 81 w 106"/>
                <a:gd name="T21" fmla="*/ 5 h 7"/>
                <a:gd name="T22" fmla="*/ 87 w 106"/>
                <a:gd name="T23" fmla="*/ 4 h 7"/>
                <a:gd name="T24" fmla="*/ 92 w 106"/>
                <a:gd name="T25" fmla="*/ 4 h 7"/>
                <a:gd name="T26" fmla="*/ 96 w 106"/>
                <a:gd name="T27" fmla="*/ 3 h 7"/>
                <a:gd name="T28" fmla="*/ 100 w 106"/>
                <a:gd name="T29" fmla="*/ 2 h 7"/>
                <a:gd name="T30" fmla="*/ 103 w 106"/>
                <a:gd name="T31" fmla="*/ 2 h 7"/>
                <a:gd name="T32" fmla="*/ 105 w 106"/>
                <a:gd name="T33" fmla="*/ 1 h 7"/>
                <a:gd name="T34" fmla="*/ 106 w 106"/>
                <a:gd name="T35" fmla="*/ 1 h 7"/>
                <a:gd name="T36" fmla="*/ 106 w 106"/>
                <a:gd name="T37" fmla="*/ 0 h 7"/>
                <a:gd name="T38" fmla="*/ 105 w 106"/>
                <a:gd name="T39" fmla="*/ 0 h 7"/>
                <a:gd name="T40" fmla="*/ 104 w 106"/>
                <a:gd name="T41" fmla="*/ 1 h 7"/>
                <a:gd name="T42" fmla="*/ 103 w 106"/>
                <a:gd name="T43" fmla="*/ 1 h 7"/>
                <a:gd name="T44" fmla="*/ 101 w 106"/>
                <a:gd name="T45" fmla="*/ 2 h 7"/>
                <a:gd name="T46" fmla="*/ 98 w 106"/>
                <a:gd name="T47" fmla="*/ 2 h 7"/>
                <a:gd name="T48" fmla="*/ 95 w 106"/>
                <a:gd name="T49" fmla="*/ 3 h 7"/>
                <a:gd name="T50" fmla="*/ 90 w 106"/>
                <a:gd name="T51" fmla="*/ 4 h 7"/>
                <a:gd name="T52" fmla="*/ 86 w 106"/>
                <a:gd name="T53" fmla="*/ 4 h 7"/>
                <a:gd name="T54" fmla="*/ 80 w 106"/>
                <a:gd name="T55" fmla="*/ 5 h 7"/>
                <a:gd name="T56" fmla="*/ 74 w 106"/>
                <a:gd name="T57" fmla="*/ 5 h 7"/>
                <a:gd name="T58" fmla="*/ 67 w 106"/>
                <a:gd name="T59" fmla="*/ 6 h 7"/>
                <a:gd name="T60" fmla="*/ 60 w 106"/>
                <a:gd name="T61" fmla="*/ 6 h 7"/>
                <a:gd name="T62" fmla="*/ 52 w 106"/>
                <a:gd name="T63" fmla="*/ 6 h 7"/>
                <a:gd name="T64" fmla="*/ 44 w 106"/>
                <a:gd name="T65" fmla="*/ 6 h 7"/>
                <a:gd name="T66" fmla="*/ 36 w 106"/>
                <a:gd name="T67" fmla="*/ 7 h 7"/>
                <a:gd name="T68" fmla="*/ 27 w 106"/>
                <a:gd name="T69" fmla="*/ 7 h 7"/>
                <a:gd name="T70" fmla="*/ 18 w 106"/>
                <a:gd name="T71" fmla="*/ 7 h 7"/>
                <a:gd name="T72" fmla="*/ 9 w 106"/>
                <a:gd name="T73" fmla="*/ 7 h 7"/>
                <a:gd name="T74" fmla="*/ 0 w 106"/>
                <a:gd name="T75" fmla="*/ 7 h 7"/>
                <a:gd name="T76" fmla="*/ 0 w 106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6"/>
                <a:gd name="T118" fmla="*/ 0 h 7"/>
                <a:gd name="T119" fmla="*/ 106 w 106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6" h="7">
                  <a:moveTo>
                    <a:pt x="0" y="7"/>
                  </a:moveTo>
                  <a:lnTo>
                    <a:pt x="9" y="7"/>
                  </a:lnTo>
                  <a:lnTo>
                    <a:pt x="19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5" y="7"/>
                  </a:lnTo>
                  <a:lnTo>
                    <a:pt x="53" y="6"/>
                  </a:lnTo>
                  <a:lnTo>
                    <a:pt x="61" y="6"/>
                  </a:lnTo>
                  <a:lnTo>
                    <a:pt x="68" y="6"/>
                  </a:lnTo>
                  <a:lnTo>
                    <a:pt x="75" y="5"/>
                  </a:lnTo>
                  <a:lnTo>
                    <a:pt x="81" y="5"/>
                  </a:lnTo>
                  <a:lnTo>
                    <a:pt x="87" y="4"/>
                  </a:lnTo>
                  <a:lnTo>
                    <a:pt x="92" y="4"/>
                  </a:lnTo>
                  <a:lnTo>
                    <a:pt x="96" y="3"/>
                  </a:lnTo>
                  <a:lnTo>
                    <a:pt x="100" y="2"/>
                  </a:lnTo>
                  <a:lnTo>
                    <a:pt x="103" y="2"/>
                  </a:lnTo>
                  <a:lnTo>
                    <a:pt x="105" y="1"/>
                  </a:lnTo>
                  <a:lnTo>
                    <a:pt x="106" y="1"/>
                  </a:lnTo>
                  <a:lnTo>
                    <a:pt x="106" y="0"/>
                  </a:lnTo>
                  <a:lnTo>
                    <a:pt x="105" y="0"/>
                  </a:lnTo>
                  <a:lnTo>
                    <a:pt x="104" y="1"/>
                  </a:lnTo>
                  <a:lnTo>
                    <a:pt x="103" y="1"/>
                  </a:lnTo>
                  <a:lnTo>
                    <a:pt x="101" y="2"/>
                  </a:lnTo>
                  <a:lnTo>
                    <a:pt x="98" y="2"/>
                  </a:lnTo>
                  <a:lnTo>
                    <a:pt x="95" y="3"/>
                  </a:lnTo>
                  <a:lnTo>
                    <a:pt x="90" y="4"/>
                  </a:lnTo>
                  <a:lnTo>
                    <a:pt x="86" y="4"/>
                  </a:lnTo>
                  <a:lnTo>
                    <a:pt x="80" y="5"/>
                  </a:lnTo>
                  <a:lnTo>
                    <a:pt x="74" y="5"/>
                  </a:lnTo>
                  <a:lnTo>
                    <a:pt x="67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4" y="6"/>
                  </a:lnTo>
                  <a:lnTo>
                    <a:pt x="36" y="7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8A8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3" name="Freeform 1706"/>
            <p:cNvSpPr>
              <a:spLocks/>
            </p:cNvSpPr>
            <p:nvPr/>
          </p:nvSpPr>
          <p:spPr bwMode="auto">
            <a:xfrm>
              <a:off x="2787" y="2544"/>
              <a:ext cx="105" cy="7"/>
            </a:xfrm>
            <a:custGeom>
              <a:avLst/>
              <a:gdLst>
                <a:gd name="T0" fmla="*/ 0 w 105"/>
                <a:gd name="T1" fmla="*/ 7 h 7"/>
                <a:gd name="T2" fmla="*/ 9 w 105"/>
                <a:gd name="T3" fmla="*/ 7 h 7"/>
                <a:gd name="T4" fmla="*/ 18 w 105"/>
                <a:gd name="T5" fmla="*/ 7 h 7"/>
                <a:gd name="T6" fmla="*/ 27 w 105"/>
                <a:gd name="T7" fmla="*/ 7 h 7"/>
                <a:gd name="T8" fmla="*/ 36 w 105"/>
                <a:gd name="T9" fmla="*/ 7 h 7"/>
                <a:gd name="T10" fmla="*/ 44 w 105"/>
                <a:gd name="T11" fmla="*/ 6 h 7"/>
                <a:gd name="T12" fmla="*/ 52 w 105"/>
                <a:gd name="T13" fmla="*/ 6 h 7"/>
                <a:gd name="T14" fmla="*/ 60 w 105"/>
                <a:gd name="T15" fmla="*/ 6 h 7"/>
                <a:gd name="T16" fmla="*/ 67 w 105"/>
                <a:gd name="T17" fmla="*/ 6 h 7"/>
                <a:gd name="T18" fmla="*/ 74 w 105"/>
                <a:gd name="T19" fmla="*/ 5 h 7"/>
                <a:gd name="T20" fmla="*/ 80 w 105"/>
                <a:gd name="T21" fmla="*/ 5 h 7"/>
                <a:gd name="T22" fmla="*/ 86 w 105"/>
                <a:gd name="T23" fmla="*/ 4 h 7"/>
                <a:gd name="T24" fmla="*/ 90 w 105"/>
                <a:gd name="T25" fmla="*/ 4 h 7"/>
                <a:gd name="T26" fmla="*/ 95 w 105"/>
                <a:gd name="T27" fmla="*/ 3 h 7"/>
                <a:gd name="T28" fmla="*/ 98 w 105"/>
                <a:gd name="T29" fmla="*/ 2 h 7"/>
                <a:gd name="T30" fmla="*/ 101 w 105"/>
                <a:gd name="T31" fmla="*/ 2 h 7"/>
                <a:gd name="T32" fmla="*/ 103 w 105"/>
                <a:gd name="T33" fmla="*/ 1 h 7"/>
                <a:gd name="T34" fmla="*/ 104 w 105"/>
                <a:gd name="T35" fmla="*/ 1 h 7"/>
                <a:gd name="T36" fmla="*/ 105 w 105"/>
                <a:gd name="T37" fmla="*/ 0 h 7"/>
                <a:gd name="T38" fmla="*/ 103 w 105"/>
                <a:gd name="T39" fmla="*/ 0 h 7"/>
                <a:gd name="T40" fmla="*/ 103 w 105"/>
                <a:gd name="T41" fmla="*/ 1 h 7"/>
                <a:gd name="T42" fmla="*/ 101 w 105"/>
                <a:gd name="T43" fmla="*/ 1 h 7"/>
                <a:gd name="T44" fmla="*/ 100 w 105"/>
                <a:gd name="T45" fmla="*/ 2 h 7"/>
                <a:gd name="T46" fmla="*/ 97 w 105"/>
                <a:gd name="T47" fmla="*/ 2 h 7"/>
                <a:gd name="T48" fmla="*/ 93 w 105"/>
                <a:gd name="T49" fmla="*/ 3 h 7"/>
                <a:gd name="T50" fmla="*/ 89 w 105"/>
                <a:gd name="T51" fmla="*/ 4 h 7"/>
                <a:gd name="T52" fmla="*/ 84 w 105"/>
                <a:gd name="T53" fmla="*/ 4 h 7"/>
                <a:gd name="T54" fmla="*/ 79 w 105"/>
                <a:gd name="T55" fmla="*/ 5 h 7"/>
                <a:gd name="T56" fmla="*/ 73 w 105"/>
                <a:gd name="T57" fmla="*/ 5 h 7"/>
                <a:gd name="T58" fmla="*/ 66 w 105"/>
                <a:gd name="T59" fmla="*/ 6 h 7"/>
                <a:gd name="T60" fmla="*/ 59 w 105"/>
                <a:gd name="T61" fmla="*/ 6 h 7"/>
                <a:gd name="T62" fmla="*/ 52 w 105"/>
                <a:gd name="T63" fmla="*/ 6 h 7"/>
                <a:gd name="T64" fmla="*/ 44 w 105"/>
                <a:gd name="T65" fmla="*/ 6 h 7"/>
                <a:gd name="T66" fmla="*/ 35 w 105"/>
                <a:gd name="T67" fmla="*/ 7 h 7"/>
                <a:gd name="T68" fmla="*/ 27 w 105"/>
                <a:gd name="T69" fmla="*/ 7 h 7"/>
                <a:gd name="T70" fmla="*/ 18 w 105"/>
                <a:gd name="T71" fmla="*/ 7 h 7"/>
                <a:gd name="T72" fmla="*/ 9 w 105"/>
                <a:gd name="T73" fmla="*/ 7 h 7"/>
                <a:gd name="T74" fmla="*/ 0 w 105"/>
                <a:gd name="T75" fmla="*/ 7 h 7"/>
                <a:gd name="T76" fmla="*/ 0 w 105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5"/>
                <a:gd name="T118" fmla="*/ 0 h 7"/>
                <a:gd name="T119" fmla="*/ 105 w 105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5" h="7">
                  <a:moveTo>
                    <a:pt x="0" y="7"/>
                  </a:move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6" y="7"/>
                  </a:lnTo>
                  <a:lnTo>
                    <a:pt x="44" y="6"/>
                  </a:lnTo>
                  <a:lnTo>
                    <a:pt x="52" y="6"/>
                  </a:lnTo>
                  <a:lnTo>
                    <a:pt x="60" y="6"/>
                  </a:lnTo>
                  <a:lnTo>
                    <a:pt x="67" y="6"/>
                  </a:lnTo>
                  <a:lnTo>
                    <a:pt x="74" y="5"/>
                  </a:lnTo>
                  <a:lnTo>
                    <a:pt x="80" y="5"/>
                  </a:lnTo>
                  <a:lnTo>
                    <a:pt x="86" y="4"/>
                  </a:lnTo>
                  <a:lnTo>
                    <a:pt x="90" y="4"/>
                  </a:lnTo>
                  <a:lnTo>
                    <a:pt x="95" y="3"/>
                  </a:lnTo>
                  <a:lnTo>
                    <a:pt x="98" y="2"/>
                  </a:lnTo>
                  <a:lnTo>
                    <a:pt x="101" y="2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5" y="0"/>
                  </a:lnTo>
                  <a:lnTo>
                    <a:pt x="103" y="0"/>
                  </a:lnTo>
                  <a:lnTo>
                    <a:pt x="103" y="1"/>
                  </a:lnTo>
                  <a:lnTo>
                    <a:pt x="101" y="1"/>
                  </a:lnTo>
                  <a:lnTo>
                    <a:pt x="100" y="2"/>
                  </a:lnTo>
                  <a:lnTo>
                    <a:pt x="97" y="2"/>
                  </a:lnTo>
                  <a:lnTo>
                    <a:pt x="93" y="3"/>
                  </a:lnTo>
                  <a:lnTo>
                    <a:pt x="89" y="4"/>
                  </a:lnTo>
                  <a:lnTo>
                    <a:pt x="84" y="4"/>
                  </a:lnTo>
                  <a:lnTo>
                    <a:pt x="79" y="5"/>
                  </a:lnTo>
                  <a:lnTo>
                    <a:pt x="73" y="5"/>
                  </a:lnTo>
                  <a:lnTo>
                    <a:pt x="66" y="6"/>
                  </a:lnTo>
                  <a:lnTo>
                    <a:pt x="59" y="6"/>
                  </a:lnTo>
                  <a:lnTo>
                    <a:pt x="52" y="6"/>
                  </a:lnTo>
                  <a:lnTo>
                    <a:pt x="44" y="6"/>
                  </a:lnTo>
                  <a:lnTo>
                    <a:pt x="35" y="7"/>
                  </a:lnTo>
                  <a:lnTo>
                    <a:pt x="27" y="7"/>
                  </a:lnTo>
                  <a:lnTo>
                    <a:pt x="18" y="7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7A7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4" name="Freeform 1707"/>
            <p:cNvSpPr>
              <a:spLocks/>
            </p:cNvSpPr>
            <p:nvPr/>
          </p:nvSpPr>
          <p:spPr bwMode="auto">
            <a:xfrm>
              <a:off x="2787" y="2544"/>
              <a:ext cx="103" cy="7"/>
            </a:xfrm>
            <a:custGeom>
              <a:avLst/>
              <a:gdLst>
                <a:gd name="T0" fmla="*/ 0 w 103"/>
                <a:gd name="T1" fmla="*/ 7 h 7"/>
                <a:gd name="T2" fmla="*/ 9 w 103"/>
                <a:gd name="T3" fmla="*/ 7 h 7"/>
                <a:gd name="T4" fmla="*/ 18 w 103"/>
                <a:gd name="T5" fmla="*/ 7 h 7"/>
                <a:gd name="T6" fmla="*/ 27 w 103"/>
                <a:gd name="T7" fmla="*/ 7 h 7"/>
                <a:gd name="T8" fmla="*/ 35 w 103"/>
                <a:gd name="T9" fmla="*/ 7 h 7"/>
                <a:gd name="T10" fmla="*/ 44 w 103"/>
                <a:gd name="T11" fmla="*/ 6 h 7"/>
                <a:gd name="T12" fmla="*/ 52 w 103"/>
                <a:gd name="T13" fmla="*/ 6 h 7"/>
                <a:gd name="T14" fmla="*/ 59 w 103"/>
                <a:gd name="T15" fmla="*/ 6 h 7"/>
                <a:gd name="T16" fmla="*/ 66 w 103"/>
                <a:gd name="T17" fmla="*/ 6 h 7"/>
                <a:gd name="T18" fmla="*/ 73 w 103"/>
                <a:gd name="T19" fmla="*/ 5 h 7"/>
                <a:gd name="T20" fmla="*/ 79 w 103"/>
                <a:gd name="T21" fmla="*/ 5 h 7"/>
                <a:gd name="T22" fmla="*/ 84 w 103"/>
                <a:gd name="T23" fmla="*/ 4 h 7"/>
                <a:gd name="T24" fmla="*/ 89 w 103"/>
                <a:gd name="T25" fmla="*/ 4 h 7"/>
                <a:gd name="T26" fmla="*/ 93 w 103"/>
                <a:gd name="T27" fmla="*/ 3 h 7"/>
                <a:gd name="T28" fmla="*/ 97 w 103"/>
                <a:gd name="T29" fmla="*/ 2 h 7"/>
                <a:gd name="T30" fmla="*/ 100 w 103"/>
                <a:gd name="T31" fmla="*/ 2 h 7"/>
                <a:gd name="T32" fmla="*/ 101 w 103"/>
                <a:gd name="T33" fmla="*/ 1 h 7"/>
                <a:gd name="T34" fmla="*/ 103 w 103"/>
                <a:gd name="T35" fmla="*/ 1 h 7"/>
                <a:gd name="T36" fmla="*/ 103 w 103"/>
                <a:gd name="T37" fmla="*/ 0 h 7"/>
                <a:gd name="T38" fmla="*/ 102 w 103"/>
                <a:gd name="T39" fmla="*/ 0 h 7"/>
                <a:gd name="T40" fmla="*/ 101 w 103"/>
                <a:gd name="T41" fmla="*/ 1 h 7"/>
                <a:gd name="T42" fmla="*/ 100 w 103"/>
                <a:gd name="T43" fmla="*/ 1 h 7"/>
                <a:gd name="T44" fmla="*/ 98 w 103"/>
                <a:gd name="T45" fmla="*/ 2 h 7"/>
                <a:gd name="T46" fmla="*/ 95 w 103"/>
                <a:gd name="T47" fmla="*/ 2 h 7"/>
                <a:gd name="T48" fmla="*/ 92 w 103"/>
                <a:gd name="T49" fmla="*/ 3 h 7"/>
                <a:gd name="T50" fmla="*/ 88 w 103"/>
                <a:gd name="T51" fmla="*/ 4 h 7"/>
                <a:gd name="T52" fmla="*/ 83 w 103"/>
                <a:gd name="T53" fmla="*/ 4 h 7"/>
                <a:gd name="T54" fmla="*/ 78 w 103"/>
                <a:gd name="T55" fmla="*/ 4 h 7"/>
                <a:gd name="T56" fmla="*/ 72 w 103"/>
                <a:gd name="T57" fmla="*/ 5 h 7"/>
                <a:gd name="T58" fmla="*/ 65 w 103"/>
                <a:gd name="T59" fmla="*/ 6 h 7"/>
                <a:gd name="T60" fmla="*/ 58 w 103"/>
                <a:gd name="T61" fmla="*/ 6 h 7"/>
                <a:gd name="T62" fmla="*/ 51 w 103"/>
                <a:gd name="T63" fmla="*/ 6 h 7"/>
                <a:gd name="T64" fmla="*/ 43 w 103"/>
                <a:gd name="T65" fmla="*/ 6 h 7"/>
                <a:gd name="T66" fmla="*/ 35 w 103"/>
                <a:gd name="T67" fmla="*/ 7 h 7"/>
                <a:gd name="T68" fmla="*/ 26 w 103"/>
                <a:gd name="T69" fmla="*/ 7 h 7"/>
                <a:gd name="T70" fmla="*/ 18 w 103"/>
                <a:gd name="T71" fmla="*/ 7 h 7"/>
                <a:gd name="T72" fmla="*/ 9 w 103"/>
                <a:gd name="T73" fmla="*/ 7 h 7"/>
                <a:gd name="T74" fmla="*/ 0 w 103"/>
                <a:gd name="T75" fmla="*/ 7 h 7"/>
                <a:gd name="T76" fmla="*/ 0 w 103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3"/>
                <a:gd name="T118" fmla="*/ 0 h 7"/>
                <a:gd name="T119" fmla="*/ 103 w 103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3" h="7">
                  <a:moveTo>
                    <a:pt x="0" y="7"/>
                  </a:moveTo>
                  <a:lnTo>
                    <a:pt x="9" y="7"/>
                  </a:lnTo>
                  <a:lnTo>
                    <a:pt x="18" y="7"/>
                  </a:lnTo>
                  <a:lnTo>
                    <a:pt x="27" y="7"/>
                  </a:lnTo>
                  <a:lnTo>
                    <a:pt x="35" y="7"/>
                  </a:lnTo>
                  <a:lnTo>
                    <a:pt x="44" y="6"/>
                  </a:lnTo>
                  <a:lnTo>
                    <a:pt x="52" y="6"/>
                  </a:lnTo>
                  <a:lnTo>
                    <a:pt x="59" y="6"/>
                  </a:lnTo>
                  <a:lnTo>
                    <a:pt x="66" y="6"/>
                  </a:lnTo>
                  <a:lnTo>
                    <a:pt x="73" y="5"/>
                  </a:lnTo>
                  <a:lnTo>
                    <a:pt x="79" y="5"/>
                  </a:lnTo>
                  <a:lnTo>
                    <a:pt x="84" y="4"/>
                  </a:lnTo>
                  <a:lnTo>
                    <a:pt x="89" y="4"/>
                  </a:lnTo>
                  <a:lnTo>
                    <a:pt x="93" y="3"/>
                  </a:lnTo>
                  <a:lnTo>
                    <a:pt x="97" y="2"/>
                  </a:lnTo>
                  <a:lnTo>
                    <a:pt x="100" y="2"/>
                  </a:lnTo>
                  <a:lnTo>
                    <a:pt x="101" y="1"/>
                  </a:lnTo>
                  <a:lnTo>
                    <a:pt x="103" y="1"/>
                  </a:lnTo>
                  <a:lnTo>
                    <a:pt x="103" y="0"/>
                  </a:lnTo>
                  <a:lnTo>
                    <a:pt x="102" y="0"/>
                  </a:lnTo>
                  <a:lnTo>
                    <a:pt x="101" y="1"/>
                  </a:lnTo>
                  <a:lnTo>
                    <a:pt x="100" y="1"/>
                  </a:lnTo>
                  <a:lnTo>
                    <a:pt x="98" y="2"/>
                  </a:lnTo>
                  <a:lnTo>
                    <a:pt x="95" y="2"/>
                  </a:lnTo>
                  <a:lnTo>
                    <a:pt x="92" y="3"/>
                  </a:lnTo>
                  <a:lnTo>
                    <a:pt x="88" y="4"/>
                  </a:lnTo>
                  <a:lnTo>
                    <a:pt x="83" y="4"/>
                  </a:lnTo>
                  <a:lnTo>
                    <a:pt x="78" y="4"/>
                  </a:lnTo>
                  <a:lnTo>
                    <a:pt x="72" y="5"/>
                  </a:lnTo>
                  <a:lnTo>
                    <a:pt x="65" y="6"/>
                  </a:lnTo>
                  <a:lnTo>
                    <a:pt x="58" y="6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35" y="7"/>
                  </a:lnTo>
                  <a:lnTo>
                    <a:pt x="26" y="7"/>
                  </a:lnTo>
                  <a:lnTo>
                    <a:pt x="18" y="7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6A6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5" name="Freeform 1708"/>
            <p:cNvSpPr>
              <a:spLocks/>
            </p:cNvSpPr>
            <p:nvPr/>
          </p:nvSpPr>
          <p:spPr bwMode="auto">
            <a:xfrm>
              <a:off x="2787" y="2544"/>
              <a:ext cx="102" cy="7"/>
            </a:xfrm>
            <a:custGeom>
              <a:avLst/>
              <a:gdLst>
                <a:gd name="T0" fmla="*/ 0 w 102"/>
                <a:gd name="T1" fmla="*/ 7 h 7"/>
                <a:gd name="T2" fmla="*/ 9 w 102"/>
                <a:gd name="T3" fmla="*/ 7 h 7"/>
                <a:gd name="T4" fmla="*/ 18 w 102"/>
                <a:gd name="T5" fmla="*/ 7 h 7"/>
                <a:gd name="T6" fmla="*/ 26 w 102"/>
                <a:gd name="T7" fmla="*/ 7 h 7"/>
                <a:gd name="T8" fmla="*/ 35 w 102"/>
                <a:gd name="T9" fmla="*/ 7 h 7"/>
                <a:gd name="T10" fmla="*/ 43 w 102"/>
                <a:gd name="T11" fmla="*/ 6 h 7"/>
                <a:gd name="T12" fmla="*/ 51 w 102"/>
                <a:gd name="T13" fmla="*/ 6 h 7"/>
                <a:gd name="T14" fmla="*/ 58 w 102"/>
                <a:gd name="T15" fmla="*/ 6 h 7"/>
                <a:gd name="T16" fmla="*/ 65 w 102"/>
                <a:gd name="T17" fmla="*/ 6 h 7"/>
                <a:gd name="T18" fmla="*/ 72 w 102"/>
                <a:gd name="T19" fmla="*/ 5 h 7"/>
                <a:gd name="T20" fmla="*/ 78 w 102"/>
                <a:gd name="T21" fmla="*/ 4 h 7"/>
                <a:gd name="T22" fmla="*/ 83 w 102"/>
                <a:gd name="T23" fmla="*/ 4 h 7"/>
                <a:gd name="T24" fmla="*/ 88 w 102"/>
                <a:gd name="T25" fmla="*/ 4 h 7"/>
                <a:gd name="T26" fmla="*/ 92 w 102"/>
                <a:gd name="T27" fmla="*/ 3 h 7"/>
                <a:gd name="T28" fmla="*/ 95 w 102"/>
                <a:gd name="T29" fmla="*/ 2 h 7"/>
                <a:gd name="T30" fmla="*/ 98 w 102"/>
                <a:gd name="T31" fmla="*/ 2 h 7"/>
                <a:gd name="T32" fmla="*/ 100 w 102"/>
                <a:gd name="T33" fmla="*/ 1 h 7"/>
                <a:gd name="T34" fmla="*/ 101 w 102"/>
                <a:gd name="T35" fmla="*/ 1 h 7"/>
                <a:gd name="T36" fmla="*/ 102 w 102"/>
                <a:gd name="T37" fmla="*/ 0 h 7"/>
                <a:gd name="T38" fmla="*/ 100 w 102"/>
                <a:gd name="T39" fmla="*/ 0 h 7"/>
                <a:gd name="T40" fmla="*/ 100 w 102"/>
                <a:gd name="T41" fmla="*/ 1 h 7"/>
                <a:gd name="T42" fmla="*/ 99 w 102"/>
                <a:gd name="T43" fmla="*/ 1 h 7"/>
                <a:gd name="T44" fmla="*/ 97 w 102"/>
                <a:gd name="T45" fmla="*/ 2 h 7"/>
                <a:gd name="T46" fmla="*/ 94 w 102"/>
                <a:gd name="T47" fmla="*/ 2 h 7"/>
                <a:gd name="T48" fmla="*/ 91 w 102"/>
                <a:gd name="T49" fmla="*/ 3 h 7"/>
                <a:gd name="T50" fmla="*/ 87 w 102"/>
                <a:gd name="T51" fmla="*/ 4 h 7"/>
                <a:gd name="T52" fmla="*/ 82 w 102"/>
                <a:gd name="T53" fmla="*/ 4 h 7"/>
                <a:gd name="T54" fmla="*/ 77 w 102"/>
                <a:gd name="T55" fmla="*/ 4 h 7"/>
                <a:gd name="T56" fmla="*/ 71 w 102"/>
                <a:gd name="T57" fmla="*/ 5 h 7"/>
                <a:gd name="T58" fmla="*/ 64 w 102"/>
                <a:gd name="T59" fmla="*/ 5 h 7"/>
                <a:gd name="T60" fmla="*/ 57 w 102"/>
                <a:gd name="T61" fmla="*/ 6 h 7"/>
                <a:gd name="T62" fmla="*/ 50 w 102"/>
                <a:gd name="T63" fmla="*/ 6 h 7"/>
                <a:gd name="T64" fmla="*/ 42 w 102"/>
                <a:gd name="T65" fmla="*/ 6 h 7"/>
                <a:gd name="T66" fmla="*/ 34 w 102"/>
                <a:gd name="T67" fmla="*/ 6 h 7"/>
                <a:gd name="T68" fmla="*/ 26 w 102"/>
                <a:gd name="T69" fmla="*/ 7 h 7"/>
                <a:gd name="T70" fmla="*/ 17 w 102"/>
                <a:gd name="T71" fmla="*/ 7 h 7"/>
                <a:gd name="T72" fmla="*/ 9 w 102"/>
                <a:gd name="T73" fmla="*/ 7 h 7"/>
                <a:gd name="T74" fmla="*/ 0 w 102"/>
                <a:gd name="T75" fmla="*/ 7 h 7"/>
                <a:gd name="T76" fmla="*/ 0 w 102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2"/>
                <a:gd name="T118" fmla="*/ 0 h 7"/>
                <a:gd name="T119" fmla="*/ 102 w 102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2" h="7">
                  <a:moveTo>
                    <a:pt x="0" y="7"/>
                  </a:moveTo>
                  <a:lnTo>
                    <a:pt x="9" y="7"/>
                  </a:lnTo>
                  <a:lnTo>
                    <a:pt x="18" y="7"/>
                  </a:lnTo>
                  <a:lnTo>
                    <a:pt x="26" y="7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6"/>
                  </a:lnTo>
                  <a:lnTo>
                    <a:pt x="58" y="6"/>
                  </a:lnTo>
                  <a:lnTo>
                    <a:pt x="65" y="6"/>
                  </a:lnTo>
                  <a:lnTo>
                    <a:pt x="72" y="5"/>
                  </a:lnTo>
                  <a:lnTo>
                    <a:pt x="78" y="4"/>
                  </a:lnTo>
                  <a:lnTo>
                    <a:pt x="83" y="4"/>
                  </a:lnTo>
                  <a:lnTo>
                    <a:pt x="88" y="4"/>
                  </a:lnTo>
                  <a:lnTo>
                    <a:pt x="92" y="3"/>
                  </a:lnTo>
                  <a:lnTo>
                    <a:pt x="95" y="2"/>
                  </a:lnTo>
                  <a:lnTo>
                    <a:pt x="98" y="2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2" y="0"/>
                  </a:lnTo>
                  <a:lnTo>
                    <a:pt x="100" y="0"/>
                  </a:lnTo>
                  <a:lnTo>
                    <a:pt x="100" y="1"/>
                  </a:lnTo>
                  <a:lnTo>
                    <a:pt x="99" y="1"/>
                  </a:lnTo>
                  <a:lnTo>
                    <a:pt x="97" y="2"/>
                  </a:lnTo>
                  <a:lnTo>
                    <a:pt x="94" y="2"/>
                  </a:lnTo>
                  <a:lnTo>
                    <a:pt x="91" y="3"/>
                  </a:lnTo>
                  <a:lnTo>
                    <a:pt x="87" y="4"/>
                  </a:lnTo>
                  <a:lnTo>
                    <a:pt x="82" y="4"/>
                  </a:lnTo>
                  <a:lnTo>
                    <a:pt x="77" y="4"/>
                  </a:lnTo>
                  <a:lnTo>
                    <a:pt x="71" y="5"/>
                  </a:lnTo>
                  <a:lnTo>
                    <a:pt x="64" y="5"/>
                  </a:lnTo>
                  <a:lnTo>
                    <a:pt x="57" y="6"/>
                  </a:lnTo>
                  <a:lnTo>
                    <a:pt x="50" y="6"/>
                  </a:lnTo>
                  <a:lnTo>
                    <a:pt x="42" y="6"/>
                  </a:lnTo>
                  <a:lnTo>
                    <a:pt x="34" y="6"/>
                  </a:lnTo>
                  <a:lnTo>
                    <a:pt x="26" y="7"/>
                  </a:lnTo>
                  <a:lnTo>
                    <a:pt x="17" y="7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4A4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6" name="Freeform 1709"/>
            <p:cNvSpPr>
              <a:spLocks/>
            </p:cNvSpPr>
            <p:nvPr/>
          </p:nvSpPr>
          <p:spPr bwMode="auto">
            <a:xfrm>
              <a:off x="2787" y="2544"/>
              <a:ext cx="100" cy="7"/>
            </a:xfrm>
            <a:custGeom>
              <a:avLst/>
              <a:gdLst>
                <a:gd name="T0" fmla="*/ 0 w 100"/>
                <a:gd name="T1" fmla="*/ 7 h 7"/>
                <a:gd name="T2" fmla="*/ 9 w 100"/>
                <a:gd name="T3" fmla="*/ 7 h 7"/>
                <a:gd name="T4" fmla="*/ 17 w 100"/>
                <a:gd name="T5" fmla="*/ 7 h 7"/>
                <a:gd name="T6" fmla="*/ 26 w 100"/>
                <a:gd name="T7" fmla="*/ 7 h 7"/>
                <a:gd name="T8" fmla="*/ 34 w 100"/>
                <a:gd name="T9" fmla="*/ 6 h 7"/>
                <a:gd name="T10" fmla="*/ 42 w 100"/>
                <a:gd name="T11" fmla="*/ 6 h 7"/>
                <a:gd name="T12" fmla="*/ 50 w 100"/>
                <a:gd name="T13" fmla="*/ 6 h 7"/>
                <a:gd name="T14" fmla="*/ 57 w 100"/>
                <a:gd name="T15" fmla="*/ 6 h 7"/>
                <a:gd name="T16" fmla="*/ 64 w 100"/>
                <a:gd name="T17" fmla="*/ 5 h 7"/>
                <a:gd name="T18" fmla="*/ 71 w 100"/>
                <a:gd name="T19" fmla="*/ 5 h 7"/>
                <a:gd name="T20" fmla="*/ 77 w 100"/>
                <a:gd name="T21" fmla="*/ 4 h 7"/>
                <a:gd name="T22" fmla="*/ 82 w 100"/>
                <a:gd name="T23" fmla="*/ 4 h 7"/>
                <a:gd name="T24" fmla="*/ 87 w 100"/>
                <a:gd name="T25" fmla="*/ 4 h 7"/>
                <a:gd name="T26" fmla="*/ 91 w 100"/>
                <a:gd name="T27" fmla="*/ 3 h 7"/>
                <a:gd name="T28" fmla="*/ 94 w 100"/>
                <a:gd name="T29" fmla="*/ 2 h 7"/>
                <a:gd name="T30" fmla="*/ 97 w 100"/>
                <a:gd name="T31" fmla="*/ 2 h 7"/>
                <a:gd name="T32" fmla="*/ 99 w 100"/>
                <a:gd name="T33" fmla="*/ 1 h 7"/>
                <a:gd name="T34" fmla="*/ 100 w 100"/>
                <a:gd name="T35" fmla="*/ 1 h 7"/>
                <a:gd name="T36" fmla="*/ 100 w 100"/>
                <a:gd name="T37" fmla="*/ 0 h 7"/>
                <a:gd name="T38" fmla="*/ 99 w 100"/>
                <a:gd name="T39" fmla="*/ 0 h 7"/>
                <a:gd name="T40" fmla="*/ 98 w 100"/>
                <a:gd name="T41" fmla="*/ 1 h 7"/>
                <a:gd name="T42" fmla="*/ 97 w 100"/>
                <a:gd name="T43" fmla="*/ 1 h 7"/>
                <a:gd name="T44" fmla="*/ 95 w 100"/>
                <a:gd name="T45" fmla="*/ 2 h 7"/>
                <a:gd name="T46" fmla="*/ 92 w 100"/>
                <a:gd name="T47" fmla="*/ 2 h 7"/>
                <a:gd name="T48" fmla="*/ 89 w 100"/>
                <a:gd name="T49" fmla="*/ 3 h 7"/>
                <a:gd name="T50" fmla="*/ 85 w 100"/>
                <a:gd name="T51" fmla="*/ 4 h 7"/>
                <a:gd name="T52" fmla="*/ 81 w 100"/>
                <a:gd name="T53" fmla="*/ 4 h 7"/>
                <a:gd name="T54" fmla="*/ 76 w 100"/>
                <a:gd name="T55" fmla="*/ 4 h 7"/>
                <a:gd name="T56" fmla="*/ 70 w 100"/>
                <a:gd name="T57" fmla="*/ 5 h 7"/>
                <a:gd name="T58" fmla="*/ 63 w 100"/>
                <a:gd name="T59" fmla="*/ 5 h 7"/>
                <a:gd name="T60" fmla="*/ 57 w 100"/>
                <a:gd name="T61" fmla="*/ 6 h 7"/>
                <a:gd name="T62" fmla="*/ 49 w 100"/>
                <a:gd name="T63" fmla="*/ 6 h 7"/>
                <a:gd name="T64" fmla="*/ 42 w 100"/>
                <a:gd name="T65" fmla="*/ 6 h 7"/>
                <a:gd name="T66" fmla="*/ 34 w 100"/>
                <a:gd name="T67" fmla="*/ 6 h 7"/>
                <a:gd name="T68" fmla="*/ 25 w 100"/>
                <a:gd name="T69" fmla="*/ 6 h 7"/>
                <a:gd name="T70" fmla="*/ 17 w 100"/>
                <a:gd name="T71" fmla="*/ 7 h 7"/>
                <a:gd name="T72" fmla="*/ 9 w 100"/>
                <a:gd name="T73" fmla="*/ 7 h 7"/>
                <a:gd name="T74" fmla="*/ 0 w 100"/>
                <a:gd name="T75" fmla="*/ 7 h 7"/>
                <a:gd name="T76" fmla="*/ 0 w 100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0"/>
                <a:gd name="T118" fmla="*/ 0 h 7"/>
                <a:gd name="T119" fmla="*/ 100 w 100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0" h="7">
                  <a:moveTo>
                    <a:pt x="0" y="7"/>
                  </a:moveTo>
                  <a:lnTo>
                    <a:pt x="9" y="7"/>
                  </a:lnTo>
                  <a:lnTo>
                    <a:pt x="17" y="7"/>
                  </a:lnTo>
                  <a:lnTo>
                    <a:pt x="26" y="7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50" y="6"/>
                  </a:lnTo>
                  <a:lnTo>
                    <a:pt x="57" y="6"/>
                  </a:lnTo>
                  <a:lnTo>
                    <a:pt x="64" y="5"/>
                  </a:lnTo>
                  <a:lnTo>
                    <a:pt x="71" y="5"/>
                  </a:lnTo>
                  <a:lnTo>
                    <a:pt x="77" y="4"/>
                  </a:lnTo>
                  <a:lnTo>
                    <a:pt x="82" y="4"/>
                  </a:lnTo>
                  <a:lnTo>
                    <a:pt x="87" y="4"/>
                  </a:lnTo>
                  <a:lnTo>
                    <a:pt x="91" y="3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0" y="0"/>
                  </a:lnTo>
                  <a:lnTo>
                    <a:pt x="99" y="0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5" y="2"/>
                  </a:lnTo>
                  <a:lnTo>
                    <a:pt x="92" y="2"/>
                  </a:lnTo>
                  <a:lnTo>
                    <a:pt x="89" y="3"/>
                  </a:lnTo>
                  <a:lnTo>
                    <a:pt x="85" y="4"/>
                  </a:lnTo>
                  <a:lnTo>
                    <a:pt x="81" y="4"/>
                  </a:lnTo>
                  <a:lnTo>
                    <a:pt x="76" y="4"/>
                  </a:lnTo>
                  <a:lnTo>
                    <a:pt x="70" y="5"/>
                  </a:lnTo>
                  <a:lnTo>
                    <a:pt x="63" y="5"/>
                  </a:lnTo>
                  <a:lnTo>
                    <a:pt x="57" y="6"/>
                  </a:lnTo>
                  <a:lnTo>
                    <a:pt x="49" y="6"/>
                  </a:lnTo>
                  <a:lnTo>
                    <a:pt x="42" y="6"/>
                  </a:lnTo>
                  <a:lnTo>
                    <a:pt x="34" y="6"/>
                  </a:lnTo>
                  <a:lnTo>
                    <a:pt x="25" y="6"/>
                  </a:lnTo>
                  <a:lnTo>
                    <a:pt x="17" y="7"/>
                  </a:lnTo>
                  <a:lnTo>
                    <a:pt x="9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A3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7" name="Freeform 1710"/>
            <p:cNvSpPr>
              <a:spLocks/>
            </p:cNvSpPr>
            <p:nvPr/>
          </p:nvSpPr>
          <p:spPr bwMode="auto">
            <a:xfrm>
              <a:off x="2787" y="2544"/>
              <a:ext cx="99" cy="7"/>
            </a:xfrm>
            <a:custGeom>
              <a:avLst/>
              <a:gdLst>
                <a:gd name="T0" fmla="*/ 0 w 99"/>
                <a:gd name="T1" fmla="*/ 7 h 7"/>
                <a:gd name="T2" fmla="*/ 9 w 99"/>
                <a:gd name="T3" fmla="*/ 7 h 7"/>
                <a:gd name="T4" fmla="*/ 17 w 99"/>
                <a:gd name="T5" fmla="*/ 7 h 7"/>
                <a:gd name="T6" fmla="*/ 25 w 99"/>
                <a:gd name="T7" fmla="*/ 6 h 7"/>
                <a:gd name="T8" fmla="*/ 34 w 99"/>
                <a:gd name="T9" fmla="*/ 6 h 7"/>
                <a:gd name="T10" fmla="*/ 42 w 99"/>
                <a:gd name="T11" fmla="*/ 6 h 7"/>
                <a:gd name="T12" fmla="*/ 49 w 99"/>
                <a:gd name="T13" fmla="*/ 6 h 7"/>
                <a:gd name="T14" fmla="*/ 57 w 99"/>
                <a:gd name="T15" fmla="*/ 6 h 7"/>
                <a:gd name="T16" fmla="*/ 63 w 99"/>
                <a:gd name="T17" fmla="*/ 5 h 7"/>
                <a:gd name="T18" fmla="*/ 70 w 99"/>
                <a:gd name="T19" fmla="*/ 5 h 7"/>
                <a:gd name="T20" fmla="*/ 76 w 99"/>
                <a:gd name="T21" fmla="*/ 4 h 7"/>
                <a:gd name="T22" fmla="*/ 81 w 99"/>
                <a:gd name="T23" fmla="*/ 4 h 7"/>
                <a:gd name="T24" fmla="*/ 85 w 99"/>
                <a:gd name="T25" fmla="*/ 4 h 7"/>
                <a:gd name="T26" fmla="*/ 89 w 99"/>
                <a:gd name="T27" fmla="*/ 3 h 7"/>
                <a:gd name="T28" fmla="*/ 92 w 99"/>
                <a:gd name="T29" fmla="*/ 2 h 7"/>
                <a:gd name="T30" fmla="*/ 95 w 99"/>
                <a:gd name="T31" fmla="*/ 2 h 7"/>
                <a:gd name="T32" fmla="*/ 97 w 99"/>
                <a:gd name="T33" fmla="*/ 1 h 7"/>
                <a:gd name="T34" fmla="*/ 98 w 99"/>
                <a:gd name="T35" fmla="*/ 1 h 7"/>
                <a:gd name="T36" fmla="*/ 99 w 99"/>
                <a:gd name="T37" fmla="*/ 0 h 7"/>
                <a:gd name="T38" fmla="*/ 97 w 99"/>
                <a:gd name="T39" fmla="*/ 0 h 7"/>
                <a:gd name="T40" fmla="*/ 97 w 99"/>
                <a:gd name="T41" fmla="*/ 1 h 7"/>
                <a:gd name="T42" fmla="*/ 96 w 99"/>
                <a:gd name="T43" fmla="*/ 1 h 7"/>
                <a:gd name="T44" fmla="*/ 94 w 99"/>
                <a:gd name="T45" fmla="*/ 2 h 7"/>
                <a:gd name="T46" fmla="*/ 91 w 99"/>
                <a:gd name="T47" fmla="*/ 2 h 7"/>
                <a:gd name="T48" fmla="*/ 88 w 99"/>
                <a:gd name="T49" fmla="*/ 3 h 7"/>
                <a:gd name="T50" fmla="*/ 84 w 99"/>
                <a:gd name="T51" fmla="*/ 3 h 7"/>
                <a:gd name="T52" fmla="*/ 80 w 99"/>
                <a:gd name="T53" fmla="*/ 4 h 7"/>
                <a:gd name="T54" fmla="*/ 74 w 99"/>
                <a:gd name="T55" fmla="*/ 4 h 7"/>
                <a:gd name="T56" fmla="*/ 69 w 99"/>
                <a:gd name="T57" fmla="*/ 5 h 7"/>
                <a:gd name="T58" fmla="*/ 63 w 99"/>
                <a:gd name="T59" fmla="*/ 5 h 7"/>
                <a:gd name="T60" fmla="*/ 56 w 99"/>
                <a:gd name="T61" fmla="*/ 6 h 7"/>
                <a:gd name="T62" fmla="*/ 48 w 99"/>
                <a:gd name="T63" fmla="*/ 6 h 7"/>
                <a:gd name="T64" fmla="*/ 41 w 99"/>
                <a:gd name="T65" fmla="*/ 6 h 7"/>
                <a:gd name="T66" fmla="*/ 33 w 99"/>
                <a:gd name="T67" fmla="*/ 6 h 7"/>
                <a:gd name="T68" fmla="*/ 25 w 99"/>
                <a:gd name="T69" fmla="*/ 6 h 7"/>
                <a:gd name="T70" fmla="*/ 17 w 99"/>
                <a:gd name="T71" fmla="*/ 7 h 7"/>
                <a:gd name="T72" fmla="*/ 8 w 99"/>
                <a:gd name="T73" fmla="*/ 7 h 7"/>
                <a:gd name="T74" fmla="*/ 0 w 99"/>
                <a:gd name="T75" fmla="*/ 7 h 7"/>
                <a:gd name="T76" fmla="*/ 0 w 99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9"/>
                <a:gd name="T118" fmla="*/ 0 h 7"/>
                <a:gd name="T119" fmla="*/ 99 w 99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9" h="7">
                  <a:moveTo>
                    <a:pt x="0" y="7"/>
                  </a:moveTo>
                  <a:lnTo>
                    <a:pt x="9" y="7"/>
                  </a:lnTo>
                  <a:lnTo>
                    <a:pt x="17" y="7"/>
                  </a:lnTo>
                  <a:lnTo>
                    <a:pt x="25" y="6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9" y="6"/>
                  </a:lnTo>
                  <a:lnTo>
                    <a:pt x="57" y="6"/>
                  </a:lnTo>
                  <a:lnTo>
                    <a:pt x="63" y="5"/>
                  </a:lnTo>
                  <a:lnTo>
                    <a:pt x="70" y="5"/>
                  </a:lnTo>
                  <a:lnTo>
                    <a:pt x="76" y="4"/>
                  </a:lnTo>
                  <a:lnTo>
                    <a:pt x="81" y="4"/>
                  </a:lnTo>
                  <a:lnTo>
                    <a:pt x="85" y="4"/>
                  </a:lnTo>
                  <a:lnTo>
                    <a:pt x="89" y="3"/>
                  </a:lnTo>
                  <a:lnTo>
                    <a:pt x="92" y="2"/>
                  </a:lnTo>
                  <a:lnTo>
                    <a:pt x="95" y="2"/>
                  </a:lnTo>
                  <a:lnTo>
                    <a:pt x="97" y="1"/>
                  </a:lnTo>
                  <a:lnTo>
                    <a:pt x="98" y="1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2"/>
                  </a:lnTo>
                  <a:lnTo>
                    <a:pt x="91" y="2"/>
                  </a:lnTo>
                  <a:lnTo>
                    <a:pt x="88" y="3"/>
                  </a:lnTo>
                  <a:lnTo>
                    <a:pt x="84" y="3"/>
                  </a:lnTo>
                  <a:lnTo>
                    <a:pt x="80" y="4"/>
                  </a:lnTo>
                  <a:lnTo>
                    <a:pt x="74" y="4"/>
                  </a:lnTo>
                  <a:lnTo>
                    <a:pt x="69" y="5"/>
                  </a:lnTo>
                  <a:lnTo>
                    <a:pt x="63" y="5"/>
                  </a:lnTo>
                  <a:lnTo>
                    <a:pt x="56" y="6"/>
                  </a:lnTo>
                  <a:lnTo>
                    <a:pt x="48" y="6"/>
                  </a:lnTo>
                  <a:lnTo>
                    <a:pt x="41" y="6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17" y="7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1A1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8" name="Freeform 1711"/>
            <p:cNvSpPr>
              <a:spLocks/>
            </p:cNvSpPr>
            <p:nvPr/>
          </p:nvSpPr>
          <p:spPr bwMode="auto">
            <a:xfrm>
              <a:off x="2787" y="2544"/>
              <a:ext cx="97" cy="7"/>
            </a:xfrm>
            <a:custGeom>
              <a:avLst/>
              <a:gdLst>
                <a:gd name="T0" fmla="*/ 0 w 97"/>
                <a:gd name="T1" fmla="*/ 7 h 7"/>
                <a:gd name="T2" fmla="*/ 8 w 97"/>
                <a:gd name="T3" fmla="*/ 7 h 7"/>
                <a:gd name="T4" fmla="*/ 17 w 97"/>
                <a:gd name="T5" fmla="*/ 7 h 7"/>
                <a:gd name="T6" fmla="*/ 25 w 97"/>
                <a:gd name="T7" fmla="*/ 6 h 7"/>
                <a:gd name="T8" fmla="*/ 33 w 97"/>
                <a:gd name="T9" fmla="*/ 6 h 7"/>
                <a:gd name="T10" fmla="*/ 41 w 97"/>
                <a:gd name="T11" fmla="*/ 6 h 7"/>
                <a:gd name="T12" fmla="*/ 48 w 97"/>
                <a:gd name="T13" fmla="*/ 6 h 7"/>
                <a:gd name="T14" fmla="*/ 56 w 97"/>
                <a:gd name="T15" fmla="*/ 6 h 7"/>
                <a:gd name="T16" fmla="*/ 63 w 97"/>
                <a:gd name="T17" fmla="*/ 5 h 7"/>
                <a:gd name="T18" fmla="*/ 69 w 97"/>
                <a:gd name="T19" fmla="*/ 5 h 7"/>
                <a:gd name="T20" fmla="*/ 74 w 97"/>
                <a:gd name="T21" fmla="*/ 4 h 7"/>
                <a:gd name="T22" fmla="*/ 80 w 97"/>
                <a:gd name="T23" fmla="*/ 4 h 7"/>
                <a:gd name="T24" fmla="*/ 84 w 97"/>
                <a:gd name="T25" fmla="*/ 3 h 7"/>
                <a:gd name="T26" fmla="*/ 88 w 97"/>
                <a:gd name="T27" fmla="*/ 3 h 7"/>
                <a:gd name="T28" fmla="*/ 91 w 97"/>
                <a:gd name="T29" fmla="*/ 2 h 7"/>
                <a:gd name="T30" fmla="*/ 94 w 97"/>
                <a:gd name="T31" fmla="*/ 2 h 7"/>
                <a:gd name="T32" fmla="*/ 96 w 97"/>
                <a:gd name="T33" fmla="*/ 1 h 7"/>
                <a:gd name="T34" fmla="*/ 97 w 97"/>
                <a:gd name="T35" fmla="*/ 1 h 7"/>
                <a:gd name="T36" fmla="*/ 97 w 97"/>
                <a:gd name="T37" fmla="*/ 0 h 7"/>
                <a:gd name="T38" fmla="*/ 96 w 97"/>
                <a:gd name="T39" fmla="*/ 0 h 7"/>
                <a:gd name="T40" fmla="*/ 95 w 97"/>
                <a:gd name="T41" fmla="*/ 1 h 7"/>
                <a:gd name="T42" fmla="*/ 94 w 97"/>
                <a:gd name="T43" fmla="*/ 1 h 7"/>
                <a:gd name="T44" fmla="*/ 92 w 97"/>
                <a:gd name="T45" fmla="*/ 2 h 7"/>
                <a:gd name="T46" fmla="*/ 90 w 97"/>
                <a:gd name="T47" fmla="*/ 2 h 7"/>
                <a:gd name="T48" fmla="*/ 86 w 97"/>
                <a:gd name="T49" fmla="*/ 3 h 7"/>
                <a:gd name="T50" fmla="*/ 83 w 97"/>
                <a:gd name="T51" fmla="*/ 3 h 7"/>
                <a:gd name="T52" fmla="*/ 78 w 97"/>
                <a:gd name="T53" fmla="*/ 4 h 7"/>
                <a:gd name="T54" fmla="*/ 73 w 97"/>
                <a:gd name="T55" fmla="*/ 4 h 7"/>
                <a:gd name="T56" fmla="*/ 67 w 97"/>
                <a:gd name="T57" fmla="*/ 5 h 7"/>
                <a:gd name="T58" fmla="*/ 61 w 97"/>
                <a:gd name="T59" fmla="*/ 5 h 7"/>
                <a:gd name="T60" fmla="*/ 55 w 97"/>
                <a:gd name="T61" fmla="*/ 6 h 7"/>
                <a:gd name="T62" fmla="*/ 48 w 97"/>
                <a:gd name="T63" fmla="*/ 6 h 7"/>
                <a:gd name="T64" fmla="*/ 40 w 97"/>
                <a:gd name="T65" fmla="*/ 6 h 7"/>
                <a:gd name="T66" fmla="*/ 33 w 97"/>
                <a:gd name="T67" fmla="*/ 6 h 7"/>
                <a:gd name="T68" fmla="*/ 25 w 97"/>
                <a:gd name="T69" fmla="*/ 6 h 7"/>
                <a:gd name="T70" fmla="*/ 16 w 97"/>
                <a:gd name="T71" fmla="*/ 6 h 7"/>
                <a:gd name="T72" fmla="*/ 8 w 97"/>
                <a:gd name="T73" fmla="*/ 6 h 7"/>
                <a:gd name="T74" fmla="*/ 0 w 97"/>
                <a:gd name="T75" fmla="*/ 7 h 7"/>
                <a:gd name="T76" fmla="*/ 0 w 97"/>
                <a:gd name="T77" fmla="*/ 7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7"/>
                <a:gd name="T119" fmla="*/ 97 w 97"/>
                <a:gd name="T120" fmla="*/ 7 h 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7">
                  <a:moveTo>
                    <a:pt x="0" y="7"/>
                  </a:moveTo>
                  <a:lnTo>
                    <a:pt x="8" y="7"/>
                  </a:lnTo>
                  <a:lnTo>
                    <a:pt x="17" y="7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8" y="6"/>
                  </a:lnTo>
                  <a:lnTo>
                    <a:pt x="56" y="6"/>
                  </a:lnTo>
                  <a:lnTo>
                    <a:pt x="63" y="5"/>
                  </a:lnTo>
                  <a:lnTo>
                    <a:pt x="69" y="5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84" y="3"/>
                  </a:lnTo>
                  <a:lnTo>
                    <a:pt x="88" y="3"/>
                  </a:lnTo>
                  <a:lnTo>
                    <a:pt x="91" y="2"/>
                  </a:lnTo>
                  <a:lnTo>
                    <a:pt x="94" y="2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95" y="1"/>
                  </a:lnTo>
                  <a:lnTo>
                    <a:pt x="94" y="1"/>
                  </a:lnTo>
                  <a:lnTo>
                    <a:pt x="92" y="2"/>
                  </a:lnTo>
                  <a:lnTo>
                    <a:pt x="90" y="2"/>
                  </a:lnTo>
                  <a:lnTo>
                    <a:pt x="86" y="3"/>
                  </a:lnTo>
                  <a:lnTo>
                    <a:pt x="83" y="3"/>
                  </a:lnTo>
                  <a:lnTo>
                    <a:pt x="78" y="4"/>
                  </a:lnTo>
                  <a:lnTo>
                    <a:pt x="73" y="4"/>
                  </a:lnTo>
                  <a:lnTo>
                    <a:pt x="67" y="5"/>
                  </a:lnTo>
                  <a:lnTo>
                    <a:pt x="61" y="5"/>
                  </a:lnTo>
                  <a:lnTo>
                    <a:pt x="55" y="6"/>
                  </a:lnTo>
                  <a:lnTo>
                    <a:pt x="48" y="6"/>
                  </a:lnTo>
                  <a:lnTo>
                    <a:pt x="40" y="6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0A0A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39" name="Freeform 1712"/>
            <p:cNvSpPr>
              <a:spLocks/>
            </p:cNvSpPr>
            <p:nvPr/>
          </p:nvSpPr>
          <p:spPr bwMode="auto">
            <a:xfrm>
              <a:off x="2787" y="2544"/>
              <a:ext cx="96" cy="7"/>
            </a:xfrm>
            <a:custGeom>
              <a:avLst/>
              <a:gdLst>
                <a:gd name="T0" fmla="*/ 0 w 96"/>
                <a:gd name="T1" fmla="*/ 7 h 7"/>
                <a:gd name="T2" fmla="*/ 8 w 96"/>
                <a:gd name="T3" fmla="*/ 6 h 7"/>
                <a:gd name="T4" fmla="*/ 16 w 96"/>
                <a:gd name="T5" fmla="*/ 6 h 7"/>
                <a:gd name="T6" fmla="*/ 25 w 96"/>
                <a:gd name="T7" fmla="*/ 6 h 7"/>
                <a:gd name="T8" fmla="*/ 33 w 96"/>
                <a:gd name="T9" fmla="*/ 6 h 7"/>
                <a:gd name="T10" fmla="*/ 40 w 96"/>
                <a:gd name="T11" fmla="*/ 6 h 7"/>
                <a:gd name="T12" fmla="*/ 48 w 96"/>
                <a:gd name="T13" fmla="*/ 6 h 7"/>
                <a:gd name="T14" fmla="*/ 55 w 96"/>
                <a:gd name="T15" fmla="*/ 6 h 7"/>
                <a:gd name="T16" fmla="*/ 61 w 96"/>
                <a:gd name="T17" fmla="*/ 5 h 7"/>
                <a:gd name="T18" fmla="*/ 67 w 96"/>
                <a:gd name="T19" fmla="*/ 5 h 7"/>
                <a:gd name="T20" fmla="*/ 73 w 96"/>
                <a:gd name="T21" fmla="*/ 4 h 7"/>
                <a:gd name="T22" fmla="*/ 78 w 96"/>
                <a:gd name="T23" fmla="*/ 4 h 7"/>
                <a:gd name="T24" fmla="*/ 83 w 96"/>
                <a:gd name="T25" fmla="*/ 3 h 7"/>
                <a:gd name="T26" fmla="*/ 86 w 96"/>
                <a:gd name="T27" fmla="*/ 3 h 7"/>
                <a:gd name="T28" fmla="*/ 90 w 96"/>
                <a:gd name="T29" fmla="*/ 2 h 7"/>
                <a:gd name="T30" fmla="*/ 92 w 96"/>
                <a:gd name="T31" fmla="*/ 2 h 7"/>
                <a:gd name="T32" fmla="*/ 94 w 96"/>
                <a:gd name="T33" fmla="*/ 1 h 7"/>
                <a:gd name="T34" fmla="*/ 95 w 96"/>
                <a:gd name="T35" fmla="*/ 1 h 7"/>
                <a:gd name="T36" fmla="*/ 96 w 96"/>
                <a:gd name="T37" fmla="*/ 0 h 7"/>
                <a:gd name="T38" fmla="*/ 94 w 96"/>
                <a:gd name="T39" fmla="*/ 0 h 7"/>
                <a:gd name="T40" fmla="*/ 94 w 96"/>
                <a:gd name="T41" fmla="*/ 1 h 7"/>
                <a:gd name="T42" fmla="*/ 92 w 96"/>
                <a:gd name="T43" fmla="*/ 1 h 7"/>
                <a:gd name="T44" fmla="*/ 90 w 96"/>
                <a:gd name="T45" fmla="*/ 2 h 7"/>
                <a:gd name="T46" fmla="*/ 88 w 96"/>
                <a:gd name="T47" fmla="*/ 2 h 7"/>
                <a:gd name="T48" fmla="*/ 84 w 96"/>
                <a:gd name="T49" fmla="*/ 3 h 7"/>
                <a:gd name="T50" fmla="*/ 80 w 96"/>
                <a:gd name="T51" fmla="*/ 4 h 7"/>
                <a:gd name="T52" fmla="*/ 75 w 96"/>
                <a:gd name="T53" fmla="*/ 4 h 7"/>
                <a:gd name="T54" fmla="*/ 69 w 96"/>
                <a:gd name="T55" fmla="*/ 4 h 7"/>
                <a:gd name="T56" fmla="*/ 63 w 96"/>
                <a:gd name="T57" fmla="*/ 5 h 7"/>
                <a:gd name="T58" fmla="*/ 57 w 96"/>
                <a:gd name="T59" fmla="*/ 5 h 7"/>
                <a:gd name="T60" fmla="*/ 50 w 96"/>
                <a:gd name="T61" fmla="*/ 6 h 7"/>
                <a:gd name="T62" fmla="*/ 42 w 96"/>
                <a:gd name="T63" fmla="*/ 6 h 7"/>
                <a:gd name="T64" fmla="*/ 34 w 96"/>
                <a:gd name="T65" fmla="*/ 6 h 7"/>
                <a:gd name="T66" fmla="*/ 26 w 96"/>
                <a:gd name="T67" fmla="*/ 6 h 7"/>
                <a:gd name="T68" fmla="*/ 17 w 96"/>
                <a:gd name="T69" fmla="*/ 6 h 7"/>
                <a:gd name="T70" fmla="*/ 9 w 96"/>
                <a:gd name="T71" fmla="*/ 6 h 7"/>
                <a:gd name="T72" fmla="*/ 0 w 96"/>
                <a:gd name="T73" fmla="*/ 6 h 7"/>
                <a:gd name="T74" fmla="*/ 0 w 96"/>
                <a:gd name="T75" fmla="*/ 7 h 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6"/>
                <a:gd name="T115" fmla="*/ 0 h 7"/>
                <a:gd name="T116" fmla="*/ 96 w 96"/>
                <a:gd name="T117" fmla="*/ 7 h 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6" h="7">
                  <a:moveTo>
                    <a:pt x="0" y="7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0" y="6"/>
                  </a:lnTo>
                  <a:lnTo>
                    <a:pt x="48" y="6"/>
                  </a:lnTo>
                  <a:lnTo>
                    <a:pt x="55" y="6"/>
                  </a:lnTo>
                  <a:lnTo>
                    <a:pt x="61" y="5"/>
                  </a:lnTo>
                  <a:lnTo>
                    <a:pt x="67" y="5"/>
                  </a:lnTo>
                  <a:lnTo>
                    <a:pt x="73" y="4"/>
                  </a:lnTo>
                  <a:lnTo>
                    <a:pt x="78" y="4"/>
                  </a:lnTo>
                  <a:lnTo>
                    <a:pt x="83" y="3"/>
                  </a:lnTo>
                  <a:lnTo>
                    <a:pt x="86" y="3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94" y="1"/>
                  </a:lnTo>
                  <a:lnTo>
                    <a:pt x="95" y="1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94" y="1"/>
                  </a:lnTo>
                  <a:lnTo>
                    <a:pt x="92" y="1"/>
                  </a:lnTo>
                  <a:lnTo>
                    <a:pt x="90" y="2"/>
                  </a:lnTo>
                  <a:lnTo>
                    <a:pt x="88" y="2"/>
                  </a:lnTo>
                  <a:lnTo>
                    <a:pt x="84" y="3"/>
                  </a:lnTo>
                  <a:lnTo>
                    <a:pt x="80" y="4"/>
                  </a:lnTo>
                  <a:lnTo>
                    <a:pt x="75" y="4"/>
                  </a:lnTo>
                  <a:lnTo>
                    <a:pt x="69" y="4"/>
                  </a:lnTo>
                  <a:lnTo>
                    <a:pt x="63" y="5"/>
                  </a:lnTo>
                  <a:lnTo>
                    <a:pt x="57" y="5"/>
                  </a:lnTo>
                  <a:lnTo>
                    <a:pt x="50" y="6"/>
                  </a:lnTo>
                  <a:lnTo>
                    <a:pt x="42" y="6"/>
                  </a:lnTo>
                  <a:lnTo>
                    <a:pt x="34" y="6"/>
                  </a:lnTo>
                  <a:lnTo>
                    <a:pt x="26" y="6"/>
                  </a:lnTo>
                  <a:lnTo>
                    <a:pt x="17" y="6"/>
                  </a:lnTo>
                  <a:lnTo>
                    <a:pt x="9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0" name="Freeform 1713"/>
            <p:cNvSpPr>
              <a:spLocks/>
            </p:cNvSpPr>
            <p:nvPr/>
          </p:nvSpPr>
          <p:spPr bwMode="auto">
            <a:xfrm>
              <a:off x="2787" y="2544"/>
              <a:ext cx="94" cy="6"/>
            </a:xfrm>
            <a:custGeom>
              <a:avLst/>
              <a:gdLst>
                <a:gd name="T0" fmla="*/ 0 w 94"/>
                <a:gd name="T1" fmla="*/ 6 h 6"/>
                <a:gd name="T2" fmla="*/ 9 w 94"/>
                <a:gd name="T3" fmla="*/ 6 h 6"/>
                <a:gd name="T4" fmla="*/ 17 w 94"/>
                <a:gd name="T5" fmla="*/ 6 h 6"/>
                <a:gd name="T6" fmla="*/ 26 w 94"/>
                <a:gd name="T7" fmla="*/ 6 h 6"/>
                <a:gd name="T8" fmla="*/ 34 w 94"/>
                <a:gd name="T9" fmla="*/ 6 h 6"/>
                <a:gd name="T10" fmla="*/ 42 w 94"/>
                <a:gd name="T11" fmla="*/ 6 h 6"/>
                <a:gd name="T12" fmla="*/ 50 w 94"/>
                <a:gd name="T13" fmla="*/ 6 h 6"/>
                <a:gd name="T14" fmla="*/ 57 w 94"/>
                <a:gd name="T15" fmla="*/ 5 h 6"/>
                <a:gd name="T16" fmla="*/ 63 w 94"/>
                <a:gd name="T17" fmla="*/ 5 h 6"/>
                <a:gd name="T18" fmla="*/ 69 w 94"/>
                <a:gd name="T19" fmla="*/ 4 h 6"/>
                <a:gd name="T20" fmla="*/ 75 w 94"/>
                <a:gd name="T21" fmla="*/ 4 h 6"/>
                <a:gd name="T22" fmla="*/ 80 w 94"/>
                <a:gd name="T23" fmla="*/ 4 h 6"/>
                <a:gd name="T24" fmla="*/ 84 w 94"/>
                <a:gd name="T25" fmla="*/ 3 h 6"/>
                <a:gd name="T26" fmla="*/ 88 w 94"/>
                <a:gd name="T27" fmla="*/ 2 h 6"/>
                <a:gd name="T28" fmla="*/ 90 w 94"/>
                <a:gd name="T29" fmla="*/ 2 h 6"/>
                <a:gd name="T30" fmla="*/ 92 w 94"/>
                <a:gd name="T31" fmla="*/ 1 h 6"/>
                <a:gd name="T32" fmla="*/ 94 w 94"/>
                <a:gd name="T33" fmla="*/ 1 h 6"/>
                <a:gd name="T34" fmla="*/ 94 w 94"/>
                <a:gd name="T35" fmla="*/ 0 h 6"/>
                <a:gd name="T36" fmla="*/ 92 w 94"/>
                <a:gd name="T37" fmla="*/ 0 h 6"/>
                <a:gd name="T38" fmla="*/ 92 w 94"/>
                <a:gd name="T39" fmla="*/ 1 h 6"/>
                <a:gd name="T40" fmla="*/ 91 w 94"/>
                <a:gd name="T41" fmla="*/ 1 h 6"/>
                <a:gd name="T42" fmla="*/ 89 w 94"/>
                <a:gd name="T43" fmla="*/ 2 h 6"/>
                <a:gd name="T44" fmla="*/ 86 w 94"/>
                <a:gd name="T45" fmla="*/ 2 h 6"/>
                <a:gd name="T46" fmla="*/ 83 w 94"/>
                <a:gd name="T47" fmla="*/ 3 h 6"/>
                <a:gd name="T48" fmla="*/ 79 w 94"/>
                <a:gd name="T49" fmla="*/ 4 h 6"/>
                <a:gd name="T50" fmla="*/ 74 w 94"/>
                <a:gd name="T51" fmla="*/ 4 h 6"/>
                <a:gd name="T52" fmla="*/ 68 w 94"/>
                <a:gd name="T53" fmla="*/ 4 h 6"/>
                <a:gd name="T54" fmla="*/ 62 w 94"/>
                <a:gd name="T55" fmla="*/ 5 h 6"/>
                <a:gd name="T56" fmla="*/ 56 w 94"/>
                <a:gd name="T57" fmla="*/ 5 h 6"/>
                <a:gd name="T58" fmla="*/ 49 w 94"/>
                <a:gd name="T59" fmla="*/ 6 h 6"/>
                <a:gd name="T60" fmla="*/ 41 w 94"/>
                <a:gd name="T61" fmla="*/ 6 h 6"/>
                <a:gd name="T62" fmla="*/ 33 w 94"/>
                <a:gd name="T63" fmla="*/ 6 h 6"/>
                <a:gd name="T64" fmla="*/ 25 w 94"/>
                <a:gd name="T65" fmla="*/ 6 h 6"/>
                <a:gd name="T66" fmla="*/ 17 w 94"/>
                <a:gd name="T67" fmla="*/ 6 h 6"/>
                <a:gd name="T68" fmla="*/ 8 w 94"/>
                <a:gd name="T69" fmla="*/ 6 h 6"/>
                <a:gd name="T70" fmla="*/ 0 w 94"/>
                <a:gd name="T71" fmla="*/ 6 h 6"/>
                <a:gd name="T72" fmla="*/ 0 w 94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6"/>
                <a:gd name="T113" fmla="*/ 94 w 94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6">
                  <a:moveTo>
                    <a:pt x="0" y="6"/>
                  </a:moveTo>
                  <a:lnTo>
                    <a:pt x="9" y="6"/>
                  </a:lnTo>
                  <a:lnTo>
                    <a:pt x="17" y="6"/>
                  </a:lnTo>
                  <a:lnTo>
                    <a:pt x="26" y="6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50" y="6"/>
                  </a:lnTo>
                  <a:lnTo>
                    <a:pt x="57" y="5"/>
                  </a:lnTo>
                  <a:lnTo>
                    <a:pt x="63" y="5"/>
                  </a:lnTo>
                  <a:lnTo>
                    <a:pt x="69" y="4"/>
                  </a:lnTo>
                  <a:lnTo>
                    <a:pt x="75" y="4"/>
                  </a:lnTo>
                  <a:lnTo>
                    <a:pt x="80" y="4"/>
                  </a:lnTo>
                  <a:lnTo>
                    <a:pt x="84" y="3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2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1" y="1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3" y="3"/>
                  </a:lnTo>
                  <a:lnTo>
                    <a:pt x="79" y="4"/>
                  </a:lnTo>
                  <a:lnTo>
                    <a:pt x="74" y="4"/>
                  </a:lnTo>
                  <a:lnTo>
                    <a:pt x="68" y="4"/>
                  </a:lnTo>
                  <a:lnTo>
                    <a:pt x="62" y="5"/>
                  </a:lnTo>
                  <a:lnTo>
                    <a:pt x="56" y="5"/>
                  </a:lnTo>
                  <a:lnTo>
                    <a:pt x="49" y="6"/>
                  </a:lnTo>
                  <a:lnTo>
                    <a:pt x="41" y="6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17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D9D9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1" name="Freeform 1714"/>
            <p:cNvSpPr>
              <a:spLocks/>
            </p:cNvSpPr>
            <p:nvPr/>
          </p:nvSpPr>
          <p:spPr bwMode="auto">
            <a:xfrm>
              <a:off x="2787" y="2544"/>
              <a:ext cx="92" cy="6"/>
            </a:xfrm>
            <a:custGeom>
              <a:avLst/>
              <a:gdLst>
                <a:gd name="T0" fmla="*/ 0 w 92"/>
                <a:gd name="T1" fmla="*/ 6 h 6"/>
                <a:gd name="T2" fmla="*/ 8 w 92"/>
                <a:gd name="T3" fmla="*/ 6 h 6"/>
                <a:gd name="T4" fmla="*/ 17 w 92"/>
                <a:gd name="T5" fmla="*/ 6 h 6"/>
                <a:gd name="T6" fmla="*/ 25 w 92"/>
                <a:gd name="T7" fmla="*/ 6 h 6"/>
                <a:gd name="T8" fmla="*/ 33 w 92"/>
                <a:gd name="T9" fmla="*/ 6 h 6"/>
                <a:gd name="T10" fmla="*/ 41 w 92"/>
                <a:gd name="T11" fmla="*/ 6 h 6"/>
                <a:gd name="T12" fmla="*/ 49 w 92"/>
                <a:gd name="T13" fmla="*/ 6 h 6"/>
                <a:gd name="T14" fmla="*/ 56 w 92"/>
                <a:gd name="T15" fmla="*/ 5 h 6"/>
                <a:gd name="T16" fmla="*/ 62 w 92"/>
                <a:gd name="T17" fmla="*/ 5 h 6"/>
                <a:gd name="T18" fmla="*/ 68 w 92"/>
                <a:gd name="T19" fmla="*/ 4 h 6"/>
                <a:gd name="T20" fmla="*/ 74 w 92"/>
                <a:gd name="T21" fmla="*/ 4 h 6"/>
                <a:gd name="T22" fmla="*/ 79 w 92"/>
                <a:gd name="T23" fmla="*/ 4 h 6"/>
                <a:gd name="T24" fmla="*/ 83 w 92"/>
                <a:gd name="T25" fmla="*/ 3 h 6"/>
                <a:gd name="T26" fmla="*/ 86 w 92"/>
                <a:gd name="T27" fmla="*/ 2 h 6"/>
                <a:gd name="T28" fmla="*/ 89 w 92"/>
                <a:gd name="T29" fmla="*/ 2 h 6"/>
                <a:gd name="T30" fmla="*/ 91 w 92"/>
                <a:gd name="T31" fmla="*/ 1 h 6"/>
                <a:gd name="T32" fmla="*/ 92 w 92"/>
                <a:gd name="T33" fmla="*/ 1 h 6"/>
                <a:gd name="T34" fmla="*/ 92 w 92"/>
                <a:gd name="T35" fmla="*/ 0 h 6"/>
                <a:gd name="T36" fmla="*/ 91 w 92"/>
                <a:gd name="T37" fmla="*/ 0 h 6"/>
                <a:gd name="T38" fmla="*/ 90 w 92"/>
                <a:gd name="T39" fmla="*/ 1 h 6"/>
                <a:gd name="T40" fmla="*/ 89 w 92"/>
                <a:gd name="T41" fmla="*/ 1 h 6"/>
                <a:gd name="T42" fmla="*/ 88 w 92"/>
                <a:gd name="T43" fmla="*/ 2 h 6"/>
                <a:gd name="T44" fmla="*/ 85 w 92"/>
                <a:gd name="T45" fmla="*/ 2 h 6"/>
                <a:gd name="T46" fmla="*/ 82 w 92"/>
                <a:gd name="T47" fmla="*/ 3 h 6"/>
                <a:gd name="T48" fmla="*/ 78 w 92"/>
                <a:gd name="T49" fmla="*/ 3 h 6"/>
                <a:gd name="T50" fmla="*/ 73 w 92"/>
                <a:gd name="T51" fmla="*/ 4 h 6"/>
                <a:gd name="T52" fmla="*/ 67 w 92"/>
                <a:gd name="T53" fmla="*/ 4 h 6"/>
                <a:gd name="T54" fmla="*/ 61 w 92"/>
                <a:gd name="T55" fmla="*/ 5 h 6"/>
                <a:gd name="T56" fmla="*/ 55 w 92"/>
                <a:gd name="T57" fmla="*/ 5 h 6"/>
                <a:gd name="T58" fmla="*/ 48 w 92"/>
                <a:gd name="T59" fmla="*/ 5 h 6"/>
                <a:gd name="T60" fmla="*/ 41 w 92"/>
                <a:gd name="T61" fmla="*/ 6 h 6"/>
                <a:gd name="T62" fmla="*/ 33 w 92"/>
                <a:gd name="T63" fmla="*/ 6 h 6"/>
                <a:gd name="T64" fmla="*/ 25 w 92"/>
                <a:gd name="T65" fmla="*/ 6 h 6"/>
                <a:gd name="T66" fmla="*/ 17 w 92"/>
                <a:gd name="T67" fmla="*/ 6 h 6"/>
                <a:gd name="T68" fmla="*/ 8 w 92"/>
                <a:gd name="T69" fmla="*/ 6 h 6"/>
                <a:gd name="T70" fmla="*/ 0 w 92"/>
                <a:gd name="T71" fmla="*/ 6 h 6"/>
                <a:gd name="T72" fmla="*/ 0 w 92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2"/>
                <a:gd name="T112" fmla="*/ 0 h 6"/>
                <a:gd name="T113" fmla="*/ 92 w 92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2" h="6">
                  <a:moveTo>
                    <a:pt x="0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9" y="6"/>
                  </a:lnTo>
                  <a:lnTo>
                    <a:pt x="56" y="5"/>
                  </a:lnTo>
                  <a:lnTo>
                    <a:pt x="62" y="5"/>
                  </a:lnTo>
                  <a:lnTo>
                    <a:pt x="68" y="4"/>
                  </a:lnTo>
                  <a:lnTo>
                    <a:pt x="74" y="4"/>
                  </a:lnTo>
                  <a:lnTo>
                    <a:pt x="79" y="4"/>
                  </a:lnTo>
                  <a:lnTo>
                    <a:pt x="83" y="3"/>
                  </a:lnTo>
                  <a:lnTo>
                    <a:pt x="86" y="2"/>
                  </a:lnTo>
                  <a:lnTo>
                    <a:pt x="89" y="2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90" y="1"/>
                  </a:lnTo>
                  <a:lnTo>
                    <a:pt x="89" y="1"/>
                  </a:lnTo>
                  <a:lnTo>
                    <a:pt x="88" y="2"/>
                  </a:lnTo>
                  <a:lnTo>
                    <a:pt x="85" y="2"/>
                  </a:lnTo>
                  <a:lnTo>
                    <a:pt x="82" y="3"/>
                  </a:lnTo>
                  <a:lnTo>
                    <a:pt x="78" y="3"/>
                  </a:lnTo>
                  <a:lnTo>
                    <a:pt x="73" y="4"/>
                  </a:lnTo>
                  <a:lnTo>
                    <a:pt x="67" y="4"/>
                  </a:lnTo>
                  <a:lnTo>
                    <a:pt x="61" y="5"/>
                  </a:lnTo>
                  <a:lnTo>
                    <a:pt x="55" y="5"/>
                  </a:lnTo>
                  <a:lnTo>
                    <a:pt x="48" y="5"/>
                  </a:lnTo>
                  <a:lnTo>
                    <a:pt x="41" y="6"/>
                  </a:lnTo>
                  <a:lnTo>
                    <a:pt x="33" y="6"/>
                  </a:lnTo>
                  <a:lnTo>
                    <a:pt x="25" y="6"/>
                  </a:lnTo>
                  <a:lnTo>
                    <a:pt x="17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B9B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2" name="Freeform 1715"/>
            <p:cNvSpPr>
              <a:spLocks/>
            </p:cNvSpPr>
            <p:nvPr/>
          </p:nvSpPr>
          <p:spPr bwMode="auto">
            <a:xfrm>
              <a:off x="2787" y="2544"/>
              <a:ext cx="91" cy="6"/>
            </a:xfrm>
            <a:custGeom>
              <a:avLst/>
              <a:gdLst>
                <a:gd name="T0" fmla="*/ 0 w 91"/>
                <a:gd name="T1" fmla="*/ 6 h 6"/>
                <a:gd name="T2" fmla="*/ 8 w 91"/>
                <a:gd name="T3" fmla="*/ 6 h 6"/>
                <a:gd name="T4" fmla="*/ 17 w 91"/>
                <a:gd name="T5" fmla="*/ 6 h 6"/>
                <a:gd name="T6" fmla="*/ 25 w 91"/>
                <a:gd name="T7" fmla="*/ 6 h 6"/>
                <a:gd name="T8" fmla="*/ 33 w 91"/>
                <a:gd name="T9" fmla="*/ 6 h 6"/>
                <a:gd name="T10" fmla="*/ 41 w 91"/>
                <a:gd name="T11" fmla="*/ 6 h 6"/>
                <a:gd name="T12" fmla="*/ 48 w 91"/>
                <a:gd name="T13" fmla="*/ 5 h 6"/>
                <a:gd name="T14" fmla="*/ 55 w 91"/>
                <a:gd name="T15" fmla="*/ 5 h 6"/>
                <a:gd name="T16" fmla="*/ 61 w 91"/>
                <a:gd name="T17" fmla="*/ 5 h 6"/>
                <a:gd name="T18" fmla="*/ 67 w 91"/>
                <a:gd name="T19" fmla="*/ 4 h 6"/>
                <a:gd name="T20" fmla="*/ 73 w 91"/>
                <a:gd name="T21" fmla="*/ 4 h 6"/>
                <a:gd name="T22" fmla="*/ 78 w 91"/>
                <a:gd name="T23" fmla="*/ 3 h 6"/>
                <a:gd name="T24" fmla="*/ 82 w 91"/>
                <a:gd name="T25" fmla="*/ 3 h 6"/>
                <a:gd name="T26" fmla="*/ 85 w 91"/>
                <a:gd name="T27" fmla="*/ 2 h 6"/>
                <a:gd name="T28" fmla="*/ 88 w 91"/>
                <a:gd name="T29" fmla="*/ 2 h 6"/>
                <a:gd name="T30" fmla="*/ 89 w 91"/>
                <a:gd name="T31" fmla="*/ 1 h 6"/>
                <a:gd name="T32" fmla="*/ 90 w 91"/>
                <a:gd name="T33" fmla="*/ 1 h 6"/>
                <a:gd name="T34" fmla="*/ 91 w 91"/>
                <a:gd name="T35" fmla="*/ 0 h 6"/>
                <a:gd name="T36" fmla="*/ 90 w 91"/>
                <a:gd name="T37" fmla="*/ 0 h 6"/>
                <a:gd name="T38" fmla="*/ 89 w 91"/>
                <a:gd name="T39" fmla="*/ 1 h 6"/>
                <a:gd name="T40" fmla="*/ 88 w 91"/>
                <a:gd name="T41" fmla="*/ 1 h 6"/>
                <a:gd name="T42" fmla="*/ 86 w 91"/>
                <a:gd name="T43" fmla="*/ 2 h 6"/>
                <a:gd name="T44" fmla="*/ 84 w 91"/>
                <a:gd name="T45" fmla="*/ 2 h 6"/>
                <a:gd name="T46" fmla="*/ 80 w 91"/>
                <a:gd name="T47" fmla="*/ 3 h 6"/>
                <a:gd name="T48" fmla="*/ 76 w 91"/>
                <a:gd name="T49" fmla="*/ 3 h 6"/>
                <a:gd name="T50" fmla="*/ 71 w 91"/>
                <a:gd name="T51" fmla="*/ 4 h 6"/>
                <a:gd name="T52" fmla="*/ 66 w 91"/>
                <a:gd name="T53" fmla="*/ 4 h 6"/>
                <a:gd name="T54" fmla="*/ 60 w 91"/>
                <a:gd name="T55" fmla="*/ 4 h 6"/>
                <a:gd name="T56" fmla="*/ 54 w 91"/>
                <a:gd name="T57" fmla="*/ 5 h 6"/>
                <a:gd name="T58" fmla="*/ 47 w 91"/>
                <a:gd name="T59" fmla="*/ 5 h 6"/>
                <a:gd name="T60" fmla="*/ 40 w 91"/>
                <a:gd name="T61" fmla="*/ 6 h 6"/>
                <a:gd name="T62" fmla="*/ 32 w 91"/>
                <a:gd name="T63" fmla="*/ 6 h 6"/>
                <a:gd name="T64" fmla="*/ 25 w 91"/>
                <a:gd name="T65" fmla="*/ 6 h 6"/>
                <a:gd name="T66" fmla="*/ 16 w 91"/>
                <a:gd name="T67" fmla="*/ 6 h 6"/>
                <a:gd name="T68" fmla="*/ 8 w 91"/>
                <a:gd name="T69" fmla="*/ 6 h 6"/>
                <a:gd name="T70" fmla="*/ 0 w 91"/>
                <a:gd name="T71" fmla="*/ 6 h 6"/>
                <a:gd name="T72" fmla="*/ 0 w 91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"/>
                <a:gd name="T112" fmla="*/ 0 h 6"/>
                <a:gd name="T113" fmla="*/ 91 w 91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" h="6">
                  <a:moveTo>
                    <a:pt x="0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1" y="6"/>
                  </a:lnTo>
                  <a:lnTo>
                    <a:pt x="48" y="5"/>
                  </a:lnTo>
                  <a:lnTo>
                    <a:pt x="55" y="5"/>
                  </a:lnTo>
                  <a:lnTo>
                    <a:pt x="61" y="5"/>
                  </a:lnTo>
                  <a:lnTo>
                    <a:pt x="67" y="4"/>
                  </a:lnTo>
                  <a:lnTo>
                    <a:pt x="73" y="4"/>
                  </a:lnTo>
                  <a:lnTo>
                    <a:pt x="78" y="3"/>
                  </a:lnTo>
                  <a:lnTo>
                    <a:pt x="82" y="3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1" y="0"/>
                  </a:lnTo>
                  <a:lnTo>
                    <a:pt x="90" y="0"/>
                  </a:lnTo>
                  <a:lnTo>
                    <a:pt x="89" y="1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2"/>
                  </a:lnTo>
                  <a:lnTo>
                    <a:pt x="80" y="3"/>
                  </a:lnTo>
                  <a:lnTo>
                    <a:pt x="76" y="3"/>
                  </a:lnTo>
                  <a:lnTo>
                    <a:pt x="71" y="4"/>
                  </a:lnTo>
                  <a:lnTo>
                    <a:pt x="66" y="4"/>
                  </a:lnTo>
                  <a:lnTo>
                    <a:pt x="60" y="4"/>
                  </a:lnTo>
                  <a:lnTo>
                    <a:pt x="54" y="5"/>
                  </a:lnTo>
                  <a:lnTo>
                    <a:pt x="47" y="5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3" name="Freeform 1716"/>
            <p:cNvSpPr>
              <a:spLocks/>
            </p:cNvSpPr>
            <p:nvPr/>
          </p:nvSpPr>
          <p:spPr bwMode="auto">
            <a:xfrm>
              <a:off x="2787" y="2544"/>
              <a:ext cx="90" cy="6"/>
            </a:xfrm>
            <a:custGeom>
              <a:avLst/>
              <a:gdLst>
                <a:gd name="T0" fmla="*/ 0 w 90"/>
                <a:gd name="T1" fmla="*/ 6 h 6"/>
                <a:gd name="T2" fmla="*/ 8 w 90"/>
                <a:gd name="T3" fmla="*/ 6 h 6"/>
                <a:gd name="T4" fmla="*/ 16 w 90"/>
                <a:gd name="T5" fmla="*/ 6 h 6"/>
                <a:gd name="T6" fmla="*/ 25 w 90"/>
                <a:gd name="T7" fmla="*/ 6 h 6"/>
                <a:gd name="T8" fmla="*/ 32 w 90"/>
                <a:gd name="T9" fmla="*/ 6 h 6"/>
                <a:gd name="T10" fmla="*/ 40 w 90"/>
                <a:gd name="T11" fmla="*/ 6 h 6"/>
                <a:gd name="T12" fmla="*/ 47 w 90"/>
                <a:gd name="T13" fmla="*/ 5 h 6"/>
                <a:gd name="T14" fmla="*/ 54 w 90"/>
                <a:gd name="T15" fmla="*/ 5 h 6"/>
                <a:gd name="T16" fmla="*/ 60 w 90"/>
                <a:gd name="T17" fmla="*/ 4 h 6"/>
                <a:gd name="T18" fmla="*/ 66 w 90"/>
                <a:gd name="T19" fmla="*/ 4 h 6"/>
                <a:gd name="T20" fmla="*/ 71 w 90"/>
                <a:gd name="T21" fmla="*/ 4 h 6"/>
                <a:gd name="T22" fmla="*/ 76 w 90"/>
                <a:gd name="T23" fmla="*/ 3 h 6"/>
                <a:gd name="T24" fmla="*/ 80 w 90"/>
                <a:gd name="T25" fmla="*/ 3 h 6"/>
                <a:gd name="T26" fmla="*/ 84 w 90"/>
                <a:gd name="T27" fmla="*/ 2 h 6"/>
                <a:gd name="T28" fmla="*/ 86 w 90"/>
                <a:gd name="T29" fmla="*/ 2 h 6"/>
                <a:gd name="T30" fmla="*/ 88 w 90"/>
                <a:gd name="T31" fmla="*/ 1 h 6"/>
                <a:gd name="T32" fmla="*/ 89 w 90"/>
                <a:gd name="T33" fmla="*/ 1 h 6"/>
                <a:gd name="T34" fmla="*/ 90 w 90"/>
                <a:gd name="T35" fmla="*/ 0 h 6"/>
                <a:gd name="T36" fmla="*/ 88 w 90"/>
                <a:gd name="T37" fmla="*/ 0 h 6"/>
                <a:gd name="T38" fmla="*/ 88 w 90"/>
                <a:gd name="T39" fmla="*/ 1 h 6"/>
                <a:gd name="T40" fmla="*/ 86 w 90"/>
                <a:gd name="T41" fmla="*/ 1 h 6"/>
                <a:gd name="T42" fmla="*/ 84 w 90"/>
                <a:gd name="T43" fmla="*/ 2 h 6"/>
                <a:gd name="T44" fmla="*/ 82 w 90"/>
                <a:gd name="T45" fmla="*/ 2 h 6"/>
                <a:gd name="T46" fmla="*/ 79 w 90"/>
                <a:gd name="T47" fmla="*/ 3 h 6"/>
                <a:gd name="T48" fmla="*/ 75 w 90"/>
                <a:gd name="T49" fmla="*/ 3 h 6"/>
                <a:gd name="T50" fmla="*/ 70 w 90"/>
                <a:gd name="T51" fmla="*/ 4 h 6"/>
                <a:gd name="T52" fmla="*/ 65 w 90"/>
                <a:gd name="T53" fmla="*/ 4 h 6"/>
                <a:gd name="T54" fmla="*/ 59 w 90"/>
                <a:gd name="T55" fmla="*/ 4 h 6"/>
                <a:gd name="T56" fmla="*/ 53 w 90"/>
                <a:gd name="T57" fmla="*/ 5 h 6"/>
                <a:gd name="T58" fmla="*/ 46 w 90"/>
                <a:gd name="T59" fmla="*/ 5 h 6"/>
                <a:gd name="T60" fmla="*/ 39 w 90"/>
                <a:gd name="T61" fmla="*/ 6 h 6"/>
                <a:gd name="T62" fmla="*/ 32 w 90"/>
                <a:gd name="T63" fmla="*/ 6 h 6"/>
                <a:gd name="T64" fmla="*/ 24 w 90"/>
                <a:gd name="T65" fmla="*/ 6 h 6"/>
                <a:gd name="T66" fmla="*/ 16 w 90"/>
                <a:gd name="T67" fmla="*/ 6 h 6"/>
                <a:gd name="T68" fmla="*/ 8 w 90"/>
                <a:gd name="T69" fmla="*/ 6 h 6"/>
                <a:gd name="T70" fmla="*/ 0 w 90"/>
                <a:gd name="T71" fmla="*/ 6 h 6"/>
                <a:gd name="T72" fmla="*/ 0 w 90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0"/>
                <a:gd name="T112" fmla="*/ 0 h 6"/>
                <a:gd name="T113" fmla="*/ 90 w 90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0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5" y="6"/>
                  </a:lnTo>
                  <a:lnTo>
                    <a:pt x="32" y="6"/>
                  </a:lnTo>
                  <a:lnTo>
                    <a:pt x="40" y="6"/>
                  </a:lnTo>
                  <a:lnTo>
                    <a:pt x="47" y="5"/>
                  </a:lnTo>
                  <a:lnTo>
                    <a:pt x="54" y="5"/>
                  </a:lnTo>
                  <a:lnTo>
                    <a:pt x="60" y="4"/>
                  </a:lnTo>
                  <a:lnTo>
                    <a:pt x="66" y="4"/>
                  </a:lnTo>
                  <a:lnTo>
                    <a:pt x="71" y="4"/>
                  </a:lnTo>
                  <a:lnTo>
                    <a:pt x="76" y="3"/>
                  </a:lnTo>
                  <a:lnTo>
                    <a:pt x="80" y="3"/>
                  </a:lnTo>
                  <a:lnTo>
                    <a:pt x="84" y="2"/>
                  </a:lnTo>
                  <a:lnTo>
                    <a:pt x="86" y="2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4" y="2"/>
                  </a:lnTo>
                  <a:lnTo>
                    <a:pt x="82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0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3" y="5"/>
                  </a:lnTo>
                  <a:lnTo>
                    <a:pt x="46" y="5"/>
                  </a:lnTo>
                  <a:lnTo>
                    <a:pt x="39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8989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4" name="Freeform 1717"/>
            <p:cNvSpPr>
              <a:spLocks/>
            </p:cNvSpPr>
            <p:nvPr/>
          </p:nvSpPr>
          <p:spPr bwMode="auto">
            <a:xfrm>
              <a:off x="2787" y="2544"/>
              <a:ext cx="88" cy="6"/>
            </a:xfrm>
            <a:custGeom>
              <a:avLst/>
              <a:gdLst>
                <a:gd name="T0" fmla="*/ 0 w 88"/>
                <a:gd name="T1" fmla="*/ 6 h 6"/>
                <a:gd name="T2" fmla="*/ 8 w 88"/>
                <a:gd name="T3" fmla="*/ 6 h 6"/>
                <a:gd name="T4" fmla="*/ 16 w 88"/>
                <a:gd name="T5" fmla="*/ 6 h 6"/>
                <a:gd name="T6" fmla="*/ 24 w 88"/>
                <a:gd name="T7" fmla="*/ 6 h 6"/>
                <a:gd name="T8" fmla="*/ 32 w 88"/>
                <a:gd name="T9" fmla="*/ 6 h 6"/>
                <a:gd name="T10" fmla="*/ 39 w 88"/>
                <a:gd name="T11" fmla="*/ 6 h 6"/>
                <a:gd name="T12" fmla="*/ 46 w 88"/>
                <a:gd name="T13" fmla="*/ 5 h 6"/>
                <a:gd name="T14" fmla="*/ 53 w 88"/>
                <a:gd name="T15" fmla="*/ 5 h 6"/>
                <a:gd name="T16" fmla="*/ 59 w 88"/>
                <a:gd name="T17" fmla="*/ 4 h 6"/>
                <a:gd name="T18" fmla="*/ 65 w 88"/>
                <a:gd name="T19" fmla="*/ 4 h 6"/>
                <a:gd name="T20" fmla="*/ 70 w 88"/>
                <a:gd name="T21" fmla="*/ 4 h 6"/>
                <a:gd name="T22" fmla="*/ 75 w 88"/>
                <a:gd name="T23" fmla="*/ 3 h 6"/>
                <a:gd name="T24" fmla="*/ 79 w 88"/>
                <a:gd name="T25" fmla="*/ 3 h 6"/>
                <a:gd name="T26" fmla="*/ 82 w 88"/>
                <a:gd name="T27" fmla="*/ 2 h 6"/>
                <a:gd name="T28" fmla="*/ 84 w 88"/>
                <a:gd name="T29" fmla="*/ 2 h 6"/>
                <a:gd name="T30" fmla="*/ 86 w 88"/>
                <a:gd name="T31" fmla="*/ 1 h 6"/>
                <a:gd name="T32" fmla="*/ 88 w 88"/>
                <a:gd name="T33" fmla="*/ 1 h 6"/>
                <a:gd name="T34" fmla="*/ 88 w 88"/>
                <a:gd name="T35" fmla="*/ 0 h 6"/>
                <a:gd name="T36" fmla="*/ 86 w 88"/>
                <a:gd name="T37" fmla="*/ 0 h 6"/>
                <a:gd name="T38" fmla="*/ 86 w 88"/>
                <a:gd name="T39" fmla="*/ 1 h 6"/>
                <a:gd name="T40" fmla="*/ 85 w 88"/>
                <a:gd name="T41" fmla="*/ 1 h 6"/>
                <a:gd name="T42" fmla="*/ 83 w 88"/>
                <a:gd name="T43" fmla="*/ 2 h 6"/>
                <a:gd name="T44" fmla="*/ 81 w 88"/>
                <a:gd name="T45" fmla="*/ 2 h 6"/>
                <a:gd name="T46" fmla="*/ 78 w 88"/>
                <a:gd name="T47" fmla="*/ 3 h 6"/>
                <a:gd name="T48" fmla="*/ 73 w 88"/>
                <a:gd name="T49" fmla="*/ 3 h 6"/>
                <a:gd name="T50" fmla="*/ 69 w 88"/>
                <a:gd name="T51" fmla="*/ 4 h 6"/>
                <a:gd name="T52" fmla="*/ 64 w 88"/>
                <a:gd name="T53" fmla="*/ 4 h 6"/>
                <a:gd name="T54" fmla="*/ 58 w 88"/>
                <a:gd name="T55" fmla="*/ 4 h 6"/>
                <a:gd name="T56" fmla="*/ 52 w 88"/>
                <a:gd name="T57" fmla="*/ 5 h 6"/>
                <a:gd name="T58" fmla="*/ 46 w 88"/>
                <a:gd name="T59" fmla="*/ 5 h 6"/>
                <a:gd name="T60" fmla="*/ 39 w 88"/>
                <a:gd name="T61" fmla="*/ 5 h 6"/>
                <a:gd name="T62" fmla="*/ 31 w 88"/>
                <a:gd name="T63" fmla="*/ 6 h 6"/>
                <a:gd name="T64" fmla="*/ 24 w 88"/>
                <a:gd name="T65" fmla="*/ 6 h 6"/>
                <a:gd name="T66" fmla="*/ 16 w 88"/>
                <a:gd name="T67" fmla="*/ 6 h 6"/>
                <a:gd name="T68" fmla="*/ 8 w 88"/>
                <a:gd name="T69" fmla="*/ 6 h 6"/>
                <a:gd name="T70" fmla="*/ 0 w 88"/>
                <a:gd name="T71" fmla="*/ 6 h 6"/>
                <a:gd name="T72" fmla="*/ 0 w 88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6"/>
                <a:gd name="T113" fmla="*/ 88 w 88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46" y="5"/>
                  </a:lnTo>
                  <a:lnTo>
                    <a:pt x="53" y="5"/>
                  </a:lnTo>
                  <a:lnTo>
                    <a:pt x="59" y="4"/>
                  </a:lnTo>
                  <a:lnTo>
                    <a:pt x="65" y="4"/>
                  </a:lnTo>
                  <a:lnTo>
                    <a:pt x="70" y="4"/>
                  </a:lnTo>
                  <a:lnTo>
                    <a:pt x="75" y="3"/>
                  </a:lnTo>
                  <a:lnTo>
                    <a:pt x="79" y="3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5" y="1"/>
                  </a:lnTo>
                  <a:lnTo>
                    <a:pt x="83" y="2"/>
                  </a:lnTo>
                  <a:lnTo>
                    <a:pt x="81" y="2"/>
                  </a:lnTo>
                  <a:lnTo>
                    <a:pt x="78" y="3"/>
                  </a:lnTo>
                  <a:lnTo>
                    <a:pt x="73" y="3"/>
                  </a:lnTo>
                  <a:lnTo>
                    <a:pt x="69" y="4"/>
                  </a:lnTo>
                  <a:lnTo>
                    <a:pt x="64" y="4"/>
                  </a:lnTo>
                  <a:lnTo>
                    <a:pt x="58" y="4"/>
                  </a:lnTo>
                  <a:lnTo>
                    <a:pt x="52" y="5"/>
                  </a:lnTo>
                  <a:lnTo>
                    <a:pt x="46" y="5"/>
                  </a:lnTo>
                  <a:lnTo>
                    <a:pt x="39" y="5"/>
                  </a:lnTo>
                  <a:lnTo>
                    <a:pt x="31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797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5" name="Freeform 1718"/>
            <p:cNvSpPr>
              <a:spLocks/>
            </p:cNvSpPr>
            <p:nvPr/>
          </p:nvSpPr>
          <p:spPr bwMode="auto">
            <a:xfrm>
              <a:off x="2787" y="2544"/>
              <a:ext cx="86" cy="6"/>
            </a:xfrm>
            <a:custGeom>
              <a:avLst/>
              <a:gdLst>
                <a:gd name="T0" fmla="*/ 0 w 86"/>
                <a:gd name="T1" fmla="*/ 6 h 6"/>
                <a:gd name="T2" fmla="*/ 8 w 86"/>
                <a:gd name="T3" fmla="*/ 6 h 6"/>
                <a:gd name="T4" fmla="*/ 16 w 86"/>
                <a:gd name="T5" fmla="*/ 6 h 6"/>
                <a:gd name="T6" fmla="*/ 24 w 86"/>
                <a:gd name="T7" fmla="*/ 6 h 6"/>
                <a:gd name="T8" fmla="*/ 31 w 86"/>
                <a:gd name="T9" fmla="*/ 6 h 6"/>
                <a:gd name="T10" fmla="*/ 39 w 86"/>
                <a:gd name="T11" fmla="*/ 5 h 6"/>
                <a:gd name="T12" fmla="*/ 46 w 86"/>
                <a:gd name="T13" fmla="*/ 5 h 6"/>
                <a:gd name="T14" fmla="*/ 52 w 86"/>
                <a:gd name="T15" fmla="*/ 5 h 6"/>
                <a:gd name="T16" fmla="*/ 58 w 86"/>
                <a:gd name="T17" fmla="*/ 4 h 6"/>
                <a:gd name="T18" fmla="*/ 64 w 86"/>
                <a:gd name="T19" fmla="*/ 4 h 6"/>
                <a:gd name="T20" fmla="*/ 69 w 86"/>
                <a:gd name="T21" fmla="*/ 4 h 6"/>
                <a:gd name="T22" fmla="*/ 73 w 86"/>
                <a:gd name="T23" fmla="*/ 3 h 6"/>
                <a:gd name="T24" fmla="*/ 78 w 86"/>
                <a:gd name="T25" fmla="*/ 3 h 6"/>
                <a:gd name="T26" fmla="*/ 81 w 86"/>
                <a:gd name="T27" fmla="*/ 2 h 6"/>
                <a:gd name="T28" fmla="*/ 83 w 86"/>
                <a:gd name="T29" fmla="*/ 2 h 6"/>
                <a:gd name="T30" fmla="*/ 85 w 86"/>
                <a:gd name="T31" fmla="*/ 1 h 6"/>
                <a:gd name="T32" fmla="*/ 86 w 86"/>
                <a:gd name="T33" fmla="*/ 1 h 6"/>
                <a:gd name="T34" fmla="*/ 86 w 86"/>
                <a:gd name="T35" fmla="*/ 0 h 6"/>
                <a:gd name="T36" fmla="*/ 85 w 86"/>
                <a:gd name="T37" fmla="*/ 0 h 6"/>
                <a:gd name="T38" fmla="*/ 84 w 86"/>
                <a:gd name="T39" fmla="*/ 0 h 6"/>
                <a:gd name="T40" fmla="*/ 84 w 86"/>
                <a:gd name="T41" fmla="*/ 1 h 6"/>
                <a:gd name="T42" fmla="*/ 82 w 86"/>
                <a:gd name="T43" fmla="*/ 2 h 6"/>
                <a:gd name="T44" fmla="*/ 79 w 86"/>
                <a:gd name="T45" fmla="*/ 2 h 6"/>
                <a:gd name="T46" fmla="*/ 76 w 86"/>
                <a:gd name="T47" fmla="*/ 3 h 6"/>
                <a:gd name="T48" fmla="*/ 72 w 86"/>
                <a:gd name="T49" fmla="*/ 3 h 6"/>
                <a:gd name="T50" fmla="*/ 68 w 86"/>
                <a:gd name="T51" fmla="*/ 4 h 6"/>
                <a:gd name="T52" fmla="*/ 63 w 86"/>
                <a:gd name="T53" fmla="*/ 4 h 6"/>
                <a:gd name="T54" fmla="*/ 57 w 86"/>
                <a:gd name="T55" fmla="*/ 4 h 6"/>
                <a:gd name="T56" fmla="*/ 51 w 86"/>
                <a:gd name="T57" fmla="*/ 5 h 6"/>
                <a:gd name="T58" fmla="*/ 45 w 86"/>
                <a:gd name="T59" fmla="*/ 5 h 6"/>
                <a:gd name="T60" fmla="*/ 38 w 86"/>
                <a:gd name="T61" fmla="*/ 5 h 6"/>
                <a:gd name="T62" fmla="*/ 31 w 86"/>
                <a:gd name="T63" fmla="*/ 6 h 6"/>
                <a:gd name="T64" fmla="*/ 23 w 86"/>
                <a:gd name="T65" fmla="*/ 6 h 6"/>
                <a:gd name="T66" fmla="*/ 16 w 86"/>
                <a:gd name="T67" fmla="*/ 6 h 6"/>
                <a:gd name="T68" fmla="*/ 8 w 86"/>
                <a:gd name="T69" fmla="*/ 6 h 6"/>
                <a:gd name="T70" fmla="*/ 0 w 86"/>
                <a:gd name="T71" fmla="*/ 6 h 6"/>
                <a:gd name="T72" fmla="*/ 0 w 86"/>
                <a:gd name="T73" fmla="*/ 6 h 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6"/>
                <a:gd name="T112" fmla="*/ 0 h 6"/>
                <a:gd name="T113" fmla="*/ 86 w 86"/>
                <a:gd name="T114" fmla="*/ 6 h 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6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31" y="6"/>
                  </a:lnTo>
                  <a:lnTo>
                    <a:pt x="39" y="5"/>
                  </a:lnTo>
                  <a:lnTo>
                    <a:pt x="46" y="5"/>
                  </a:lnTo>
                  <a:lnTo>
                    <a:pt x="52" y="5"/>
                  </a:lnTo>
                  <a:lnTo>
                    <a:pt x="58" y="4"/>
                  </a:lnTo>
                  <a:lnTo>
                    <a:pt x="64" y="4"/>
                  </a:lnTo>
                  <a:lnTo>
                    <a:pt x="69" y="4"/>
                  </a:lnTo>
                  <a:lnTo>
                    <a:pt x="73" y="3"/>
                  </a:lnTo>
                  <a:lnTo>
                    <a:pt x="78" y="3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4" y="0"/>
                  </a:lnTo>
                  <a:lnTo>
                    <a:pt x="84" y="1"/>
                  </a:lnTo>
                  <a:lnTo>
                    <a:pt x="82" y="2"/>
                  </a:lnTo>
                  <a:lnTo>
                    <a:pt x="79" y="2"/>
                  </a:lnTo>
                  <a:lnTo>
                    <a:pt x="76" y="3"/>
                  </a:lnTo>
                  <a:lnTo>
                    <a:pt x="72" y="3"/>
                  </a:lnTo>
                  <a:lnTo>
                    <a:pt x="68" y="4"/>
                  </a:lnTo>
                  <a:lnTo>
                    <a:pt x="63" y="4"/>
                  </a:lnTo>
                  <a:lnTo>
                    <a:pt x="57" y="4"/>
                  </a:lnTo>
                  <a:lnTo>
                    <a:pt x="51" y="5"/>
                  </a:lnTo>
                  <a:lnTo>
                    <a:pt x="45" y="5"/>
                  </a:lnTo>
                  <a:lnTo>
                    <a:pt x="38" y="5"/>
                  </a:lnTo>
                  <a:lnTo>
                    <a:pt x="31" y="6"/>
                  </a:lnTo>
                  <a:lnTo>
                    <a:pt x="23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595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6" name="Freeform 1719"/>
            <p:cNvSpPr>
              <a:spLocks/>
            </p:cNvSpPr>
            <p:nvPr/>
          </p:nvSpPr>
          <p:spPr bwMode="auto">
            <a:xfrm>
              <a:off x="2787" y="2544"/>
              <a:ext cx="85" cy="6"/>
            </a:xfrm>
            <a:custGeom>
              <a:avLst/>
              <a:gdLst>
                <a:gd name="T0" fmla="*/ 0 w 85"/>
                <a:gd name="T1" fmla="*/ 6 h 6"/>
                <a:gd name="T2" fmla="*/ 8 w 85"/>
                <a:gd name="T3" fmla="*/ 6 h 6"/>
                <a:gd name="T4" fmla="*/ 16 w 85"/>
                <a:gd name="T5" fmla="*/ 6 h 6"/>
                <a:gd name="T6" fmla="*/ 23 w 85"/>
                <a:gd name="T7" fmla="*/ 6 h 6"/>
                <a:gd name="T8" fmla="*/ 31 w 85"/>
                <a:gd name="T9" fmla="*/ 6 h 6"/>
                <a:gd name="T10" fmla="*/ 38 w 85"/>
                <a:gd name="T11" fmla="*/ 5 h 6"/>
                <a:gd name="T12" fmla="*/ 45 w 85"/>
                <a:gd name="T13" fmla="*/ 5 h 6"/>
                <a:gd name="T14" fmla="*/ 51 w 85"/>
                <a:gd name="T15" fmla="*/ 5 h 6"/>
                <a:gd name="T16" fmla="*/ 57 w 85"/>
                <a:gd name="T17" fmla="*/ 4 h 6"/>
                <a:gd name="T18" fmla="*/ 63 w 85"/>
                <a:gd name="T19" fmla="*/ 4 h 6"/>
                <a:gd name="T20" fmla="*/ 68 w 85"/>
                <a:gd name="T21" fmla="*/ 4 h 6"/>
                <a:gd name="T22" fmla="*/ 72 w 85"/>
                <a:gd name="T23" fmla="*/ 3 h 6"/>
                <a:gd name="T24" fmla="*/ 76 w 85"/>
                <a:gd name="T25" fmla="*/ 3 h 6"/>
                <a:gd name="T26" fmla="*/ 79 w 85"/>
                <a:gd name="T27" fmla="*/ 2 h 6"/>
                <a:gd name="T28" fmla="*/ 82 w 85"/>
                <a:gd name="T29" fmla="*/ 2 h 6"/>
                <a:gd name="T30" fmla="*/ 84 w 85"/>
                <a:gd name="T31" fmla="*/ 1 h 6"/>
                <a:gd name="T32" fmla="*/ 84 w 85"/>
                <a:gd name="T33" fmla="*/ 0 h 6"/>
                <a:gd name="T34" fmla="*/ 85 w 85"/>
                <a:gd name="T35" fmla="*/ 0 h 6"/>
                <a:gd name="T36" fmla="*/ 84 w 85"/>
                <a:gd name="T37" fmla="*/ 0 h 6"/>
                <a:gd name="T38" fmla="*/ 83 w 85"/>
                <a:gd name="T39" fmla="*/ 1 h 6"/>
                <a:gd name="T40" fmla="*/ 82 w 85"/>
                <a:gd name="T41" fmla="*/ 1 h 6"/>
                <a:gd name="T42" fmla="*/ 80 w 85"/>
                <a:gd name="T43" fmla="*/ 2 h 6"/>
                <a:gd name="T44" fmla="*/ 77 w 85"/>
                <a:gd name="T45" fmla="*/ 2 h 6"/>
                <a:gd name="T46" fmla="*/ 73 w 85"/>
                <a:gd name="T47" fmla="*/ 3 h 6"/>
                <a:gd name="T48" fmla="*/ 69 w 85"/>
                <a:gd name="T49" fmla="*/ 3 h 6"/>
                <a:gd name="T50" fmla="*/ 65 w 85"/>
                <a:gd name="T51" fmla="*/ 4 h 6"/>
                <a:gd name="T52" fmla="*/ 59 w 85"/>
                <a:gd name="T53" fmla="*/ 4 h 6"/>
                <a:gd name="T54" fmla="*/ 53 w 85"/>
                <a:gd name="T55" fmla="*/ 4 h 6"/>
                <a:gd name="T56" fmla="*/ 46 w 85"/>
                <a:gd name="T57" fmla="*/ 5 h 6"/>
                <a:gd name="T58" fmla="*/ 40 w 85"/>
                <a:gd name="T59" fmla="*/ 5 h 6"/>
                <a:gd name="T60" fmla="*/ 32 w 85"/>
                <a:gd name="T61" fmla="*/ 5 h 6"/>
                <a:gd name="T62" fmla="*/ 24 w 85"/>
                <a:gd name="T63" fmla="*/ 6 h 6"/>
                <a:gd name="T64" fmla="*/ 16 w 85"/>
                <a:gd name="T65" fmla="*/ 6 h 6"/>
                <a:gd name="T66" fmla="*/ 8 w 85"/>
                <a:gd name="T67" fmla="*/ 6 h 6"/>
                <a:gd name="T68" fmla="*/ 0 w 85"/>
                <a:gd name="T69" fmla="*/ 6 h 6"/>
                <a:gd name="T70" fmla="*/ 0 w 85"/>
                <a:gd name="T71" fmla="*/ 6 h 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5"/>
                <a:gd name="T109" fmla="*/ 0 h 6"/>
                <a:gd name="T110" fmla="*/ 85 w 85"/>
                <a:gd name="T111" fmla="*/ 6 h 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5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3" y="6"/>
                  </a:lnTo>
                  <a:lnTo>
                    <a:pt x="31" y="6"/>
                  </a:lnTo>
                  <a:lnTo>
                    <a:pt x="38" y="5"/>
                  </a:lnTo>
                  <a:lnTo>
                    <a:pt x="45" y="5"/>
                  </a:lnTo>
                  <a:lnTo>
                    <a:pt x="51" y="5"/>
                  </a:lnTo>
                  <a:lnTo>
                    <a:pt x="57" y="4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2" y="3"/>
                  </a:lnTo>
                  <a:lnTo>
                    <a:pt x="76" y="3"/>
                  </a:lnTo>
                  <a:lnTo>
                    <a:pt x="79" y="2"/>
                  </a:lnTo>
                  <a:lnTo>
                    <a:pt x="82" y="2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4" y="0"/>
                  </a:lnTo>
                  <a:lnTo>
                    <a:pt x="83" y="1"/>
                  </a:lnTo>
                  <a:lnTo>
                    <a:pt x="82" y="1"/>
                  </a:lnTo>
                  <a:lnTo>
                    <a:pt x="80" y="2"/>
                  </a:lnTo>
                  <a:lnTo>
                    <a:pt x="77" y="2"/>
                  </a:lnTo>
                  <a:lnTo>
                    <a:pt x="73" y="3"/>
                  </a:lnTo>
                  <a:lnTo>
                    <a:pt x="69" y="3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3" y="4"/>
                  </a:lnTo>
                  <a:lnTo>
                    <a:pt x="46" y="5"/>
                  </a:lnTo>
                  <a:lnTo>
                    <a:pt x="40" y="5"/>
                  </a:lnTo>
                  <a:lnTo>
                    <a:pt x="32" y="5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393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7" name="Freeform 1720"/>
            <p:cNvSpPr>
              <a:spLocks/>
            </p:cNvSpPr>
            <p:nvPr/>
          </p:nvSpPr>
          <p:spPr bwMode="auto">
            <a:xfrm>
              <a:off x="2787" y="2544"/>
              <a:ext cx="84" cy="6"/>
            </a:xfrm>
            <a:custGeom>
              <a:avLst/>
              <a:gdLst>
                <a:gd name="T0" fmla="*/ 0 w 84"/>
                <a:gd name="T1" fmla="*/ 6 h 6"/>
                <a:gd name="T2" fmla="*/ 8 w 84"/>
                <a:gd name="T3" fmla="*/ 6 h 6"/>
                <a:gd name="T4" fmla="*/ 16 w 84"/>
                <a:gd name="T5" fmla="*/ 6 h 6"/>
                <a:gd name="T6" fmla="*/ 24 w 84"/>
                <a:gd name="T7" fmla="*/ 6 h 6"/>
                <a:gd name="T8" fmla="*/ 32 w 84"/>
                <a:gd name="T9" fmla="*/ 5 h 6"/>
                <a:gd name="T10" fmla="*/ 40 w 84"/>
                <a:gd name="T11" fmla="*/ 5 h 6"/>
                <a:gd name="T12" fmla="*/ 46 w 84"/>
                <a:gd name="T13" fmla="*/ 5 h 6"/>
                <a:gd name="T14" fmla="*/ 53 w 84"/>
                <a:gd name="T15" fmla="*/ 4 h 6"/>
                <a:gd name="T16" fmla="*/ 59 w 84"/>
                <a:gd name="T17" fmla="*/ 4 h 6"/>
                <a:gd name="T18" fmla="*/ 65 w 84"/>
                <a:gd name="T19" fmla="*/ 4 h 6"/>
                <a:gd name="T20" fmla="*/ 69 w 84"/>
                <a:gd name="T21" fmla="*/ 3 h 6"/>
                <a:gd name="T22" fmla="*/ 73 w 84"/>
                <a:gd name="T23" fmla="*/ 3 h 6"/>
                <a:gd name="T24" fmla="*/ 77 w 84"/>
                <a:gd name="T25" fmla="*/ 2 h 6"/>
                <a:gd name="T26" fmla="*/ 80 w 84"/>
                <a:gd name="T27" fmla="*/ 2 h 6"/>
                <a:gd name="T28" fmla="*/ 82 w 84"/>
                <a:gd name="T29" fmla="*/ 1 h 6"/>
                <a:gd name="T30" fmla="*/ 83 w 84"/>
                <a:gd name="T31" fmla="*/ 1 h 6"/>
                <a:gd name="T32" fmla="*/ 84 w 84"/>
                <a:gd name="T33" fmla="*/ 0 h 6"/>
                <a:gd name="T34" fmla="*/ 82 w 84"/>
                <a:gd name="T35" fmla="*/ 0 h 6"/>
                <a:gd name="T36" fmla="*/ 82 w 84"/>
                <a:gd name="T37" fmla="*/ 1 h 6"/>
                <a:gd name="T38" fmla="*/ 80 w 84"/>
                <a:gd name="T39" fmla="*/ 1 h 6"/>
                <a:gd name="T40" fmla="*/ 78 w 84"/>
                <a:gd name="T41" fmla="*/ 2 h 6"/>
                <a:gd name="T42" fmla="*/ 76 w 84"/>
                <a:gd name="T43" fmla="*/ 2 h 6"/>
                <a:gd name="T44" fmla="*/ 72 w 84"/>
                <a:gd name="T45" fmla="*/ 3 h 6"/>
                <a:gd name="T46" fmla="*/ 68 w 84"/>
                <a:gd name="T47" fmla="*/ 3 h 6"/>
                <a:gd name="T48" fmla="*/ 63 w 84"/>
                <a:gd name="T49" fmla="*/ 4 h 6"/>
                <a:gd name="T50" fmla="*/ 58 w 84"/>
                <a:gd name="T51" fmla="*/ 4 h 6"/>
                <a:gd name="T52" fmla="*/ 52 w 84"/>
                <a:gd name="T53" fmla="*/ 4 h 6"/>
                <a:gd name="T54" fmla="*/ 46 w 84"/>
                <a:gd name="T55" fmla="*/ 5 h 6"/>
                <a:gd name="T56" fmla="*/ 39 w 84"/>
                <a:gd name="T57" fmla="*/ 5 h 6"/>
                <a:gd name="T58" fmla="*/ 31 w 84"/>
                <a:gd name="T59" fmla="*/ 5 h 6"/>
                <a:gd name="T60" fmla="*/ 24 w 84"/>
                <a:gd name="T61" fmla="*/ 6 h 6"/>
                <a:gd name="T62" fmla="*/ 16 w 84"/>
                <a:gd name="T63" fmla="*/ 6 h 6"/>
                <a:gd name="T64" fmla="*/ 8 w 84"/>
                <a:gd name="T65" fmla="*/ 6 h 6"/>
                <a:gd name="T66" fmla="*/ 0 w 84"/>
                <a:gd name="T67" fmla="*/ 6 h 6"/>
                <a:gd name="T68" fmla="*/ 0 w 84"/>
                <a:gd name="T69" fmla="*/ 6 h 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4"/>
                <a:gd name="T106" fmla="*/ 0 h 6"/>
                <a:gd name="T107" fmla="*/ 84 w 84"/>
                <a:gd name="T108" fmla="*/ 6 h 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4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32" y="5"/>
                  </a:lnTo>
                  <a:lnTo>
                    <a:pt x="40" y="5"/>
                  </a:lnTo>
                  <a:lnTo>
                    <a:pt x="46" y="5"/>
                  </a:lnTo>
                  <a:lnTo>
                    <a:pt x="53" y="4"/>
                  </a:lnTo>
                  <a:lnTo>
                    <a:pt x="59" y="4"/>
                  </a:lnTo>
                  <a:lnTo>
                    <a:pt x="65" y="4"/>
                  </a:lnTo>
                  <a:lnTo>
                    <a:pt x="69" y="3"/>
                  </a:lnTo>
                  <a:lnTo>
                    <a:pt x="73" y="3"/>
                  </a:lnTo>
                  <a:lnTo>
                    <a:pt x="77" y="2"/>
                  </a:lnTo>
                  <a:lnTo>
                    <a:pt x="80" y="2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82" y="1"/>
                  </a:lnTo>
                  <a:lnTo>
                    <a:pt x="80" y="1"/>
                  </a:lnTo>
                  <a:lnTo>
                    <a:pt x="78" y="2"/>
                  </a:lnTo>
                  <a:lnTo>
                    <a:pt x="76" y="2"/>
                  </a:lnTo>
                  <a:lnTo>
                    <a:pt x="72" y="3"/>
                  </a:lnTo>
                  <a:lnTo>
                    <a:pt x="68" y="3"/>
                  </a:lnTo>
                  <a:lnTo>
                    <a:pt x="63" y="4"/>
                  </a:lnTo>
                  <a:lnTo>
                    <a:pt x="58" y="4"/>
                  </a:lnTo>
                  <a:lnTo>
                    <a:pt x="52" y="4"/>
                  </a:lnTo>
                  <a:lnTo>
                    <a:pt x="46" y="5"/>
                  </a:lnTo>
                  <a:lnTo>
                    <a:pt x="39" y="5"/>
                  </a:lnTo>
                  <a:lnTo>
                    <a:pt x="31" y="5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19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8" name="Freeform 1721"/>
            <p:cNvSpPr>
              <a:spLocks/>
            </p:cNvSpPr>
            <p:nvPr/>
          </p:nvSpPr>
          <p:spPr bwMode="auto">
            <a:xfrm>
              <a:off x="2787" y="2544"/>
              <a:ext cx="82" cy="6"/>
            </a:xfrm>
            <a:custGeom>
              <a:avLst/>
              <a:gdLst>
                <a:gd name="T0" fmla="*/ 0 w 82"/>
                <a:gd name="T1" fmla="*/ 6 h 6"/>
                <a:gd name="T2" fmla="*/ 8 w 82"/>
                <a:gd name="T3" fmla="*/ 6 h 6"/>
                <a:gd name="T4" fmla="*/ 16 w 82"/>
                <a:gd name="T5" fmla="*/ 6 h 6"/>
                <a:gd name="T6" fmla="*/ 24 w 82"/>
                <a:gd name="T7" fmla="*/ 6 h 6"/>
                <a:gd name="T8" fmla="*/ 31 w 82"/>
                <a:gd name="T9" fmla="*/ 5 h 6"/>
                <a:gd name="T10" fmla="*/ 39 w 82"/>
                <a:gd name="T11" fmla="*/ 5 h 6"/>
                <a:gd name="T12" fmla="*/ 46 w 82"/>
                <a:gd name="T13" fmla="*/ 5 h 6"/>
                <a:gd name="T14" fmla="*/ 52 w 82"/>
                <a:gd name="T15" fmla="*/ 4 h 6"/>
                <a:gd name="T16" fmla="*/ 58 w 82"/>
                <a:gd name="T17" fmla="*/ 4 h 6"/>
                <a:gd name="T18" fmla="*/ 63 w 82"/>
                <a:gd name="T19" fmla="*/ 4 h 6"/>
                <a:gd name="T20" fmla="*/ 68 w 82"/>
                <a:gd name="T21" fmla="*/ 3 h 6"/>
                <a:gd name="T22" fmla="*/ 72 w 82"/>
                <a:gd name="T23" fmla="*/ 3 h 6"/>
                <a:gd name="T24" fmla="*/ 76 w 82"/>
                <a:gd name="T25" fmla="*/ 2 h 6"/>
                <a:gd name="T26" fmla="*/ 78 w 82"/>
                <a:gd name="T27" fmla="*/ 2 h 6"/>
                <a:gd name="T28" fmla="*/ 80 w 82"/>
                <a:gd name="T29" fmla="*/ 1 h 6"/>
                <a:gd name="T30" fmla="*/ 82 w 82"/>
                <a:gd name="T31" fmla="*/ 1 h 6"/>
                <a:gd name="T32" fmla="*/ 82 w 82"/>
                <a:gd name="T33" fmla="*/ 0 h 6"/>
                <a:gd name="T34" fmla="*/ 80 w 82"/>
                <a:gd name="T35" fmla="*/ 0 h 6"/>
                <a:gd name="T36" fmla="*/ 80 w 82"/>
                <a:gd name="T37" fmla="*/ 0 h 6"/>
                <a:gd name="T38" fmla="*/ 79 w 82"/>
                <a:gd name="T39" fmla="*/ 1 h 6"/>
                <a:gd name="T40" fmla="*/ 77 w 82"/>
                <a:gd name="T41" fmla="*/ 2 h 6"/>
                <a:gd name="T42" fmla="*/ 74 w 82"/>
                <a:gd name="T43" fmla="*/ 2 h 6"/>
                <a:gd name="T44" fmla="*/ 71 w 82"/>
                <a:gd name="T45" fmla="*/ 3 h 6"/>
                <a:gd name="T46" fmla="*/ 67 w 82"/>
                <a:gd name="T47" fmla="*/ 3 h 6"/>
                <a:gd name="T48" fmla="*/ 62 w 82"/>
                <a:gd name="T49" fmla="*/ 4 h 6"/>
                <a:gd name="T50" fmla="*/ 57 w 82"/>
                <a:gd name="T51" fmla="*/ 4 h 6"/>
                <a:gd name="T52" fmla="*/ 51 w 82"/>
                <a:gd name="T53" fmla="*/ 4 h 6"/>
                <a:gd name="T54" fmla="*/ 45 w 82"/>
                <a:gd name="T55" fmla="*/ 5 h 6"/>
                <a:gd name="T56" fmla="*/ 38 w 82"/>
                <a:gd name="T57" fmla="*/ 5 h 6"/>
                <a:gd name="T58" fmla="*/ 31 w 82"/>
                <a:gd name="T59" fmla="*/ 5 h 6"/>
                <a:gd name="T60" fmla="*/ 23 w 82"/>
                <a:gd name="T61" fmla="*/ 5 h 6"/>
                <a:gd name="T62" fmla="*/ 16 w 82"/>
                <a:gd name="T63" fmla="*/ 6 h 6"/>
                <a:gd name="T64" fmla="*/ 8 w 82"/>
                <a:gd name="T65" fmla="*/ 6 h 6"/>
                <a:gd name="T66" fmla="*/ 0 w 82"/>
                <a:gd name="T67" fmla="*/ 6 h 6"/>
                <a:gd name="T68" fmla="*/ 0 w 82"/>
                <a:gd name="T69" fmla="*/ 6 h 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2"/>
                <a:gd name="T106" fmla="*/ 0 h 6"/>
                <a:gd name="T107" fmla="*/ 82 w 82"/>
                <a:gd name="T108" fmla="*/ 6 h 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2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4" y="6"/>
                  </a:lnTo>
                  <a:lnTo>
                    <a:pt x="31" y="5"/>
                  </a:lnTo>
                  <a:lnTo>
                    <a:pt x="39" y="5"/>
                  </a:lnTo>
                  <a:lnTo>
                    <a:pt x="46" y="5"/>
                  </a:lnTo>
                  <a:lnTo>
                    <a:pt x="52" y="4"/>
                  </a:lnTo>
                  <a:lnTo>
                    <a:pt x="58" y="4"/>
                  </a:lnTo>
                  <a:lnTo>
                    <a:pt x="63" y="4"/>
                  </a:lnTo>
                  <a:lnTo>
                    <a:pt x="68" y="3"/>
                  </a:lnTo>
                  <a:lnTo>
                    <a:pt x="72" y="3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0" y="1"/>
                  </a:lnTo>
                  <a:lnTo>
                    <a:pt x="82" y="1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9" y="1"/>
                  </a:lnTo>
                  <a:lnTo>
                    <a:pt x="77" y="2"/>
                  </a:lnTo>
                  <a:lnTo>
                    <a:pt x="74" y="2"/>
                  </a:lnTo>
                  <a:lnTo>
                    <a:pt x="71" y="3"/>
                  </a:lnTo>
                  <a:lnTo>
                    <a:pt x="67" y="3"/>
                  </a:lnTo>
                  <a:lnTo>
                    <a:pt x="62" y="4"/>
                  </a:lnTo>
                  <a:lnTo>
                    <a:pt x="57" y="4"/>
                  </a:lnTo>
                  <a:lnTo>
                    <a:pt x="51" y="4"/>
                  </a:lnTo>
                  <a:lnTo>
                    <a:pt x="45" y="5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23" y="5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90909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49" name="Freeform 1722"/>
            <p:cNvSpPr>
              <a:spLocks/>
            </p:cNvSpPr>
            <p:nvPr/>
          </p:nvSpPr>
          <p:spPr bwMode="auto">
            <a:xfrm>
              <a:off x="2787" y="2544"/>
              <a:ext cx="80" cy="6"/>
            </a:xfrm>
            <a:custGeom>
              <a:avLst/>
              <a:gdLst>
                <a:gd name="T0" fmla="*/ 0 w 80"/>
                <a:gd name="T1" fmla="*/ 6 h 6"/>
                <a:gd name="T2" fmla="*/ 8 w 80"/>
                <a:gd name="T3" fmla="*/ 6 h 6"/>
                <a:gd name="T4" fmla="*/ 16 w 80"/>
                <a:gd name="T5" fmla="*/ 6 h 6"/>
                <a:gd name="T6" fmla="*/ 23 w 80"/>
                <a:gd name="T7" fmla="*/ 5 h 6"/>
                <a:gd name="T8" fmla="*/ 31 w 80"/>
                <a:gd name="T9" fmla="*/ 5 h 6"/>
                <a:gd name="T10" fmla="*/ 38 w 80"/>
                <a:gd name="T11" fmla="*/ 5 h 6"/>
                <a:gd name="T12" fmla="*/ 45 w 80"/>
                <a:gd name="T13" fmla="*/ 5 h 6"/>
                <a:gd name="T14" fmla="*/ 51 w 80"/>
                <a:gd name="T15" fmla="*/ 4 h 6"/>
                <a:gd name="T16" fmla="*/ 57 w 80"/>
                <a:gd name="T17" fmla="*/ 4 h 6"/>
                <a:gd name="T18" fmla="*/ 62 w 80"/>
                <a:gd name="T19" fmla="*/ 4 h 6"/>
                <a:gd name="T20" fmla="*/ 67 w 80"/>
                <a:gd name="T21" fmla="*/ 3 h 6"/>
                <a:gd name="T22" fmla="*/ 71 w 80"/>
                <a:gd name="T23" fmla="*/ 3 h 6"/>
                <a:gd name="T24" fmla="*/ 74 w 80"/>
                <a:gd name="T25" fmla="*/ 2 h 6"/>
                <a:gd name="T26" fmla="*/ 77 w 80"/>
                <a:gd name="T27" fmla="*/ 2 h 6"/>
                <a:gd name="T28" fmla="*/ 79 w 80"/>
                <a:gd name="T29" fmla="*/ 1 h 6"/>
                <a:gd name="T30" fmla="*/ 80 w 80"/>
                <a:gd name="T31" fmla="*/ 0 h 6"/>
                <a:gd name="T32" fmla="*/ 80 w 80"/>
                <a:gd name="T33" fmla="*/ 0 h 6"/>
                <a:gd name="T34" fmla="*/ 79 w 80"/>
                <a:gd name="T35" fmla="*/ 0 h 6"/>
                <a:gd name="T36" fmla="*/ 78 w 80"/>
                <a:gd name="T37" fmla="*/ 0 h 6"/>
                <a:gd name="T38" fmla="*/ 78 w 80"/>
                <a:gd name="T39" fmla="*/ 1 h 6"/>
                <a:gd name="T40" fmla="*/ 76 w 80"/>
                <a:gd name="T41" fmla="*/ 2 h 6"/>
                <a:gd name="T42" fmla="*/ 73 w 80"/>
                <a:gd name="T43" fmla="*/ 2 h 6"/>
                <a:gd name="T44" fmla="*/ 69 w 80"/>
                <a:gd name="T45" fmla="*/ 3 h 6"/>
                <a:gd name="T46" fmla="*/ 65 w 80"/>
                <a:gd name="T47" fmla="*/ 3 h 6"/>
                <a:gd name="T48" fmla="*/ 61 w 80"/>
                <a:gd name="T49" fmla="*/ 4 h 6"/>
                <a:gd name="T50" fmla="*/ 56 w 80"/>
                <a:gd name="T51" fmla="*/ 4 h 6"/>
                <a:gd name="T52" fmla="*/ 50 w 80"/>
                <a:gd name="T53" fmla="*/ 4 h 6"/>
                <a:gd name="T54" fmla="*/ 44 w 80"/>
                <a:gd name="T55" fmla="*/ 4 h 6"/>
                <a:gd name="T56" fmla="*/ 37 w 80"/>
                <a:gd name="T57" fmla="*/ 5 h 6"/>
                <a:gd name="T58" fmla="*/ 30 w 80"/>
                <a:gd name="T59" fmla="*/ 5 h 6"/>
                <a:gd name="T60" fmla="*/ 23 w 80"/>
                <a:gd name="T61" fmla="*/ 5 h 6"/>
                <a:gd name="T62" fmla="*/ 15 w 80"/>
                <a:gd name="T63" fmla="*/ 5 h 6"/>
                <a:gd name="T64" fmla="*/ 8 w 80"/>
                <a:gd name="T65" fmla="*/ 6 h 6"/>
                <a:gd name="T66" fmla="*/ 0 w 80"/>
                <a:gd name="T67" fmla="*/ 6 h 6"/>
                <a:gd name="T68" fmla="*/ 0 w 80"/>
                <a:gd name="T69" fmla="*/ 6 h 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0"/>
                <a:gd name="T106" fmla="*/ 0 h 6"/>
                <a:gd name="T107" fmla="*/ 80 w 80"/>
                <a:gd name="T108" fmla="*/ 6 h 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0" h="6">
                  <a:moveTo>
                    <a:pt x="0" y="6"/>
                  </a:moveTo>
                  <a:lnTo>
                    <a:pt x="8" y="6"/>
                  </a:lnTo>
                  <a:lnTo>
                    <a:pt x="16" y="6"/>
                  </a:lnTo>
                  <a:lnTo>
                    <a:pt x="23" y="5"/>
                  </a:lnTo>
                  <a:lnTo>
                    <a:pt x="31" y="5"/>
                  </a:lnTo>
                  <a:lnTo>
                    <a:pt x="38" y="5"/>
                  </a:lnTo>
                  <a:lnTo>
                    <a:pt x="45" y="5"/>
                  </a:lnTo>
                  <a:lnTo>
                    <a:pt x="51" y="4"/>
                  </a:lnTo>
                  <a:lnTo>
                    <a:pt x="57" y="4"/>
                  </a:lnTo>
                  <a:lnTo>
                    <a:pt x="62" y="4"/>
                  </a:lnTo>
                  <a:lnTo>
                    <a:pt x="67" y="3"/>
                  </a:lnTo>
                  <a:lnTo>
                    <a:pt x="71" y="3"/>
                  </a:lnTo>
                  <a:lnTo>
                    <a:pt x="74" y="2"/>
                  </a:lnTo>
                  <a:lnTo>
                    <a:pt x="77" y="2"/>
                  </a:lnTo>
                  <a:lnTo>
                    <a:pt x="79" y="1"/>
                  </a:lnTo>
                  <a:lnTo>
                    <a:pt x="80" y="0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8" y="1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69" y="3"/>
                  </a:lnTo>
                  <a:lnTo>
                    <a:pt x="65" y="3"/>
                  </a:lnTo>
                  <a:lnTo>
                    <a:pt x="61" y="4"/>
                  </a:lnTo>
                  <a:lnTo>
                    <a:pt x="56" y="4"/>
                  </a:lnTo>
                  <a:lnTo>
                    <a:pt x="50" y="4"/>
                  </a:lnTo>
                  <a:lnTo>
                    <a:pt x="44" y="4"/>
                  </a:lnTo>
                  <a:lnTo>
                    <a:pt x="37" y="5"/>
                  </a:lnTo>
                  <a:lnTo>
                    <a:pt x="30" y="5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E8E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0" name="Freeform 1723"/>
            <p:cNvSpPr>
              <a:spLocks/>
            </p:cNvSpPr>
            <p:nvPr/>
          </p:nvSpPr>
          <p:spPr bwMode="auto">
            <a:xfrm>
              <a:off x="2787" y="2544"/>
              <a:ext cx="79" cy="6"/>
            </a:xfrm>
            <a:custGeom>
              <a:avLst/>
              <a:gdLst>
                <a:gd name="T0" fmla="*/ 0 w 79"/>
                <a:gd name="T1" fmla="*/ 6 h 6"/>
                <a:gd name="T2" fmla="*/ 8 w 79"/>
                <a:gd name="T3" fmla="*/ 6 h 6"/>
                <a:gd name="T4" fmla="*/ 15 w 79"/>
                <a:gd name="T5" fmla="*/ 5 h 6"/>
                <a:gd name="T6" fmla="*/ 23 w 79"/>
                <a:gd name="T7" fmla="*/ 5 h 6"/>
                <a:gd name="T8" fmla="*/ 30 w 79"/>
                <a:gd name="T9" fmla="*/ 5 h 6"/>
                <a:gd name="T10" fmla="*/ 37 w 79"/>
                <a:gd name="T11" fmla="*/ 5 h 6"/>
                <a:gd name="T12" fmla="*/ 44 w 79"/>
                <a:gd name="T13" fmla="*/ 4 h 6"/>
                <a:gd name="T14" fmla="*/ 50 w 79"/>
                <a:gd name="T15" fmla="*/ 4 h 6"/>
                <a:gd name="T16" fmla="*/ 56 w 79"/>
                <a:gd name="T17" fmla="*/ 4 h 6"/>
                <a:gd name="T18" fmla="*/ 61 w 79"/>
                <a:gd name="T19" fmla="*/ 4 h 6"/>
                <a:gd name="T20" fmla="*/ 65 w 79"/>
                <a:gd name="T21" fmla="*/ 3 h 6"/>
                <a:gd name="T22" fmla="*/ 69 w 79"/>
                <a:gd name="T23" fmla="*/ 3 h 6"/>
                <a:gd name="T24" fmla="*/ 73 w 79"/>
                <a:gd name="T25" fmla="*/ 2 h 6"/>
                <a:gd name="T26" fmla="*/ 76 w 79"/>
                <a:gd name="T27" fmla="*/ 2 h 6"/>
                <a:gd name="T28" fmla="*/ 78 w 79"/>
                <a:gd name="T29" fmla="*/ 1 h 6"/>
                <a:gd name="T30" fmla="*/ 78 w 79"/>
                <a:gd name="T31" fmla="*/ 0 h 6"/>
                <a:gd name="T32" fmla="*/ 79 w 79"/>
                <a:gd name="T33" fmla="*/ 0 h 6"/>
                <a:gd name="T34" fmla="*/ 78 w 79"/>
                <a:gd name="T35" fmla="*/ 0 h 6"/>
                <a:gd name="T36" fmla="*/ 77 w 79"/>
                <a:gd name="T37" fmla="*/ 0 h 6"/>
                <a:gd name="T38" fmla="*/ 76 w 79"/>
                <a:gd name="T39" fmla="*/ 1 h 6"/>
                <a:gd name="T40" fmla="*/ 74 w 79"/>
                <a:gd name="T41" fmla="*/ 2 h 6"/>
                <a:gd name="T42" fmla="*/ 71 w 79"/>
                <a:gd name="T43" fmla="*/ 2 h 6"/>
                <a:gd name="T44" fmla="*/ 68 w 79"/>
                <a:gd name="T45" fmla="*/ 2 h 6"/>
                <a:gd name="T46" fmla="*/ 64 w 79"/>
                <a:gd name="T47" fmla="*/ 3 h 6"/>
                <a:gd name="T48" fmla="*/ 60 w 79"/>
                <a:gd name="T49" fmla="*/ 4 h 6"/>
                <a:gd name="T50" fmla="*/ 55 w 79"/>
                <a:gd name="T51" fmla="*/ 4 h 6"/>
                <a:gd name="T52" fmla="*/ 49 w 79"/>
                <a:gd name="T53" fmla="*/ 4 h 6"/>
                <a:gd name="T54" fmla="*/ 43 w 79"/>
                <a:gd name="T55" fmla="*/ 4 h 6"/>
                <a:gd name="T56" fmla="*/ 36 w 79"/>
                <a:gd name="T57" fmla="*/ 5 h 6"/>
                <a:gd name="T58" fmla="*/ 29 w 79"/>
                <a:gd name="T59" fmla="*/ 5 h 6"/>
                <a:gd name="T60" fmla="*/ 23 w 79"/>
                <a:gd name="T61" fmla="*/ 5 h 6"/>
                <a:gd name="T62" fmla="*/ 15 w 79"/>
                <a:gd name="T63" fmla="*/ 5 h 6"/>
                <a:gd name="T64" fmla="*/ 8 w 79"/>
                <a:gd name="T65" fmla="*/ 5 h 6"/>
                <a:gd name="T66" fmla="*/ 0 w 79"/>
                <a:gd name="T67" fmla="*/ 5 h 6"/>
                <a:gd name="T68" fmla="*/ 0 w 79"/>
                <a:gd name="T69" fmla="*/ 6 h 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9"/>
                <a:gd name="T106" fmla="*/ 0 h 6"/>
                <a:gd name="T107" fmla="*/ 79 w 79"/>
                <a:gd name="T108" fmla="*/ 6 h 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9" h="6">
                  <a:moveTo>
                    <a:pt x="0" y="6"/>
                  </a:moveTo>
                  <a:lnTo>
                    <a:pt x="8" y="6"/>
                  </a:lnTo>
                  <a:lnTo>
                    <a:pt x="15" y="5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7" y="5"/>
                  </a:lnTo>
                  <a:lnTo>
                    <a:pt x="44" y="4"/>
                  </a:lnTo>
                  <a:lnTo>
                    <a:pt x="50" y="4"/>
                  </a:lnTo>
                  <a:lnTo>
                    <a:pt x="56" y="4"/>
                  </a:lnTo>
                  <a:lnTo>
                    <a:pt x="61" y="4"/>
                  </a:lnTo>
                  <a:lnTo>
                    <a:pt x="65" y="3"/>
                  </a:lnTo>
                  <a:lnTo>
                    <a:pt x="69" y="3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6" y="1"/>
                  </a:lnTo>
                  <a:lnTo>
                    <a:pt x="74" y="2"/>
                  </a:lnTo>
                  <a:lnTo>
                    <a:pt x="71" y="2"/>
                  </a:lnTo>
                  <a:lnTo>
                    <a:pt x="68" y="2"/>
                  </a:lnTo>
                  <a:lnTo>
                    <a:pt x="64" y="3"/>
                  </a:lnTo>
                  <a:lnTo>
                    <a:pt x="60" y="4"/>
                  </a:lnTo>
                  <a:lnTo>
                    <a:pt x="55" y="4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36" y="5"/>
                  </a:lnTo>
                  <a:lnTo>
                    <a:pt x="29" y="5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8" y="5"/>
                  </a:lnTo>
                  <a:lnTo>
                    <a:pt x="0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8C8C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1" name="Freeform 1724"/>
            <p:cNvSpPr>
              <a:spLocks/>
            </p:cNvSpPr>
            <p:nvPr/>
          </p:nvSpPr>
          <p:spPr bwMode="auto">
            <a:xfrm>
              <a:off x="2787" y="2544"/>
              <a:ext cx="78" cy="5"/>
            </a:xfrm>
            <a:custGeom>
              <a:avLst/>
              <a:gdLst>
                <a:gd name="T0" fmla="*/ 0 w 78"/>
                <a:gd name="T1" fmla="*/ 5 h 5"/>
                <a:gd name="T2" fmla="*/ 8 w 78"/>
                <a:gd name="T3" fmla="*/ 5 h 5"/>
                <a:gd name="T4" fmla="*/ 15 w 78"/>
                <a:gd name="T5" fmla="*/ 5 h 5"/>
                <a:gd name="T6" fmla="*/ 23 w 78"/>
                <a:gd name="T7" fmla="*/ 5 h 5"/>
                <a:gd name="T8" fmla="*/ 29 w 78"/>
                <a:gd name="T9" fmla="*/ 5 h 5"/>
                <a:gd name="T10" fmla="*/ 36 w 78"/>
                <a:gd name="T11" fmla="*/ 5 h 5"/>
                <a:gd name="T12" fmla="*/ 43 w 78"/>
                <a:gd name="T13" fmla="*/ 4 h 5"/>
                <a:gd name="T14" fmla="*/ 49 w 78"/>
                <a:gd name="T15" fmla="*/ 4 h 5"/>
                <a:gd name="T16" fmla="*/ 55 w 78"/>
                <a:gd name="T17" fmla="*/ 4 h 5"/>
                <a:gd name="T18" fmla="*/ 60 w 78"/>
                <a:gd name="T19" fmla="*/ 4 h 5"/>
                <a:gd name="T20" fmla="*/ 64 w 78"/>
                <a:gd name="T21" fmla="*/ 3 h 5"/>
                <a:gd name="T22" fmla="*/ 68 w 78"/>
                <a:gd name="T23" fmla="*/ 2 h 5"/>
                <a:gd name="T24" fmla="*/ 71 w 78"/>
                <a:gd name="T25" fmla="*/ 2 h 5"/>
                <a:gd name="T26" fmla="*/ 74 w 78"/>
                <a:gd name="T27" fmla="*/ 2 h 5"/>
                <a:gd name="T28" fmla="*/ 76 w 78"/>
                <a:gd name="T29" fmla="*/ 1 h 5"/>
                <a:gd name="T30" fmla="*/ 77 w 78"/>
                <a:gd name="T31" fmla="*/ 0 h 5"/>
                <a:gd name="T32" fmla="*/ 78 w 78"/>
                <a:gd name="T33" fmla="*/ 0 h 5"/>
                <a:gd name="T34" fmla="*/ 76 w 78"/>
                <a:gd name="T35" fmla="*/ 0 h 5"/>
                <a:gd name="T36" fmla="*/ 76 w 78"/>
                <a:gd name="T37" fmla="*/ 0 h 5"/>
                <a:gd name="T38" fmla="*/ 74 w 78"/>
                <a:gd name="T39" fmla="*/ 1 h 5"/>
                <a:gd name="T40" fmla="*/ 73 w 78"/>
                <a:gd name="T41" fmla="*/ 2 h 5"/>
                <a:gd name="T42" fmla="*/ 70 w 78"/>
                <a:gd name="T43" fmla="*/ 2 h 5"/>
                <a:gd name="T44" fmla="*/ 67 w 78"/>
                <a:gd name="T45" fmla="*/ 2 h 5"/>
                <a:gd name="T46" fmla="*/ 63 w 78"/>
                <a:gd name="T47" fmla="*/ 3 h 5"/>
                <a:gd name="T48" fmla="*/ 59 w 78"/>
                <a:gd name="T49" fmla="*/ 3 h 5"/>
                <a:gd name="T50" fmla="*/ 54 w 78"/>
                <a:gd name="T51" fmla="*/ 4 h 5"/>
                <a:gd name="T52" fmla="*/ 48 w 78"/>
                <a:gd name="T53" fmla="*/ 4 h 5"/>
                <a:gd name="T54" fmla="*/ 42 w 78"/>
                <a:gd name="T55" fmla="*/ 4 h 5"/>
                <a:gd name="T56" fmla="*/ 36 w 78"/>
                <a:gd name="T57" fmla="*/ 5 h 5"/>
                <a:gd name="T58" fmla="*/ 29 w 78"/>
                <a:gd name="T59" fmla="*/ 5 h 5"/>
                <a:gd name="T60" fmla="*/ 22 w 78"/>
                <a:gd name="T61" fmla="*/ 5 h 5"/>
                <a:gd name="T62" fmla="*/ 15 w 78"/>
                <a:gd name="T63" fmla="*/ 5 h 5"/>
                <a:gd name="T64" fmla="*/ 8 w 78"/>
                <a:gd name="T65" fmla="*/ 5 h 5"/>
                <a:gd name="T66" fmla="*/ 0 w 78"/>
                <a:gd name="T67" fmla="*/ 5 h 5"/>
                <a:gd name="T68" fmla="*/ 0 w 78"/>
                <a:gd name="T69" fmla="*/ 5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8"/>
                <a:gd name="T106" fmla="*/ 0 h 5"/>
                <a:gd name="T107" fmla="*/ 78 w 78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8" h="5">
                  <a:moveTo>
                    <a:pt x="0" y="5"/>
                  </a:moveTo>
                  <a:lnTo>
                    <a:pt x="8" y="5"/>
                  </a:lnTo>
                  <a:lnTo>
                    <a:pt x="15" y="5"/>
                  </a:lnTo>
                  <a:lnTo>
                    <a:pt x="23" y="5"/>
                  </a:lnTo>
                  <a:lnTo>
                    <a:pt x="29" y="5"/>
                  </a:lnTo>
                  <a:lnTo>
                    <a:pt x="36" y="5"/>
                  </a:lnTo>
                  <a:lnTo>
                    <a:pt x="43" y="4"/>
                  </a:lnTo>
                  <a:lnTo>
                    <a:pt x="49" y="4"/>
                  </a:lnTo>
                  <a:lnTo>
                    <a:pt x="55" y="4"/>
                  </a:lnTo>
                  <a:lnTo>
                    <a:pt x="60" y="4"/>
                  </a:lnTo>
                  <a:lnTo>
                    <a:pt x="64" y="3"/>
                  </a:lnTo>
                  <a:lnTo>
                    <a:pt x="68" y="2"/>
                  </a:lnTo>
                  <a:lnTo>
                    <a:pt x="71" y="2"/>
                  </a:lnTo>
                  <a:lnTo>
                    <a:pt x="74" y="2"/>
                  </a:lnTo>
                  <a:lnTo>
                    <a:pt x="76" y="1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1"/>
                  </a:lnTo>
                  <a:lnTo>
                    <a:pt x="73" y="2"/>
                  </a:lnTo>
                  <a:lnTo>
                    <a:pt x="70" y="2"/>
                  </a:lnTo>
                  <a:lnTo>
                    <a:pt x="67" y="2"/>
                  </a:lnTo>
                  <a:lnTo>
                    <a:pt x="63" y="3"/>
                  </a:lnTo>
                  <a:lnTo>
                    <a:pt x="59" y="3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2" y="4"/>
                  </a:lnTo>
                  <a:lnTo>
                    <a:pt x="36" y="5"/>
                  </a:lnTo>
                  <a:lnTo>
                    <a:pt x="29" y="5"/>
                  </a:lnTo>
                  <a:lnTo>
                    <a:pt x="22" y="5"/>
                  </a:lnTo>
                  <a:lnTo>
                    <a:pt x="15" y="5"/>
                  </a:lnTo>
                  <a:lnTo>
                    <a:pt x="8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A8A8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2" name="Freeform 1725"/>
            <p:cNvSpPr>
              <a:spLocks/>
            </p:cNvSpPr>
            <p:nvPr/>
          </p:nvSpPr>
          <p:spPr bwMode="auto">
            <a:xfrm>
              <a:off x="2787" y="2544"/>
              <a:ext cx="76" cy="5"/>
            </a:xfrm>
            <a:custGeom>
              <a:avLst/>
              <a:gdLst>
                <a:gd name="T0" fmla="*/ 0 w 76"/>
                <a:gd name="T1" fmla="*/ 5 h 5"/>
                <a:gd name="T2" fmla="*/ 8 w 76"/>
                <a:gd name="T3" fmla="*/ 5 h 5"/>
                <a:gd name="T4" fmla="*/ 15 w 76"/>
                <a:gd name="T5" fmla="*/ 5 h 5"/>
                <a:gd name="T6" fmla="*/ 22 w 76"/>
                <a:gd name="T7" fmla="*/ 5 h 5"/>
                <a:gd name="T8" fmla="*/ 29 w 76"/>
                <a:gd name="T9" fmla="*/ 5 h 5"/>
                <a:gd name="T10" fmla="*/ 36 w 76"/>
                <a:gd name="T11" fmla="*/ 5 h 5"/>
                <a:gd name="T12" fmla="*/ 42 w 76"/>
                <a:gd name="T13" fmla="*/ 4 h 5"/>
                <a:gd name="T14" fmla="*/ 48 w 76"/>
                <a:gd name="T15" fmla="*/ 4 h 5"/>
                <a:gd name="T16" fmla="*/ 54 w 76"/>
                <a:gd name="T17" fmla="*/ 4 h 5"/>
                <a:gd name="T18" fmla="*/ 59 w 76"/>
                <a:gd name="T19" fmla="*/ 3 h 5"/>
                <a:gd name="T20" fmla="*/ 63 w 76"/>
                <a:gd name="T21" fmla="*/ 3 h 5"/>
                <a:gd name="T22" fmla="*/ 67 w 76"/>
                <a:gd name="T23" fmla="*/ 2 h 5"/>
                <a:gd name="T24" fmla="*/ 70 w 76"/>
                <a:gd name="T25" fmla="*/ 2 h 5"/>
                <a:gd name="T26" fmla="*/ 73 w 76"/>
                <a:gd name="T27" fmla="*/ 2 h 5"/>
                <a:gd name="T28" fmla="*/ 74 w 76"/>
                <a:gd name="T29" fmla="*/ 1 h 5"/>
                <a:gd name="T30" fmla="*/ 76 w 76"/>
                <a:gd name="T31" fmla="*/ 0 h 5"/>
                <a:gd name="T32" fmla="*/ 76 w 76"/>
                <a:gd name="T33" fmla="*/ 0 h 5"/>
                <a:gd name="T34" fmla="*/ 74 w 76"/>
                <a:gd name="T35" fmla="*/ 0 h 5"/>
                <a:gd name="T36" fmla="*/ 74 w 76"/>
                <a:gd name="T37" fmla="*/ 0 h 5"/>
                <a:gd name="T38" fmla="*/ 73 w 76"/>
                <a:gd name="T39" fmla="*/ 1 h 5"/>
                <a:gd name="T40" fmla="*/ 71 w 76"/>
                <a:gd name="T41" fmla="*/ 2 h 5"/>
                <a:gd name="T42" fmla="*/ 69 w 76"/>
                <a:gd name="T43" fmla="*/ 2 h 5"/>
                <a:gd name="T44" fmla="*/ 65 w 76"/>
                <a:gd name="T45" fmla="*/ 2 h 5"/>
                <a:gd name="T46" fmla="*/ 62 w 76"/>
                <a:gd name="T47" fmla="*/ 3 h 5"/>
                <a:gd name="T48" fmla="*/ 57 w 76"/>
                <a:gd name="T49" fmla="*/ 3 h 5"/>
                <a:gd name="T50" fmla="*/ 52 w 76"/>
                <a:gd name="T51" fmla="*/ 4 h 5"/>
                <a:gd name="T52" fmla="*/ 47 w 76"/>
                <a:gd name="T53" fmla="*/ 4 h 5"/>
                <a:gd name="T54" fmla="*/ 41 w 76"/>
                <a:gd name="T55" fmla="*/ 4 h 5"/>
                <a:gd name="T56" fmla="*/ 35 w 76"/>
                <a:gd name="T57" fmla="*/ 4 h 5"/>
                <a:gd name="T58" fmla="*/ 29 w 76"/>
                <a:gd name="T59" fmla="*/ 5 h 5"/>
                <a:gd name="T60" fmla="*/ 22 w 76"/>
                <a:gd name="T61" fmla="*/ 5 h 5"/>
                <a:gd name="T62" fmla="*/ 14 w 76"/>
                <a:gd name="T63" fmla="*/ 5 h 5"/>
                <a:gd name="T64" fmla="*/ 7 w 76"/>
                <a:gd name="T65" fmla="*/ 5 h 5"/>
                <a:gd name="T66" fmla="*/ 0 w 76"/>
                <a:gd name="T67" fmla="*/ 5 h 5"/>
                <a:gd name="T68" fmla="*/ 0 w 76"/>
                <a:gd name="T69" fmla="*/ 5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6"/>
                <a:gd name="T106" fmla="*/ 0 h 5"/>
                <a:gd name="T107" fmla="*/ 76 w 76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6" h="5">
                  <a:moveTo>
                    <a:pt x="0" y="5"/>
                  </a:moveTo>
                  <a:lnTo>
                    <a:pt x="8" y="5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29" y="5"/>
                  </a:lnTo>
                  <a:lnTo>
                    <a:pt x="36" y="5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4" y="4"/>
                  </a:lnTo>
                  <a:lnTo>
                    <a:pt x="59" y="3"/>
                  </a:lnTo>
                  <a:lnTo>
                    <a:pt x="63" y="3"/>
                  </a:lnTo>
                  <a:lnTo>
                    <a:pt x="67" y="2"/>
                  </a:lnTo>
                  <a:lnTo>
                    <a:pt x="70" y="2"/>
                  </a:lnTo>
                  <a:lnTo>
                    <a:pt x="73" y="2"/>
                  </a:lnTo>
                  <a:lnTo>
                    <a:pt x="74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3" y="1"/>
                  </a:lnTo>
                  <a:lnTo>
                    <a:pt x="71" y="2"/>
                  </a:lnTo>
                  <a:lnTo>
                    <a:pt x="69" y="2"/>
                  </a:lnTo>
                  <a:lnTo>
                    <a:pt x="65" y="2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2" y="4"/>
                  </a:lnTo>
                  <a:lnTo>
                    <a:pt x="47" y="4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29" y="5"/>
                  </a:lnTo>
                  <a:lnTo>
                    <a:pt x="22" y="5"/>
                  </a:lnTo>
                  <a:lnTo>
                    <a:pt x="14" y="5"/>
                  </a:lnTo>
                  <a:lnTo>
                    <a:pt x="7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888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3" name="Freeform 1726"/>
            <p:cNvSpPr>
              <a:spLocks/>
            </p:cNvSpPr>
            <p:nvPr/>
          </p:nvSpPr>
          <p:spPr bwMode="auto">
            <a:xfrm>
              <a:off x="2787" y="2544"/>
              <a:ext cx="74" cy="5"/>
            </a:xfrm>
            <a:custGeom>
              <a:avLst/>
              <a:gdLst>
                <a:gd name="T0" fmla="*/ 0 w 74"/>
                <a:gd name="T1" fmla="*/ 5 h 5"/>
                <a:gd name="T2" fmla="*/ 7 w 74"/>
                <a:gd name="T3" fmla="*/ 5 h 5"/>
                <a:gd name="T4" fmla="*/ 14 w 74"/>
                <a:gd name="T5" fmla="*/ 5 h 5"/>
                <a:gd name="T6" fmla="*/ 22 w 74"/>
                <a:gd name="T7" fmla="*/ 5 h 5"/>
                <a:gd name="T8" fmla="*/ 29 w 74"/>
                <a:gd name="T9" fmla="*/ 5 h 5"/>
                <a:gd name="T10" fmla="*/ 35 w 74"/>
                <a:gd name="T11" fmla="*/ 4 h 5"/>
                <a:gd name="T12" fmla="*/ 41 w 74"/>
                <a:gd name="T13" fmla="*/ 4 h 5"/>
                <a:gd name="T14" fmla="*/ 47 w 74"/>
                <a:gd name="T15" fmla="*/ 4 h 5"/>
                <a:gd name="T16" fmla="*/ 52 w 74"/>
                <a:gd name="T17" fmla="*/ 4 h 5"/>
                <a:gd name="T18" fmla="*/ 57 w 74"/>
                <a:gd name="T19" fmla="*/ 3 h 5"/>
                <a:gd name="T20" fmla="*/ 62 w 74"/>
                <a:gd name="T21" fmla="*/ 3 h 5"/>
                <a:gd name="T22" fmla="*/ 65 w 74"/>
                <a:gd name="T23" fmla="*/ 2 h 5"/>
                <a:gd name="T24" fmla="*/ 69 w 74"/>
                <a:gd name="T25" fmla="*/ 2 h 5"/>
                <a:gd name="T26" fmla="*/ 71 w 74"/>
                <a:gd name="T27" fmla="*/ 2 h 5"/>
                <a:gd name="T28" fmla="*/ 73 w 74"/>
                <a:gd name="T29" fmla="*/ 1 h 5"/>
                <a:gd name="T30" fmla="*/ 74 w 74"/>
                <a:gd name="T31" fmla="*/ 0 h 5"/>
                <a:gd name="T32" fmla="*/ 74 w 74"/>
                <a:gd name="T33" fmla="*/ 0 h 5"/>
                <a:gd name="T34" fmla="*/ 73 w 74"/>
                <a:gd name="T35" fmla="*/ 0 h 5"/>
                <a:gd name="T36" fmla="*/ 72 w 74"/>
                <a:gd name="T37" fmla="*/ 0 h 5"/>
                <a:gd name="T38" fmla="*/ 71 w 74"/>
                <a:gd name="T39" fmla="*/ 1 h 5"/>
                <a:gd name="T40" fmla="*/ 69 w 74"/>
                <a:gd name="T41" fmla="*/ 2 h 5"/>
                <a:gd name="T42" fmla="*/ 67 w 74"/>
                <a:gd name="T43" fmla="*/ 2 h 5"/>
                <a:gd name="T44" fmla="*/ 63 w 74"/>
                <a:gd name="T45" fmla="*/ 2 h 5"/>
                <a:gd name="T46" fmla="*/ 59 w 74"/>
                <a:gd name="T47" fmla="*/ 3 h 5"/>
                <a:gd name="T48" fmla="*/ 54 w 74"/>
                <a:gd name="T49" fmla="*/ 4 h 5"/>
                <a:gd name="T50" fmla="*/ 49 w 74"/>
                <a:gd name="T51" fmla="*/ 4 h 5"/>
                <a:gd name="T52" fmla="*/ 43 w 74"/>
                <a:gd name="T53" fmla="*/ 4 h 5"/>
                <a:gd name="T54" fmla="*/ 36 w 74"/>
                <a:gd name="T55" fmla="*/ 4 h 5"/>
                <a:gd name="T56" fmla="*/ 30 w 74"/>
                <a:gd name="T57" fmla="*/ 5 h 5"/>
                <a:gd name="T58" fmla="*/ 23 w 74"/>
                <a:gd name="T59" fmla="*/ 5 h 5"/>
                <a:gd name="T60" fmla="*/ 15 w 74"/>
                <a:gd name="T61" fmla="*/ 5 h 5"/>
                <a:gd name="T62" fmla="*/ 8 w 74"/>
                <a:gd name="T63" fmla="*/ 5 h 5"/>
                <a:gd name="T64" fmla="*/ 0 w 74"/>
                <a:gd name="T65" fmla="*/ 5 h 5"/>
                <a:gd name="T66" fmla="*/ 0 w 74"/>
                <a:gd name="T67" fmla="*/ 5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4"/>
                <a:gd name="T103" fmla="*/ 0 h 5"/>
                <a:gd name="T104" fmla="*/ 74 w 74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4" h="5">
                  <a:moveTo>
                    <a:pt x="0" y="5"/>
                  </a:moveTo>
                  <a:lnTo>
                    <a:pt x="7" y="5"/>
                  </a:lnTo>
                  <a:lnTo>
                    <a:pt x="14" y="5"/>
                  </a:lnTo>
                  <a:lnTo>
                    <a:pt x="22" y="5"/>
                  </a:lnTo>
                  <a:lnTo>
                    <a:pt x="29" y="5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2" y="4"/>
                  </a:lnTo>
                  <a:lnTo>
                    <a:pt x="57" y="3"/>
                  </a:lnTo>
                  <a:lnTo>
                    <a:pt x="62" y="3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3" y="1"/>
                  </a:lnTo>
                  <a:lnTo>
                    <a:pt x="74" y="0"/>
                  </a:lnTo>
                  <a:lnTo>
                    <a:pt x="73" y="0"/>
                  </a:lnTo>
                  <a:lnTo>
                    <a:pt x="72" y="0"/>
                  </a:lnTo>
                  <a:lnTo>
                    <a:pt x="71" y="1"/>
                  </a:lnTo>
                  <a:lnTo>
                    <a:pt x="69" y="2"/>
                  </a:lnTo>
                  <a:lnTo>
                    <a:pt x="67" y="2"/>
                  </a:lnTo>
                  <a:lnTo>
                    <a:pt x="63" y="2"/>
                  </a:lnTo>
                  <a:lnTo>
                    <a:pt x="59" y="3"/>
                  </a:lnTo>
                  <a:lnTo>
                    <a:pt x="54" y="4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36" y="4"/>
                  </a:lnTo>
                  <a:lnTo>
                    <a:pt x="30" y="5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8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7878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4" name="Freeform 1727"/>
            <p:cNvSpPr>
              <a:spLocks/>
            </p:cNvSpPr>
            <p:nvPr/>
          </p:nvSpPr>
          <p:spPr bwMode="auto">
            <a:xfrm>
              <a:off x="2787" y="2544"/>
              <a:ext cx="73" cy="5"/>
            </a:xfrm>
            <a:custGeom>
              <a:avLst/>
              <a:gdLst>
                <a:gd name="T0" fmla="*/ 0 w 73"/>
                <a:gd name="T1" fmla="*/ 5 h 5"/>
                <a:gd name="T2" fmla="*/ 8 w 73"/>
                <a:gd name="T3" fmla="*/ 5 h 5"/>
                <a:gd name="T4" fmla="*/ 15 w 73"/>
                <a:gd name="T5" fmla="*/ 5 h 5"/>
                <a:gd name="T6" fmla="*/ 23 w 73"/>
                <a:gd name="T7" fmla="*/ 5 h 5"/>
                <a:gd name="T8" fmla="*/ 30 w 73"/>
                <a:gd name="T9" fmla="*/ 5 h 5"/>
                <a:gd name="T10" fmla="*/ 36 w 73"/>
                <a:gd name="T11" fmla="*/ 4 h 5"/>
                <a:gd name="T12" fmla="*/ 43 w 73"/>
                <a:gd name="T13" fmla="*/ 4 h 5"/>
                <a:gd name="T14" fmla="*/ 49 w 73"/>
                <a:gd name="T15" fmla="*/ 4 h 5"/>
                <a:gd name="T16" fmla="*/ 54 w 73"/>
                <a:gd name="T17" fmla="*/ 4 h 5"/>
                <a:gd name="T18" fmla="*/ 59 w 73"/>
                <a:gd name="T19" fmla="*/ 3 h 5"/>
                <a:gd name="T20" fmla="*/ 63 w 73"/>
                <a:gd name="T21" fmla="*/ 2 h 5"/>
                <a:gd name="T22" fmla="*/ 67 w 73"/>
                <a:gd name="T23" fmla="*/ 2 h 5"/>
                <a:gd name="T24" fmla="*/ 69 w 73"/>
                <a:gd name="T25" fmla="*/ 2 h 5"/>
                <a:gd name="T26" fmla="*/ 71 w 73"/>
                <a:gd name="T27" fmla="*/ 1 h 5"/>
                <a:gd name="T28" fmla="*/ 72 w 73"/>
                <a:gd name="T29" fmla="*/ 0 h 5"/>
                <a:gd name="T30" fmla="*/ 73 w 73"/>
                <a:gd name="T31" fmla="*/ 0 h 5"/>
                <a:gd name="T32" fmla="*/ 71 w 73"/>
                <a:gd name="T33" fmla="*/ 0 h 5"/>
                <a:gd name="T34" fmla="*/ 71 w 73"/>
                <a:gd name="T35" fmla="*/ 0 h 5"/>
                <a:gd name="T36" fmla="*/ 70 w 73"/>
                <a:gd name="T37" fmla="*/ 1 h 5"/>
                <a:gd name="T38" fmla="*/ 68 w 73"/>
                <a:gd name="T39" fmla="*/ 2 h 5"/>
                <a:gd name="T40" fmla="*/ 65 w 73"/>
                <a:gd name="T41" fmla="*/ 2 h 5"/>
                <a:gd name="T42" fmla="*/ 62 w 73"/>
                <a:gd name="T43" fmla="*/ 2 h 5"/>
                <a:gd name="T44" fmla="*/ 58 w 73"/>
                <a:gd name="T45" fmla="*/ 3 h 5"/>
                <a:gd name="T46" fmla="*/ 53 w 73"/>
                <a:gd name="T47" fmla="*/ 3 h 5"/>
                <a:gd name="T48" fmla="*/ 48 w 73"/>
                <a:gd name="T49" fmla="*/ 4 h 5"/>
                <a:gd name="T50" fmla="*/ 42 w 73"/>
                <a:gd name="T51" fmla="*/ 4 h 5"/>
                <a:gd name="T52" fmla="*/ 35 w 73"/>
                <a:gd name="T53" fmla="*/ 4 h 5"/>
                <a:gd name="T54" fmla="*/ 29 w 73"/>
                <a:gd name="T55" fmla="*/ 4 h 5"/>
                <a:gd name="T56" fmla="*/ 22 w 73"/>
                <a:gd name="T57" fmla="*/ 5 h 5"/>
                <a:gd name="T58" fmla="*/ 15 w 73"/>
                <a:gd name="T59" fmla="*/ 5 h 5"/>
                <a:gd name="T60" fmla="*/ 8 w 73"/>
                <a:gd name="T61" fmla="*/ 5 h 5"/>
                <a:gd name="T62" fmla="*/ 0 w 73"/>
                <a:gd name="T63" fmla="*/ 5 h 5"/>
                <a:gd name="T64" fmla="*/ 0 w 73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3"/>
                <a:gd name="T100" fmla="*/ 0 h 5"/>
                <a:gd name="T101" fmla="*/ 73 w 73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3" h="5">
                  <a:moveTo>
                    <a:pt x="0" y="5"/>
                  </a:moveTo>
                  <a:lnTo>
                    <a:pt x="8" y="5"/>
                  </a:lnTo>
                  <a:lnTo>
                    <a:pt x="15" y="5"/>
                  </a:lnTo>
                  <a:lnTo>
                    <a:pt x="23" y="5"/>
                  </a:lnTo>
                  <a:lnTo>
                    <a:pt x="30" y="5"/>
                  </a:lnTo>
                  <a:lnTo>
                    <a:pt x="36" y="4"/>
                  </a:lnTo>
                  <a:lnTo>
                    <a:pt x="43" y="4"/>
                  </a:lnTo>
                  <a:lnTo>
                    <a:pt x="49" y="4"/>
                  </a:lnTo>
                  <a:lnTo>
                    <a:pt x="54" y="4"/>
                  </a:lnTo>
                  <a:lnTo>
                    <a:pt x="59" y="3"/>
                  </a:lnTo>
                  <a:lnTo>
                    <a:pt x="63" y="2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1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1" y="0"/>
                  </a:lnTo>
                  <a:lnTo>
                    <a:pt x="70" y="1"/>
                  </a:lnTo>
                  <a:lnTo>
                    <a:pt x="68" y="2"/>
                  </a:lnTo>
                  <a:lnTo>
                    <a:pt x="65" y="2"/>
                  </a:lnTo>
                  <a:lnTo>
                    <a:pt x="62" y="2"/>
                  </a:lnTo>
                  <a:lnTo>
                    <a:pt x="58" y="3"/>
                  </a:lnTo>
                  <a:lnTo>
                    <a:pt x="53" y="3"/>
                  </a:lnTo>
                  <a:lnTo>
                    <a:pt x="48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9" y="4"/>
                  </a:lnTo>
                  <a:lnTo>
                    <a:pt x="22" y="5"/>
                  </a:lnTo>
                  <a:lnTo>
                    <a:pt x="15" y="5"/>
                  </a:lnTo>
                  <a:lnTo>
                    <a:pt x="8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5858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5" name="Freeform 1728"/>
            <p:cNvSpPr>
              <a:spLocks/>
            </p:cNvSpPr>
            <p:nvPr/>
          </p:nvSpPr>
          <p:spPr bwMode="auto">
            <a:xfrm>
              <a:off x="2787" y="2544"/>
              <a:ext cx="71" cy="5"/>
            </a:xfrm>
            <a:custGeom>
              <a:avLst/>
              <a:gdLst>
                <a:gd name="T0" fmla="*/ 0 w 71"/>
                <a:gd name="T1" fmla="*/ 5 h 5"/>
                <a:gd name="T2" fmla="*/ 8 w 71"/>
                <a:gd name="T3" fmla="*/ 5 h 5"/>
                <a:gd name="T4" fmla="*/ 15 w 71"/>
                <a:gd name="T5" fmla="*/ 5 h 5"/>
                <a:gd name="T6" fmla="*/ 22 w 71"/>
                <a:gd name="T7" fmla="*/ 5 h 5"/>
                <a:gd name="T8" fmla="*/ 29 w 71"/>
                <a:gd name="T9" fmla="*/ 4 h 5"/>
                <a:gd name="T10" fmla="*/ 35 w 71"/>
                <a:gd name="T11" fmla="*/ 4 h 5"/>
                <a:gd name="T12" fmla="*/ 42 w 71"/>
                <a:gd name="T13" fmla="*/ 4 h 5"/>
                <a:gd name="T14" fmla="*/ 48 w 71"/>
                <a:gd name="T15" fmla="*/ 4 h 5"/>
                <a:gd name="T16" fmla="*/ 53 w 71"/>
                <a:gd name="T17" fmla="*/ 3 h 5"/>
                <a:gd name="T18" fmla="*/ 58 w 71"/>
                <a:gd name="T19" fmla="*/ 3 h 5"/>
                <a:gd name="T20" fmla="*/ 62 w 71"/>
                <a:gd name="T21" fmla="*/ 2 h 5"/>
                <a:gd name="T22" fmla="*/ 65 w 71"/>
                <a:gd name="T23" fmla="*/ 2 h 5"/>
                <a:gd name="T24" fmla="*/ 68 w 71"/>
                <a:gd name="T25" fmla="*/ 2 h 5"/>
                <a:gd name="T26" fmla="*/ 70 w 71"/>
                <a:gd name="T27" fmla="*/ 1 h 5"/>
                <a:gd name="T28" fmla="*/ 71 w 71"/>
                <a:gd name="T29" fmla="*/ 0 h 5"/>
                <a:gd name="T30" fmla="*/ 71 w 71"/>
                <a:gd name="T31" fmla="*/ 0 h 5"/>
                <a:gd name="T32" fmla="*/ 70 w 71"/>
                <a:gd name="T33" fmla="*/ 0 h 5"/>
                <a:gd name="T34" fmla="*/ 69 w 71"/>
                <a:gd name="T35" fmla="*/ 0 h 5"/>
                <a:gd name="T36" fmla="*/ 68 w 71"/>
                <a:gd name="T37" fmla="*/ 1 h 5"/>
                <a:gd name="T38" fmla="*/ 66 w 71"/>
                <a:gd name="T39" fmla="*/ 2 h 5"/>
                <a:gd name="T40" fmla="*/ 64 w 71"/>
                <a:gd name="T41" fmla="*/ 2 h 5"/>
                <a:gd name="T42" fmla="*/ 61 w 71"/>
                <a:gd name="T43" fmla="*/ 2 h 5"/>
                <a:gd name="T44" fmla="*/ 57 w 71"/>
                <a:gd name="T45" fmla="*/ 3 h 5"/>
                <a:gd name="T46" fmla="*/ 52 w 71"/>
                <a:gd name="T47" fmla="*/ 3 h 5"/>
                <a:gd name="T48" fmla="*/ 47 w 71"/>
                <a:gd name="T49" fmla="*/ 4 h 5"/>
                <a:gd name="T50" fmla="*/ 41 w 71"/>
                <a:gd name="T51" fmla="*/ 4 h 5"/>
                <a:gd name="T52" fmla="*/ 35 w 71"/>
                <a:gd name="T53" fmla="*/ 4 h 5"/>
                <a:gd name="T54" fmla="*/ 28 w 71"/>
                <a:gd name="T55" fmla="*/ 4 h 5"/>
                <a:gd name="T56" fmla="*/ 22 w 71"/>
                <a:gd name="T57" fmla="*/ 5 h 5"/>
                <a:gd name="T58" fmla="*/ 14 w 71"/>
                <a:gd name="T59" fmla="*/ 5 h 5"/>
                <a:gd name="T60" fmla="*/ 7 w 71"/>
                <a:gd name="T61" fmla="*/ 5 h 5"/>
                <a:gd name="T62" fmla="*/ 0 w 71"/>
                <a:gd name="T63" fmla="*/ 5 h 5"/>
                <a:gd name="T64" fmla="*/ 0 w 71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5"/>
                <a:gd name="T101" fmla="*/ 71 w 71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5">
                  <a:moveTo>
                    <a:pt x="0" y="5"/>
                  </a:moveTo>
                  <a:lnTo>
                    <a:pt x="8" y="5"/>
                  </a:lnTo>
                  <a:lnTo>
                    <a:pt x="15" y="5"/>
                  </a:lnTo>
                  <a:lnTo>
                    <a:pt x="22" y="5"/>
                  </a:lnTo>
                  <a:lnTo>
                    <a:pt x="29" y="4"/>
                  </a:lnTo>
                  <a:lnTo>
                    <a:pt x="35" y="4"/>
                  </a:lnTo>
                  <a:lnTo>
                    <a:pt x="42" y="4"/>
                  </a:lnTo>
                  <a:lnTo>
                    <a:pt x="48" y="4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62" y="2"/>
                  </a:lnTo>
                  <a:lnTo>
                    <a:pt x="65" y="2"/>
                  </a:lnTo>
                  <a:lnTo>
                    <a:pt x="68" y="2"/>
                  </a:lnTo>
                  <a:lnTo>
                    <a:pt x="70" y="1"/>
                  </a:lnTo>
                  <a:lnTo>
                    <a:pt x="71" y="0"/>
                  </a:lnTo>
                  <a:lnTo>
                    <a:pt x="70" y="0"/>
                  </a:lnTo>
                  <a:lnTo>
                    <a:pt x="69" y="0"/>
                  </a:lnTo>
                  <a:lnTo>
                    <a:pt x="68" y="1"/>
                  </a:lnTo>
                  <a:lnTo>
                    <a:pt x="66" y="2"/>
                  </a:lnTo>
                  <a:lnTo>
                    <a:pt x="64" y="2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2" y="3"/>
                  </a:lnTo>
                  <a:lnTo>
                    <a:pt x="47" y="4"/>
                  </a:lnTo>
                  <a:lnTo>
                    <a:pt x="41" y="4"/>
                  </a:lnTo>
                  <a:lnTo>
                    <a:pt x="35" y="4"/>
                  </a:lnTo>
                  <a:lnTo>
                    <a:pt x="28" y="4"/>
                  </a:lnTo>
                  <a:lnTo>
                    <a:pt x="22" y="5"/>
                  </a:lnTo>
                  <a:lnTo>
                    <a:pt x="14" y="5"/>
                  </a:lnTo>
                  <a:lnTo>
                    <a:pt x="7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3838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6" name="Freeform 1729"/>
            <p:cNvSpPr>
              <a:spLocks/>
            </p:cNvSpPr>
            <p:nvPr/>
          </p:nvSpPr>
          <p:spPr bwMode="auto">
            <a:xfrm>
              <a:off x="2787" y="2544"/>
              <a:ext cx="70" cy="5"/>
            </a:xfrm>
            <a:custGeom>
              <a:avLst/>
              <a:gdLst>
                <a:gd name="T0" fmla="*/ 0 w 70"/>
                <a:gd name="T1" fmla="*/ 5 h 5"/>
                <a:gd name="T2" fmla="*/ 7 w 70"/>
                <a:gd name="T3" fmla="*/ 5 h 5"/>
                <a:gd name="T4" fmla="*/ 14 w 70"/>
                <a:gd name="T5" fmla="*/ 5 h 5"/>
                <a:gd name="T6" fmla="*/ 22 w 70"/>
                <a:gd name="T7" fmla="*/ 5 h 5"/>
                <a:gd name="T8" fmla="*/ 28 w 70"/>
                <a:gd name="T9" fmla="*/ 4 h 5"/>
                <a:gd name="T10" fmla="*/ 35 w 70"/>
                <a:gd name="T11" fmla="*/ 4 h 5"/>
                <a:gd name="T12" fmla="*/ 41 w 70"/>
                <a:gd name="T13" fmla="*/ 4 h 5"/>
                <a:gd name="T14" fmla="*/ 47 w 70"/>
                <a:gd name="T15" fmla="*/ 4 h 5"/>
                <a:gd name="T16" fmla="*/ 52 w 70"/>
                <a:gd name="T17" fmla="*/ 3 h 5"/>
                <a:gd name="T18" fmla="*/ 57 w 70"/>
                <a:gd name="T19" fmla="*/ 3 h 5"/>
                <a:gd name="T20" fmla="*/ 61 w 70"/>
                <a:gd name="T21" fmla="*/ 2 h 5"/>
                <a:gd name="T22" fmla="*/ 64 w 70"/>
                <a:gd name="T23" fmla="*/ 2 h 5"/>
                <a:gd name="T24" fmla="*/ 66 w 70"/>
                <a:gd name="T25" fmla="*/ 2 h 5"/>
                <a:gd name="T26" fmla="*/ 68 w 70"/>
                <a:gd name="T27" fmla="*/ 1 h 5"/>
                <a:gd name="T28" fmla="*/ 69 w 70"/>
                <a:gd name="T29" fmla="*/ 0 h 5"/>
                <a:gd name="T30" fmla="*/ 70 w 70"/>
                <a:gd name="T31" fmla="*/ 0 h 5"/>
                <a:gd name="T32" fmla="*/ 68 w 70"/>
                <a:gd name="T33" fmla="*/ 0 h 5"/>
                <a:gd name="T34" fmla="*/ 68 w 70"/>
                <a:gd name="T35" fmla="*/ 0 h 5"/>
                <a:gd name="T36" fmla="*/ 67 w 70"/>
                <a:gd name="T37" fmla="*/ 1 h 5"/>
                <a:gd name="T38" fmla="*/ 65 w 70"/>
                <a:gd name="T39" fmla="*/ 2 h 5"/>
                <a:gd name="T40" fmla="*/ 62 w 70"/>
                <a:gd name="T41" fmla="*/ 2 h 5"/>
                <a:gd name="T42" fmla="*/ 59 w 70"/>
                <a:gd name="T43" fmla="*/ 2 h 5"/>
                <a:gd name="T44" fmla="*/ 55 w 70"/>
                <a:gd name="T45" fmla="*/ 3 h 5"/>
                <a:gd name="T46" fmla="*/ 51 w 70"/>
                <a:gd name="T47" fmla="*/ 3 h 5"/>
                <a:gd name="T48" fmla="*/ 46 w 70"/>
                <a:gd name="T49" fmla="*/ 4 h 5"/>
                <a:gd name="T50" fmla="*/ 40 w 70"/>
                <a:gd name="T51" fmla="*/ 4 h 5"/>
                <a:gd name="T52" fmla="*/ 34 w 70"/>
                <a:gd name="T53" fmla="*/ 4 h 5"/>
                <a:gd name="T54" fmla="*/ 28 w 70"/>
                <a:gd name="T55" fmla="*/ 4 h 5"/>
                <a:gd name="T56" fmla="*/ 21 w 70"/>
                <a:gd name="T57" fmla="*/ 4 h 5"/>
                <a:gd name="T58" fmla="*/ 14 w 70"/>
                <a:gd name="T59" fmla="*/ 5 h 5"/>
                <a:gd name="T60" fmla="*/ 7 w 70"/>
                <a:gd name="T61" fmla="*/ 5 h 5"/>
                <a:gd name="T62" fmla="*/ 0 w 70"/>
                <a:gd name="T63" fmla="*/ 5 h 5"/>
                <a:gd name="T64" fmla="*/ 0 w 70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5"/>
                <a:gd name="T101" fmla="*/ 70 w 70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5">
                  <a:moveTo>
                    <a:pt x="0" y="5"/>
                  </a:moveTo>
                  <a:lnTo>
                    <a:pt x="7" y="5"/>
                  </a:lnTo>
                  <a:lnTo>
                    <a:pt x="14" y="5"/>
                  </a:lnTo>
                  <a:lnTo>
                    <a:pt x="22" y="5"/>
                  </a:lnTo>
                  <a:lnTo>
                    <a:pt x="28" y="4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7" y="4"/>
                  </a:lnTo>
                  <a:lnTo>
                    <a:pt x="52" y="3"/>
                  </a:lnTo>
                  <a:lnTo>
                    <a:pt x="57" y="3"/>
                  </a:lnTo>
                  <a:lnTo>
                    <a:pt x="61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8" y="1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7" y="1"/>
                  </a:lnTo>
                  <a:lnTo>
                    <a:pt x="65" y="2"/>
                  </a:lnTo>
                  <a:lnTo>
                    <a:pt x="62" y="2"/>
                  </a:lnTo>
                  <a:lnTo>
                    <a:pt x="59" y="2"/>
                  </a:lnTo>
                  <a:lnTo>
                    <a:pt x="55" y="3"/>
                  </a:lnTo>
                  <a:lnTo>
                    <a:pt x="51" y="3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5"/>
                  </a:lnTo>
                  <a:lnTo>
                    <a:pt x="7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7" name="Freeform 1730"/>
            <p:cNvSpPr>
              <a:spLocks/>
            </p:cNvSpPr>
            <p:nvPr/>
          </p:nvSpPr>
          <p:spPr bwMode="auto">
            <a:xfrm>
              <a:off x="2787" y="2544"/>
              <a:ext cx="68" cy="5"/>
            </a:xfrm>
            <a:custGeom>
              <a:avLst/>
              <a:gdLst>
                <a:gd name="T0" fmla="*/ 0 w 68"/>
                <a:gd name="T1" fmla="*/ 5 h 5"/>
                <a:gd name="T2" fmla="*/ 7 w 68"/>
                <a:gd name="T3" fmla="*/ 5 h 5"/>
                <a:gd name="T4" fmla="*/ 14 w 68"/>
                <a:gd name="T5" fmla="*/ 5 h 5"/>
                <a:gd name="T6" fmla="*/ 21 w 68"/>
                <a:gd name="T7" fmla="*/ 4 h 5"/>
                <a:gd name="T8" fmla="*/ 28 w 68"/>
                <a:gd name="T9" fmla="*/ 4 h 5"/>
                <a:gd name="T10" fmla="*/ 34 w 68"/>
                <a:gd name="T11" fmla="*/ 4 h 5"/>
                <a:gd name="T12" fmla="*/ 40 w 68"/>
                <a:gd name="T13" fmla="*/ 4 h 5"/>
                <a:gd name="T14" fmla="*/ 46 w 68"/>
                <a:gd name="T15" fmla="*/ 4 h 5"/>
                <a:gd name="T16" fmla="*/ 51 w 68"/>
                <a:gd name="T17" fmla="*/ 3 h 5"/>
                <a:gd name="T18" fmla="*/ 55 w 68"/>
                <a:gd name="T19" fmla="*/ 3 h 5"/>
                <a:gd name="T20" fmla="*/ 59 w 68"/>
                <a:gd name="T21" fmla="*/ 2 h 5"/>
                <a:gd name="T22" fmla="*/ 62 w 68"/>
                <a:gd name="T23" fmla="*/ 2 h 5"/>
                <a:gd name="T24" fmla="*/ 65 w 68"/>
                <a:gd name="T25" fmla="*/ 2 h 5"/>
                <a:gd name="T26" fmla="*/ 67 w 68"/>
                <a:gd name="T27" fmla="*/ 1 h 5"/>
                <a:gd name="T28" fmla="*/ 68 w 68"/>
                <a:gd name="T29" fmla="*/ 0 h 5"/>
                <a:gd name="T30" fmla="*/ 68 w 68"/>
                <a:gd name="T31" fmla="*/ 0 h 5"/>
                <a:gd name="T32" fmla="*/ 67 w 68"/>
                <a:gd name="T33" fmla="*/ 0 h 5"/>
                <a:gd name="T34" fmla="*/ 66 w 68"/>
                <a:gd name="T35" fmla="*/ 0 h 5"/>
                <a:gd name="T36" fmla="*/ 65 w 68"/>
                <a:gd name="T37" fmla="*/ 1 h 5"/>
                <a:gd name="T38" fmla="*/ 63 w 68"/>
                <a:gd name="T39" fmla="*/ 2 h 5"/>
                <a:gd name="T40" fmla="*/ 61 w 68"/>
                <a:gd name="T41" fmla="*/ 2 h 5"/>
                <a:gd name="T42" fmla="*/ 58 w 68"/>
                <a:gd name="T43" fmla="*/ 2 h 5"/>
                <a:gd name="T44" fmla="*/ 54 w 68"/>
                <a:gd name="T45" fmla="*/ 3 h 5"/>
                <a:gd name="T46" fmla="*/ 50 w 68"/>
                <a:gd name="T47" fmla="*/ 3 h 5"/>
                <a:gd name="T48" fmla="*/ 45 w 68"/>
                <a:gd name="T49" fmla="*/ 4 h 5"/>
                <a:gd name="T50" fmla="*/ 39 w 68"/>
                <a:gd name="T51" fmla="*/ 4 h 5"/>
                <a:gd name="T52" fmla="*/ 33 w 68"/>
                <a:gd name="T53" fmla="*/ 4 h 5"/>
                <a:gd name="T54" fmla="*/ 27 w 68"/>
                <a:gd name="T55" fmla="*/ 4 h 5"/>
                <a:gd name="T56" fmla="*/ 21 w 68"/>
                <a:gd name="T57" fmla="*/ 4 h 5"/>
                <a:gd name="T58" fmla="*/ 14 w 68"/>
                <a:gd name="T59" fmla="*/ 4 h 5"/>
                <a:gd name="T60" fmla="*/ 7 w 68"/>
                <a:gd name="T61" fmla="*/ 5 h 5"/>
                <a:gd name="T62" fmla="*/ 0 w 68"/>
                <a:gd name="T63" fmla="*/ 5 h 5"/>
                <a:gd name="T64" fmla="*/ 0 w 68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8"/>
                <a:gd name="T100" fmla="*/ 0 h 5"/>
                <a:gd name="T101" fmla="*/ 68 w 68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8" h="5">
                  <a:moveTo>
                    <a:pt x="0" y="5"/>
                  </a:moveTo>
                  <a:lnTo>
                    <a:pt x="7" y="5"/>
                  </a:lnTo>
                  <a:lnTo>
                    <a:pt x="14" y="5"/>
                  </a:lnTo>
                  <a:lnTo>
                    <a:pt x="21" y="4"/>
                  </a:lnTo>
                  <a:lnTo>
                    <a:pt x="28" y="4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6" y="4"/>
                  </a:lnTo>
                  <a:lnTo>
                    <a:pt x="51" y="3"/>
                  </a:lnTo>
                  <a:lnTo>
                    <a:pt x="55" y="3"/>
                  </a:lnTo>
                  <a:lnTo>
                    <a:pt x="59" y="2"/>
                  </a:lnTo>
                  <a:lnTo>
                    <a:pt x="62" y="2"/>
                  </a:lnTo>
                  <a:lnTo>
                    <a:pt x="65" y="2"/>
                  </a:lnTo>
                  <a:lnTo>
                    <a:pt x="67" y="1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6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8" y="2"/>
                  </a:lnTo>
                  <a:lnTo>
                    <a:pt x="54" y="3"/>
                  </a:lnTo>
                  <a:lnTo>
                    <a:pt x="50" y="3"/>
                  </a:lnTo>
                  <a:lnTo>
                    <a:pt x="45" y="4"/>
                  </a:lnTo>
                  <a:lnTo>
                    <a:pt x="39" y="4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7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8" name="Freeform 1731"/>
            <p:cNvSpPr>
              <a:spLocks/>
            </p:cNvSpPr>
            <p:nvPr/>
          </p:nvSpPr>
          <p:spPr bwMode="auto">
            <a:xfrm>
              <a:off x="2787" y="2544"/>
              <a:ext cx="67" cy="5"/>
            </a:xfrm>
            <a:custGeom>
              <a:avLst/>
              <a:gdLst>
                <a:gd name="T0" fmla="*/ 0 w 67"/>
                <a:gd name="T1" fmla="*/ 5 h 5"/>
                <a:gd name="T2" fmla="*/ 7 w 67"/>
                <a:gd name="T3" fmla="*/ 5 h 5"/>
                <a:gd name="T4" fmla="*/ 14 w 67"/>
                <a:gd name="T5" fmla="*/ 4 h 5"/>
                <a:gd name="T6" fmla="*/ 21 w 67"/>
                <a:gd name="T7" fmla="*/ 4 h 5"/>
                <a:gd name="T8" fmla="*/ 27 w 67"/>
                <a:gd name="T9" fmla="*/ 4 h 5"/>
                <a:gd name="T10" fmla="*/ 33 w 67"/>
                <a:gd name="T11" fmla="*/ 4 h 5"/>
                <a:gd name="T12" fmla="*/ 39 w 67"/>
                <a:gd name="T13" fmla="*/ 4 h 5"/>
                <a:gd name="T14" fmla="*/ 45 w 67"/>
                <a:gd name="T15" fmla="*/ 4 h 5"/>
                <a:gd name="T16" fmla="*/ 50 w 67"/>
                <a:gd name="T17" fmla="*/ 3 h 5"/>
                <a:gd name="T18" fmla="*/ 54 w 67"/>
                <a:gd name="T19" fmla="*/ 3 h 5"/>
                <a:gd name="T20" fmla="*/ 58 w 67"/>
                <a:gd name="T21" fmla="*/ 2 h 5"/>
                <a:gd name="T22" fmla="*/ 61 w 67"/>
                <a:gd name="T23" fmla="*/ 2 h 5"/>
                <a:gd name="T24" fmla="*/ 63 w 67"/>
                <a:gd name="T25" fmla="*/ 2 h 5"/>
                <a:gd name="T26" fmla="*/ 65 w 67"/>
                <a:gd name="T27" fmla="*/ 1 h 5"/>
                <a:gd name="T28" fmla="*/ 66 w 67"/>
                <a:gd name="T29" fmla="*/ 0 h 5"/>
                <a:gd name="T30" fmla="*/ 67 w 67"/>
                <a:gd name="T31" fmla="*/ 0 h 5"/>
                <a:gd name="T32" fmla="*/ 65 w 67"/>
                <a:gd name="T33" fmla="*/ 0 h 5"/>
                <a:gd name="T34" fmla="*/ 65 w 67"/>
                <a:gd name="T35" fmla="*/ 0 h 5"/>
                <a:gd name="T36" fmla="*/ 64 w 67"/>
                <a:gd name="T37" fmla="*/ 1 h 5"/>
                <a:gd name="T38" fmla="*/ 62 w 67"/>
                <a:gd name="T39" fmla="*/ 2 h 5"/>
                <a:gd name="T40" fmla="*/ 60 w 67"/>
                <a:gd name="T41" fmla="*/ 2 h 5"/>
                <a:gd name="T42" fmla="*/ 57 w 67"/>
                <a:gd name="T43" fmla="*/ 2 h 5"/>
                <a:gd name="T44" fmla="*/ 53 w 67"/>
                <a:gd name="T45" fmla="*/ 3 h 5"/>
                <a:gd name="T46" fmla="*/ 48 w 67"/>
                <a:gd name="T47" fmla="*/ 3 h 5"/>
                <a:gd name="T48" fmla="*/ 44 w 67"/>
                <a:gd name="T49" fmla="*/ 3 h 5"/>
                <a:gd name="T50" fmla="*/ 38 w 67"/>
                <a:gd name="T51" fmla="*/ 4 h 5"/>
                <a:gd name="T52" fmla="*/ 33 w 67"/>
                <a:gd name="T53" fmla="*/ 4 h 5"/>
                <a:gd name="T54" fmla="*/ 27 w 67"/>
                <a:gd name="T55" fmla="*/ 4 h 5"/>
                <a:gd name="T56" fmla="*/ 20 w 67"/>
                <a:gd name="T57" fmla="*/ 4 h 5"/>
                <a:gd name="T58" fmla="*/ 14 w 67"/>
                <a:gd name="T59" fmla="*/ 4 h 5"/>
                <a:gd name="T60" fmla="*/ 7 w 67"/>
                <a:gd name="T61" fmla="*/ 4 h 5"/>
                <a:gd name="T62" fmla="*/ 0 w 67"/>
                <a:gd name="T63" fmla="*/ 4 h 5"/>
                <a:gd name="T64" fmla="*/ 0 w 67"/>
                <a:gd name="T65" fmla="*/ 5 h 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7"/>
                <a:gd name="T100" fmla="*/ 0 h 5"/>
                <a:gd name="T101" fmla="*/ 67 w 67"/>
                <a:gd name="T102" fmla="*/ 5 h 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7" h="5">
                  <a:moveTo>
                    <a:pt x="0" y="5"/>
                  </a:moveTo>
                  <a:lnTo>
                    <a:pt x="7" y="5"/>
                  </a:lnTo>
                  <a:lnTo>
                    <a:pt x="14" y="4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39" y="4"/>
                  </a:lnTo>
                  <a:lnTo>
                    <a:pt x="45" y="4"/>
                  </a:lnTo>
                  <a:lnTo>
                    <a:pt x="50" y="3"/>
                  </a:lnTo>
                  <a:lnTo>
                    <a:pt x="54" y="3"/>
                  </a:lnTo>
                  <a:lnTo>
                    <a:pt x="58" y="2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4" y="1"/>
                  </a:lnTo>
                  <a:lnTo>
                    <a:pt x="62" y="2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3" y="3"/>
                  </a:lnTo>
                  <a:lnTo>
                    <a:pt x="48" y="3"/>
                  </a:lnTo>
                  <a:lnTo>
                    <a:pt x="44" y="3"/>
                  </a:lnTo>
                  <a:lnTo>
                    <a:pt x="38" y="4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59" name="Freeform 1732"/>
            <p:cNvSpPr>
              <a:spLocks/>
            </p:cNvSpPr>
            <p:nvPr/>
          </p:nvSpPr>
          <p:spPr bwMode="auto">
            <a:xfrm>
              <a:off x="2787" y="2544"/>
              <a:ext cx="65" cy="4"/>
            </a:xfrm>
            <a:custGeom>
              <a:avLst/>
              <a:gdLst>
                <a:gd name="T0" fmla="*/ 0 w 65"/>
                <a:gd name="T1" fmla="*/ 4 h 4"/>
                <a:gd name="T2" fmla="*/ 7 w 65"/>
                <a:gd name="T3" fmla="*/ 4 h 4"/>
                <a:gd name="T4" fmla="*/ 14 w 65"/>
                <a:gd name="T5" fmla="*/ 4 h 4"/>
                <a:gd name="T6" fmla="*/ 20 w 65"/>
                <a:gd name="T7" fmla="*/ 4 h 4"/>
                <a:gd name="T8" fmla="*/ 27 w 65"/>
                <a:gd name="T9" fmla="*/ 4 h 4"/>
                <a:gd name="T10" fmla="*/ 33 w 65"/>
                <a:gd name="T11" fmla="*/ 4 h 4"/>
                <a:gd name="T12" fmla="*/ 38 w 65"/>
                <a:gd name="T13" fmla="*/ 4 h 4"/>
                <a:gd name="T14" fmla="*/ 44 w 65"/>
                <a:gd name="T15" fmla="*/ 3 h 4"/>
                <a:gd name="T16" fmla="*/ 48 w 65"/>
                <a:gd name="T17" fmla="*/ 3 h 4"/>
                <a:gd name="T18" fmla="*/ 53 w 65"/>
                <a:gd name="T19" fmla="*/ 3 h 4"/>
                <a:gd name="T20" fmla="*/ 57 w 65"/>
                <a:gd name="T21" fmla="*/ 2 h 4"/>
                <a:gd name="T22" fmla="*/ 60 w 65"/>
                <a:gd name="T23" fmla="*/ 2 h 4"/>
                <a:gd name="T24" fmla="*/ 62 w 65"/>
                <a:gd name="T25" fmla="*/ 2 h 4"/>
                <a:gd name="T26" fmla="*/ 64 w 65"/>
                <a:gd name="T27" fmla="*/ 1 h 4"/>
                <a:gd name="T28" fmla="*/ 65 w 65"/>
                <a:gd name="T29" fmla="*/ 0 h 4"/>
                <a:gd name="T30" fmla="*/ 65 w 65"/>
                <a:gd name="T31" fmla="*/ 0 h 4"/>
                <a:gd name="T32" fmla="*/ 64 w 65"/>
                <a:gd name="T33" fmla="*/ 0 h 4"/>
                <a:gd name="T34" fmla="*/ 63 w 65"/>
                <a:gd name="T35" fmla="*/ 0 h 4"/>
                <a:gd name="T36" fmla="*/ 62 w 65"/>
                <a:gd name="T37" fmla="*/ 1 h 4"/>
                <a:gd name="T38" fmla="*/ 60 w 65"/>
                <a:gd name="T39" fmla="*/ 2 h 4"/>
                <a:gd name="T40" fmla="*/ 57 w 65"/>
                <a:gd name="T41" fmla="*/ 2 h 4"/>
                <a:gd name="T42" fmla="*/ 54 w 65"/>
                <a:gd name="T43" fmla="*/ 2 h 4"/>
                <a:gd name="T44" fmla="*/ 50 w 65"/>
                <a:gd name="T45" fmla="*/ 3 h 4"/>
                <a:gd name="T46" fmla="*/ 45 w 65"/>
                <a:gd name="T47" fmla="*/ 3 h 4"/>
                <a:gd name="T48" fmla="*/ 40 w 65"/>
                <a:gd name="T49" fmla="*/ 4 h 4"/>
                <a:gd name="T50" fmla="*/ 34 w 65"/>
                <a:gd name="T51" fmla="*/ 4 h 4"/>
                <a:gd name="T52" fmla="*/ 28 w 65"/>
                <a:gd name="T53" fmla="*/ 4 h 4"/>
                <a:gd name="T54" fmla="*/ 21 w 65"/>
                <a:gd name="T55" fmla="*/ 4 h 4"/>
                <a:gd name="T56" fmla="*/ 14 w 65"/>
                <a:gd name="T57" fmla="*/ 4 h 4"/>
                <a:gd name="T58" fmla="*/ 7 w 65"/>
                <a:gd name="T59" fmla="*/ 4 h 4"/>
                <a:gd name="T60" fmla="*/ 0 w 65"/>
                <a:gd name="T61" fmla="*/ 4 h 4"/>
                <a:gd name="T62" fmla="*/ 0 w 65"/>
                <a:gd name="T63" fmla="*/ 4 h 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"/>
                <a:gd name="T97" fmla="*/ 0 h 4"/>
                <a:gd name="T98" fmla="*/ 65 w 65"/>
                <a:gd name="T99" fmla="*/ 4 h 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" h="4">
                  <a:moveTo>
                    <a:pt x="0" y="4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38" y="4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3" y="3"/>
                  </a:lnTo>
                  <a:lnTo>
                    <a:pt x="57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1"/>
                  </a:lnTo>
                  <a:lnTo>
                    <a:pt x="65" y="0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2" y="1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4" y="2"/>
                  </a:lnTo>
                  <a:lnTo>
                    <a:pt x="50" y="3"/>
                  </a:lnTo>
                  <a:lnTo>
                    <a:pt x="45" y="3"/>
                  </a:lnTo>
                  <a:lnTo>
                    <a:pt x="40" y="4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E7E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0" name="Freeform 1733"/>
            <p:cNvSpPr>
              <a:spLocks/>
            </p:cNvSpPr>
            <p:nvPr/>
          </p:nvSpPr>
          <p:spPr bwMode="auto">
            <a:xfrm>
              <a:off x="2787" y="2544"/>
              <a:ext cx="64" cy="4"/>
            </a:xfrm>
            <a:custGeom>
              <a:avLst/>
              <a:gdLst>
                <a:gd name="T0" fmla="*/ 0 w 64"/>
                <a:gd name="T1" fmla="*/ 4 h 4"/>
                <a:gd name="T2" fmla="*/ 7 w 64"/>
                <a:gd name="T3" fmla="*/ 4 h 4"/>
                <a:gd name="T4" fmla="*/ 14 w 64"/>
                <a:gd name="T5" fmla="*/ 4 h 4"/>
                <a:gd name="T6" fmla="*/ 21 w 64"/>
                <a:gd name="T7" fmla="*/ 4 h 4"/>
                <a:gd name="T8" fmla="*/ 28 w 64"/>
                <a:gd name="T9" fmla="*/ 4 h 4"/>
                <a:gd name="T10" fmla="*/ 34 w 64"/>
                <a:gd name="T11" fmla="*/ 4 h 4"/>
                <a:gd name="T12" fmla="*/ 40 w 64"/>
                <a:gd name="T13" fmla="*/ 4 h 4"/>
                <a:gd name="T14" fmla="*/ 45 w 64"/>
                <a:gd name="T15" fmla="*/ 3 h 4"/>
                <a:gd name="T16" fmla="*/ 50 w 64"/>
                <a:gd name="T17" fmla="*/ 3 h 4"/>
                <a:gd name="T18" fmla="*/ 54 w 64"/>
                <a:gd name="T19" fmla="*/ 2 h 4"/>
                <a:gd name="T20" fmla="*/ 57 w 64"/>
                <a:gd name="T21" fmla="*/ 2 h 4"/>
                <a:gd name="T22" fmla="*/ 60 w 64"/>
                <a:gd name="T23" fmla="*/ 2 h 4"/>
                <a:gd name="T24" fmla="*/ 62 w 64"/>
                <a:gd name="T25" fmla="*/ 1 h 4"/>
                <a:gd name="T26" fmla="*/ 63 w 64"/>
                <a:gd name="T27" fmla="*/ 0 h 4"/>
                <a:gd name="T28" fmla="*/ 64 w 64"/>
                <a:gd name="T29" fmla="*/ 0 h 4"/>
                <a:gd name="T30" fmla="*/ 62 w 64"/>
                <a:gd name="T31" fmla="*/ 0 h 4"/>
                <a:gd name="T32" fmla="*/ 62 w 64"/>
                <a:gd name="T33" fmla="*/ 0 h 4"/>
                <a:gd name="T34" fmla="*/ 61 w 64"/>
                <a:gd name="T35" fmla="*/ 1 h 4"/>
                <a:gd name="T36" fmla="*/ 59 w 64"/>
                <a:gd name="T37" fmla="*/ 2 h 4"/>
                <a:gd name="T38" fmla="*/ 56 w 64"/>
                <a:gd name="T39" fmla="*/ 2 h 4"/>
                <a:gd name="T40" fmla="*/ 52 w 64"/>
                <a:gd name="T41" fmla="*/ 2 h 4"/>
                <a:gd name="T42" fmla="*/ 48 w 64"/>
                <a:gd name="T43" fmla="*/ 3 h 4"/>
                <a:gd name="T44" fmla="*/ 44 w 64"/>
                <a:gd name="T45" fmla="*/ 3 h 4"/>
                <a:gd name="T46" fmla="*/ 39 w 64"/>
                <a:gd name="T47" fmla="*/ 3 h 4"/>
                <a:gd name="T48" fmla="*/ 33 w 64"/>
                <a:gd name="T49" fmla="*/ 4 h 4"/>
                <a:gd name="T50" fmla="*/ 27 w 64"/>
                <a:gd name="T51" fmla="*/ 4 h 4"/>
                <a:gd name="T52" fmla="*/ 21 w 64"/>
                <a:gd name="T53" fmla="*/ 4 h 4"/>
                <a:gd name="T54" fmla="*/ 14 w 64"/>
                <a:gd name="T55" fmla="*/ 4 h 4"/>
                <a:gd name="T56" fmla="*/ 7 w 64"/>
                <a:gd name="T57" fmla="*/ 4 h 4"/>
                <a:gd name="T58" fmla="*/ 0 w 64"/>
                <a:gd name="T59" fmla="*/ 4 h 4"/>
                <a:gd name="T60" fmla="*/ 0 w 64"/>
                <a:gd name="T61" fmla="*/ 4 h 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4"/>
                <a:gd name="T95" fmla="*/ 64 w 64"/>
                <a:gd name="T96" fmla="*/ 4 h 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4">
                  <a:moveTo>
                    <a:pt x="0" y="4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1" y="4"/>
                  </a:lnTo>
                  <a:lnTo>
                    <a:pt x="28" y="4"/>
                  </a:lnTo>
                  <a:lnTo>
                    <a:pt x="34" y="4"/>
                  </a:lnTo>
                  <a:lnTo>
                    <a:pt x="40" y="4"/>
                  </a:lnTo>
                  <a:lnTo>
                    <a:pt x="45" y="3"/>
                  </a:lnTo>
                  <a:lnTo>
                    <a:pt x="50" y="3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60" y="2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61" y="1"/>
                  </a:lnTo>
                  <a:lnTo>
                    <a:pt x="59" y="2"/>
                  </a:lnTo>
                  <a:lnTo>
                    <a:pt x="56" y="2"/>
                  </a:lnTo>
                  <a:lnTo>
                    <a:pt x="52" y="2"/>
                  </a:lnTo>
                  <a:lnTo>
                    <a:pt x="48" y="3"/>
                  </a:lnTo>
                  <a:lnTo>
                    <a:pt x="44" y="3"/>
                  </a:lnTo>
                  <a:lnTo>
                    <a:pt x="39" y="3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21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D7D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1" name="Freeform 1734"/>
            <p:cNvSpPr>
              <a:spLocks/>
            </p:cNvSpPr>
            <p:nvPr/>
          </p:nvSpPr>
          <p:spPr bwMode="auto">
            <a:xfrm>
              <a:off x="2787" y="2544"/>
              <a:ext cx="62" cy="4"/>
            </a:xfrm>
            <a:custGeom>
              <a:avLst/>
              <a:gdLst>
                <a:gd name="T0" fmla="*/ 0 w 62"/>
                <a:gd name="T1" fmla="*/ 4 h 4"/>
                <a:gd name="T2" fmla="*/ 7 w 62"/>
                <a:gd name="T3" fmla="*/ 4 h 4"/>
                <a:gd name="T4" fmla="*/ 14 w 62"/>
                <a:gd name="T5" fmla="*/ 4 h 4"/>
                <a:gd name="T6" fmla="*/ 21 w 62"/>
                <a:gd name="T7" fmla="*/ 4 h 4"/>
                <a:gd name="T8" fmla="*/ 27 w 62"/>
                <a:gd name="T9" fmla="*/ 4 h 4"/>
                <a:gd name="T10" fmla="*/ 33 w 62"/>
                <a:gd name="T11" fmla="*/ 4 h 4"/>
                <a:gd name="T12" fmla="*/ 39 w 62"/>
                <a:gd name="T13" fmla="*/ 3 h 4"/>
                <a:gd name="T14" fmla="*/ 44 w 62"/>
                <a:gd name="T15" fmla="*/ 3 h 4"/>
                <a:gd name="T16" fmla="*/ 48 w 62"/>
                <a:gd name="T17" fmla="*/ 3 h 4"/>
                <a:gd name="T18" fmla="*/ 52 w 62"/>
                <a:gd name="T19" fmla="*/ 2 h 4"/>
                <a:gd name="T20" fmla="*/ 56 w 62"/>
                <a:gd name="T21" fmla="*/ 2 h 4"/>
                <a:gd name="T22" fmla="*/ 59 w 62"/>
                <a:gd name="T23" fmla="*/ 2 h 4"/>
                <a:gd name="T24" fmla="*/ 61 w 62"/>
                <a:gd name="T25" fmla="*/ 1 h 4"/>
                <a:gd name="T26" fmla="*/ 62 w 62"/>
                <a:gd name="T27" fmla="*/ 0 h 4"/>
                <a:gd name="T28" fmla="*/ 62 w 62"/>
                <a:gd name="T29" fmla="*/ 0 h 4"/>
                <a:gd name="T30" fmla="*/ 61 w 62"/>
                <a:gd name="T31" fmla="*/ 0 h 4"/>
                <a:gd name="T32" fmla="*/ 60 w 62"/>
                <a:gd name="T33" fmla="*/ 0 h 4"/>
                <a:gd name="T34" fmla="*/ 59 w 62"/>
                <a:gd name="T35" fmla="*/ 1 h 4"/>
                <a:gd name="T36" fmla="*/ 57 w 62"/>
                <a:gd name="T37" fmla="*/ 2 h 4"/>
                <a:gd name="T38" fmla="*/ 54 w 62"/>
                <a:gd name="T39" fmla="*/ 2 h 4"/>
                <a:gd name="T40" fmla="*/ 51 w 62"/>
                <a:gd name="T41" fmla="*/ 2 h 4"/>
                <a:gd name="T42" fmla="*/ 48 w 62"/>
                <a:gd name="T43" fmla="*/ 3 h 4"/>
                <a:gd name="T44" fmla="*/ 43 w 62"/>
                <a:gd name="T45" fmla="*/ 3 h 4"/>
                <a:gd name="T46" fmla="*/ 38 w 62"/>
                <a:gd name="T47" fmla="*/ 3 h 4"/>
                <a:gd name="T48" fmla="*/ 32 w 62"/>
                <a:gd name="T49" fmla="*/ 4 h 4"/>
                <a:gd name="T50" fmla="*/ 26 w 62"/>
                <a:gd name="T51" fmla="*/ 4 h 4"/>
                <a:gd name="T52" fmla="*/ 20 w 62"/>
                <a:gd name="T53" fmla="*/ 4 h 4"/>
                <a:gd name="T54" fmla="*/ 14 w 62"/>
                <a:gd name="T55" fmla="*/ 4 h 4"/>
                <a:gd name="T56" fmla="*/ 7 w 62"/>
                <a:gd name="T57" fmla="*/ 4 h 4"/>
                <a:gd name="T58" fmla="*/ 0 w 62"/>
                <a:gd name="T59" fmla="*/ 4 h 4"/>
                <a:gd name="T60" fmla="*/ 0 w 62"/>
                <a:gd name="T61" fmla="*/ 4 h 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2"/>
                <a:gd name="T94" fmla="*/ 0 h 4"/>
                <a:gd name="T95" fmla="*/ 62 w 62"/>
                <a:gd name="T96" fmla="*/ 4 h 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2" h="4">
                  <a:moveTo>
                    <a:pt x="0" y="4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39" y="3"/>
                  </a:lnTo>
                  <a:lnTo>
                    <a:pt x="44" y="3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1" y="1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9" y="1"/>
                  </a:lnTo>
                  <a:lnTo>
                    <a:pt x="57" y="2"/>
                  </a:lnTo>
                  <a:lnTo>
                    <a:pt x="54" y="2"/>
                  </a:lnTo>
                  <a:lnTo>
                    <a:pt x="51" y="2"/>
                  </a:lnTo>
                  <a:lnTo>
                    <a:pt x="48" y="3"/>
                  </a:lnTo>
                  <a:lnTo>
                    <a:pt x="43" y="3"/>
                  </a:lnTo>
                  <a:lnTo>
                    <a:pt x="38" y="3"/>
                  </a:lnTo>
                  <a:lnTo>
                    <a:pt x="32" y="4"/>
                  </a:lnTo>
                  <a:lnTo>
                    <a:pt x="26" y="4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B7B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2" name="Freeform 1735"/>
            <p:cNvSpPr>
              <a:spLocks/>
            </p:cNvSpPr>
            <p:nvPr/>
          </p:nvSpPr>
          <p:spPr bwMode="auto">
            <a:xfrm>
              <a:off x="2787" y="2544"/>
              <a:ext cx="61" cy="4"/>
            </a:xfrm>
            <a:custGeom>
              <a:avLst/>
              <a:gdLst>
                <a:gd name="T0" fmla="*/ 0 w 61"/>
                <a:gd name="T1" fmla="*/ 4 h 4"/>
                <a:gd name="T2" fmla="*/ 7 w 61"/>
                <a:gd name="T3" fmla="*/ 4 h 4"/>
                <a:gd name="T4" fmla="*/ 14 w 61"/>
                <a:gd name="T5" fmla="*/ 4 h 4"/>
                <a:gd name="T6" fmla="*/ 20 w 61"/>
                <a:gd name="T7" fmla="*/ 4 h 4"/>
                <a:gd name="T8" fmla="*/ 26 w 61"/>
                <a:gd name="T9" fmla="*/ 4 h 4"/>
                <a:gd name="T10" fmla="*/ 32 w 61"/>
                <a:gd name="T11" fmla="*/ 4 h 4"/>
                <a:gd name="T12" fmla="*/ 38 w 61"/>
                <a:gd name="T13" fmla="*/ 3 h 4"/>
                <a:gd name="T14" fmla="*/ 43 w 61"/>
                <a:gd name="T15" fmla="*/ 3 h 4"/>
                <a:gd name="T16" fmla="*/ 48 w 61"/>
                <a:gd name="T17" fmla="*/ 3 h 4"/>
                <a:gd name="T18" fmla="*/ 51 w 61"/>
                <a:gd name="T19" fmla="*/ 2 h 4"/>
                <a:gd name="T20" fmla="*/ 54 w 61"/>
                <a:gd name="T21" fmla="*/ 2 h 4"/>
                <a:gd name="T22" fmla="*/ 57 w 61"/>
                <a:gd name="T23" fmla="*/ 2 h 4"/>
                <a:gd name="T24" fmla="*/ 59 w 61"/>
                <a:gd name="T25" fmla="*/ 1 h 4"/>
                <a:gd name="T26" fmla="*/ 60 w 61"/>
                <a:gd name="T27" fmla="*/ 0 h 4"/>
                <a:gd name="T28" fmla="*/ 61 w 61"/>
                <a:gd name="T29" fmla="*/ 0 h 4"/>
                <a:gd name="T30" fmla="*/ 59 w 61"/>
                <a:gd name="T31" fmla="*/ 0 h 4"/>
                <a:gd name="T32" fmla="*/ 59 w 61"/>
                <a:gd name="T33" fmla="*/ 0 h 4"/>
                <a:gd name="T34" fmla="*/ 58 w 61"/>
                <a:gd name="T35" fmla="*/ 1 h 4"/>
                <a:gd name="T36" fmla="*/ 56 w 61"/>
                <a:gd name="T37" fmla="*/ 1 h 4"/>
                <a:gd name="T38" fmla="*/ 53 w 61"/>
                <a:gd name="T39" fmla="*/ 2 h 4"/>
                <a:gd name="T40" fmla="*/ 50 w 61"/>
                <a:gd name="T41" fmla="*/ 2 h 4"/>
                <a:gd name="T42" fmla="*/ 46 w 61"/>
                <a:gd name="T43" fmla="*/ 2 h 4"/>
                <a:gd name="T44" fmla="*/ 42 w 61"/>
                <a:gd name="T45" fmla="*/ 3 h 4"/>
                <a:gd name="T46" fmla="*/ 37 w 61"/>
                <a:gd name="T47" fmla="*/ 3 h 4"/>
                <a:gd name="T48" fmla="*/ 31 w 61"/>
                <a:gd name="T49" fmla="*/ 4 h 4"/>
                <a:gd name="T50" fmla="*/ 26 w 61"/>
                <a:gd name="T51" fmla="*/ 4 h 4"/>
                <a:gd name="T52" fmla="*/ 20 w 61"/>
                <a:gd name="T53" fmla="*/ 4 h 4"/>
                <a:gd name="T54" fmla="*/ 13 w 61"/>
                <a:gd name="T55" fmla="*/ 4 h 4"/>
                <a:gd name="T56" fmla="*/ 7 w 61"/>
                <a:gd name="T57" fmla="*/ 4 h 4"/>
                <a:gd name="T58" fmla="*/ 0 w 61"/>
                <a:gd name="T59" fmla="*/ 4 h 4"/>
                <a:gd name="T60" fmla="*/ 0 w 61"/>
                <a:gd name="T61" fmla="*/ 4 h 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1"/>
                <a:gd name="T94" fmla="*/ 0 h 4"/>
                <a:gd name="T95" fmla="*/ 61 w 61"/>
                <a:gd name="T96" fmla="*/ 4 h 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1" h="4">
                  <a:moveTo>
                    <a:pt x="0" y="4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0" y="4"/>
                  </a:lnTo>
                  <a:lnTo>
                    <a:pt x="26" y="4"/>
                  </a:lnTo>
                  <a:lnTo>
                    <a:pt x="32" y="4"/>
                  </a:lnTo>
                  <a:lnTo>
                    <a:pt x="38" y="3"/>
                  </a:lnTo>
                  <a:lnTo>
                    <a:pt x="43" y="3"/>
                  </a:lnTo>
                  <a:lnTo>
                    <a:pt x="48" y="3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7" y="2"/>
                  </a:lnTo>
                  <a:lnTo>
                    <a:pt x="59" y="1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8" y="1"/>
                  </a:lnTo>
                  <a:lnTo>
                    <a:pt x="56" y="1"/>
                  </a:lnTo>
                  <a:lnTo>
                    <a:pt x="53" y="2"/>
                  </a:lnTo>
                  <a:lnTo>
                    <a:pt x="50" y="2"/>
                  </a:lnTo>
                  <a:lnTo>
                    <a:pt x="46" y="2"/>
                  </a:lnTo>
                  <a:lnTo>
                    <a:pt x="42" y="3"/>
                  </a:lnTo>
                  <a:lnTo>
                    <a:pt x="37" y="3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A7A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3" name="Freeform 1736"/>
            <p:cNvSpPr>
              <a:spLocks/>
            </p:cNvSpPr>
            <p:nvPr/>
          </p:nvSpPr>
          <p:spPr bwMode="auto">
            <a:xfrm>
              <a:off x="2787" y="2544"/>
              <a:ext cx="59" cy="4"/>
            </a:xfrm>
            <a:custGeom>
              <a:avLst/>
              <a:gdLst>
                <a:gd name="T0" fmla="*/ 0 w 59"/>
                <a:gd name="T1" fmla="*/ 4 h 4"/>
                <a:gd name="T2" fmla="*/ 7 w 59"/>
                <a:gd name="T3" fmla="*/ 4 h 4"/>
                <a:gd name="T4" fmla="*/ 13 w 59"/>
                <a:gd name="T5" fmla="*/ 4 h 4"/>
                <a:gd name="T6" fmla="*/ 20 w 59"/>
                <a:gd name="T7" fmla="*/ 4 h 4"/>
                <a:gd name="T8" fmla="*/ 26 w 59"/>
                <a:gd name="T9" fmla="*/ 4 h 4"/>
                <a:gd name="T10" fmla="*/ 31 w 59"/>
                <a:gd name="T11" fmla="*/ 4 h 4"/>
                <a:gd name="T12" fmla="*/ 37 w 59"/>
                <a:gd name="T13" fmla="*/ 3 h 4"/>
                <a:gd name="T14" fmla="*/ 42 w 59"/>
                <a:gd name="T15" fmla="*/ 3 h 4"/>
                <a:gd name="T16" fmla="*/ 46 w 59"/>
                <a:gd name="T17" fmla="*/ 2 h 4"/>
                <a:gd name="T18" fmla="*/ 50 w 59"/>
                <a:gd name="T19" fmla="*/ 2 h 4"/>
                <a:gd name="T20" fmla="*/ 53 w 59"/>
                <a:gd name="T21" fmla="*/ 2 h 4"/>
                <a:gd name="T22" fmla="*/ 56 w 59"/>
                <a:gd name="T23" fmla="*/ 1 h 4"/>
                <a:gd name="T24" fmla="*/ 58 w 59"/>
                <a:gd name="T25" fmla="*/ 1 h 4"/>
                <a:gd name="T26" fmla="*/ 59 w 59"/>
                <a:gd name="T27" fmla="*/ 0 h 4"/>
                <a:gd name="T28" fmla="*/ 59 w 59"/>
                <a:gd name="T29" fmla="*/ 0 h 4"/>
                <a:gd name="T30" fmla="*/ 58 w 59"/>
                <a:gd name="T31" fmla="*/ 0 h 4"/>
                <a:gd name="T32" fmla="*/ 57 w 59"/>
                <a:gd name="T33" fmla="*/ 0 h 4"/>
                <a:gd name="T34" fmla="*/ 56 w 59"/>
                <a:gd name="T35" fmla="*/ 1 h 4"/>
                <a:gd name="T36" fmla="*/ 54 w 59"/>
                <a:gd name="T37" fmla="*/ 1 h 4"/>
                <a:gd name="T38" fmla="*/ 52 w 59"/>
                <a:gd name="T39" fmla="*/ 2 h 4"/>
                <a:gd name="T40" fmla="*/ 49 w 59"/>
                <a:gd name="T41" fmla="*/ 2 h 4"/>
                <a:gd name="T42" fmla="*/ 45 w 59"/>
                <a:gd name="T43" fmla="*/ 2 h 4"/>
                <a:gd name="T44" fmla="*/ 41 w 59"/>
                <a:gd name="T45" fmla="*/ 3 h 4"/>
                <a:gd name="T46" fmla="*/ 36 w 59"/>
                <a:gd name="T47" fmla="*/ 3 h 4"/>
                <a:gd name="T48" fmla="*/ 31 w 59"/>
                <a:gd name="T49" fmla="*/ 4 h 4"/>
                <a:gd name="T50" fmla="*/ 25 w 59"/>
                <a:gd name="T51" fmla="*/ 4 h 4"/>
                <a:gd name="T52" fmla="*/ 19 w 59"/>
                <a:gd name="T53" fmla="*/ 4 h 4"/>
                <a:gd name="T54" fmla="*/ 13 w 59"/>
                <a:gd name="T55" fmla="*/ 4 h 4"/>
                <a:gd name="T56" fmla="*/ 6 w 59"/>
                <a:gd name="T57" fmla="*/ 4 h 4"/>
                <a:gd name="T58" fmla="*/ 0 w 59"/>
                <a:gd name="T59" fmla="*/ 4 h 4"/>
                <a:gd name="T60" fmla="*/ 0 w 59"/>
                <a:gd name="T61" fmla="*/ 4 h 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"/>
                <a:gd name="T94" fmla="*/ 0 h 4"/>
                <a:gd name="T95" fmla="*/ 59 w 59"/>
                <a:gd name="T96" fmla="*/ 4 h 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" h="4">
                  <a:moveTo>
                    <a:pt x="0" y="4"/>
                  </a:moveTo>
                  <a:lnTo>
                    <a:pt x="7" y="4"/>
                  </a:lnTo>
                  <a:lnTo>
                    <a:pt x="13" y="4"/>
                  </a:lnTo>
                  <a:lnTo>
                    <a:pt x="20" y="4"/>
                  </a:lnTo>
                  <a:lnTo>
                    <a:pt x="26" y="4"/>
                  </a:lnTo>
                  <a:lnTo>
                    <a:pt x="31" y="4"/>
                  </a:lnTo>
                  <a:lnTo>
                    <a:pt x="37" y="3"/>
                  </a:lnTo>
                  <a:lnTo>
                    <a:pt x="42" y="3"/>
                  </a:lnTo>
                  <a:lnTo>
                    <a:pt x="46" y="2"/>
                  </a:lnTo>
                  <a:lnTo>
                    <a:pt x="50" y="2"/>
                  </a:lnTo>
                  <a:lnTo>
                    <a:pt x="53" y="2"/>
                  </a:lnTo>
                  <a:lnTo>
                    <a:pt x="56" y="1"/>
                  </a:lnTo>
                  <a:lnTo>
                    <a:pt x="58" y="1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5" y="2"/>
                  </a:lnTo>
                  <a:lnTo>
                    <a:pt x="41" y="3"/>
                  </a:lnTo>
                  <a:lnTo>
                    <a:pt x="36" y="3"/>
                  </a:lnTo>
                  <a:lnTo>
                    <a:pt x="31" y="4"/>
                  </a:lnTo>
                  <a:lnTo>
                    <a:pt x="25" y="4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9797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4" name="Freeform 1737"/>
            <p:cNvSpPr>
              <a:spLocks/>
            </p:cNvSpPr>
            <p:nvPr/>
          </p:nvSpPr>
          <p:spPr bwMode="auto">
            <a:xfrm>
              <a:off x="2787" y="2544"/>
              <a:ext cx="58" cy="4"/>
            </a:xfrm>
            <a:custGeom>
              <a:avLst/>
              <a:gdLst>
                <a:gd name="T0" fmla="*/ 0 w 58"/>
                <a:gd name="T1" fmla="*/ 4 h 4"/>
                <a:gd name="T2" fmla="*/ 6 w 58"/>
                <a:gd name="T3" fmla="*/ 4 h 4"/>
                <a:gd name="T4" fmla="*/ 13 w 58"/>
                <a:gd name="T5" fmla="*/ 4 h 4"/>
                <a:gd name="T6" fmla="*/ 19 w 58"/>
                <a:gd name="T7" fmla="*/ 4 h 4"/>
                <a:gd name="T8" fmla="*/ 25 w 58"/>
                <a:gd name="T9" fmla="*/ 4 h 4"/>
                <a:gd name="T10" fmla="*/ 31 w 58"/>
                <a:gd name="T11" fmla="*/ 4 h 4"/>
                <a:gd name="T12" fmla="*/ 36 w 58"/>
                <a:gd name="T13" fmla="*/ 3 h 4"/>
                <a:gd name="T14" fmla="*/ 41 w 58"/>
                <a:gd name="T15" fmla="*/ 3 h 4"/>
                <a:gd name="T16" fmla="*/ 45 w 58"/>
                <a:gd name="T17" fmla="*/ 2 h 4"/>
                <a:gd name="T18" fmla="*/ 49 w 58"/>
                <a:gd name="T19" fmla="*/ 2 h 4"/>
                <a:gd name="T20" fmla="*/ 52 w 58"/>
                <a:gd name="T21" fmla="*/ 2 h 4"/>
                <a:gd name="T22" fmla="*/ 54 w 58"/>
                <a:gd name="T23" fmla="*/ 1 h 4"/>
                <a:gd name="T24" fmla="*/ 56 w 58"/>
                <a:gd name="T25" fmla="*/ 1 h 4"/>
                <a:gd name="T26" fmla="*/ 57 w 58"/>
                <a:gd name="T27" fmla="*/ 0 h 4"/>
                <a:gd name="T28" fmla="*/ 58 w 58"/>
                <a:gd name="T29" fmla="*/ 0 h 4"/>
                <a:gd name="T30" fmla="*/ 56 w 58"/>
                <a:gd name="T31" fmla="*/ 0 h 4"/>
                <a:gd name="T32" fmla="*/ 56 w 58"/>
                <a:gd name="T33" fmla="*/ 0 h 4"/>
                <a:gd name="T34" fmla="*/ 55 w 58"/>
                <a:gd name="T35" fmla="*/ 1 h 4"/>
                <a:gd name="T36" fmla="*/ 53 w 58"/>
                <a:gd name="T37" fmla="*/ 1 h 4"/>
                <a:gd name="T38" fmla="*/ 50 w 58"/>
                <a:gd name="T39" fmla="*/ 2 h 4"/>
                <a:gd name="T40" fmla="*/ 48 w 58"/>
                <a:gd name="T41" fmla="*/ 2 h 4"/>
                <a:gd name="T42" fmla="*/ 44 w 58"/>
                <a:gd name="T43" fmla="*/ 2 h 4"/>
                <a:gd name="T44" fmla="*/ 40 w 58"/>
                <a:gd name="T45" fmla="*/ 3 h 4"/>
                <a:gd name="T46" fmla="*/ 35 w 58"/>
                <a:gd name="T47" fmla="*/ 3 h 4"/>
                <a:gd name="T48" fmla="*/ 30 w 58"/>
                <a:gd name="T49" fmla="*/ 3 h 4"/>
                <a:gd name="T50" fmla="*/ 24 w 58"/>
                <a:gd name="T51" fmla="*/ 4 h 4"/>
                <a:gd name="T52" fmla="*/ 19 w 58"/>
                <a:gd name="T53" fmla="*/ 4 h 4"/>
                <a:gd name="T54" fmla="*/ 12 w 58"/>
                <a:gd name="T55" fmla="*/ 4 h 4"/>
                <a:gd name="T56" fmla="*/ 6 w 58"/>
                <a:gd name="T57" fmla="*/ 4 h 4"/>
                <a:gd name="T58" fmla="*/ 0 w 58"/>
                <a:gd name="T59" fmla="*/ 4 h 4"/>
                <a:gd name="T60" fmla="*/ 0 w 58"/>
                <a:gd name="T61" fmla="*/ 4 h 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8"/>
                <a:gd name="T94" fmla="*/ 0 h 4"/>
                <a:gd name="T95" fmla="*/ 58 w 58"/>
                <a:gd name="T96" fmla="*/ 4 h 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8" h="4">
                  <a:moveTo>
                    <a:pt x="0" y="4"/>
                  </a:moveTo>
                  <a:lnTo>
                    <a:pt x="6" y="4"/>
                  </a:lnTo>
                  <a:lnTo>
                    <a:pt x="13" y="4"/>
                  </a:lnTo>
                  <a:lnTo>
                    <a:pt x="19" y="4"/>
                  </a:lnTo>
                  <a:lnTo>
                    <a:pt x="25" y="4"/>
                  </a:lnTo>
                  <a:lnTo>
                    <a:pt x="31" y="4"/>
                  </a:lnTo>
                  <a:lnTo>
                    <a:pt x="36" y="3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2"/>
                  </a:lnTo>
                  <a:lnTo>
                    <a:pt x="52" y="2"/>
                  </a:lnTo>
                  <a:lnTo>
                    <a:pt x="54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6" y="0"/>
                  </a:lnTo>
                  <a:lnTo>
                    <a:pt x="55" y="1"/>
                  </a:lnTo>
                  <a:lnTo>
                    <a:pt x="53" y="1"/>
                  </a:lnTo>
                  <a:lnTo>
                    <a:pt x="50" y="2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0" y="3"/>
                  </a:lnTo>
                  <a:lnTo>
                    <a:pt x="35" y="3"/>
                  </a:lnTo>
                  <a:lnTo>
                    <a:pt x="30" y="3"/>
                  </a:lnTo>
                  <a:lnTo>
                    <a:pt x="24" y="4"/>
                  </a:lnTo>
                  <a:lnTo>
                    <a:pt x="19" y="4"/>
                  </a:lnTo>
                  <a:lnTo>
                    <a:pt x="12" y="4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878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5" name="Freeform 1738"/>
            <p:cNvSpPr>
              <a:spLocks/>
            </p:cNvSpPr>
            <p:nvPr/>
          </p:nvSpPr>
          <p:spPr bwMode="auto">
            <a:xfrm>
              <a:off x="2787" y="2544"/>
              <a:ext cx="56" cy="4"/>
            </a:xfrm>
            <a:custGeom>
              <a:avLst/>
              <a:gdLst>
                <a:gd name="T0" fmla="*/ 0 w 56"/>
                <a:gd name="T1" fmla="*/ 4 h 4"/>
                <a:gd name="T2" fmla="*/ 6 w 56"/>
                <a:gd name="T3" fmla="*/ 4 h 4"/>
                <a:gd name="T4" fmla="*/ 12 w 56"/>
                <a:gd name="T5" fmla="*/ 4 h 4"/>
                <a:gd name="T6" fmla="*/ 19 w 56"/>
                <a:gd name="T7" fmla="*/ 4 h 4"/>
                <a:gd name="T8" fmla="*/ 24 w 56"/>
                <a:gd name="T9" fmla="*/ 4 h 4"/>
                <a:gd name="T10" fmla="*/ 30 w 56"/>
                <a:gd name="T11" fmla="*/ 3 h 4"/>
                <a:gd name="T12" fmla="*/ 35 w 56"/>
                <a:gd name="T13" fmla="*/ 3 h 4"/>
                <a:gd name="T14" fmla="*/ 40 w 56"/>
                <a:gd name="T15" fmla="*/ 3 h 4"/>
                <a:gd name="T16" fmla="*/ 44 w 56"/>
                <a:gd name="T17" fmla="*/ 2 h 4"/>
                <a:gd name="T18" fmla="*/ 48 w 56"/>
                <a:gd name="T19" fmla="*/ 2 h 4"/>
                <a:gd name="T20" fmla="*/ 50 w 56"/>
                <a:gd name="T21" fmla="*/ 2 h 4"/>
                <a:gd name="T22" fmla="*/ 53 w 56"/>
                <a:gd name="T23" fmla="*/ 1 h 4"/>
                <a:gd name="T24" fmla="*/ 55 w 56"/>
                <a:gd name="T25" fmla="*/ 1 h 4"/>
                <a:gd name="T26" fmla="*/ 56 w 56"/>
                <a:gd name="T27" fmla="*/ 0 h 4"/>
                <a:gd name="T28" fmla="*/ 56 w 56"/>
                <a:gd name="T29" fmla="*/ 0 h 4"/>
                <a:gd name="T30" fmla="*/ 54 w 56"/>
                <a:gd name="T31" fmla="*/ 0 h 4"/>
                <a:gd name="T32" fmla="*/ 54 w 56"/>
                <a:gd name="T33" fmla="*/ 0 h 4"/>
                <a:gd name="T34" fmla="*/ 53 w 56"/>
                <a:gd name="T35" fmla="*/ 1 h 4"/>
                <a:gd name="T36" fmla="*/ 51 w 56"/>
                <a:gd name="T37" fmla="*/ 1 h 4"/>
                <a:gd name="T38" fmla="*/ 48 w 56"/>
                <a:gd name="T39" fmla="*/ 2 h 4"/>
                <a:gd name="T40" fmla="*/ 45 w 56"/>
                <a:gd name="T41" fmla="*/ 2 h 4"/>
                <a:gd name="T42" fmla="*/ 41 w 56"/>
                <a:gd name="T43" fmla="*/ 2 h 4"/>
                <a:gd name="T44" fmla="*/ 36 w 56"/>
                <a:gd name="T45" fmla="*/ 3 h 4"/>
                <a:gd name="T46" fmla="*/ 31 w 56"/>
                <a:gd name="T47" fmla="*/ 3 h 4"/>
                <a:gd name="T48" fmla="*/ 25 w 56"/>
                <a:gd name="T49" fmla="*/ 3 h 4"/>
                <a:gd name="T50" fmla="*/ 19 w 56"/>
                <a:gd name="T51" fmla="*/ 4 h 4"/>
                <a:gd name="T52" fmla="*/ 13 w 56"/>
                <a:gd name="T53" fmla="*/ 4 h 4"/>
                <a:gd name="T54" fmla="*/ 7 w 56"/>
                <a:gd name="T55" fmla="*/ 4 h 4"/>
                <a:gd name="T56" fmla="*/ 0 w 56"/>
                <a:gd name="T57" fmla="*/ 4 h 4"/>
                <a:gd name="T58" fmla="*/ 0 w 56"/>
                <a:gd name="T59" fmla="*/ 4 h 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6"/>
                <a:gd name="T91" fmla="*/ 0 h 4"/>
                <a:gd name="T92" fmla="*/ 56 w 56"/>
                <a:gd name="T93" fmla="*/ 4 h 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6" h="4">
                  <a:moveTo>
                    <a:pt x="0" y="4"/>
                  </a:moveTo>
                  <a:lnTo>
                    <a:pt x="6" y="4"/>
                  </a:lnTo>
                  <a:lnTo>
                    <a:pt x="12" y="4"/>
                  </a:lnTo>
                  <a:lnTo>
                    <a:pt x="19" y="4"/>
                  </a:lnTo>
                  <a:lnTo>
                    <a:pt x="24" y="4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40" y="3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3" y="1"/>
                  </a:lnTo>
                  <a:lnTo>
                    <a:pt x="55" y="1"/>
                  </a:lnTo>
                  <a:lnTo>
                    <a:pt x="56" y="0"/>
                  </a:lnTo>
                  <a:lnTo>
                    <a:pt x="54" y="0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48" y="2"/>
                  </a:lnTo>
                  <a:lnTo>
                    <a:pt x="45" y="2"/>
                  </a:lnTo>
                  <a:lnTo>
                    <a:pt x="41" y="2"/>
                  </a:lnTo>
                  <a:lnTo>
                    <a:pt x="36" y="3"/>
                  </a:lnTo>
                  <a:lnTo>
                    <a:pt x="31" y="3"/>
                  </a:lnTo>
                  <a:lnTo>
                    <a:pt x="25" y="3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7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7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6" name="Freeform 1739"/>
            <p:cNvSpPr>
              <a:spLocks/>
            </p:cNvSpPr>
            <p:nvPr/>
          </p:nvSpPr>
          <p:spPr bwMode="auto">
            <a:xfrm>
              <a:off x="2787" y="2544"/>
              <a:ext cx="54" cy="4"/>
            </a:xfrm>
            <a:custGeom>
              <a:avLst/>
              <a:gdLst>
                <a:gd name="T0" fmla="*/ 0 w 54"/>
                <a:gd name="T1" fmla="*/ 4 h 4"/>
                <a:gd name="T2" fmla="*/ 7 w 54"/>
                <a:gd name="T3" fmla="*/ 4 h 4"/>
                <a:gd name="T4" fmla="*/ 13 w 54"/>
                <a:gd name="T5" fmla="*/ 4 h 4"/>
                <a:gd name="T6" fmla="*/ 19 w 54"/>
                <a:gd name="T7" fmla="*/ 4 h 4"/>
                <a:gd name="T8" fmla="*/ 25 w 54"/>
                <a:gd name="T9" fmla="*/ 3 h 4"/>
                <a:gd name="T10" fmla="*/ 31 w 54"/>
                <a:gd name="T11" fmla="*/ 3 h 4"/>
                <a:gd name="T12" fmla="*/ 36 w 54"/>
                <a:gd name="T13" fmla="*/ 3 h 4"/>
                <a:gd name="T14" fmla="*/ 41 w 54"/>
                <a:gd name="T15" fmla="*/ 2 h 4"/>
                <a:gd name="T16" fmla="*/ 45 w 54"/>
                <a:gd name="T17" fmla="*/ 2 h 4"/>
                <a:gd name="T18" fmla="*/ 48 w 54"/>
                <a:gd name="T19" fmla="*/ 2 h 4"/>
                <a:gd name="T20" fmla="*/ 51 w 54"/>
                <a:gd name="T21" fmla="*/ 1 h 4"/>
                <a:gd name="T22" fmla="*/ 53 w 54"/>
                <a:gd name="T23" fmla="*/ 1 h 4"/>
                <a:gd name="T24" fmla="*/ 54 w 54"/>
                <a:gd name="T25" fmla="*/ 0 h 4"/>
                <a:gd name="T26" fmla="*/ 54 w 54"/>
                <a:gd name="T27" fmla="*/ 0 h 4"/>
                <a:gd name="T28" fmla="*/ 53 w 54"/>
                <a:gd name="T29" fmla="*/ 0 h 4"/>
                <a:gd name="T30" fmla="*/ 53 w 54"/>
                <a:gd name="T31" fmla="*/ 0 h 4"/>
                <a:gd name="T32" fmla="*/ 52 w 54"/>
                <a:gd name="T33" fmla="*/ 1 h 4"/>
                <a:gd name="T34" fmla="*/ 50 w 54"/>
                <a:gd name="T35" fmla="*/ 1 h 4"/>
                <a:gd name="T36" fmla="*/ 47 w 54"/>
                <a:gd name="T37" fmla="*/ 2 h 4"/>
                <a:gd name="T38" fmla="*/ 44 w 54"/>
                <a:gd name="T39" fmla="*/ 2 h 4"/>
                <a:gd name="T40" fmla="*/ 40 w 54"/>
                <a:gd name="T41" fmla="*/ 2 h 4"/>
                <a:gd name="T42" fmla="*/ 35 w 54"/>
                <a:gd name="T43" fmla="*/ 3 h 4"/>
                <a:gd name="T44" fmla="*/ 30 w 54"/>
                <a:gd name="T45" fmla="*/ 3 h 4"/>
                <a:gd name="T46" fmla="*/ 25 w 54"/>
                <a:gd name="T47" fmla="*/ 3 h 4"/>
                <a:gd name="T48" fmla="*/ 19 w 54"/>
                <a:gd name="T49" fmla="*/ 4 h 4"/>
                <a:gd name="T50" fmla="*/ 13 w 54"/>
                <a:gd name="T51" fmla="*/ 4 h 4"/>
                <a:gd name="T52" fmla="*/ 6 w 54"/>
                <a:gd name="T53" fmla="*/ 4 h 4"/>
                <a:gd name="T54" fmla="*/ 0 w 54"/>
                <a:gd name="T55" fmla="*/ 4 h 4"/>
                <a:gd name="T56" fmla="*/ 0 w 54"/>
                <a:gd name="T57" fmla="*/ 4 h 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4"/>
                <a:gd name="T88" fmla="*/ 0 h 4"/>
                <a:gd name="T89" fmla="*/ 54 w 54"/>
                <a:gd name="T90" fmla="*/ 4 h 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4" h="4">
                  <a:moveTo>
                    <a:pt x="0" y="4"/>
                  </a:moveTo>
                  <a:lnTo>
                    <a:pt x="7" y="4"/>
                  </a:lnTo>
                  <a:lnTo>
                    <a:pt x="13" y="4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1" y="3"/>
                  </a:lnTo>
                  <a:lnTo>
                    <a:pt x="36" y="3"/>
                  </a:lnTo>
                  <a:lnTo>
                    <a:pt x="41" y="2"/>
                  </a:lnTo>
                  <a:lnTo>
                    <a:pt x="45" y="2"/>
                  </a:lnTo>
                  <a:lnTo>
                    <a:pt x="48" y="2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2" y="1"/>
                  </a:lnTo>
                  <a:lnTo>
                    <a:pt x="50" y="1"/>
                  </a:lnTo>
                  <a:lnTo>
                    <a:pt x="47" y="2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5" y="3"/>
                  </a:lnTo>
                  <a:lnTo>
                    <a:pt x="30" y="3"/>
                  </a:lnTo>
                  <a:lnTo>
                    <a:pt x="25" y="3"/>
                  </a:lnTo>
                  <a:lnTo>
                    <a:pt x="19" y="4"/>
                  </a:lnTo>
                  <a:lnTo>
                    <a:pt x="13" y="4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6767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7" name="Freeform 1740"/>
            <p:cNvSpPr>
              <a:spLocks/>
            </p:cNvSpPr>
            <p:nvPr/>
          </p:nvSpPr>
          <p:spPr bwMode="auto">
            <a:xfrm>
              <a:off x="2787" y="2544"/>
              <a:ext cx="53" cy="4"/>
            </a:xfrm>
            <a:custGeom>
              <a:avLst/>
              <a:gdLst>
                <a:gd name="T0" fmla="*/ 0 w 53"/>
                <a:gd name="T1" fmla="*/ 4 h 4"/>
                <a:gd name="T2" fmla="*/ 6 w 53"/>
                <a:gd name="T3" fmla="*/ 4 h 4"/>
                <a:gd name="T4" fmla="*/ 13 w 53"/>
                <a:gd name="T5" fmla="*/ 4 h 4"/>
                <a:gd name="T6" fmla="*/ 19 w 53"/>
                <a:gd name="T7" fmla="*/ 4 h 4"/>
                <a:gd name="T8" fmla="*/ 25 w 53"/>
                <a:gd name="T9" fmla="*/ 3 h 4"/>
                <a:gd name="T10" fmla="*/ 30 w 53"/>
                <a:gd name="T11" fmla="*/ 3 h 4"/>
                <a:gd name="T12" fmla="*/ 35 w 53"/>
                <a:gd name="T13" fmla="*/ 3 h 4"/>
                <a:gd name="T14" fmla="*/ 40 w 53"/>
                <a:gd name="T15" fmla="*/ 2 h 4"/>
                <a:gd name="T16" fmla="*/ 44 w 53"/>
                <a:gd name="T17" fmla="*/ 2 h 4"/>
                <a:gd name="T18" fmla="*/ 47 w 53"/>
                <a:gd name="T19" fmla="*/ 2 h 4"/>
                <a:gd name="T20" fmla="*/ 50 w 53"/>
                <a:gd name="T21" fmla="*/ 1 h 4"/>
                <a:gd name="T22" fmla="*/ 52 w 53"/>
                <a:gd name="T23" fmla="*/ 1 h 4"/>
                <a:gd name="T24" fmla="*/ 53 w 53"/>
                <a:gd name="T25" fmla="*/ 0 h 4"/>
                <a:gd name="T26" fmla="*/ 53 w 53"/>
                <a:gd name="T27" fmla="*/ 0 h 4"/>
                <a:gd name="T28" fmla="*/ 52 w 53"/>
                <a:gd name="T29" fmla="*/ 0 h 4"/>
                <a:gd name="T30" fmla="*/ 51 w 53"/>
                <a:gd name="T31" fmla="*/ 0 h 4"/>
                <a:gd name="T32" fmla="*/ 50 w 53"/>
                <a:gd name="T33" fmla="*/ 1 h 4"/>
                <a:gd name="T34" fmla="*/ 48 w 53"/>
                <a:gd name="T35" fmla="*/ 1 h 4"/>
                <a:gd name="T36" fmla="*/ 46 w 53"/>
                <a:gd name="T37" fmla="*/ 2 h 4"/>
                <a:gd name="T38" fmla="*/ 42 w 53"/>
                <a:gd name="T39" fmla="*/ 2 h 4"/>
                <a:gd name="T40" fmla="*/ 39 w 53"/>
                <a:gd name="T41" fmla="*/ 2 h 4"/>
                <a:gd name="T42" fmla="*/ 34 w 53"/>
                <a:gd name="T43" fmla="*/ 3 h 4"/>
                <a:gd name="T44" fmla="*/ 29 w 53"/>
                <a:gd name="T45" fmla="*/ 3 h 4"/>
                <a:gd name="T46" fmla="*/ 24 w 53"/>
                <a:gd name="T47" fmla="*/ 3 h 4"/>
                <a:gd name="T48" fmla="*/ 19 w 53"/>
                <a:gd name="T49" fmla="*/ 3 h 4"/>
                <a:gd name="T50" fmla="*/ 12 w 53"/>
                <a:gd name="T51" fmla="*/ 4 h 4"/>
                <a:gd name="T52" fmla="*/ 6 w 53"/>
                <a:gd name="T53" fmla="*/ 4 h 4"/>
                <a:gd name="T54" fmla="*/ 0 w 53"/>
                <a:gd name="T55" fmla="*/ 4 h 4"/>
                <a:gd name="T56" fmla="*/ 0 w 53"/>
                <a:gd name="T57" fmla="*/ 4 h 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3"/>
                <a:gd name="T88" fmla="*/ 0 h 4"/>
                <a:gd name="T89" fmla="*/ 53 w 53"/>
                <a:gd name="T90" fmla="*/ 4 h 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3" h="4">
                  <a:moveTo>
                    <a:pt x="0" y="4"/>
                  </a:moveTo>
                  <a:lnTo>
                    <a:pt x="6" y="4"/>
                  </a:lnTo>
                  <a:lnTo>
                    <a:pt x="13" y="4"/>
                  </a:lnTo>
                  <a:lnTo>
                    <a:pt x="19" y="4"/>
                  </a:lnTo>
                  <a:lnTo>
                    <a:pt x="25" y="3"/>
                  </a:lnTo>
                  <a:lnTo>
                    <a:pt x="30" y="3"/>
                  </a:lnTo>
                  <a:lnTo>
                    <a:pt x="35" y="3"/>
                  </a:lnTo>
                  <a:lnTo>
                    <a:pt x="40" y="2"/>
                  </a:lnTo>
                  <a:lnTo>
                    <a:pt x="44" y="2"/>
                  </a:lnTo>
                  <a:lnTo>
                    <a:pt x="47" y="2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3" y="0"/>
                  </a:lnTo>
                  <a:lnTo>
                    <a:pt x="52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48" y="1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39" y="2"/>
                  </a:lnTo>
                  <a:lnTo>
                    <a:pt x="34" y="3"/>
                  </a:lnTo>
                  <a:lnTo>
                    <a:pt x="29" y="3"/>
                  </a:lnTo>
                  <a:lnTo>
                    <a:pt x="24" y="3"/>
                  </a:lnTo>
                  <a:lnTo>
                    <a:pt x="19" y="3"/>
                  </a:lnTo>
                  <a:lnTo>
                    <a:pt x="12" y="4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5757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8" name="Freeform 1741"/>
            <p:cNvSpPr>
              <a:spLocks/>
            </p:cNvSpPr>
            <p:nvPr/>
          </p:nvSpPr>
          <p:spPr bwMode="auto">
            <a:xfrm>
              <a:off x="2787" y="2544"/>
              <a:ext cx="52" cy="4"/>
            </a:xfrm>
            <a:custGeom>
              <a:avLst/>
              <a:gdLst>
                <a:gd name="T0" fmla="*/ 0 w 52"/>
                <a:gd name="T1" fmla="*/ 4 h 4"/>
                <a:gd name="T2" fmla="*/ 6 w 52"/>
                <a:gd name="T3" fmla="*/ 4 h 4"/>
                <a:gd name="T4" fmla="*/ 12 w 52"/>
                <a:gd name="T5" fmla="*/ 4 h 4"/>
                <a:gd name="T6" fmla="*/ 19 w 52"/>
                <a:gd name="T7" fmla="*/ 3 h 4"/>
                <a:gd name="T8" fmla="*/ 24 w 52"/>
                <a:gd name="T9" fmla="*/ 3 h 4"/>
                <a:gd name="T10" fmla="*/ 29 w 52"/>
                <a:gd name="T11" fmla="*/ 3 h 4"/>
                <a:gd name="T12" fmla="*/ 34 w 52"/>
                <a:gd name="T13" fmla="*/ 3 h 4"/>
                <a:gd name="T14" fmla="*/ 39 w 52"/>
                <a:gd name="T15" fmla="*/ 2 h 4"/>
                <a:gd name="T16" fmla="*/ 42 w 52"/>
                <a:gd name="T17" fmla="*/ 2 h 4"/>
                <a:gd name="T18" fmla="*/ 46 w 52"/>
                <a:gd name="T19" fmla="*/ 2 h 4"/>
                <a:gd name="T20" fmla="*/ 48 w 52"/>
                <a:gd name="T21" fmla="*/ 1 h 4"/>
                <a:gd name="T22" fmla="*/ 50 w 52"/>
                <a:gd name="T23" fmla="*/ 1 h 4"/>
                <a:gd name="T24" fmla="*/ 51 w 52"/>
                <a:gd name="T25" fmla="*/ 0 h 4"/>
                <a:gd name="T26" fmla="*/ 52 w 52"/>
                <a:gd name="T27" fmla="*/ 0 h 4"/>
                <a:gd name="T28" fmla="*/ 50 w 52"/>
                <a:gd name="T29" fmla="*/ 0 h 4"/>
                <a:gd name="T30" fmla="*/ 50 w 52"/>
                <a:gd name="T31" fmla="*/ 0 h 4"/>
                <a:gd name="T32" fmla="*/ 48 w 52"/>
                <a:gd name="T33" fmla="*/ 1 h 4"/>
                <a:gd name="T34" fmla="*/ 47 w 52"/>
                <a:gd name="T35" fmla="*/ 1 h 4"/>
                <a:gd name="T36" fmla="*/ 44 w 52"/>
                <a:gd name="T37" fmla="*/ 2 h 4"/>
                <a:gd name="T38" fmla="*/ 41 w 52"/>
                <a:gd name="T39" fmla="*/ 2 h 4"/>
                <a:gd name="T40" fmla="*/ 38 w 52"/>
                <a:gd name="T41" fmla="*/ 2 h 4"/>
                <a:gd name="T42" fmla="*/ 33 w 52"/>
                <a:gd name="T43" fmla="*/ 3 h 4"/>
                <a:gd name="T44" fmla="*/ 29 w 52"/>
                <a:gd name="T45" fmla="*/ 3 h 4"/>
                <a:gd name="T46" fmla="*/ 23 w 52"/>
                <a:gd name="T47" fmla="*/ 3 h 4"/>
                <a:gd name="T48" fmla="*/ 18 w 52"/>
                <a:gd name="T49" fmla="*/ 3 h 4"/>
                <a:gd name="T50" fmla="*/ 12 w 52"/>
                <a:gd name="T51" fmla="*/ 3 h 4"/>
                <a:gd name="T52" fmla="*/ 6 w 52"/>
                <a:gd name="T53" fmla="*/ 4 h 4"/>
                <a:gd name="T54" fmla="*/ 0 w 52"/>
                <a:gd name="T55" fmla="*/ 4 h 4"/>
                <a:gd name="T56" fmla="*/ 0 w 52"/>
                <a:gd name="T57" fmla="*/ 4 h 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2"/>
                <a:gd name="T88" fmla="*/ 0 h 4"/>
                <a:gd name="T89" fmla="*/ 52 w 52"/>
                <a:gd name="T90" fmla="*/ 4 h 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2" h="4">
                  <a:moveTo>
                    <a:pt x="0" y="4"/>
                  </a:moveTo>
                  <a:lnTo>
                    <a:pt x="6" y="4"/>
                  </a:lnTo>
                  <a:lnTo>
                    <a:pt x="12" y="4"/>
                  </a:lnTo>
                  <a:lnTo>
                    <a:pt x="19" y="3"/>
                  </a:lnTo>
                  <a:lnTo>
                    <a:pt x="24" y="3"/>
                  </a:lnTo>
                  <a:lnTo>
                    <a:pt x="29" y="3"/>
                  </a:lnTo>
                  <a:lnTo>
                    <a:pt x="34" y="3"/>
                  </a:lnTo>
                  <a:lnTo>
                    <a:pt x="39" y="2"/>
                  </a:lnTo>
                  <a:lnTo>
                    <a:pt x="42" y="2"/>
                  </a:lnTo>
                  <a:lnTo>
                    <a:pt x="46" y="2"/>
                  </a:lnTo>
                  <a:lnTo>
                    <a:pt x="48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8" y="1"/>
                  </a:lnTo>
                  <a:lnTo>
                    <a:pt x="47" y="1"/>
                  </a:lnTo>
                  <a:lnTo>
                    <a:pt x="44" y="2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3" y="3"/>
                  </a:lnTo>
                  <a:lnTo>
                    <a:pt x="29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6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474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69" name="Freeform 1742"/>
            <p:cNvSpPr>
              <a:spLocks/>
            </p:cNvSpPr>
            <p:nvPr/>
          </p:nvSpPr>
          <p:spPr bwMode="auto">
            <a:xfrm>
              <a:off x="2787" y="2544"/>
              <a:ext cx="50" cy="4"/>
            </a:xfrm>
            <a:custGeom>
              <a:avLst/>
              <a:gdLst>
                <a:gd name="T0" fmla="*/ 0 w 50"/>
                <a:gd name="T1" fmla="*/ 4 h 4"/>
                <a:gd name="T2" fmla="*/ 6 w 50"/>
                <a:gd name="T3" fmla="*/ 4 h 4"/>
                <a:gd name="T4" fmla="*/ 12 w 50"/>
                <a:gd name="T5" fmla="*/ 3 h 4"/>
                <a:gd name="T6" fmla="*/ 18 w 50"/>
                <a:gd name="T7" fmla="*/ 3 h 4"/>
                <a:gd name="T8" fmla="*/ 23 w 50"/>
                <a:gd name="T9" fmla="*/ 3 h 4"/>
                <a:gd name="T10" fmla="*/ 29 w 50"/>
                <a:gd name="T11" fmla="*/ 3 h 4"/>
                <a:gd name="T12" fmla="*/ 33 w 50"/>
                <a:gd name="T13" fmla="*/ 3 h 4"/>
                <a:gd name="T14" fmla="*/ 38 w 50"/>
                <a:gd name="T15" fmla="*/ 2 h 4"/>
                <a:gd name="T16" fmla="*/ 41 w 50"/>
                <a:gd name="T17" fmla="*/ 2 h 4"/>
                <a:gd name="T18" fmla="*/ 44 w 50"/>
                <a:gd name="T19" fmla="*/ 2 h 4"/>
                <a:gd name="T20" fmla="*/ 47 w 50"/>
                <a:gd name="T21" fmla="*/ 1 h 4"/>
                <a:gd name="T22" fmla="*/ 48 w 50"/>
                <a:gd name="T23" fmla="*/ 1 h 4"/>
                <a:gd name="T24" fmla="*/ 50 w 50"/>
                <a:gd name="T25" fmla="*/ 0 h 4"/>
                <a:gd name="T26" fmla="*/ 50 w 50"/>
                <a:gd name="T27" fmla="*/ 0 h 4"/>
                <a:gd name="T28" fmla="*/ 48 w 50"/>
                <a:gd name="T29" fmla="*/ 0 h 4"/>
                <a:gd name="T30" fmla="*/ 48 w 50"/>
                <a:gd name="T31" fmla="*/ 0 h 4"/>
                <a:gd name="T32" fmla="*/ 47 w 50"/>
                <a:gd name="T33" fmla="*/ 1 h 4"/>
                <a:gd name="T34" fmla="*/ 45 w 50"/>
                <a:gd name="T35" fmla="*/ 1 h 4"/>
                <a:gd name="T36" fmla="*/ 43 w 50"/>
                <a:gd name="T37" fmla="*/ 2 h 4"/>
                <a:gd name="T38" fmla="*/ 40 w 50"/>
                <a:gd name="T39" fmla="*/ 2 h 4"/>
                <a:gd name="T40" fmla="*/ 36 w 50"/>
                <a:gd name="T41" fmla="*/ 2 h 4"/>
                <a:gd name="T42" fmla="*/ 32 w 50"/>
                <a:gd name="T43" fmla="*/ 2 h 4"/>
                <a:gd name="T44" fmla="*/ 27 w 50"/>
                <a:gd name="T45" fmla="*/ 3 h 4"/>
                <a:gd name="T46" fmla="*/ 23 w 50"/>
                <a:gd name="T47" fmla="*/ 3 h 4"/>
                <a:gd name="T48" fmla="*/ 17 w 50"/>
                <a:gd name="T49" fmla="*/ 3 h 4"/>
                <a:gd name="T50" fmla="*/ 12 w 50"/>
                <a:gd name="T51" fmla="*/ 3 h 4"/>
                <a:gd name="T52" fmla="*/ 6 w 50"/>
                <a:gd name="T53" fmla="*/ 3 h 4"/>
                <a:gd name="T54" fmla="*/ 0 w 50"/>
                <a:gd name="T55" fmla="*/ 3 h 4"/>
                <a:gd name="T56" fmla="*/ 0 w 50"/>
                <a:gd name="T57" fmla="*/ 4 h 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0"/>
                <a:gd name="T88" fmla="*/ 0 h 4"/>
                <a:gd name="T89" fmla="*/ 50 w 50"/>
                <a:gd name="T90" fmla="*/ 4 h 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0" h="4">
                  <a:moveTo>
                    <a:pt x="0" y="4"/>
                  </a:moveTo>
                  <a:lnTo>
                    <a:pt x="6" y="4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23" y="3"/>
                  </a:lnTo>
                  <a:lnTo>
                    <a:pt x="29" y="3"/>
                  </a:lnTo>
                  <a:lnTo>
                    <a:pt x="33" y="3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2"/>
                  </a:lnTo>
                  <a:lnTo>
                    <a:pt x="47" y="1"/>
                  </a:lnTo>
                  <a:lnTo>
                    <a:pt x="48" y="1"/>
                  </a:lnTo>
                  <a:lnTo>
                    <a:pt x="50" y="0"/>
                  </a:lnTo>
                  <a:lnTo>
                    <a:pt x="48" y="0"/>
                  </a:lnTo>
                  <a:lnTo>
                    <a:pt x="47" y="1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7" y="3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6" y="3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37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0" name="Freeform 1743"/>
            <p:cNvSpPr>
              <a:spLocks/>
            </p:cNvSpPr>
            <p:nvPr/>
          </p:nvSpPr>
          <p:spPr bwMode="auto">
            <a:xfrm>
              <a:off x="2787" y="2544"/>
              <a:ext cx="48" cy="3"/>
            </a:xfrm>
            <a:custGeom>
              <a:avLst/>
              <a:gdLst>
                <a:gd name="T0" fmla="*/ 0 w 48"/>
                <a:gd name="T1" fmla="*/ 3 h 3"/>
                <a:gd name="T2" fmla="*/ 6 w 48"/>
                <a:gd name="T3" fmla="*/ 3 h 3"/>
                <a:gd name="T4" fmla="*/ 12 w 48"/>
                <a:gd name="T5" fmla="*/ 3 h 3"/>
                <a:gd name="T6" fmla="*/ 17 w 48"/>
                <a:gd name="T7" fmla="*/ 3 h 3"/>
                <a:gd name="T8" fmla="*/ 23 w 48"/>
                <a:gd name="T9" fmla="*/ 3 h 3"/>
                <a:gd name="T10" fmla="*/ 27 w 48"/>
                <a:gd name="T11" fmla="*/ 3 h 3"/>
                <a:gd name="T12" fmla="*/ 32 w 48"/>
                <a:gd name="T13" fmla="*/ 2 h 3"/>
                <a:gd name="T14" fmla="*/ 36 w 48"/>
                <a:gd name="T15" fmla="*/ 2 h 3"/>
                <a:gd name="T16" fmla="*/ 40 w 48"/>
                <a:gd name="T17" fmla="*/ 2 h 3"/>
                <a:gd name="T18" fmla="*/ 43 w 48"/>
                <a:gd name="T19" fmla="*/ 2 h 3"/>
                <a:gd name="T20" fmla="*/ 45 w 48"/>
                <a:gd name="T21" fmla="*/ 1 h 3"/>
                <a:gd name="T22" fmla="*/ 47 w 48"/>
                <a:gd name="T23" fmla="*/ 1 h 3"/>
                <a:gd name="T24" fmla="*/ 48 w 48"/>
                <a:gd name="T25" fmla="*/ 0 h 3"/>
                <a:gd name="T26" fmla="*/ 48 w 48"/>
                <a:gd name="T27" fmla="*/ 0 h 3"/>
                <a:gd name="T28" fmla="*/ 47 w 48"/>
                <a:gd name="T29" fmla="*/ 0 h 3"/>
                <a:gd name="T30" fmla="*/ 47 w 48"/>
                <a:gd name="T31" fmla="*/ 0 h 3"/>
                <a:gd name="T32" fmla="*/ 46 w 48"/>
                <a:gd name="T33" fmla="*/ 1 h 3"/>
                <a:gd name="T34" fmla="*/ 44 w 48"/>
                <a:gd name="T35" fmla="*/ 1 h 3"/>
                <a:gd name="T36" fmla="*/ 41 w 48"/>
                <a:gd name="T37" fmla="*/ 2 h 3"/>
                <a:gd name="T38" fmla="*/ 38 w 48"/>
                <a:gd name="T39" fmla="*/ 2 h 3"/>
                <a:gd name="T40" fmla="*/ 33 w 48"/>
                <a:gd name="T41" fmla="*/ 2 h 3"/>
                <a:gd name="T42" fmla="*/ 29 w 48"/>
                <a:gd name="T43" fmla="*/ 3 h 3"/>
                <a:gd name="T44" fmla="*/ 23 w 48"/>
                <a:gd name="T45" fmla="*/ 3 h 3"/>
                <a:gd name="T46" fmla="*/ 18 w 48"/>
                <a:gd name="T47" fmla="*/ 3 h 3"/>
                <a:gd name="T48" fmla="*/ 12 w 48"/>
                <a:gd name="T49" fmla="*/ 3 h 3"/>
                <a:gd name="T50" fmla="*/ 6 w 48"/>
                <a:gd name="T51" fmla="*/ 3 h 3"/>
                <a:gd name="T52" fmla="*/ 0 w 48"/>
                <a:gd name="T53" fmla="*/ 3 h 3"/>
                <a:gd name="T54" fmla="*/ 0 w 48"/>
                <a:gd name="T55" fmla="*/ 3 h 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8"/>
                <a:gd name="T85" fmla="*/ 0 h 3"/>
                <a:gd name="T86" fmla="*/ 48 w 48"/>
                <a:gd name="T87" fmla="*/ 3 h 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8" h="3">
                  <a:moveTo>
                    <a:pt x="0" y="3"/>
                  </a:moveTo>
                  <a:lnTo>
                    <a:pt x="6" y="3"/>
                  </a:lnTo>
                  <a:lnTo>
                    <a:pt x="12" y="3"/>
                  </a:lnTo>
                  <a:lnTo>
                    <a:pt x="17" y="3"/>
                  </a:lnTo>
                  <a:lnTo>
                    <a:pt x="23" y="3"/>
                  </a:lnTo>
                  <a:lnTo>
                    <a:pt x="27" y="3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3" y="2"/>
                  </a:lnTo>
                  <a:lnTo>
                    <a:pt x="45" y="1"/>
                  </a:lnTo>
                  <a:lnTo>
                    <a:pt x="47" y="1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1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8" y="2"/>
                  </a:lnTo>
                  <a:lnTo>
                    <a:pt x="33" y="2"/>
                  </a:lnTo>
                  <a:lnTo>
                    <a:pt x="29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2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272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1" name="Freeform 1744"/>
            <p:cNvSpPr>
              <a:spLocks/>
            </p:cNvSpPr>
            <p:nvPr/>
          </p:nvSpPr>
          <p:spPr bwMode="auto">
            <a:xfrm>
              <a:off x="2787" y="2544"/>
              <a:ext cx="47" cy="3"/>
            </a:xfrm>
            <a:custGeom>
              <a:avLst/>
              <a:gdLst>
                <a:gd name="T0" fmla="*/ 0 w 47"/>
                <a:gd name="T1" fmla="*/ 3 h 3"/>
                <a:gd name="T2" fmla="*/ 6 w 47"/>
                <a:gd name="T3" fmla="*/ 3 h 3"/>
                <a:gd name="T4" fmla="*/ 12 w 47"/>
                <a:gd name="T5" fmla="*/ 3 h 3"/>
                <a:gd name="T6" fmla="*/ 18 w 47"/>
                <a:gd name="T7" fmla="*/ 3 h 3"/>
                <a:gd name="T8" fmla="*/ 23 w 47"/>
                <a:gd name="T9" fmla="*/ 3 h 3"/>
                <a:gd name="T10" fmla="*/ 29 w 47"/>
                <a:gd name="T11" fmla="*/ 3 h 3"/>
                <a:gd name="T12" fmla="*/ 33 w 47"/>
                <a:gd name="T13" fmla="*/ 2 h 3"/>
                <a:gd name="T14" fmla="*/ 38 w 47"/>
                <a:gd name="T15" fmla="*/ 2 h 3"/>
                <a:gd name="T16" fmla="*/ 41 w 47"/>
                <a:gd name="T17" fmla="*/ 2 h 3"/>
                <a:gd name="T18" fmla="*/ 44 w 47"/>
                <a:gd name="T19" fmla="*/ 1 h 3"/>
                <a:gd name="T20" fmla="*/ 46 w 47"/>
                <a:gd name="T21" fmla="*/ 1 h 3"/>
                <a:gd name="T22" fmla="*/ 47 w 47"/>
                <a:gd name="T23" fmla="*/ 0 h 3"/>
                <a:gd name="T24" fmla="*/ 47 w 47"/>
                <a:gd name="T25" fmla="*/ 0 h 3"/>
                <a:gd name="T26" fmla="*/ 46 w 47"/>
                <a:gd name="T27" fmla="*/ 0 h 3"/>
                <a:gd name="T28" fmla="*/ 45 w 47"/>
                <a:gd name="T29" fmla="*/ 0 h 3"/>
                <a:gd name="T30" fmla="*/ 44 w 47"/>
                <a:gd name="T31" fmla="*/ 1 h 3"/>
                <a:gd name="T32" fmla="*/ 42 w 47"/>
                <a:gd name="T33" fmla="*/ 1 h 3"/>
                <a:gd name="T34" fmla="*/ 40 w 47"/>
                <a:gd name="T35" fmla="*/ 2 h 3"/>
                <a:gd name="T36" fmla="*/ 36 w 47"/>
                <a:gd name="T37" fmla="*/ 2 h 3"/>
                <a:gd name="T38" fmla="*/ 32 w 47"/>
                <a:gd name="T39" fmla="*/ 2 h 3"/>
                <a:gd name="T40" fmla="*/ 28 w 47"/>
                <a:gd name="T41" fmla="*/ 2 h 3"/>
                <a:gd name="T42" fmla="*/ 23 w 47"/>
                <a:gd name="T43" fmla="*/ 3 h 3"/>
                <a:gd name="T44" fmla="*/ 17 w 47"/>
                <a:gd name="T45" fmla="*/ 3 h 3"/>
                <a:gd name="T46" fmla="*/ 12 w 47"/>
                <a:gd name="T47" fmla="*/ 3 h 3"/>
                <a:gd name="T48" fmla="*/ 6 w 47"/>
                <a:gd name="T49" fmla="*/ 3 h 3"/>
                <a:gd name="T50" fmla="*/ 0 w 47"/>
                <a:gd name="T51" fmla="*/ 3 h 3"/>
                <a:gd name="T52" fmla="*/ 0 w 47"/>
                <a:gd name="T53" fmla="*/ 3 h 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7"/>
                <a:gd name="T82" fmla="*/ 0 h 3"/>
                <a:gd name="T83" fmla="*/ 47 w 47"/>
                <a:gd name="T84" fmla="*/ 3 h 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7" h="3">
                  <a:moveTo>
                    <a:pt x="0" y="3"/>
                  </a:moveTo>
                  <a:lnTo>
                    <a:pt x="6" y="3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23" y="3"/>
                  </a:lnTo>
                  <a:lnTo>
                    <a:pt x="29" y="3"/>
                  </a:lnTo>
                  <a:lnTo>
                    <a:pt x="33" y="2"/>
                  </a:lnTo>
                  <a:lnTo>
                    <a:pt x="38" y="2"/>
                  </a:lnTo>
                  <a:lnTo>
                    <a:pt x="41" y="2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0" y="2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3" y="3"/>
                  </a:lnTo>
                  <a:lnTo>
                    <a:pt x="17" y="3"/>
                  </a:lnTo>
                  <a:lnTo>
                    <a:pt x="12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171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2" name="Freeform 1745"/>
            <p:cNvSpPr>
              <a:spLocks/>
            </p:cNvSpPr>
            <p:nvPr/>
          </p:nvSpPr>
          <p:spPr bwMode="auto">
            <a:xfrm>
              <a:off x="2787" y="2544"/>
              <a:ext cx="46" cy="3"/>
            </a:xfrm>
            <a:custGeom>
              <a:avLst/>
              <a:gdLst>
                <a:gd name="T0" fmla="*/ 0 w 46"/>
                <a:gd name="T1" fmla="*/ 3 h 3"/>
                <a:gd name="T2" fmla="*/ 6 w 46"/>
                <a:gd name="T3" fmla="*/ 3 h 3"/>
                <a:gd name="T4" fmla="*/ 12 w 46"/>
                <a:gd name="T5" fmla="*/ 3 h 3"/>
                <a:gd name="T6" fmla="*/ 17 w 46"/>
                <a:gd name="T7" fmla="*/ 3 h 3"/>
                <a:gd name="T8" fmla="*/ 23 w 46"/>
                <a:gd name="T9" fmla="*/ 3 h 3"/>
                <a:gd name="T10" fmla="*/ 28 w 46"/>
                <a:gd name="T11" fmla="*/ 2 h 3"/>
                <a:gd name="T12" fmla="*/ 32 w 46"/>
                <a:gd name="T13" fmla="*/ 2 h 3"/>
                <a:gd name="T14" fmla="*/ 36 w 46"/>
                <a:gd name="T15" fmla="*/ 2 h 3"/>
                <a:gd name="T16" fmla="*/ 40 w 46"/>
                <a:gd name="T17" fmla="*/ 2 h 3"/>
                <a:gd name="T18" fmla="*/ 42 w 46"/>
                <a:gd name="T19" fmla="*/ 1 h 3"/>
                <a:gd name="T20" fmla="*/ 44 w 46"/>
                <a:gd name="T21" fmla="*/ 1 h 3"/>
                <a:gd name="T22" fmla="*/ 45 w 46"/>
                <a:gd name="T23" fmla="*/ 0 h 3"/>
                <a:gd name="T24" fmla="*/ 46 w 46"/>
                <a:gd name="T25" fmla="*/ 0 h 3"/>
                <a:gd name="T26" fmla="*/ 44 w 46"/>
                <a:gd name="T27" fmla="*/ 0 h 3"/>
                <a:gd name="T28" fmla="*/ 44 w 46"/>
                <a:gd name="T29" fmla="*/ 0 h 3"/>
                <a:gd name="T30" fmla="*/ 42 w 46"/>
                <a:gd name="T31" fmla="*/ 1 h 3"/>
                <a:gd name="T32" fmla="*/ 41 w 46"/>
                <a:gd name="T33" fmla="*/ 1 h 3"/>
                <a:gd name="T34" fmla="*/ 38 w 46"/>
                <a:gd name="T35" fmla="*/ 2 h 3"/>
                <a:gd name="T36" fmla="*/ 35 w 46"/>
                <a:gd name="T37" fmla="*/ 2 h 3"/>
                <a:gd name="T38" fmla="*/ 31 w 46"/>
                <a:gd name="T39" fmla="*/ 2 h 3"/>
                <a:gd name="T40" fmla="*/ 27 w 46"/>
                <a:gd name="T41" fmla="*/ 2 h 3"/>
                <a:gd name="T42" fmla="*/ 22 w 46"/>
                <a:gd name="T43" fmla="*/ 3 h 3"/>
                <a:gd name="T44" fmla="*/ 17 w 46"/>
                <a:gd name="T45" fmla="*/ 3 h 3"/>
                <a:gd name="T46" fmla="*/ 11 w 46"/>
                <a:gd name="T47" fmla="*/ 3 h 3"/>
                <a:gd name="T48" fmla="*/ 6 w 46"/>
                <a:gd name="T49" fmla="*/ 3 h 3"/>
                <a:gd name="T50" fmla="*/ 0 w 46"/>
                <a:gd name="T51" fmla="*/ 3 h 3"/>
                <a:gd name="T52" fmla="*/ 0 w 46"/>
                <a:gd name="T53" fmla="*/ 3 h 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6"/>
                <a:gd name="T82" fmla="*/ 0 h 3"/>
                <a:gd name="T83" fmla="*/ 46 w 46"/>
                <a:gd name="T84" fmla="*/ 3 h 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6" h="3">
                  <a:moveTo>
                    <a:pt x="0" y="3"/>
                  </a:moveTo>
                  <a:lnTo>
                    <a:pt x="6" y="3"/>
                  </a:lnTo>
                  <a:lnTo>
                    <a:pt x="12" y="3"/>
                  </a:lnTo>
                  <a:lnTo>
                    <a:pt x="17" y="3"/>
                  </a:lnTo>
                  <a:lnTo>
                    <a:pt x="23" y="3"/>
                  </a:lnTo>
                  <a:lnTo>
                    <a:pt x="28" y="2"/>
                  </a:lnTo>
                  <a:lnTo>
                    <a:pt x="32" y="2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42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38" y="2"/>
                  </a:lnTo>
                  <a:lnTo>
                    <a:pt x="35" y="2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2" y="3"/>
                  </a:lnTo>
                  <a:lnTo>
                    <a:pt x="17" y="3"/>
                  </a:lnTo>
                  <a:lnTo>
                    <a:pt x="11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070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3" name="Freeform 1746"/>
            <p:cNvSpPr>
              <a:spLocks/>
            </p:cNvSpPr>
            <p:nvPr/>
          </p:nvSpPr>
          <p:spPr bwMode="auto">
            <a:xfrm>
              <a:off x="2787" y="2544"/>
              <a:ext cx="44" cy="3"/>
            </a:xfrm>
            <a:custGeom>
              <a:avLst/>
              <a:gdLst>
                <a:gd name="T0" fmla="*/ 0 w 44"/>
                <a:gd name="T1" fmla="*/ 3 h 3"/>
                <a:gd name="T2" fmla="*/ 6 w 44"/>
                <a:gd name="T3" fmla="*/ 3 h 3"/>
                <a:gd name="T4" fmla="*/ 11 w 44"/>
                <a:gd name="T5" fmla="*/ 3 h 3"/>
                <a:gd name="T6" fmla="*/ 17 w 44"/>
                <a:gd name="T7" fmla="*/ 3 h 3"/>
                <a:gd name="T8" fmla="*/ 22 w 44"/>
                <a:gd name="T9" fmla="*/ 3 h 3"/>
                <a:gd name="T10" fmla="*/ 27 w 44"/>
                <a:gd name="T11" fmla="*/ 2 h 3"/>
                <a:gd name="T12" fmla="*/ 31 w 44"/>
                <a:gd name="T13" fmla="*/ 2 h 3"/>
                <a:gd name="T14" fmla="*/ 35 w 44"/>
                <a:gd name="T15" fmla="*/ 2 h 3"/>
                <a:gd name="T16" fmla="*/ 38 w 44"/>
                <a:gd name="T17" fmla="*/ 2 h 3"/>
                <a:gd name="T18" fmla="*/ 41 w 44"/>
                <a:gd name="T19" fmla="*/ 1 h 3"/>
                <a:gd name="T20" fmla="*/ 42 w 44"/>
                <a:gd name="T21" fmla="*/ 1 h 3"/>
                <a:gd name="T22" fmla="*/ 44 w 44"/>
                <a:gd name="T23" fmla="*/ 0 h 3"/>
                <a:gd name="T24" fmla="*/ 44 w 44"/>
                <a:gd name="T25" fmla="*/ 0 h 3"/>
                <a:gd name="T26" fmla="*/ 42 w 44"/>
                <a:gd name="T27" fmla="*/ 0 h 3"/>
                <a:gd name="T28" fmla="*/ 42 w 44"/>
                <a:gd name="T29" fmla="*/ 0 h 3"/>
                <a:gd name="T30" fmla="*/ 41 w 44"/>
                <a:gd name="T31" fmla="*/ 1 h 3"/>
                <a:gd name="T32" fmla="*/ 39 w 44"/>
                <a:gd name="T33" fmla="*/ 1 h 3"/>
                <a:gd name="T34" fmla="*/ 37 w 44"/>
                <a:gd name="T35" fmla="*/ 2 h 3"/>
                <a:gd name="T36" fmla="*/ 34 w 44"/>
                <a:gd name="T37" fmla="*/ 2 h 3"/>
                <a:gd name="T38" fmla="*/ 30 w 44"/>
                <a:gd name="T39" fmla="*/ 2 h 3"/>
                <a:gd name="T40" fmla="*/ 26 w 44"/>
                <a:gd name="T41" fmla="*/ 2 h 3"/>
                <a:gd name="T42" fmla="*/ 21 w 44"/>
                <a:gd name="T43" fmla="*/ 2 h 3"/>
                <a:gd name="T44" fmla="*/ 16 w 44"/>
                <a:gd name="T45" fmla="*/ 3 h 3"/>
                <a:gd name="T46" fmla="*/ 11 w 44"/>
                <a:gd name="T47" fmla="*/ 3 h 3"/>
                <a:gd name="T48" fmla="*/ 6 w 44"/>
                <a:gd name="T49" fmla="*/ 3 h 3"/>
                <a:gd name="T50" fmla="*/ 0 w 44"/>
                <a:gd name="T51" fmla="*/ 3 h 3"/>
                <a:gd name="T52" fmla="*/ 0 w 44"/>
                <a:gd name="T53" fmla="*/ 3 h 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"/>
                <a:gd name="T82" fmla="*/ 0 h 3"/>
                <a:gd name="T83" fmla="*/ 44 w 44"/>
                <a:gd name="T84" fmla="*/ 3 h 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" h="3">
                  <a:moveTo>
                    <a:pt x="0" y="3"/>
                  </a:moveTo>
                  <a:lnTo>
                    <a:pt x="6" y="3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2" y="3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5" y="2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1" y="1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7070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4" name="Freeform 1747"/>
            <p:cNvSpPr>
              <a:spLocks/>
            </p:cNvSpPr>
            <p:nvPr/>
          </p:nvSpPr>
          <p:spPr bwMode="auto">
            <a:xfrm>
              <a:off x="2787" y="2544"/>
              <a:ext cx="42" cy="3"/>
            </a:xfrm>
            <a:custGeom>
              <a:avLst/>
              <a:gdLst>
                <a:gd name="T0" fmla="*/ 0 w 42"/>
                <a:gd name="T1" fmla="*/ 3 h 3"/>
                <a:gd name="T2" fmla="*/ 6 w 42"/>
                <a:gd name="T3" fmla="*/ 3 h 3"/>
                <a:gd name="T4" fmla="*/ 11 w 42"/>
                <a:gd name="T5" fmla="*/ 3 h 3"/>
                <a:gd name="T6" fmla="*/ 16 w 42"/>
                <a:gd name="T7" fmla="*/ 3 h 3"/>
                <a:gd name="T8" fmla="*/ 21 w 42"/>
                <a:gd name="T9" fmla="*/ 2 h 3"/>
                <a:gd name="T10" fmla="*/ 26 w 42"/>
                <a:gd name="T11" fmla="*/ 2 h 3"/>
                <a:gd name="T12" fmla="*/ 30 w 42"/>
                <a:gd name="T13" fmla="*/ 2 h 3"/>
                <a:gd name="T14" fmla="*/ 34 w 42"/>
                <a:gd name="T15" fmla="*/ 2 h 3"/>
                <a:gd name="T16" fmla="*/ 37 w 42"/>
                <a:gd name="T17" fmla="*/ 2 h 3"/>
                <a:gd name="T18" fmla="*/ 39 w 42"/>
                <a:gd name="T19" fmla="*/ 1 h 3"/>
                <a:gd name="T20" fmla="*/ 41 w 42"/>
                <a:gd name="T21" fmla="*/ 1 h 3"/>
                <a:gd name="T22" fmla="*/ 42 w 42"/>
                <a:gd name="T23" fmla="*/ 0 h 3"/>
                <a:gd name="T24" fmla="*/ 42 w 42"/>
                <a:gd name="T25" fmla="*/ 0 h 3"/>
                <a:gd name="T26" fmla="*/ 41 w 42"/>
                <a:gd name="T27" fmla="*/ 0 h 3"/>
                <a:gd name="T28" fmla="*/ 41 w 42"/>
                <a:gd name="T29" fmla="*/ 0 h 3"/>
                <a:gd name="T30" fmla="*/ 40 w 42"/>
                <a:gd name="T31" fmla="*/ 1 h 3"/>
                <a:gd name="T32" fmla="*/ 38 w 42"/>
                <a:gd name="T33" fmla="*/ 1 h 3"/>
                <a:gd name="T34" fmla="*/ 35 w 42"/>
                <a:gd name="T35" fmla="*/ 2 h 3"/>
                <a:gd name="T36" fmla="*/ 33 w 42"/>
                <a:gd name="T37" fmla="*/ 2 h 3"/>
                <a:gd name="T38" fmla="*/ 29 w 42"/>
                <a:gd name="T39" fmla="*/ 2 h 3"/>
                <a:gd name="T40" fmla="*/ 25 w 42"/>
                <a:gd name="T41" fmla="*/ 2 h 3"/>
                <a:gd name="T42" fmla="*/ 21 w 42"/>
                <a:gd name="T43" fmla="*/ 2 h 3"/>
                <a:gd name="T44" fmla="*/ 16 w 42"/>
                <a:gd name="T45" fmla="*/ 3 h 3"/>
                <a:gd name="T46" fmla="*/ 10 w 42"/>
                <a:gd name="T47" fmla="*/ 3 h 3"/>
                <a:gd name="T48" fmla="*/ 6 w 42"/>
                <a:gd name="T49" fmla="*/ 3 h 3"/>
                <a:gd name="T50" fmla="*/ 0 w 42"/>
                <a:gd name="T51" fmla="*/ 3 h 3"/>
                <a:gd name="T52" fmla="*/ 0 w 42"/>
                <a:gd name="T53" fmla="*/ 3 h 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"/>
                <a:gd name="T82" fmla="*/ 0 h 3"/>
                <a:gd name="T83" fmla="*/ 42 w 42"/>
                <a:gd name="T84" fmla="*/ 3 h 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" h="3">
                  <a:moveTo>
                    <a:pt x="0" y="3"/>
                  </a:moveTo>
                  <a:lnTo>
                    <a:pt x="6" y="3"/>
                  </a:lnTo>
                  <a:lnTo>
                    <a:pt x="11" y="3"/>
                  </a:lnTo>
                  <a:lnTo>
                    <a:pt x="16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4" y="2"/>
                  </a:lnTo>
                  <a:lnTo>
                    <a:pt x="37" y="2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2"/>
                  </a:lnTo>
                  <a:lnTo>
                    <a:pt x="33" y="2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0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F6F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5" name="Freeform 1748"/>
            <p:cNvSpPr>
              <a:spLocks/>
            </p:cNvSpPr>
            <p:nvPr/>
          </p:nvSpPr>
          <p:spPr bwMode="auto">
            <a:xfrm>
              <a:off x="2787" y="2544"/>
              <a:ext cx="41" cy="3"/>
            </a:xfrm>
            <a:custGeom>
              <a:avLst/>
              <a:gdLst>
                <a:gd name="T0" fmla="*/ 0 w 41"/>
                <a:gd name="T1" fmla="*/ 3 h 3"/>
                <a:gd name="T2" fmla="*/ 6 w 41"/>
                <a:gd name="T3" fmla="*/ 3 h 3"/>
                <a:gd name="T4" fmla="*/ 10 w 41"/>
                <a:gd name="T5" fmla="*/ 3 h 3"/>
                <a:gd name="T6" fmla="*/ 16 w 41"/>
                <a:gd name="T7" fmla="*/ 3 h 3"/>
                <a:gd name="T8" fmla="*/ 21 w 41"/>
                <a:gd name="T9" fmla="*/ 2 h 3"/>
                <a:gd name="T10" fmla="*/ 25 w 41"/>
                <a:gd name="T11" fmla="*/ 2 h 3"/>
                <a:gd name="T12" fmla="*/ 29 w 41"/>
                <a:gd name="T13" fmla="*/ 2 h 3"/>
                <a:gd name="T14" fmla="*/ 33 w 41"/>
                <a:gd name="T15" fmla="*/ 2 h 3"/>
                <a:gd name="T16" fmla="*/ 35 w 41"/>
                <a:gd name="T17" fmla="*/ 2 h 3"/>
                <a:gd name="T18" fmla="*/ 38 w 41"/>
                <a:gd name="T19" fmla="*/ 1 h 3"/>
                <a:gd name="T20" fmla="*/ 40 w 41"/>
                <a:gd name="T21" fmla="*/ 1 h 3"/>
                <a:gd name="T22" fmla="*/ 41 w 41"/>
                <a:gd name="T23" fmla="*/ 0 h 3"/>
                <a:gd name="T24" fmla="*/ 41 w 41"/>
                <a:gd name="T25" fmla="*/ 0 h 3"/>
                <a:gd name="T26" fmla="*/ 40 w 41"/>
                <a:gd name="T27" fmla="*/ 0 h 3"/>
                <a:gd name="T28" fmla="*/ 39 w 41"/>
                <a:gd name="T29" fmla="*/ 0 h 3"/>
                <a:gd name="T30" fmla="*/ 38 w 41"/>
                <a:gd name="T31" fmla="*/ 1 h 3"/>
                <a:gd name="T32" fmla="*/ 36 w 41"/>
                <a:gd name="T33" fmla="*/ 1 h 3"/>
                <a:gd name="T34" fmla="*/ 33 w 41"/>
                <a:gd name="T35" fmla="*/ 2 h 3"/>
                <a:gd name="T36" fmla="*/ 30 w 41"/>
                <a:gd name="T37" fmla="*/ 2 h 3"/>
                <a:gd name="T38" fmla="*/ 26 w 41"/>
                <a:gd name="T39" fmla="*/ 2 h 3"/>
                <a:gd name="T40" fmla="*/ 21 w 41"/>
                <a:gd name="T41" fmla="*/ 2 h 3"/>
                <a:gd name="T42" fmla="*/ 16 w 41"/>
                <a:gd name="T43" fmla="*/ 2 h 3"/>
                <a:gd name="T44" fmla="*/ 11 w 41"/>
                <a:gd name="T45" fmla="*/ 3 h 3"/>
                <a:gd name="T46" fmla="*/ 6 w 41"/>
                <a:gd name="T47" fmla="*/ 3 h 3"/>
                <a:gd name="T48" fmla="*/ 0 w 41"/>
                <a:gd name="T49" fmla="*/ 3 h 3"/>
                <a:gd name="T50" fmla="*/ 0 w 41"/>
                <a:gd name="T51" fmla="*/ 3 h 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1"/>
                <a:gd name="T79" fmla="*/ 0 h 3"/>
                <a:gd name="T80" fmla="*/ 41 w 41"/>
                <a:gd name="T81" fmla="*/ 3 h 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1" h="3">
                  <a:moveTo>
                    <a:pt x="0" y="3"/>
                  </a:moveTo>
                  <a:lnTo>
                    <a:pt x="6" y="3"/>
                  </a:lnTo>
                  <a:lnTo>
                    <a:pt x="10" y="3"/>
                  </a:lnTo>
                  <a:lnTo>
                    <a:pt x="16" y="3"/>
                  </a:lnTo>
                  <a:lnTo>
                    <a:pt x="21" y="2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8" y="1"/>
                  </a:lnTo>
                  <a:lnTo>
                    <a:pt x="36" y="1"/>
                  </a:lnTo>
                  <a:lnTo>
                    <a:pt x="33" y="2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1" y="2"/>
                  </a:lnTo>
                  <a:lnTo>
                    <a:pt x="16" y="2"/>
                  </a:lnTo>
                  <a:lnTo>
                    <a:pt x="11" y="3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E6E6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6" name="Freeform 1749"/>
            <p:cNvSpPr>
              <a:spLocks/>
            </p:cNvSpPr>
            <p:nvPr/>
          </p:nvSpPr>
          <p:spPr bwMode="auto">
            <a:xfrm>
              <a:off x="2787" y="2544"/>
              <a:ext cx="40" cy="3"/>
            </a:xfrm>
            <a:custGeom>
              <a:avLst/>
              <a:gdLst>
                <a:gd name="T0" fmla="*/ 0 w 40"/>
                <a:gd name="T1" fmla="*/ 3 h 3"/>
                <a:gd name="T2" fmla="*/ 6 w 40"/>
                <a:gd name="T3" fmla="*/ 3 h 3"/>
                <a:gd name="T4" fmla="*/ 11 w 40"/>
                <a:gd name="T5" fmla="*/ 3 h 3"/>
                <a:gd name="T6" fmla="*/ 16 w 40"/>
                <a:gd name="T7" fmla="*/ 2 h 3"/>
                <a:gd name="T8" fmla="*/ 21 w 40"/>
                <a:gd name="T9" fmla="*/ 2 h 3"/>
                <a:gd name="T10" fmla="*/ 26 w 40"/>
                <a:gd name="T11" fmla="*/ 2 h 3"/>
                <a:gd name="T12" fmla="*/ 30 w 40"/>
                <a:gd name="T13" fmla="*/ 2 h 3"/>
                <a:gd name="T14" fmla="*/ 33 w 40"/>
                <a:gd name="T15" fmla="*/ 2 h 3"/>
                <a:gd name="T16" fmla="*/ 36 w 40"/>
                <a:gd name="T17" fmla="*/ 1 h 3"/>
                <a:gd name="T18" fmla="*/ 38 w 40"/>
                <a:gd name="T19" fmla="*/ 1 h 3"/>
                <a:gd name="T20" fmla="*/ 39 w 40"/>
                <a:gd name="T21" fmla="*/ 0 h 3"/>
                <a:gd name="T22" fmla="*/ 40 w 40"/>
                <a:gd name="T23" fmla="*/ 0 h 3"/>
                <a:gd name="T24" fmla="*/ 38 w 40"/>
                <a:gd name="T25" fmla="*/ 0 h 3"/>
                <a:gd name="T26" fmla="*/ 38 w 40"/>
                <a:gd name="T27" fmla="*/ 0 h 3"/>
                <a:gd name="T28" fmla="*/ 36 w 40"/>
                <a:gd name="T29" fmla="*/ 1 h 3"/>
                <a:gd name="T30" fmla="*/ 35 w 40"/>
                <a:gd name="T31" fmla="*/ 1 h 3"/>
                <a:gd name="T32" fmla="*/ 32 w 40"/>
                <a:gd name="T33" fmla="*/ 2 h 3"/>
                <a:gd name="T34" fmla="*/ 29 w 40"/>
                <a:gd name="T35" fmla="*/ 2 h 3"/>
                <a:gd name="T36" fmla="*/ 25 w 40"/>
                <a:gd name="T37" fmla="*/ 2 h 3"/>
                <a:gd name="T38" fmla="*/ 21 w 40"/>
                <a:gd name="T39" fmla="*/ 2 h 3"/>
                <a:gd name="T40" fmla="*/ 16 w 40"/>
                <a:gd name="T41" fmla="*/ 2 h 3"/>
                <a:gd name="T42" fmla="*/ 11 w 40"/>
                <a:gd name="T43" fmla="*/ 2 h 3"/>
                <a:gd name="T44" fmla="*/ 6 w 40"/>
                <a:gd name="T45" fmla="*/ 3 h 3"/>
                <a:gd name="T46" fmla="*/ 0 w 40"/>
                <a:gd name="T47" fmla="*/ 3 h 3"/>
                <a:gd name="T48" fmla="*/ 0 w 40"/>
                <a:gd name="T49" fmla="*/ 3 h 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3"/>
                <a:gd name="T77" fmla="*/ 40 w 40"/>
                <a:gd name="T78" fmla="*/ 3 h 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3">
                  <a:moveTo>
                    <a:pt x="0" y="3"/>
                  </a:moveTo>
                  <a:lnTo>
                    <a:pt x="6" y="3"/>
                  </a:lnTo>
                  <a:lnTo>
                    <a:pt x="11" y="3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30" y="2"/>
                  </a:lnTo>
                  <a:lnTo>
                    <a:pt x="33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38" y="0"/>
                  </a:lnTo>
                  <a:lnTo>
                    <a:pt x="36" y="1"/>
                  </a:lnTo>
                  <a:lnTo>
                    <a:pt x="35" y="1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5" y="2"/>
                  </a:lnTo>
                  <a:lnTo>
                    <a:pt x="21" y="2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6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D6D6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7" name="Freeform 1750"/>
            <p:cNvSpPr>
              <a:spLocks/>
            </p:cNvSpPr>
            <p:nvPr/>
          </p:nvSpPr>
          <p:spPr bwMode="auto">
            <a:xfrm>
              <a:off x="2787" y="2544"/>
              <a:ext cx="38" cy="3"/>
            </a:xfrm>
            <a:custGeom>
              <a:avLst/>
              <a:gdLst>
                <a:gd name="T0" fmla="*/ 0 w 38"/>
                <a:gd name="T1" fmla="*/ 3 h 3"/>
                <a:gd name="T2" fmla="*/ 6 w 38"/>
                <a:gd name="T3" fmla="*/ 3 h 3"/>
                <a:gd name="T4" fmla="*/ 11 w 38"/>
                <a:gd name="T5" fmla="*/ 2 h 3"/>
                <a:gd name="T6" fmla="*/ 16 w 38"/>
                <a:gd name="T7" fmla="*/ 2 h 3"/>
                <a:gd name="T8" fmla="*/ 21 w 38"/>
                <a:gd name="T9" fmla="*/ 2 h 3"/>
                <a:gd name="T10" fmla="*/ 25 w 38"/>
                <a:gd name="T11" fmla="*/ 2 h 3"/>
                <a:gd name="T12" fmla="*/ 29 w 38"/>
                <a:gd name="T13" fmla="*/ 2 h 3"/>
                <a:gd name="T14" fmla="*/ 32 w 38"/>
                <a:gd name="T15" fmla="*/ 2 h 3"/>
                <a:gd name="T16" fmla="*/ 35 w 38"/>
                <a:gd name="T17" fmla="*/ 1 h 3"/>
                <a:gd name="T18" fmla="*/ 36 w 38"/>
                <a:gd name="T19" fmla="*/ 1 h 3"/>
                <a:gd name="T20" fmla="*/ 38 w 38"/>
                <a:gd name="T21" fmla="*/ 0 h 3"/>
                <a:gd name="T22" fmla="*/ 38 w 38"/>
                <a:gd name="T23" fmla="*/ 0 h 3"/>
                <a:gd name="T24" fmla="*/ 36 w 38"/>
                <a:gd name="T25" fmla="*/ 0 h 3"/>
                <a:gd name="T26" fmla="*/ 36 w 38"/>
                <a:gd name="T27" fmla="*/ 0 h 3"/>
                <a:gd name="T28" fmla="*/ 35 w 38"/>
                <a:gd name="T29" fmla="*/ 1 h 3"/>
                <a:gd name="T30" fmla="*/ 33 w 38"/>
                <a:gd name="T31" fmla="*/ 1 h 3"/>
                <a:gd name="T32" fmla="*/ 31 w 38"/>
                <a:gd name="T33" fmla="*/ 2 h 3"/>
                <a:gd name="T34" fmla="*/ 27 w 38"/>
                <a:gd name="T35" fmla="*/ 2 h 3"/>
                <a:gd name="T36" fmla="*/ 24 w 38"/>
                <a:gd name="T37" fmla="*/ 2 h 3"/>
                <a:gd name="T38" fmla="*/ 20 w 38"/>
                <a:gd name="T39" fmla="*/ 2 h 3"/>
                <a:gd name="T40" fmla="*/ 15 w 38"/>
                <a:gd name="T41" fmla="*/ 2 h 3"/>
                <a:gd name="T42" fmla="*/ 10 w 38"/>
                <a:gd name="T43" fmla="*/ 2 h 3"/>
                <a:gd name="T44" fmla="*/ 5 w 38"/>
                <a:gd name="T45" fmla="*/ 2 h 3"/>
                <a:gd name="T46" fmla="*/ 0 w 38"/>
                <a:gd name="T47" fmla="*/ 2 h 3"/>
                <a:gd name="T48" fmla="*/ 0 w 38"/>
                <a:gd name="T49" fmla="*/ 3 h 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3"/>
                <a:gd name="T77" fmla="*/ 38 w 38"/>
                <a:gd name="T78" fmla="*/ 3 h 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3">
                  <a:moveTo>
                    <a:pt x="0" y="3"/>
                  </a:moveTo>
                  <a:lnTo>
                    <a:pt x="6" y="3"/>
                  </a:lnTo>
                  <a:lnTo>
                    <a:pt x="11" y="2"/>
                  </a:lnTo>
                  <a:lnTo>
                    <a:pt x="16" y="2"/>
                  </a:lnTo>
                  <a:lnTo>
                    <a:pt x="21" y="2"/>
                  </a:lnTo>
                  <a:lnTo>
                    <a:pt x="25" y="2"/>
                  </a:lnTo>
                  <a:lnTo>
                    <a:pt x="29" y="2"/>
                  </a:lnTo>
                  <a:lnTo>
                    <a:pt x="32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8" y="0"/>
                  </a:lnTo>
                  <a:lnTo>
                    <a:pt x="36" y="0"/>
                  </a:lnTo>
                  <a:lnTo>
                    <a:pt x="35" y="1"/>
                  </a:lnTo>
                  <a:lnTo>
                    <a:pt x="33" y="1"/>
                  </a:lnTo>
                  <a:lnTo>
                    <a:pt x="31" y="2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D6D6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8" name="Freeform 1751"/>
            <p:cNvSpPr>
              <a:spLocks/>
            </p:cNvSpPr>
            <p:nvPr/>
          </p:nvSpPr>
          <p:spPr bwMode="auto">
            <a:xfrm>
              <a:off x="2787" y="2544"/>
              <a:ext cx="36" cy="2"/>
            </a:xfrm>
            <a:custGeom>
              <a:avLst/>
              <a:gdLst>
                <a:gd name="T0" fmla="*/ 0 w 36"/>
                <a:gd name="T1" fmla="*/ 2 h 2"/>
                <a:gd name="T2" fmla="*/ 5 w 36"/>
                <a:gd name="T3" fmla="*/ 2 h 2"/>
                <a:gd name="T4" fmla="*/ 10 w 36"/>
                <a:gd name="T5" fmla="*/ 2 h 2"/>
                <a:gd name="T6" fmla="*/ 15 w 36"/>
                <a:gd name="T7" fmla="*/ 2 h 2"/>
                <a:gd name="T8" fmla="*/ 20 w 36"/>
                <a:gd name="T9" fmla="*/ 2 h 2"/>
                <a:gd name="T10" fmla="*/ 24 w 36"/>
                <a:gd name="T11" fmla="*/ 2 h 2"/>
                <a:gd name="T12" fmla="*/ 27 w 36"/>
                <a:gd name="T13" fmla="*/ 2 h 2"/>
                <a:gd name="T14" fmla="*/ 31 w 36"/>
                <a:gd name="T15" fmla="*/ 2 h 2"/>
                <a:gd name="T16" fmla="*/ 33 w 36"/>
                <a:gd name="T17" fmla="*/ 1 h 2"/>
                <a:gd name="T18" fmla="*/ 35 w 36"/>
                <a:gd name="T19" fmla="*/ 1 h 2"/>
                <a:gd name="T20" fmla="*/ 36 w 36"/>
                <a:gd name="T21" fmla="*/ 0 h 2"/>
                <a:gd name="T22" fmla="*/ 36 w 36"/>
                <a:gd name="T23" fmla="*/ 0 h 2"/>
                <a:gd name="T24" fmla="*/ 35 w 36"/>
                <a:gd name="T25" fmla="*/ 0 h 2"/>
                <a:gd name="T26" fmla="*/ 35 w 36"/>
                <a:gd name="T27" fmla="*/ 0 h 2"/>
                <a:gd name="T28" fmla="*/ 33 w 36"/>
                <a:gd name="T29" fmla="*/ 1 h 2"/>
                <a:gd name="T30" fmla="*/ 32 w 36"/>
                <a:gd name="T31" fmla="*/ 1 h 2"/>
                <a:gd name="T32" fmla="*/ 29 w 36"/>
                <a:gd name="T33" fmla="*/ 1 h 2"/>
                <a:gd name="T34" fmla="*/ 26 w 36"/>
                <a:gd name="T35" fmla="*/ 2 h 2"/>
                <a:gd name="T36" fmla="*/ 23 w 36"/>
                <a:gd name="T37" fmla="*/ 2 h 2"/>
                <a:gd name="T38" fmla="*/ 19 w 36"/>
                <a:gd name="T39" fmla="*/ 2 h 2"/>
                <a:gd name="T40" fmla="*/ 14 w 36"/>
                <a:gd name="T41" fmla="*/ 2 h 2"/>
                <a:gd name="T42" fmla="*/ 10 w 36"/>
                <a:gd name="T43" fmla="*/ 2 h 2"/>
                <a:gd name="T44" fmla="*/ 5 w 36"/>
                <a:gd name="T45" fmla="*/ 2 h 2"/>
                <a:gd name="T46" fmla="*/ 0 w 36"/>
                <a:gd name="T47" fmla="*/ 2 h 2"/>
                <a:gd name="T48" fmla="*/ 0 w 36"/>
                <a:gd name="T49" fmla="*/ 2 h 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6"/>
                <a:gd name="T76" fmla="*/ 0 h 2"/>
                <a:gd name="T77" fmla="*/ 36 w 36"/>
                <a:gd name="T78" fmla="*/ 2 h 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6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4" y="2"/>
                  </a:lnTo>
                  <a:lnTo>
                    <a:pt x="27" y="2"/>
                  </a:lnTo>
                  <a:lnTo>
                    <a:pt x="31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33" y="1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C6C6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79" name="Freeform 1752"/>
            <p:cNvSpPr>
              <a:spLocks/>
            </p:cNvSpPr>
            <p:nvPr/>
          </p:nvSpPr>
          <p:spPr bwMode="auto">
            <a:xfrm>
              <a:off x="2787" y="2544"/>
              <a:ext cx="35" cy="2"/>
            </a:xfrm>
            <a:custGeom>
              <a:avLst/>
              <a:gdLst>
                <a:gd name="T0" fmla="*/ 0 w 35"/>
                <a:gd name="T1" fmla="*/ 2 h 2"/>
                <a:gd name="T2" fmla="*/ 5 w 35"/>
                <a:gd name="T3" fmla="*/ 2 h 2"/>
                <a:gd name="T4" fmla="*/ 10 w 35"/>
                <a:gd name="T5" fmla="*/ 2 h 2"/>
                <a:gd name="T6" fmla="*/ 14 w 35"/>
                <a:gd name="T7" fmla="*/ 2 h 2"/>
                <a:gd name="T8" fmla="*/ 19 w 35"/>
                <a:gd name="T9" fmla="*/ 2 h 2"/>
                <a:gd name="T10" fmla="*/ 23 w 35"/>
                <a:gd name="T11" fmla="*/ 2 h 2"/>
                <a:gd name="T12" fmla="*/ 26 w 35"/>
                <a:gd name="T13" fmla="*/ 2 h 2"/>
                <a:gd name="T14" fmla="*/ 29 w 35"/>
                <a:gd name="T15" fmla="*/ 1 h 2"/>
                <a:gd name="T16" fmla="*/ 32 w 35"/>
                <a:gd name="T17" fmla="*/ 1 h 2"/>
                <a:gd name="T18" fmla="*/ 33 w 35"/>
                <a:gd name="T19" fmla="*/ 1 h 2"/>
                <a:gd name="T20" fmla="*/ 35 w 35"/>
                <a:gd name="T21" fmla="*/ 0 h 2"/>
                <a:gd name="T22" fmla="*/ 35 w 35"/>
                <a:gd name="T23" fmla="*/ 0 h 2"/>
                <a:gd name="T24" fmla="*/ 33 w 35"/>
                <a:gd name="T25" fmla="*/ 0 h 2"/>
                <a:gd name="T26" fmla="*/ 33 w 35"/>
                <a:gd name="T27" fmla="*/ 0 h 2"/>
                <a:gd name="T28" fmla="*/ 32 w 35"/>
                <a:gd name="T29" fmla="*/ 1 h 2"/>
                <a:gd name="T30" fmla="*/ 30 w 35"/>
                <a:gd name="T31" fmla="*/ 1 h 2"/>
                <a:gd name="T32" fmla="*/ 28 w 35"/>
                <a:gd name="T33" fmla="*/ 1 h 2"/>
                <a:gd name="T34" fmla="*/ 25 w 35"/>
                <a:gd name="T35" fmla="*/ 2 h 2"/>
                <a:gd name="T36" fmla="*/ 22 w 35"/>
                <a:gd name="T37" fmla="*/ 2 h 2"/>
                <a:gd name="T38" fmla="*/ 18 w 35"/>
                <a:gd name="T39" fmla="*/ 2 h 2"/>
                <a:gd name="T40" fmla="*/ 14 w 35"/>
                <a:gd name="T41" fmla="*/ 2 h 2"/>
                <a:gd name="T42" fmla="*/ 10 w 35"/>
                <a:gd name="T43" fmla="*/ 2 h 2"/>
                <a:gd name="T44" fmla="*/ 5 w 35"/>
                <a:gd name="T45" fmla="*/ 2 h 2"/>
                <a:gd name="T46" fmla="*/ 0 w 35"/>
                <a:gd name="T47" fmla="*/ 2 h 2"/>
                <a:gd name="T48" fmla="*/ 0 w 35"/>
                <a:gd name="T49" fmla="*/ 2 h 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"/>
                <a:gd name="T76" fmla="*/ 0 h 2"/>
                <a:gd name="T77" fmla="*/ 35 w 35"/>
                <a:gd name="T78" fmla="*/ 2 h 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6" y="2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5" y="0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B6B6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0" name="Freeform 1753"/>
            <p:cNvSpPr>
              <a:spLocks/>
            </p:cNvSpPr>
            <p:nvPr/>
          </p:nvSpPr>
          <p:spPr bwMode="auto">
            <a:xfrm>
              <a:off x="2787" y="2544"/>
              <a:ext cx="33" cy="2"/>
            </a:xfrm>
            <a:custGeom>
              <a:avLst/>
              <a:gdLst>
                <a:gd name="T0" fmla="*/ 0 w 33"/>
                <a:gd name="T1" fmla="*/ 2 h 2"/>
                <a:gd name="T2" fmla="*/ 5 w 33"/>
                <a:gd name="T3" fmla="*/ 2 h 2"/>
                <a:gd name="T4" fmla="*/ 10 w 33"/>
                <a:gd name="T5" fmla="*/ 2 h 2"/>
                <a:gd name="T6" fmla="*/ 14 w 33"/>
                <a:gd name="T7" fmla="*/ 2 h 2"/>
                <a:gd name="T8" fmla="*/ 18 w 33"/>
                <a:gd name="T9" fmla="*/ 2 h 2"/>
                <a:gd name="T10" fmla="*/ 22 w 33"/>
                <a:gd name="T11" fmla="*/ 2 h 2"/>
                <a:gd name="T12" fmla="*/ 25 w 33"/>
                <a:gd name="T13" fmla="*/ 2 h 2"/>
                <a:gd name="T14" fmla="*/ 28 w 33"/>
                <a:gd name="T15" fmla="*/ 1 h 2"/>
                <a:gd name="T16" fmla="*/ 30 w 33"/>
                <a:gd name="T17" fmla="*/ 1 h 2"/>
                <a:gd name="T18" fmla="*/ 32 w 33"/>
                <a:gd name="T19" fmla="*/ 1 h 2"/>
                <a:gd name="T20" fmla="*/ 33 w 33"/>
                <a:gd name="T21" fmla="*/ 0 h 2"/>
                <a:gd name="T22" fmla="*/ 33 w 33"/>
                <a:gd name="T23" fmla="*/ 0 h 2"/>
                <a:gd name="T24" fmla="*/ 32 w 33"/>
                <a:gd name="T25" fmla="*/ 0 h 2"/>
                <a:gd name="T26" fmla="*/ 31 w 33"/>
                <a:gd name="T27" fmla="*/ 0 h 2"/>
                <a:gd name="T28" fmla="*/ 30 w 33"/>
                <a:gd name="T29" fmla="*/ 1 h 2"/>
                <a:gd name="T30" fmla="*/ 28 w 33"/>
                <a:gd name="T31" fmla="*/ 1 h 2"/>
                <a:gd name="T32" fmla="*/ 26 w 33"/>
                <a:gd name="T33" fmla="*/ 1 h 2"/>
                <a:gd name="T34" fmla="*/ 23 w 33"/>
                <a:gd name="T35" fmla="*/ 2 h 2"/>
                <a:gd name="T36" fmla="*/ 19 w 33"/>
                <a:gd name="T37" fmla="*/ 2 h 2"/>
                <a:gd name="T38" fmla="*/ 14 w 33"/>
                <a:gd name="T39" fmla="*/ 2 h 2"/>
                <a:gd name="T40" fmla="*/ 10 w 33"/>
                <a:gd name="T41" fmla="*/ 2 h 2"/>
                <a:gd name="T42" fmla="*/ 5 w 33"/>
                <a:gd name="T43" fmla="*/ 2 h 2"/>
                <a:gd name="T44" fmla="*/ 0 w 33"/>
                <a:gd name="T45" fmla="*/ 2 h 2"/>
                <a:gd name="T46" fmla="*/ 0 w 33"/>
                <a:gd name="T47" fmla="*/ 2 h 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"/>
                <a:gd name="T73" fmla="*/ 0 h 2"/>
                <a:gd name="T74" fmla="*/ 33 w 33"/>
                <a:gd name="T75" fmla="*/ 2 h 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8" y="1"/>
                  </a:lnTo>
                  <a:lnTo>
                    <a:pt x="26" y="1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B6B6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1" name="Freeform 1754"/>
            <p:cNvSpPr>
              <a:spLocks/>
            </p:cNvSpPr>
            <p:nvPr/>
          </p:nvSpPr>
          <p:spPr bwMode="auto">
            <a:xfrm>
              <a:off x="2787" y="2544"/>
              <a:ext cx="32" cy="2"/>
            </a:xfrm>
            <a:custGeom>
              <a:avLst/>
              <a:gdLst>
                <a:gd name="T0" fmla="*/ 0 w 32"/>
                <a:gd name="T1" fmla="*/ 2 h 2"/>
                <a:gd name="T2" fmla="*/ 5 w 32"/>
                <a:gd name="T3" fmla="*/ 2 h 2"/>
                <a:gd name="T4" fmla="*/ 10 w 32"/>
                <a:gd name="T5" fmla="*/ 2 h 2"/>
                <a:gd name="T6" fmla="*/ 14 w 32"/>
                <a:gd name="T7" fmla="*/ 2 h 2"/>
                <a:gd name="T8" fmla="*/ 19 w 32"/>
                <a:gd name="T9" fmla="*/ 2 h 2"/>
                <a:gd name="T10" fmla="*/ 23 w 32"/>
                <a:gd name="T11" fmla="*/ 2 h 2"/>
                <a:gd name="T12" fmla="*/ 26 w 32"/>
                <a:gd name="T13" fmla="*/ 1 h 2"/>
                <a:gd name="T14" fmla="*/ 28 w 32"/>
                <a:gd name="T15" fmla="*/ 1 h 2"/>
                <a:gd name="T16" fmla="*/ 30 w 32"/>
                <a:gd name="T17" fmla="*/ 1 h 2"/>
                <a:gd name="T18" fmla="*/ 31 w 32"/>
                <a:gd name="T19" fmla="*/ 0 h 2"/>
                <a:gd name="T20" fmla="*/ 32 w 32"/>
                <a:gd name="T21" fmla="*/ 0 h 2"/>
                <a:gd name="T22" fmla="*/ 30 w 32"/>
                <a:gd name="T23" fmla="*/ 0 h 2"/>
                <a:gd name="T24" fmla="*/ 30 w 32"/>
                <a:gd name="T25" fmla="*/ 0 h 2"/>
                <a:gd name="T26" fmla="*/ 29 w 32"/>
                <a:gd name="T27" fmla="*/ 1 h 2"/>
                <a:gd name="T28" fmla="*/ 27 w 32"/>
                <a:gd name="T29" fmla="*/ 1 h 2"/>
                <a:gd name="T30" fmla="*/ 25 w 32"/>
                <a:gd name="T31" fmla="*/ 1 h 2"/>
                <a:gd name="T32" fmla="*/ 21 w 32"/>
                <a:gd name="T33" fmla="*/ 2 h 2"/>
                <a:gd name="T34" fmla="*/ 18 w 32"/>
                <a:gd name="T35" fmla="*/ 2 h 2"/>
                <a:gd name="T36" fmla="*/ 14 w 32"/>
                <a:gd name="T37" fmla="*/ 2 h 2"/>
                <a:gd name="T38" fmla="*/ 9 w 32"/>
                <a:gd name="T39" fmla="*/ 2 h 2"/>
                <a:gd name="T40" fmla="*/ 5 w 32"/>
                <a:gd name="T41" fmla="*/ 2 h 2"/>
                <a:gd name="T42" fmla="*/ 0 w 32"/>
                <a:gd name="T43" fmla="*/ 2 h 2"/>
                <a:gd name="T44" fmla="*/ 0 w 32"/>
                <a:gd name="T45" fmla="*/ 2 h 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2"/>
                <a:gd name="T70" fmla="*/ 0 h 2"/>
                <a:gd name="T71" fmla="*/ 32 w 32"/>
                <a:gd name="T72" fmla="*/ 2 h 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2" h="2">
                  <a:moveTo>
                    <a:pt x="0" y="2"/>
                  </a:moveTo>
                  <a:lnTo>
                    <a:pt x="5" y="2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6" y="1"/>
                  </a:lnTo>
                  <a:lnTo>
                    <a:pt x="28" y="1"/>
                  </a:lnTo>
                  <a:lnTo>
                    <a:pt x="30" y="1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5" y="1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9" y="2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A6A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2" name="Freeform 1755"/>
            <p:cNvSpPr>
              <a:spLocks/>
            </p:cNvSpPr>
            <p:nvPr/>
          </p:nvSpPr>
          <p:spPr bwMode="auto">
            <a:xfrm>
              <a:off x="2787" y="2544"/>
              <a:ext cx="30" cy="2"/>
            </a:xfrm>
            <a:custGeom>
              <a:avLst/>
              <a:gdLst>
                <a:gd name="T0" fmla="*/ 0 w 30"/>
                <a:gd name="T1" fmla="*/ 2 h 2"/>
                <a:gd name="T2" fmla="*/ 5 w 30"/>
                <a:gd name="T3" fmla="*/ 2 h 2"/>
                <a:gd name="T4" fmla="*/ 9 w 30"/>
                <a:gd name="T5" fmla="*/ 2 h 2"/>
                <a:gd name="T6" fmla="*/ 14 w 30"/>
                <a:gd name="T7" fmla="*/ 2 h 2"/>
                <a:gd name="T8" fmla="*/ 18 w 30"/>
                <a:gd name="T9" fmla="*/ 2 h 2"/>
                <a:gd name="T10" fmla="*/ 21 w 30"/>
                <a:gd name="T11" fmla="*/ 2 h 2"/>
                <a:gd name="T12" fmla="*/ 25 w 30"/>
                <a:gd name="T13" fmla="*/ 1 h 2"/>
                <a:gd name="T14" fmla="*/ 27 w 30"/>
                <a:gd name="T15" fmla="*/ 1 h 2"/>
                <a:gd name="T16" fmla="*/ 29 w 30"/>
                <a:gd name="T17" fmla="*/ 1 h 2"/>
                <a:gd name="T18" fmla="*/ 30 w 30"/>
                <a:gd name="T19" fmla="*/ 0 h 2"/>
                <a:gd name="T20" fmla="*/ 30 w 30"/>
                <a:gd name="T21" fmla="*/ 0 h 2"/>
                <a:gd name="T22" fmla="*/ 29 w 30"/>
                <a:gd name="T23" fmla="*/ 0 h 2"/>
                <a:gd name="T24" fmla="*/ 29 w 30"/>
                <a:gd name="T25" fmla="*/ 0 h 2"/>
                <a:gd name="T26" fmla="*/ 27 w 30"/>
                <a:gd name="T27" fmla="*/ 1 h 2"/>
                <a:gd name="T28" fmla="*/ 26 w 30"/>
                <a:gd name="T29" fmla="*/ 1 h 2"/>
                <a:gd name="T30" fmla="*/ 23 w 30"/>
                <a:gd name="T31" fmla="*/ 1 h 2"/>
                <a:gd name="T32" fmla="*/ 21 w 30"/>
                <a:gd name="T33" fmla="*/ 2 h 2"/>
                <a:gd name="T34" fmla="*/ 17 w 30"/>
                <a:gd name="T35" fmla="*/ 2 h 2"/>
                <a:gd name="T36" fmla="*/ 13 w 30"/>
                <a:gd name="T37" fmla="*/ 2 h 2"/>
                <a:gd name="T38" fmla="*/ 9 w 30"/>
                <a:gd name="T39" fmla="*/ 2 h 2"/>
                <a:gd name="T40" fmla="*/ 4 w 30"/>
                <a:gd name="T41" fmla="*/ 2 h 2"/>
                <a:gd name="T42" fmla="*/ 0 w 30"/>
                <a:gd name="T43" fmla="*/ 2 h 2"/>
                <a:gd name="T44" fmla="*/ 0 w 30"/>
                <a:gd name="T45" fmla="*/ 2 h 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"/>
                <a:gd name="T70" fmla="*/ 0 h 2"/>
                <a:gd name="T71" fmla="*/ 30 w 30"/>
                <a:gd name="T72" fmla="*/ 2 h 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" h="2">
                  <a:moveTo>
                    <a:pt x="0" y="2"/>
                  </a:moveTo>
                  <a:lnTo>
                    <a:pt x="5" y="2"/>
                  </a:lnTo>
                  <a:lnTo>
                    <a:pt x="9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5" y="1"/>
                  </a:lnTo>
                  <a:lnTo>
                    <a:pt x="27" y="1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9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A6A6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3" name="Freeform 1756"/>
            <p:cNvSpPr>
              <a:spLocks/>
            </p:cNvSpPr>
            <p:nvPr/>
          </p:nvSpPr>
          <p:spPr bwMode="auto">
            <a:xfrm>
              <a:off x="2787" y="2544"/>
              <a:ext cx="29" cy="2"/>
            </a:xfrm>
            <a:custGeom>
              <a:avLst/>
              <a:gdLst>
                <a:gd name="T0" fmla="*/ 0 w 29"/>
                <a:gd name="T1" fmla="*/ 2 h 2"/>
                <a:gd name="T2" fmla="*/ 4 w 29"/>
                <a:gd name="T3" fmla="*/ 2 h 2"/>
                <a:gd name="T4" fmla="*/ 9 w 29"/>
                <a:gd name="T5" fmla="*/ 2 h 2"/>
                <a:gd name="T6" fmla="*/ 13 w 29"/>
                <a:gd name="T7" fmla="*/ 2 h 2"/>
                <a:gd name="T8" fmla="*/ 17 w 29"/>
                <a:gd name="T9" fmla="*/ 2 h 2"/>
                <a:gd name="T10" fmla="*/ 21 w 29"/>
                <a:gd name="T11" fmla="*/ 2 h 2"/>
                <a:gd name="T12" fmla="*/ 23 w 29"/>
                <a:gd name="T13" fmla="*/ 1 h 2"/>
                <a:gd name="T14" fmla="*/ 26 w 29"/>
                <a:gd name="T15" fmla="*/ 1 h 2"/>
                <a:gd name="T16" fmla="*/ 27 w 29"/>
                <a:gd name="T17" fmla="*/ 1 h 2"/>
                <a:gd name="T18" fmla="*/ 29 w 29"/>
                <a:gd name="T19" fmla="*/ 0 h 2"/>
                <a:gd name="T20" fmla="*/ 29 w 29"/>
                <a:gd name="T21" fmla="*/ 0 h 2"/>
                <a:gd name="T22" fmla="*/ 27 w 29"/>
                <a:gd name="T23" fmla="*/ 0 h 2"/>
                <a:gd name="T24" fmla="*/ 27 w 29"/>
                <a:gd name="T25" fmla="*/ 0 h 2"/>
                <a:gd name="T26" fmla="*/ 26 w 29"/>
                <a:gd name="T27" fmla="*/ 1 h 2"/>
                <a:gd name="T28" fmla="*/ 24 w 29"/>
                <a:gd name="T29" fmla="*/ 1 h 2"/>
                <a:gd name="T30" fmla="*/ 22 w 29"/>
                <a:gd name="T31" fmla="*/ 1 h 2"/>
                <a:gd name="T32" fmla="*/ 19 w 29"/>
                <a:gd name="T33" fmla="*/ 1 h 2"/>
                <a:gd name="T34" fmla="*/ 16 w 29"/>
                <a:gd name="T35" fmla="*/ 2 h 2"/>
                <a:gd name="T36" fmla="*/ 12 w 29"/>
                <a:gd name="T37" fmla="*/ 2 h 2"/>
                <a:gd name="T38" fmla="*/ 8 w 29"/>
                <a:gd name="T39" fmla="*/ 2 h 2"/>
                <a:gd name="T40" fmla="*/ 4 w 29"/>
                <a:gd name="T41" fmla="*/ 2 h 2"/>
                <a:gd name="T42" fmla="*/ 0 w 29"/>
                <a:gd name="T43" fmla="*/ 2 h 2"/>
                <a:gd name="T44" fmla="*/ 0 w 29"/>
                <a:gd name="T45" fmla="*/ 2 h 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2"/>
                <a:gd name="T71" fmla="*/ 29 w 29"/>
                <a:gd name="T72" fmla="*/ 2 h 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2">
                  <a:moveTo>
                    <a:pt x="0" y="2"/>
                  </a:moveTo>
                  <a:lnTo>
                    <a:pt x="4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7" y="2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9696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4" name="Freeform 1757"/>
            <p:cNvSpPr>
              <a:spLocks/>
            </p:cNvSpPr>
            <p:nvPr/>
          </p:nvSpPr>
          <p:spPr bwMode="auto">
            <a:xfrm>
              <a:off x="2787" y="2544"/>
              <a:ext cx="27" cy="2"/>
            </a:xfrm>
            <a:custGeom>
              <a:avLst/>
              <a:gdLst>
                <a:gd name="T0" fmla="*/ 0 w 27"/>
                <a:gd name="T1" fmla="*/ 2 h 2"/>
                <a:gd name="T2" fmla="*/ 4 w 27"/>
                <a:gd name="T3" fmla="*/ 2 h 2"/>
                <a:gd name="T4" fmla="*/ 8 w 27"/>
                <a:gd name="T5" fmla="*/ 2 h 2"/>
                <a:gd name="T6" fmla="*/ 12 w 27"/>
                <a:gd name="T7" fmla="*/ 2 h 2"/>
                <a:gd name="T8" fmla="*/ 16 w 27"/>
                <a:gd name="T9" fmla="*/ 2 h 2"/>
                <a:gd name="T10" fmla="*/ 19 w 27"/>
                <a:gd name="T11" fmla="*/ 1 h 2"/>
                <a:gd name="T12" fmla="*/ 22 w 27"/>
                <a:gd name="T13" fmla="*/ 1 h 2"/>
                <a:gd name="T14" fmla="*/ 24 w 27"/>
                <a:gd name="T15" fmla="*/ 1 h 2"/>
                <a:gd name="T16" fmla="*/ 26 w 27"/>
                <a:gd name="T17" fmla="*/ 1 h 2"/>
                <a:gd name="T18" fmla="*/ 27 w 27"/>
                <a:gd name="T19" fmla="*/ 0 h 2"/>
                <a:gd name="T20" fmla="*/ 27 w 27"/>
                <a:gd name="T21" fmla="*/ 0 h 2"/>
                <a:gd name="T22" fmla="*/ 26 w 27"/>
                <a:gd name="T23" fmla="*/ 0 h 2"/>
                <a:gd name="T24" fmla="*/ 25 w 27"/>
                <a:gd name="T25" fmla="*/ 0 h 2"/>
                <a:gd name="T26" fmla="*/ 24 w 27"/>
                <a:gd name="T27" fmla="*/ 1 h 2"/>
                <a:gd name="T28" fmla="*/ 23 w 27"/>
                <a:gd name="T29" fmla="*/ 1 h 2"/>
                <a:gd name="T30" fmla="*/ 20 w 27"/>
                <a:gd name="T31" fmla="*/ 1 h 2"/>
                <a:gd name="T32" fmla="*/ 16 w 27"/>
                <a:gd name="T33" fmla="*/ 2 h 2"/>
                <a:gd name="T34" fmla="*/ 13 w 27"/>
                <a:gd name="T35" fmla="*/ 2 h 2"/>
                <a:gd name="T36" fmla="*/ 9 w 27"/>
                <a:gd name="T37" fmla="*/ 2 h 2"/>
                <a:gd name="T38" fmla="*/ 4 w 27"/>
                <a:gd name="T39" fmla="*/ 2 h 2"/>
                <a:gd name="T40" fmla="*/ 0 w 27"/>
                <a:gd name="T41" fmla="*/ 2 h 2"/>
                <a:gd name="T42" fmla="*/ 0 w 27"/>
                <a:gd name="T43" fmla="*/ 2 h 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"/>
                <a:gd name="T67" fmla="*/ 0 h 2"/>
                <a:gd name="T68" fmla="*/ 27 w 27"/>
                <a:gd name="T69" fmla="*/ 2 h 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" h="2">
                  <a:moveTo>
                    <a:pt x="0" y="2"/>
                  </a:moveTo>
                  <a:lnTo>
                    <a:pt x="4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9" y="1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6" y="0"/>
                  </a:lnTo>
                  <a:lnTo>
                    <a:pt x="25" y="0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6" y="2"/>
                  </a:lnTo>
                  <a:lnTo>
                    <a:pt x="13" y="2"/>
                  </a:lnTo>
                  <a:lnTo>
                    <a:pt x="9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6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5" name="Freeform 1758"/>
            <p:cNvSpPr>
              <a:spLocks/>
            </p:cNvSpPr>
            <p:nvPr/>
          </p:nvSpPr>
          <p:spPr bwMode="auto">
            <a:xfrm>
              <a:off x="2787" y="2544"/>
              <a:ext cx="26" cy="2"/>
            </a:xfrm>
            <a:custGeom>
              <a:avLst/>
              <a:gdLst>
                <a:gd name="T0" fmla="*/ 0 w 26"/>
                <a:gd name="T1" fmla="*/ 2 h 2"/>
                <a:gd name="T2" fmla="*/ 4 w 26"/>
                <a:gd name="T3" fmla="*/ 2 h 2"/>
                <a:gd name="T4" fmla="*/ 9 w 26"/>
                <a:gd name="T5" fmla="*/ 2 h 2"/>
                <a:gd name="T6" fmla="*/ 13 w 26"/>
                <a:gd name="T7" fmla="*/ 2 h 2"/>
                <a:gd name="T8" fmla="*/ 16 w 26"/>
                <a:gd name="T9" fmla="*/ 2 h 2"/>
                <a:gd name="T10" fmla="*/ 20 w 26"/>
                <a:gd name="T11" fmla="*/ 1 h 2"/>
                <a:gd name="T12" fmla="*/ 23 w 26"/>
                <a:gd name="T13" fmla="*/ 1 h 2"/>
                <a:gd name="T14" fmla="*/ 24 w 26"/>
                <a:gd name="T15" fmla="*/ 1 h 2"/>
                <a:gd name="T16" fmla="*/ 25 w 26"/>
                <a:gd name="T17" fmla="*/ 0 h 2"/>
                <a:gd name="T18" fmla="*/ 26 w 26"/>
                <a:gd name="T19" fmla="*/ 0 h 2"/>
                <a:gd name="T20" fmla="*/ 24 w 26"/>
                <a:gd name="T21" fmla="*/ 0 h 2"/>
                <a:gd name="T22" fmla="*/ 24 w 26"/>
                <a:gd name="T23" fmla="*/ 0 h 2"/>
                <a:gd name="T24" fmla="*/ 23 w 26"/>
                <a:gd name="T25" fmla="*/ 1 h 2"/>
                <a:gd name="T26" fmla="*/ 21 w 26"/>
                <a:gd name="T27" fmla="*/ 1 h 2"/>
                <a:gd name="T28" fmla="*/ 19 w 26"/>
                <a:gd name="T29" fmla="*/ 1 h 2"/>
                <a:gd name="T30" fmla="*/ 16 w 26"/>
                <a:gd name="T31" fmla="*/ 1 h 2"/>
                <a:gd name="T32" fmla="*/ 12 w 26"/>
                <a:gd name="T33" fmla="*/ 2 h 2"/>
                <a:gd name="T34" fmla="*/ 8 w 26"/>
                <a:gd name="T35" fmla="*/ 2 h 2"/>
                <a:gd name="T36" fmla="*/ 4 w 26"/>
                <a:gd name="T37" fmla="*/ 2 h 2"/>
                <a:gd name="T38" fmla="*/ 0 w 26"/>
                <a:gd name="T39" fmla="*/ 2 h 2"/>
                <a:gd name="T40" fmla="*/ 0 w 26"/>
                <a:gd name="T41" fmla="*/ 2 h 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"/>
                <a:gd name="T64" fmla="*/ 0 h 2"/>
                <a:gd name="T65" fmla="*/ 26 w 26"/>
                <a:gd name="T66" fmla="*/ 2 h 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" h="2">
                  <a:moveTo>
                    <a:pt x="0" y="2"/>
                  </a:moveTo>
                  <a:lnTo>
                    <a:pt x="4" y="2"/>
                  </a:lnTo>
                  <a:lnTo>
                    <a:pt x="9" y="2"/>
                  </a:lnTo>
                  <a:lnTo>
                    <a:pt x="13" y="2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3" y="1"/>
                  </a:lnTo>
                  <a:lnTo>
                    <a:pt x="24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6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6" name="Freeform 1759"/>
            <p:cNvSpPr>
              <a:spLocks/>
            </p:cNvSpPr>
            <p:nvPr/>
          </p:nvSpPr>
          <p:spPr bwMode="auto">
            <a:xfrm>
              <a:off x="2787" y="2544"/>
              <a:ext cx="24" cy="2"/>
            </a:xfrm>
            <a:custGeom>
              <a:avLst/>
              <a:gdLst>
                <a:gd name="T0" fmla="*/ 0 w 24"/>
                <a:gd name="T1" fmla="*/ 2 h 2"/>
                <a:gd name="T2" fmla="*/ 4 w 24"/>
                <a:gd name="T3" fmla="*/ 2 h 2"/>
                <a:gd name="T4" fmla="*/ 8 w 24"/>
                <a:gd name="T5" fmla="*/ 2 h 2"/>
                <a:gd name="T6" fmla="*/ 12 w 24"/>
                <a:gd name="T7" fmla="*/ 2 h 2"/>
                <a:gd name="T8" fmla="*/ 16 w 24"/>
                <a:gd name="T9" fmla="*/ 1 h 2"/>
                <a:gd name="T10" fmla="*/ 19 w 24"/>
                <a:gd name="T11" fmla="*/ 1 h 2"/>
                <a:gd name="T12" fmla="*/ 21 w 24"/>
                <a:gd name="T13" fmla="*/ 1 h 2"/>
                <a:gd name="T14" fmla="*/ 23 w 24"/>
                <a:gd name="T15" fmla="*/ 1 h 2"/>
                <a:gd name="T16" fmla="*/ 24 w 24"/>
                <a:gd name="T17" fmla="*/ 0 h 2"/>
                <a:gd name="T18" fmla="*/ 24 w 24"/>
                <a:gd name="T19" fmla="*/ 0 h 2"/>
                <a:gd name="T20" fmla="*/ 23 w 24"/>
                <a:gd name="T21" fmla="*/ 0 h 2"/>
                <a:gd name="T22" fmla="*/ 23 w 24"/>
                <a:gd name="T23" fmla="*/ 0 h 2"/>
                <a:gd name="T24" fmla="*/ 21 w 24"/>
                <a:gd name="T25" fmla="*/ 0 h 2"/>
                <a:gd name="T26" fmla="*/ 20 w 24"/>
                <a:gd name="T27" fmla="*/ 1 h 2"/>
                <a:gd name="T28" fmla="*/ 17 w 24"/>
                <a:gd name="T29" fmla="*/ 1 h 2"/>
                <a:gd name="T30" fmla="*/ 14 w 24"/>
                <a:gd name="T31" fmla="*/ 1 h 2"/>
                <a:gd name="T32" fmla="*/ 11 w 24"/>
                <a:gd name="T33" fmla="*/ 2 h 2"/>
                <a:gd name="T34" fmla="*/ 8 w 24"/>
                <a:gd name="T35" fmla="*/ 2 h 2"/>
                <a:gd name="T36" fmla="*/ 4 w 24"/>
                <a:gd name="T37" fmla="*/ 2 h 2"/>
                <a:gd name="T38" fmla="*/ 0 w 24"/>
                <a:gd name="T39" fmla="*/ 2 h 2"/>
                <a:gd name="T40" fmla="*/ 0 w 24"/>
                <a:gd name="T41" fmla="*/ 2 h 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"/>
                <a:gd name="T64" fmla="*/ 0 h 2"/>
                <a:gd name="T65" fmla="*/ 24 w 24"/>
                <a:gd name="T66" fmla="*/ 2 h 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" h="2">
                  <a:moveTo>
                    <a:pt x="0" y="2"/>
                  </a:moveTo>
                  <a:lnTo>
                    <a:pt x="4" y="2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3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767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7" name="Freeform 1760"/>
            <p:cNvSpPr>
              <a:spLocks/>
            </p:cNvSpPr>
            <p:nvPr/>
          </p:nvSpPr>
          <p:spPr bwMode="auto">
            <a:xfrm>
              <a:off x="2787" y="2544"/>
              <a:ext cx="23" cy="2"/>
            </a:xfrm>
            <a:custGeom>
              <a:avLst/>
              <a:gdLst>
                <a:gd name="T0" fmla="*/ 0 w 23"/>
                <a:gd name="T1" fmla="*/ 2 h 2"/>
                <a:gd name="T2" fmla="*/ 4 w 23"/>
                <a:gd name="T3" fmla="*/ 2 h 2"/>
                <a:gd name="T4" fmla="*/ 8 w 23"/>
                <a:gd name="T5" fmla="*/ 2 h 2"/>
                <a:gd name="T6" fmla="*/ 11 w 23"/>
                <a:gd name="T7" fmla="*/ 2 h 2"/>
                <a:gd name="T8" fmla="*/ 14 w 23"/>
                <a:gd name="T9" fmla="*/ 1 h 2"/>
                <a:gd name="T10" fmla="*/ 17 w 23"/>
                <a:gd name="T11" fmla="*/ 1 h 2"/>
                <a:gd name="T12" fmla="*/ 20 w 23"/>
                <a:gd name="T13" fmla="*/ 1 h 2"/>
                <a:gd name="T14" fmla="*/ 21 w 23"/>
                <a:gd name="T15" fmla="*/ 0 h 2"/>
                <a:gd name="T16" fmla="*/ 23 w 23"/>
                <a:gd name="T17" fmla="*/ 0 h 2"/>
                <a:gd name="T18" fmla="*/ 23 w 23"/>
                <a:gd name="T19" fmla="*/ 0 h 2"/>
                <a:gd name="T20" fmla="*/ 21 w 23"/>
                <a:gd name="T21" fmla="*/ 0 h 2"/>
                <a:gd name="T22" fmla="*/ 21 w 23"/>
                <a:gd name="T23" fmla="*/ 0 h 2"/>
                <a:gd name="T24" fmla="*/ 20 w 23"/>
                <a:gd name="T25" fmla="*/ 0 h 2"/>
                <a:gd name="T26" fmla="*/ 19 w 23"/>
                <a:gd name="T27" fmla="*/ 1 h 2"/>
                <a:gd name="T28" fmla="*/ 16 w 23"/>
                <a:gd name="T29" fmla="*/ 1 h 2"/>
                <a:gd name="T30" fmla="*/ 14 w 23"/>
                <a:gd name="T31" fmla="*/ 1 h 2"/>
                <a:gd name="T32" fmla="*/ 11 w 23"/>
                <a:gd name="T33" fmla="*/ 1 h 2"/>
                <a:gd name="T34" fmla="*/ 7 w 23"/>
                <a:gd name="T35" fmla="*/ 2 h 2"/>
                <a:gd name="T36" fmla="*/ 4 w 23"/>
                <a:gd name="T37" fmla="*/ 2 h 2"/>
                <a:gd name="T38" fmla="*/ 0 w 23"/>
                <a:gd name="T39" fmla="*/ 2 h 2"/>
                <a:gd name="T40" fmla="*/ 0 w 23"/>
                <a:gd name="T41" fmla="*/ 2 h 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"/>
                <a:gd name="T64" fmla="*/ 0 h 2"/>
                <a:gd name="T65" fmla="*/ 23 w 23"/>
                <a:gd name="T66" fmla="*/ 2 h 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" h="2">
                  <a:moveTo>
                    <a:pt x="0" y="2"/>
                  </a:moveTo>
                  <a:lnTo>
                    <a:pt x="4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7" y="2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7676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8" name="Freeform 1761"/>
            <p:cNvSpPr>
              <a:spLocks/>
            </p:cNvSpPr>
            <p:nvPr/>
          </p:nvSpPr>
          <p:spPr bwMode="auto">
            <a:xfrm>
              <a:off x="2787" y="2544"/>
              <a:ext cx="21" cy="2"/>
            </a:xfrm>
            <a:custGeom>
              <a:avLst/>
              <a:gdLst>
                <a:gd name="T0" fmla="*/ 0 w 21"/>
                <a:gd name="T1" fmla="*/ 2 h 2"/>
                <a:gd name="T2" fmla="*/ 4 w 21"/>
                <a:gd name="T3" fmla="*/ 2 h 2"/>
                <a:gd name="T4" fmla="*/ 7 w 21"/>
                <a:gd name="T5" fmla="*/ 2 h 2"/>
                <a:gd name="T6" fmla="*/ 11 w 21"/>
                <a:gd name="T7" fmla="*/ 1 h 2"/>
                <a:gd name="T8" fmla="*/ 14 w 21"/>
                <a:gd name="T9" fmla="*/ 1 h 2"/>
                <a:gd name="T10" fmla="*/ 16 w 21"/>
                <a:gd name="T11" fmla="*/ 1 h 2"/>
                <a:gd name="T12" fmla="*/ 19 w 21"/>
                <a:gd name="T13" fmla="*/ 1 h 2"/>
                <a:gd name="T14" fmla="*/ 20 w 21"/>
                <a:gd name="T15" fmla="*/ 0 h 2"/>
                <a:gd name="T16" fmla="*/ 21 w 21"/>
                <a:gd name="T17" fmla="*/ 0 h 2"/>
                <a:gd name="T18" fmla="*/ 21 w 21"/>
                <a:gd name="T19" fmla="*/ 0 h 2"/>
                <a:gd name="T20" fmla="*/ 20 w 21"/>
                <a:gd name="T21" fmla="*/ 0 h 2"/>
                <a:gd name="T22" fmla="*/ 19 w 21"/>
                <a:gd name="T23" fmla="*/ 0 h 2"/>
                <a:gd name="T24" fmla="*/ 18 w 21"/>
                <a:gd name="T25" fmla="*/ 0 h 2"/>
                <a:gd name="T26" fmla="*/ 16 w 21"/>
                <a:gd name="T27" fmla="*/ 1 h 2"/>
                <a:gd name="T28" fmla="*/ 14 w 21"/>
                <a:gd name="T29" fmla="*/ 1 h 2"/>
                <a:gd name="T30" fmla="*/ 11 w 21"/>
                <a:gd name="T31" fmla="*/ 1 h 2"/>
                <a:gd name="T32" fmla="*/ 8 w 21"/>
                <a:gd name="T33" fmla="*/ 1 h 2"/>
                <a:gd name="T34" fmla="*/ 4 w 21"/>
                <a:gd name="T35" fmla="*/ 1 h 2"/>
                <a:gd name="T36" fmla="*/ 0 w 21"/>
                <a:gd name="T37" fmla="*/ 2 h 2"/>
                <a:gd name="T38" fmla="*/ 0 w 21"/>
                <a:gd name="T39" fmla="*/ 2 h 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"/>
                <a:gd name="T61" fmla="*/ 0 h 2"/>
                <a:gd name="T62" fmla="*/ 21 w 21"/>
                <a:gd name="T63" fmla="*/ 2 h 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" h="2">
                  <a:moveTo>
                    <a:pt x="0" y="2"/>
                  </a:moveTo>
                  <a:lnTo>
                    <a:pt x="4" y="2"/>
                  </a:lnTo>
                  <a:lnTo>
                    <a:pt x="7" y="2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9" y="1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8" y="1"/>
                  </a:lnTo>
                  <a:lnTo>
                    <a:pt x="4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89" name="Freeform 1762"/>
            <p:cNvSpPr>
              <a:spLocks/>
            </p:cNvSpPr>
            <p:nvPr/>
          </p:nvSpPr>
          <p:spPr bwMode="auto">
            <a:xfrm>
              <a:off x="2787" y="2544"/>
              <a:ext cx="20" cy="2"/>
            </a:xfrm>
            <a:custGeom>
              <a:avLst/>
              <a:gdLst>
                <a:gd name="T0" fmla="*/ 0 w 20"/>
                <a:gd name="T1" fmla="*/ 2 h 2"/>
                <a:gd name="T2" fmla="*/ 4 w 20"/>
                <a:gd name="T3" fmla="*/ 1 h 2"/>
                <a:gd name="T4" fmla="*/ 8 w 20"/>
                <a:gd name="T5" fmla="*/ 1 h 2"/>
                <a:gd name="T6" fmla="*/ 11 w 20"/>
                <a:gd name="T7" fmla="*/ 1 h 2"/>
                <a:gd name="T8" fmla="*/ 14 w 20"/>
                <a:gd name="T9" fmla="*/ 1 h 2"/>
                <a:gd name="T10" fmla="*/ 16 w 20"/>
                <a:gd name="T11" fmla="*/ 1 h 2"/>
                <a:gd name="T12" fmla="*/ 18 w 20"/>
                <a:gd name="T13" fmla="*/ 0 h 2"/>
                <a:gd name="T14" fmla="*/ 19 w 20"/>
                <a:gd name="T15" fmla="*/ 0 h 2"/>
                <a:gd name="T16" fmla="*/ 20 w 20"/>
                <a:gd name="T17" fmla="*/ 0 h 2"/>
                <a:gd name="T18" fmla="*/ 18 w 20"/>
                <a:gd name="T19" fmla="*/ 0 h 2"/>
                <a:gd name="T20" fmla="*/ 18 w 20"/>
                <a:gd name="T21" fmla="*/ 0 h 2"/>
                <a:gd name="T22" fmla="*/ 17 w 20"/>
                <a:gd name="T23" fmla="*/ 0 h 2"/>
                <a:gd name="T24" fmla="*/ 15 w 20"/>
                <a:gd name="T25" fmla="*/ 1 h 2"/>
                <a:gd name="T26" fmla="*/ 13 w 20"/>
                <a:gd name="T27" fmla="*/ 1 h 2"/>
                <a:gd name="T28" fmla="*/ 10 w 20"/>
                <a:gd name="T29" fmla="*/ 1 h 2"/>
                <a:gd name="T30" fmla="*/ 7 w 20"/>
                <a:gd name="T31" fmla="*/ 1 h 2"/>
                <a:gd name="T32" fmla="*/ 4 w 20"/>
                <a:gd name="T33" fmla="*/ 1 h 2"/>
                <a:gd name="T34" fmla="*/ 0 w 20"/>
                <a:gd name="T35" fmla="*/ 1 h 2"/>
                <a:gd name="T36" fmla="*/ 0 w 20"/>
                <a:gd name="T37" fmla="*/ 2 h 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"/>
                <a:gd name="T58" fmla="*/ 0 h 2"/>
                <a:gd name="T59" fmla="*/ 20 w 20"/>
                <a:gd name="T60" fmla="*/ 2 h 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" h="2">
                  <a:moveTo>
                    <a:pt x="0" y="2"/>
                  </a:moveTo>
                  <a:lnTo>
                    <a:pt x="4" y="1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4" y="1"/>
                  </a:lnTo>
                  <a:lnTo>
                    <a:pt x="16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1"/>
                  </a:lnTo>
                  <a:lnTo>
                    <a:pt x="4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0" name="Freeform 1763"/>
            <p:cNvSpPr>
              <a:spLocks/>
            </p:cNvSpPr>
            <p:nvPr/>
          </p:nvSpPr>
          <p:spPr bwMode="auto">
            <a:xfrm>
              <a:off x="2787" y="2544"/>
              <a:ext cx="18" cy="1"/>
            </a:xfrm>
            <a:custGeom>
              <a:avLst/>
              <a:gdLst>
                <a:gd name="T0" fmla="*/ 0 w 18"/>
                <a:gd name="T1" fmla="*/ 1 h 1"/>
                <a:gd name="T2" fmla="*/ 4 w 18"/>
                <a:gd name="T3" fmla="*/ 1 h 1"/>
                <a:gd name="T4" fmla="*/ 7 w 18"/>
                <a:gd name="T5" fmla="*/ 1 h 1"/>
                <a:gd name="T6" fmla="*/ 10 w 18"/>
                <a:gd name="T7" fmla="*/ 1 h 1"/>
                <a:gd name="T8" fmla="*/ 13 w 18"/>
                <a:gd name="T9" fmla="*/ 1 h 1"/>
                <a:gd name="T10" fmla="*/ 15 w 18"/>
                <a:gd name="T11" fmla="*/ 1 h 1"/>
                <a:gd name="T12" fmla="*/ 17 w 18"/>
                <a:gd name="T13" fmla="*/ 0 h 1"/>
                <a:gd name="T14" fmla="*/ 18 w 18"/>
                <a:gd name="T15" fmla="*/ 0 h 1"/>
                <a:gd name="T16" fmla="*/ 18 w 18"/>
                <a:gd name="T17" fmla="*/ 0 h 1"/>
                <a:gd name="T18" fmla="*/ 17 w 18"/>
                <a:gd name="T19" fmla="*/ 0 h 1"/>
                <a:gd name="T20" fmla="*/ 16 w 18"/>
                <a:gd name="T21" fmla="*/ 0 h 1"/>
                <a:gd name="T22" fmla="*/ 15 w 18"/>
                <a:gd name="T23" fmla="*/ 0 h 1"/>
                <a:gd name="T24" fmla="*/ 14 w 18"/>
                <a:gd name="T25" fmla="*/ 1 h 1"/>
                <a:gd name="T26" fmla="*/ 12 w 18"/>
                <a:gd name="T27" fmla="*/ 1 h 1"/>
                <a:gd name="T28" fmla="*/ 9 w 18"/>
                <a:gd name="T29" fmla="*/ 1 h 1"/>
                <a:gd name="T30" fmla="*/ 6 w 18"/>
                <a:gd name="T31" fmla="*/ 1 h 1"/>
                <a:gd name="T32" fmla="*/ 3 w 18"/>
                <a:gd name="T33" fmla="*/ 1 h 1"/>
                <a:gd name="T34" fmla="*/ 0 w 18"/>
                <a:gd name="T35" fmla="*/ 1 h 1"/>
                <a:gd name="T36" fmla="*/ 0 w 18"/>
                <a:gd name="T37" fmla="*/ 1 h 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"/>
                <a:gd name="T58" fmla="*/ 0 h 1"/>
                <a:gd name="T59" fmla="*/ 18 w 18"/>
                <a:gd name="T60" fmla="*/ 1 h 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" h="1">
                  <a:moveTo>
                    <a:pt x="0" y="1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1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1" name="Freeform 1764"/>
            <p:cNvSpPr>
              <a:spLocks/>
            </p:cNvSpPr>
            <p:nvPr/>
          </p:nvSpPr>
          <p:spPr bwMode="auto">
            <a:xfrm>
              <a:off x="2787" y="2544"/>
              <a:ext cx="17" cy="1"/>
            </a:xfrm>
            <a:custGeom>
              <a:avLst/>
              <a:gdLst>
                <a:gd name="T0" fmla="*/ 0 w 17"/>
                <a:gd name="T1" fmla="*/ 1 h 1"/>
                <a:gd name="T2" fmla="*/ 3 w 17"/>
                <a:gd name="T3" fmla="*/ 1 h 1"/>
                <a:gd name="T4" fmla="*/ 6 w 17"/>
                <a:gd name="T5" fmla="*/ 1 h 1"/>
                <a:gd name="T6" fmla="*/ 9 w 17"/>
                <a:gd name="T7" fmla="*/ 1 h 1"/>
                <a:gd name="T8" fmla="*/ 12 w 17"/>
                <a:gd name="T9" fmla="*/ 1 h 1"/>
                <a:gd name="T10" fmla="*/ 14 w 17"/>
                <a:gd name="T11" fmla="*/ 1 h 1"/>
                <a:gd name="T12" fmla="*/ 15 w 17"/>
                <a:gd name="T13" fmla="*/ 0 h 1"/>
                <a:gd name="T14" fmla="*/ 16 w 17"/>
                <a:gd name="T15" fmla="*/ 0 h 1"/>
                <a:gd name="T16" fmla="*/ 17 w 17"/>
                <a:gd name="T17" fmla="*/ 0 h 1"/>
                <a:gd name="T18" fmla="*/ 15 w 17"/>
                <a:gd name="T19" fmla="*/ 0 h 1"/>
                <a:gd name="T20" fmla="*/ 15 w 17"/>
                <a:gd name="T21" fmla="*/ 0 h 1"/>
                <a:gd name="T22" fmla="*/ 14 w 17"/>
                <a:gd name="T23" fmla="*/ 0 h 1"/>
                <a:gd name="T24" fmla="*/ 12 w 17"/>
                <a:gd name="T25" fmla="*/ 1 h 1"/>
                <a:gd name="T26" fmla="*/ 10 w 17"/>
                <a:gd name="T27" fmla="*/ 1 h 1"/>
                <a:gd name="T28" fmla="*/ 7 w 17"/>
                <a:gd name="T29" fmla="*/ 1 h 1"/>
                <a:gd name="T30" fmla="*/ 4 w 17"/>
                <a:gd name="T31" fmla="*/ 1 h 1"/>
                <a:gd name="T32" fmla="*/ 0 w 17"/>
                <a:gd name="T33" fmla="*/ 1 h 1"/>
                <a:gd name="T34" fmla="*/ 0 w 17"/>
                <a:gd name="T35" fmla="*/ 1 h 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1"/>
                <a:gd name="T56" fmla="*/ 17 w 17"/>
                <a:gd name="T57" fmla="*/ 1 h 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1">
                  <a:moveTo>
                    <a:pt x="0" y="1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9" y="1"/>
                  </a:lnTo>
                  <a:lnTo>
                    <a:pt x="12" y="1"/>
                  </a:lnTo>
                  <a:lnTo>
                    <a:pt x="14" y="1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7" y="1"/>
                  </a:lnTo>
                  <a:lnTo>
                    <a:pt x="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2" name="Freeform 1765"/>
            <p:cNvSpPr>
              <a:spLocks/>
            </p:cNvSpPr>
            <p:nvPr/>
          </p:nvSpPr>
          <p:spPr bwMode="auto">
            <a:xfrm>
              <a:off x="2787" y="2544"/>
              <a:ext cx="15" cy="1"/>
            </a:xfrm>
            <a:custGeom>
              <a:avLst/>
              <a:gdLst>
                <a:gd name="T0" fmla="*/ 0 w 15"/>
                <a:gd name="T1" fmla="*/ 1 h 1"/>
                <a:gd name="T2" fmla="*/ 4 w 15"/>
                <a:gd name="T3" fmla="*/ 1 h 1"/>
                <a:gd name="T4" fmla="*/ 7 w 15"/>
                <a:gd name="T5" fmla="*/ 1 h 1"/>
                <a:gd name="T6" fmla="*/ 10 w 15"/>
                <a:gd name="T7" fmla="*/ 1 h 1"/>
                <a:gd name="T8" fmla="*/ 12 w 15"/>
                <a:gd name="T9" fmla="*/ 1 h 1"/>
                <a:gd name="T10" fmla="*/ 14 w 15"/>
                <a:gd name="T11" fmla="*/ 0 h 1"/>
                <a:gd name="T12" fmla="*/ 15 w 15"/>
                <a:gd name="T13" fmla="*/ 0 h 1"/>
                <a:gd name="T14" fmla="*/ 15 w 15"/>
                <a:gd name="T15" fmla="*/ 0 h 1"/>
                <a:gd name="T16" fmla="*/ 14 w 15"/>
                <a:gd name="T17" fmla="*/ 0 h 1"/>
                <a:gd name="T18" fmla="*/ 13 w 15"/>
                <a:gd name="T19" fmla="*/ 0 h 1"/>
                <a:gd name="T20" fmla="*/ 12 w 15"/>
                <a:gd name="T21" fmla="*/ 0 h 1"/>
                <a:gd name="T22" fmla="*/ 11 w 15"/>
                <a:gd name="T23" fmla="*/ 1 h 1"/>
                <a:gd name="T24" fmla="*/ 8 w 15"/>
                <a:gd name="T25" fmla="*/ 1 h 1"/>
                <a:gd name="T26" fmla="*/ 6 w 15"/>
                <a:gd name="T27" fmla="*/ 1 h 1"/>
                <a:gd name="T28" fmla="*/ 3 w 15"/>
                <a:gd name="T29" fmla="*/ 1 h 1"/>
                <a:gd name="T30" fmla="*/ 0 w 15"/>
                <a:gd name="T31" fmla="*/ 1 h 1"/>
                <a:gd name="T32" fmla="*/ 0 w 15"/>
                <a:gd name="T33" fmla="*/ 1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1"/>
                <a:gd name="T53" fmla="*/ 15 w 1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1">
                  <a:moveTo>
                    <a:pt x="0" y="1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1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3" name="Freeform 1766"/>
            <p:cNvSpPr>
              <a:spLocks/>
            </p:cNvSpPr>
            <p:nvPr/>
          </p:nvSpPr>
          <p:spPr bwMode="auto">
            <a:xfrm>
              <a:off x="2787" y="2544"/>
              <a:ext cx="14" cy="1"/>
            </a:xfrm>
            <a:custGeom>
              <a:avLst/>
              <a:gdLst>
                <a:gd name="T0" fmla="*/ 0 w 14"/>
                <a:gd name="T1" fmla="*/ 1 h 1"/>
                <a:gd name="T2" fmla="*/ 3 w 14"/>
                <a:gd name="T3" fmla="*/ 1 h 1"/>
                <a:gd name="T4" fmla="*/ 6 w 14"/>
                <a:gd name="T5" fmla="*/ 1 h 1"/>
                <a:gd name="T6" fmla="*/ 8 w 14"/>
                <a:gd name="T7" fmla="*/ 1 h 1"/>
                <a:gd name="T8" fmla="*/ 11 w 14"/>
                <a:gd name="T9" fmla="*/ 1 h 1"/>
                <a:gd name="T10" fmla="*/ 12 w 14"/>
                <a:gd name="T11" fmla="*/ 0 h 1"/>
                <a:gd name="T12" fmla="*/ 13 w 14"/>
                <a:gd name="T13" fmla="*/ 0 h 1"/>
                <a:gd name="T14" fmla="*/ 14 w 14"/>
                <a:gd name="T15" fmla="*/ 0 h 1"/>
                <a:gd name="T16" fmla="*/ 12 w 14"/>
                <a:gd name="T17" fmla="*/ 0 h 1"/>
                <a:gd name="T18" fmla="*/ 12 w 14"/>
                <a:gd name="T19" fmla="*/ 0 h 1"/>
                <a:gd name="T20" fmla="*/ 11 w 14"/>
                <a:gd name="T21" fmla="*/ 0 h 1"/>
                <a:gd name="T22" fmla="*/ 10 w 14"/>
                <a:gd name="T23" fmla="*/ 0 h 1"/>
                <a:gd name="T24" fmla="*/ 8 w 14"/>
                <a:gd name="T25" fmla="*/ 1 h 1"/>
                <a:gd name="T26" fmla="*/ 5 w 14"/>
                <a:gd name="T27" fmla="*/ 1 h 1"/>
                <a:gd name="T28" fmla="*/ 3 w 14"/>
                <a:gd name="T29" fmla="*/ 1 h 1"/>
                <a:gd name="T30" fmla="*/ 0 w 14"/>
                <a:gd name="T31" fmla="*/ 1 h 1"/>
                <a:gd name="T32" fmla="*/ 0 w 14"/>
                <a:gd name="T33" fmla="*/ 1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"/>
                <a:gd name="T53" fmla="*/ 14 w 14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">
                  <a:moveTo>
                    <a:pt x="0" y="1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8" y="1"/>
                  </a:lnTo>
                  <a:lnTo>
                    <a:pt x="11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4" name="Freeform 1767"/>
            <p:cNvSpPr>
              <a:spLocks/>
            </p:cNvSpPr>
            <p:nvPr/>
          </p:nvSpPr>
          <p:spPr bwMode="auto">
            <a:xfrm>
              <a:off x="2787" y="2544"/>
              <a:ext cx="12" cy="1"/>
            </a:xfrm>
            <a:custGeom>
              <a:avLst/>
              <a:gdLst>
                <a:gd name="T0" fmla="*/ 0 w 12"/>
                <a:gd name="T1" fmla="*/ 1 h 1"/>
                <a:gd name="T2" fmla="*/ 3 w 12"/>
                <a:gd name="T3" fmla="*/ 1 h 1"/>
                <a:gd name="T4" fmla="*/ 5 w 12"/>
                <a:gd name="T5" fmla="*/ 1 h 1"/>
                <a:gd name="T6" fmla="*/ 8 w 12"/>
                <a:gd name="T7" fmla="*/ 1 h 1"/>
                <a:gd name="T8" fmla="*/ 10 w 12"/>
                <a:gd name="T9" fmla="*/ 0 h 1"/>
                <a:gd name="T10" fmla="*/ 11 w 12"/>
                <a:gd name="T11" fmla="*/ 0 h 1"/>
                <a:gd name="T12" fmla="*/ 12 w 12"/>
                <a:gd name="T13" fmla="*/ 0 h 1"/>
                <a:gd name="T14" fmla="*/ 12 w 12"/>
                <a:gd name="T15" fmla="*/ 0 h 1"/>
                <a:gd name="T16" fmla="*/ 11 w 12"/>
                <a:gd name="T17" fmla="*/ 0 h 1"/>
                <a:gd name="T18" fmla="*/ 10 w 12"/>
                <a:gd name="T19" fmla="*/ 0 h 1"/>
                <a:gd name="T20" fmla="*/ 9 w 12"/>
                <a:gd name="T21" fmla="*/ 0 h 1"/>
                <a:gd name="T22" fmla="*/ 8 w 12"/>
                <a:gd name="T23" fmla="*/ 0 h 1"/>
                <a:gd name="T24" fmla="*/ 5 w 12"/>
                <a:gd name="T25" fmla="*/ 1 h 1"/>
                <a:gd name="T26" fmla="*/ 3 w 12"/>
                <a:gd name="T27" fmla="*/ 1 h 1"/>
                <a:gd name="T28" fmla="*/ 0 w 12"/>
                <a:gd name="T29" fmla="*/ 1 h 1"/>
                <a:gd name="T30" fmla="*/ 0 w 12"/>
                <a:gd name="T31" fmla="*/ 1 h 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"/>
                <a:gd name="T50" fmla="*/ 12 w 12"/>
                <a:gd name="T51" fmla="*/ 1 h 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5" name="Freeform 1768"/>
            <p:cNvSpPr>
              <a:spLocks/>
            </p:cNvSpPr>
            <p:nvPr/>
          </p:nvSpPr>
          <p:spPr bwMode="auto">
            <a:xfrm>
              <a:off x="2787" y="2544"/>
              <a:ext cx="11" cy="1"/>
            </a:xfrm>
            <a:custGeom>
              <a:avLst/>
              <a:gdLst>
                <a:gd name="T0" fmla="*/ 0 w 11"/>
                <a:gd name="T1" fmla="*/ 1 h 1"/>
                <a:gd name="T2" fmla="*/ 3 w 11"/>
                <a:gd name="T3" fmla="*/ 1 h 1"/>
                <a:gd name="T4" fmla="*/ 5 w 11"/>
                <a:gd name="T5" fmla="*/ 1 h 1"/>
                <a:gd name="T6" fmla="*/ 8 w 11"/>
                <a:gd name="T7" fmla="*/ 0 h 1"/>
                <a:gd name="T8" fmla="*/ 9 w 11"/>
                <a:gd name="T9" fmla="*/ 0 h 1"/>
                <a:gd name="T10" fmla="*/ 10 w 11"/>
                <a:gd name="T11" fmla="*/ 0 h 1"/>
                <a:gd name="T12" fmla="*/ 11 w 11"/>
                <a:gd name="T13" fmla="*/ 0 h 1"/>
                <a:gd name="T14" fmla="*/ 9 w 11"/>
                <a:gd name="T15" fmla="*/ 0 h 1"/>
                <a:gd name="T16" fmla="*/ 9 w 11"/>
                <a:gd name="T17" fmla="*/ 0 h 1"/>
                <a:gd name="T18" fmla="*/ 8 w 11"/>
                <a:gd name="T19" fmla="*/ 0 h 1"/>
                <a:gd name="T20" fmla="*/ 6 w 11"/>
                <a:gd name="T21" fmla="*/ 0 h 1"/>
                <a:gd name="T22" fmla="*/ 5 w 11"/>
                <a:gd name="T23" fmla="*/ 0 h 1"/>
                <a:gd name="T24" fmla="*/ 2 w 11"/>
                <a:gd name="T25" fmla="*/ 1 h 1"/>
                <a:gd name="T26" fmla="*/ 0 w 11"/>
                <a:gd name="T27" fmla="*/ 1 h 1"/>
                <a:gd name="T28" fmla="*/ 0 w 11"/>
                <a:gd name="T29" fmla="*/ 1 h 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"/>
                <a:gd name="T46" fmla="*/ 0 h 1"/>
                <a:gd name="T47" fmla="*/ 11 w 11"/>
                <a:gd name="T48" fmla="*/ 1 h 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" h="1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6" name="Freeform 1769"/>
            <p:cNvSpPr>
              <a:spLocks/>
            </p:cNvSpPr>
            <p:nvPr/>
          </p:nvSpPr>
          <p:spPr bwMode="auto">
            <a:xfrm>
              <a:off x="2787" y="2544"/>
              <a:ext cx="9" cy="1"/>
            </a:xfrm>
            <a:custGeom>
              <a:avLst/>
              <a:gdLst>
                <a:gd name="T0" fmla="*/ 0 w 9"/>
                <a:gd name="T1" fmla="*/ 1 h 1"/>
                <a:gd name="T2" fmla="*/ 2 w 9"/>
                <a:gd name="T3" fmla="*/ 1 h 1"/>
                <a:gd name="T4" fmla="*/ 5 w 9"/>
                <a:gd name="T5" fmla="*/ 0 h 1"/>
                <a:gd name="T6" fmla="*/ 6 w 9"/>
                <a:gd name="T7" fmla="*/ 0 h 1"/>
                <a:gd name="T8" fmla="*/ 8 w 9"/>
                <a:gd name="T9" fmla="*/ 0 h 1"/>
                <a:gd name="T10" fmla="*/ 9 w 9"/>
                <a:gd name="T11" fmla="*/ 0 h 1"/>
                <a:gd name="T12" fmla="*/ 9 w 9"/>
                <a:gd name="T13" fmla="*/ 0 h 1"/>
                <a:gd name="T14" fmla="*/ 8 w 9"/>
                <a:gd name="T15" fmla="*/ 0 h 1"/>
                <a:gd name="T16" fmla="*/ 7 w 9"/>
                <a:gd name="T17" fmla="*/ 0 h 1"/>
                <a:gd name="T18" fmla="*/ 6 w 9"/>
                <a:gd name="T19" fmla="*/ 0 h 1"/>
                <a:gd name="T20" fmla="*/ 4 w 9"/>
                <a:gd name="T21" fmla="*/ 0 h 1"/>
                <a:gd name="T22" fmla="*/ 2 w 9"/>
                <a:gd name="T23" fmla="*/ 0 h 1"/>
                <a:gd name="T24" fmla="*/ 0 w 9"/>
                <a:gd name="T25" fmla="*/ 0 h 1"/>
                <a:gd name="T26" fmla="*/ 0 w 9"/>
                <a:gd name="T27" fmla="*/ 1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"/>
                <a:gd name="T43" fmla="*/ 0 h 1"/>
                <a:gd name="T44" fmla="*/ 9 w 9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" h="1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7" name="Freeform 1770"/>
            <p:cNvSpPr>
              <a:spLocks/>
            </p:cNvSpPr>
            <p:nvPr/>
          </p:nvSpPr>
          <p:spPr bwMode="auto">
            <a:xfrm>
              <a:off x="2787" y="2544"/>
              <a:ext cx="8" cy="1"/>
            </a:xfrm>
            <a:custGeom>
              <a:avLst/>
              <a:gdLst>
                <a:gd name="T0" fmla="*/ 0 w 8"/>
                <a:gd name="T1" fmla="*/ 0 h 1"/>
                <a:gd name="T2" fmla="*/ 2 w 8"/>
                <a:gd name="T3" fmla="*/ 0 h 1"/>
                <a:gd name="T4" fmla="*/ 4 w 8"/>
                <a:gd name="T5" fmla="*/ 0 h 1"/>
                <a:gd name="T6" fmla="*/ 6 w 8"/>
                <a:gd name="T7" fmla="*/ 0 h 1"/>
                <a:gd name="T8" fmla="*/ 7 w 8"/>
                <a:gd name="T9" fmla="*/ 0 h 1"/>
                <a:gd name="T10" fmla="*/ 8 w 8"/>
                <a:gd name="T11" fmla="*/ 0 h 1"/>
                <a:gd name="T12" fmla="*/ 6 w 8"/>
                <a:gd name="T13" fmla="*/ 0 h 1"/>
                <a:gd name="T14" fmla="*/ 6 w 8"/>
                <a:gd name="T15" fmla="*/ 0 h 1"/>
                <a:gd name="T16" fmla="*/ 5 w 8"/>
                <a:gd name="T17" fmla="*/ 0 h 1"/>
                <a:gd name="T18" fmla="*/ 4 w 8"/>
                <a:gd name="T19" fmla="*/ 0 h 1"/>
                <a:gd name="T20" fmla="*/ 2 w 8"/>
                <a:gd name="T21" fmla="*/ 0 h 1"/>
                <a:gd name="T22" fmla="*/ 0 w 8"/>
                <a:gd name="T23" fmla="*/ 0 h 1"/>
                <a:gd name="T24" fmla="*/ 0 w 8"/>
                <a:gd name="T25" fmla="*/ 0 h 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1"/>
                <a:gd name="T41" fmla="*/ 8 w 8"/>
                <a:gd name="T42" fmla="*/ 1 h 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8" name="Freeform 1771"/>
            <p:cNvSpPr>
              <a:spLocks/>
            </p:cNvSpPr>
            <p:nvPr/>
          </p:nvSpPr>
          <p:spPr bwMode="auto">
            <a:xfrm>
              <a:off x="2787" y="2544"/>
              <a:ext cx="6" cy="1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0 h 1"/>
                <a:gd name="T4" fmla="*/ 4 w 6"/>
                <a:gd name="T5" fmla="*/ 0 h 1"/>
                <a:gd name="T6" fmla="*/ 5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5 w 6"/>
                <a:gd name="T13" fmla="*/ 0 h 1"/>
                <a:gd name="T14" fmla="*/ 4 w 6"/>
                <a:gd name="T15" fmla="*/ 0 h 1"/>
                <a:gd name="T16" fmla="*/ 3 w 6"/>
                <a:gd name="T17" fmla="*/ 0 h 1"/>
                <a:gd name="T18" fmla="*/ 2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399" name="Freeform 1772"/>
            <p:cNvSpPr>
              <a:spLocks/>
            </p:cNvSpPr>
            <p:nvPr/>
          </p:nvSpPr>
          <p:spPr bwMode="auto">
            <a:xfrm>
              <a:off x="2787" y="2544"/>
              <a:ext cx="5" cy="1"/>
            </a:xfrm>
            <a:custGeom>
              <a:avLst/>
              <a:gdLst>
                <a:gd name="T0" fmla="*/ 0 w 5"/>
                <a:gd name="T1" fmla="*/ 0 h 1"/>
                <a:gd name="T2" fmla="*/ 2 w 5"/>
                <a:gd name="T3" fmla="*/ 0 h 1"/>
                <a:gd name="T4" fmla="*/ 3 w 5"/>
                <a:gd name="T5" fmla="*/ 0 h 1"/>
                <a:gd name="T6" fmla="*/ 4 w 5"/>
                <a:gd name="T7" fmla="*/ 0 h 1"/>
                <a:gd name="T8" fmla="*/ 5 w 5"/>
                <a:gd name="T9" fmla="*/ 0 h 1"/>
                <a:gd name="T10" fmla="*/ 3 w 5"/>
                <a:gd name="T11" fmla="*/ 0 h 1"/>
                <a:gd name="T12" fmla="*/ 3 w 5"/>
                <a:gd name="T13" fmla="*/ 0 h 1"/>
                <a:gd name="T14" fmla="*/ 2 w 5"/>
                <a:gd name="T15" fmla="*/ 0 h 1"/>
                <a:gd name="T16" fmla="*/ 1 w 5"/>
                <a:gd name="T17" fmla="*/ 0 h 1"/>
                <a:gd name="T18" fmla="*/ 0 w 5"/>
                <a:gd name="T19" fmla="*/ 0 h 1"/>
                <a:gd name="T20" fmla="*/ 0 w 5"/>
                <a:gd name="T21" fmla="*/ 0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1"/>
                <a:gd name="T35" fmla="*/ 5 w 5"/>
                <a:gd name="T36" fmla="*/ 1 h 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1">
                  <a:moveTo>
                    <a:pt x="0" y="0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0" name="Freeform 1773"/>
            <p:cNvSpPr>
              <a:spLocks/>
            </p:cNvSpPr>
            <p:nvPr/>
          </p:nvSpPr>
          <p:spPr bwMode="auto">
            <a:xfrm>
              <a:off x="2787" y="2544"/>
              <a:ext cx="3" cy="1"/>
            </a:xfrm>
            <a:custGeom>
              <a:avLst/>
              <a:gdLst>
                <a:gd name="T0" fmla="*/ 0 w 3"/>
                <a:gd name="T1" fmla="*/ 0 h 1"/>
                <a:gd name="T2" fmla="*/ 1 w 3"/>
                <a:gd name="T3" fmla="*/ 0 h 1"/>
                <a:gd name="T4" fmla="*/ 2 w 3"/>
                <a:gd name="T5" fmla="*/ 0 h 1"/>
                <a:gd name="T6" fmla="*/ 3 w 3"/>
                <a:gd name="T7" fmla="*/ 0 h 1"/>
                <a:gd name="T8" fmla="*/ 3 w 3"/>
                <a:gd name="T9" fmla="*/ 0 h 1"/>
                <a:gd name="T10" fmla="*/ 2 w 3"/>
                <a:gd name="T11" fmla="*/ 0 h 1"/>
                <a:gd name="T12" fmla="*/ 2 w 3"/>
                <a:gd name="T13" fmla="*/ 0 h 1"/>
                <a:gd name="T14" fmla="*/ 1 w 3"/>
                <a:gd name="T15" fmla="*/ 0 h 1"/>
                <a:gd name="T16" fmla="*/ 0 w 3"/>
                <a:gd name="T17" fmla="*/ 0 h 1"/>
                <a:gd name="T18" fmla="*/ 0 w 3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"/>
                <a:gd name="T32" fmla="*/ 3 w 3"/>
                <a:gd name="T33" fmla="*/ 1 h 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1" name="Freeform 1774"/>
            <p:cNvSpPr>
              <a:spLocks/>
            </p:cNvSpPr>
            <p:nvPr/>
          </p:nvSpPr>
          <p:spPr bwMode="auto">
            <a:xfrm>
              <a:off x="2787" y="2544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0 h 1"/>
                <a:gd name="T4" fmla="*/ 2 w 2"/>
                <a:gd name="T5" fmla="*/ 0 h 1"/>
                <a:gd name="T6" fmla="*/ 2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w 2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1"/>
                <a:gd name="T23" fmla="*/ 2 w 2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1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2" name="Rectangle 1775"/>
            <p:cNvSpPr>
              <a:spLocks noChangeArrowheads="1"/>
            </p:cNvSpPr>
            <p:nvPr/>
          </p:nvSpPr>
          <p:spPr bwMode="auto">
            <a:xfrm>
              <a:off x="2787" y="2544"/>
              <a:ext cx="1" cy="1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3" name="Freeform 1776"/>
            <p:cNvSpPr>
              <a:spLocks/>
            </p:cNvSpPr>
            <p:nvPr/>
          </p:nvSpPr>
          <p:spPr bwMode="auto">
            <a:xfrm>
              <a:off x="2962" y="2525"/>
              <a:ext cx="30" cy="114"/>
            </a:xfrm>
            <a:custGeom>
              <a:avLst/>
              <a:gdLst>
                <a:gd name="T0" fmla="*/ 0 w 30"/>
                <a:gd name="T1" fmla="*/ 30 h 114"/>
                <a:gd name="T2" fmla="*/ 30 w 30"/>
                <a:gd name="T3" fmla="*/ 0 h 114"/>
                <a:gd name="T4" fmla="*/ 30 w 30"/>
                <a:gd name="T5" fmla="*/ 84 h 114"/>
                <a:gd name="T6" fmla="*/ 0 w 30"/>
                <a:gd name="T7" fmla="*/ 114 h 114"/>
                <a:gd name="T8" fmla="*/ 0 w 30"/>
                <a:gd name="T9" fmla="*/ 30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14"/>
                <a:gd name="T17" fmla="*/ 30 w 30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14">
                  <a:moveTo>
                    <a:pt x="0" y="30"/>
                  </a:moveTo>
                  <a:lnTo>
                    <a:pt x="30" y="0"/>
                  </a:lnTo>
                  <a:lnTo>
                    <a:pt x="30" y="84"/>
                  </a:lnTo>
                  <a:lnTo>
                    <a:pt x="0" y="11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4" name="Rectangle 1777"/>
            <p:cNvSpPr>
              <a:spLocks noChangeArrowheads="1"/>
            </p:cNvSpPr>
            <p:nvPr/>
          </p:nvSpPr>
          <p:spPr bwMode="auto">
            <a:xfrm>
              <a:off x="2719" y="2556"/>
              <a:ext cx="243" cy="6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5" name="Rectangle 1778"/>
            <p:cNvSpPr>
              <a:spLocks noChangeArrowheads="1"/>
            </p:cNvSpPr>
            <p:nvPr/>
          </p:nvSpPr>
          <p:spPr bwMode="auto">
            <a:xfrm>
              <a:off x="2719" y="2556"/>
              <a:ext cx="243" cy="6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6" name="Freeform 1779"/>
            <p:cNvSpPr>
              <a:spLocks/>
            </p:cNvSpPr>
            <p:nvPr/>
          </p:nvSpPr>
          <p:spPr bwMode="auto">
            <a:xfrm>
              <a:off x="2795" y="2556"/>
              <a:ext cx="3" cy="66"/>
            </a:xfrm>
            <a:custGeom>
              <a:avLst/>
              <a:gdLst>
                <a:gd name="T0" fmla="*/ 3 w 3"/>
                <a:gd name="T1" fmla="*/ 0 h 66"/>
                <a:gd name="T2" fmla="*/ 1 w 3"/>
                <a:gd name="T3" fmla="*/ 13 h 66"/>
                <a:gd name="T4" fmla="*/ 0 w 3"/>
                <a:gd name="T5" fmla="*/ 26 h 66"/>
                <a:gd name="T6" fmla="*/ 0 w 3"/>
                <a:gd name="T7" fmla="*/ 39 h 66"/>
                <a:gd name="T8" fmla="*/ 1 w 3"/>
                <a:gd name="T9" fmla="*/ 53 h 66"/>
                <a:gd name="T10" fmla="*/ 3 w 3"/>
                <a:gd name="T11" fmla="*/ 6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"/>
                <a:gd name="T19" fmla="*/ 0 h 66"/>
                <a:gd name="T20" fmla="*/ 3 w 3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" h="66">
                  <a:moveTo>
                    <a:pt x="3" y="0"/>
                  </a:moveTo>
                  <a:lnTo>
                    <a:pt x="1" y="13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1" y="53"/>
                  </a:lnTo>
                  <a:lnTo>
                    <a:pt x="3" y="6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7" name="Rectangle 1780"/>
            <p:cNvSpPr>
              <a:spLocks noChangeArrowheads="1"/>
            </p:cNvSpPr>
            <p:nvPr/>
          </p:nvSpPr>
          <p:spPr bwMode="auto">
            <a:xfrm>
              <a:off x="2719" y="2622"/>
              <a:ext cx="243" cy="17"/>
            </a:xfrm>
            <a:prstGeom prst="rect">
              <a:avLst/>
            </a:prstGeom>
            <a:solidFill>
              <a:srgbClr val="9A9A9A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8" name="Rectangle 1781"/>
            <p:cNvSpPr>
              <a:spLocks noChangeArrowheads="1"/>
            </p:cNvSpPr>
            <p:nvPr/>
          </p:nvSpPr>
          <p:spPr bwMode="auto">
            <a:xfrm>
              <a:off x="2905" y="2576"/>
              <a:ext cx="10" cy="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09" name="Freeform 1782"/>
            <p:cNvSpPr>
              <a:spLocks noEditPoints="1"/>
            </p:cNvSpPr>
            <p:nvPr/>
          </p:nvSpPr>
          <p:spPr bwMode="auto">
            <a:xfrm>
              <a:off x="2806" y="2570"/>
              <a:ext cx="40" cy="5"/>
            </a:xfrm>
            <a:custGeom>
              <a:avLst/>
              <a:gdLst>
                <a:gd name="T0" fmla="*/ 0 w 40"/>
                <a:gd name="T1" fmla="*/ 5 h 5"/>
                <a:gd name="T2" fmla="*/ 11 w 40"/>
                <a:gd name="T3" fmla="*/ 5 h 5"/>
                <a:gd name="T4" fmla="*/ 11 w 40"/>
                <a:gd name="T5" fmla="*/ 0 h 5"/>
                <a:gd name="T6" fmla="*/ 0 w 40"/>
                <a:gd name="T7" fmla="*/ 0 h 5"/>
                <a:gd name="T8" fmla="*/ 0 w 40"/>
                <a:gd name="T9" fmla="*/ 5 h 5"/>
                <a:gd name="T10" fmla="*/ 17 w 40"/>
                <a:gd name="T11" fmla="*/ 5 h 5"/>
                <a:gd name="T12" fmla="*/ 23 w 40"/>
                <a:gd name="T13" fmla="*/ 5 h 5"/>
                <a:gd name="T14" fmla="*/ 23 w 40"/>
                <a:gd name="T15" fmla="*/ 0 h 5"/>
                <a:gd name="T16" fmla="*/ 17 w 40"/>
                <a:gd name="T17" fmla="*/ 0 h 5"/>
                <a:gd name="T18" fmla="*/ 17 w 40"/>
                <a:gd name="T19" fmla="*/ 5 h 5"/>
                <a:gd name="T20" fmla="*/ 28 w 40"/>
                <a:gd name="T21" fmla="*/ 5 h 5"/>
                <a:gd name="T22" fmla="*/ 40 w 40"/>
                <a:gd name="T23" fmla="*/ 5 h 5"/>
                <a:gd name="T24" fmla="*/ 40 w 40"/>
                <a:gd name="T25" fmla="*/ 0 h 5"/>
                <a:gd name="T26" fmla="*/ 28 w 40"/>
                <a:gd name="T27" fmla="*/ 0 h 5"/>
                <a:gd name="T28" fmla="*/ 28 w 40"/>
                <a:gd name="T29" fmla="*/ 5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5"/>
                <a:gd name="T47" fmla="*/ 40 w 40"/>
                <a:gd name="T48" fmla="*/ 5 h 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5">
                  <a:moveTo>
                    <a:pt x="0" y="5"/>
                  </a:moveTo>
                  <a:lnTo>
                    <a:pt x="11" y="5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5"/>
                  </a:lnTo>
                  <a:close/>
                  <a:moveTo>
                    <a:pt x="17" y="5"/>
                  </a:moveTo>
                  <a:lnTo>
                    <a:pt x="23" y="5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5"/>
                  </a:lnTo>
                  <a:close/>
                  <a:moveTo>
                    <a:pt x="28" y="5"/>
                  </a:moveTo>
                  <a:lnTo>
                    <a:pt x="40" y="5"/>
                  </a:lnTo>
                  <a:lnTo>
                    <a:pt x="40" y="0"/>
                  </a:lnTo>
                  <a:lnTo>
                    <a:pt x="28" y="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C0C0C0"/>
            </a:solidFill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10" name="Freeform 1783"/>
            <p:cNvSpPr>
              <a:spLocks noEditPoints="1"/>
            </p:cNvSpPr>
            <p:nvPr/>
          </p:nvSpPr>
          <p:spPr bwMode="auto">
            <a:xfrm>
              <a:off x="2726" y="2563"/>
              <a:ext cx="175" cy="25"/>
            </a:xfrm>
            <a:custGeom>
              <a:avLst/>
              <a:gdLst>
                <a:gd name="T0" fmla="*/ 0 w 175"/>
                <a:gd name="T1" fmla="*/ 25 h 25"/>
                <a:gd name="T2" fmla="*/ 23 w 175"/>
                <a:gd name="T3" fmla="*/ 25 h 25"/>
                <a:gd name="T4" fmla="*/ 23 w 175"/>
                <a:gd name="T5" fmla="*/ 0 h 25"/>
                <a:gd name="T6" fmla="*/ 0 w 175"/>
                <a:gd name="T7" fmla="*/ 0 h 25"/>
                <a:gd name="T8" fmla="*/ 0 w 175"/>
                <a:gd name="T9" fmla="*/ 25 h 25"/>
                <a:gd name="T10" fmla="*/ 155 w 175"/>
                <a:gd name="T11" fmla="*/ 18 h 25"/>
                <a:gd name="T12" fmla="*/ 175 w 175"/>
                <a:gd name="T13" fmla="*/ 18 h 25"/>
                <a:gd name="T14" fmla="*/ 175 w 175"/>
                <a:gd name="T15" fmla="*/ 5 h 25"/>
                <a:gd name="T16" fmla="*/ 155 w 175"/>
                <a:gd name="T17" fmla="*/ 5 h 25"/>
                <a:gd name="T18" fmla="*/ 155 w 175"/>
                <a:gd name="T19" fmla="*/ 18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25"/>
                <a:gd name="T32" fmla="*/ 175 w 175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25">
                  <a:moveTo>
                    <a:pt x="0" y="25"/>
                  </a:moveTo>
                  <a:lnTo>
                    <a:pt x="23" y="2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5"/>
                  </a:lnTo>
                  <a:close/>
                  <a:moveTo>
                    <a:pt x="155" y="18"/>
                  </a:moveTo>
                  <a:lnTo>
                    <a:pt x="175" y="18"/>
                  </a:lnTo>
                  <a:lnTo>
                    <a:pt x="175" y="5"/>
                  </a:lnTo>
                  <a:lnTo>
                    <a:pt x="155" y="5"/>
                  </a:lnTo>
                  <a:lnTo>
                    <a:pt x="155" y="18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11" name="Freeform 1784"/>
            <p:cNvSpPr>
              <a:spLocks noEditPoints="1"/>
            </p:cNvSpPr>
            <p:nvPr/>
          </p:nvSpPr>
          <p:spPr bwMode="auto">
            <a:xfrm>
              <a:off x="2721" y="2559"/>
              <a:ext cx="239" cy="75"/>
            </a:xfrm>
            <a:custGeom>
              <a:avLst/>
              <a:gdLst>
                <a:gd name="T0" fmla="*/ 82 w 239"/>
                <a:gd name="T1" fmla="*/ 60 h 75"/>
                <a:gd name="T2" fmla="*/ 238 w 239"/>
                <a:gd name="T3" fmla="*/ 60 h 75"/>
                <a:gd name="T4" fmla="*/ 238 w 239"/>
                <a:gd name="T5" fmla="*/ 0 h 75"/>
                <a:gd name="T6" fmla="*/ 82 w 239"/>
                <a:gd name="T7" fmla="*/ 0 h 75"/>
                <a:gd name="T8" fmla="*/ 80 w 239"/>
                <a:gd name="T9" fmla="*/ 11 h 75"/>
                <a:gd name="T10" fmla="*/ 78 w 239"/>
                <a:gd name="T11" fmla="*/ 23 h 75"/>
                <a:gd name="T12" fmla="*/ 78 w 239"/>
                <a:gd name="T13" fmla="*/ 36 h 75"/>
                <a:gd name="T14" fmla="*/ 80 w 239"/>
                <a:gd name="T15" fmla="*/ 48 h 75"/>
                <a:gd name="T16" fmla="*/ 82 w 239"/>
                <a:gd name="T17" fmla="*/ 60 h 75"/>
                <a:gd name="T18" fmla="*/ 140 w 239"/>
                <a:gd name="T19" fmla="*/ 52 h 75"/>
                <a:gd name="T20" fmla="*/ 229 w 239"/>
                <a:gd name="T21" fmla="*/ 52 h 75"/>
                <a:gd name="T22" fmla="*/ 229 w 239"/>
                <a:gd name="T23" fmla="*/ 8 h 75"/>
                <a:gd name="T24" fmla="*/ 140 w 239"/>
                <a:gd name="T25" fmla="*/ 8 h 75"/>
                <a:gd name="T26" fmla="*/ 140 w 239"/>
                <a:gd name="T27" fmla="*/ 52 h 75"/>
                <a:gd name="T28" fmla="*/ 216 w 239"/>
                <a:gd name="T29" fmla="*/ 75 h 75"/>
                <a:gd name="T30" fmla="*/ 234 w 239"/>
                <a:gd name="T31" fmla="*/ 75 h 75"/>
                <a:gd name="T32" fmla="*/ 236 w 239"/>
                <a:gd name="T33" fmla="*/ 75 h 75"/>
                <a:gd name="T34" fmla="*/ 238 w 239"/>
                <a:gd name="T35" fmla="*/ 74 h 75"/>
                <a:gd name="T36" fmla="*/ 239 w 239"/>
                <a:gd name="T37" fmla="*/ 72 h 75"/>
                <a:gd name="T38" fmla="*/ 238 w 239"/>
                <a:gd name="T39" fmla="*/ 70 h 75"/>
                <a:gd name="T40" fmla="*/ 236 w 239"/>
                <a:gd name="T41" fmla="*/ 68 h 75"/>
                <a:gd name="T42" fmla="*/ 234 w 239"/>
                <a:gd name="T43" fmla="*/ 68 h 75"/>
                <a:gd name="T44" fmla="*/ 216 w 239"/>
                <a:gd name="T45" fmla="*/ 68 h 75"/>
                <a:gd name="T46" fmla="*/ 216 w 239"/>
                <a:gd name="T47" fmla="*/ 75 h 75"/>
                <a:gd name="T48" fmla="*/ 22 w 239"/>
                <a:gd name="T49" fmla="*/ 75 h 75"/>
                <a:gd name="T50" fmla="*/ 4 w 239"/>
                <a:gd name="T51" fmla="*/ 75 h 75"/>
                <a:gd name="T52" fmla="*/ 2 w 239"/>
                <a:gd name="T53" fmla="*/ 75 h 75"/>
                <a:gd name="T54" fmla="*/ 0 w 239"/>
                <a:gd name="T55" fmla="*/ 74 h 75"/>
                <a:gd name="T56" fmla="*/ 0 w 239"/>
                <a:gd name="T57" fmla="*/ 72 h 75"/>
                <a:gd name="T58" fmla="*/ 0 w 239"/>
                <a:gd name="T59" fmla="*/ 70 h 75"/>
                <a:gd name="T60" fmla="*/ 2 w 239"/>
                <a:gd name="T61" fmla="*/ 68 h 75"/>
                <a:gd name="T62" fmla="*/ 4 w 239"/>
                <a:gd name="T63" fmla="*/ 68 h 75"/>
                <a:gd name="T64" fmla="*/ 22 w 239"/>
                <a:gd name="T65" fmla="*/ 68 h 75"/>
                <a:gd name="T66" fmla="*/ 22 w 239"/>
                <a:gd name="T67" fmla="*/ 75 h 75"/>
                <a:gd name="T68" fmla="*/ 85 w 239"/>
                <a:gd name="T69" fmla="*/ 16 h 75"/>
                <a:gd name="T70" fmla="*/ 125 w 239"/>
                <a:gd name="T71" fmla="*/ 16 h 75"/>
                <a:gd name="T72" fmla="*/ 125 w 239"/>
                <a:gd name="T73" fmla="*/ 11 h 75"/>
                <a:gd name="T74" fmla="*/ 85 w 239"/>
                <a:gd name="T75" fmla="*/ 11 h 75"/>
                <a:gd name="T76" fmla="*/ 85 w 239"/>
                <a:gd name="T77" fmla="*/ 16 h 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9"/>
                <a:gd name="T118" fmla="*/ 0 h 75"/>
                <a:gd name="T119" fmla="*/ 239 w 239"/>
                <a:gd name="T120" fmla="*/ 75 h 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9" h="75">
                  <a:moveTo>
                    <a:pt x="82" y="60"/>
                  </a:moveTo>
                  <a:lnTo>
                    <a:pt x="238" y="60"/>
                  </a:lnTo>
                  <a:lnTo>
                    <a:pt x="238" y="0"/>
                  </a:lnTo>
                  <a:lnTo>
                    <a:pt x="82" y="0"/>
                  </a:lnTo>
                  <a:lnTo>
                    <a:pt x="80" y="11"/>
                  </a:lnTo>
                  <a:lnTo>
                    <a:pt x="78" y="23"/>
                  </a:lnTo>
                  <a:lnTo>
                    <a:pt x="78" y="36"/>
                  </a:lnTo>
                  <a:lnTo>
                    <a:pt x="80" y="48"/>
                  </a:lnTo>
                  <a:lnTo>
                    <a:pt x="82" y="60"/>
                  </a:lnTo>
                  <a:close/>
                  <a:moveTo>
                    <a:pt x="140" y="52"/>
                  </a:moveTo>
                  <a:lnTo>
                    <a:pt x="229" y="52"/>
                  </a:lnTo>
                  <a:lnTo>
                    <a:pt x="229" y="8"/>
                  </a:lnTo>
                  <a:lnTo>
                    <a:pt x="140" y="8"/>
                  </a:lnTo>
                  <a:lnTo>
                    <a:pt x="140" y="52"/>
                  </a:lnTo>
                  <a:close/>
                  <a:moveTo>
                    <a:pt x="216" y="75"/>
                  </a:moveTo>
                  <a:lnTo>
                    <a:pt x="234" y="75"/>
                  </a:lnTo>
                  <a:lnTo>
                    <a:pt x="236" y="75"/>
                  </a:lnTo>
                  <a:lnTo>
                    <a:pt x="238" y="74"/>
                  </a:lnTo>
                  <a:lnTo>
                    <a:pt x="239" y="72"/>
                  </a:lnTo>
                  <a:lnTo>
                    <a:pt x="238" y="70"/>
                  </a:lnTo>
                  <a:lnTo>
                    <a:pt x="236" y="68"/>
                  </a:lnTo>
                  <a:lnTo>
                    <a:pt x="234" y="68"/>
                  </a:lnTo>
                  <a:lnTo>
                    <a:pt x="216" y="68"/>
                  </a:lnTo>
                  <a:lnTo>
                    <a:pt x="216" y="75"/>
                  </a:lnTo>
                  <a:close/>
                  <a:moveTo>
                    <a:pt x="22" y="75"/>
                  </a:moveTo>
                  <a:lnTo>
                    <a:pt x="4" y="75"/>
                  </a:lnTo>
                  <a:lnTo>
                    <a:pt x="2" y="75"/>
                  </a:lnTo>
                  <a:lnTo>
                    <a:pt x="0" y="74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2" y="68"/>
                  </a:lnTo>
                  <a:lnTo>
                    <a:pt x="4" y="68"/>
                  </a:lnTo>
                  <a:lnTo>
                    <a:pt x="22" y="68"/>
                  </a:lnTo>
                  <a:lnTo>
                    <a:pt x="22" y="75"/>
                  </a:lnTo>
                  <a:close/>
                  <a:moveTo>
                    <a:pt x="85" y="16"/>
                  </a:moveTo>
                  <a:lnTo>
                    <a:pt x="125" y="16"/>
                  </a:lnTo>
                  <a:lnTo>
                    <a:pt x="125" y="11"/>
                  </a:lnTo>
                  <a:lnTo>
                    <a:pt x="85" y="11"/>
                  </a:lnTo>
                  <a:lnTo>
                    <a:pt x="85" y="16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12" name="Freeform 1785"/>
            <p:cNvSpPr>
              <a:spLocks/>
            </p:cNvSpPr>
            <p:nvPr/>
          </p:nvSpPr>
          <p:spPr bwMode="auto">
            <a:xfrm>
              <a:off x="2799" y="2559"/>
              <a:ext cx="160" cy="60"/>
            </a:xfrm>
            <a:custGeom>
              <a:avLst/>
              <a:gdLst>
                <a:gd name="T0" fmla="*/ 4 w 160"/>
                <a:gd name="T1" fmla="*/ 60 h 60"/>
                <a:gd name="T2" fmla="*/ 160 w 160"/>
                <a:gd name="T3" fmla="*/ 60 h 60"/>
                <a:gd name="T4" fmla="*/ 160 w 160"/>
                <a:gd name="T5" fmla="*/ 0 h 60"/>
                <a:gd name="T6" fmla="*/ 4 w 160"/>
                <a:gd name="T7" fmla="*/ 0 h 60"/>
                <a:gd name="T8" fmla="*/ 2 w 160"/>
                <a:gd name="T9" fmla="*/ 11 h 60"/>
                <a:gd name="T10" fmla="*/ 0 w 160"/>
                <a:gd name="T11" fmla="*/ 23 h 60"/>
                <a:gd name="T12" fmla="*/ 0 w 160"/>
                <a:gd name="T13" fmla="*/ 36 h 60"/>
                <a:gd name="T14" fmla="*/ 2 w 160"/>
                <a:gd name="T15" fmla="*/ 48 h 60"/>
                <a:gd name="T16" fmla="*/ 4 w 160"/>
                <a:gd name="T17" fmla="*/ 6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0"/>
                <a:gd name="T28" fmla="*/ 0 h 60"/>
                <a:gd name="T29" fmla="*/ 160 w 160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0" h="60">
                  <a:moveTo>
                    <a:pt x="4" y="60"/>
                  </a:moveTo>
                  <a:lnTo>
                    <a:pt x="160" y="60"/>
                  </a:lnTo>
                  <a:lnTo>
                    <a:pt x="160" y="0"/>
                  </a:lnTo>
                  <a:lnTo>
                    <a:pt x="4" y="0"/>
                  </a:lnTo>
                  <a:lnTo>
                    <a:pt x="2" y="11"/>
                  </a:lnTo>
                  <a:lnTo>
                    <a:pt x="0" y="23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4" y="6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13" name="Line 1786"/>
            <p:cNvSpPr>
              <a:spLocks noChangeShapeType="1"/>
            </p:cNvSpPr>
            <p:nvPr/>
          </p:nvSpPr>
          <p:spPr bwMode="auto">
            <a:xfrm>
              <a:off x="2848" y="2559"/>
              <a:ext cx="1" cy="60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" name="Line 1787"/>
            <p:cNvSpPr>
              <a:spLocks noChangeShapeType="1"/>
            </p:cNvSpPr>
            <p:nvPr/>
          </p:nvSpPr>
          <p:spPr bwMode="auto">
            <a:xfrm flipH="1">
              <a:off x="2800" y="2579"/>
              <a:ext cx="4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" name="Line 1788"/>
            <p:cNvSpPr>
              <a:spLocks noChangeShapeType="1"/>
            </p:cNvSpPr>
            <p:nvPr/>
          </p:nvSpPr>
          <p:spPr bwMode="auto">
            <a:xfrm flipH="1">
              <a:off x="2800" y="2599"/>
              <a:ext cx="4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6" name="Rectangle 1789"/>
            <p:cNvSpPr>
              <a:spLocks noChangeArrowheads="1"/>
            </p:cNvSpPr>
            <p:nvPr/>
          </p:nvSpPr>
          <p:spPr bwMode="auto">
            <a:xfrm>
              <a:off x="2861" y="2567"/>
              <a:ext cx="89" cy="4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17" name="Line 1790"/>
            <p:cNvSpPr>
              <a:spLocks noChangeShapeType="1"/>
            </p:cNvSpPr>
            <p:nvPr/>
          </p:nvSpPr>
          <p:spPr bwMode="auto">
            <a:xfrm>
              <a:off x="2922" y="2567"/>
              <a:ext cx="1" cy="1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8" name="Line 1791"/>
            <p:cNvSpPr>
              <a:spLocks noChangeShapeType="1"/>
            </p:cNvSpPr>
            <p:nvPr/>
          </p:nvSpPr>
          <p:spPr bwMode="auto">
            <a:xfrm>
              <a:off x="2861" y="2584"/>
              <a:ext cx="8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9" name="Freeform 1792"/>
            <p:cNvSpPr>
              <a:spLocks/>
            </p:cNvSpPr>
            <p:nvPr/>
          </p:nvSpPr>
          <p:spPr bwMode="auto">
            <a:xfrm>
              <a:off x="2937" y="2627"/>
              <a:ext cx="23" cy="7"/>
            </a:xfrm>
            <a:custGeom>
              <a:avLst/>
              <a:gdLst>
                <a:gd name="T0" fmla="*/ 0 w 23"/>
                <a:gd name="T1" fmla="*/ 7 h 7"/>
                <a:gd name="T2" fmla="*/ 18 w 23"/>
                <a:gd name="T3" fmla="*/ 7 h 7"/>
                <a:gd name="T4" fmla="*/ 20 w 23"/>
                <a:gd name="T5" fmla="*/ 7 h 7"/>
                <a:gd name="T6" fmla="*/ 22 w 23"/>
                <a:gd name="T7" fmla="*/ 6 h 7"/>
                <a:gd name="T8" fmla="*/ 23 w 23"/>
                <a:gd name="T9" fmla="*/ 4 h 7"/>
                <a:gd name="T10" fmla="*/ 22 w 23"/>
                <a:gd name="T11" fmla="*/ 2 h 7"/>
                <a:gd name="T12" fmla="*/ 20 w 23"/>
                <a:gd name="T13" fmla="*/ 0 h 7"/>
                <a:gd name="T14" fmla="*/ 18 w 23"/>
                <a:gd name="T15" fmla="*/ 0 h 7"/>
                <a:gd name="T16" fmla="*/ 0 w 23"/>
                <a:gd name="T17" fmla="*/ 0 h 7"/>
                <a:gd name="T18" fmla="*/ 0 w 23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7"/>
                <a:gd name="T32" fmla="*/ 23 w 23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7">
                  <a:moveTo>
                    <a:pt x="0" y="7"/>
                  </a:moveTo>
                  <a:lnTo>
                    <a:pt x="18" y="7"/>
                  </a:lnTo>
                  <a:lnTo>
                    <a:pt x="20" y="7"/>
                  </a:lnTo>
                  <a:lnTo>
                    <a:pt x="22" y="6"/>
                  </a:lnTo>
                  <a:lnTo>
                    <a:pt x="23" y="4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0" name="Freeform 1793"/>
            <p:cNvSpPr>
              <a:spLocks/>
            </p:cNvSpPr>
            <p:nvPr/>
          </p:nvSpPr>
          <p:spPr bwMode="auto">
            <a:xfrm>
              <a:off x="2721" y="2627"/>
              <a:ext cx="22" cy="7"/>
            </a:xfrm>
            <a:custGeom>
              <a:avLst/>
              <a:gdLst>
                <a:gd name="T0" fmla="*/ 22 w 22"/>
                <a:gd name="T1" fmla="*/ 7 h 7"/>
                <a:gd name="T2" fmla="*/ 4 w 22"/>
                <a:gd name="T3" fmla="*/ 7 h 7"/>
                <a:gd name="T4" fmla="*/ 2 w 22"/>
                <a:gd name="T5" fmla="*/ 7 h 7"/>
                <a:gd name="T6" fmla="*/ 0 w 22"/>
                <a:gd name="T7" fmla="*/ 6 h 7"/>
                <a:gd name="T8" fmla="*/ 0 w 22"/>
                <a:gd name="T9" fmla="*/ 4 h 7"/>
                <a:gd name="T10" fmla="*/ 0 w 22"/>
                <a:gd name="T11" fmla="*/ 2 h 7"/>
                <a:gd name="T12" fmla="*/ 2 w 22"/>
                <a:gd name="T13" fmla="*/ 0 h 7"/>
                <a:gd name="T14" fmla="*/ 4 w 22"/>
                <a:gd name="T15" fmla="*/ 0 h 7"/>
                <a:gd name="T16" fmla="*/ 22 w 22"/>
                <a:gd name="T17" fmla="*/ 0 h 7"/>
                <a:gd name="T18" fmla="*/ 22 w 22"/>
                <a:gd name="T19" fmla="*/ 7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7"/>
                <a:gd name="T32" fmla="*/ 22 w 22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7">
                  <a:moveTo>
                    <a:pt x="22" y="7"/>
                  </a:moveTo>
                  <a:lnTo>
                    <a:pt x="4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2" y="0"/>
                  </a:lnTo>
                  <a:lnTo>
                    <a:pt x="22" y="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1" name="Rectangle 1794"/>
            <p:cNvSpPr>
              <a:spLocks noChangeArrowheads="1"/>
            </p:cNvSpPr>
            <p:nvPr/>
          </p:nvSpPr>
          <p:spPr bwMode="auto">
            <a:xfrm>
              <a:off x="2806" y="2570"/>
              <a:ext cx="40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2" name="Line 1795"/>
            <p:cNvSpPr>
              <a:spLocks noChangeShapeType="1"/>
            </p:cNvSpPr>
            <p:nvPr/>
          </p:nvSpPr>
          <p:spPr bwMode="auto">
            <a:xfrm flipV="1">
              <a:off x="2806" y="2555"/>
              <a:ext cx="1" cy="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3" name="Line 1796"/>
            <p:cNvSpPr>
              <a:spLocks noChangeShapeType="1"/>
            </p:cNvSpPr>
            <p:nvPr/>
          </p:nvSpPr>
          <p:spPr bwMode="auto">
            <a:xfrm flipV="1">
              <a:off x="2806" y="2619"/>
              <a:ext cx="1" cy="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24" name="Rectangle 1797"/>
            <p:cNvSpPr>
              <a:spLocks noChangeArrowheads="1"/>
            </p:cNvSpPr>
            <p:nvPr/>
          </p:nvSpPr>
          <p:spPr bwMode="auto">
            <a:xfrm>
              <a:off x="2808" y="2588"/>
              <a:ext cx="3" cy="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5" name="Rectangle 1798"/>
            <p:cNvSpPr>
              <a:spLocks noChangeArrowheads="1"/>
            </p:cNvSpPr>
            <p:nvPr/>
          </p:nvSpPr>
          <p:spPr bwMode="auto">
            <a:xfrm>
              <a:off x="2808" y="2572"/>
              <a:ext cx="3" cy="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6" name="Rectangle 1799"/>
            <p:cNvSpPr>
              <a:spLocks noChangeArrowheads="1"/>
            </p:cNvSpPr>
            <p:nvPr/>
          </p:nvSpPr>
          <p:spPr bwMode="auto">
            <a:xfrm>
              <a:off x="2836" y="2572"/>
              <a:ext cx="3" cy="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7" name="Rectangle 1800"/>
            <p:cNvSpPr>
              <a:spLocks noChangeArrowheads="1"/>
            </p:cNvSpPr>
            <p:nvPr/>
          </p:nvSpPr>
          <p:spPr bwMode="auto">
            <a:xfrm>
              <a:off x="2872" y="2578"/>
              <a:ext cx="4" cy="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8" name="Freeform 1801"/>
            <p:cNvSpPr>
              <a:spLocks/>
            </p:cNvSpPr>
            <p:nvPr/>
          </p:nvSpPr>
          <p:spPr bwMode="auto">
            <a:xfrm>
              <a:off x="2931" y="2366"/>
              <a:ext cx="31" cy="178"/>
            </a:xfrm>
            <a:custGeom>
              <a:avLst/>
              <a:gdLst>
                <a:gd name="T0" fmla="*/ 0 w 31"/>
                <a:gd name="T1" fmla="*/ 178 h 178"/>
                <a:gd name="T2" fmla="*/ 23 w 31"/>
                <a:gd name="T3" fmla="*/ 155 h 178"/>
                <a:gd name="T4" fmla="*/ 23 w 31"/>
                <a:gd name="T5" fmla="*/ 114 h 178"/>
                <a:gd name="T6" fmla="*/ 31 w 31"/>
                <a:gd name="T7" fmla="*/ 91 h 178"/>
                <a:gd name="T8" fmla="*/ 31 w 31"/>
                <a:gd name="T9" fmla="*/ 0 h 178"/>
                <a:gd name="T10" fmla="*/ 0 w 31"/>
                <a:gd name="T11" fmla="*/ 30 h 178"/>
                <a:gd name="T12" fmla="*/ 0 w 31"/>
                <a:gd name="T13" fmla="*/ 178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178"/>
                <a:gd name="T23" fmla="*/ 31 w 31"/>
                <a:gd name="T24" fmla="*/ 178 h 1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178">
                  <a:moveTo>
                    <a:pt x="0" y="178"/>
                  </a:moveTo>
                  <a:lnTo>
                    <a:pt x="23" y="155"/>
                  </a:lnTo>
                  <a:lnTo>
                    <a:pt x="23" y="114"/>
                  </a:lnTo>
                  <a:lnTo>
                    <a:pt x="31" y="91"/>
                  </a:lnTo>
                  <a:lnTo>
                    <a:pt x="31" y="0"/>
                  </a:lnTo>
                  <a:lnTo>
                    <a:pt x="0" y="3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29" name="Freeform 1802"/>
            <p:cNvSpPr>
              <a:spLocks/>
            </p:cNvSpPr>
            <p:nvPr/>
          </p:nvSpPr>
          <p:spPr bwMode="auto">
            <a:xfrm>
              <a:off x="2749" y="2366"/>
              <a:ext cx="213" cy="30"/>
            </a:xfrm>
            <a:custGeom>
              <a:avLst/>
              <a:gdLst>
                <a:gd name="T0" fmla="*/ 213 w 213"/>
                <a:gd name="T1" fmla="*/ 0 h 30"/>
                <a:gd name="T2" fmla="*/ 31 w 213"/>
                <a:gd name="T3" fmla="*/ 0 h 30"/>
                <a:gd name="T4" fmla="*/ 0 w 213"/>
                <a:gd name="T5" fmla="*/ 30 h 30"/>
                <a:gd name="T6" fmla="*/ 182 w 213"/>
                <a:gd name="T7" fmla="*/ 30 h 30"/>
                <a:gd name="T8" fmla="*/ 213 w 213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30"/>
                <a:gd name="T17" fmla="*/ 213 w 213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30">
                  <a:moveTo>
                    <a:pt x="213" y="0"/>
                  </a:moveTo>
                  <a:lnTo>
                    <a:pt x="31" y="0"/>
                  </a:lnTo>
                  <a:lnTo>
                    <a:pt x="0" y="30"/>
                  </a:lnTo>
                  <a:lnTo>
                    <a:pt x="182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0" name="Rectangle 1803"/>
            <p:cNvSpPr>
              <a:spLocks noChangeArrowheads="1"/>
            </p:cNvSpPr>
            <p:nvPr/>
          </p:nvSpPr>
          <p:spPr bwMode="auto">
            <a:xfrm>
              <a:off x="2749" y="2396"/>
              <a:ext cx="182" cy="148"/>
            </a:xfrm>
            <a:prstGeom prst="rect">
              <a:avLst/>
            </a:prstGeom>
            <a:solidFill>
              <a:srgbClr val="C0C0C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1" name="Rectangle 1804"/>
            <p:cNvSpPr>
              <a:spLocks noChangeArrowheads="1"/>
            </p:cNvSpPr>
            <p:nvPr/>
          </p:nvSpPr>
          <p:spPr bwMode="auto">
            <a:xfrm>
              <a:off x="2913" y="2525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2" name="Freeform 1805"/>
            <p:cNvSpPr>
              <a:spLocks noEditPoints="1"/>
            </p:cNvSpPr>
            <p:nvPr/>
          </p:nvSpPr>
          <p:spPr bwMode="auto">
            <a:xfrm>
              <a:off x="2776" y="2419"/>
              <a:ext cx="129" cy="91"/>
            </a:xfrm>
            <a:custGeom>
              <a:avLst/>
              <a:gdLst>
                <a:gd name="T0" fmla="*/ 0 w 129"/>
                <a:gd name="T1" fmla="*/ 0 h 91"/>
                <a:gd name="T2" fmla="*/ 129 w 129"/>
                <a:gd name="T3" fmla="*/ 0 h 91"/>
                <a:gd name="T4" fmla="*/ 129 w 129"/>
                <a:gd name="T5" fmla="*/ 91 h 91"/>
                <a:gd name="T6" fmla="*/ 0 w 129"/>
                <a:gd name="T7" fmla="*/ 91 h 91"/>
                <a:gd name="T8" fmla="*/ 0 w 129"/>
                <a:gd name="T9" fmla="*/ 0 h 91"/>
                <a:gd name="T10" fmla="*/ 0 w 129"/>
                <a:gd name="T11" fmla="*/ 0 h 91"/>
                <a:gd name="T12" fmla="*/ 127 w 129"/>
                <a:gd name="T13" fmla="*/ 0 h 91"/>
                <a:gd name="T14" fmla="*/ 127 w 129"/>
                <a:gd name="T15" fmla="*/ 90 h 91"/>
                <a:gd name="T16" fmla="*/ 0 w 129"/>
                <a:gd name="T17" fmla="*/ 90 h 91"/>
                <a:gd name="T18" fmla="*/ 0 w 129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"/>
                <a:gd name="T31" fmla="*/ 0 h 91"/>
                <a:gd name="T32" fmla="*/ 129 w 129"/>
                <a:gd name="T33" fmla="*/ 91 h 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" h="91">
                  <a:moveTo>
                    <a:pt x="0" y="0"/>
                  </a:moveTo>
                  <a:lnTo>
                    <a:pt x="129" y="0"/>
                  </a:lnTo>
                  <a:lnTo>
                    <a:pt x="129" y="91"/>
                  </a:lnTo>
                  <a:lnTo>
                    <a:pt x="0" y="9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7" y="0"/>
                  </a:lnTo>
                  <a:lnTo>
                    <a:pt x="12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8A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3" name="Freeform 1806"/>
            <p:cNvSpPr>
              <a:spLocks noEditPoints="1"/>
            </p:cNvSpPr>
            <p:nvPr/>
          </p:nvSpPr>
          <p:spPr bwMode="auto">
            <a:xfrm>
              <a:off x="2776" y="2419"/>
              <a:ext cx="127" cy="90"/>
            </a:xfrm>
            <a:custGeom>
              <a:avLst/>
              <a:gdLst>
                <a:gd name="T0" fmla="*/ 0 w 127"/>
                <a:gd name="T1" fmla="*/ 0 h 90"/>
                <a:gd name="T2" fmla="*/ 127 w 127"/>
                <a:gd name="T3" fmla="*/ 0 h 90"/>
                <a:gd name="T4" fmla="*/ 127 w 127"/>
                <a:gd name="T5" fmla="*/ 90 h 90"/>
                <a:gd name="T6" fmla="*/ 0 w 127"/>
                <a:gd name="T7" fmla="*/ 90 h 90"/>
                <a:gd name="T8" fmla="*/ 0 w 127"/>
                <a:gd name="T9" fmla="*/ 0 h 90"/>
                <a:gd name="T10" fmla="*/ 0 w 127"/>
                <a:gd name="T11" fmla="*/ 0 h 90"/>
                <a:gd name="T12" fmla="*/ 126 w 127"/>
                <a:gd name="T13" fmla="*/ 0 h 90"/>
                <a:gd name="T14" fmla="*/ 126 w 127"/>
                <a:gd name="T15" fmla="*/ 89 h 90"/>
                <a:gd name="T16" fmla="*/ 0 w 127"/>
                <a:gd name="T17" fmla="*/ 89 h 90"/>
                <a:gd name="T18" fmla="*/ 0 w 127"/>
                <a:gd name="T19" fmla="*/ 0 h 9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7"/>
                <a:gd name="T31" fmla="*/ 0 h 90"/>
                <a:gd name="T32" fmla="*/ 127 w 127"/>
                <a:gd name="T33" fmla="*/ 90 h 9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7" h="90">
                  <a:moveTo>
                    <a:pt x="0" y="0"/>
                  </a:moveTo>
                  <a:lnTo>
                    <a:pt x="127" y="0"/>
                  </a:lnTo>
                  <a:lnTo>
                    <a:pt x="127" y="90"/>
                  </a:lnTo>
                  <a:lnTo>
                    <a:pt x="0" y="9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6" y="0"/>
                  </a:lnTo>
                  <a:lnTo>
                    <a:pt x="126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8B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4" name="Freeform 1807"/>
            <p:cNvSpPr>
              <a:spLocks noEditPoints="1"/>
            </p:cNvSpPr>
            <p:nvPr/>
          </p:nvSpPr>
          <p:spPr bwMode="auto">
            <a:xfrm>
              <a:off x="2776" y="2419"/>
              <a:ext cx="126" cy="89"/>
            </a:xfrm>
            <a:custGeom>
              <a:avLst/>
              <a:gdLst>
                <a:gd name="T0" fmla="*/ 0 w 126"/>
                <a:gd name="T1" fmla="*/ 0 h 89"/>
                <a:gd name="T2" fmla="*/ 126 w 126"/>
                <a:gd name="T3" fmla="*/ 0 h 89"/>
                <a:gd name="T4" fmla="*/ 126 w 126"/>
                <a:gd name="T5" fmla="*/ 89 h 89"/>
                <a:gd name="T6" fmla="*/ 0 w 126"/>
                <a:gd name="T7" fmla="*/ 89 h 89"/>
                <a:gd name="T8" fmla="*/ 0 w 126"/>
                <a:gd name="T9" fmla="*/ 0 h 89"/>
                <a:gd name="T10" fmla="*/ 0 w 126"/>
                <a:gd name="T11" fmla="*/ 0 h 89"/>
                <a:gd name="T12" fmla="*/ 125 w 126"/>
                <a:gd name="T13" fmla="*/ 0 h 89"/>
                <a:gd name="T14" fmla="*/ 125 w 126"/>
                <a:gd name="T15" fmla="*/ 89 h 89"/>
                <a:gd name="T16" fmla="*/ 0 w 126"/>
                <a:gd name="T17" fmla="*/ 89 h 89"/>
                <a:gd name="T18" fmla="*/ 0 w 126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6"/>
                <a:gd name="T31" fmla="*/ 0 h 89"/>
                <a:gd name="T32" fmla="*/ 126 w 126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6" h="89">
                  <a:moveTo>
                    <a:pt x="0" y="0"/>
                  </a:moveTo>
                  <a:lnTo>
                    <a:pt x="126" y="0"/>
                  </a:lnTo>
                  <a:lnTo>
                    <a:pt x="126" y="89"/>
                  </a:lnTo>
                  <a:lnTo>
                    <a:pt x="0" y="8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5" y="0"/>
                  </a:lnTo>
                  <a:lnTo>
                    <a:pt x="12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5" name="Freeform 1808"/>
            <p:cNvSpPr>
              <a:spLocks noEditPoints="1"/>
            </p:cNvSpPr>
            <p:nvPr/>
          </p:nvSpPr>
          <p:spPr bwMode="auto">
            <a:xfrm>
              <a:off x="2776" y="2419"/>
              <a:ext cx="125" cy="89"/>
            </a:xfrm>
            <a:custGeom>
              <a:avLst/>
              <a:gdLst>
                <a:gd name="T0" fmla="*/ 0 w 125"/>
                <a:gd name="T1" fmla="*/ 0 h 89"/>
                <a:gd name="T2" fmla="*/ 125 w 125"/>
                <a:gd name="T3" fmla="*/ 0 h 89"/>
                <a:gd name="T4" fmla="*/ 125 w 125"/>
                <a:gd name="T5" fmla="*/ 89 h 89"/>
                <a:gd name="T6" fmla="*/ 0 w 125"/>
                <a:gd name="T7" fmla="*/ 89 h 89"/>
                <a:gd name="T8" fmla="*/ 0 w 125"/>
                <a:gd name="T9" fmla="*/ 0 h 89"/>
                <a:gd name="T10" fmla="*/ 0 w 125"/>
                <a:gd name="T11" fmla="*/ 0 h 89"/>
                <a:gd name="T12" fmla="*/ 124 w 125"/>
                <a:gd name="T13" fmla="*/ 0 h 89"/>
                <a:gd name="T14" fmla="*/ 124 w 125"/>
                <a:gd name="T15" fmla="*/ 88 h 89"/>
                <a:gd name="T16" fmla="*/ 0 w 125"/>
                <a:gd name="T17" fmla="*/ 88 h 89"/>
                <a:gd name="T18" fmla="*/ 0 w 125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5"/>
                <a:gd name="T31" fmla="*/ 0 h 89"/>
                <a:gd name="T32" fmla="*/ 125 w 125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5" h="89">
                  <a:moveTo>
                    <a:pt x="0" y="0"/>
                  </a:moveTo>
                  <a:lnTo>
                    <a:pt x="125" y="0"/>
                  </a:lnTo>
                  <a:lnTo>
                    <a:pt x="125" y="89"/>
                  </a:lnTo>
                  <a:lnTo>
                    <a:pt x="0" y="89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4" y="0"/>
                  </a:lnTo>
                  <a:lnTo>
                    <a:pt x="124" y="88"/>
                  </a:lnTo>
                  <a:lnTo>
                    <a:pt x="0" y="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D8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6" name="Freeform 1809"/>
            <p:cNvSpPr>
              <a:spLocks noEditPoints="1"/>
            </p:cNvSpPr>
            <p:nvPr/>
          </p:nvSpPr>
          <p:spPr bwMode="auto">
            <a:xfrm>
              <a:off x="2776" y="2419"/>
              <a:ext cx="124" cy="88"/>
            </a:xfrm>
            <a:custGeom>
              <a:avLst/>
              <a:gdLst>
                <a:gd name="T0" fmla="*/ 0 w 124"/>
                <a:gd name="T1" fmla="*/ 0 h 88"/>
                <a:gd name="T2" fmla="*/ 124 w 124"/>
                <a:gd name="T3" fmla="*/ 0 h 88"/>
                <a:gd name="T4" fmla="*/ 124 w 124"/>
                <a:gd name="T5" fmla="*/ 88 h 88"/>
                <a:gd name="T6" fmla="*/ 0 w 124"/>
                <a:gd name="T7" fmla="*/ 88 h 88"/>
                <a:gd name="T8" fmla="*/ 0 w 124"/>
                <a:gd name="T9" fmla="*/ 0 h 88"/>
                <a:gd name="T10" fmla="*/ 0 w 124"/>
                <a:gd name="T11" fmla="*/ 0 h 88"/>
                <a:gd name="T12" fmla="*/ 123 w 124"/>
                <a:gd name="T13" fmla="*/ 0 h 88"/>
                <a:gd name="T14" fmla="*/ 123 w 124"/>
                <a:gd name="T15" fmla="*/ 87 h 88"/>
                <a:gd name="T16" fmla="*/ 0 w 124"/>
                <a:gd name="T17" fmla="*/ 87 h 88"/>
                <a:gd name="T18" fmla="*/ 0 w 124"/>
                <a:gd name="T19" fmla="*/ 0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4"/>
                <a:gd name="T31" fmla="*/ 0 h 88"/>
                <a:gd name="T32" fmla="*/ 124 w 124"/>
                <a:gd name="T33" fmla="*/ 88 h 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4" h="88">
                  <a:moveTo>
                    <a:pt x="0" y="0"/>
                  </a:moveTo>
                  <a:lnTo>
                    <a:pt x="124" y="0"/>
                  </a:lnTo>
                  <a:lnTo>
                    <a:pt x="124" y="88"/>
                  </a:lnTo>
                  <a:lnTo>
                    <a:pt x="0" y="88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3" y="0"/>
                  </a:lnTo>
                  <a:lnTo>
                    <a:pt x="123" y="87"/>
                  </a:lnTo>
                  <a:lnTo>
                    <a:pt x="0" y="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7" name="Freeform 1810"/>
            <p:cNvSpPr>
              <a:spLocks noEditPoints="1"/>
            </p:cNvSpPr>
            <p:nvPr/>
          </p:nvSpPr>
          <p:spPr bwMode="auto">
            <a:xfrm>
              <a:off x="2776" y="2419"/>
              <a:ext cx="123" cy="87"/>
            </a:xfrm>
            <a:custGeom>
              <a:avLst/>
              <a:gdLst>
                <a:gd name="T0" fmla="*/ 0 w 123"/>
                <a:gd name="T1" fmla="*/ 0 h 87"/>
                <a:gd name="T2" fmla="*/ 123 w 123"/>
                <a:gd name="T3" fmla="*/ 0 h 87"/>
                <a:gd name="T4" fmla="*/ 123 w 123"/>
                <a:gd name="T5" fmla="*/ 87 h 87"/>
                <a:gd name="T6" fmla="*/ 0 w 123"/>
                <a:gd name="T7" fmla="*/ 87 h 87"/>
                <a:gd name="T8" fmla="*/ 0 w 123"/>
                <a:gd name="T9" fmla="*/ 0 h 87"/>
                <a:gd name="T10" fmla="*/ 0 w 123"/>
                <a:gd name="T11" fmla="*/ 0 h 87"/>
                <a:gd name="T12" fmla="*/ 122 w 123"/>
                <a:gd name="T13" fmla="*/ 0 h 87"/>
                <a:gd name="T14" fmla="*/ 122 w 123"/>
                <a:gd name="T15" fmla="*/ 86 h 87"/>
                <a:gd name="T16" fmla="*/ 0 w 123"/>
                <a:gd name="T17" fmla="*/ 86 h 87"/>
                <a:gd name="T18" fmla="*/ 0 w 123"/>
                <a:gd name="T19" fmla="*/ 0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3"/>
                <a:gd name="T31" fmla="*/ 0 h 87"/>
                <a:gd name="T32" fmla="*/ 123 w 123"/>
                <a:gd name="T33" fmla="*/ 87 h 8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3" h="87">
                  <a:moveTo>
                    <a:pt x="0" y="0"/>
                  </a:moveTo>
                  <a:lnTo>
                    <a:pt x="123" y="0"/>
                  </a:lnTo>
                  <a:lnTo>
                    <a:pt x="123" y="87"/>
                  </a:lnTo>
                  <a:lnTo>
                    <a:pt x="0" y="87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2" y="0"/>
                  </a:lnTo>
                  <a:lnTo>
                    <a:pt x="122" y="86"/>
                  </a:lnTo>
                  <a:lnTo>
                    <a:pt x="0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8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8" name="Freeform 1811"/>
            <p:cNvSpPr>
              <a:spLocks noEditPoints="1"/>
            </p:cNvSpPr>
            <p:nvPr/>
          </p:nvSpPr>
          <p:spPr bwMode="auto">
            <a:xfrm>
              <a:off x="2776" y="2419"/>
              <a:ext cx="122" cy="86"/>
            </a:xfrm>
            <a:custGeom>
              <a:avLst/>
              <a:gdLst>
                <a:gd name="T0" fmla="*/ 0 w 122"/>
                <a:gd name="T1" fmla="*/ 0 h 86"/>
                <a:gd name="T2" fmla="*/ 122 w 122"/>
                <a:gd name="T3" fmla="*/ 0 h 86"/>
                <a:gd name="T4" fmla="*/ 122 w 122"/>
                <a:gd name="T5" fmla="*/ 86 h 86"/>
                <a:gd name="T6" fmla="*/ 0 w 122"/>
                <a:gd name="T7" fmla="*/ 86 h 86"/>
                <a:gd name="T8" fmla="*/ 0 w 122"/>
                <a:gd name="T9" fmla="*/ 0 h 86"/>
                <a:gd name="T10" fmla="*/ 0 w 122"/>
                <a:gd name="T11" fmla="*/ 0 h 86"/>
                <a:gd name="T12" fmla="*/ 121 w 122"/>
                <a:gd name="T13" fmla="*/ 0 h 86"/>
                <a:gd name="T14" fmla="*/ 121 w 122"/>
                <a:gd name="T15" fmla="*/ 85 h 86"/>
                <a:gd name="T16" fmla="*/ 0 w 122"/>
                <a:gd name="T17" fmla="*/ 85 h 86"/>
                <a:gd name="T18" fmla="*/ 0 w 122"/>
                <a:gd name="T19" fmla="*/ 0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2"/>
                <a:gd name="T31" fmla="*/ 0 h 86"/>
                <a:gd name="T32" fmla="*/ 122 w 122"/>
                <a:gd name="T33" fmla="*/ 86 h 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2" h="86">
                  <a:moveTo>
                    <a:pt x="0" y="0"/>
                  </a:moveTo>
                  <a:lnTo>
                    <a:pt x="122" y="0"/>
                  </a:lnTo>
                  <a:lnTo>
                    <a:pt x="122" y="86"/>
                  </a:lnTo>
                  <a:lnTo>
                    <a:pt x="0" y="86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1" y="0"/>
                  </a:lnTo>
                  <a:lnTo>
                    <a:pt x="121" y="85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39" name="Freeform 1812"/>
            <p:cNvSpPr>
              <a:spLocks noEditPoints="1"/>
            </p:cNvSpPr>
            <p:nvPr/>
          </p:nvSpPr>
          <p:spPr bwMode="auto">
            <a:xfrm>
              <a:off x="2776" y="2419"/>
              <a:ext cx="121" cy="85"/>
            </a:xfrm>
            <a:custGeom>
              <a:avLst/>
              <a:gdLst>
                <a:gd name="T0" fmla="*/ 0 w 121"/>
                <a:gd name="T1" fmla="*/ 0 h 85"/>
                <a:gd name="T2" fmla="*/ 121 w 121"/>
                <a:gd name="T3" fmla="*/ 0 h 85"/>
                <a:gd name="T4" fmla="*/ 121 w 121"/>
                <a:gd name="T5" fmla="*/ 85 h 85"/>
                <a:gd name="T6" fmla="*/ 0 w 121"/>
                <a:gd name="T7" fmla="*/ 85 h 85"/>
                <a:gd name="T8" fmla="*/ 0 w 121"/>
                <a:gd name="T9" fmla="*/ 0 h 85"/>
                <a:gd name="T10" fmla="*/ 0 w 121"/>
                <a:gd name="T11" fmla="*/ 0 h 85"/>
                <a:gd name="T12" fmla="*/ 120 w 121"/>
                <a:gd name="T13" fmla="*/ 0 h 85"/>
                <a:gd name="T14" fmla="*/ 120 w 121"/>
                <a:gd name="T15" fmla="*/ 85 h 85"/>
                <a:gd name="T16" fmla="*/ 0 w 121"/>
                <a:gd name="T17" fmla="*/ 85 h 85"/>
                <a:gd name="T18" fmla="*/ 0 w 121"/>
                <a:gd name="T19" fmla="*/ 0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85"/>
                <a:gd name="T32" fmla="*/ 121 w 121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85">
                  <a:moveTo>
                    <a:pt x="0" y="0"/>
                  </a:moveTo>
                  <a:lnTo>
                    <a:pt x="121" y="0"/>
                  </a:lnTo>
                  <a:lnTo>
                    <a:pt x="121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20" y="0"/>
                  </a:lnTo>
                  <a:lnTo>
                    <a:pt x="120" y="85"/>
                  </a:lnTo>
                  <a:lnTo>
                    <a:pt x="0" y="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91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0" name="Freeform 1813"/>
            <p:cNvSpPr>
              <a:spLocks noEditPoints="1"/>
            </p:cNvSpPr>
            <p:nvPr/>
          </p:nvSpPr>
          <p:spPr bwMode="auto">
            <a:xfrm>
              <a:off x="2776" y="2419"/>
              <a:ext cx="120" cy="85"/>
            </a:xfrm>
            <a:custGeom>
              <a:avLst/>
              <a:gdLst>
                <a:gd name="T0" fmla="*/ 0 w 120"/>
                <a:gd name="T1" fmla="*/ 0 h 85"/>
                <a:gd name="T2" fmla="*/ 120 w 120"/>
                <a:gd name="T3" fmla="*/ 0 h 85"/>
                <a:gd name="T4" fmla="*/ 120 w 120"/>
                <a:gd name="T5" fmla="*/ 85 h 85"/>
                <a:gd name="T6" fmla="*/ 0 w 120"/>
                <a:gd name="T7" fmla="*/ 85 h 85"/>
                <a:gd name="T8" fmla="*/ 0 w 120"/>
                <a:gd name="T9" fmla="*/ 0 h 85"/>
                <a:gd name="T10" fmla="*/ 0 w 120"/>
                <a:gd name="T11" fmla="*/ 0 h 85"/>
                <a:gd name="T12" fmla="*/ 118 w 120"/>
                <a:gd name="T13" fmla="*/ 0 h 85"/>
                <a:gd name="T14" fmla="*/ 118 w 120"/>
                <a:gd name="T15" fmla="*/ 84 h 85"/>
                <a:gd name="T16" fmla="*/ 0 w 120"/>
                <a:gd name="T17" fmla="*/ 84 h 85"/>
                <a:gd name="T18" fmla="*/ 0 w 120"/>
                <a:gd name="T19" fmla="*/ 0 h 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0"/>
                <a:gd name="T31" fmla="*/ 0 h 85"/>
                <a:gd name="T32" fmla="*/ 120 w 120"/>
                <a:gd name="T33" fmla="*/ 85 h 8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0" h="85">
                  <a:moveTo>
                    <a:pt x="0" y="0"/>
                  </a:moveTo>
                  <a:lnTo>
                    <a:pt x="120" y="0"/>
                  </a:lnTo>
                  <a:lnTo>
                    <a:pt x="120" y="85"/>
                  </a:lnTo>
                  <a:lnTo>
                    <a:pt x="0" y="8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8" y="0"/>
                  </a:lnTo>
                  <a:lnTo>
                    <a:pt x="118" y="84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1" name="Freeform 1814"/>
            <p:cNvSpPr>
              <a:spLocks noEditPoints="1"/>
            </p:cNvSpPr>
            <p:nvPr/>
          </p:nvSpPr>
          <p:spPr bwMode="auto">
            <a:xfrm>
              <a:off x="2776" y="2419"/>
              <a:ext cx="118" cy="84"/>
            </a:xfrm>
            <a:custGeom>
              <a:avLst/>
              <a:gdLst>
                <a:gd name="T0" fmla="*/ 0 w 118"/>
                <a:gd name="T1" fmla="*/ 0 h 84"/>
                <a:gd name="T2" fmla="*/ 118 w 118"/>
                <a:gd name="T3" fmla="*/ 0 h 84"/>
                <a:gd name="T4" fmla="*/ 118 w 118"/>
                <a:gd name="T5" fmla="*/ 84 h 84"/>
                <a:gd name="T6" fmla="*/ 0 w 118"/>
                <a:gd name="T7" fmla="*/ 84 h 84"/>
                <a:gd name="T8" fmla="*/ 0 w 118"/>
                <a:gd name="T9" fmla="*/ 0 h 84"/>
                <a:gd name="T10" fmla="*/ 0 w 118"/>
                <a:gd name="T11" fmla="*/ 0 h 84"/>
                <a:gd name="T12" fmla="*/ 118 w 118"/>
                <a:gd name="T13" fmla="*/ 0 h 84"/>
                <a:gd name="T14" fmla="*/ 118 w 118"/>
                <a:gd name="T15" fmla="*/ 83 h 84"/>
                <a:gd name="T16" fmla="*/ 0 w 118"/>
                <a:gd name="T17" fmla="*/ 83 h 84"/>
                <a:gd name="T18" fmla="*/ 0 w 118"/>
                <a:gd name="T19" fmla="*/ 0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84"/>
                <a:gd name="T32" fmla="*/ 118 w 118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84">
                  <a:moveTo>
                    <a:pt x="0" y="0"/>
                  </a:moveTo>
                  <a:lnTo>
                    <a:pt x="118" y="0"/>
                  </a:lnTo>
                  <a:lnTo>
                    <a:pt x="118" y="84"/>
                  </a:lnTo>
                  <a:lnTo>
                    <a:pt x="0" y="84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18" y="0"/>
                  </a:lnTo>
                  <a:lnTo>
                    <a:pt x="118" y="83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93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47442" name="Group 1815"/>
            <p:cNvGrpSpPr>
              <a:grpSpLocks/>
            </p:cNvGrpSpPr>
            <p:nvPr/>
          </p:nvGrpSpPr>
          <p:grpSpPr bwMode="auto">
            <a:xfrm>
              <a:off x="2726" y="2410"/>
              <a:ext cx="205" cy="168"/>
              <a:chOff x="2894" y="2770"/>
              <a:chExt cx="205" cy="168"/>
            </a:xfrm>
          </p:grpSpPr>
          <p:sp>
            <p:nvSpPr>
              <p:cNvPr id="47592" name="Freeform 181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8" cy="83"/>
              </a:xfrm>
              <a:custGeom>
                <a:avLst/>
                <a:gdLst>
                  <a:gd name="T0" fmla="*/ 0 w 118"/>
                  <a:gd name="T1" fmla="*/ 0 h 83"/>
                  <a:gd name="T2" fmla="*/ 118 w 118"/>
                  <a:gd name="T3" fmla="*/ 0 h 83"/>
                  <a:gd name="T4" fmla="*/ 118 w 118"/>
                  <a:gd name="T5" fmla="*/ 83 h 83"/>
                  <a:gd name="T6" fmla="*/ 0 w 118"/>
                  <a:gd name="T7" fmla="*/ 83 h 83"/>
                  <a:gd name="T8" fmla="*/ 0 w 118"/>
                  <a:gd name="T9" fmla="*/ 0 h 83"/>
                  <a:gd name="T10" fmla="*/ 0 w 118"/>
                  <a:gd name="T11" fmla="*/ 0 h 83"/>
                  <a:gd name="T12" fmla="*/ 116 w 118"/>
                  <a:gd name="T13" fmla="*/ 0 h 83"/>
                  <a:gd name="T14" fmla="*/ 116 w 118"/>
                  <a:gd name="T15" fmla="*/ 82 h 83"/>
                  <a:gd name="T16" fmla="*/ 0 w 118"/>
                  <a:gd name="T17" fmla="*/ 82 h 83"/>
                  <a:gd name="T18" fmla="*/ 0 w 118"/>
                  <a:gd name="T19" fmla="*/ 0 h 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83"/>
                  <a:gd name="T32" fmla="*/ 118 w 118"/>
                  <a:gd name="T33" fmla="*/ 83 h 8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83">
                    <a:moveTo>
                      <a:pt x="0" y="0"/>
                    </a:moveTo>
                    <a:lnTo>
                      <a:pt x="118" y="0"/>
                    </a:lnTo>
                    <a:lnTo>
                      <a:pt x="118" y="83"/>
                    </a:lnTo>
                    <a:lnTo>
                      <a:pt x="0" y="8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6" y="0"/>
                    </a:lnTo>
                    <a:lnTo>
                      <a:pt x="116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9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3" name="Freeform 181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6" cy="82"/>
              </a:xfrm>
              <a:custGeom>
                <a:avLst/>
                <a:gdLst>
                  <a:gd name="T0" fmla="*/ 0 w 116"/>
                  <a:gd name="T1" fmla="*/ 0 h 82"/>
                  <a:gd name="T2" fmla="*/ 116 w 116"/>
                  <a:gd name="T3" fmla="*/ 0 h 82"/>
                  <a:gd name="T4" fmla="*/ 116 w 116"/>
                  <a:gd name="T5" fmla="*/ 82 h 82"/>
                  <a:gd name="T6" fmla="*/ 0 w 116"/>
                  <a:gd name="T7" fmla="*/ 82 h 82"/>
                  <a:gd name="T8" fmla="*/ 0 w 116"/>
                  <a:gd name="T9" fmla="*/ 0 h 82"/>
                  <a:gd name="T10" fmla="*/ 0 w 116"/>
                  <a:gd name="T11" fmla="*/ 0 h 82"/>
                  <a:gd name="T12" fmla="*/ 115 w 116"/>
                  <a:gd name="T13" fmla="*/ 0 h 82"/>
                  <a:gd name="T14" fmla="*/ 115 w 116"/>
                  <a:gd name="T15" fmla="*/ 82 h 82"/>
                  <a:gd name="T16" fmla="*/ 0 w 116"/>
                  <a:gd name="T17" fmla="*/ 82 h 82"/>
                  <a:gd name="T18" fmla="*/ 0 w 116"/>
                  <a:gd name="T19" fmla="*/ 0 h 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6"/>
                  <a:gd name="T31" fmla="*/ 0 h 82"/>
                  <a:gd name="T32" fmla="*/ 116 w 116"/>
                  <a:gd name="T33" fmla="*/ 82 h 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6" h="82">
                    <a:moveTo>
                      <a:pt x="0" y="0"/>
                    </a:moveTo>
                    <a:lnTo>
                      <a:pt x="116" y="0"/>
                    </a:lnTo>
                    <a:lnTo>
                      <a:pt x="116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5" y="0"/>
                    </a:lnTo>
                    <a:lnTo>
                      <a:pt x="115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59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4" name="Freeform 181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5" cy="82"/>
              </a:xfrm>
              <a:custGeom>
                <a:avLst/>
                <a:gdLst>
                  <a:gd name="T0" fmla="*/ 0 w 115"/>
                  <a:gd name="T1" fmla="*/ 0 h 82"/>
                  <a:gd name="T2" fmla="*/ 115 w 115"/>
                  <a:gd name="T3" fmla="*/ 0 h 82"/>
                  <a:gd name="T4" fmla="*/ 115 w 115"/>
                  <a:gd name="T5" fmla="*/ 82 h 82"/>
                  <a:gd name="T6" fmla="*/ 0 w 115"/>
                  <a:gd name="T7" fmla="*/ 82 h 82"/>
                  <a:gd name="T8" fmla="*/ 0 w 115"/>
                  <a:gd name="T9" fmla="*/ 0 h 82"/>
                  <a:gd name="T10" fmla="*/ 0 w 115"/>
                  <a:gd name="T11" fmla="*/ 0 h 82"/>
                  <a:gd name="T12" fmla="*/ 114 w 115"/>
                  <a:gd name="T13" fmla="*/ 0 h 82"/>
                  <a:gd name="T14" fmla="*/ 114 w 115"/>
                  <a:gd name="T15" fmla="*/ 81 h 82"/>
                  <a:gd name="T16" fmla="*/ 0 w 115"/>
                  <a:gd name="T17" fmla="*/ 81 h 82"/>
                  <a:gd name="T18" fmla="*/ 0 w 115"/>
                  <a:gd name="T19" fmla="*/ 0 h 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2"/>
                  <a:gd name="T32" fmla="*/ 115 w 115"/>
                  <a:gd name="T33" fmla="*/ 82 h 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2">
                    <a:moveTo>
                      <a:pt x="0" y="0"/>
                    </a:moveTo>
                    <a:lnTo>
                      <a:pt x="115" y="0"/>
                    </a:lnTo>
                    <a:lnTo>
                      <a:pt x="115" y="82"/>
                    </a:lnTo>
                    <a:lnTo>
                      <a:pt x="0" y="8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4" y="0"/>
                    </a:lnTo>
                    <a:lnTo>
                      <a:pt x="114" y="81"/>
                    </a:lnTo>
                    <a:lnTo>
                      <a:pt x="0" y="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5" name="Freeform 181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4" cy="81"/>
              </a:xfrm>
              <a:custGeom>
                <a:avLst/>
                <a:gdLst>
                  <a:gd name="T0" fmla="*/ 0 w 114"/>
                  <a:gd name="T1" fmla="*/ 0 h 81"/>
                  <a:gd name="T2" fmla="*/ 114 w 114"/>
                  <a:gd name="T3" fmla="*/ 0 h 81"/>
                  <a:gd name="T4" fmla="*/ 114 w 114"/>
                  <a:gd name="T5" fmla="*/ 81 h 81"/>
                  <a:gd name="T6" fmla="*/ 0 w 114"/>
                  <a:gd name="T7" fmla="*/ 81 h 81"/>
                  <a:gd name="T8" fmla="*/ 0 w 114"/>
                  <a:gd name="T9" fmla="*/ 0 h 81"/>
                  <a:gd name="T10" fmla="*/ 0 w 114"/>
                  <a:gd name="T11" fmla="*/ 0 h 81"/>
                  <a:gd name="T12" fmla="*/ 113 w 114"/>
                  <a:gd name="T13" fmla="*/ 0 h 81"/>
                  <a:gd name="T14" fmla="*/ 113 w 114"/>
                  <a:gd name="T15" fmla="*/ 80 h 81"/>
                  <a:gd name="T16" fmla="*/ 0 w 114"/>
                  <a:gd name="T17" fmla="*/ 80 h 81"/>
                  <a:gd name="T18" fmla="*/ 0 w 114"/>
                  <a:gd name="T19" fmla="*/ 0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81"/>
                  <a:gd name="T32" fmla="*/ 114 w 114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81">
                    <a:moveTo>
                      <a:pt x="0" y="0"/>
                    </a:moveTo>
                    <a:lnTo>
                      <a:pt x="114" y="0"/>
                    </a:lnTo>
                    <a:lnTo>
                      <a:pt x="114" y="81"/>
                    </a:lnTo>
                    <a:lnTo>
                      <a:pt x="0" y="8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3" y="0"/>
                    </a:lnTo>
                    <a:lnTo>
                      <a:pt x="113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9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6" name="Freeform 182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3" cy="80"/>
              </a:xfrm>
              <a:custGeom>
                <a:avLst/>
                <a:gdLst>
                  <a:gd name="T0" fmla="*/ 0 w 113"/>
                  <a:gd name="T1" fmla="*/ 0 h 80"/>
                  <a:gd name="T2" fmla="*/ 113 w 113"/>
                  <a:gd name="T3" fmla="*/ 0 h 80"/>
                  <a:gd name="T4" fmla="*/ 113 w 113"/>
                  <a:gd name="T5" fmla="*/ 80 h 80"/>
                  <a:gd name="T6" fmla="*/ 0 w 113"/>
                  <a:gd name="T7" fmla="*/ 80 h 80"/>
                  <a:gd name="T8" fmla="*/ 0 w 113"/>
                  <a:gd name="T9" fmla="*/ 0 h 80"/>
                  <a:gd name="T10" fmla="*/ 0 w 113"/>
                  <a:gd name="T11" fmla="*/ 0 h 80"/>
                  <a:gd name="T12" fmla="*/ 112 w 113"/>
                  <a:gd name="T13" fmla="*/ 0 h 80"/>
                  <a:gd name="T14" fmla="*/ 112 w 113"/>
                  <a:gd name="T15" fmla="*/ 79 h 80"/>
                  <a:gd name="T16" fmla="*/ 0 w 113"/>
                  <a:gd name="T17" fmla="*/ 79 h 80"/>
                  <a:gd name="T18" fmla="*/ 0 w 113"/>
                  <a:gd name="T19" fmla="*/ 0 h 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3"/>
                  <a:gd name="T31" fmla="*/ 0 h 80"/>
                  <a:gd name="T32" fmla="*/ 113 w 113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3" h="80">
                    <a:moveTo>
                      <a:pt x="0" y="0"/>
                    </a:moveTo>
                    <a:lnTo>
                      <a:pt x="113" y="0"/>
                    </a:lnTo>
                    <a:lnTo>
                      <a:pt x="113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2" y="0"/>
                    </a:lnTo>
                    <a:lnTo>
                      <a:pt x="112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7" name="Freeform 182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2" cy="79"/>
              </a:xfrm>
              <a:custGeom>
                <a:avLst/>
                <a:gdLst>
                  <a:gd name="T0" fmla="*/ 0 w 112"/>
                  <a:gd name="T1" fmla="*/ 0 h 79"/>
                  <a:gd name="T2" fmla="*/ 112 w 112"/>
                  <a:gd name="T3" fmla="*/ 0 h 79"/>
                  <a:gd name="T4" fmla="*/ 112 w 112"/>
                  <a:gd name="T5" fmla="*/ 79 h 79"/>
                  <a:gd name="T6" fmla="*/ 0 w 112"/>
                  <a:gd name="T7" fmla="*/ 79 h 79"/>
                  <a:gd name="T8" fmla="*/ 0 w 112"/>
                  <a:gd name="T9" fmla="*/ 0 h 79"/>
                  <a:gd name="T10" fmla="*/ 0 w 112"/>
                  <a:gd name="T11" fmla="*/ 0 h 79"/>
                  <a:gd name="T12" fmla="*/ 111 w 112"/>
                  <a:gd name="T13" fmla="*/ 0 h 79"/>
                  <a:gd name="T14" fmla="*/ 111 w 112"/>
                  <a:gd name="T15" fmla="*/ 78 h 79"/>
                  <a:gd name="T16" fmla="*/ 0 w 112"/>
                  <a:gd name="T17" fmla="*/ 78 h 79"/>
                  <a:gd name="T18" fmla="*/ 0 w 112"/>
                  <a:gd name="T19" fmla="*/ 0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2"/>
                  <a:gd name="T31" fmla="*/ 0 h 79"/>
                  <a:gd name="T32" fmla="*/ 112 w 112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2" h="79">
                    <a:moveTo>
                      <a:pt x="0" y="0"/>
                    </a:moveTo>
                    <a:lnTo>
                      <a:pt x="112" y="0"/>
                    </a:lnTo>
                    <a:lnTo>
                      <a:pt x="112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1" y="0"/>
                    </a:lnTo>
                    <a:lnTo>
                      <a:pt x="111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8" name="Freeform 182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1" cy="78"/>
              </a:xfrm>
              <a:custGeom>
                <a:avLst/>
                <a:gdLst>
                  <a:gd name="T0" fmla="*/ 0 w 111"/>
                  <a:gd name="T1" fmla="*/ 0 h 78"/>
                  <a:gd name="T2" fmla="*/ 111 w 111"/>
                  <a:gd name="T3" fmla="*/ 0 h 78"/>
                  <a:gd name="T4" fmla="*/ 111 w 111"/>
                  <a:gd name="T5" fmla="*/ 78 h 78"/>
                  <a:gd name="T6" fmla="*/ 0 w 111"/>
                  <a:gd name="T7" fmla="*/ 78 h 78"/>
                  <a:gd name="T8" fmla="*/ 0 w 111"/>
                  <a:gd name="T9" fmla="*/ 0 h 78"/>
                  <a:gd name="T10" fmla="*/ 0 w 111"/>
                  <a:gd name="T11" fmla="*/ 0 h 78"/>
                  <a:gd name="T12" fmla="*/ 110 w 111"/>
                  <a:gd name="T13" fmla="*/ 0 h 78"/>
                  <a:gd name="T14" fmla="*/ 110 w 111"/>
                  <a:gd name="T15" fmla="*/ 78 h 78"/>
                  <a:gd name="T16" fmla="*/ 0 w 111"/>
                  <a:gd name="T17" fmla="*/ 78 h 78"/>
                  <a:gd name="T18" fmla="*/ 0 w 111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78"/>
                  <a:gd name="T32" fmla="*/ 111 w 111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78">
                    <a:moveTo>
                      <a:pt x="0" y="0"/>
                    </a:moveTo>
                    <a:lnTo>
                      <a:pt x="111" y="0"/>
                    </a:lnTo>
                    <a:lnTo>
                      <a:pt x="111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0" y="0"/>
                    </a:lnTo>
                    <a:lnTo>
                      <a:pt x="11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9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99" name="Freeform 182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0" cy="78"/>
              </a:xfrm>
              <a:custGeom>
                <a:avLst/>
                <a:gdLst>
                  <a:gd name="T0" fmla="*/ 0 w 110"/>
                  <a:gd name="T1" fmla="*/ 0 h 78"/>
                  <a:gd name="T2" fmla="*/ 110 w 110"/>
                  <a:gd name="T3" fmla="*/ 0 h 78"/>
                  <a:gd name="T4" fmla="*/ 110 w 110"/>
                  <a:gd name="T5" fmla="*/ 78 h 78"/>
                  <a:gd name="T6" fmla="*/ 0 w 110"/>
                  <a:gd name="T7" fmla="*/ 78 h 78"/>
                  <a:gd name="T8" fmla="*/ 0 w 110"/>
                  <a:gd name="T9" fmla="*/ 0 h 78"/>
                  <a:gd name="T10" fmla="*/ 0 w 110"/>
                  <a:gd name="T11" fmla="*/ 0 h 78"/>
                  <a:gd name="T12" fmla="*/ 109 w 110"/>
                  <a:gd name="T13" fmla="*/ 0 h 78"/>
                  <a:gd name="T14" fmla="*/ 109 w 110"/>
                  <a:gd name="T15" fmla="*/ 77 h 78"/>
                  <a:gd name="T16" fmla="*/ 0 w 110"/>
                  <a:gd name="T17" fmla="*/ 77 h 78"/>
                  <a:gd name="T18" fmla="*/ 0 w 110"/>
                  <a:gd name="T19" fmla="*/ 0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0"/>
                  <a:gd name="T31" fmla="*/ 0 h 78"/>
                  <a:gd name="T32" fmla="*/ 110 w 110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0" h="78">
                    <a:moveTo>
                      <a:pt x="0" y="0"/>
                    </a:moveTo>
                    <a:lnTo>
                      <a:pt x="110" y="0"/>
                    </a:lnTo>
                    <a:lnTo>
                      <a:pt x="110" y="78"/>
                    </a:lnTo>
                    <a:lnTo>
                      <a:pt x="0" y="7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9" y="0"/>
                    </a:lnTo>
                    <a:lnTo>
                      <a:pt x="109" y="77"/>
                    </a:ln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C9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0" name="Freeform 182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9" cy="77"/>
              </a:xfrm>
              <a:custGeom>
                <a:avLst/>
                <a:gdLst>
                  <a:gd name="T0" fmla="*/ 0 w 109"/>
                  <a:gd name="T1" fmla="*/ 0 h 77"/>
                  <a:gd name="T2" fmla="*/ 109 w 109"/>
                  <a:gd name="T3" fmla="*/ 0 h 77"/>
                  <a:gd name="T4" fmla="*/ 109 w 109"/>
                  <a:gd name="T5" fmla="*/ 77 h 77"/>
                  <a:gd name="T6" fmla="*/ 0 w 109"/>
                  <a:gd name="T7" fmla="*/ 77 h 77"/>
                  <a:gd name="T8" fmla="*/ 0 w 109"/>
                  <a:gd name="T9" fmla="*/ 0 h 77"/>
                  <a:gd name="T10" fmla="*/ 0 w 109"/>
                  <a:gd name="T11" fmla="*/ 0 h 77"/>
                  <a:gd name="T12" fmla="*/ 108 w 109"/>
                  <a:gd name="T13" fmla="*/ 0 h 77"/>
                  <a:gd name="T14" fmla="*/ 108 w 109"/>
                  <a:gd name="T15" fmla="*/ 76 h 77"/>
                  <a:gd name="T16" fmla="*/ 0 w 109"/>
                  <a:gd name="T17" fmla="*/ 76 h 77"/>
                  <a:gd name="T18" fmla="*/ 0 w 109"/>
                  <a:gd name="T19" fmla="*/ 0 h 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77"/>
                  <a:gd name="T32" fmla="*/ 109 w 109"/>
                  <a:gd name="T33" fmla="*/ 77 h 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77">
                    <a:moveTo>
                      <a:pt x="0" y="0"/>
                    </a:moveTo>
                    <a:lnTo>
                      <a:pt x="109" y="0"/>
                    </a:lnTo>
                    <a:lnTo>
                      <a:pt x="109" y="77"/>
                    </a:lnTo>
                    <a:lnTo>
                      <a:pt x="0" y="7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8" y="0"/>
                    </a:lnTo>
                    <a:lnTo>
                      <a:pt x="108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D9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1" name="Freeform 182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8" cy="76"/>
              </a:xfrm>
              <a:custGeom>
                <a:avLst/>
                <a:gdLst>
                  <a:gd name="T0" fmla="*/ 0 w 108"/>
                  <a:gd name="T1" fmla="*/ 0 h 76"/>
                  <a:gd name="T2" fmla="*/ 108 w 108"/>
                  <a:gd name="T3" fmla="*/ 0 h 76"/>
                  <a:gd name="T4" fmla="*/ 108 w 108"/>
                  <a:gd name="T5" fmla="*/ 76 h 76"/>
                  <a:gd name="T6" fmla="*/ 0 w 108"/>
                  <a:gd name="T7" fmla="*/ 76 h 76"/>
                  <a:gd name="T8" fmla="*/ 0 w 108"/>
                  <a:gd name="T9" fmla="*/ 0 h 76"/>
                  <a:gd name="T10" fmla="*/ 0 w 108"/>
                  <a:gd name="T11" fmla="*/ 0 h 76"/>
                  <a:gd name="T12" fmla="*/ 106 w 108"/>
                  <a:gd name="T13" fmla="*/ 0 h 76"/>
                  <a:gd name="T14" fmla="*/ 106 w 108"/>
                  <a:gd name="T15" fmla="*/ 75 h 76"/>
                  <a:gd name="T16" fmla="*/ 0 w 108"/>
                  <a:gd name="T17" fmla="*/ 75 h 76"/>
                  <a:gd name="T18" fmla="*/ 0 w 108"/>
                  <a:gd name="T19" fmla="*/ 0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76"/>
                  <a:gd name="T32" fmla="*/ 108 w 108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76">
                    <a:moveTo>
                      <a:pt x="0" y="0"/>
                    </a:moveTo>
                    <a:lnTo>
                      <a:pt x="108" y="0"/>
                    </a:lnTo>
                    <a:lnTo>
                      <a:pt x="108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6" y="0"/>
                    </a:lnTo>
                    <a:lnTo>
                      <a:pt x="106" y="75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2" name="Freeform 182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6" cy="75"/>
              </a:xfrm>
              <a:custGeom>
                <a:avLst/>
                <a:gdLst>
                  <a:gd name="T0" fmla="*/ 0 w 106"/>
                  <a:gd name="T1" fmla="*/ 0 h 75"/>
                  <a:gd name="T2" fmla="*/ 106 w 106"/>
                  <a:gd name="T3" fmla="*/ 0 h 75"/>
                  <a:gd name="T4" fmla="*/ 106 w 106"/>
                  <a:gd name="T5" fmla="*/ 75 h 75"/>
                  <a:gd name="T6" fmla="*/ 0 w 106"/>
                  <a:gd name="T7" fmla="*/ 75 h 75"/>
                  <a:gd name="T8" fmla="*/ 0 w 106"/>
                  <a:gd name="T9" fmla="*/ 0 h 75"/>
                  <a:gd name="T10" fmla="*/ 0 w 106"/>
                  <a:gd name="T11" fmla="*/ 0 h 75"/>
                  <a:gd name="T12" fmla="*/ 106 w 106"/>
                  <a:gd name="T13" fmla="*/ 0 h 75"/>
                  <a:gd name="T14" fmla="*/ 106 w 106"/>
                  <a:gd name="T15" fmla="*/ 74 h 75"/>
                  <a:gd name="T16" fmla="*/ 0 w 106"/>
                  <a:gd name="T17" fmla="*/ 74 h 75"/>
                  <a:gd name="T18" fmla="*/ 0 w 106"/>
                  <a:gd name="T19" fmla="*/ 0 h 7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6"/>
                  <a:gd name="T31" fmla="*/ 0 h 75"/>
                  <a:gd name="T32" fmla="*/ 106 w 106"/>
                  <a:gd name="T33" fmla="*/ 75 h 7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6" h="75">
                    <a:moveTo>
                      <a:pt x="0" y="0"/>
                    </a:moveTo>
                    <a:lnTo>
                      <a:pt x="106" y="0"/>
                    </a:lnTo>
                    <a:lnTo>
                      <a:pt x="106" y="75"/>
                    </a:lnTo>
                    <a:lnTo>
                      <a:pt x="0" y="7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6" y="0"/>
                    </a:lnTo>
                    <a:lnTo>
                      <a:pt x="106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3" name="Freeform 182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6" cy="74"/>
              </a:xfrm>
              <a:custGeom>
                <a:avLst/>
                <a:gdLst>
                  <a:gd name="T0" fmla="*/ 0 w 106"/>
                  <a:gd name="T1" fmla="*/ 0 h 74"/>
                  <a:gd name="T2" fmla="*/ 106 w 106"/>
                  <a:gd name="T3" fmla="*/ 0 h 74"/>
                  <a:gd name="T4" fmla="*/ 106 w 106"/>
                  <a:gd name="T5" fmla="*/ 74 h 74"/>
                  <a:gd name="T6" fmla="*/ 0 w 106"/>
                  <a:gd name="T7" fmla="*/ 74 h 74"/>
                  <a:gd name="T8" fmla="*/ 0 w 106"/>
                  <a:gd name="T9" fmla="*/ 0 h 74"/>
                  <a:gd name="T10" fmla="*/ 0 w 106"/>
                  <a:gd name="T11" fmla="*/ 0 h 74"/>
                  <a:gd name="T12" fmla="*/ 104 w 106"/>
                  <a:gd name="T13" fmla="*/ 0 h 74"/>
                  <a:gd name="T14" fmla="*/ 104 w 106"/>
                  <a:gd name="T15" fmla="*/ 74 h 74"/>
                  <a:gd name="T16" fmla="*/ 0 w 106"/>
                  <a:gd name="T17" fmla="*/ 74 h 74"/>
                  <a:gd name="T18" fmla="*/ 0 w 106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6"/>
                  <a:gd name="T31" fmla="*/ 0 h 74"/>
                  <a:gd name="T32" fmla="*/ 106 w 106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6" h="74">
                    <a:moveTo>
                      <a:pt x="0" y="0"/>
                    </a:moveTo>
                    <a:lnTo>
                      <a:pt x="106" y="0"/>
                    </a:lnTo>
                    <a:lnTo>
                      <a:pt x="106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4" y="0"/>
                    </a:lnTo>
                    <a:lnTo>
                      <a:pt x="104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4" name="Freeform 182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4" cy="74"/>
              </a:xfrm>
              <a:custGeom>
                <a:avLst/>
                <a:gdLst>
                  <a:gd name="T0" fmla="*/ 0 w 104"/>
                  <a:gd name="T1" fmla="*/ 0 h 74"/>
                  <a:gd name="T2" fmla="*/ 104 w 104"/>
                  <a:gd name="T3" fmla="*/ 0 h 74"/>
                  <a:gd name="T4" fmla="*/ 104 w 104"/>
                  <a:gd name="T5" fmla="*/ 74 h 74"/>
                  <a:gd name="T6" fmla="*/ 0 w 104"/>
                  <a:gd name="T7" fmla="*/ 74 h 74"/>
                  <a:gd name="T8" fmla="*/ 0 w 104"/>
                  <a:gd name="T9" fmla="*/ 0 h 74"/>
                  <a:gd name="T10" fmla="*/ 0 w 104"/>
                  <a:gd name="T11" fmla="*/ 0 h 74"/>
                  <a:gd name="T12" fmla="*/ 103 w 104"/>
                  <a:gd name="T13" fmla="*/ 0 h 74"/>
                  <a:gd name="T14" fmla="*/ 103 w 104"/>
                  <a:gd name="T15" fmla="*/ 73 h 74"/>
                  <a:gd name="T16" fmla="*/ 0 w 104"/>
                  <a:gd name="T17" fmla="*/ 73 h 74"/>
                  <a:gd name="T18" fmla="*/ 0 w 104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4"/>
                  <a:gd name="T31" fmla="*/ 0 h 74"/>
                  <a:gd name="T32" fmla="*/ 104 w 104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4" h="74">
                    <a:moveTo>
                      <a:pt x="0" y="0"/>
                    </a:moveTo>
                    <a:lnTo>
                      <a:pt x="104" y="0"/>
                    </a:lnTo>
                    <a:lnTo>
                      <a:pt x="104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3" y="0"/>
                    </a:lnTo>
                    <a:lnTo>
                      <a:pt x="103" y="73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2A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5" name="Freeform 182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3" cy="73"/>
              </a:xfrm>
              <a:custGeom>
                <a:avLst/>
                <a:gdLst>
                  <a:gd name="T0" fmla="*/ 0 w 103"/>
                  <a:gd name="T1" fmla="*/ 0 h 73"/>
                  <a:gd name="T2" fmla="*/ 103 w 103"/>
                  <a:gd name="T3" fmla="*/ 0 h 73"/>
                  <a:gd name="T4" fmla="*/ 103 w 103"/>
                  <a:gd name="T5" fmla="*/ 73 h 73"/>
                  <a:gd name="T6" fmla="*/ 0 w 103"/>
                  <a:gd name="T7" fmla="*/ 73 h 73"/>
                  <a:gd name="T8" fmla="*/ 0 w 103"/>
                  <a:gd name="T9" fmla="*/ 0 h 73"/>
                  <a:gd name="T10" fmla="*/ 0 w 103"/>
                  <a:gd name="T11" fmla="*/ 0 h 73"/>
                  <a:gd name="T12" fmla="*/ 102 w 103"/>
                  <a:gd name="T13" fmla="*/ 0 h 73"/>
                  <a:gd name="T14" fmla="*/ 102 w 103"/>
                  <a:gd name="T15" fmla="*/ 72 h 73"/>
                  <a:gd name="T16" fmla="*/ 0 w 103"/>
                  <a:gd name="T17" fmla="*/ 72 h 73"/>
                  <a:gd name="T18" fmla="*/ 0 w 103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73"/>
                  <a:gd name="T32" fmla="*/ 103 w 103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73">
                    <a:moveTo>
                      <a:pt x="0" y="0"/>
                    </a:moveTo>
                    <a:lnTo>
                      <a:pt x="103" y="0"/>
                    </a:lnTo>
                    <a:lnTo>
                      <a:pt x="103" y="73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2" y="0"/>
                    </a:lnTo>
                    <a:lnTo>
                      <a:pt x="10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4A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6" name="Freeform 183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2" cy="72"/>
              </a:xfrm>
              <a:custGeom>
                <a:avLst/>
                <a:gdLst>
                  <a:gd name="T0" fmla="*/ 0 w 102"/>
                  <a:gd name="T1" fmla="*/ 0 h 72"/>
                  <a:gd name="T2" fmla="*/ 102 w 102"/>
                  <a:gd name="T3" fmla="*/ 0 h 72"/>
                  <a:gd name="T4" fmla="*/ 102 w 102"/>
                  <a:gd name="T5" fmla="*/ 72 h 72"/>
                  <a:gd name="T6" fmla="*/ 0 w 102"/>
                  <a:gd name="T7" fmla="*/ 72 h 72"/>
                  <a:gd name="T8" fmla="*/ 0 w 102"/>
                  <a:gd name="T9" fmla="*/ 0 h 72"/>
                  <a:gd name="T10" fmla="*/ 0 w 102"/>
                  <a:gd name="T11" fmla="*/ 0 h 72"/>
                  <a:gd name="T12" fmla="*/ 101 w 102"/>
                  <a:gd name="T13" fmla="*/ 0 h 72"/>
                  <a:gd name="T14" fmla="*/ 101 w 102"/>
                  <a:gd name="T15" fmla="*/ 72 h 72"/>
                  <a:gd name="T16" fmla="*/ 0 w 102"/>
                  <a:gd name="T17" fmla="*/ 72 h 72"/>
                  <a:gd name="T18" fmla="*/ 0 w 102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2"/>
                  <a:gd name="T31" fmla="*/ 0 h 72"/>
                  <a:gd name="T32" fmla="*/ 102 w 102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2" h="72">
                    <a:moveTo>
                      <a:pt x="0" y="0"/>
                    </a:moveTo>
                    <a:lnTo>
                      <a:pt x="102" y="0"/>
                    </a:lnTo>
                    <a:lnTo>
                      <a:pt x="102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1" y="0"/>
                    </a:lnTo>
                    <a:lnTo>
                      <a:pt x="10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A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7" name="Freeform 183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1" cy="72"/>
              </a:xfrm>
              <a:custGeom>
                <a:avLst/>
                <a:gdLst>
                  <a:gd name="T0" fmla="*/ 0 w 101"/>
                  <a:gd name="T1" fmla="*/ 0 h 72"/>
                  <a:gd name="T2" fmla="*/ 101 w 101"/>
                  <a:gd name="T3" fmla="*/ 0 h 72"/>
                  <a:gd name="T4" fmla="*/ 101 w 101"/>
                  <a:gd name="T5" fmla="*/ 72 h 72"/>
                  <a:gd name="T6" fmla="*/ 0 w 101"/>
                  <a:gd name="T7" fmla="*/ 72 h 72"/>
                  <a:gd name="T8" fmla="*/ 0 w 101"/>
                  <a:gd name="T9" fmla="*/ 0 h 72"/>
                  <a:gd name="T10" fmla="*/ 0 w 101"/>
                  <a:gd name="T11" fmla="*/ 0 h 72"/>
                  <a:gd name="T12" fmla="*/ 100 w 101"/>
                  <a:gd name="T13" fmla="*/ 0 h 72"/>
                  <a:gd name="T14" fmla="*/ 100 w 101"/>
                  <a:gd name="T15" fmla="*/ 71 h 72"/>
                  <a:gd name="T16" fmla="*/ 0 w 101"/>
                  <a:gd name="T17" fmla="*/ 71 h 72"/>
                  <a:gd name="T18" fmla="*/ 0 w 10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1"/>
                  <a:gd name="T31" fmla="*/ 0 h 72"/>
                  <a:gd name="T32" fmla="*/ 101 w 101"/>
                  <a:gd name="T33" fmla="*/ 72 h 7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1" h="72">
                    <a:moveTo>
                      <a:pt x="0" y="0"/>
                    </a:moveTo>
                    <a:lnTo>
                      <a:pt x="101" y="0"/>
                    </a:lnTo>
                    <a:lnTo>
                      <a:pt x="101" y="72"/>
                    </a:lnTo>
                    <a:lnTo>
                      <a:pt x="0" y="7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0" y="0"/>
                    </a:lnTo>
                    <a:lnTo>
                      <a:pt x="100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8" name="Freeform 183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0" cy="71"/>
              </a:xfrm>
              <a:custGeom>
                <a:avLst/>
                <a:gdLst>
                  <a:gd name="T0" fmla="*/ 0 w 100"/>
                  <a:gd name="T1" fmla="*/ 0 h 71"/>
                  <a:gd name="T2" fmla="*/ 100 w 100"/>
                  <a:gd name="T3" fmla="*/ 0 h 71"/>
                  <a:gd name="T4" fmla="*/ 100 w 100"/>
                  <a:gd name="T5" fmla="*/ 71 h 71"/>
                  <a:gd name="T6" fmla="*/ 0 w 100"/>
                  <a:gd name="T7" fmla="*/ 71 h 71"/>
                  <a:gd name="T8" fmla="*/ 0 w 100"/>
                  <a:gd name="T9" fmla="*/ 0 h 71"/>
                  <a:gd name="T10" fmla="*/ 0 w 100"/>
                  <a:gd name="T11" fmla="*/ 0 h 71"/>
                  <a:gd name="T12" fmla="*/ 99 w 100"/>
                  <a:gd name="T13" fmla="*/ 0 h 71"/>
                  <a:gd name="T14" fmla="*/ 99 w 100"/>
                  <a:gd name="T15" fmla="*/ 70 h 71"/>
                  <a:gd name="T16" fmla="*/ 0 w 100"/>
                  <a:gd name="T17" fmla="*/ 70 h 71"/>
                  <a:gd name="T18" fmla="*/ 0 w 100"/>
                  <a:gd name="T19" fmla="*/ 0 h 7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0"/>
                  <a:gd name="T31" fmla="*/ 0 h 71"/>
                  <a:gd name="T32" fmla="*/ 100 w 100"/>
                  <a:gd name="T33" fmla="*/ 71 h 7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0" h="71">
                    <a:moveTo>
                      <a:pt x="0" y="0"/>
                    </a:moveTo>
                    <a:lnTo>
                      <a:pt x="100" y="0"/>
                    </a:lnTo>
                    <a:lnTo>
                      <a:pt x="100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9" y="0"/>
                    </a:lnTo>
                    <a:lnTo>
                      <a:pt x="99" y="70"/>
                    </a:lnTo>
                    <a:lnTo>
                      <a:pt x="0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8A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09" name="Freeform 183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9" cy="70"/>
              </a:xfrm>
              <a:custGeom>
                <a:avLst/>
                <a:gdLst>
                  <a:gd name="T0" fmla="*/ 0 w 99"/>
                  <a:gd name="T1" fmla="*/ 0 h 70"/>
                  <a:gd name="T2" fmla="*/ 99 w 99"/>
                  <a:gd name="T3" fmla="*/ 0 h 70"/>
                  <a:gd name="T4" fmla="*/ 99 w 99"/>
                  <a:gd name="T5" fmla="*/ 70 h 70"/>
                  <a:gd name="T6" fmla="*/ 0 w 99"/>
                  <a:gd name="T7" fmla="*/ 70 h 70"/>
                  <a:gd name="T8" fmla="*/ 0 w 99"/>
                  <a:gd name="T9" fmla="*/ 0 h 70"/>
                  <a:gd name="T10" fmla="*/ 0 w 99"/>
                  <a:gd name="T11" fmla="*/ 0 h 70"/>
                  <a:gd name="T12" fmla="*/ 98 w 99"/>
                  <a:gd name="T13" fmla="*/ 0 h 70"/>
                  <a:gd name="T14" fmla="*/ 98 w 99"/>
                  <a:gd name="T15" fmla="*/ 69 h 70"/>
                  <a:gd name="T16" fmla="*/ 0 w 99"/>
                  <a:gd name="T17" fmla="*/ 69 h 70"/>
                  <a:gd name="T18" fmla="*/ 0 w 99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"/>
                  <a:gd name="T31" fmla="*/ 0 h 70"/>
                  <a:gd name="T32" fmla="*/ 99 w 99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" h="70">
                    <a:moveTo>
                      <a:pt x="0" y="0"/>
                    </a:moveTo>
                    <a:lnTo>
                      <a:pt x="99" y="0"/>
                    </a:lnTo>
                    <a:lnTo>
                      <a:pt x="99" y="70"/>
                    </a:lnTo>
                    <a:lnTo>
                      <a:pt x="0" y="7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8" y="0"/>
                    </a:lnTo>
                    <a:lnTo>
                      <a:pt x="98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A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0" name="Freeform 183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8" cy="69"/>
              </a:xfrm>
              <a:custGeom>
                <a:avLst/>
                <a:gdLst>
                  <a:gd name="T0" fmla="*/ 0 w 98"/>
                  <a:gd name="T1" fmla="*/ 0 h 69"/>
                  <a:gd name="T2" fmla="*/ 98 w 98"/>
                  <a:gd name="T3" fmla="*/ 0 h 69"/>
                  <a:gd name="T4" fmla="*/ 98 w 98"/>
                  <a:gd name="T5" fmla="*/ 69 h 69"/>
                  <a:gd name="T6" fmla="*/ 0 w 98"/>
                  <a:gd name="T7" fmla="*/ 69 h 69"/>
                  <a:gd name="T8" fmla="*/ 0 w 98"/>
                  <a:gd name="T9" fmla="*/ 0 h 69"/>
                  <a:gd name="T10" fmla="*/ 0 w 98"/>
                  <a:gd name="T11" fmla="*/ 0 h 69"/>
                  <a:gd name="T12" fmla="*/ 97 w 98"/>
                  <a:gd name="T13" fmla="*/ 0 h 69"/>
                  <a:gd name="T14" fmla="*/ 97 w 98"/>
                  <a:gd name="T15" fmla="*/ 68 h 69"/>
                  <a:gd name="T16" fmla="*/ 0 w 98"/>
                  <a:gd name="T17" fmla="*/ 68 h 69"/>
                  <a:gd name="T18" fmla="*/ 0 w 98"/>
                  <a:gd name="T19" fmla="*/ 0 h 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69"/>
                  <a:gd name="T32" fmla="*/ 98 w 98"/>
                  <a:gd name="T33" fmla="*/ 69 h 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69">
                    <a:moveTo>
                      <a:pt x="0" y="0"/>
                    </a:moveTo>
                    <a:lnTo>
                      <a:pt x="98" y="0"/>
                    </a:lnTo>
                    <a:lnTo>
                      <a:pt x="98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7" y="0"/>
                    </a:lnTo>
                    <a:lnTo>
                      <a:pt x="97" y="68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1" name="Freeform 183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7" cy="68"/>
              </a:xfrm>
              <a:custGeom>
                <a:avLst/>
                <a:gdLst>
                  <a:gd name="T0" fmla="*/ 0 w 97"/>
                  <a:gd name="T1" fmla="*/ 0 h 68"/>
                  <a:gd name="T2" fmla="*/ 97 w 97"/>
                  <a:gd name="T3" fmla="*/ 0 h 68"/>
                  <a:gd name="T4" fmla="*/ 97 w 97"/>
                  <a:gd name="T5" fmla="*/ 68 h 68"/>
                  <a:gd name="T6" fmla="*/ 0 w 97"/>
                  <a:gd name="T7" fmla="*/ 68 h 68"/>
                  <a:gd name="T8" fmla="*/ 0 w 97"/>
                  <a:gd name="T9" fmla="*/ 0 h 68"/>
                  <a:gd name="T10" fmla="*/ 0 w 97"/>
                  <a:gd name="T11" fmla="*/ 0 h 68"/>
                  <a:gd name="T12" fmla="*/ 95 w 97"/>
                  <a:gd name="T13" fmla="*/ 0 h 68"/>
                  <a:gd name="T14" fmla="*/ 95 w 97"/>
                  <a:gd name="T15" fmla="*/ 67 h 68"/>
                  <a:gd name="T16" fmla="*/ 0 w 97"/>
                  <a:gd name="T17" fmla="*/ 67 h 68"/>
                  <a:gd name="T18" fmla="*/ 0 w 97"/>
                  <a:gd name="T19" fmla="*/ 0 h 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68"/>
                  <a:gd name="T32" fmla="*/ 97 w 97"/>
                  <a:gd name="T33" fmla="*/ 68 h 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68">
                    <a:moveTo>
                      <a:pt x="0" y="0"/>
                    </a:moveTo>
                    <a:lnTo>
                      <a:pt x="97" y="0"/>
                    </a:lnTo>
                    <a:lnTo>
                      <a:pt x="97" y="68"/>
                    </a:lnTo>
                    <a:lnTo>
                      <a:pt x="0" y="6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5" y="0"/>
                    </a:lnTo>
                    <a:lnTo>
                      <a:pt x="95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A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2" name="Freeform 183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5" cy="67"/>
              </a:xfrm>
              <a:custGeom>
                <a:avLst/>
                <a:gdLst>
                  <a:gd name="T0" fmla="*/ 0 w 95"/>
                  <a:gd name="T1" fmla="*/ 0 h 67"/>
                  <a:gd name="T2" fmla="*/ 95 w 95"/>
                  <a:gd name="T3" fmla="*/ 0 h 67"/>
                  <a:gd name="T4" fmla="*/ 95 w 95"/>
                  <a:gd name="T5" fmla="*/ 67 h 67"/>
                  <a:gd name="T6" fmla="*/ 0 w 95"/>
                  <a:gd name="T7" fmla="*/ 67 h 67"/>
                  <a:gd name="T8" fmla="*/ 0 w 95"/>
                  <a:gd name="T9" fmla="*/ 0 h 67"/>
                  <a:gd name="T10" fmla="*/ 0 w 95"/>
                  <a:gd name="T11" fmla="*/ 0 h 67"/>
                  <a:gd name="T12" fmla="*/ 94 w 95"/>
                  <a:gd name="T13" fmla="*/ 0 h 67"/>
                  <a:gd name="T14" fmla="*/ 94 w 95"/>
                  <a:gd name="T15" fmla="*/ 67 h 67"/>
                  <a:gd name="T16" fmla="*/ 0 w 95"/>
                  <a:gd name="T17" fmla="*/ 67 h 67"/>
                  <a:gd name="T18" fmla="*/ 0 w 95"/>
                  <a:gd name="T19" fmla="*/ 0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5"/>
                  <a:gd name="T31" fmla="*/ 0 h 67"/>
                  <a:gd name="T32" fmla="*/ 95 w 95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5" h="67">
                    <a:moveTo>
                      <a:pt x="0" y="0"/>
                    </a:moveTo>
                    <a:lnTo>
                      <a:pt x="95" y="0"/>
                    </a:lnTo>
                    <a:lnTo>
                      <a:pt x="95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4" y="0"/>
                    </a:lnTo>
                    <a:lnTo>
                      <a:pt x="94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3" name="Freeform 183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4" cy="67"/>
              </a:xfrm>
              <a:custGeom>
                <a:avLst/>
                <a:gdLst>
                  <a:gd name="T0" fmla="*/ 0 w 94"/>
                  <a:gd name="T1" fmla="*/ 0 h 67"/>
                  <a:gd name="T2" fmla="*/ 94 w 94"/>
                  <a:gd name="T3" fmla="*/ 0 h 67"/>
                  <a:gd name="T4" fmla="*/ 94 w 94"/>
                  <a:gd name="T5" fmla="*/ 67 h 67"/>
                  <a:gd name="T6" fmla="*/ 0 w 94"/>
                  <a:gd name="T7" fmla="*/ 67 h 67"/>
                  <a:gd name="T8" fmla="*/ 0 w 94"/>
                  <a:gd name="T9" fmla="*/ 0 h 67"/>
                  <a:gd name="T10" fmla="*/ 0 w 94"/>
                  <a:gd name="T11" fmla="*/ 0 h 67"/>
                  <a:gd name="T12" fmla="*/ 93 w 94"/>
                  <a:gd name="T13" fmla="*/ 0 h 67"/>
                  <a:gd name="T14" fmla="*/ 93 w 94"/>
                  <a:gd name="T15" fmla="*/ 66 h 67"/>
                  <a:gd name="T16" fmla="*/ 0 w 94"/>
                  <a:gd name="T17" fmla="*/ 66 h 67"/>
                  <a:gd name="T18" fmla="*/ 0 w 94"/>
                  <a:gd name="T19" fmla="*/ 0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67"/>
                  <a:gd name="T32" fmla="*/ 94 w 94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67">
                    <a:moveTo>
                      <a:pt x="0" y="0"/>
                    </a:moveTo>
                    <a:lnTo>
                      <a:pt x="94" y="0"/>
                    </a:lnTo>
                    <a:lnTo>
                      <a:pt x="94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3" y="0"/>
                    </a:lnTo>
                    <a:lnTo>
                      <a:pt x="93" y="66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4" name="Freeform 183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3" cy="66"/>
              </a:xfrm>
              <a:custGeom>
                <a:avLst/>
                <a:gdLst>
                  <a:gd name="T0" fmla="*/ 0 w 93"/>
                  <a:gd name="T1" fmla="*/ 0 h 66"/>
                  <a:gd name="T2" fmla="*/ 93 w 93"/>
                  <a:gd name="T3" fmla="*/ 0 h 66"/>
                  <a:gd name="T4" fmla="*/ 93 w 93"/>
                  <a:gd name="T5" fmla="*/ 66 h 66"/>
                  <a:gd name="T6" fmla="*/ 0 w 93"/>
                  <a:gd name="T7" fmla="*/ 66 h 66"/>
                  <a:gd name="T8" fmla="*/ 0 w 93"/>
                  <a:gd name="T9" fmla="*/ 0 h 66"/>
                  <a:gd name="T10" fmla="*/ 0 w 93"/>
                  <a:gd name="T11" fmla="*/ 0 h 66"/>
                  <a:gd name="T12" fmla="*/ 92 w 93"/>
                  <a:gd name="T13" fmla="*/ 0 h 66"/>
                  <a:gd name="T14" fmla="*/ 92 w 93"/>
                  <a:gd name="T15" fmla="*/ 65 h 66"/>
                  <a:gd name="T16" fmla="*/ 0 w 93"/>
                  <a:gd name="T17" fmla="*/ 65 h 66"/>
                  <a:gd name="T18" fmla="*/ 0 w 93"/>
                  <a:gd name="T19" fmla="*/ 0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3"/>
                  <a:gd name="T31" fmla="*/ 0 h 66"/>
                  <a:gd name="T32" fmla="*/ 93 w 93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3" h="66">
                    <a:moveTo>
                      <a:pt x="0" y="0"/>
                    </a:moveTo>
                    <a:lnTo>
                      <a:pt x="93" y="0"/>
                    </a:lnTo>
                    <a:lnTo>
                      <a:pt x="93" y="66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2" y="0"/>
                    </a:lnTo>
                    <a:lnTo>
                      <a:pt x="92" y="65"/>
                    </a:lnTo>
                    <a:lnTo>
                      <a:pt x="0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B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5" name="Freeform 183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2" cy="65"/>
              </a:xfrm>
              <a:custGeom>
                <a:avLst/>
                <a:gdLst>
                  <a:gd name="T0" fmla="*/ 0 w 92"/>
                  <a:gd name="T1" fmla="*/ 0 h 65"/>
                  <a:gd name="T2" fmla="*/ 92 w 92"/>
                  <a:gd name="T3" fmla="*/ 0 h 65"/>
                  <a:gd name="T4" fmla="*/ 92 w 92"/>
                  <a:gd name="T5" fmla="*/ 65 h 65"/>
                  <a:gd name="T6" fmla="*/ 0 w 92"/>
                  <a:gd name="T7" fmla="*/ 65 h 65"/>
                  <a:gd name="T8" fmla="*/ 0 w 92"/>
                  <a:gd name="T9" fmla="*/ 0 h 65"/>
                  <a:gd name="T10" fmla="*/ 0 w 92"/>
                  <a:gd name="T11" fmla="*/ 0 h 65"/>
                  <a:gd name="T12" fmla="*/ 91 w 92"/>
                  <a:gd name="T13" fmla="*/ 0 h 65"/>
                  <a:gd name="T14" fmla="*/ 91 w 92"/>
                  <a:gd name="T15" fmla="*/ 64 h 65"/>
                  <a:gd name="T16" fmla="*/ 0 w 92"/>
                  <a:gd name="T17" fmla="*/ 64 h 65"/>
                  <a:gd name="T18" fmla="*/ 0 w 92"/>
                  <a:gd name="T19" fmla="*/ 0 h 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65"/>
                  <a:gd name="T32" fmla="*/ 92 w 92"/>
                  <a:gd name="T33" fmla="*/ 65 h 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65">
                    <a:moveTo>
                      <a:pt x="0" y="0"/>
                    </a:moveTo>
                    <a:lnTo>
                      <a:pt x="92" y="0"/>
                    </a:lnTo>
                    <a:lnTo>
                      <a:pt x="92" y="65"/>
                    </a:lnTo>
                    <a:lnTo>
                      <a:pt x="0" y="6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1" y="0"/>
                    </a:lnTo>
                    <a:lnTo>
                      <a:pt x="91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1B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6" name="Freeform 184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1" cy="64"/>
              </a:xfrm>
              <a:custGeom>
                <a:avLst/>
                <a:gdLst>
                  <a:gd name="T0" fmla="*/ 0 w 91"/>
                  <a:gd name="T1" fmla="*/ 0 h 64"/>
                  <a:gd name="T2" fmla="*/ 91 w 91"/>
                  <a:gd name="T3" fmla="*/ 0 h 64"/>
                  <a:gd name="T4" fmla="*/ 91 w 91"/>
                  <a:gd name="T5" fmla="*/ 64 h 64"/>
                  <a:gd name="T6" fmla="*/ 0 w 91"/>
                  <a:gd name="T7" fmla="*/ 64 h 64"/>
                  <a:gd name="T8" fmla="*/ 0 w 91"/>
                  <a:gd name="T9" fmla="*/ 0 h 64"/>
                  <a:gd name="T10" fmla="*/ 0 w 91"/>
                  <a:gd name="T11" fmla="*/ 0 h 64"/>
                  <a:gd name="T12" fmla="*/ 90 w 91"/>
                  <a:gd name="T13" fmla="*/ 0 h 64"/>
                  <a:gd name="T14" fmla="*/ 90 w 91"/>
                  <a:gd name="T15" fmla="*/ 63 h 64"/>
                  <a:gd name="T16" fmla="*/ 0 w 91"/>
                  <a:gd name="T17" fmla="*/ 63 h 64"/>
                  <a:gd name="T18" fmla="*/ 0 w 91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64"/>
                  <a:gd name="T32" fmla="*/ 91 w 91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64">
                    <a:moveTo>
                      <a:pt x="0" y="0"/>
                    </a:moveTo>
                    <a:lnTo>
                      <a:pt x="91" y="0"/>
                    </a:lnTo>
                    <a:lnTo>
                      <a:pt x="91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90" y="0"/>
                    </a:lnTo>
                    <a:lnTo>
                      <a:pt x="90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7" name="Freeform 184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90" cy="63"/>
              </a:xfrm>
              <a:custGeom>
                <a:avLst/>
                <a:gdLst>
                  <a:gd name="T0" fmla="*/ 0 w 90"/>
                  <a:gd name="T1" fmla="*/ 0 h 63"/>
                  <a:gd name="T2" fmla="*/ 90 w 90"/>
                  <a:gd name="T3" fmla="*/ 0 h 63"/>
                  <a:gd name="T4" fmla="*/ 90 w 90"/>
                  <a:gd name="T5" fmla="*/ 63 h 63"/>
                  <a:gd name="T6" fmla="*/ 0 w 90"/>
                  <a:gd name="T7" fmla="*/ 63 h 63"/>
                  <a:gd name="T8" fmla="*/ 0 w 90"/>
                  <a:gd name="T9" fmla="*/ 0 h 63"/>
                  <a:gd name="T10" fmla="*/ 0 w 90"/>
                  <a:gd name="T11" fmla="*/ 0 h 63"/>
                  <a:gd name="T12" fmla="*/ 89 w 90"/>
                  <a:gd name="T13" fmla="*/ 0 h 63"/>
                  <a:gd name="T14" fmla="*/ 89 w 90"/>
                  <a:gd name="T15" fmla="*/ 63 h 63"/>
                  <a:gd name="T16" fmla="*/ 0 w 90"/>
                  <a:gd name="T17" fmla="*/ 63 h 63"/>
                  <a:gd name="T18" fmla="*/ 0 w 90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63"/>
                  <a:gd name="T32" fmla="*/ 90 w 90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63">
                    <a:moveTo>
                      <a:pt x="0" y="0"/>
                    </a:moveTo>
                    <a:lnTo>
                      <a:pt x="90" y="0"/>
                    </a:lnTo>
                    <a:lnTo>
                      <a:pt x="90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9" y="0"/>
                    </a:lnTo>
                    <a:lnTo>
                      <a:pt x="89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4B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8" name="Freeform 184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9" cy="63"/>
              </a:xfrm>
              <a:custGeom>
                <a:avLst/>
                <a:gdLst>
                  <a:gd name="T0" fmla="*/ 0 w 89"/>
                  <a:gd name="T1" fmla="*/ 0 h 63"/>
                  <a:gd name="T2" fmla="*/ 89 w 89"/>
                  <a:gd name="T3" fmla="*/ 0 h 63"/>
                  <a:gd name="T4" fmla="*/ 89 w 89"/>
                  <a:gd name="T5" fmla="*/ 63 h 63"/>
                  <a:gd name="T6" fmla="*/ 0 w 89"/>
                  <a:gd name="T7" fmla="*/ 63 h 63"/>
                  <a:gd name="T8" fmla="*/ 0 w 89"/>
                  <a:gd name="T9" fmla="*/ 0 h 63"/>
                  <a:gd name="T10" fmla="*/ 0 w 89"/>
                  <a:gd name="T11" fmla="*/ 0 h 63"/>
                  <a:gd name="T12" fmla="*/ 88 w 89"/>
                  <a:gd name="T13" fmla="*/ 0 h 63"/>
                  <a:gd name="T14" fmla="*/ 88 w 89"/>
                  <a:gd name="T15" fmla="*/ 62 h 63"/>
                  <a:gd name="T16" fmla="*/ 0 w 89"/>
                  <a:gd name="T17" fmla="*/ 62 h 63"/>
                  <a:gd name="T18" fmla="*/ 0 w 89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63"/>
                  <a:gd name="T32" fmla="*/ 89 w 89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63">
                    <a:moveTo>
                      <a:pt x="0" y="0"/>
                    </a:moveTo>
                    <a:lnTo>
                      <a:pt x="89" y="0"/>
                    </a:lnTo>
                    <a:lnTo>
                      <a:pt x="89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8" y="0"/>
                    </a:lnTo>
                    <a:lnTo>
                      <a:pt x="88" y="62"/>
                    </a:lnTo>
                    <a:lnTo>
                      <a:pt x="0" y="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19" name="Freeform 184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8" cy="62"/>
              </a:xfrm>
              <a:custGeom>
                <a:avLst/>
                <a:gdLst>
                  <a:gd name="T0" fmla="*/ 0 w 88"/>
                  <a:gd name="T1" fmla="*/ 0 h 62"/>
                  <a:gd name="T2" fmla="*/ 88 w 88"/>
                  <a:gd name="T3" fmla="*/ 0 h 62"/>
                  <a:gd name="T4" fmla="*/ 88 w 88"/>
                  <a:gd name="T5" fmla="*/ 62 h 62"/>
                  <a:gd name="T6" fmla="*/ 0 w 88"/>
                  <a:gd name="T7" fmla="*/ 62 h 62"/>
                  <a:gd name="T8" fmla="*/ 0 w 88"/>
                  <a:gd name="T9" fmla="*/ 0 h 62"/>
                  <a:gd name="T10" fmla="*/ 0 w 88"/>
                  <a:gd name="T11" fmla="*/ 0 h 62"/>
                  <a:gd name="T12" fmla="*/ 87 w 88"/>
                  <a:gd name="T13" fmla="*/ 0 h 62"/>
                  <a:gd name="T14" fmla="*/ 87 w 88"/>
                  <a:gd name="T15" fmla="*/ 61 h 62"/>
                  <a:gd name="T16" fmla="*/ 0 w 88"/>
                  <a:gd name="T17" fmla="*/ 61 h 62"/>
                  <a:gd name="T18" fmla="*/ 0 w 88"/>
                  <a:gd name="T19" fmla="*/ 0 h 6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"/>
                  <a:gd name="T31" fmla="*/ 0 h 62"/>
                  <a:gd name="T32" fmla="*/ 88 w 88"/>
                  <a:gd name="T33" fmla="*/ 62 h 6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" h="62">
                    <a:moveTo>
                      <a:pt x="0" y="0"/>
                    </a:moveTo>
                    <a:lnTo>
                      <a:pt x="88" y="0"/>
                    </a:lnTo>
                    <a:lnTo>
                      <a:pt x="88" y="62"/>
                    </a:lnTo>
                    <a:lnTo>
                      <a:pt x="0" y="6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7" y="0"/>
                    </a:lnTo>
                    <a:lnTo>
                      <a:pt x="87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B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0" name="Freeform 184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7" cy="61"/>
              </a:xfrm>
              <a:custGeom>
                <a:avLst/>
                <a:gdLst>
                  <a:gd name="T0" fmla="*/ 0 w 87"/>
                  <a:gd name="T1" fmla="*/ 0 h 61"/>
                  <a:gd name="T2" fmla="*/ 87 w 87"/>
                  <a:gd name="T3" fmla="*/ 0 h 61"/>
                  <a:gd name="T4" fmla="*/ 87 w 87"/>
                  <a:gd name="T5" fmla="*/ 61 h 61"/>
                  <a:gd name="T6" fmla="*/ 0 w 87"/>
                  <a:gd name="T7" fmla="*/ 61 h 61"/>
                  <a:gd name="T8" fmla="*/ 0 w 87"/>
                  <a:gd name="T9" fmla="*/ 0 h 61"/>
                  <a:gd name="T10" fmla="*/ 0 w 87"/>
                  <a:gd name="T11" fmla="*/ 0 h 61"/>
                  <a:gd name="T12" fmla="*/ 86 w 87"/>
                  <a:gd name="T13" fmla="*/ 0 h 61"/>
                  <a:gd name="T14" fmla="*/ 86 w 87"/>
                  <a:gd name="T15" fmla="*/ 61 h 61"/>
                  <a:gd name="T16" fmla="*/ 0 w 87"/>
                  <a:gd name="T17" fmla="*/ 61 h 61"/>
                  <a:gd name="T18" fmla="*/ 0 w 87"/>
                  <a:gd name="T19" fmla="*/ 0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1"/>
                  <a:gd name="T32" fmla="*/ 87 w 87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1">
                    <a:moveTo>
                      <a:pt x="0" y="0"/>
                    </a:moveTo>
                    <a:lnTo>
                      <a:pt x="87" y="0"/>
                    </a:lnTo>
                    <a:lnTo>
                      <a:pt x="87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6" y="0"/>
                    </a:lnTo>
                    <a:lnTo>
                      <a:pt x="86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B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1" name="Freeform 184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6" cy="61"/>
              </a:xfrm>
              <a:custGeom>
                <a:avLst/>
                <a:gdLst>
                  <a:gd name="T0" fmla="*/ 0 w 86"/>
                  <a:gd name="T1" fmla="*/ 0 h 61"/>
                  <a:gd name="T2" fmla="*/ 86 w 86"/>
                  <a:gd name="T3" fmla="*/ 0 h 61"/>
                  <a:gd name="T4" fmla="*/ 86 w 86"/>
                  <a:gd name="T5" fmla="*/ 61 h 61"/>
                  <a:gd name="T6" fmla="*/ 0 w 86"/>
                  <a:gd name="T7" fmla="*/ 61 h 61"/>
                  <a:gd name="T8" fmla="*/ 0 w 86"/>
                  <a:gd name="T9" fmla="*/ 0 h 61"/>
                  <a:gd name="T10" fmla="*/ 0 w 86"/>
                  <a:gd name="T11" fmla="*/ 0 h 61"/>
                  <a:gd name="T12" fmla="*/ 84 w 86"/>
                  <a:gd name="T13" fmla="*/ 0 h 61"/>
                  <a:gd name="T14" fmla="*/ 84 w 86"/>
                  <a:gd name="T15" fmla="*/ 60 h 61"/>
                  <a:gd name="T16" fmla="*/ 0 w 86"/>
                  <a:gd name="T17" fmla="*/ 60 h 61"/>
                  <a:gd name="T18" fmla="*/ 0 w 86"/>
                  <a:gd name="T19" fmla="*/ 0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"/>
                  <a:gd name="T31" fmla="*/ 0 h 61"/>
                  <a:gd name="T32" fmla="*/ 86 w 86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" h="61">
                    <a:moveTo>
                      <a:pt x="0" y="0"/>
                    </a:moveTo>
                    <a:lnTo>
                      <a:pt x="86" y="0"/>
                    </a:lnTo>
                    <a:lnTo>
                      <a:pt x="86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4" y="0"/>
                    </a:lnTo>
                    <a:lnTo>
                      <a:pt x="84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B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2" name="Freeform 184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4" cy="60"/>
              </a:xfrm>
              <a:custGeom>
                <a:avLst/>
                <a:gdLst>
                  <a:gd name="T0" fmla="*/ 0 w 84"/>
                  <a:gd name="T1" fmla="*/ 0 h 60"/>
                  <a:gd name="T2" fmla="*/ 84 w 84"/>
                  <a:gd name="T3" fmla="*/ 0 h 60"/>
                  <a:gd name="T4" fmla="*/ 84 w 84"/>
                  <a:gd name="T5" fmla="*/ 60 h 60"/>
                  <a:gd name="T6" fmla="*/ 0 w 84"/>
                  <a:gd name="T7" fmla="*/ 60 h 60"/>
                  <a:gd name="T8" fmla="*/ 0 w 84"/>
                  <a:gd name="T9" fmla="*/ 0 h 60"/>
                  <a:gd name="T10" fmla="*/ 0 w 84"/>
                  <a:gd name="T11" fmla="*/ 0 h 60"/>
                  <a:gd name="T12" fmla="*/ 83 w 84"/>
                  <a:gd name="T13" fmla="*/ 0 h 60"/>
                  <a:gd name="T14" fmla="*/ 83 w 84"/>
                  <a:gd name="T15" fmla="*/ 59 h 60"/>
                  <a:gd name="T16" fmla="*/ 0 w 84"/>
                  <a:gd name="T17" fmla="*/ 59 h 60"/>
                  <a:gd name="T18" fmla="*/ 0 w 84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60"/>
                  <a:gd name="T32" fmla="*/ 84 w 84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60">
                    <a:moveTo>
                      <a:pt x="0" y="0"/>
                    </a:moveTo>
                    <a:lnTo>
                      <a:pt x="84" y="0"/>
                    </a:lnTo>
                    <a:lnTo>
                      <a:pt x="84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3" y="0"/>
                    </a:lnTo>
                    <a:lnTo>
                      <a:pt x="83" y="59"/>
                    </a:lnTo>
                    <a:lnTo>
                      <a:pt x="0" y="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CB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3" name="Freeform 184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3" cy="59"/>
              </a:xfrm>
              <a:custGeom>
                <a:avLst/>
                <a:gdLst>
                  <a:gd name="T0" fmla="*/ 0 w 83"/>
                  <a:gd name="T1" fmla="*/ 0 h 59"/>
                  <a:gd name="T2" fmla="*/ 83 w 83"/>
                  <a:gd name="T3" fmla="*/ 0 h 59"/>
                  <a:gd name="T4" fmla="*/ 83 w 83"/>
                  <a:gd name="T5" fmla="*/ 59 h 59"/>
                  <a:gd name="T6" fmla="*/ 0 w 83"/>
                  <a:gd name="T7" fmla="*/ 59 h 59"/>
                  <a:gd name="T8" fmla="*/ 0 w 83"/>
                  <a:gd name="T9" fmla="*/ 0 h 59"/>
                  <a:gd name="T10" fmla="*/ 0 w 83"/>
                  <a:gd name="T11" fmla="*/ 0 h 59"/>
                  <a:gd name="T12" fmla="*/ 82 w 83"/>
                  <a:gd name="T13" fmla="*/ 0 h 59"/>
                  <a:gd name="T14" fmla="*/ 82 w 83"/>
                  <a:gd name="T15" fmla="*/ 58 h 59"/>
                  <a:gd name="T16" fmla="*/ 0 w 83"/>
                  <a:gd name="T17" fmla="*/ 58 h 59"/>
                  <a:gd name="T18" fmla="*/ 0 w 83"/>
                  <a:gd name="T19" fmla="*/ 0 h 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3"/>
                  <a:gd name="T31" fmla="*/ 0 h 59"/>
                  <a:gd name="T32" fmla="*/ 83 w 83"/>
                  <a:gd name="T33" fmla="*/ 59 h 5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3" h="59">
                    <a:moveTo>
                      <a:pt x="0" y="0"/>
                    </a:moveTo>
                    <a:lnTo>
                      <a:pt x="83" y="0"/>
                    </a:lnTo>
                    <a:lnTo>
                      <a:pt x="83" y="59"/>
                    </a:lnTo>
                    <a:lnTo>
                      <a:pt x="0" y="5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2" y="0"/>
                    </a:lnTo>
                    <a:lnTo>
                      <a:pt x="82" y="58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B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4" name="Freeform 184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2" cy="58"/>
              </a:xfrm>
              <a:custGeom>
                <a:avLst/>
                <a:gdLst>
                  <a:gd name="T0" fmla="*/ 0 w 82"/>
                  <a:gd name="T1" fmla="*/ 0 h 58"/>
                  <a:gd name="T2" fmla="*/ 82 w 82"/>
                  <a:gd name="T3" fmla="*/ 0 h 58"/>
                  <a:gd name="T4" fmla="*/ 82 w 82"/>
                  <a:gd name="T5" fmla="*/ 58 h 58"/>
                  <a:gd name="T6" fmla="*/ 0 w 82"/>
                  <a:gd name="T7" fmla="*/ 58 h 58"/>
                  <a:gd name="T8" fmla="*/ 0 w 82"/>
                  <a:gd name="T9" fmla="*/ 0 h 58"/>
                  <a:gd name="T10" fmla="*/ 0 w 82"/>
                  <a:gd name="T11" fmla="*/ 0 h 58"/>
                  <a:gd name="T12" fmla="*/ 81 w 82"/>
                  <a:gd name="T13" fmla="*/ 0 h 58"/>
                  <a:gd name="T14" fmla="*/ 81 w 82"/>
                  <a:gd name="T15" fmla="*/ 57 h 58"/>
                  <a:gd name="T16" fmla="*/ 0 w 82"/>
                  <a:gd name="T17" fmla="*/ 57 h 58"/>
                  <a:gd name="T18" fmla="*/ 0 w 82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2"/>
                  <a:gd name="T31" fmla="*/ 0 h 58"/>
                  <a:gd name="T32" fmla="*/ 82 w 82"/>
                  <a:gd name="T33" fmla="*/ 58 h 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2" h="58">
                    <a:moveTo>
                      <a:pt x="0" y="0"/>
                    </a:moveTo>
                    <a:lnTo>
                      <a:pt x="82" y="0"/>
                    </a:lnTo>
                    <a:lnTo>
                      <a:pt x="82" y="58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1" y="0"/>
                    </a:lnTo>
                    <a:lnTo>
                      <a:pt x="81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5" name="Freeform 184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1" cy="57"/>
              </a:xfrm>
              <a:custGeom>
                <a:avLst/>
                <a:gdLst>
                  <a:gd name="T0" fmla="*/ 0 w 81"/>
                  <a:gd name="T1" fmla="*/ 0 h 57"/>
                  <a:gd name="T2" fmla="*/ 81 w 81"/>
                  <a:gd name="T3" fmla="*/ 0 h 57"/>
                  <a:gd name="T4" fmla="*/ 81 w 81"/>
                  <a:gd name="T5" fmla="*/ 57 h 57"/>
                  <a:gd name="T6" fmla="*/ 0 w 81"/>
                  <a:gd name="T7" fmla="*/ 57 h 57"/>
                  <a:gd name="T8" fmla="*/ 0 w 81"/>
                  <a:gd name="T9" fmla="*/ 0 h 57"/>
                  <a:gd name="T10" fmla="*/ 0 w 81"/>
                  <a:gd name="T11" fmla="*/ 0 h 57"/>
                  <a:gd name="T12" fmla="*/ 80 w 81"/>
                  <a:gd name="T13" fmla="*/ 0 h 57"/>
                  <a:gd name="T14" fmla="*/ 80 w 81"/>
                  <a:gd name="T15" fmla="*/ 57 h 57"/>
                  <a:gd name="T16" fmla="*/ 0 w 81"/>
                  <a:gd name="T17" fmla="*/ 57 h 57"/>
                  <a:gd name="T18" fmla="*/ 0 w 81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"/>
                  <a:gd name="T31" fmla="*/ 0 h 57"/>
                  <a:gd name="T32" fmla="*/ 81 w 81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" h="57">
                    <a:moveTo>
                      <a:pt x="0" y="0"/>
                    </a:moveTo>
                    <a:lnTo>
                      <a:pt x="81" y="0"/>
                    </a:lnTo>
                    <a:lnTo>
                      <a:pt x="81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0" y="0"/>
                    </a:lnTo>
                    <a:lnTo>
                      <a:pt x="80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6" name="Freeform 185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0" cy="57"/>
              </a:xfrm>
              <a:custGeom>
                <a:avLst/>
                <a:gdLst>
                  <a:gd name="T0" fmla="*/ 0 w 80"/>
                  <a:gd name="T1" fmla="*/ 0 h 57"/>
                  <a:gd name="T2" fmla="*/ 80 w 80"/>
                  <a:gd name="T3" fmla="*/ 0 h 57"/>
                  <a:gd name="T4" fmla="*/ 80 w 80"/>
                  <a:gd name="T5" fmla="*/ 57 h 57"/>
                  <a:gd name="T6" fmla="*/ 0 w 80"/>
                  <a:gd name="T7" fmla="*/ 57 h 57"/>
                  <a:gd name="T8" fmla="*/ 0 w 80"/>
                  <a:gd name="T9" fmla="*/ 0 h 57"/>
                  <a:gd name="T10" fmla="*/ 0 w 80"/>
                  <a:gd name="T11" fmla="*/ 0 h 57"/>
                  <a:gd name="T12" fmla="*/ 79 w 80"/>
                  <a:gd name="T13" fmla="*/ 0 h 57"/>
                  <a:gd name="T14" fmla="*/ 79 w 80"/>
                  <a:gd name="T15" fmla="*/ 56 h 57"/>
                  <a:gd name="T16" fmla="*/ 0 w 80"/>
                  <a:gd name="T17" fmla="*/ 56 h 57"/>
                  <a:gd name="T18" fmla="*/ 0 w 80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57"/>
                  <a:gd name="T32" fmla="*/ 80 w 80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57">
                    <a:moveTo>
                      <a:pt x="0" y="0"/>
                    </a:moveTo>
                    <a:lnTo>
                      <a:pt x="80" y="0"/>
                    </a:lnTo>
                    <a:lnTo>
                      <a:pt x="80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9" y="0"/>
                    </a:lnTo>
                    <a:lnTo>
                      <a:pt x="79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3C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7" name="Freeform 185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9" cy="56"/>
              </a:xfrm>
              <a:custGeom>
                <a:avLst/>
                <a:gdLst>
                  <a:gd name="T0" fmla="*/ 0 w 79"/>
                  <a:gd name="T1" fmla="*/ 0 h 56"/>
                  <a:gd name="T2" fmla="*/ 79 w 79"/>
                  <a:gd name="T3" fmla="*/ 0 h 56"/>
                  <a:gd name="T4" fmla="*/ 79 w 79"/>
                  <a:gd name="T5" fmla="*/ 56 h 56"/>
                  <a:gd name="T6" fmla="*/ 0 w 79"/>
                  <a:gd name="T7" fmla="*/ 56 h 56"/>
                  <a:gd name="T8" fmla="*/ 0 w 79"/>
                  <a:gd name="T9" fmla="*/ 0 h 56"/>
                  <a:gd name="T10" fmla="*/ 0 w 79"/>
                  <a:gd name="T11" fmla="*/ 0 h 56"/>
                  <a:gd name="T12" fmla="*/ 78 w 79"/>
                  <a:gd name="T13" fmla="*/ 0 h 56"/>
                  <a:gd name="T14" fmla="*/ 78 w 79"/>
                  <a:gd name="T15" fmla="*/ 55 h 56"/>
                  <a:gd name="T16" fmla="*/ 0 w 79"/>
                  <a:gd name="T17" fmla="*/ 55 h 56"/>
                  <a:gd name="T18" fmla="*/ 0 w 79"/>
                  <a:gd name="T19" fmla="*/ 0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9"/>
                  <a:gd name="T31" fmla="*/ 0 h 56"/>
                  <a:gd name="T32" fmla="*/ 79 w 79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9" h="56">
                    <a:moveTo>
                      <a:pt x="0" y="0"/>
                    </a:moveTo>
                    <a:lnTo>
                      <a:pt x="79" y="0"/>
                    </a:lnTo>
                    <a:lnTo>
                      <a:pt x="79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8" y="0"/>
                    </a:lnTo>
                    <a:lnTo>
                      <a:pt x="7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8" name="Freeform 185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8" cy="55"/>
              </a:xfrm>
              <a:custGeom>
                <a:avLst/>
                <a:gdLst>
                  <a:gd name="T0" fmla="*/ 0 w 78"/>
                  <a:gd name="T1" fmla="*/ 0 h 55"/>
                  <a:gd name="T2" fmla="*/ 78 w 78"/>
                  <a:gd name="T3" fmla="*/ 0 h 55"/>
                  <a:gd name="T4" fmla="*/ 78 w 78"/>
                  <a:gd name="T5" fmla="*/ 55 h 55"/>
                  <a:gd name="T6" fmla="*/ 0 w 78"/>
                  <a:gd name="T7" fmla="*/ 55 h 55"/>
                  <a:gd name="T8" fmla="*/ 0 w 78"/>
                  <a:gd name="T9" fmla="*/ 0 h 55"/>
                  <a:gd name="T10" fmla="*/ 0 w 78"/>
                  <a:gd name="T11" fmla="*/ 0 h 55"/>
                  <a:gd name="T12" fmla="*/ 77 w 78"/>
                  <a:gd name="T13" fmla="*/ 0 h 55"/>
                  <a:gd name="T14" fmla="*/ 77 w 78"/>
                  <a:gd name="T15" fmla="*/ 54 h 55"/>
                  <a:gd name="T16" fmla="*/ 0 w 78"/>
                  <a:gd name="T17" fmla="*/ 54 h 55"/>
                  <a:gd name="T18" fmla="*/ 0 w 78"/>
                  <a:gd name="T19" fmla="*/ 0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55"/>
                  <a:gd name="T32" fmla="*/ 78 w 78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55">
                    <a:moveTo>
                      <a:pt x="0" y="0"/>
                    </a:moveTo>
                    <a:lnTo>
                      <a:pt x="78" y="0"/>
                    </a:lnTo>
                    <a:lnTo>
                      <a:pt x="7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7" y="0"/>
                    </a:lnTo>
                    <a:lnTo>
                      <a:pt x="77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29" name="Freeform 185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7" cy="54"/>
              </a:xfrm>
              <a:custGeom>
                <a:avLst/>
                <a:gdLst>
                  <a:gd name="T0" fmla="*/ 0 w 77"/>
                  <a:gd name="T1" fmla="*/ 0 h 54"/>
                  <a:gd name="T2" fmla="*/ 77 w 77"/>
                  <a:gd name="T3" fmla="*/ 0 h 54"/>
                  <a:gd name="T4" fmla="*/ 77 w 77"/>
                  <a:gd name="T5" fmla="*/ 54 h 54"/>
                  <a:gd name="T6" fmla="*/ 0 w 77"/>
                  <a:gd name="T7" fmla="*/ 54 h 54"/>
                  <a:gd name="T8" fmla="*/ 0 w 77"/>
                  <a:gd name="T9" fmla="*/ 0 h 54"/>
                  <a:gd name="T10" fmla="*/ 0 w 77"/>
                  <a:gd name="T11" fmla="*/ 0 h 54"/>
                  <a:gd name="T12" fmla="*/ 76 w 77"/>
                  <a:gd name="T13" fmla="*/ 0 h 54"/>
                  <a:gd name="T14" fmla="*/ 76 w 77"/>
                  <a:gd name="T15" fmla="*/ 53 h 54"/>
                  <a:gd name="T16" fmla="*/ 0 w 77"/>
                  <a:gd name="T17" fmla="*/ 53 h 54"/>
                  <a:gd name="T18" fmla="*/ 0 w 7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7"/>
                  <a:gd name="T31" fmla="*/ 0 h 54"/>
                  <a:gd name="T32" fmla="*/ 77 w 77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7" h="54">
                    <a:moveTo>
                      <a:pt x="0" y="0"/>
                    </a:moveTo>
                    <a:lnTo>
                      <a:pt x="77" y="0"/>
                    </a:lnTo>
                    <a:lnTo>
                      <a:pt x="77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6" y="0"/>
                    </a:lnTo>
                    <a:lnTo>
                      <a:pt x="76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C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0" name="Freeform 185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6" cy="53"/>
              </a:xfrm>
              <a:custGeom>
                <a:avLst/>
                <a:gdLst>
                  <a:gd name="T0" fmla="*/ 0 w 76"/>
                  <a:gd name="T1" fmla="*/ 0 h 53"/>
                  <a:gd name="T2" fmla="*/ 76 w 76"/>
                  <a:gd name="T3" fmla="*/ 0 h 53"/>
                  <a:gd name="T4" fmla="*/ 76 w 76"/>
                  <a:gd name="T5" fmla="*/ 53 h 53"/>
                  <a:gd name="T6" fmla="*/ 0 w 76"/>
                  <a:gd name="T7" fmla="*/ 53 h 53"/>
                  <a:gd name="T8" fmla="*/ 0 w 76"/>
                  <a:gd name="T9" fmla="*/ 0 h 53"/>
                  <a:gd name="T10" fmla="*/ 0 w 76"/>
                  <a:gd name="T11" fmla="*/ 0 h 53"/>
                  <a:gd name="T12" fmla="*/ 74 w 76"/>
                  <a:gd name="T13" fmla="*/ 0 h 53"/>
                  <a:gd name="T14" fmla="*/ 74 w 76"/>
                  <a:gd name="T15" fmla="*/ 53 h 53"/>
                  <a:gd name="T16" fmla="*/ 0 w 76"/>
                  <a:gd name="T17" fmla="*/ 53 h 53"/>
                  <a:gd name="T18" fmla="*/ 0 w 76"/>
                  <a:gd name="T19" fmla="*/ 0 h 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53"/>
                  <a:gd name="T32" fmla="*/ 76 w 76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53">
                    <a:moveTo>
                      <a:pt x="0" y="0"/>
                    </a:moveTo>
                    <a:lnTo>
                      <a:pt x="76" y="0"/>
                    </a:lnTo>
                    <a:lnTo>
                      <a:pt x="76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4" y="0"/>
                    </a:lnTo>
                    <a:lnTo>
                      <a:pt x="74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1" name="Freeform 185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4" cy="53"/>
              </a:xfrm>
              <a:custGeom>
                <a:avLst/>
                <a:gdLst>
                  <a:gd name="T0" fmla="*/ 0 w 74"/>
                  <a:gd name="T1" fmla="*/ 0 h 53"/>
                  <a:gd name="T2" fmla="*/ 74 w 74"/>
                  <a:gd name="T3" fmla="*/ 0 h 53"/>
                  <a:gd name="T4" fmla="*/ 74 w 74"/>
                  <a:gd name="T5" fmla="*/ 53 h 53"/>
                  <a:gd name="T6" fmla="*/ 0 w 74"/>
                  <a:gd name="T7" fmla="*/ 53 h 53"/>
                  <a:gd name="T8" fmla="*/ 0 w 74"/>
                  <a:gd name="T9" fmla="*/ 0 h 53"/>
                  <a:gd name="T10" fmla="*/ 0 w 74"/>
                  <a:gd name="T11" fmla="*/ 0 h 53"/>
                  <a:gd name="T12" fmla="*/ 74 w 74"/>
                  <a:gd name="T13" fmla="*/ 0 h 53"/>
                  <a:gd name="T14" fmla="*/ 74 w 74"/>
                  <a:gd name="T15" fmla="*/ 52 h 53"/>
                  <a:gd name="T16" fmla="*/ 0 w 74"/>
                  <a:gd name="T17" fmla="*/ 52 h 53"/>
                  <a:gd name="T18" fmla="*/ 0 w 74"/>
                  <a:gd name="T19" fmla="*/ 0 h 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53"/>
                  <a:gd name="T32" fmla="*/ 74 w 74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53">
                    <a:moveTo>
                      <a:pt x="0" y="0"/>
                    </a:moveTo>
                    <a:lnTo>
                      <a:pt x="74" y="0"/>
                    </a:lnTo>
                    <a:lnTo>
                      <a:pt x="74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4" y="0"/>
                    </a:lnTo>
                    <a:lnTo>
                      <a:pt x="74" y="52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2" name="Freeform 185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4" cy="52"/>
              </a:xfrm>
              <a:custGeom>
                <a:avLst/>
                <a:gdLst>
                  <a:gd name="T0" fmla="*/ 0 w 74"/>
                  <a:gd name="T1" fmla="*/ 0 h 52"/>
                  <a:gd name="T2" fmla="*/ 74 w 74"/>
                  <a:gd name="T3" fmla="*/ 0 h 52"/>
                  <a:gd name="T4" fmla="*/ 74 w 74"/>
                  <a:gd name="T5" fmla="*/ 52 h 52"/>
                  <a:gd name="T6" fmla="*/ 0 w 74"/>
                  <a:gd name="T7" fmla="*/ 52 h 52"/>
                  <a:gd name="T8" fmla="*/ 0 w 74"/>
                  <a:gd name="T9" fmla="*/ 0 h 52"/>
                  <a:gd name="T10" fmla="*/ 0 w 74"/>
                  <a:gd name="T11" fmla="*/ 0 h 52"/>
                  <a:gd name="T12" fmla="*/ 72 w 74"/>
                  <a:gd name="T13" fmla="*/ 0 h 52"/>
                  <a:gd name="T14" fmla="*/ 72 w 74"/>
                  <a:gd name="T15" fmla="*/ 51 h 52"/>
                  <a:gd name="T16" fmla="*/ 0 w 74"/>
                  <a:gd name="T17" fmla="*/ 51 h 52"/>
                  <a:gd name="T18" fmla="*/ 0 w 74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52"/>
                  <a:gd name="T32" fmla="*/ 74 w 74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52">
                    <a:moveTo>
                      <a:pt x="0" y="0"/>
                    </a:moveTo>
                    <a:lnTo>
                      <a:pt x="74" y="0"/>
                    </a:lnTo>
                    <a:lnTo>
                      <a:pt x="74" y="52"/>
                    </a:lnTo>
                    <a:lnTo>
                      <a:pt x="0" y="5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2" y="0"/>
                    </a:lnTo>
                    <a:lnTo>
                      <a:pt x="72" y="51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3" name="Freeform 185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2" cy="51"/>
              </a:xfrm>
              <a:custGeom>
                <a:avLst/>
                <a:gdLst>
                  <a:gd name="T0" fmla="*/ 0 w 72"/>
                  <a:gd name="T1" fmla="*/ 0 h 51"/>
                  <a:gd name="T2" fmla="*/ 72 w 72"/>
                  <a:gd name="T3" fmla="*/ 0 h 51"/>
                  <a:gd name="T4" fmla="*/ 72 w 72"/>
                  <a:gd name="T5" fmla="*/ 51 h 51"/>
                  <a:gd name="T6" fmla="*/ 0 w 72"/>
                  <a:gd name="T7" fmla="*/ 51 h 51"/>
                  <a:gd name="T8" fmla="*/ 0 w 72"/>
                  <a:gd name="T9" fmla="*/ 0 h 51"/>
                  <a:gd name="T10" fmla="*/ 0 w 72"/>
                  <a:gd name="T11" fmla="*/ 0 h 51"/>
                  <a:gd name="T12" fmla="*/ 71 w 72"/>
                  <a:gd name="T13" fmla="*/ 0 h 51"/>
                  <a:gd name="T14" fmla="*/ 71 w 72"/>
                  <a:gd name="T15" fmla="*/ 50 h 51"/>
                  <a:gd name="T16" fmla="*/ 0 w 72"/>
                  <a:gd name="T17" fmla="*/ 50 h 51"/>
                  <a:gd name="T18" fmla="*/ 0 w 72"/>
                  <a:gd name="T19" fmla="*/ 0 h 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"/>
                  <a:gd name="T31" fmla="*/ 0 h 51"/>
                  <a:gd name="T32" fmla="*/ 72 w 72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" h="51">
                    <a:moveTo>
                      <a:pt x="0" y="0"/>
                    </a:moveTo>
                    <a:lnTo>
                      <a:pt x="72" y="0"/>
                    </a:lnTo>
                    <a:lnTo>
                      <a:pt x="72" y="51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0D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4" name="Freeform 185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1" cy="50"/>
              </a:xfrm>
              <a:custGeom>
                <a:avLst/>
                <a:gdLst>
                  <a:gd name="T0" fmla="*/ 0 w 71"/>
                  <a:gd name="T1" fmla="*/ 0 h 50"/>
                  <a:gd name="T2" fmla="*/ 71 w 71"/>
                  <a:gd name="T3" fmla="*/ 0 h 50"/>
                  <a:gd name="T4" fmla="*/ 71 w 71"/>
                  <a:gd name="T5" fmla="*/ 50 h 50"/>
                  <a:gd name="T6" fmla="*/ 0 w 71"/>
                  <a:gd name="T7" fmla="*/ 50 h 50"/>
                  <a:gd name="T8" fmla="*/ 0 w 71"/>
                  <a:gd name="T9" fmla="*/ 0 h 50"/>
                  <a:gd name="T10" fmla="*/ 0 w 71"/>
                  <a:gd name="T11" fmla="*/ 0 h 50"/>
                  <a:gd name="T12" fmla="*/ 70 w 71"/>
                  <a:gd name="T13" fmla="*/ 0 h 50"/>
                  <a:gd name="T14" fmla="*/ 70 w 71"/>
                  <a:gd name="T15" fmla="*/ 50 h 50"/>
                  <a:gd name="T16" fmla="*/ 0 w 71"/>
                  <a:gd name="T17" fmla="*/ 50 h 50"/>
                  <a:gd name="T18" fmla="*/ 0 w 71"/>
                  <a:gd name="T19" fmla="*/ 0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50"/>
                  <a:gd name="T32" fmla="*/ 71 w 71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50">
                    <a:moveTo>
                      <a:pt x="0" y="0"/>
                    </a:moveTo>
                    <a:lnTo>
                      <a:pt x="71" y="0"/>
                    </a:lnTo>
                    <a:lnTo>
                      <a:pt x="71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0" y="0"/>
                    </a:lnTo>
                    <a:lnTo>
                      <a:pt x="70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5" name="Freeform 185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0" cy="50"/>
              </a:xfrm>
              <a:custGeom>
                <a:avLst/>
                <a:gdLst>
                  <a:gd name="T0" fmla="*/ 0 w 70"/>
                  <a:gd name="T1" fmla="*/ 0 h 50"/>
                  <a:gd name="T2" fmla="*/ 70 w 70"/>
                  <a:gd name="T3" fmla="*/ 0 h 50"/>
                  <a:gd name="T4" fmla="*/ 70 w 70"/>
                  <a:gd name="T5" fmla="*/ 50 h 50"/>
                  <a:gd name="T6" fmla="*/ 0 w 70"/>
                  <a:gd name="T7" fmla="*/ 50 h 50"/>
                  <a:gd name="T8" fmla="*/ 0 w 70"/>
                  <a:gd name="T9" fmla="*/ 0 h 50"/>
                  <a:gd name="T10" fmla="*/ 0 w 70"/>
                  <a:gd name="T11" fmla="*/ 0 h 50"/>
                  <a:gd name="T12" fmla="*/ 69 w 70"/>
                  <a:gd name="T13" fmla="*/ 0 h 50"/>
                  <a:gd name="T14" fmla="*/ 69 w 70"/>
                  <a:gd name="T15" fmla="*/ 49 h 50"/>
                  <a:gd name="T16" fmla="*/ 0 w 70"/>
                  <a:gd name="T17" fmla="*/ 49 h 50"/>
                  <a:gd name="T18" fmla="*/ 0 w 70"/>
                  <a:gd name="T19" fmla="*/ 0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0"/>
                  <a:gd name="T32" fmla="*/ 70 w 70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0">
                    <a:moveTo>
                      <a:pt x="0" y="0"/>
                    </a:moveTo>
                    <a:lnTo>
                      <a:pt x="70" y="0"/>
                    </a:lnTo>
                    <a:lnTo>
                      <a:pt x="70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9" y="0"/>
                    </a:lnTo>
                    <a:lnTo>
                      <a:pt x="69" y="49"/>
                    </a:lnTo>
                    <a:lnTo>
                      <a:pt x="0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D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6" name="Freeform 186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9" cy="49"/>
              </a:xfrm>
              <a:custGeom>
                <a:avLst/>
                <a:gdLst>
                  <a:gd name="T0" fmla="*/ 0 w 69"/>
                  <a:gd name="T1" fmla="*/ 0 h 49"/>
                  <a:gd name="T2" fmla="*/ 69 w 69"/>
                  <a:gd name="T3" fmla="*/ 0 h 49"/>
                  <a:gd name="T4" fmla="*/ 69 w 69"/>
                  <a:gd name="T5" fmla="*/ 49 h 49"/>
                  <a:gd name="T6" fmla="*/ 0 w 69"/>
                  <a:gd name="T7" fmla="*/ 49 h 49"/>
                  <a:gd name="T8" fmla="*/ 0 w 69"/>
                  <a:gd name="T9" fmla="*/ 0 h 49"/>
                  <a:gd name="T10" fmla="*/ 0 w 69"/>
                  <a:gd name="T11" fmla="*/ 0 h 49"/>
                  <a:gd name="T12" fmla="*/ 68 w 69"/>
                  <a:gd name="T13" fmla="*/ 0 h 49"/>
                  <a:gd name="T14" fmla="*/ 68 w 69"/>
                  <a:gd name="T15" fmla="*/ 48 h 49"/>
                  <a:gd name="T16" fmla="*/ 0 w 69"/>
                  <a:gd name="T17" fmla="*/ 48 h 49"/>
                  <a:gd name="T18" fmla="*/ 0 w 69"/>
                  <a:gd name="T19" fmla="*/ 0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9"/>
                  <a:gd name="T31" fmla="*/ 0 h 49"/>
                  <a:gd name="T32" fmla="*/ 69 w 69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9" h="49">
                    <a:moveTo>
                      <a:pt x="0" y="0"/>
                    </a:moveTo>
                    <a:lnTo>
                      <a:pt x="69" y="0"/>
                    </a:lnTo>
                    <a:lnTo>
                      <a:pt x="69" y="49"/>
                    </a:lnTo>
                    <a:lnTo>
                      <a:pt x="0" y="4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8" y="0"/>
                    </a:lnTo>
                    <a:lnTo>
                      <a:pt x="68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D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7" name="Freeform 186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8" cy="48"/>
              </a:xfrm>
              <a:custGeom>
                <a:avLst/>
                <a:gdLst>
                  <a:gd name="T0" fmla="*/ 0 w 68"/>
                  <a:gd name="T1" fmla="*/ 0 h 48"/>
                  <a:gd name="T2" fmla="*/ 68 w 68"/>
                  <a:gd name="T3" fmla="*/ 0 h 48"/>
                  <a:gd name="T4" fmla="*/ 68 w 68"/>
                  <a:gd name="T5" fmla="*/ 48 h 48"/>
                  <a:gd name="T6" fmla="*/ 0 w 68"/>
                  <a:gd name="T7" fmla="*/ 48 h 48"/>
                  <a:gd name="T8" fmla="*/ 0 w 68"/>
                  <a:gd name="T9" fmla="*/ 0 h 48"/>
                  <a:gd name="T10" fmla="*/ 0 w 68"/>
                  <a:gd name="T11" fmla="*/ 0 h 48"/>
                  <a:gd name="T12" fmla="*/ 67 w 68"/>
                  <a:gd name="T13" fmla="*/ 0 h 48"/>
                  <a:gd name="T14" fmla="*/ 67 w 68"/>
                  <a:gd name="T15" fmla="*/ 47 h 48"/>
                  <a:gd name="T16" fmla="*/ 0 w 68"/>
                  <a:gd name="T17" fmla="*/ 47 h 48"/>
                  <a:gd name="T18" fmla="*/ 0 w 68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48"/>
                  <a:gd name="T32" fmla="*/ 68 w 68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48">
                    <a:moveTo>
                      <a:pt x="0" y="0"/>
                    </a:moveTo>
                    <a:lnTo>
                      <a:pt x="68" y="0"/>
                    </a:lnTo>
                    <a:lnTo>
                      <a:pt x="68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7" y="0"/>
                    </a:lnTo>
                    <a:lnTo>
                      <a:pt x="67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6D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8" name="Freeform 186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7" cy="47"/>
              </a:xfrm>
              <a:custGeom>
                <a:avLst/>
                <a:gdLst>
                  <a:gd name="T0" fmla="*/ 0 w 67"/>
                  <a:gd name="T1" fmla="*/ 0 h 47"/>
                  <a:gd name="T2" fmla="*/ 67 w 67"/>
                  <a:gd name="T3" fmla="*/ 0 h 47"/>
                  <a:gd name="T4" fmla="*/ 67 w 67"/>
                  <a:gd name="T5" fmla="*/ 47 h 47"/>
                  <a:gd name="T6" fmla="*/ 0 w 67"/>
                  <a:gd name="T7" fmla="*/ 47 h 47"/>
                  <a:gd name="T8" fmla="*/ 0 w 67"/>
                  <a:gd name="T9" fmla="*/ 0 h 47"/>
                  <a:gd name="T10" fmla="*/ 0 w 67"/>
                  <a:gd name="T11" fmla="*/ 0 h 47"/>
                  <a:gd name="T12" fmla="*/ 66 w 67"/>
                  <a:gd name="T13" fmla="*/ 0 h 47"/>
                  <a:gd name="T14" fmla="*/ 66 w 67"/>
                  <a:gd name="T15" fmla="*/ 46 h 47"/>
                  <a:gd name="T16" fmla="*/ 0 w 67"/>
                  <a:gd name="T17" fmla="*/ 46 h 47"/>
                  <a:gd name="T18" fmla="*/ 0 w 67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47"/>
                  <a:gd name="T32" fmla="*/ 67 w 67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47">
                    <a:moveTo>
                      <a:pt x="0" y="0"/>
                    </a:moveTo>
                    <a:lnTo>
                      <a:pt x="67" y="0"/>
                    </a:lnTo>
                    <a:lnTo>
                      <a:pt x="67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6" y="0"/>
                    </a:lnTo>
                    <a:lnTo>
                      <a:pt x="66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39" name="Freeform 186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6" cy="46"/>
              </a:xfrm>
              <a:custGeom>
                <a:avLst/>
                <a:gdLst>
                  <a:gd name="T0" fmla="*/ 0 w 66"/>
                  <a:gd name="T1" fmla="*/ 0 h 46"/>
                  <a:gd name="T2" fmla="*/ 66 w 66"/>
                  <a:gd name="T3" fmla="*/ 0 h 46"/>
                  <a:gd name="T4" fmla="*/ 66 w 66"/>
                  <a:gd name="T5" fmla="*/ 46 h 46"/>
                  <a:gd name="T6" fmla="*/ 0 w 66"/>
                  <a:gd name="T7" fmla="*/ 46 h 46"/>
                  <a:gd name="T8" fmla="*/ 0 w 66"/>
                  <a:gd name="T9" fmla="*/ 0 h 46"/>
                  <a:gd name="T10" fmla="*/ 0 w 66"/>
                  <a:gd name="T11" fmla="*/ 0 h 46"/>
                  <a:gd name="T12" fmla="*/ 65 w 66"/>
                  <a:gd name="T13" fmla="*/ 0 h 46"/>
                  <a:gd name="T14" fmla="*/ 65 w 66"/>
                  <a:gd name="T15" fmla="*/ 46 h 46"/>
                  <a:gd name="T16" fmla="*/ 0 w 66"/>
                  <a:gd name="T17" fmla="*/ 46 h 46"/>
                  <a:gd name="T18" fmla="*/ 0 w 66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46"/>
                  <a:gd name="T32" fmla="*/ 66 w 66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46">
                    <a:moveTo>
                      <a:pt x="0" y="0"/>
                    </a:moveTo>
                    <a:lnTo>
                      <a:pt x="66" y="0"/>
                    </a:lnTo>
                    <a:lnTo>
                      <a:pt x="66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5" y="0"/>
                    </a:lnTo>
                    <a:lnTo>
                      <a:pt x="65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0" name="Freeform 186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5" cy="46"/>
              </a:xfrm>
              <a:custGeom>
                <a:avLst/>
                <a:gdLst>
                  <a:gd name="T0" fmla="*/ 0 w 65"/>
                  <a:gd name="T1" fmla="*/ 0 h 46"/>
                  <a:gd name="T2" fmla="*/ 65 w 65"/>
                  <a:gd name="T3" fmla="*/ 0 h 46"/>
                  <a:gd name="T4" fmla="*/ 65 w 65"/>
                  <a:gd name="T5" fmla="*/ 46 h 46"/>
                  <a:gd name="T6" fmla="*/ 0 w 65"/>
                  <a:gd name="T7" fmla="*/ 46 h 46"/>
                  <a:gd name="T8" fmla="*/ 0 w 65"/>
                  <a:gd name="T9" fmla="*/ 0 h 46"/>
                  <a:gd name="T10" fmla="*/ 0 w 65"/>
                  <a:gd name="T11" fmla="*/ 0 h 46"/>
                  <a:gd name="T12" fmla="*/ 63 w 65"/>
                  <a:gd name="T13" fmla="*/ 0 h 46"/>
                  <a:gd name="T14" fmla="*/ 63 w 65"/>
                  <a:gd name="T15" fmla="*/ 45 h 46"/>
                  <a:gd name="T16" fmla="*/ 0 w 65"/>
                  <a:gd name="T17" fmla="*/ 45 h 46"/>
                  <a:gd name="T18" fmla="*/ 0 w 65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46"/>
                  <a:gd name="T32" fmla="*/ 65 w 65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46">
                    <a:moveTo>
                      <a:pt x="0" y="0"/>
                    </a:moveTo>
                    <a:lnTo>
                      <a:pt x="65" y="0"/>
                    </a:lnTo>
                    <a:lnTo>
                      <a:pt x="65" y="46"/>
                    </a:lnTo>
                    <a:lnTo>
                      <a:pt x="0" y="4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3" y="0"/>
                    </a:lnTo>
                    <a:lnTo>
                      <a:pt x="63" y="45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1" name="Freeform 186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3" cy="45"/>
              </a:xfrm>
              <a:custGeom>
                <a:avLst/>
                <a:gdLst>
                  <a:gd name="T0" fmla="*/ 0 w 63"/>
                  <a:gd name="T1" fmla="*/ 0 h 45"/>
                  <a:gd name="T2" fmla="*/ 63 w 63"/>
                  <a:gd name="T3" fmla="*/ 0 h 45"/>
                  <a:gd name="T4" fmla="*/ 63 w 63"/>
                  <a:gd name="T5" fmla="*/ 45 h 45"/>
                  <a:gd name="T6" fmla="*/ 0 w 63"/>
                  <a:gd name="T7" fmla="*/ 45 h 45"/>
                  <a:gd name="T8" fmla="*/ 0 w 63"/>
                  <a:gd name="T9" fmla="*/ 0 h 45"/>
                  <a:gd name="T10" fmla="*/ 0 w 63"/>
                  <a:gd name="T11" fmla="*/ 0 h 45"/>
                  <a:gd name="T12" fmla="*/ 62 w 63"/>
                  <a:gd name="T13" fmla="*/ 0 h 45"/>
                  <a:gd name="T14" fmla="*/ 62 w 63"/>
                  <a:gd name="T15" fmla="*/ 44 h 45"/>
                  <a:gd name="T16" fmla="*/ 0 w 63"/>
                  <a:gd name="T17" fmla="*/ 44 h 45"/>
                  <a:gd name="T18" fmla="*/ 0 w 63"/>
                  <a:gd name="T19" fmla="*/ 0 h 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45"/>
                  <a:gd name="T32" fmla="*/ 63 w 63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45">
                    <a:moveTo>
                      <a:pt x="0" y="0"/>
                    </a:moveTo>
                    <a:lnTo>
                      <a:pt x="63" y="0"/>
                    </a:lnTo>
                    <a:lnTo>
                      <a:pt x="63" y="45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2" y="0"/>
                    </a:lnTo>
                    <a:lnTo>
                      <a:pt x="6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D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2" name="Freeform 186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2" cy="44"/>
              </a:xfrm>
              <a:custGeom>
                <a:avLst/>
                <a:gdLst>
                  <a:gd name="T0" fmla="*/ 0 w 62"/>
                  <a:gd name="T1" fmla="*/ 0 h 44"/>
                  <a:gd name="T2" fmla="*/ 62 w 62"/>
                  <a:gd name="T3" fmla="*/ 0 h 44"/>
                  <a:gd name="T4" fmla="*/ 62 w 62"/>
                  <a:gd name="T5" fmla="*/ 44 h 44"/>
                  <a:gd name="T6" fmla="*/ 0 w 62"/>
                  <a:gd name="T7" fmla="*/ 44 h 44"/>
                  <a:gd name="T8" fmla="*/ 0 w 62"/>
                  <a:gd name="T9" fmla="*/ 0 h 44"/>
                  <a:gd name="T10" fmla="*/ 0 w 62"/>
                  <a:gd name="T11" fmla="*/ 0 h 44"/>
                  <a:gd name="T12" fmla="*/ 61 w 62"/>
                  <a:gd name="T13" fmla="*/ 0 h 44"/>
                  <a:gd name="T14" fmla="*/ 61 w 62"/>
                  <a:gd name="T15" fmla="*/ 43 h 44"/>
                  <a:gd name="T16" fmla="*/ 0 w 62"/>
                  <a:gd name="T17" fmla="*/ 43 h 44"/>
                  <a:gd name="T18" fmla="*/ 0 w 62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44"/>
                  <a:gd name="T32" fmla="*/ 62 w 62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44">
                    <a:moveTo>
                      <a:pt x="0" y="0"/>
                    </a:moveTo>
                    <a:lnTo>
                      <a:pt x="62" y="0"/>
                    </a:lnTo>
                    <a:lnTo>
                      <a:pt x="6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1" y="0"/>
                    </a:lnTo>
                    <a:lnTo>
                      <a:pt x="61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D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3" name="Freeform 186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1" cy="43"/>
              </a:xfrm>
              <a:custGeom>
                <a:avLst/>
                <a:gdLst>
                  <a:gd name="T0" fmla="*/ 0 w 61"/>
                  <a:gd name="T1" fmla="*/ 0 h 43"/>
                  <a:gd name="T2" fmla="*/ 61 w 61"/>
                  <a:gd name="T3" fmla="*/ 0 h 43"/>
                  <a:gd name="T4" fmla="*/ 61 w 61"/>
                  <a:gd name="T5" fmla="*/ 43 h 43"/>
                  <a:gd name="T6" fmla="*/ 0 w 61"/>
                  <a:gd name="T7" fmla="*/ 43 h 43"/>
                  <a:gd name="T8" fmla="*/ 0 w 61"/>
                  <a:gd name="T9" fmla="*/ 0 h 43"/>
                  <a:gd name="T10" fmla="*/ 0 w 61"/>
                  <a:gd name="T11" fmla="*/ 0 h 43"/>
                  <a:gd name="T12" fmla="*/ 60 w 61"/>
                  <a:gd name="T13" fmla="*/ 0 h 43"/>
                  <a:gd name="T14" fmla="*/ 60 w 61"/>
                  <a:gd name="T15" fmla="*/ 43 h 43"/>
                  <a:gd name="T16" fmla="*/ 0 w 61"/>
                  <a:gd name="T17" fmla="*/ 43 h 43"/>
                  <a:gd name="T18" fmla="*/ 0 w 61"/>
                  <a:gd name="T19" fmla="*/ 0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43"/>
                  <a:gd name="T32" fmla="*/ 61 w 61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43">
                    <a:moveTo>
                      <a:pt x="0" y="0"/>
                    </a:moveTo>
                    <a:lnTo>
                      <a:pt x="61" y="0"/>
                    </a:lnTo>
                    <a:lnTo>
                      <a:pt x="61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0" y="0"/>
                    </a:lnTo>
                    <a:lnTo>
                      <a:pt x="6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4" name="Freeform 186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0" cy="43"/>
              </a:xfrm>
              <a:custGeom>
                <a:avLst/>
                <a:gdLst>
                  <a:gd name="T0" fmla="*/ 0 w 60"/>
                  <a:gd name="T1" fmla="*/ 0 h 43"/>
                  <a:gd name="T2" fmla="*/ 60 w 60"/>
                  <a:gd name="T3" fmla="*/ 0 h 43"/>
                  <a:gd name="T4" fmla="*/ 60 w 60"/>
                  <a:gd name="T5" fmla="*/ 43 h 43"/>
                  <a:gd name="T6" fmla="*/ 0 w 60"/>
                  <a:gd name="T7" fmla="*/ 43 h 43"/>
                  <a:gd name="T8" fmla="*/ 0 w 60"/>
                  <a:gd name="T9" fmla="*/ 0 h 43"/>
                  <a:gd name="T10" fmla="*/ 0 w 60"/>
                  <a:gd name="T11" fmla="*/ 0 h 43"/>
                  <a:gd name="T12" fmla="*/ 59 w 60"/>
                  <a:gd name="T13" fmla="*/ 0 h 43"/>
                  <a:gd name="T14" fmla="*/ 59 w 60"/>
                  <a:gd name="T15" fmla="*/ 42 h 43"/>
                  <a:gd name="T16" fmla="*/ 0 w 60"/>
                  <a:gd name="T17" fmla="*/ 42 h 43"/>
                  <a:gd name="T18" fmla="*/ 0 w 60"/>
                  <a:gd name="T19" fmla="*/ 0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43"/>
                  <a:gd name="T32" fmla="*/ 60 w 60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43">
                    <a:moveTo>
                      <a:pt x="0" y="0"/>
                    </a:moveTo>
                    <a:lnTo>
                      <a:pt x="60" y="0"/>
                    </a:lnTo>
                    <a:lnTo>
                      <a:pt x="6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9" y="0"/>
                    </a:lnTo>
                    <a:lnTo>
                      <a:pt x="59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5" name="Freeform 186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9" cy="42"/>
              </a:xfrm>
              <a:custGeom>
                <a:avLst/>
                <a:gdLst>
                  <a:gd name="T0" fmla="*/ 0 w 59"/>
                  <a:gd name="T1" fmla="*/ 0 h 42"/>
                  <a:gd name="T2" fmla="*/ 59 w 59"/>
                  <a:gd name="T3" fmla="*/ 0 h 42"/>
                  <a:gd name="T4" fmla="*/ 59 w 59"/>
                  <a:gd name="T5" fmla="*/ 42 h 42"/>
                  <a:gd name="T6" fmla="*/ 0 w 59"/>
                  <a:gd name="T7" fmla="*/ 42 h 42"/>
                  <a:gd name="T8" fmla="*/ 0 w 59"/>
                  <a:gd name="T9" fmla="*/ 0 h 42"/>
                  <a:gd name="T10" fmla="*/ 0 w 59"/>
                  <a:gd name="T11" fmla="*/ 0 h 42"/>
                  <a:gd name="T12" fmla="*/ 58 w 59"/>
                  <a:gd name="T13" fmla="*/ 0 h 42"/>
                  <a:gd name="T14" fmla="*/ 58 w 59"/>
                  <a:gd name="T15" fmla="*/ 41 h 42"/>
                  <a:gd name="T16" fmla="*/ 0 w 59"/>
                  <a:gd name="T17" fmla="*/ 41 h 42"/>
                  <a:gd name="T18" fmla="*/ 0 w 59"/>
                  <a:gd name="T19" fmla="*/ 0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42"/>
                  <a:gd name="T32" fmla="*/ 59 w 59"/>
                  <a:gd name="T33" fmla="*/ 42 h 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42">
                    <a:moveTo>
                      <a:pt x="0" y="0"/>
                    </a:moveTo>
                    <a:lnTo>
                      <a:pt x="59" y="0"/>
                    </a:lnTo>
                    <a:lnTo>
                      <a:pt x="59" y="42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8" y="0"/>
                    </a:lnTo>
                    <a:lnTo>
                      <a:pt x="58" y="41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6" name="Freeform 187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8" cy="41"/>
              </a:xfrm>
              <a:custGeom>
                <a:avLst/>
                <a:gdLst>
                  <a:gd name="T0" fmla="*/ 0 w 58"/>
                  <a:gd name="T1" fmla="*/ 0 h 41"/>
                  <a:gd name="T2" fmla="*/ 58 w 58"/>
                  <a:gd name="T3" fmla="*/ 0 h 41"/>
                  <a:gd name="T4" fmla="*/ 58 w 58"/>
                  <a:gd name="T5" fmla="*/ 41 h 41"/>
                  <a:gd name="T6" fmla="*/ 0 w 58"/>
                  <a:gd name="T7" fmla="*/ 41 h 41"/>
                  <a:gd name="T8" fmla="*/ 0 w 58"/>
                  <a:gd name="T9" fmla="*/ 0 h 41"/>
                  <a:gd name="T10" fmla="*/ 0 w 58"/>
                  <a:gd name="T11" fmla="*/ 0 h 41"/>
                  <a:gd name="T12" fmla="*/ 57 w 58"/>
                  <a:gd name="T13" fmla="*/ 0 h 41"/>
                  <a:gd name="T14" fmla="*/ 57 w 58"/>
                  <a:gd name="T15" fmla="*/ 40 h 41"/>
                  <a:gd name="T16" fmla="*/ 0 w 58"/>
                  <a:gd name="T17" fmla="*/ 40 h 41"/>
                  <a:gd name="T18" fmla="*/ 0 w 58"/>
                  <a:gd name="T19" fmla="*/ 0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41"/>
                  <a:gd name="T32" fmla="*/ 58 w 58"/>
                  <a:gd name="T33" fmla="*/ 41 h 4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41">
                    <a:moveTo>
                      <a:pt x="0" y="0"/>
                    </a:moveTo>
                    <a:lnTo>
                      <a:pt x="58" y="0"/>
                    </a:lnTo>
                    <a:lnTo>
                      <a:pt x="58" y="41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7" y="0"/>
                    </a:lnTo>
                    <a:lnTo>
                      <a:pt x="57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E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7" name="Freeform 187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7" cy="40"/>
              </a:xfrm>
              <a:custGeom>
                <a:avLst/>
                <a:gdLst>
                  <a:gd name="T0" fmla="*/ 0 w 57"/>
                  <a:gd name="T1" fmla="*/ 0 h 40"/>
                  <a:gd name="T2" fmla="*/ 57 w 57"/>
                  <a:gd name="T3" fmla="*/ 0 h 40"/>
                  <a:gd name="T4" fmla="*/ 57 w 57"/>
                  <a:gd name="T5" fmla="*/ 40 h 40"/>
                  <a:gd name="T6" fmla="*/ 0 w 57"/>
                  <a:gd name="T7" fmla="*/ 40 h 40"/>
                  <a:gd name="T8" fmla="*/ 0 w 57"/>
                  <a:gd name="T9" fmla="*/ 0 h 40"/>
                  <a:gd name="T10" fmla="*/ 0 w 57"/>
                  <a:gd name="T11" fmla="*/ 0 h 40"/>
                  <a:gd name="T12" fmla="*/ 56 w 57"/>
                  <a:gd name="T13" fmla="*/ 0 h 40"/>
                  <a:gd name="T14" fmla="*/ 56 w 57"/>
                  <a:gd name="T15" fmla="*/ 40 h 40"/>
                  <a:gd name="T16" fmla="*/ 0 w 57"/>
                  <a:gd name="T17" fmla="*/ 40 h 40"/>
                  <a:gd name="T18" fmla="*/ 0 w 57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40"/>
                  <a:gd name="T32" fmla="*/ 57 w 57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40">
                    <a:moveTo>
                      <a:pt x="0" y="0"/>
                    </a:moveTo>
                    <a:lnTo>
                      <a:pt x="57" y="0"/>
                    </a:lnTo>
                    <a:lnTo>
                      <a:pt x="57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6" y="0"/>
                    </a:lnTo>
                    <a:lnTo>
                      <a:pt x="56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8" name="Freeform 187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6" cy="40"/>
              </a:xfrm>
              <a:custGeom>
                <a:avLst/>
                <a:gdLst>
                  <a:gd name="T0" fmla="*/ 0 w 56"/>
                  <a:gd name="T1" fmla="*/ 0 h 40"/>
                  <a:gd name="T2" fmla="*/ 56 w 56"/>
                  <a:gd name="T3" fmla="*/ 0 h 40"/>
                  <a:gd name="T4" fmla="*/ 56 w 56"/>
                  <a:gd name="T5" fmla="*/ 40 h 40"/>
                  <a:gd name="T6" fmla="*/ 0 w 56"/>
                  <a:gd name="T7" fmla="*/ 40 h 40"/>
                  <a:gd name="T8" fmla="*/ 0 w 56"/>
                  <a:gd name="T9" fmla="*/ 0 h 40"/>
                  <a:gd name="T10" fmla="*/ 0 w 56"/>
                  <a:gd name="T11" fmla="*/ 0 h 40"/>
                  <a:gd name="T12" fmla="*/ 55 w 56"/>
                  <a:gd name="T13" fmla="*/ 0 h 40"/>
                  <a:gd name="T14" fmla="*/ 55 w 56"/>
                  <a:gd name="T15" fmla="*/ 39 h 40"/>
                  <a:gd name="T16" fmla="*/ 0 w 56"/>
                  <a:gd name="T17" fmla="*/ 39 h 40"/>
                  <a:gd name="T18" fmla="*/ 0 w 56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40"/>
                  <a:gd name="T32" fmla="*/ 56 w 56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40">
                    <a:moveTo>
                      <a:pt x="0" y="0"/>
                    </a:moveTo>
                    <a:lnTo>
                      <a:pt x="56" y="0"/>
                    </a:lnTo>
                    <a:lnTo>
                      <a:pt x="56" y="40"/>
                    </a:lnTo>
                    <a:lnTo>
                      <a:pt x="0" y="4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5" y="0"/>
                    </a:lnTo>
                    <a:lnTo>
                      <a:pt x="55" y="3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49" name="Freeform 187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5" cy="39"/>
              </a:xfrm>
              <a:custGeom>
                <a:avLst/>
                <a:gdLst>
                  <a:gd name="T0" fmla="*/ 0 w 55"/>
                  <a:gd name="T1" fmla="*/ 0 h 39"/>
                  <a:gd name="T2" fmla="*/ 55 w 55"/>
                  <a:gd name="T3" fmla="*/ 0 h 39"/>
                  <a:gd name="T4" fmla="*/ 55 w 55"/>
                  <a:gd name="T5" fmla="*/ 39 h 39"/>
                  <a:gd name="T6" fmla="*/ 0 w 55"/>
                  <a:gd name="T7" fmla="*/ 39 h 39"/>
                  <a:gd name="T8" fmla="*/ 0 w 55"/>
                  <a:gd name="T9" fmla="*/ 0 h 39"/>
                  <a:gd name="T10" fmla="*/ 0 w 55"/>
                  <a:gd name="T11" fmla="*/ 0 h 39"/>
                  <a:gd name="T12" fmla="*/ 54 w 55"/>
                  <a:gd name="T13" fmla="*/ 0 h 39"/>
                  <a:gd name="T14" fmla="*/ 54 w 55"/>
                  <a:gd name="T15" fmla="*/ 38 h 39"/>
                  <a:gd name="T16" fmla="*/ 0 w 55"/>
                  <a:gd name="T17" fmla="*/ 38 h 39"/>
                  <a:gd name="T18" fmla="*/ 0 w 55"/>
                  <a:gd name="T19" fmla="*/ 0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39"/>
                  <a:gd name="T32" fmla="*/ 55 w 55"/>
                  <a:gd name="T33" fmla="*/ 39 h 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39">
                    <a:moveTo>
                      <a:pt x="0" y="0"/>
                    </a:moveTo>
                    <a:lnTo>
                      <a:pt x="55" y="0"/>
                    </a:lnTo>
                    <a:lnTo>
                      <a:pt x="55" y="3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4" y="0"/>
                    </a:lnTo>
                    <a:lnTo>
                      <a:pt x="54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0" name="Freeform 187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4" cy="38"/>
              </a:xfrm>
              <a:custGeom>
                <a:avLst/>
                <a:gdLst>
                  <a:gd name="T0" fmla="*/ 0 w 54"/>
                  <a:gd name="T1" fmla="*/ 0 h 38"/>
                  <a:gd name="T2" fmla="*/ 54 w 54"/>
                  <a:gd name="T3" fmla="*/ 0 h 38"/>
                  <a:gd name="T4" fmla="*/ 54 w 54"/>
                  <a:gd name="T5" fmla="*/ 38 h 38"/>
                  <a:gd name="T6" fmla="*/ 0 w 54"/>
                  <a:gd name="T7" fmla="*/ 38 h 38"/>
                  <a:gd name="T8" fmla="*/ 0 w 54"/>
                  <a:gd name="T9" fmla="*/ 0 h 38"/>
                  <a:gd name="T10" fmla="*/ 0 w 54"/>
                  <a:gd name="T11" fmla="*/ 0 h 38"/>
                  <a:gd name="T12" fmla="*/ 53 w 54"/>
                  <a:gd name="T13" fmla="*/ 0 h 38"/>
                  <a:gd name="T14" fmla="*/ 53 w 54"/>
                  <a:gd name="T15" fmla="*/ 37 h 38"/>
                  <a:gd name="T16" fmla="*/ 0 w 54"/>
                  <a:gd name="T17" fmla="*/ 37 h 38"/>
                  <a:gd name="T18" fmla="*/ 0 w 54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38"/>
                  <a:gd name="T32" fmla="*/ 54 w 54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38">
                    <a:moveTo>
                      <a:pt x="0" y="0"/>
                    </a:moveTo>
                    <a:lnTo>
                      <a:pt x="54" y="0"/>
                    </a:lnTo>
                    <a:lnTo>
                      <a:pt x="54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3" y="0"/>
                    </a:lnTo>
                    <a:lnTo>
                      <a:pt x="53" y="3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1" name="Freeform 187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3" cy="37"/>
              </a:xfrm>
              <a:custGeom>
                <a:avLst/>
                <a:gdLst>
                  <a:gd name="T0" fmla="*/ 0 w 53"/>
                  <a:gd name="T1" fmla="*/ 0 h 37"/>
                  <a:gd name="T2" fmla="*/ 53 w 53"/>
                  <a:gd name="T3" fmla="*/ 0 h 37"/>
                  <a:gd name="T4" fmla="*/ 53 w 53"/>
                  <a:gd name="T5" fmla="*/ 37 h 37"/>
                  <a:gd name="T6" fmla="*/ 0 w 53"/>
                  <a:gd name="T7" fmla="*/ 37 h 37"/>
                  <a:gd name="T8" fmla="*/ 0 w 53"/>
                  <a:gd name="T9" fmla="*/ 0 h 37"/>
                  <a:gd name="T10" fmla="*/ 0 w 53"/>
                  <a:gd name="T11" fmla="*/ 0 h 37"/>
                  <a:gd name="T12" fmla="*/ 51 w 53"/>
                  <a:gd name="T13" fmla="*/ 0 h 37"/>
                  <a:gd name="T14" fmla="*/ 51 w 53"/>
                  <a:gd name="T15" fmla="*/ 36 h 37"/>
                  <a:gd name="T16" fmla="*/ 0 w 53"/>
                  <a:gd name="T17" fmla="*/ 36 h 37"/>
                  <a:gd name="T18" fmla="*/ 0 w 53"/>
                  <a:gd name="T19" fmla="*/ 0 h 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7"/>
                  <a:gd name="T32" fmla="*/ 53 w 53"/>
                  <a:gd name="T33" fmla="*/ 37 h 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7">
                    <a:moveTo>
                      <a:pt x="0" y="0"/>
                    </a:moveTo>
                    <a:lnTo>
                      <a:pt x="53" y="0"/>
                    </a:lnTo>
                    <a:lnTo>
                      <a:pt x="53" y="3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1" y="0"/>
                    </a:lnTo>
                    <a:lnTo>
                      <a:pt x="51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E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2" name="Freeform 187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1" cy="36"/>
              </a:xfrm>
              <a:custGeom>
                <a:avLst/>
                <a:gdLst>
                  <a:gd name="T0" fmla="*/ 0 w 51"/>
                  <a:gd name="T1" fmla="*/ 0 h 36"/>
                  <a:gd name="T2" fmla="*/ 51 w 51"/>
                  <a:gd name="T3" fmla="*/ 0 h 36"/>
                  <a:gd name="T4" fmla="*/ 51 w 51"/>
                  <a:gd name="T5" fmla="*/ 36 h 36"/>
                  <a:gd name="T6" fmla="*/ 0 w 51"/>
                  <a:gd name="T7" fmla="*/ 36 h 36"/>
                  <a:gd name="T8" fmla="*/ 0 w 51"/>
                  <a:gd name="T9" fmla="*/ 0 h 36"/>
                  <a:gd name="T10" fmla="*/ 0 w 51"/>
                  <a:gd name="T11" fmla="*/ 0 h 36"/>
                  <a:gd name="T12" fmla="*/ 50 w 51"/>
                  <a:gd name="T13" fmla="*/ 0 h 36"/>
                  <a:gd name="T14" fmla="*/ 50 w 51"/>
                  <a:gd name="T15" fmla="*/ 35 h 36"/>
                  <a:gd name="T16" fmla="*/ 0 w 51"/>
                  <a:gd name="T17" fmla="*/ 35 h 36"/>
                  <a:gd name="T18" fmla="*/ 0 w 51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1"/>
                  <a:gd name="T31" fmla="*/ 0 h 36"/>
                  <a:gd name="T32" fmla="*/ 51 w 51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1" h="36">
                    <a:moveTo>
                      <a:pt x="0" y="0"/>
                    </a:moveTo>
                    <a:lnTo>
                      <a:pt x="51" y="0"/>
                    </a:lnTo>
                    <a:lnTo>
                      <a:pt x="51" y="36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0" y="0"/>
                    </a:lnTo>
                    <a:lnTo>
                      <a:pt x="50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3" name="Freeform 187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0" cy="35"/>
              </a:xfrm>
              <a:custGeom>
                <a:avLst/>
                <a:gdLst>
                  <a:gd name="T0" fmla="*/ 0 w 50"/>
                  <a:gd name="T1" fmla="*/ 0 h 35"/>
                  <a:gd name="T2" fmla="*/ 50 w 50"/>
                  <a:gd name="T3" fmla="*/ 0 h 35"/>
                  <a:gd name="T4" fmla="*/ 50 w 50"/>
                  <a:gd name="T5" fmla="*/ 35 h 35"/>
                  <a:gd name="T6" fmla="*/ 0 w 50"/>
                  <a:gd name="T7" fmla="*/ 35 h 35"/>
                  <a:gd name="T8" fmla="*/ 0 w 50"/>
                  <a:gd name="T9" fmla="*/ 0 h 35"/>
                  <a:gd name="T10" fmla="*/ 0 w 50"/>
                  <a:gd name="T11" fmla="*/ 0 h 35"/>
                  <a:gd name="T12" fmla="*/ 49 w 50"/>
                  <a:gd name="T13" fmla="*/ 0 h 35"/>
                  <a:gd name="T14" fmla="*/ 49 w 50"/>
                  <a:gd name="T15" fmla="*/ 35 h 35"/>
                  <a:gd name="T16" fmla="*/ 0 w 50"/>
                  <a:gd name="T17" fmla="*/ 35 h 35"/>
                  <a:gd name="T18" fmla="*/ 0 w 50"/>
                  <a:gd name="T19" fmla="*/ 0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0"/>
                  <a:gd name="T31" fmla="*/ 0 h 35"/>
                  <a:gd name="T32" fmla="*/ 50 w 50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0" h="35">
                    <a:moveTo>
                      <a:pt x="0" y="0"/>
                    </a:moveTo>
                    <a:lnTo>
                      <a:pt x="50" y="0"/>
                    </a:lnTo>
                    <a:lnTo>
                      <a:pt x="50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9" y="0"/>
                    </a:lnTo>
                    <a:lnTo>
                      <a:pt x="49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E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4" name="Freeform 187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9" cy="35"/>
              </a:xfrm>
              <a:custGeom>
                <a:avLst/>
                <a:gdLst>
                  <a:gd name="T0" fmla="*/ 0 w 49"/>
                  <a:gd name="T1" fmla="*/ 0 h 35"/>
                  <a:gd name="T2" fmla="*/ 49 w 49"/>
                  <a:gd name="T3" fmla="*/ 0 h 35"/>
                  <a:gd name="T4" fmla="*/ 49 w 49"/>
                  <a:gd name="T5" fmla="*/ 35 h 35"/>
                  <a:gd name="T6" fmla="*/ 0 w 49"/>
                  <a:gd name="T7" fmla="*/ 35 h 35"/>
                  <a:gd name="T8" fmla="*/ 0 w 49"/>
                  <a:gd name="T9" fmla="*/ 0 h 35"/>
                  <a:gd name="T10" fmla="*/ 0 w 49"/>
                  <a:gd name="T11" fmla="*/ 0 h 35"/>
                  <a:gd name="T12" fmla="*/ 48 w 49"/>
                  <a:gd name="T13" fmla="*/ 0 h 35"/>
                  <a:gd name="T14" fmla="*/ 48 w 49"/>
                  <a:gd name="T15" fmla="*/ 34 h 35"/>
                  <a:gd name="T16" fmla="*/ 0 w 49"/>
                  <a:gd name="T17" fmla="*/ 34 h 35"/>
                  <a:gd name="T18" fmla="*/ 0 w 49"/>
                  <a:gd name="T19" fmla="*/ 0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35"/>
                  <a:gd name="T32" fmla="*/ 49 w 49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35">
                    <a:moveTo>
                      <a:pt x="0" y="0"/>
                    </a:moveTo>
                    <a:lnTo>
                      <a:pt x="49" y="0"/>
                    </a:lnTo>
                    <a:lnTo>
                      <a:pt x="49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8" y="0"/>
                    </a:lnTo>
                    <a:lnTo>
                      <a:pt x="48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5" name="Freeform 187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8" cy="34"/>
              </a:xfrm>
              <a:custGeom>
                <a:avLst/>
                <a:gdLst>
                  <a:gd name="T0" fmla="*/ 0 w 48"/>
                  <a:gd name="T1" fmla="*/ 0 h 34"/>
                  <a:gd name="T2" fmla="*/ 48 w 48"/>
                  <a:gd name="T3" fmla="*/ 0 h 34"/>
                  <a:gd name="T4" fmla="*/ 48 w 48"/>
                  <a:gd name="T5" fmla="*/ 34 h 34"/>
                  <a:gd name="T6" fmla="*/ 0 w 48"/>
                  <a:gd name="T7" fmla="*/ 34 h 34"/>
                  <a:gd name="T8" fmla="*/ 0 w 48"/>
                  <a:gd name="T9" fmla="*/ 0 h 34"/>
                  <a:gd name="T10" fmla="*/ 0 w 48"/>
                  <a:gd name="T11" fmla="*/ 0 h 34"/>
                  <a:gd name="T12" fmla="*/ 47 w 48"/>
                  <a:gd name="T13" fmla="*/ 0 h 34"/>
                  <a:gd name="T14" fmla="*/ 47 w 48"/>
                  <a:gd name="T15" fmla="*/ 33 h 34"/>
                  <a:gd name="T16" fmla="*/ 0 w 48"/>
                  <a:gd name="T17" fmla="*/ 33 h 34"/>
                  <a:gd name="T18" fmla="*/ 0 w 48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34"/>
                  <a:gd name="T32" fmla="*/ 48 w 48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34">
                    <a:moveTo>
                      <a:pt x="0" y="0"/>
                    </a:moveTo>
                    <a:lnTo>
                      <a:pt x="48" y="0"/>
                    </a:lnTo>
                    <a:lnTo>
                      <a:pt x="48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7" y="0"/>
                    </a:lnTo>
                    <a:lnTo>
                      <a:pt x="47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E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6" name="Freeform 188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7" cy="33"/>
              </a:xfrm>
              <a:custGeom>
                <a:avLst/>
                <a:gdLst>
                  <a:gd name="T0" fmla="*/ 0 w 47"/>
                  <a:gd name="T1" fmla="*/ 0 h 33"/>
                  <a:gd name="T2" fmla="*/ 47 w 47"/>
                  <a:gd name="T3" fmla="*/ 0 h 33"/>
                  <a:gd name="T4" fmla="*/ 47 w 47"/>
                  <a:gd name="T5" fmla="*/ 33 h 33"/>
                  <a:gd name="T6" fmla="*/ 0 w 47"/>
                  <a:gd name="T7" fmla="*/ 33 h 33"/>
                  <a:gd name="T8" fmla="*/ 0 w 47"/>
                  <a:gd name="T9" fmla="*/ 0 h 33"/>
                  <a:gd name="T10" fmla="*/ 0 w 47"/>
                  <a:gd name="T11" fmla="*/ 0 h 33"/>
                  <a:gd name="T12" fmla="*/ 46 w 47"/>
                  <a:gd name="T13" fmla="*/ 0 h 33"/>
                  <a:gd name="T14" fmla="*/ 46 w 47"/>
                  <a:gd name="T15" fmla="*/ 33 h 33"/>
                  <a:gd name="T16" fmla="*/ 0 w 47"/>
                  <a:gd name="T17" fmla="*/ 33 h 33"/>
                  <a:gd name="T18" fmla="*/ 0 w 47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33"/>
                  <a:gd name="T32" fmla="*/ 47 w 47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33">
                    <a:moveTo>
                      <a:pt x="0" y="0"/>
                    </a:moveTo>
                    <a:lnTo>
                      <a:pt x="47" y="0"/>
                    </a:lnTo>
                    <a:lnTo>
                      <a:pt x="47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6" y="0"/>
                    </a:lnTo>
                    <a:lnTo>
                      <a:pt x="46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7" name="Freeform 188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6" cy="33"/>
              </a:xfrm>
              <a:custGeom>
                <a:avLst/>
                <a:gdLst>
                  <a:gd name="T0" fmla="*/ 0 w 46"/>
                  <a:gd name="T1" fmla="*/ 0 h 33"/>
                  <a:gd name="T2" fmla="*/ 46 w 46"/>
                  <a:gd name="T3" fmla="*/ 0 h 33"/>
                  <a:gd name="T4" fmla="*/ 46 w 46"/>
                  <a:gd name="T5" fmla="*/ 33 h 33"/>
                  <a:gd name="T6" fmla="*/ 0 w 46"/>
                  <a:gd name="T7" fmla="*/ 33 h 33"/>
                  <a:gd name="T8" fmla="*/ 0 w 46"/>
                  <a:gd name="T9" fmla="*/ 0 h 33"/>
                  <a:gd name="T10" fmla="*/ 0 w 46"/>
                  <a:gd name="T11" fmla="*/ 0 h 33"/>
                  <a:gd name="T12" fmla="*/ 45 w 46"/>
                  <a:gd name="T13" fmla="*/ 0 h 33"/>
                  <a:gd name="T14" fmla="*/ 45 w 46"/>
                  <a:gd name="T15" fmla="*/ 32 h 33"/>
                  <a:gd name="T16" fmla="*/ 0 w 46"/>
                  <a:gd name="T17" fmla="*/ 32 h 33"/>
                  <a:gd name="T18" fmla="*/ 0 w 46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33"/>
                  <a:gd name="T32" fmla="*/ 46 w 46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33">
                    <a:moveTo>
                      <a:pt x="0" y="0"/>
                    </a:moveTo>
                    <a:lnTo>
                      <a:pt x="46" y="0"/>
                    </a:lnTo>
                    <a:lnTo>
                      <a:pt x="46" y="33"/>
                    </a:lnTo>
                    <a:lnTo>
                      <a:pt x="0" y="3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5" y="0"/>
                    </a:lnTo>
                    <a:lnTo>
                      <a:pt x="45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8" name="Freeform 188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5" cy="32"/>
              </a:xfrm>
              <a:custGeom>
                <a:avLst/>
                <a:gdLst>
                  <a:gd name="T0" fmla="*/ 0 w 45"/>
                  <a:gd name="T1" fmla="*/ 0 h 32"/>
                  <a:gd name="T2" fmla="*/ 45 w 45"/>
                  <a:gd name="T3" fmla="*/ 0 h 32"/>
                  <a:gd name="T4" fmla="*/ 45 w 45"/>
                  <a:gd name="T5" fmla="*/ 32 h 32"/>
                  <a:gd name="T6" fmla="*/ 0 w 45"/>
                  <a:gd name="T7" fmla="*/ 32 h 32"/>
                  <a:gd name="T8" fmla="*/ 0 w 45"/>
                  <a:gd name="T9" fmla="*/ 0 h 32"/>
                  <a:gd name="T10" fmla="*/ 0 w 45"/>
                  <a:gd name="T11" fmla="*/ 0 h 32"/>
                  <a:gd name="T12" fmla="*/ 44 w 45"/>
                  <a:gd name="T13" fmla="*/ 0 h 32"/>
                  <a:gd name="T14" fmla="*/ 44 w 45"/>
                  <a:gd name="T15" fmla="*/ 31 h 32"/>
                  <a:gd name="T16" fmla="*/ 0 w 45"/>
                  <a:gd name="T17" fmla="*/ 31 h 32"/>
                  <a:gd name="T18" fmla="*/ 0 w 45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32"/>
                  <a:gd name="T32" fmla="*/ 45 w 45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32">
                    <a:moveTo>
                      <a:pt x="0" y="0"/>
                    </a:moveTo>
                    <a:lnTo>
                      <a:pt x="45" y="0"/>
                    </a:lnTo>
                    <a:lnTo>
                      <a:pt x="45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4" y="0"/>
                    </a:lnTo>
                    <a:lnTo>
                      <a:pt x="44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59" name="Freeform 188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4" cy="31"/>
              </a:xfrm>
              <a:custGeom>
                <a:avLst/>
                <a:gdLst>
                  <a:gd name="T0" fmla="*/ 0 w 44"/>
                  <a:gd name="T1" fmla="*/ 0 h 31"/>
                  <a:gd name="T2" fmla="*/ 44 w 44"/>
                  <a:gd name="T3" fmla="*/ 0 h 31"/>
                  <a:gd name="T4" fmla="*/ 44 w 44"/>
                  <a:gd name="T5" fmla="*/ 31 h 31"/>
                  <a:gd name="T6" fmla="*/ 0 w 44"/>
                  <a:gd name="T7" fmla="*/ 31 h 31"/>
                  <a:gd name="T8" fmla="*/ 0 w 44"/>
                  <a:gd name="T9" fmla="*/ 0 h 31"/>
                  <a:gd name="T10" fmla="*/ 0 w 44"/>
                  <a:gd name="T11" fmla="*/ 0 h 31"/>
                  <a:gd name="T12" fmla="*/ 42 w 44"/>
                  <a:gd name="T13" fmla="*/ 0 h 31"/>
                  <a:gd name="T14" fmla="*/ 42 w 44"/>
                  <a:gd name="T15" fmla="*/ 30 h 31"/>
                  <a:gd name="T16" fmla="*/ 0 w 44"/>
                  <a:gd name="T17" fmla="*/ 30 h 31"/>
                  <a:gd name="T18" fmla="*/ 0 w 44"/>
                  <a:gd name="T19" fmla="*/ 0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4"/>
                  <a:gd name="T31" fmla="*/ 0 h 31"/>
                  <a:gd name="T32" fmla="*/ 44 w 44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4" h="31">
                    <a:moveTo>
                      <a:pt x="0" y="0"/>
                    </a:moveTo>
                    <a:lnTo>
                      <a:pt x="44" y="0"/>
                    </a:lnTo>
                    <a:lnTo>
                      <a:pt x="44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F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0" name="Freeform 188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2" cy="30"/>
              </a:xfrm>
              <a:custGeom>
                <a:avLst/>
                <a:gdLst>
                  <a:gd name="T0" fmla="*/ 0 w 42"/>
                  <a:gd name="T1" fmla="*/ 0 h 30"/>
                  <a:gd name="T2" fmla="*/ 42 w 42"/>
                  <a:gd name="T3" fmla="*/ 0 h 30"/>
                  <a:gd name="T4" fmla="*/ 42 w 42"/>
                  <a:gd name="T5" fmla="*/ 30 h 30"/>
                  <a:gd name="T6" fmla="*/ 0 w 42"/>
                  <a:gd name="T7" fmla="*/ 30 h 30"/>
                  <a:gd name="T8" fmla="*/ 0 w 42"/>
                  <a:gd name="T9" fmla="*/ 0 h 30"/>
                  <a:gd name="T10" fmla="*/ 0 w 42"/>
                  <a:gd name="T11" fmla="*/ 0 h 30"/>
                  <a:gd name="T12" fmla="*/ 42 w 42"/>
                  <a:gd name="T13" fmla="*/ 0 h 30"/>
                  <a:gd name="T14" fmla="*/ 42 w 42"/>
                  <a:gd name="T15" fmla="*/ 29 h 30"/>
                  <a:gd name="T16" fmla="*/ 0 w 42"/>
                  <a:gd name="T17" fmla="*/ 29 h 30"/>
                  <a:gd name="T18" fmla="*/ 0 w 42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30"/>
                  <a:gd name="T32" fmla="*/ 42 w 42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30">
                    <a:moveTo>
                      <a:pt x="0" y="0"/>
                    </a:moveTo>
                    <a:lnTo>
                      <a:pt x="42" y="0"/>
                    </a:lnTo>
                    <a:lnTo>
                      <a:pt x="42" y="30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2" y="0"/>
                    </a:lnTo>
                    <a:lnTo>
                      <a:pt x="42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F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1" name="Freeform 188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2" cy="29"/>
              </a:xfrm>
              <a:custGeom>
                <a:avLst/>
                <a:gdLst>
                  <a:gd name="T0" fmla="*/ 0 w 42"/>
                  <a:gd name="T1" fmla="*/ 0 h 29"/>
                  <a:gd name="T2" fmla="*/ 42 w 42"/>
                  <a:gd name="T3" fmla="*/ 0 h 29"/>
                  <a:gd name="T4" fmla="*/ 42 w 42"/>
                  <a:gd name="T5" fmla="*/ 29 h 29"/>
                  <a:gd name="T6" fmla="*/ 0 w 42"/>
                  <a:gd name="T7" fmla="*/ 29 h 29"/>
                  <a:gd name="T8" fmla="*/ 0 w 42"/>
                  <a:gd name="T9" fmla="*/ 0 h 29"/>
                  <a:gd name="T10" fmla="*/ 0 w 42"/>
                  <a:gd name="T11" fmla="*/ 0 h 29"/>
                  <a:gd name="T12" fmla="*/ 40 w 42"/>
                  <a:gd name="T13" fmla="*/ 0 h 29"/>
                  <a:gd name="T14" fmla="*/ 40 w 42"/>
                  <a:gd name="T15" fmla="*/ 29 h 29"/>
                  <a:gd name="T16" fmla="*/ 0 w 42"/>
                  <a:gd name="T17" fmla="*/ 29 h 29"/>
                  <a:gd name="T18" fmla="*/ 0 w 42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29"/>
                  <a:gd name="T32" fmla="*/ 42 w 42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29">
                    <a:moveTo>
                      <a:pt x="0" y="0"/>
                    </a:moveTo>
                    <a:lnTo>
                      <a:pt x="42" y="0"/>
                    </a:lnTo>
                    <a:lnTo>
                      <a:pt x="42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0" y="0"/>
                    </a:lnTo>
                    <a:lnTo>
                      <a:pt x="4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1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2" name="Freeform 188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0" cy="29"/>
              </a:xfrm>
              <a:custGeom>
                <a:avLst/>
                <a:gdLst>
                  <a:gd name="T0" fmla="*/ 0 w 40"/>
                  <a:gd name="T1" fmla="*/ 0 h 29"/>
                  <a:gd name="T2" fmla="*/ 40 w 40"/>
                  <a:gd name="T3" fmla="*/ 0 h 29"/>
                  <a:gd name="T4" fmla="*/ 40 w 40"/>
                  <a:gd name="T5" fmla="*/ 29 h 29"/>
                  <a:gd name="T6" fmla="*/ 0 w 40"/>
                  <a:gd name="T7" fmla="*/ 29 h 29"/>
                  <a:gd name="T8" fmla="*/ 0 w 40"/>
                  <a:gd name="T9" fmla="*/ 0 h 29"/>
                  <a:gd name="T10" fmla="*/ 0 w 40"/>
                  <a:gd name="T11" fmla="*/ 0 h 29"/>
                  <a:gd name="T12" fmla="*/ 39 w 40"/>
                  <a:gd name="T13" fmla="*/ 0 h 29"/>
                  <a:gd name="T14" fmla="*/ 39 w 40"/>
                  <a:gd name="T15" fmla="*/ 28 h 29"/>
                  <a:gd name="T16" fmla="*/ 0 w 40"/>
                  <a:gd name="T17" fmla="*/ 28 h 29"/>
                  <a:gd name="T18" fmla="*/ 0 w 40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29"/>
                  <a:gd name="T32" fmla="*/ 40 w 40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29">
                    <a:moveTo>
                      <a:pt x="0" y="0"/>
                    </a:moveTo>
                    <a:lnTo>
                      <a:pt x="40" y="0"/>
                    </a:lnTo>
                    <a:lnTo>
                      <a:pt x="40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9" y="0"/>
                    </a:lnTo>
                    <a:lnTo>
                      <a:pt x="39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3" name="Freeform 188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9" cy="28"/>
              </a:xfrm>
              <a:custGeom>
                <a:avLst/>
                <a:gdLst>
                  <a:gd name="T0" fmla="*/ 0 w 39"/>
                  <a:gd name="T1" fmla="*/ 0 h 28"/>
                  <a:gd name="T2" fmla="*/ 39 w 39"/>
                  <a:gd name="T3" fmla="*/ 0 h 28"/>
                  <a:gd name="T4" fmla="*/ 39 w 39"/>
                  <a:gd name="T5" fmla="*/ 28 h 28"/>
                  <a:gd name="T6" fmla="*/ 0 w 39"/>
                  <a:gd name="T7" fmla="*/ 28 h 28"/>
                  <a:gd name="T8" fmla="*/ 0 w 39"/>
                  <a:gd name="T9" fmla="*/ 0 h 28"/>
                  <a:gd name="T10" fmla="*/ 0 w 39"/>
                  <a:gd name="T11" fmla="*/ 0 h 28"/>
                  <a:gd name="T12" fmla="*/ 38 w 39"/>
                  <a:gd name="T13" fmla="*/ 0 h 28"/>
                  <a:gd name="T14" fmla="*/ 38 w 39"/>
                  <a:gd name="T15" fmla="*/ 27 h 28"/>
                  <a:gd name="T16" fmla="*/ 0 w 39"/>
                  <a:gd name="T17" fmla="*/ 27 h 28"/>
                  <a:gd name="T18" fmla="*/ 0 w 39"/>
                  <a:gd name="T19" fmla="*/ 0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28"/>
                  <a:gd name="T32" fmla="*/ 39 w 39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28">
                    <a:moveTo>
                      <a:pt x="0" y="0"/>
                    </a:moveTo>
                    <a:lnTo>
                      <a:pt x="39" y="0"/>
                    </a:lnTo>
                    <a:lnTo>
                      <a:pt x="39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8" y="0"/>
                    </a:lnTo>
                    <a:lnTo>
                      <a:pt x="38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4" name="Freeform 188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8" cy="27"/>
              </a:xfrm>
              <a:custGeom>
                <a:avLst/>
                <a:gdLst>
                  <a:gd name="T0" fmla="*/ 0 w 38"/>
                  <a:gd name="T1" fmla="*/ 0 h 27"/>
                  <a:gd name="T2" fmla="*/ 38 w 38"/>
                  <a:gd name="T3" fmla="*/ 0 h 27"/>
                  <a:gd name="T4" fmla="*/ 38 w 38"/>
                  <a:gd name="T5" fmla="*/ 27 h 27"/>
                  <a:gd name="T6" fmla="*/ 0 w 38"/>
                  <a:gd name="T7" fmla="*/ 27 h 27"/>
                  <a:gd name="T8" fmla="*/ 0 w 38"/>
                  <a:gd name="T9" fmla="*/ 0 h 27"/>
                  <a:gd name="T10" fmla="*/ 0 w 38"/>
                  <a:gd name="T11" fmla="*/ 0 h 27"/>
                  <a:gd name="T12" fmla="*/ 37 w 38"/>
                  <a:gd name="T13" fmla="*/ 0 h 27"/>
                  <a:gd name="T14" fmla="*/ 37 w 38"/>
                  <a:gd name="T15" fmla="*/ 26 h 27"/>
                  <a:gd name="T16" fmla="*/ 0 w 38"/>
                  <a:gd name="T17" fmla="*/ 26 h 27"/>
                  <a:gd name="T18" fmla="*/ 0 w 38"/>
                  <a:gd name="T19" fmla="*/ 0 h 2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27"/>
                  <a:gd name="T32" fmla="*/ 38 w 38"/>
                  <a:gd name="T33" fmla="*/ 27 h 2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27">
                    <a:moveTo>
                      <a:pt x="0" y="0"/>
                    </a:moveTo>
                    <a:lnTo>
                      <a:pt x="38" y="0"/>
                    </a:lnTo>
                    <a:lnTo>
                      <a:pt x="38" y="27"/>
                    </a:lnTo>
                    <a:lnTo>
                      <a:pt x="0" y="2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7" y="0"/>
                    </a:lnTo>
                    <a:lnTo>
                      <a:pt x="37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5" name="Freeform 188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7" cy="26"/>
              </a:xfrm>
              <a:custGeom>
                <a:avLst/>
                <a:gdLst>
                  <a:gd name="T0" fmla="*/ 0 w 37"/>
                  <a:gd name="T1" fmla="*/ 0 h 26"/>
                  <a:gd name="T2" fmla="*/ 37 w 37"/>
                  <a:gd name="T3" fmla="*/ 0 h 26"/>
                  <a:gd name="T4" fmla="*/ 37 w 37"/>
                  <a:gd name="T5" fmla="*/ 26 h 26"/>
                  <a:gd name="T6" fmla="*/ 0 w 37"/>
                  <a:gd name="T7" fmla="*/ 26 h 26"/>
                  <a:gd name="T8" fmla="*/ 0 w 37"/>
                  <a:gd name="T9" fmla="*/ 0 h 26"/>
                  <a:gd name="T10" fmla="*/ 0 w 37"/>
                  <a:gd name="T11" fmla="*/ 0 h 26"/>
                  <a:gd name="T12" fmla="*/ 36 w 37"/>
                  <a:gd name="T13" fmla="*/ 0 h 26"/>
                  <a:gd name="T14" fmla="*/ 36 w 37"/>
                  <a:gd name="T15" fmla="*/ 25 h 26"/>
                  <a:gd name="T16" fmla="*/ 0 w 37"/>
                  <a:gd name="T17" fmla="*/ 25 h 26"/>
                  <a:gd name="T18" fmla="*/ 0 w 37"/>
                  <a:gd name="T19" fmla="*/ 0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6"/>
                  <a:gd name="T32" fmla="*/ 37 w 37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6">
                    <a:moveTo>
                      <a:pt x="0" y="0"/>
                    </a:moveTo>
                    <a:lnTo>
                      <a:pt x="37" y="0"/>
                    </a:lnTo>
                    <a:lnTo>
                      <a:pt x="37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6" y="0"/>
                    </a:lnTo>
                    <a:lnTo>
                      <a:pt x="36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4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6" name="Freeform 189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6" cy="25"/>
              </a:xfrm>
              <a:custGeom>
                <a:avLst/>
                <a:gdLst>
                  <a:gd name="T0" fmla="*/ 0 w 36"/>
                  <a:gd name="T1" fmla="*/ 0 h 25"/>
                  <a:gd name="T2" fmla="*/ 36 w 36"/>
                  <a:gd name="T3" fmla="*/ 0 h 25"/>
                  <a:gd name="T4" fmla="*/ 36 w 36"/>
                  <a:gd name="T5" fmla="*/ 25 h 25"/>
                  <a:gd name="T6" fmla="*/ 0 w 36"/>
                  <a:gd name="T7" fmla="*/ 25 h 25"/>
                  <a:gd name="T8" fmla="*/ 0 w 36"/>
                  <a:gd name="T9" fmla="*/ 0 h 25"/>
                  <a:gd name="T10" fmla="*/ 0 w 36"/>
                  <a:gd name="T11" fmla="*/ 0 h 25"/>
                  <a:gd name="T12" fmla="*/ 35 w 36"/>
                  <a:gd name="T13" fmla="*/ 0 h 25"/>
                  <a:gd name="T14" fmla="*/ 35 w 36"/>
                  <a:gd name="T15" fmla="*/ 25 h 25"/>
                  <a:gd name="T16" fmla="*/ 0 w 36"/>
                  <a:gd name="T17" fmla="*/ 25 h 25"/>
                  <a:gd name="T18" fmla="*/ 0 w 36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25"/>
                  <a:gd name="T32" fmla="*/ 36 w 36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25">
                    <a:moveTo>
                      <a:pt x="0" y="0"/>
                    </a:moveTo>
                    <a:lnTo>
                      <a:pt x="36" y="0"/>
                    </a:lnTo>
                    <a:lnTo>
                      <a:pt x="36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5" y="0"/>
                    </a:lnTo>
                    <a:lnTo>
                      <a:pt x="35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7" name="Freeform 189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5" cy="25"/>
              </a:xfrm>
              <a:custGeom>
                <a:avLst/>
                <a:gdLst>
                  <a:gd name="T0" fmla="*/ 0 w 35"/>
                  <a:gd name="T1" fmla="*/ 0 h 25"/>
                  <a:gd name="T2" fmla="*/ 35 w 35"/>
                  <a:gd name="T3" fmla="*/ 0 h 25"/>
                  <a:gd name="T4" fmla="*/ 35 w 35"/>
                  <a:gd name="T5" fmla="*/ 25 h 25"/>
                  <a:gd name="T6" fmla="*/ 0 w 35"/>
                  <a:gd name="T7" fmla="*/ 25 h 25"/>
                  <a:gd name="T8" fmla="*/ 0 w 35"/>
                  <a:gd name="T9" fmla="*/ 0 h 25"/>
                  <a:gd name="T10" fmla="*/ 0 w 35"/>
                  <a:gd name="T11" fmla="*/ 0 h 25"/>
                  <a:gd name="T12" fmla="*/ 34 w 35"/>
                  <a:gd name="T13" fmla="*/ 0 h 25"/>
                  <a:gd name="T14" fmla="*/ 34 w 35"/>
                  <a:gd name="T15" fmla="*/ 24 h 25"/>
                  <a:gd name="T16" fmla="*/ 0 w 35"/>
                  <a:gd name="T17" fmla="*/ 24 h 25"/>
                  <a:gd name="T18" fmla="*/ 0 w 35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"/>
                  <a:gd name="T31" fmla="*/ 0 h 25"/>
                  <a:gd name="T32" fmla="*/ 35 w 35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" h="25">
                    <a:moveTo>
                      <a:pt x="0" y="0"/>
                    </a:moveTo>
                    <a:lnTo>
                      <a:pt x="35" y="0"/>
                    </a:lnTo>
                    <a:lnTo>
                      <a:pt x="35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4" y="0"/>
                    </a:lnTo>
                    <a:lnTo>
                      <a:pt x="34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8" name="Freeform 189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4" cy="24"/>
              </a:xfrm>
              <a:custGeom>
                <a:avLst/>
                <a:gdLst>
                  <a:gd name="T0" fmla="*/ 0 w 34"/>
                  <a:gd name="T1" fmla="*/ 0 h 24"/>
                  <a:gd name="T2" fmla="*/ 34 w 34"/>
                  <a:gd name="T3" fmla="*/ 0 h 24"/>
                  <a:gd name="T4" fmla="*/ 34 w 34"/>
                  <a:gd name="T5" fmla="*/ 24 h 24"/>
                  <a:gd name="T6" fmla="*/ 0 w 34"/>
                  <a:gd name="T7" fmla="*/ 24 h 24"/>
                  <a:gd name="T8" fmla="*/ 0 w 34"/>
                  <a:gd name="T9" fmla="*/ 0 h 24"/>
                  <a:gd name="T10" fmla="*/ 0 w 34"/>
                  <a:gd name="T11" fmla="*/ 0 h 24"/>
                  <a:gd name="T12" fmla="*/ 33 w 34"/>
                  <a:gd name="T13" fmla="*/ 0 h 24"/>
                  <a:gd name="T14" fmla="*/ 33 w 34"/>
                  <a:gd name="T15" fmla="*/ 23 h 24"/>
                  <a:gd name="T16" fmla="*/ 0 w 34"/>
                  <a:gd name="T17" fmla="*/ 23 h 24"/>
                  <a:gd name="T18" fmla="*/ 0 w 34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24"/>
                  <a:gd name="T32" fmla="*/ 34 w 34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24">
                    <a:moveTo>
                      <a:pt x="0" y="0"/>
                    </a:moveTo>
                    <a:lnTo>
                      <a:pt x="34" y="0"/>
                    </a:lnTo>
                    <a:lnTo>
                      <a:pt x="34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3" y="0"/>
                    </a:lnTo>
                    <a:lnTo>
                      <a:pt x="3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69" name="Freeform 189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3" cy="23"/>
              </a:xfrm>
              <a:custGeom>
                <a:avLst/>
                <a:gdLst>
                  <a:gd name="T0" fmla="*/ 0 w 33"/>
                  <a:gd name="T1" fmla="*/ 0 h 23"/>
                  <a:gd name="T2" fmla="*/ 33 w 33"/>
                  <a:gd name="T3" fmla="*/ 0 h 23"/>
                  <a:gd name="T4" fmla="*/ 33 w 33"/>
                  <a:gd name="T5" fmla="*/ 23 h 23"/>
                  <a:gd name="T6" fmla="*/ 0 w 33"/>
                  <a:gd name="T7" fmla="*/ 23 h 23"/>
                  <a:gd name="T8" fmla="*/ 0 w 33"/>
                  <a:gd name="T9" fmla="*/ 0 h 23"/>
                  <a:gd name="T10" fmla="*/ 0 w 33"/>
                  <a:gd name="T11" fmla="*/ 0 h 23"/>
                  <a:gd name="T12" fmla="*/ 32 w 33"/>
                  <a:gd name="T13" fmla="*/ 0 h 23"/>
                  <a:gd name="T14" fmla="*/ 32 w 33"/>
                  <a:gd name="T15" fmla="*/ 23 h 23"/>
                  <a:gd name="T16" fmla="*/ 0 w 33"/>
                  <a:gd name="T17" fmla="*/ 23 h 23"/>
                  <a:gd name="T18" fmla="*/ 0 w 33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23"/>
                  <a:gd name="T32" fmla="*/ 33 w 33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23">
                    <a:moveTo>
                      <a:pt x="0" y="0"/>
                    </a:moveTo>
                    <a:lnTo>
                      <a:pt x="33" y="0"/>
                    </a:lnTo>
                    <a:lnTo>
                      <a:pt x="33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2" y="0"/>
                    </a:lnTo>
                    <a:lnTo>
                      <a:pt x="32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F7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0" name="Freeform 189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32 w 32"/>
                  <a:gd name="T3" fmla="*/ 0 h 23"/>
                  <a:gd name="T4" fmla="*/ 32 w 32"/>
                  <a:gd name="T5" fmla="*/ 23 h 23"/>
                  <a:gd name="T6" fmla="*/ 0 w 32"/>
                  <a:gd name="T7" fmla="*/ 23 h 23"/>
                  <a:gd name="T8" fmla="*/ 0 w 32"/>
                  <a:gd name="T9" fmla="*/ 0 h 23"/>
                  <a:gd name="T10" fmla="*/ 0 w 32"/>
                  <a:gd name="T11" fmla="*/ 0 h 23"/>
                  <a:gd name="T12" fmla="*/ 30 w 32"/>
                  <a:gd name="T13" fmla="*/ 0 h 23"/>
                  <a:gd name="T14" fmla="*/ 30 w 32"/>
                  <a:gd name="T15" fmla="*/ 22 h 23"/>
                  <a:gd name="T16" fmla="*/ 0 w 32"/>
                  <a:gd name="T17" fmla="*/ 22 h 23"/>
                  <a:gd name="T18" fmla="*/ 0 w 32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3"/>
                  <a:gd name="T32" fmla="*/ 32 w 32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3">
                    <a:moveTo>
                      <a:pt x="0" y="0"/>
                    </a:moveTo>
                    <a:lnTo>
                      <a:pt x="32" y="0"/>
                    </a:lnTo>
                    <a:lnTo>
                      <a:pt x="32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" y="0"/>
                    </a:lnTo>
                    <a:lnTo>
                      <a:pt x="3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1" name="Freeform 189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0" cy="22"/>
              </a:xfrm>
              <a:custGeom>
                <a:avLst/>
                <a:gdLst>
                  <a:gd name="T0" fmla="*/ 0 w 30"/>
                  <a:gd name="T1" fmla="*/ 0 h 22"/>
                  <a:gd name="T2" fmla="*/ 30 w 30"/>
                  <a:gd name="T3" fmla="*/ 0 h 22"/>
                  <a:gd name="T4" fmla="*/ 30 w 30"/>
                  <a:gd name="T5" fmla="*/ 22 h 22"/>
                  <a:gd name="T6" fmla="*/ 0 w 30"/>
                  <a:gd name="T7" fmla="*/ 22 h 22"/>
                  <a:gd name="T8" fmla="*/ 0 w 30"/>
                  <a:gd name="T9" fmla="*/ 0 h 22"/>
                  <a:gd name="T10" fmla="*/ 0 w 30"/>
                  <a:gd name="T11" fmla="*/ 0 h 22"/>
                  <a:gd name="T12" fmla="*/ 30 w 30"/>
                  <a:gd name="T13" fmla="*/ 0 h 22"/>
                  <a:gd name="T14" fmla="*/ 30 w 30"/>
                  <a:gd name="T15" fmla="*/ 21 h 22"/>
                  <a:gd name="T16" fmla="*/ 0 w 30"/>
                  <a:gd name="T17" fmla="*/ 21 h 22"/>
                  <a:gd name="T18" fmla="*/ 0 w 30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2"/>
                  <a:gd name="T32" fmla="*/ 30 w 30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2">
                    <a:moveTo>
                      <a:pt x="0" y="0"/>
                    </a:moveTo>
                    <a:lnTo>
                      <a:pt x="30" y="0"/>
                    </a:lnTo>
                    <a:lnTo>
                      <a:pt x="30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0" y="0"/>
                    </a:lnTo>
                    <a:lnTo>
                      <a:pt x="30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F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2" name="Freeform 189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0" cy="21"/>
              </a:xfrm>
              <a:custGeom>
                <a:avLst/>
                <a:gdLst>
                  <a:gd name="T0" fmla="*/ 0 w 30"/>
                  <a:gd name="T1" fmla="*/ 0 h 21"/>
                  <a:gd name="T2" fmla="*/ 30 w 30"/>
                  <a:gd name="T3" fmla="*/ 0 h 21"/>
                  <a:gd name="T4" fmla="*/ 30 w 30"/>
                  <a:gd name="T5" fmla="*/ 21 h 21"/>
                  <a:gd name="T6" fmla="*/ 0 w 30"/>
                  <a:gd name="T7" fmla="*/ 21 h 21"/>
                  <a:gd name="T8" fmla="*/ 0 w 30"/>
                  <a:gd name="T9" fmla="*/ 0 h 21"/>
                  <a:gd name="T10" fmla="*/ 0 w 30"/>
                  <a:gd name="T11" fmla="*/ 0 h 21"/>
                  <a:gd name="T12" fmla="*/ 28 w 30"/>
                  <a:gd name="T13" fmla="*/ 0 h 21"/>
                  <a:gd name="T14" fmla="*/ 28 w 30"/>
                  <a:gd name="T15" fmla="*/ 20 h 21"/>
                  <a:gd name="T16" fmla="*/ 0 w 30"/>
                  <a:gd name="T17" fmla="*/ 20 h 21"/>
                  <a:gd name="T18" fmla="*/ 0 w 30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21"/>
                  <a:gd name="T32" fmla="*/ 30 w 30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21">
                    <a:moveTo>
                      <a:pt x="0" y="0"/>
                    </a:moveTo>
                    <a:lnTo>
                      <a:pt x="30" y="0"/>
                    </a:lnTo>
                    <a:lnTo>
                      <a:pt x="30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8" y="0"/>
                    </a:lnTo>
                    <a:lnTo>
                      <a:pt x="28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3" name="Freeform 189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8" cy="20"/>
              </a:xfrm>
              <a:custGeom>
                <a:avLst/>
                <a:gdLst>
                  <a:gd name="T0" fmla="*/ 0 w 28"/>
                  <a:gd name="T1" fmla="*/ 0 h 20"/>
                  <a:gd name="T2" fmla="*/ 28 w 28"/>
                  <a:gd name="T3" fmla="*/ 0 h 20"/>
                  <a:gd name="T4" fmla="*/ 28 w 28"/>
                  <a:gd name="T5" fmla="*/ 20 h 20"/>
                  <a:gd name="T6" fmla="*/ 0 w 28"/>
                  <a:gd name="T7" fmla="*/ 20 h 20"/>
                  <a:gd name="T8" fmla="*/ 0 w 28"/>
                  <a:gd name="T9" fmla="*/ 0 h 20"/>
                  <a:gd name="T10" fmla="*/ 0 w 28"/>
                  <a:gd name="T11" fmla="*/ 0 h 20"/>
                  <a:gd name="T12" fmla="*/ 27 w 28"/>
                  <a:gd name="T13" fmla="*/ 0 h 20"/>
                  <a:gd name="T14" fmla="*/ 27 w 28"/>
                  <a:gd name="T15" fmla="*/ 19 h 20"/>
                  <a:gd name="T16" fmla="*/ 0 w 28"/>
                  <a:gd name="T17" fmla="*/ 19 h 20"/>
                  <a:gd name="T18" fmla="*/ 0 w 28"/>
                  <a:gd name="T19" fmla="*/ 0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0"/>
                  <a:gd name="T32" fmla="*/ 28 w 28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0">
                    <a:moveTo>
                      <a:pt x="0" y="0"/>
                    </a:moveTo>
                    <a:lnTo>
                      <a:pt x="28" y="0"/>
                    </a:lnTo>
                    <a:lnTo>
                      <a:pt x="28" y="20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7" y="0"/>
                    </a:lnTo>
                    <a:lnTo>
                      <a:pt x="27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4" name="Freeform 189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7" cy="19"/>
              </a:xfrm>
              <a:custGeom>
                <a:avLst/>
                <a:gdLst>
                  <a:gd name="T0" fmla="*/ 0 w 27"/>
                  <a:gd name="T1" fmla="*/ 0 h 19"/>
                  <a:gd name="T2" fmla="*/ 27 w 27"/>
                  <a:gd name="T3" fmla="*/ 0 h 19"/>
                  <a:gd name="T4" fmla="*/ 27 w 27"/>
                  <a:gd name="T5" fmla="*/ 19 h 19"/>
                  <a:gd name="T6" fmla="*/ 0 w 27"/>
                  <a:gd name="T7" fmla="*/ 19 h 19"/>
                  <a:gd name="T8" fmla="*/ 0 w 27"/>
                  <a:gd name="T9" fmla="*/ 0 h 19"/>
                  <a:gd name="T10" fmla="*/ 0 w 27"/>
                  <a:gd name="T11" fmla="*/ 0 h 19"/>
                  <a:gd name="T12" fmla="*/ 26 w 27"/>
                  <a:gd name="T13" fmla="*/ 0 h 19"/>
                  <a:gd name="T14" fmla="*/ 26 w 27"/>
                  <a:gd name="T15" fmla="*/ 18 h 19"/>
                  <a:gd name="T16" fmla="*/ 0 w 27"/>
                  <a:gd name="T17" fmla="*/ 18 h 19"/>
                  <a:gd name="T18" fmla="*/ 0 w 27"/>
                  <a:gd name="T19" fmla="*/ 0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19"/>
                  <a:gd name="T32" fmla="*/ 27 w 27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19">
                    <a:moveTo>
                      <a:pt x="0" y="0"/>
                    </a:moveTo>
                    <a:lnTo>
                      <a:pt x="27" y="0"/>
                    </a:lnTo>
                    <a:lnTo>
                      <a:pt x="27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6" y="0"/>
                    </a:lnTo>
                    <a:lnTo>
                      <a:pt x="26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FA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5" name="Freeform 189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6" cy="18"/>
              </a:xfrm>
              <a:custGeom>
                <a:avLst/>
                <a:gdLst>
                  <a:gd name="T0" fmla="*/ 0 w 26"/>
                  <a:gd name="T1" fmla="*/ 0 h 18"/>
                  <a:gd name="T2" fmla="*/ 26 w 26"/>
                  <a:gd name="T3" fmla="*/ 0 h 18"/>
                  <a:gd name="T4" fmla="*/ 26 w 26"/>
                  <a:gd name="T5" fmla="*/ 18 h 18"/>
                  <a:gd name="T6" fmla="*/ 0 w 26"/>
                  <a:gd name="T7" fmla="*/ 18 h 18"/>
                  <a:gd name="T8" fmla="*/ 0 w 26"/>
                  <a:gd name="T9" fmla="*/ 0 h 18"/>
                  <a:gd name="T10" fmla="*/ 0 w 26"/>
                  <a:gd name="T11" fmla="*/ 0 h 18"/>
                  <a:gd name="T12" fmla="*/ 25 w 26"/>
                  <a:gd name="T13" fmla="*/ 0 h 18"/>
                  <a:gd name="T14" fmla="*/ 25 w 26"/>
                  <a:gd name="T15" fmla="*/ 18 h 18"/>
                  <a:gd name="T16" fmla="*/ 0 w 26"/>
                  <a:gd name="T17" fmla="*/ 18 h 18"/>
                  <a:gd name="T18" fmla="*/ 0 w 26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18"/>
                  <a:gd name="T32" fmla="*/ 26 w 26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18">
                    <a:moveTo>
                      <a:pt x="0" y="0"/>
                    </a:moveTo>
                    <a:lnTo>
                      <a:pt x="26" y="0"/>
                    </a:lnTo>
                    <a:lnTo>
                      <a:pt x="26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5" y="0"/>
                    </a:lnTo>
                    <a:lnTo>
                      <a:pt x="25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F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6" name="Freeform 190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5" cy="18"/>
              </a:xfrm>
              <a:custGeom>
                <a:avLst/>
                <a:gdLst>
                  <a:gd name="T0" fmla="*/ 0 w 25"/>
                  <a:gd name="T1" fmla="*/ 0 h 18"/>
                  <a:gd name="T2" fmla="*/ 25 w 25"/>
                  <a:gd name="T3" fmla="*/ 0 h 18"/>
                  <a:gd name="T4" fmla="*/ 25 w 25"/>
                  <a:gd name="T5" fmla="*/ 18 h 18"/>
                  <a:gd name="T6" fmla="*/ 0 w 25"/>
                  <a:gd name="T7" fmla="*/ 18 h 18"/>
                  <a:gd name="T8" fmla="*/ 0 w 25"/>
                  <a:gd name="T9" fmla="*/ 0 h 18"/>
                  <a:gd name="T10" fmla="*/ 0 w 25"/>
                  <a:gd name="T11" fmla="*/ 0 h 18"/>
                  <a:gd name="T12" fmla="*/ 24 w 25"/>
                  <a:gd name="T13" fmla="*/ 0 h 18"/>
                  <a:gd name="T14" fmla="*/ 24 w 25"/>
                  <a:gd name="T15" fmla="*/ 17 h 18"/>
                  <a:gd name="T16" fmla="*/ 0 w 25"/>
                  <a:gd name="T17" fmla="*/ 17 h 18"/>
                  <a:gd name="T18" fmla="*/ 0 w 25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18"/>
                  <a:gd name="T32" fmla="*/ 25 w 25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18">
                    <a:moveTo>
                      <a:pt x="0" y="0"/>
                    </a:moveTo>
                    <a:lnTo>
                      <a:pt x="25" y="0"/>
                    </a:lnTo>
                    <a:lnTo>
                      <a:pt x="25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4" y="0"/>
                    </a:lnTo>
                    <a:lnTo>
                      <a:pt x="24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FB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7" name="Freeform 190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4" cy="17"/>
              </a:xfrm>
              <a:custGeom>
                <a:avLst/>
                <a:gdLst>
                  <a:gd name="T0" fmla="*/ 0 w 24"/>
                  <a:gd name="T1" fmla="*/ 0 h 17"/>
                  <a:gd name="T2" fmla="*/ 24 w 24"/>
                  <a:gd name="T3" fmla="*/ 0 h 17"/>
                  <a:gd name="T4" fmla="*/ 24 w 24"/>
                  <a:gd name="T5" fmla="*/ 17 h 17"/>
                  <a:gd name="T6" fmla="*/ 0 w 24"/>
                  <a:gd name="T7" fmla="*/ 17 h 17"/>
                  <a:gd name="T8" fmla="*/ 0 w 24"/>
                  <a:gd name="T9" fmla="*/ 0 h 17"/>
                  <a:gd name="T10" fmla="*/ 0 w 24"/>
                  <a:gd name="T11" fmla="*/ 0 h 17"/>
                  <a:gd name="T12" fmla="*/ 23 w 24"/>
                  <a:gd name="T13" fmla="*/ 0 h 17"/>
                  <a:gd name="T14" fmla="*/ 23 w 24"/>
                  <a:gd name="T15" fmla="*/ 16 h 17"/>
                  <a:gd name="T16" fmla="*/ 0 w 24"/>
                  <a:gd name="T17" fmla="*/ 16 h 17"/>
                  <a:gd name="T18" fmla="*/ 0 w 24"/>
                  <a:gd name="T19" fmla="*/ 0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4"/>
                  <a:gd name="T31" fmla="*/ 0 h 17"/>
                  <a:gd name="T32" fmla="*/ 24 w 24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4" h="17">
                    <a:moveTo>
                      <a:pt x="0" y="0"/>
                    </a:moveTo>
                    <a:lnTo>
                      <a:pt x="24" y="0"/>
                    </a:lnTo>
                    <a:lnTo>
                      <a:pt x="24" y="17"/>
                    </a:lnTo>
                    <a:lnTo>
                      <a:pt x="0" y="1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3" y="0"/>
                    </a:lnTo>
                    <a:lnTo>
                      <a:pt x="23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8" name="Freeform 190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3" cy="16"/>
              </a:xfrm>
              <a:custGeom>
                <a:avLst/>
                <a:gdLst>
                  <a:gd name="T0" fmla="*/ 0 w 23"/>
                  <a:gd name="T1" fmla="*/ 0 h 16"/>
                  <a:gd name="T2" fmla="*/ 23 w 23"/>
                  <a:gd name="T3" fmla="*/ 0 h 16"/>
                  <a:gd name="T4" fmla="*/ 23 w 23"/>
                  <a:gd name="T5" fmla="*/ 16 h 16"/>
                  <a:gd name="T6" fmla="*/ 0 w 23"/>
                  <a:gd name="T7" fmla="*/ 16 h 16"/>
                  <a:gd name="T8" fmla="*/ 0 w 23"/>
                  <a:gd name="T9" fmla="*/ 0 h 16"/>
                  <a:gd name="T10" fmla="*/ 0 w 23"/>
                  <a:gd name="T11" fmla="*/ 0 h 16"/>
                  <a:gd name="T12" fmla="*/ 22 w 23"/>
                  <a:gd name="T13" fmla="*/ 0 h 16"/>
                  <a:gd name="T14" fmla="*/ 22 w 23"/>
                  <a:gd name="T15" fmla="*/ 15 h 16"/>
                  <a:gd name="T16" fmla="*/ 0 w 23"/>
                  <a:gd name="T17" fmla="*/ 15 h 16"/>
                  <a:gd name="T18" fmla="*/ 0 w 2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16"/>
                  <a:gd name="T32" fmla="*/ 23 w 23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16">
                    <a:moveTo>
                      <a:pt x="0" y="0"/>
                    </a:moveTo>
                    <a:lnTo>
                      <a:pt x="23" y="0"/>
                    </a:lnTo>
                    <a:lnTo>
                      <a:pt x="23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79" name="Freeform 190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2" cy="15"/>
              </a:xfrm>
              <a:custGeom>
                <a:avLst/>
                <a:gdLst>
                  <a:gd name="T0" fmla="*/ 0 w 22"/>
                  <a:gd name="T1" fmla="*/ 0 h 15"/>
                  <a:gd name="T2" fmla="*/ 22 w 22"/>
                  <a:gd name="T3" fmla="*/ 0 h 15"/>
                  <a:gd name="T4" fmla="*/ 22 w 22"/>
                  <a:gd name="T5" fmla="*/ 15 h 15"/>
                  <a:gd name="T6" fmla="*/ 0 w 22"/>
                  <a:gd name="T7" fmla="*/ 15 h 15"/>
                  <a:gd name="T8" fmla="*/ 0 w 22"/>
                  <a:gd name="T9" fmla="*/ 0 h 15"/>
                  <a:gd name="T10" fmla="*/ 0 w 22"/>
                  <a:gd name="T11" fmla="*/ 0 h 15"/>
                  <a:gd name="T12" fmla="*/ 21 w 22"/>
                  <a:gd name="T13" fmla="*/ 0 h 15"/>
                  <a:gd name="T14" fmla="*/ 21 w 22"/>
                  <a:gd name="T15" fmla="*/ 14 h 15"/>
                  <a:gd name="T16" fmla="*/ 0 w 22"/>
                  <a:gd name="T17" fmla="*/ 14 h 15"/>
                  <a:gd name="T18" fmla="*/ 0 w 22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5"/>
                  <a:gd name="T32" fmla="*/ 22 w 22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5">
                    <a:moveTo>
                      <a:pt x="0" y="0"/>
                    </a:moveTo>
                    <a:lnTo>
                      <a:pt x="22" y="0"/>
                    </a:lnTo>
                    <a:lnTo>
                      <a:pt x="22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1" y="0"/>
                    </a:lnTo>
                    <a:lnTo>
                      <a:pt x="21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0" name="Freeform 190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1" cy="14"/>
              </a:xfrm>
              <a:custGeom>
                <a:avLst/>
                <a:gdLst>
                  <a:gd name="T0" fmla="*/ 0 w 21"/>
                  <a:gd name="T1" fmla="*/ 0 h 14"/>
                  <a:gd name="T2" fmla="*/ 21 w 21"/>
                  <a:gd name="T3" fmla="*/ 0 h 14"/>
                  <a:gd name="T4" fmla="*/ 21 w 21"/>
                  <a:gd name="T5" fmla="*/ 14 h 14"/>
                  <a:gd name="T6" fmla="*/ 0 w 21"/>
                  <a:gd name="T7" fmla="*/ 14 h 14"/>
                  <a:gd name="T8" fmla="*/ 0 w 21"/>
                  <a:gd name="T9" fmla="*/ 0 h 14"/>
                  <a:gd name="T10" fmla="*/ 0 w 21"/>
                  <a:gd name="T11" fmla="*/ 0 h 14"/>
                  <a:gd name="T12" fmla="*/ 19 w 21"/>
                  <a:gd name="T13" fmla="*/ 0 h 14"/>
                  <a:gd name="T14" fmla="*/ 19 w 21"/>
                  <a:gd name="T15" fmla="*/ 14 h 14"/>
                  <a:gd name="T16" fmla="*/ 0 w 21"/>
                  <a:gd name="T17" fmla="*/ 14 h 14"/>
                  <a:gd name="T18" fmla="*/ 0 w 2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14"/>
                  <a:gd name="T32" fmla="*/ 21 w 21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14">
                    <a:moveTo>
                      <a:pt x="0" y="0"/>
                    </a:moveTo>
                    <a:lnTo>
                      <a:pt x="21" y="0"/>
                    </a:lnTo>
                    <a:lnTo>
                      <a:pt x="21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9" y="0"/>
                    </a:lnTo>
                    <a:lnTo>
                      <a:pt x="19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1" name="Freeform 190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9" cy="14"/>
              </a:xfrm>
              <a:custGeom>
                <a:avLst/>
                <a:gdLst>
                  <a:gd name="T0" fmla="*/ 0 w 19"/>
                  <a:gd name="T1" fmla="*/ 0 h 14"/>
                  <a:gd name="T2" fmla="*/ 19 w 19"/>
                  <a:gd name="T3" fmla="*/ 0 h 14"/>
                  <a:gd name="T4" fmla="*/ 19 w 19"/>
                  <a:gd name="T5" fmla="*/ 14 h 14"/>
                  <a:gd name="T6" fmla="*/ 0 w 19"/>
                  <a:gd name="T7" fmla="*/ 14 h 14"/>
                  <a:gd name="T8" fmla="*/ 0 w 19"/>
                  <a:gd name="T9" fmla="*/ 0 h 14"/>
                  <a:gd name="T10" fmla="*/ 0 w 19"/>
                  <a:gd name="T11" fmla="*/ 0 h 14"/>
                  <a:gd name="T12" fmla="*/ 18 w 19"/>
                  <a:gd name="T13" fmla="*/ 0 h 14"/>
                  <a:gd name="T14" fmla="*/ 18 w 19"/>
                  <a:gd name="T15" fmla="*/ 13 h 14"/>
                  <a:gd name="T16" fmla="*/ 0 w 19"/>
                  <a:gd name="T17" fmla="*/ 13 h 14"/>
                  <a:gd name="T18" fmla="*/ 0 w 19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14"/>
                  <a:gd name="T32" fmla="*/ 19 w 19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14">
                    <a:moveTo>
                      <a:pt x="0" y="0"/>
                    </a:moveTo>
                    <a:lnTo>
                      <a:pt x="19" y="0"/>
                    </a:lnTo>
                    <a:lnTo>
                      <a:pt x="19" y="14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8" y="0"/>
                    </a:lnTo>
                    <a:lnTo>
                      <a:pt x="18" y="13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2" name="Freeform 190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8" cy="13"/>
              </a:xfrm>
              <a:custGeom>
                <a:avLst/>
                <a:gdLst>
                  <a:gd name="T0" fmla="*/ 0 w 18"/>
                  <a:gd name="T1" fmla="*/ 0 h 13"/>
                  <a:gd name="T2" fmla="*/ 18 w 18"/>
                  <a:gd name="T3" fmla="*/ 0 h 13"/>
                  <a:gd name="T4" fmla="*/ 18 w 18"/>
                  <a:gd name="T5" fmla="*/ 13 h 13"/>
                  <a:gd name="T6" fmla="*/ 0 w 18"/>
                  <a:gd name="T7" fmla="*/ 13 h 13"/>
                  <a:gd name="T8" fmla="*/ 0 w 18"/>
                  <a:gd name="T9" fmla="*/ 0 h 13"/>
                  <a:gd name="T10" fmla="*/ 0 w 18"/>
                  <a:gd name="T11" fmla="*/ 0 h 13"/>
                  <a:gd name="T12" fmla="*/ 17 w 18"/>
                  <a:gd name="T13" fmla="*/ 0 h 13"/>
                  <a:gd name="T14" fmla="*/ 17 w 18"/>
                  <a:gd name="T15" fmla="*/ 12 h 13"/>
                  <a:gd name="T16" fmla="*/ 0 w 18"/>
                  <a:gd name="T17" fmla="*/ 12 h 13"/>
                  <a:gd name="T18" fmla="*/ 0 w 18"/>
                  <a:gd name="T19" fmla="*/ 0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3"/>
                  <a:gd name="T32" fmla="*/ 18 w 18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3">
                    <a:moveTo>
                      <a:pt x="0" y="0"/>
                    </a:moveTo>
                    <a:lnTo>
                      <a:pt x="18" y="0"/>
                    </a:lnTo>
                    <a:lnTo>
                      <a:pt x="18" y="13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3" name="Freeform 190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7" cy="12"/>
              </a:xfrm>
              <a:custGeom>
                <a:avLst/>
                <a:gdLst>
                  <a:gd name="T0" fmla="*/ 0 w 17"/>
                  <a:gd name="T1" fmla="*/ 0 h 12"/>
                  <a:gd name="T2" fmla="*/ 17 w 17"/>
                  <a:gd name="T3" fmla="*/ 0 h 12"/>
                  <a:gd name="T4" fmla="*/ 17 w 17"/>
                  <a:gd name="T5" fmla="*/ 12 h 12"/>
                  <a:gd name="T6" fmla="*/ 0 w 17"/>
                  <a:gd name="T7" fmla="*/ 12 h 12"/>
                  <a:gd name="T8" fmla="*/ 0 w 17"/>
                  <a:gd name="T9" fmla="*/ 0 h 12"/>
                  <a:gd name="T10" fmla="*/ 0 w 17"/>
                  <a:gd name="T11" fmla="*/ 0 h 12"/>
                  <a:gd name="T12" fmla="*/ 16 w 17"/>
                  <a:gd name="T13" fmla="*/ 0 h 12"/>
                  <a:gd name="T14" fmla="*/ 16 w 17"/>
                  <a:gd name="T15" fmla="*/ 12 h 12"/>
                  <a:gd name="T16" fmla="*/ 0 w 17"/>
                  <a:gd name="T17" fmla="*/ 12 h 12"/>
                  <a:gd name="T18" fmla="*/ 0 w 17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12"/>
                  <a:gd name="T32" fmla="*/ 17 w 17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12">
                    <a:moveTo>
                      <a:pt x="0" y="0"/>
                    </a:moveTo>
                    <a:lnTo>
                      <a:pt x="17" y="0"/>
                    </a:lnTo>
                    <a:lnTo>
                      <a:pt x="17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6" y="0"/>
                    </a:lnTo>
                    <a:lnTo>
                      <a:pt x="16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4" name="Freeform 190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6" cy="12"/>
              </a:xfrm>
              <a:custGeom>
                <a:avLst/>
                <a:gdLst>
                  <a:gd name="T0" fmla="*/ 0 w 16"/>
                  <a:gd name="T1" fmla="*/ 0 h 12"/>
                  <a:gd name="T2" fmla="*/ 16 w 16"/>
                  <a:gd name="T3" fmla="*/ 0 h 12"/>
                  <a:gd name="T4" fmla="*/ 16 w 16"/>
                  <a:gd name="T5" fmla="*/ 12 h 12"/>
                  <a:gd name="T6" fmla="*/ 0 w 16"/>
                  <a:gd name="T7" fmla="*/ 12 h 12"/>
                  <a:gd name="T8" fmla="*/ 0 w 16"/>
                  <a:gd name="T9" fmla="*/ 0 h 12"/>
                  <a:gd name="T10" fmla="*/ 0 w 16"/>
                  <a:gd name="T11" fmla="*/ 0 h 12"/>
                  <a:gd name="T12" fmla="*/ 15 w 16"/>
                  <a:gd name="T13" fmla="*/ 0 h 12"/>
                  <a:gd name="T14" fmla="*/ 15 w 16"/>
                  <a:gd name="T15" fmla="*/ 11 h 12"/>
                  <a:gd name="T16" fmla="*/ 0 w 16"/>
                  <a:gd name="T17" fmla="*/ 11 h 12"/>
                  <a:gd name="T18" fmla="*/ 0 w 16"/>
                  <a:gd name="T19" fmla="*/ 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2"/>
                  <a:gd name="T32" fmla="*/ 16 w 16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2">
                    <a:moveTo>
                      <a:pt x="0" y="0"/>
                    </a:moveTo>
                    <a:lnTo>
                      <a:pt x="16" y="0"/>
                    </a:lnTo>
                    <a:lnTo>
                      <a:pt x="16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5" y="0"/>
                    </a:lnTo>
                    <a:lnTo>
                      <a:pt x="1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5" name="Freeform 190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5" cy="11"/>
              </a:xfrm>
              <a:custGeom>
                <a:avLst/>
                <a:gdLst>
                  <a:gd name="T0" fmla="*/ 0 w 15"/>
                  <a:gd name="T1" fmla="*/ 0 h 11"/>
                  <a:gd name="T2" fmla="*/ 15 w 15"/>
                  <a:gd name="T3" fmla="*/ 0 h 11"/>
                  <a:gd name="T4" fmla="*/ 15 w 15"/>
                  <a:gd name="T5" fmla="*/ 11 h 11"/>
                  <a:gd name="T6" fmla="*/ 0 w 15"/>
                  <a:gd name="T7" fmla="*/ 11 h 11"/>
                  <a:gd name="T8" fmla="*/ 0 w 15"/>
                  <a:gd name="T9" fmla="*/ 0 h 11"/>
                  <a:gd name="T10" fmla="*/ 0 w 15"/>
                  <a:gd name="T11" fmla="*/ 0 h 11"/>
                  <a:gd name="T12" fmla="*/ 14 w 15"/>
                  <a:gd name="T13" fmla="*/ 0 h 11"/>
                  <a:gd name="T14" fmla="*/ 14 w 15"/>
                  <a:gd name="T15" fmla="*/ 10 h 11"/>
                  <a:gd name="T16" fmla="*/ 0 w 15"/>
                  <a:gd name="T17" fmla="*/ 10 h 11"/>
                  <a:gd name="T18" fmla="*/ 0 w 15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11"/>
                  <a:gd name="T32" fmla="*/ 15 w 15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11">
                    <a:moveTo>
                      <a:pt x="0" y="0"/>
                    </a:moveTo>
                    <a:lnTo>
                      <a:pt x="15" y="0"/>
                    </a:lnTo>
                    <a:lnTo>
                      <a:pt x="15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6" name="Freeform 191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4" cy="10"/>
              </a:xfrm>
              <a:custGeom>
                <a:avLst/>
                <a:gdLst>
                  <a:gd name="T0" fmla="*/ 0 w 14"/>
                  <a:gd name="T1" fmla="*/ 0 h 10"/>
                  <a:gd name="T2" fmla="*/ 14 w 14"/>
                  <a:gd name="T3" fmla="*/ 0 h 10"/>
                  <a:gd name="T4" fmla="*/ 14 w 14"/>
                  <a:gd name="T5" fmla="*/ 10 h 10"/>
                  <a:gd name="T6" fmla="*/ 0 w 14"/>
                  <a:gd name="T7" fmla="*/ 10 h 10"/>
                  <a:gd name="T8" fmla="*/ 0 w 14"/>
                  <a:gd name="T9" fmla="*/ 0 h 10"/>
                  <a:gd name="T10" fmla="*/ 0 w 14"/>
                  <a:gd name="T11" fmla="*/ 0 h 10"/>
                  <a:gd name="T12" fmla="*/ 13 w 14"/>
                  <a:gd name="T13" fmla="*/ 0 h 10"/>
                  <a:gd name="T14" fmla="*/ 13 w 14"/>
                  <a:gd name="T15" fmla="*/ 9 h 10"/>
                  <a:gd name="T16" fmla="*/ 0 w 14"/>
                  <a:gd name="T17" fmla="*/ 9 h 10"/>
                  <a:gd name="T18" fmla="*/ 0 w 14"/>
                  <a:gd name="T19" fmla="*/ 0 h 1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0"/>
                  <a:gd name="T32" fmla="*/ 14 w 14"/>
                  <a:gd name="T33" fmla="*/ 10 h 1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0">
                    <a:moveTo>
                      <a:pt x="0" y="0"/>
                    </a:moveTo>
                    <a:lnTo>
                      <a:pt x="14" y="0"/>
                    </a:lnTo>
                    <a:lnTo>
                      <a:pt x="14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7" name="Freeform 191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3" cy="9"/>
              </a:xfrm>
              <a:custGeom>
                <a:avLst/>
                <a:gdLst>
                  <a:gd name="T0" fmla="*/ 0 w 13"/>
                  <a:gd name="T1" fmla="*/ 0 h 9"/>
                  <a:gd name="T2" fmla="*/ 13 w 13"/>
                  <a:gd name="T3" fmla="*/ 0 h 9"/>
                  <a:gd name="T4" fmla="*/ 13 w 13"/>
                  <a:gd name="T5" fmla="*/ 9 h 9"/>
                  <a:gd name="T6" fmla="*/ 0 w 13"/>
                  <a:gd name="T7" fmla="*/ 9 h 9"/>
                  <a:gd name="T8" fmla="*/ 0 w 13"/>
                  <a:gd name="T9" fmla="*/ 0 h 9"/>
                  <a:gd name="T10" fmla="*/ 0 w 13"/>
                  <a:gd name="T11" fmla="*/ 0 h 9"/>
                  <a:gd name="T12" fmla="*/ 12 w 13"/>
                  <a:gd name="T13" fmla="*/ 0 h 9"/>
                  <a:gd name="T14" fmla="*/ 12 w 13"/>
                  <a:gd name="T15" fmla="*/ 8 h 9"/>
                  <a:gd name="T16" fmla="*/ 0 w 13"/>
                  <a:gd name="T17" fmla="*/ 8 h 9"/>
                  <a:gd name="T18" fmla="*/ 0 w 13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9"/>
                  <a:gd name="T32" fmla="*/ 13 w 13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9">
                    <a:moveTo>
                      <a:pt x="0" y="0"/>
                    </a:moveTo>
                    <a:lnTo>
                      <a:pt x="13" y="0"/>
                    </a:lnTo>
                    <a:lnTo>
                      <a:pt x="13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12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8" name="Freeform 191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2" cy="8"/>
              </a:xfrm>
              <a:custGeom>
                <a:avLst/>
                <a:gdLst>
                  <a:gd name="T0" fmla="*/ 0 w 12"/>
                  <a:gd name="T1" fmla="*/ 0 h 8"/>
                  <a:gd name="T2" fmla="*/ 12 w 12"/>
                  <a:gd name="T3" fmla="*/ 0 h 8"/>
                  <a:gd name="T4" fmla="*/ 12 w 12"/>
                  <a:gd name="T5" fmla="*/ 8 h 8"/>
                  <a:gd name="T6" fmla="*/ 0 w 12"/>
                  <a:gd name="T7" fmla="*/ 8 h 8"/>
                  <a:gd name="T8" fmla="*/ 0 w 12"/>
                  <a:gd name="T9" fmla="*/ 0 h 8"/>
                  <a:gd name="T10" fmla="*/ 0 w 12"/>
                  <a:gd name="T11" fmla="*/ 0 h 8"/>
                  <a:gd name="T12" fmla="*/ 11 w 12"/>
                  <a:gd name="T13" fmla="*/ 0 h 8"/>
                  <a:gd name="T14" fmla="*/ 11 w 12"/>
                  <a:gd name="T15" fmla="*/ 8 h 8"/>
                  <a:gd name="T16" fmla="*/ 0 w 12"/>
                  <a:gd name="T17" fmla="*/ 8 h 8"/>
                  <a:gd name="T18" fmla="*/ 0 w 12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8"/>
                  <a:gd name="T32" fmla="*/ 12 w 12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8">
                    <a:moveTo>
                      <a:pt x="0" y="0"/>
                    </a:moveTo>
                    <a:lnTo>
                      <a:pt x="12" y="0"/>
                    </a:lnTo>
                    <a:lnTo>
                      <a:pt x="12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1" y="0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89" name="Freeform 191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1" cy="8"/>
              </a:xfrm>
              <a:custGeom>
                <a:avLst/>
                <a:gdLst>
                  <a:gd name="T0" fmla="*/ 0 w 11"/>
                  <a:gd name="T1" fmla="*/ 0 h 8"/>
                  <a:gd name="T2" fmla="*/ 11 w 11"/>
                  <a:gd name="T3" fmla="*/ 0 h 8"/>
                  <a:gd name="T4" fmla="*/ 11 w 11"/>
                  <a:gd name="T5" fmla="*/ 8 h 8"/>
                  <a:gd name="T6" fmla="*/ 0 w 11"/>
                  <a:gd name="T7" fmla="*/ 8 h 8"/>
                  <a:gd name="T8" fmla="*/ 0 w 11"/>
                  <a:gd name="T9" fmla="*/ 0 h 8"/>
                  <a:gd name="T10" fmla="*/ 0 w 11"/>
                  <a:gd name="T11" fmla="*/ 0 h 8"/>
                  <a:gd name="T12" fmla="*/ 10 w 11"/>
                  <a:gd name="T13" fmla="*/ 0 h 8"/>
                  <a:gd name="T14" fmla="*/ 10 w 11"/>
                  <a:gd name="T15" fmla="*/ 7 h 8"/>
                  <a:gd name="T16" fmla="*/ 0 w 11"/>
                  <a:gd name="T17" fmla="*/ 7 h 8"/>
                  <a:gd name="T18" fmla="*/ 0 w 11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8"/>
                  <a:gd name="T32" fmla="*/ 11 w 11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8">
                    <a:moveTo>
                      <a:pt x="0" y="0"/>
                    </a:moveTo>
                    <a:lnTo>
                      <a:pt x="11" y="0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0" y="0"/>
                    </a:lnTo>
                    <a:lnTo>
                      <a:pt x="1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0" name="Freeform 1914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10 w 10"/>
                  <a:gd name="T3" fmla="*/ 0 h 7"/>
                  <a:gd name="T4" fmla="*/ 10 w 10"/>
                  <a:gd name="T5" fmla="*/ 7 h 7"/>
                  <a:gd name="T6" fmla="*/ 0 w 10"/>
                  <a:gd name="T7" fmla="*/ 7 h 7"/>
                  <a:gd name="T8" fmla="*/ 0 w 10"/>
                  <a:gd name="T9" fmla="*/ 0 h 7"/>
                  <a:gd name="T10" fmla="*/ 0 w 10"/>
                  <a:gd name="T11" fmla="*/ 0 h 7"/>
                  <a:gd name="T12" fmla="*/ 8 w 10"/>
                  <a:gd name="T13" fmla="*/ 0 h 7"/>
                  <a:gd name="T14" fmla="*/ 8 w 10"/>
                  <a:gd name="T15" fmla="*/ 6 h 7"/>
                  <a:gd name="T16" fmla="*/ 0 w 10"/>
                  <a:gd name="T17" fmla="*/ 6 h 7"/>
                  <a:gd name="T18" fmla="*/ 0 w 10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7"/>
                  <a:gd name="T32" fmla="*/ 10 w 10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7">
                    <a:moveTo>
                      <a:pt x="0" y="0"/>
                    </a:moveTo>
                    <a:lnTo>
                      <a:pt x="10" y="0"/>
                    </a:lnTo>
                    <a:lnTo>
                      <a:pt x="10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1" name="Freeform 1915"/>
              <p:cNvSpPr>
                <a:spLocks noEditPoints="1"/>
              </p:cNvSpPr>
              <p:nvPr/>
            </p:nvSpPr>
            <p:spPr bwMode="auto">
              <a:xfrm>
                <a:off x="2944" y="2779"/>
                <a:ext cx="8" cy="6"/>
              </a:xfrm>
              <a:custGeom>
                <a:avLst/>
                <a:gdLst>
                  <a:gd name="T0" fmla="*/ 0 w 8"/>
                  <a:gd name="T1" fmla="*/ 0 h 6"/>
                  <a:gd name="T2" fmla="*/ 8 w 8"/>
                  <a:gd name="T3" fmla="*/ 0 h 6"/>
                  <a:gd name="T4" fmla="*/ 8 w 8"/>
                  <a:gd name="T5" fmla="*/ 6 h 6"/>
                  <a:gd name="T6" fmla="*/ 0 w 8"/>
                  <a:gd name="T7" fmla="*/ 6 h 6"/>
                  <a:gd name="T8" fmla="*/ 0 w 8"/>
                  <a:gd name="T9" fmla="*/ 0 h 6"/>
                  <a:gd name="T10" fmla="*/ 0 w 8"/>
                  <a:gd name="T11" fmla="*/ 0 h 6"/>
                  <a:gd name="T12" fmla="*/ 7 w 8"/>
                  <a:gd name="T13" fmla="*/ 0 h 6"/>
                  <a:gd name="T14" fmla="*/ 7 w 8"/>
                  <a:gd name="T15" fmla="*/ 5 h 6"/>
                  <a:gd name="T16" fmla="*/ 0 w 8"/>
                  <a:gd name="T17" fmla="*/ 5 h 6"/>
                  <a:gd name="T18" fmla="*/ 0 w 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2" name="Freeform 1916"/>
              <p:cNvSpPr>
                <a:spLocks noEditPoints="1"/>
              </p:cNvSpPr>
              <p:nvPr/>
            </p:nvSpPr>
            <p:spPr bwMode="auto">
              <a:xfrm>
                <a:off x="2944" y="2779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0 h 5"/>
                  <a:gd name="T4" fmla="*/ 7 w 7"/>
                  <a:gd name="T5" fmla="*/ 5 h 5"/>
                  <a:gd name="T6" fmla="*/ 0 w 7"/>
                  <a:gd name="T7" fmla="*/ 5 h 5"/>
                  <a:gd name="T8" fmla="*/ 0 w 7"/>
                  <a:gd name="T9" fmla="*/ 0 h 5"/>
                  <a:gd name="T10" fmla="*/ 0 w 7"/>
                  <a:gd name="T11" fmla="*/ 0 h 5"/>
                  <a:gd name="T12" fmla="*/ 6 w 7"/>
                  <a:gd name="T13" fmla="*/ 0 h 5"/>
                  <a:gd name="T14" fmla="*/ 6 w 7"/>
                  <a:gd name="T15" fmla="*/ 4 h 5"/>
                  <a:gd name="T16" fmla="*/ 0 w 7"/>
                  <a:gd name="T17" fmla="*/ 4 h 5"/>
                  <a:gd name="T18" fmla="*/ 0 w 7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5"/>
                  <a:gd name="T32" fmla="*/ 7 w 7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5">
                    <a:moveTo>
                      <a:pt x="0" y="0"/>
                    </a:moveTo>
                    <a:lnTo>
                      <a:pt x="7" y="0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3" name="Freeform 1917"/>
              <p:cNvSpPr>
                <a:spLocks noEditPoints="1"/>
              </p:cNvSpPr>
              <p:nvPr/>
            </p:nvSpPr>
            <p:spPr bwMode="auto">
              <a:xfrm>
                <a:off x="2944" y="2779"/>
                <a:ext cx="6" cy="4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0 h 4"/>
                  <a:gd name="T4" fmla="*/ 6 w 6"/>
                  <a:gd name="T5" fmla="*/ 4 h 4"/>
                  <a:gd name="T6" fmla="*/ 0 w 6"/>
                  <a:gd name="T7" fmla="*/ 4 h 4"/>
                  <a:gd name="T8" fmla="*/ 0 w 6"/>
                  <a:gd name="T9" fmla="*/ 0 h 4"/>
                  <a:gd name="T10" fmla="*/ 0 w 6"/>
                  <a:gd name="T11" fmla="*/ 0 h 4"/>
                  <a:gd name="T12" fmla="*/ 5 w 6"/>
                  <a:gd name="T13" fmla="*/ 0 h 4"/>
                  <a:gd name="T14" fmla="*/ 5 w 6"/>
                  <a:gd name="T15" fmla="*/ 4 h 4"/>
                  <a:gd name="T16" fmla="*/ 0 w 6"/>
                  <a:gd name="T17" fmla="*/ 4 h 4"/>
                  <a:gd name="T18" fmla="*/ 0 w 6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4"/>
                  <a:gd name="T32" fmla="*/ 6 w 6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4">
                    <a:moveTo>
                      <a:pt x="0" y="0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4" name="Freeform 1918"/>
              <p:cNvSpPr>
                <a:spLocks noEditPoints="1"/>
              </p:cNvSpPr>
              <p:nvPr/>
            </p:nvSpPr>
            <p:spPr bwMode="auto">
              <a:xfrm>
                <a:off x="2944" y="2779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4 h 4"/>
                  <a:gd name="T6" fmla="*/ 0 w 5"/>
                  <a:gd name="T7" fmla="*/ 4 h 4"/>
                  <a:gd name="T8" fmla="*/ 0 w 5"/>
                  <a:gd name="T9" fmla="*/ 0 h 4"/>
                  <a:gd name="T10" fmla="*/ 0 w 5"/>
                  <a:gd name="T11" fmla="*/ 0 h 4"/>
                  <a:gd name="T12" fmla="*/ 4 w 5"/>
                  <a:gd name="T13" fmla="*/ 0 h 4"/>
                  <a:gd name="T14" fmla="*/ 4 w 5"/>
                  <a:gd name="T15" fmla="*/ 3 h 4"/>
                  <a:gd name="T16" fmla="*/ 0 w 5"/>
                  <a:gd name="T17" fmla="*/ 3 h 4"/>
                  <a:gd name="T18" fmla="*/ 0 w 5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4"/>
                  <a:gd name="T32" fmla="*/ 5 w 5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5" name="Freeform 1919"/>
              <p:cNvSpPr>
                <a:spLocks noEditPoints="1"/>
              </p:cNvSpPr>
              <p:nvPr/>
            </p:nvSpPr>
            <p:spPr bwMode="auto">
              <a:xfrm>
                <a:off x="2944" y="2779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  <a:gd name="T4" fmla="*/ 4 w 4"/>
                  <a:gd name="T5" fmla="*/ 3 h 3"/>
                  <a:gd name="T6" fmla="*/ 0 w 4"/>
                  <a:gd name="T7" fmla="*/ 3 h 3"/>
                  <a:gd name="T8" fmla="*/ 0 w 4"/>
                  <a:gd name="T9" fmla="*/ 0 h 3"/>
                  <a:gd name="T10" fmla="*/ 0 w 4"/>
                  <a:gd name="T11" fmla="*/ 0 h 3"/>
                  <a:gd name="T12" fmla="*/ 3 w 4"/>
                  <a:gd name="T13" fmla="*/ 0 h 3"/>
                  <a:gd name="T14" fmla="*/ 3 w 4"/>
                  <a:gd name="T15" fmla="*/ 2 h 3"/>
                  <a:gd name="T16" fmla="*/ 0 w 4"/>
                  <a:gd name="T17" fmla="*/ 2 h 3"/>
                  <a:gd name="T18" fmla="*/ 0 w 4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3"/>
                  <a:gd name="T32" fmla="*/ 4 w 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3">
                    <a:moveTo>
                      <a:pt x="0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6" name="Freeform 1920"/>
              <p:cNvSpPr>
                <a:spLocks noEditPoints="1"/>
              </p:cNvSpPr>
              <p:nvPr/>
            </p:nvSpPr>
            <p:spPr bwMode="auto">
              <a:xfrm>
                <a:off x="2944" y="2779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0 h 2"/>
                  <a:gd name="T4" fmla="*/ 3 w 3"/>
                  <a:gd name="T5" fmla="*/ 2 h 2"/>
                  <a:gd name="T6" fmla="*/ 0 w 3"/>
                  <a:gd name="T7" fmla="*/ 2 h 2"/>
                  <a:gd name="T8" fmla="*/ 0 w 3"/>
                  <a:gd name="T9" fmla="*/ 0 h 2"/>
                  <a:gd name="T10" fmla="*/ 0 w 3"/>
                  <a:gd name="T11" fmla="*/ 0 h 2"/>
                  <a:gd name="T12" fmla="*/ 2 w 3"/>
                  <a:gd name="T13" fmla="*/ 0 h 2"/>
                  <a:gd name="T14" fmla="*/ 2 w 3"/>
                  <a:gd name="T15" fmla="*/ 1 h 2"/>
                  <a:gd name="T16" fmla="*/ 0 w 3"/>
                  <a:gd name="T17" fmla="*/ 1 h 2"/>
                  <a:gd name="T18" fmla="*/ 0 w 3"/>
                  <a:gd name="T19" fmla="*/ 0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"/>
                  <a:gd name="T31" fmla="*/ 0 h 2"/>
                  <a:gd name="T32" fmla="*/ 3 w 3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" h="2"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7" name="Freeform 1921"/>
              <p:cNvSpPr>
                <a:spLocks noEditPoints="1"/>
              </p:cNvSpPr>
              <p:nvPr/>
            </p:nvSpPr>
            <p:spPr bwMode="auto">
              <a:xfrm>
                <a:off x="2944" y="277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0 w 2"/>
                  <a:gd name="T7" fmla="*/ 1 h 1"/>
                  <a:gd name="T8" fmla="*/ 0 w 2"/>
                  <a:gd name="T9" fmla="*/ 0 h 1"/>
                  <a:gd name="T10" fmla="*/ 0 w 2"/>
                  <a:gd name="T11" fmla="*/ 0 h 1"/>
                  <a:gd name="T12" fmla="*/ 1 w 2"/>
                  <a:gd name="T13" fmla="*/ 0 h 1"/>
                  <a:gd name="T14" fmla="*/ 1 w 2"/>
                  <a:gd name="T15" fmla="*/ 1 h 1"/>
                  <a:gd name="T16" fmla="*/ 0 w 2"/>
                  <a:gd name="T17" fmla="*/ 1 h 1"/>
                  <a:gd name="T18" fmla="*/ 0 w 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1"/>
                  <a:gd name="T32" fmla="*/ 2 w 2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8" name="Freeform 1922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1"/>
                  <a:gd name="T32" fmla="*/ 1 w 1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699" name="Freeform 1923"/>
              <p:cNvSpPr>
                <a:spLocks noEditPoints="1"/>
              </p:cNvSpPr>
              <p:nvPr/>
            </p:nvSpPr>
            <p:spPr bwMode="auto">
              <a:xfrm>
                <a:off x="2944" y="277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"/>
                  <a:gd name="T31" fmla="*/ 0 h 1"/>
                  <a:gd name="T32" fmla="*/ 1 w 1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0" name="Freeform 1924"/>
              <p:cNvSpPr>
                <a:spLocks noEditPoints="1"/>
              </p:cNvSpPr>
              <p:nvPr/>
            </p:nvSpPr>
            <p:spPr bwMode="auto">
              <a:xfrm>
                <a:off x="2934" y="2770"/>
                <a:ext cx="148" cy="111"/>
              </a:xfrm>
              <a:custGeom>
                <a:avLst/>
                <a:gdLst>
                  <a:gd name="T0" fmla="*/ 0 w 148"/>
                  <a:gd name="T1" fmla="*/ 0 h 111"/>
                  <a:gd name="T2" fmla="*/ 148 w 148"/>
                  <a:gd name="T3" fmla="*/ 0 h 111"/>
                  <a:gd name="T4" fmla="*/ 148 w 148"/>
                  <a:gd name="T5" fmla="*/ 111 h 111"/>
                  <a:gd name="T6" fmla="*/ 0 w 148"/>
                  <a:gd name="T7" fmla="*/ 111 h 111"/>
                  <a:gd name="T8" fmla="*/ 0 w 148"/>
                  <a:gd name="T9" fmla="*/ 0 h 111"/>
                  <a:gd name="T10" fmla="*/ 2 w 148"/>
                  <a:gd name="T11" fmla="*/ 2 h 111"/>
                  <a:gd name="T12" fmla="*/ 148 w 148"/>
                  <a:gd name="T13" fmla="*/ 2 h 111"/>
                  <a:gd name="T14" fmla="*/ 148 w 148"/>
                  <a:gd name="T15" fmla="*/ 111 h 111"/>
                  <a:gd name="T16" fmla="*/ 2 w 148"/>
                  <a:gd name="T17" fmla="*/ 111 h 111"/>
                  <a:gd name="T18" fmla="*/ 2 w 148"/>
                  <a:gd name="T19" fmla="*/ 2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8"/>
                  <a:gd name="T31" fmla="*/ 0 h 111"/>
                  <a:gd name="T32" fmla="*/ 148 w 148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8" h="111">
                    <a:moveTo>
                      <a:pt x="0" y="0"/>
                    </a:moveTo>
                    <a:lnTo>
                      <a:pt x="148" y="0"/>
                    </a:lnTo>
                    <a:lnTo>
                      <a:pt x="148" y="111"/>
                    </a:lnTo>
                    <a:lnTo>
                      <a:pt x="0" y="111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48" y="2"/>
                    </a:lnTo>
                    <a:lnTo>
                      <a:pt x="148" y="111"/>
                    </a:lnTo>
                    <a:lnTo>
                      <a:pt x="2" y="11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1" name="Freeform 1925"/>
              <p:cNvSpPr>
                <a:spLocks noEditPoints="1"/>
              </p:cNvSpPr>
              <p:nvPr/>
            </p:nvSpPr>
            <p:spPr bwMode="auto">
              <a:xfrm>
                <a:off x="2936" y="2772"/>
                <a:ext cx="146" cy="109"/>
              </a:xfrm>
              <a:custGeom>
                <a:avLst/>
                <a:gdLst>
                  <a:gd name="T0" fmla="*/ 0 w 146"/>
                  <a:gd name="T1" fmla="*/ 0 h 109"/>
                  <a:gd name="T2" fmla="*/ 146 w 146"/>
                  <a:gd name="T3" fmla="*/ 0 h 109"/>
                  <a:gd name="T4" fmla="*/ 146 w 146"/>
                  <a:gd name="T5" fmla="*/ 109 h 109"/>
                  <a:gd name="T6" fmla="*/ 0 w 146"/>
                  <a:gd name="T7" fmla="*/ 109 h 109"/>
                  <a:gd name="T8" fmla="*/ 0 w 146"/>
                  <a:gd name="T9" fmla="*/ 0 h 109"/>
                  <a:gd name="T10" fmla="*/ 2 w 146"/>
                  <a:gd name="T11" fmla="*/ 1 h 109"/>
                  <a:gd name="T12" fmla="*/ 146 w 146"/>
                  <a:gd name="T13" fmla="*/ 1 h 109"/>
                  <a:gd name="T14" fmla="*/ 146 w 146"/>
                  <a:gd name="T15" fmla="*/ 109 h 109"/>
                  <a:gd name="T16" fmla="*/ 2 w 146"/>
                  <a:gd name="T17" fmla="*/ 109 h 109"/>
                  <a:gd name="T18" fmla="*/ 2 w 146"/>
                  <a:gd name="T19" fmla="*/ 1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6"/>
                  <a:gd name="T31" fmla="*/ 0 h 109"/>
                  <a:gd name="T32" fmla="*/ 146 w 146"/>
                  <a:gd name="T33" fmla="*/ 109 h 10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6" h="109">
                    <a:moveTo>
                      <a:pt x="0" y="0"/>
                    </a:moveTo>
                    <a:lnTo>
                      <a:pt x="146" y="0"/>
                    </a:lnTo>
                    <a:lnTo>
                      <a:pt x="146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46" y="1"/>
                    </a:lnTo>
                    <a:lnTo>
                      <a:pt x="146" y="109"/>
                    </a:lnTo>
                    <a:lnTo>
                      <a:pt x="2" y="10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B9B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2" name="Freeform 1926"/>
              <p:cNvSpPr>
                <a:spLocks noEditPoints="1"/>
              </p:cNvSpPr>
              <p:nvPr/>
            </p:nvSpPr>
            <p:spPr bwMode="auto">
              <a:xfrm>
                <a:off x="2938" y="2773"/>
                <a:ext cx="144" cy="108"/>
              </a:xfrm>
              <a:custGeom>
                <a:avLst/>
                <a:gdLst>
                  <a:gd name="T0" fmla="*/ 0 w 144"/>
                  <a:gd name="T1" fmla="*/ 0 h 108"/>
                  <a:gd name="T2" fmla="*/ 144 w 144"/>
                  <a:gd name="T3" fmla="*/ 0 h 108"/>
                  <a:gd name="T4" fmla="*/ 144 w 144"/>
                  <a:gd name="T5" fmla="*/ 108 h 108"/>
                  <a:gd name="T6" fmla="*/ 0 w 144"/>
                  <a:gd name="T7" fmla="*/ 108 h 108"/>
                  <a:gd name="T8" fmla="*/ 0 w 144"/>
                  <a:gd name="T9" fmla="*/ 0 h 108"/>
                  <a:gd name="T10" fmla="*/ 2 w 144"/>
                  <a:gd name="T11" fmla="*/ 2 h 108"/>
                  <a:gd name="T12" fmla="*/ 144 w 144"/>
                  <a:gd name="T13" fmla="*/ 2 h 108"/>
                  <a:gd name="T14" fmla="*/ 144 w 144"/>
                  <a:gd name="T15" fmla="*/ 108 h 108"/>
                  <a:gd name="T16" fmla="*/ 2 w 144"/>
                  <a:gd name="T17" fmla="*/ 108 h 108"/>
                  <a:gd name="T18" fmla="*/ 2 w 144"/>
                  <a:gd name="T19" fmla="*/ 2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4"/>
                  <a:gd name="T31" fmla="*/ 0 h 108"/>
                  <a:gd name="T32" fmla="*/ 144 w 144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4" h="108">
                    <a:moveTo>
                      <a:pt x="0" y="0"/>
                    </a:moveTo>
                    <a:lnTo>
                      <a:pt x="144" y="0"/>
                    </a:lnTo>
                    <a:lnTo>
                      <a:pt x="144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44" y="2"/>
                    </a:lnTo>
                    <a:lnTo>
                      <a:pt x="144" y="108"/>
                    </a:lnTo>
                    <a:lnTo>
                      <a:pt x="2" y="10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9C9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3" name="Freeform 1927"/>
              <p:cNvSpPr>
                <a:spLocks noEditPoints="1"/>
              </p:cNvSpPr>
              <p:nvPr/>
            </p:nvSpPr>
            <p:spPr bwMode="auto">
              <a:xfrm>
                <a:off x="2940" y="2775"/>
                <a:ext cx="142" cy="106"/>
              </a:xfrm>
              <a:custGeom>
                <a:avLst/>
                <a:gdLst>
                  <a:gd name="T0" fmla="*/ 0 w 142"/>
                  <a:gd name="T1" fmla="*/ 0 h 106"/>
                  <a:gd name="T2" fmla="*/ 142 w 142"/>
                  <a:gd name="T3" fmla="*/ 0 h 106"/>
                  <a:gd name="T4" fmla="*/ 142 w 142"/>
                  <a:gd name="T5" fmla="*/ 106 h 106"/>
                  <a:gd name="T6" fmla="*/ 0 w 142"/>
                  <a:gd name="T7" fmla="*/ 106 h 106"/>
                  <a:gd name="T8" fmla="*/ 0 w 142"/>
                  <a:gd name="T9" fmla="*/ 0 h 106"/>
                  <a:gd name="T10" fmla="*/ 2 w 142"/>
                  <a:gd name="T11" fmla="*/ 1 h 106"/>
                  <a:gd name="T12" fmla="*/ 142 w 142"/>
                  <a:gd name="T13" fmla="*/ 1 h 106"/>
                  <a:gd name="T14" fmla="*/ 142 w 142"/>
                  <a:gd name="T15" fmla="*/ 106 h 106"/>
                  <a:gd name="T16" fmla="*/ 2 w 142"/>
                  <a:gd name="T17" fmla="*/ 106 h 106"/>
                  <a:gd name="T18" fmla="*/ 2 w 142"/>
                  <a:gd name="T19" fmla="*/ 1 h 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2"/>
                  <a:gd name="T31" fmla="*/ 0 h 106"/>
                  <a:gd name="T32" fmla="*/ 142 w 142"/>
                  <a:gd name="T33" fmla="*/ 106 h 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2" h="106">
                    <a:moveTo>
                      <a:pt x="0" y="0"/>
                    </a:moveTo>
                    <a:lnTo>
                      <a:pt x="142" y="0"/>
                    </a:lnTo>
                    <a:lnTo>
                      <a:pt x="142" y="106"/>
                    </a:lnTo>
                    <a:lnTo>
                      <a:pt x="0" y="106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42" y="1"/>
                    </a:lnTo>
                    <a:lnTo>
                      <a:pt x="142" y="106"/>
                    </a:lnTo>
                    <a:lnTo>
                      <a:pt x="2" y="10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D9D9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4" name="Freeform 1928"/>
              <p:cNvSpPr>
                <a:spLocks noEditPoints="1"/>
              </p:cNvSpPr>
              <p:nvPr/>
            </p:nvSpPr>
            <p:spPr bwMode="auto">
              <a:xfrm>
                <a:off x="2942" y="2776"/>
                <a:ext cx="140" cy="105"/>
              </a:xfrm>
              <a:custGeom>
                <a:avLst/>
                <a:gdLst>
                  <a:gd name="T0" fmla="*/ 0 w 140"/>
                  <a:gd name="T1" fmla="*/ 0 h 105"/>
                  <a:gd name="T2" fmla="*/ 140 w 140"/>
                  <a:gd name="T3" fmla="*/ 0 h 105"/>
                  <a:gd name="T4" fmla="*/ 140 w 140"/>
                  <a:gd name="T5" fmla="*/ 105 h 105"/>
                  <a:gd name="T6" fmla="*/ 0 w 140"/>
                  <a:gd name="T7" fmla="*/ 105 h 105"/>
                  <a:gd name="T8" fmla="*/ 0 w 140"/>
                  <a:gd name="T9" fmla="*/ 0 h 105"/>
                  <a:gd name="T10" fmla="*/ 2 w 140"/>
                  <a:gd name="T11" fmla="*/ 2 h 105"/>
                  <a:gd name="T12" fmla="*/ 140 w 140"/>
                  <a:gd name="T13" fmla="*/ 2 h 105"/>
                  <a:gd name="T14" fmla="*/ 140 w 140"/>
                  <a:gd name="T15" fmla="*/ 105 h 105"/>
                  <a:gd name="T16" fmla="*/ 2 w 140"/>
                  <a:gd name="T17" fmla="*/ 105 h 105"/>
                  <a:gd name="T18" fmla="*/ 2 w 140"/>
                  <a:gd name="T19" fmla="*/ 2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0"/>
                  <a:gd name="T31" fmla="*/ 0 h 105"/>
                  <a:gd name="T32" fmla="*/ 140 w 140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0" h="105">
                    <a:moveTo>
                      <a:pt x="0" y="0"/>
                    </a:moveTo>
                    <a:lnTo>
                      <a:pt x="140" y="0"/>
                    </a:lnTo>
                    <a:lnTo>
                      <a:pt x="14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40" y="2"/>
                    </a:lnTo>
                    <a:lnTo>
                      <a:pt x="140" y="105"/>
                    </a:lnTo>
                    <a:lnTo>
                      <a:pt x="2" y="105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9E9E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5" name="Freeform 1929"/>
              <p:cNvSpPr>
                <a:spLocks noEditPoints="1"/>
              </p:cNvSpPr>
              <p:nvPr/>
            </p:nvSpPr>
            <p:spPr bwMode="auto">
              <a:xfrm>
                <a:off x="2944" y="2778"/>
                <a:ext cx="138" cy="103"/>
              </a:xfrm>
              <a:custGeom>
                <a:avLst/>
                <a:gdLst>
                  <a:gd name="T0" fmla="*/ 0 w 138"/>
                  <a:gd name="T1" fmla="*/ 0 h 103"/>
                  <a:gd name="T2" fmla="*/ 138 w 138"/>
                  <a:gd name="T3" fmla="*/ 0 h 103"/>
                  <a:gd name="T4" fmla="*/ 138 w 138"/>
                  <a:gd name="T5" fmla="*/ 103 h 103"/>
                  <a:gd name="T6" fmla="*/ 0 w 138"/>
                  <a:gd name="T7" fmla="*/ 103 h 103"/>
                  <a:gd name="T8" fmla="*/ 0 w 138"/>
                  <a:gd name="T9" fmla="*/ 0 h 103"/>
                  <a:gd name="T10" fmla="*/ 2 w 138"/>
                  <a:gd name="T11" fmla="*/ 1 h 103"/>
                  <a:gd name="T12" fmla="*/ 138 w 138"/>
                  <a:gd name="T13" fmla="*/ 1 h 103"/>
                  <a:gd name="T14" fmla="*/ 138 w 138"/>
                  <a:gd name="T15" fmla="*/ 103 h 103"/>
                  <a:gd name="T16" fmla="*/ 2 w 138"/>
                  <a:gd name="T17" fmla="*/ 103 h 103"/>
                  <a:gd name="T18" fmla="*/ 2 w 138"/>
                  <a:gd name="T19" fmla="*/ 1 h 10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8"/>
                  <a:gd name="T31" fmla="*/ 0 h 103"/>
                  <a:gd name="T32" fmla="*/ 138 w 138"/>
                  <a:gd name="T33" fmla="*/ 103 h 10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8" h="103">
                    <a:moveTo>
                      <a:pt x="0" y="0"/>
                    </a:moveTo>
                    <a:lnTo>
                      <a:pt x="138" y="0"/>
                    </a:lnTo>
                    <a:lnTo>
                      <a:pt x="138" y="103"/>
                    </a:lnTo>
                    <a:lnTo>
                      <a:pt x="0" y="103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38" y="1"/>
                    </a:lnTo>
                    <a:lnTo>
                      <a:pt x="138" y="103"/>
                    </a:lnTo>
                    <a:lnTo>
                      <a:pt x="2" y="10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F9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6" name="Freeform 1930"/>
              <p:cNvSpPr>
                <a:spLocks noEditPoints="1"/>
              </p:cNvSpPr>
              <p:nvPr/>
            </p:nvSpPr>
            <p:spPr bwMode="auto">
              <a:xfrm>
                <a:off x="2946" y="2779"/>
                <a:ext cx="136" cy="102"/>
              </a:xfrm>
              <a:custGeom>
                <a:avLst/>
                <a:gdLst>
                  <a:gd name="T0" fmla="*/ 0 w 136"/>
                  <a:gd name="T1" fmla="*/ 0 h 102"/>
                  <a:gd name="T2" fmla="*/ 136 w 136"/>
                  <a:gd name="T3" fmla="*/ 0 h 102"/>
                  <a:gd name="T4" fmla="*/ 136 w 136"/>
                  <a:gd name="T5" fmla="*/ 102 h 102"/>
                  <a:gd name="T6" fmla="*/ 0 w 136"/>
                  <a:gd name="T7" fmla="*/ 102 h 102"/>
                  <a:gd name="T8" fmla="*/ 0 w 136"/>
                  <a:gd name="T9" fmla="*/ 0 h 102"/>
                  <a:gd name="T10" fmla="*/ 2 w 136"/>
                  <a:gd name="T11" fmla="*/ 1 h 102"/>
                  <a:gd name="T12" fmla="*/ 136 w 136"/>
                  <a:gd name="T13" fmla="*/ 1 h 102"/>
                  <a:gd name="T14" fmla="*/ 136 w 136"/>
                  <a:gd name="T15" fmla="*/ 102 h 102"/>
                  <a:gd name="T16" fmla="*/ 2 w 136"/>
                  <a:gd name="T17" fmla="*/ 102 h 102"/>
                  <a:gd name="T18" fmla="*/ 2 w 136"/>
                  <a:gd name="T19" fmla="*/ 1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6"/>
                  <a:gd name="T31" fmla="*/ 0 h 102"/>
                  <a:gd name="T32" fmla="*/ 136 w 136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6" h="102">
                    <a:moveTo>
                      <a:pt x="0" y="0"/>
                    </a:moveTo>
                    <a:lnTo>
                      <a:pt x="136" y="0"/>
                    </a:lnTo>
                    <a:lnTo>
                      <a:pt x="136" y="102"/>
                    </a:lnTo>
                    <a:lnTo>
                      <a:pt x="0" y="102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36" y="1"/>
                    </a:lnTo>
                    <a:lnTo>
                      <a:pt x="136" y="102"/>
                    </a:lnTo>
                    <a:lnTo>
                      <a:pt x="2" y="10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7" name="Freeform 1931"/>
              <p:cNvSpPr>
                <a:spLocks noEditPoints="1"/>
              </p:cNvSpPr>
              <p:nvPr/>
            </p:nvSpPr>
            <p:spPr bwMode="auto">
              <a:xfrm>
                <a:off x="2948" y="2780"/>
                <a:ext cx="134" cy="101"/>
              </a:xfrm>
              <a:custGeom>
                <a:avLst/>
                <a:gdLst>
                  <a:gd name="T0" fmla="*/ 0 w 134"/>
                  <a:gd name="T1" fmla="*/ 0 h 101"/>
                  <a:gd name="T2" fmla="*/ 134 w 134"/>
                  <a:gd name="T3" fmla="*/ 0 h 101"/>
                  <a:gd name="T4" fmla="*/ 134 w 134"/>
                  <a:gd name="T5" fmla="*/ 101 h 101"/>
                  <a:gd name="T6" fmla="*/ 0 w 134"/>
                  <a:gd name="T7" fmla="*/ 101 h 101"/>
                  <a:gd name="T8" fmla="*/ 0 w 134"/>
                  <a:gd name="T9" fmla="*/ 0 h 101"/>
                  <a:gd name="T10" fmla="*/ 2 w 134"/>
                  <a:gd name="T11" fmla="*/ 2 h 101"/>
                  <a:gd name="T12" fmla="*/ 134 w 134"/>
                  <a:gd name="T13" fmla="*/ 2 h 101"/>
                  <a:gd name="T14" fmla="*/ 134 w 134"/>
                  <a:gd name="T15" fmla="*/ 101 h 101"/>
                  <a:gd name="T16" fmla="*/ 2 w 134"/>
                  <a:gd name="T17" fmla="*/ 101 h 101"/>
                  <a:gd name="T18" fmla="*/ 2 w 134"/>
                  <a:gd name="T19" fmla="*/ 2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4"/>
                  <a:gd name="T31" fmla="*/ 0 h 101"/>
                  <a:gd name="T32" fmla="*/ 134 w 134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4" h="101">
                    <a:moveTo>
                      <a:pt x="0" y="0"/>
                    </a:moveTo>
                    <a:lnTo>
                      <a:pt x="134" y="0"/>
                    </a:lnTo>
                    <a:lnTo>
                      <a:pt x="134" y="101"/>
                    </a:lnTo>
                    <a:lnTo>
                      <a:pt x="0" y="101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34" y="2"/>
                    </a:lnTo>
                    <a:lnTo>
                      <a:pt x="134" y="101"/>
                    </a:lnTo>
                    <a:lnTo>
                      <a:pt x="2" y="10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1A1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8" name="Freeform 1932"/>
              <p:cNvSpPr>
                <a:spLocks noEditPoints="1"/>
              </p:cNvSpPr>
              <p:nvPr/>
            </p:nvSpPr>
            <p:spPr bwMode="auto">
              <a:xfrm>
                <a:off x="2950" y="2782"/>
                <a:ext cx="132" cy="99"/>
              </a:xfrm>
              <a:custGeom>
                <a:avLst/>
                <a:gdLst>
                  <a:gd name="T0" fmla="*/ 0 w 132"/>
                  <a:gd name="T1" fmla="*/ 0 h 99"/>
                  <a:gd name="T2" fmla="*/ 132 w 132"/>
                  <a:gd name="T3" fmla="*/ 0 h 99"/>
                  <a:gd name="T4" fmla="*/ 132 w 132"/>
                  <a:gd name="T5" fmla="*/ 99 h 99"/>
                  <a:gd name="T6" fmla="*/ 0 w 132"/>
                  <a:gd name="T7" fmla="*/ 99 h 99"/>
                  <a:gd name="T8" fmla="*/ 0 w 132"/>
                  <a:gd name="T9" fmla="*/ 0 h 99"/>
                  <a:gd name="T10" fmla="*/ 2 w 132"/>
                  <a:gd name="T11" fmla="*/ 1 h 99"/>
                  <a:gd name="T12" fmla="*/ 132 w 132"/>
                  <a:gd name="T13" fmla="*/ 1 h 99"/>
                  <a:gd name="T14" fmla="*/ 132 w 132"/>
                  <a:gd name="T15" fmla="*/ 99 h 99"/>
                  <a:gd name="T16" fmla="*/ 2 w 132"/>
                  <a:gd name="T17" fmla="*/ 99 h 99"/>
                  <a:gd name="T18" fmla="*/ 2 w 132"/>
                  <a:gd name="T19" fmla="*/ 1 h 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2"/>
                  <a:gd name="T31" fmla="*/ 0 h 99"/>
                  <a:gd name="T32" fmla="*/ 132 w 132"/>
                  <a:gd name="T33" fmla="*/ 99 h 9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2" h="99">
                    <a:moveTo>
                      <a:pt x="0" y="0"/>
                    </a:moveTo>
                    <a:lnTo>
                      <a:pt x="132" y="0"/>
                    </a:lnTo>
                    <a:lnTo>
                      <a:pt x="132" y="99"/>
                    </a:lnTo>
                    <a:lnTo>
                      <a:pt x="0" y="9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32" y="1"/>
                    </a:lnTo>
                    <a:lnTo>
                      <a:pt x="132" y="99"/>
                    </a:lnTo>
                    <a:lnTo>
                      <a:pt x="2" y="9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2A2A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09" name="Freeform 1933"/>
              <p:cNvSpPr>
                <a:spLocks noEditPoints="1"/>
              </p:cNvSpPr>
              <p:nvPr/>
            </p:nvSpPr>
            <p:spPr bwMode="auto">
              <a:xfrm>
                <a:off x="2952" y="2783"/>
                <a:ext cx="130" cy="98"/>
              </a:xfrm>
              <a:custGeom>
                <a:avLst/>
                <a:gdLst>
                  <a:gd name="T0" fmla="*/ 0 w 130"/>
                  <a:gd name="T1" fmla="*/ 0 h 98"/>
                  <a:gd name="T2" fmla="*/ 130 w 130"/>
                  <a:gd name="T3" fmla="*/ 0 h 98"/>
                  <a:gd name="T4" fmla="*/ 130 w 130"/>
                  <a:gd name="T5" fmla="*/ 98 h 98"/>
                  <a:gd name="T6" fmla="*/ 0 w 130"/>
                  <a:gd name="T7" fmla="*/ 98 h 98"/>
                  <a:gd name="T8" fmla="*/ 0 w 130"/>
                  <a:gd name="T9" fmla="*/ 0 h 98"/>
                  <a:gd name="T10" fmla="*/ 2 w 130"/>
                  <a:gd name="T11" fmla="*/ 2 h 98"/>
                  <a:gd name="T12" fmla="*/ 130 w 130"/>
                  <a:gd name="T13" fmla="*/ 2 h 98"/>
                  <a:gd name="T14" fmla="*/ 130 w 130"/>
                  <a:gd name="T15" fmla="*/ 98 h 98"/>
                  <a:gd name="T16" fmla="*/ 2 w 130"/>
                  <a:gd name="T17" fmla="*/ 98 h 98"/>
                  <a:gd name="T18" fmla="*/ 2 w 130"/>
                  <a:gd name="T19" fmla="*/ 2 h 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0"/>
                  <a:gd name="T31" fmla="*/ 0 h 98"/>
                  <a:gd name="T32" fmla="*/ 130 w 130"/>
                  <a:gd name="T33" fmla="*/ 98 h 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0" h="98">
                    <a:moveTo>
                      <a:pt x="0" y="0"/>
                    </a:moveTo>
                    <a:lnTo>
                      <a:pt x="130" y="0"/>
                    </a:lnTo>
                    <a:lnTo>
                      <a:pt x="130" y="98"/>
                    </a:lnTo>
                    <a:lnTo>
                      <a:pt x="0" y="98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30" y="2"/>
                    </a:lnTo>
                    <a:lnTo>
                      <a:pt x="130" y="98"/>
                    </a:lnTo>
                    <a:lnTo>
                      <a:pt x="2" y="9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A3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0" name="Freeform 1934"/>
              <p:cNvSpPr>
                <a:spLocks noEditPoints="1"/>
              </p:cNvSpPr>
              <p:nvPr/>
            </p:nvSpPr>
            <p:spPr bwMode="auto">
              <a:xfrm>
                <a:off x="2954" y="2785"/>
                <a:ext cx="128" cy="96"/>
              </a:xfrm>
              <a:custGeom>
                <a:avLst/>
                <a:gdLst>
                  <a:gd name="T0" fmla="*/ 0 w 128"/>
                  <a:gd name="T1" fmla="*/ 0 h 96"/>
                  <a:gd name="T2" fmla="*/ 128 w 128"/>
                  <a:gd name="T3" fmla="*/ 0 h 96"/>
                  <a:gd name="T4" fmla="*/ 128 w 128"/>
                  <a:gd name="T5" fmla="*/ 96 h 96"/>
                  <a:gd name="T6" fmla="*/ 0 w 128"/>
                  <a:gd name="T7" fmla="*/ 96 h 96"/>
                  <a:gd name="T8" fmla="*/ 0 w 128"/>
                  <a:gd name="T9" fmla="*/ 0 h 96"/>
                  <a:gd name="T10" fmla="*/ 2 w 128"/>
                  <a:gd name="T11" fmla="*/ 2 h 96"/>
                  <a:gd name="T12" fmla="*/ 128 w 128"/>
                  <a:gd name="T13" fmla="*/ 2 h 96"/>
                  <a:gd name="T14" fmla="*/ 128 w 128"/>
                  <a:gd name="T15" fmla="*/ 96 h 96"/>
                  <a:gd name="T16" fmla="*/ 2 w 128"/>
                  <a:gd name="T17" fmla="*/ 96 h 96"/>
                  <a:gd name="T18" fmla="*/ 2 w 128"/>
                  <a:gd name="T19" fmla="*/ 2 h 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"/>
                  <a:gd name="T31" fmla="*/ 0 h 96"/>
                  <a:gd name="T32" fmla="*/ 128 w 128"/>
                  <a:gd name="T33" fmla="*/ 96 h 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" h="96">
                    <a:moveTo>
                      <a:pt x="0" y="0"/>
                    </a:moveTo>
                    <a:lnTo>
                      <a:pt x="128" y="0"/>
                    </a:lnTo>
                    <a:lnTo>
                      <a:pt x="128" y="96"/>
                    </a:lnTo>
                    <a:lnTo>
                      <a:pt x="0" y="96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28" y="2"/>
                    </a:lnTo>
                    <a:lnTo>
                      <a:pt x="128" y="96"/>
                    </a:lnTo>
                    <a:lnTo>
                      <a:pt x="2" y="9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4A4A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1" name="Freeform 1935"/>
              <p:cNvSpPr>
                <a:spLocks noEditPoints="1"/>
              </p:cNvSpPr>
              <p:nvPr/>
            </p:nvSpPr>
            <p:spPr bwMode="auto">
              <a:xfrm>
                <a:off x="2956" y="2787"/>
                <a:ext cx="126" cy="94"/>
              </a:xfrm>
              <a:custGeom>
                <a:avLst/>
                <a:gdLst>
                  <a:gd name="T0" fmla="*/ 0 w 126"/>
                  <a:gd name="T1" fmla="*/ 0 h 94"/>
                  <a:gd name="T2" fmla="*/ 126 w 126"/>
                  <a:gd name="T3" fmla="*/ 0 h 94"/>
                  <a:gd name="T4" fmla="*/ 126 w 126"/>
                  <a:gd name="T5" fmla="*/ 94 h 94"/>
                  <a:gd name="T6" fmla="*/ 0 w 126"/>
                  <a:gd name="T7" fmla="*/ 94 h 94"/>
                  <a:gd name="T8" fmla="*/ 0 w 126"/>
                  <a:gd name="T9" fmla="*/ 0 h 94"/>
                  <a:gd name="T10" fmla="*/ 1 w 126"/>
                  <a:gd name="T11" fmla="*/ 1 h 94"/>
                  <a:gd name="T12" fmla="*/ 126 w 126"/>
                  <a:gd name="T13" fmla="*/ 1 h 94"/>
                  <a:gd name="T14" fmla="*/ 126 w 126"/>
                  <a:gd name="T15" fmla="*/ 94 h 94"/>
                  <a:gd name="T16" fmla="*/ 1 w 126"/>
                  <a:gd name="T17" fmla="*/ 94 h 94"/>
                  <a:gd name="T18" fmla="*/ 1 w 126"/>
                  <a:gd name="T19" fmla="*/ 1 h 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6"/>
                  <a:gd name="T31" fmla="*/ 0 h 94"/>
                  <a:gd name="T32" fmla="*/ 126 w 126"/>
                  <a:gd name="T33" fmla="*/ 94 h 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6" h="94">
                    <a:moveTo>
                      <a:pt x="0" y="0"/>
                    </a:moveTo>
                    <a:lnTo>
                      <a:pt x="126" y="0"/>
                    </a:lnTo>
                    <a:lnTo>
                      <a:pt x="126" y="94"/>
                    </a:lnTo>
                    <a:lnTo>
                      <a:pt x="0" y="94"/>
                    </a:lnTo>
                    <a:lnTo>
                      <a:pt x="0" y="0"/>
                    </a:lnTo>
                    <a:close/>
                    <a:moveTo>
                      <a:pt x="1" y="1"/>
                    </a:moveTo>
                    <a:lnTo>
                      <a:pt x="126" y="1"/>
                    </a:lnTo>
                    <a:lnTo>
                      <a:pt x="126" y="94"/>
                    </a:lnTo>
                    <a:lnTo>
                      <a:pt x="1" y="9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2" name="Freeform 1936"/>
              <p:cNvSpPr>
                <a:spLocks noEditPoints="1"/>
              </p:cNvSpPr>
              <p:nvPr/>
            </p:nvSpPr>
            <p:spPr bwMode="auto">
              <a:xfrm>
                <a:off x="2957" y="2788"/>
                <a:ext cx="125" cy="93"/>
              </a:xfrm>
              <a:custGeom>
                <a:avLst/>
                <a:gdLst>
                  <a:gd name="T0" fmla="*/ 0 w 125"/>
                  <a:gd name="T1" fmla="*/ 0 h 93"/>
                  <a:gd name="T2" fmla="*/ 125 w 125"/>
                  <a:gd name="T3" fmla="*/ 0 h 93"/>
                  <a:gd name="T4" fmla="*/ 125 w 125"/>
                  <a:gd name="T5" fmla="*/ 93 h 93"/>
                  <a:gd name="T6" fmla="*/ 0 w 125"/>
                  <a:gd name="T7" fmla="*/ 93 h 93"/>
                  <a:gd name="T8" fmla="*/ 0 w 125"/>
                  <a:gd name="T9" fmla="*/ 0 h 93"/>
                  <a:gd name="T10" fmla="*/ 2 w 125"/>
                  <a:gd name="T11" fmla="*/ 1 h 93"/>
                  <a:gd name="T12" fmla="*/ 125 w 125"/>
                  <a:gd name="T13" fmla="*/ 1 h 93"/>
                  <a:gd name="T14" fmla="*/ 125 w 125"/>
                  <a:gd name="T15" fmla="*/ 93 h 93"/>
                  <a:gd name="T16" fmla="*/ 2 w 125"/>
                  <a:gd name="T17" fmla="*/ 93 h 93"/>
                  <a:gd name="T18" fmla="*/ 2 w 125"/>
                  <a:gd name="T19" fmla="*/ 1 h 9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5"/>
                  <a:gd name="T31" fmla="*/ 0 h 93"/>
                  <a:gd name="T32" fmla="*/ 125 w 125"/>
                  <a:gd name="T33" fmla="*/ 93 h 9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5" h="93">
                    <a:moveTo>
                      <a:pt x="0" y="0"/>
                    </a:moveTo>
                    <a:lnTo>
                      <a:pt x="125" y="0"/>
                    </a:lnTo>
                    <a:lnTo>
                      <a:pt x="125" y="93"/>
                    </a:lnTo>
                    <a:lnTo>
                      <a:pt x="0" y="93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25" y="1"/>
                    </a:lnTo>
                    <a:lnTo>
                      <a:pt x="125" y="93"/>
                    </a:lnTo>
                    <a:lnTo>
                      <a:pt x="2" y="9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7A7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3" name="Freeform 1937"/>
              <p:cNvSpPr>
                <a:spLocks noEditPoints="1"/>
              </p:cNvSpPr>
              <p:nvPr/>
            </p:nvSpPr>
            <p:spPr bwMode="auto">
              <a:xfrm>
                <a:off x="2959" y="2789"/>
                <a:ext cx="123" cy="92"/>
              </a:xfrm>
              <a:custGeom>
                <a:avLst/>
                <a:gdLst>
                  <a:gd name="T0" fmla="*/ 0 w 123"/>
                  <a:gd name="T1" fmla="*/ 0 h 92"/>
                  <a:gd name="T2" fmla="*/ 123 w 123"/>
                  <a:gd name="T3" fmla="*/ 0 h 92"/>
                  <a:gd name="T4" fmla="*/ 123 w 123"/>
                  <a:gd name="T5" fmla="*/ 92 h 92"/>
                  <a:gd name="T6" fmla="*/ 0 w 123"/>
                  <a:gd name="T7" fmla="*/ 92 h 92"/>
                  <a:gd name="T8" fmla="*/ 0 w 123"/>
                  <a:gd name="T9" fmla="*/ 0 h 92"/>
                  <a:gd name="T10" fmla="*/ 2 w 123"/>
                  <a:gd name="T11" fmla="*/ 2 h 92"/>
                  <a:gd name="T12" fmla="*/ 123 w 123"/>
                  <a:gd name="T13" fmla="*/ 2 h 92"/>
                  <a:gd name="T14" fmla="*/ 123 w 123"/>
                  <a:gd name="T15" fmla="*/ 92 h 92"/>
                  <a:gd name="T16" fmla="*/ 2 w 123"/>
                  <a:gd name="T17" fmla="*/ 92 h 92"/>
                  <a:gd name="T18" fmla="*/ 2 w 123"/>
                  <a:gd name="T19" fmla="*/ 2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3"/>
                  <a:gd name="T31" fmla="*/ 0 h 92"/>
                  <a:gd name="T32" fmla="*/ 123 w 123"/>
                  <a:gd name="T33" fmla="*/ 92 h 9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3" h="92">
                    <a:moveTo>
                      <a:pt x="0" y="0"/>
                    </a:moveTo>
                    <a:lnTo>
                      <a:pt x="123" y="0"/>
                    </a:lnTo>
                    <a:lnTo>
                      <a:pt x="123" y="92"/>
                    </a:lnTo>
                    <a:lnTo>
                      <a:pt x="0" y="92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23" y="2"/>
                    </a:lnTo>
                    <a:lnTo>
                      <a:pt x="123" y="92"/>
                    </a:lnTo>
                    <a:lnTo>
                      <a:pt x="2" y="9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8A8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4" name="Freeform 1938"/>
              <p:cNvSpPr>
                <a:spLocks noEditPoints="1"/>
              </p:cNvSpPr>
              <p:nvPr/>
            </p:nvSpPr>
            <p:spPr bwMode="auto">
              <a:xfrm>
                <a:off x="2961" y="2791"/>
                <a:ext cx="121" cy="90"/>
              </a:xfrm>
              <a:custGeom>
                <a:avLst/>
                <a:gdLst>
                  <a:gd name="T0" fmla="*/ 0 w 121"/>
                  <a:gd name="T1" fmla="*/ 0 h 90"/>
                  <a:gd name="T2" fmla="*/ 121 w 121"/>
                  <a:gd name="T3" fmla="*/ 0 h 90"/>
                  <a:gd name="T4" fmla="*/ 121 w 121"/>
                  <a:gd name="T5" fmla="*/ 90 h 90"/>
                  <a:gd name="T6" fmla="*/ 0 w 121"/>
                  <a:gd name="T7" fmla="*/ 90 h 90"/>
                  <a:gd name="T8" fmla="*/ 0 w 121"/>
                  <a:gd name="T9" fmla="*/ 0 h 90"/>
                  <a:gd name="T10" fmla="*/ 2 w 121"/>
                  <a:gd name="T11" fmla="*/ 1 h 90"/>
                  <a:gd name="T12" fmla="*/ 121 w 121"/>
                  <a:gd name="T13" fmla="*/ 1 h 90"/>
                  <a:gd name="T14" fmla="*/ 121 w 121"/>
                  <a:gd name="T15" fmla="*/ 90 h 90"/>
                  <a:gd name="T16" fmla="*/ 2 w 121"/>
                  <a:gd name="T17" fmla="*/ 90 h 90"/>
                  <a:gd name="T18" fmla="*/ 2 w 121"/>
                  <a:gd name="T19" fmla="*/ 1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1"/>
                  <a:gd name="T31" fmla="*/ 0 h 90"/>
                  <a:gd name="T32" fmla="*/ 121 w 121"/>
                  <a:gd name="T33" fmla="*/ 90 h 9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1" h="90">
                    <a:moveTo>
                      <a:pt x="0" y="0"/>
                    </a:moveTo>
                    <a:lnTo>
                      <a:pt x="121" y="0"/>
                    </a:lnTo>
                    <a:lnTo>
                      <a:pt x="121" y="90"/>
                    </a:lnTo>
                    <a:lnTo>
                      <a:pt x="0" y="90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21" y="1"/>
                    </a:lnTo>
                    <a:lnTo>
                      <a:pt x="121" y="90"/>
                    </a:lnTo>
                    <a:lnTo>
                      <a:pt x="2" y="9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9A9A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5" name="Freeform 1939"/>
              <p:cNvSpPr>
                <a:spLocks noEditPoints="1"/>
              </p:cNvSpPr>
              <p:nvPr/>
            </p:nvSpPr>
            <p:spPr bwMode="auto">
              <a:xfrm>
                <a:off x="2963" y="2792"/>
                <a:ext cx="119" cy="89"/>
              </a:xfrm>
              <a:custGeom>
                <a:avLst/>
                <a:gdLst>
                  <a:gd name="T0" fmla="*/ 0 w 119"/>
                  <a:gd name="T1" fmla="*/ 0 h 89"/>
                  <a:gd name="T2" fmla="*/ 119 w 119"/>
                  <a:gd name="T3" fmla="*/ 0 h 89"/>
                  <a:gd name="T4" fmla="*/ 119 w 119"/>
                  <a:gd name="T5" fmla="*/ 89 h 89"/>
                  <a:gd name="T6" fmla="*/ 0 w 119"/>
                  <a:gd name="T7" fmla="*/ 89 h 89"/>
                  <a:gd name="T8" fmla="*/ 0 w 119"/>
                  <a:gd name="T9" fmla="*/ 0 h 89"/>
                  <a:gd name="T10" fmla="*/ 2 w 119"/>
                  <a:gd name="T11" fmla="*/ 1 h 89"/>
                  <a:gd name="T12" fmla="*/ 119 w 119"/>
                  <a:gd name="T13" fmla="*/ 1 h 89"/>
                  <a:gd name="T14" fmla="*/ 119 w 119"/>
                  <a:gd name="T15" fmla="*/ 89 h 89"/>
                  <a:gd name="T16" fmla="*/ 2 w 119"/>
                  <a:gd name="T17" fmla="*/ 89 h 89"/>
                  <a:gd name="T18" fmla="*/ 2 w 119"/>
                  <a:gd name="T19" fmla="*/ 1 h 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9"/>
                  <a:gd name="T31" fmla="*/ 0 h 89"/>
                  <a:gd name="T32" fmla="*/ 119 w 119"/>
                  <a:gd name="T33" fmla="*/ 89 h 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9" h="89">
                    <a:moveTo>
                      <a:pt x="0" y="0"/>
                    </a:moveTo>
                    <a:lnTo>
                      <a:pt x="119" y="0"/>
                    </a:lnTo>
                    <a:lnTo>
                      <a:pt x="119" y="89"/>
                    </a:lnTo>
                    <a:lnTo>
                      <a:pt x="0" y="8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19" y="1"/>
                    </a:lnTo>
                    <a:lnTo>
                      <a:pt x="119" y="89"/>
                    </a:lnTo>
                    <a:lnTo>
                      <a:pt x="2" y="8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AA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6" name="Freeform 1940"/>
              <p:cNvSpPr>
                <a:spLocks noEditPoints="1"/>
              </p:cNvSpPr>
              <p:nvPr/>
            </p:nvSpPr>
            <p:spPr bwMode="auto">
              <a:xfrm>
                <a:off x="2965" y="2793"/>
                <a:ext cx="117" cy="88"/>
              </a:xfrm>
              <a:custGeom>
                <a:avLst/>
                <a:gdLst>
                  <a:gd name="T0" fmla="*/ 0 w 117"/>
                  <a:gd name="T1" fmla="*/ 0 h 88"/>
                  <a:gd name="T2" fmla="*/ 117 w 117"/>
                  <a:gd name="T3" fmla="*/ 0 h 88"/>
                  <a:gd name="T4" fmla="*/ 117 w 117"/>
                  <a:gd name="T5" fmla="*/ 88 h 88"/>
                  <a:gd name="T6" fmla="*/ 0 w 117"/>
                  <a:gd name="T7" fmla="*/ 88 h 88"/>
                  <a:gd name="T8" fmla="*/ 0 w 117"/>
                  <a:gd name="T9" fmla="*/ 0 h 88"/>
                  <a:gd name="T10" fmla="*/ 2 w 117"/>
                  <a:gd name="T11" fmla="*/ 2 h 88"/>
                  <a:gd name="T12" fmla="*/ 117 w 117"/>
                  <a:gd name="T13" fmla="*/ 2 h 88"/>
                  <a:gd name="T14" fmla="*/ 117 w 117"/>
                  <a:gd name="T15" fmla="*/ 88 h 88"/>
                  <a:gd name="T16" fmla="*/ 2 w 117"/>
                  <a:gd name="T17" fmla="*/ 88 h 88"/>
                  <a:gd name="T18" fmla="*/ 2 w 117"/>
                  <a:gd name="T19" fmla="*/ 2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7"/>
                  <a:gd name="T31" fmla="*/ 0 h 88"/>
                  <a:gd name="T32" fmla="*/ 117 w 117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7" h="88">
                    <a:moveTo>
                      <a:pt x="0" y="0"/>
                    </a:moveTo>
                    <a:lnTo>
                      <a:pt x="117" y="0"/>
                    </a:lnTo>
                    <a:lnTo>
                      <a:pt x="117" y="88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17" y="2"/>
                    </a:lnTo>
                    <a:lnTo>
                      <a:pt x="117" y="88"/>
                    </a:lnTo>
                    <a:lnTo>
                      <a:pt x="2" y="8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CACA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7" name="Freeform 1941"/>
              <p:cNvSpPr>
                <a:spLocks noEditPoints="1"/>
              </p:cNvSpPr>
              <p:nvPr/>
            </p:nvSpPr>
            <p:spPr bwMode="auto">
              <a:xfrm>
                <a:off x="2967" y="2795"/>
                <a:ext cx="115" cy="86"/>
              </a:xfrm>
              <a:custGeom>
                <a:avLst/>
                <a:gdLst>
                  <a:gd name="T0" fmla="*/ 0 w 115"/>
                  <a:gd name="T1" fmla="*/ 0 h 86"/>
                  <a:gd name="T2" fmla="*/ 115 w 115"/>
                  <a:gd name="T3" fmla="*/ 0 h 86"/>
                  <a:gd name="T4" fmla="*/ 115 w 115"/>
                  <a:gd name="T5" fmla="*/ 86 h 86"/>
                  <a:gd name="T6" fmla="*/ 0 w 115"/>
                  <a:gd name="T7" fmla="*/ 86 h 86"/>
                  <a:gd name="T8" fmla="*/ 0 w 115"/>
                  <a:gd name="T9" fmla="*/ 0 h 86"/>
                  <a:gd name="T10" fmla="*/ 2 w 115"/>
                  <a:gd name="T11" fmla="*/ 2 h 86"/>
                  <a:gd name="T12" fmla="*/ 115 w 115"/>
                  <a:gd name="T13" fmla="*/ 2 h 86"/>
                  <a:gd name="T14" fmla="*/ 115 w 115"/>
                  <a:gd name="T15" fmla="*/ 86 h 86"/>
                  <a:gd name="T16" fmla="*/ 2 w 115"/>
                  <a:gd name="T17" fmla="*/ 86 h 86"/>
                  <a:gd name="T18" fmla="*/ 2 w 115"/>
                  <a:gd name="T19" fmla="*/ 2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5"/>
                  <a:gd name="T31" fmla="*/ 0 h 86"/>
                  <a:gd name="T32" fmla="*/ 115 w 115"/>
                  <a:gd name="T33" fmla="*/ 86 h 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5" h="86">
                    <a:moveTo>
                      <a:pt x="0" y="0"/>
                    </a:moveTo>
                    <a:lnTo>
                      <a:pt x="115" y="0"/>
                    </a:lnTo>
                    <a:lnTo>
                      <a:pt x="115" y="86"/>
                    </a:lnTo>
                    <a:lnTo>
                      <a:pt x="0" y="86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15" y="2"/>
                    </a:lnTo>
                    <a:lnTo>
                      <a:pt x="115" y="86"/>
                    </a:lnTo>
                    <a:lnTo>
                      <a:pt x="2" y="8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8" name="Freeform 1942"/>
              <p:cNvSpPr>
                <a:spLocks noEditPoints="1"/>
              </p:cNvSpPr>
              <p:nvPr/>
            </p:nvSpPr>
            <p:spPr bwMode="auto">
              <a:xfrm>
                <a:off x="2969" y="2797"/>
                <a:ext cx="113" cy="84"/>
              </a:xfrm>
              <a:custGeom>
                <a:avLst/>
                <a:gdLst>
                  <a:gd name="T0" fmla="*/ 0 w 113"/>
                  <a:gd name="T1" fmla="*/ 0 h 84"/>
                  <a:gd name="T2" fmla="*/ 113 w 113"/>
                  <a:gd name="T3" fmla="*/ 0 h 84"/>
                  <a:gd name="T4" fmla="*/ 113 w 113"/>
                  <a:gd name="T5" fmla="*/ 84 h 84"/>
                  <a:gd name="T6" fmla="*/ 0 w 113"/>
                  <a:gd name="T7" fmla="*/ 84 h 84"/>
                  <a:gd name="T8" fmla="*/ 0 w 113"/>
                  <a:gd name="T9" fmla="*/ 0 h 84"/>
                  <a:gd name="T10" fmla="*/ 2 w 113"/>
                  <a:gd name="T11" fmla="*/ 1 h 84"/>
                  <a:gd name="T12" fmla="*/ 113 w 113"/>
                  <a:gd name="T13" fmla="*/ 1 h 84"/>
                  <a:gd name="T14" fmla="*/ 113 w 113"/>
                  <a:gd name="T15" fmla="*/ 84 h 84"/>
                  <a:gd name="T16" fmla="*/ 2 w 113"/>
                  <a:gd name="T17" fmla="*/ 84 h 84"/>
                  <a:gd name="T18" fmla="*/ 2 w 113"/>
                  <a:gd name="T19" fmla="*/ 1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3"/>
                  <a:gd name="T31" fmla="*/ 0 h 84"/>
                  <a:gd name="T32" fmla="*/ 113 w 113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3" h="84">
                    <a:moveTo>
                      <a:pt x="0" y="0"/>
                    </a:moveTo>
                    <a:lnTo>
                      <a:pt x="113" y="0"/>
                    </a:lnTo>
                    <a:lnTo>
                      <a:pt x="113" y="84"/>
                    </a:lnTo>
                    <a:lnTo>
                      <a:pt x="0" y="84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13" y="1"/>
                    </a:lnTo>
                    <a:lnTo>
                      <a:pt x="113" y="84"/>
                    </a:lnTo>
                    <a:lnTo>
                      <a:pt x="2" y="84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EAE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19" name="Freeform 1943"/>
              <p:cNvSpPr>
                <a:spLocks noEditPoints="1"/>
              </p:cNvSpPr>
              <p:nvPr/>
            </p:nvSpPr>
            <p:spPr bwMode="auto">
              <a:xfrm>
                <a:off x="2971" y="2798"/>
                <a:ext cx="111" cy="83"/>
              </a:xfrm>
              <a:custGeom>
                <a:avLst/>
                <a:gdLst>
                  <a:gd name="T0" fmla="*/ 0 w 111"/>
                  <a:gd name="T1" fmla="*/ 0 h 83"/>
                  <a:gd name="T2" fmla="*/ 111 w 111"/>
                  <a:gd name="T3" fmla="*/ 0 h 83"/>
                  <a:gd name="T4" fmla="*/ 111 w 111"/>
                  <a:gd name="T5" fmla="*/ 83 h 83"/>
                  <a:gd name="T6" fmla="*/ 0 w 111"/>
                  <a:gd name="T7" fmla="*/ 83 h 83"/>
                  <a:gd name="T8" fmla="*/ 0 w 111"/>
                  <a:gd name="T9" fmla="*/ 0 h 83"/>
                  <a:gd name="T10" fmla="*/ 2 w 111"/>
                  <a:gd name="T11" fmla="*/ 2 h 83"/>
                  <a:gd name="T12" fmla="*/ 111 w 111"/>
                  <a:gd name="T13" fmla="*/ 2 h 83"/>
                  <a:gd name="T14" fmla="*/ 111 w 111"/>
                  <a:gd name="T15" fmla="*/ 83 h 83"/>
                  <a:gd name="T16" fmla="*/ 2 w 111"/>
                  <a:gd name="T17" fmla="*/ 83 h 83"/>
                  <a:gd name="T18" fmla="*/ 2 w 111"/>
                  <a:gd name="T19" fmla="*/ 2 h 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83"/>
                  <a:gd name="T32" fmla="*/ 111 w 111"/>
                  <a:gd name="T33" fmla="*/ 83 h 8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83">
                    <a:moveTo>
                      <a:pt x="0" y="0"/>
                    </a:moveTo>
                    <a:lnTo>
                      <a:pt x="111" y="0"/>
                    </a:lnTo>
                    <a:lnTo>
                      <a:pt x="111" y="83"/>
                    </a:lnTo>
                    <a:lnTo>
                      <a:pt x="0" y="83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11" y="2"/>
                    </a:lnTo>
                    <a:lnTo>
                      <a:pt x="111" y="83"/>
                    </a:lnTo>
                    <a:lnTo>
                      <a:pt x="2" y="8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B0B0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0" name="Freeform 1944"/>
              <p:cNvSpPr>
                <a:spLocks noEditPoints="1"/>
              </p:cNvSpPr>
              <p:nvPr/>
            </p:nvSpPr>
            <p:spPr bwMode="auto">
              <a:xfrm>
                <a:off x="2973" y="2800"/>
                <a:ext cx="109" cy="81"/>
              </a:xfrm>
              <a:custGeom>
                <a:avLst/>
                <a:gdLst>
                  <a:gd name="T0" fmla="*/ 0 w 109"/>
                  <a:gd name="T1" fmla="*/ 0 h 81"/>
                  <a:gd name="T2" fmla="*/ 109 w 109"/>
                  <a:gd name="T3" fmla="*/ 0 h 81"/>
                  <a:gd name="T4" fmla="*/ 109 w 109"/>
                  <a:gd name="T5" fmla="*/ 81 h 81"/>
                  <a:gd name="T6" fmla="*/ 0 w 109"/>
                  <a:gd name="T7" fmla="*/ 81 h 81"/>
                  <a:gd name="T8" fmla="*/ 0 w 109"/>
                  <a:gd name="T9" fmla="*/ 0 h 81"/>
                  <a:gd name="T10" fmla="*/ 2 w 109"/>
                  <a:gd name="T11" fmla="*/ 1 h 81"/>
                  <a:gd name="T12" fmla="*/ 109 w 109"/>
                  <a:gd name="T13" fmla="*/ 1 h 81"/>
                  <a:gd name="T14" fmla="*/ 109 w 109"/>
                  <a:gd name="T15" fmla="*/ 81 h 81"/>
                  <a:gd name="T16" fmla="*/ 2 w 109"/>
                  <a:gd name="T17" fmla="*/ 81 h 81"/>
                  <a:gd name="T18" fmla="*/ 2 w 109"/>
                  <a:gd name="T19" fmla="*/ 1 h 8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"/>
                  <a:gd name="T31" fmla="*/ 0 h 81"/>
                  <a:gd name="T32" fmla="*/ 109 w 109"/>
                  <a:gd name="T33" fmla="*/ 81 h 8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" h="81">
                    <a:moveTo>
                      <a:pt x="0" y="0"/>
                    </a:moveTo>
                    <a:lnTo>
                      <a:pt x="109" y="0"/>
                    </a:lnTo>
                    <a:lnTo>
                      <a:pt x="109" y="81"/>
                    </a:lnTo>
                    <a:lnTo>
                      <a:pt x="0" y="81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09" y="1"/>
                    </a:lnTo>
                    <a:lnTo>
                      <a:pt x="109" y="81"/>
                    </a:lnTo>
                    <a:lnTo>
                      <a:pt x="2" y="8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1B1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1" name="Freeform 1945"/>
              <p:cNvSpPr>
                <a:spLocks noEditPoints="1"/>
              </p:cNvSpPr>
              <p:nvPr/>
            </p:nvSpPr>
            <p:spPr bwMode="auto">
              <a:xfrm>
                <a:off x="2975" y="2801"/>
                <a:ext cx="107" cy="80"/>
              </a:xfrm>
              <a:custGeom>
                <a:avLst/>
                <a:gdLst>
                  <a:gd name="T0" fmla="*/ 0 w 107"/>
                  <a:gd name="T1" fmla="*/ 0 h 80"/>
                  <a:gd name="T2" fmla="*/ 107 w 107"/>
                  <a:gd name="T3" fmla="*/ 0 h 80"/>
                  <a:gd name="T4" fmla="*/ 107 w 107"/>
                  <a:gd name="T5" fmla="*/ 80 h 80"/>
                  <a:gd name="T6" fmla="*/ 0 w 107"/>
                  <a:gd name="T7" fmla="*/ 80 h 80"/>
                  <a:gd name="T8" fmla="*/ 0 w 107"/>
                  <a:gd name="T9" fmla="*/ 0 h 80"/>
                  <a:gd name="T10" fmla="*/ 2 w 107"/>
                  <a:gd name="T11" fmla="*/ 1 h 80"/>
                  <a:gd name="T12" fmla="*/ 107 w 107"/>
                  <a:gd name="T13" fmla="*/ 1 h 80"/>
                  <a:gd name="T14" fmla="*/ 107 w 107"/>
                  <a:gd name="T15" fmla="*/ 80 h 80"/>
                  <a:gd name="T16" fmla="*/ 2 w 107"/>
                  <a:gd name="T17" fmla="*/ 80 h 80"/>
                  <a:gd name="T18" fmla="*/ 2 w 107"/>
                  <a:gd name="T19" fmla="*/ 1 h 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80"/>
                  <a:gd name="T32" fmla="*/ 107 w 107"/>
                  <a:gd name="T33" fmla="*/ 80 h 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8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80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07" y="1"/>
                    </a:lnTo>
                    <a:lnTo>
                      <a:pt x="107" y="80"/>
                    </a:lnTo>
                    <a:lnTo>
                      <a:pt x="2" y="8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2" name="Freeform 1946"/>
              <p:cNvSpPr>
                <a:spLocks noEditPoints="1"/>
              </p:cNvSpPr>
              <p:nvPr/>
            </p:nvSpPr>
            <p:spPr bwMode="auto">
              <a:xfrm>
                <a:off x="2977" y="2802"/>
                <a:ext cx="105" cy="79"/>
              </a:xfrm>
              <a:custGeom>
                <a:avLst/>
                <a:gdLst>
                  <a:gd name="T0" fmla="*/ 0 w 105"/>
                  <a:gd name="T1" fmla="*/ 0 h 79"/>
                  <a:gd name="T2" fmla="*/ 105 w 105"/>
                  <a:gd name="T3" fmla="*/ 0 h 79"/>
                  <a:gd name="T4" fmla="*/ 105 w 105"/>
                  <a:gd name="T5" fmla="*/ 79 h 79"/>
                  <a:gd name="T6" fmla="*/ 0 w 105"/>
                  <a:gd name="T7" fmla="*/ 79 h 79"/>
                  <a:gd name="T8" fmla="*/ 0 w 105"/>
                  <a:gd name="T9" fmla="*/ 0 h 79"/>
                  <a:gd name="T10" fmla="*/ 2 w 105"/>
                  <a:gd name="T11" fmla="*/ 2 h 79"/>
                  <a:gd name="T12" fmla="*/ 105 w 105"/>
                  <a:gd name="T13" fmla="*/ 2 h 79"/>
                  <a:gd name="T14" fmla="*/ 105 w 105"/>
                  <a:gd name="T15" fmla="*/ 79 h 79"/>
                  <a:gd name="T16" fmla="*/ 2 w 105"/>
                  <a:gd name="T17" fmla="*/ 79 h 79"/>
                  <a:gd name="T18" fmla="*/ 2 w 105"/>
                  <a:gd name="T19" fmla="*/ 2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79"/>
                  <a:gd name="T32" fmla="*/ 105 w 105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79">
                    <a:moveTo>
                      <a:pt x="0" y="0"/>
                    </a:moveTo>
                    <a:lnTo>
                      <a:pt x="105" y="0"/>
                    </a:lnTo>
                    <a:lnTo>
                      <a:pt x="105" y="79"/>
                    </a:lnTo>
                    <a:lnTo>
                      <a:pt x="0" y="79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05" y="2"/>
                    </a:lnTo>
                    <a:lnTo>
                      <a:pt x="105" y="79"/>
                    </a:lnTo>
                    <a:lnTo>
                      <a:pt x="2" y="79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B4B4B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3" name="Freeform 1947"/>
              <p:cNvSpPr>
                <a:spLocks noEditPoints="1"/>
              </p:cNvSpPr>
              <p:nvPr/>
            </p:nvSpPr>
            <p:spPr bwMode="auto">
              <a:xfrm>
                <a:off x="2979" y="2804"/>
                <a:ext cx="103" cy="77"/>
              </a:xfrm>
              <a:custGeom>
                <a:avLst/>
                <a:gdLst>
                  <a:gd name="T0" fmla="*/ 0 w 103"/>
                  <a:gd name="T1" fmla="*/ 0 h 77"/>
                  <a:gd name="T2" fmla="*/ 103 w 103"/>
                  <a:gd name="T3" fmla="*/ 0 h 77"/>
                  <a:gd name="T4" fmla="*/ 103 w 103"/>
                  <a:gd name="T5" fmla="*/ 77 h 77"/>
                  <a:gd name="T6" fmla="*/ 0 w 103"/>
                  <a:gd name="T7" fmla="*/ 77 h 77"/>
                  <a:gd name="T8" fmla="*/ 0 w 103"/>
                  <a:gd name="T9" fmla="*/ 0 h 77"/>
                  <a:gd name="T10" fmla="*/ 2 w 103"/>
                  <a:gd name="T11" fmla="*/ 1 h 77"/>
                  <a:gd name="T12" fmla="*/ 103 w 103"/>
                  <a:gd name="T13" fmla="*/ 1 h 77"/>
                  <a:gd name="T14" fmla="*/ 103 w 103"/>
                  <a:gd name="T15" fmla="*/ 77 h 77"/>
                  <a:gd name="T16" fmla="*/ 2 w 103"/>
                  <a:gd name="T17" fmla="*/ 77 h 77"/>
                  <a:gd name="T18" fmla="*/ 2 w 103"/>
                  <a:gd name="T19" fmla="*/ 1 h 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77"/>
                  <a:gd name="T32" fmla="*/ 103 w 103"/>
                  <a:gd name="T33" fmla="*/ 77 h 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77">
                    <a:moveTo>
                      <a:pt x="0" y="0"/>
                    </a:moveTo>
                    <a:lnTo>
                      <a:pt x="103" y="0"/>
                    </a:lnTo>
                    <a:lnTo>
                      <a:pt x="103" y="77"/>
                    </a:lnTo>
                    <a:lnTo>
                      <a:pt x="0" y="77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03" y="1"/>
                    </a:lnTo>
                    <a:lnTo>
                      <a:pt x="103" y="77"/>
                    </a:lnTo>
                    <a:lnTo>
                      <a:pt x="2" y="77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6B6B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4" name="Freeform 1948"/>
              <p:cNvSpPr>
                <a:spLocks noEditPoints="1"/>
              </p:cNvSpPr>
              <p:nvPr/>
            </p:nvSpPr>
            <p:spPr bwMode="auto">
              <a:xfrm>
                <a:off x="2981" y="2805"/>
                <a:ext cx="101" cy="76"/>
              </a:xfrm>
              <a:custGeom>
                <a:avLst/>
                <a:gdLst>
                  <a:gd name="T0" fmla="*/ 0 w 101"/>
                  <a:gd name="T1" fmla="*/ 0 h 76"/>
                  <a:gd name="T2" fmla="*/ 101 w 101"/>
                  <a:gd name="T3" fmla="*/ 0 h 76"/>
                  <a:gd name="T4" fmla="*/ 101 w 101"/>
                  <a:gd name="T5" fmla="*/ 76 h 76"/>
                  <a:gd name="T6" fmla="*/ 0 w 101"/>
                  <a:gd name="T7" fmla="*/ 76 h 76"/>
                  <a:gd name="T8" fmla="*/ 0 w 101"/>
                  <a:gd name="T9" fmla="*/ 0 h 76"/>
                  <a:gd name="T10" fmla="*/ 2 w 101"/>
                  <a:gd name="T11" fmla="*/ 2 h 76"/>
                  <a:gd name="T12" fmla="*/ 101 w 101"/>
                  <a:gd name="T13" fmla="*/ 2 h 76"/>
                  <a:gd name="T14" fmla="*/ 101 w 101"/>
                  <a:gd name="T15" fmla="*/ 76 h 76"/>
                  <a:gd name="T16" fmla="*/ 2 w 101"/>
                  <a:gd name="T17" fmla="*/ 76 h 76"/>
                  <a:gd name="T18" fmla="*/ 2 w 101"/>
                  <a:gd name="T19" fmla="*/ 2 h 7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1"/>
                  <a:gd name="T31" fmla="*/ 0 h 76"/>
                  <a:gd name="T32" fmla="*/ 101 w 101"/>
                  <a:gd name="T33" fmla="*/ 76 h 7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1" h="76">
                    <a:moveTo>
                      <a:pt x="0" y="0"/>
                    </a:moveTo>
                    <a:lnTo>
                      <a:pt x="101" y="0"/>
                    </a:lnTo>
                    <a:lnTo>
                      <a:pt x="101" y="76"/>
                    </a:lnTo>
                    <a:lnTo>
                      <a:pt x="0" y="76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01" y="2"/>
                    </a:lnTo>
                    <a:lnTo>
                      <a:pt x="101" y="76"/>
                    </a:lnTo>
                    <a:lnTo>
                      <a:pt x="2" y="7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B7B7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5" name="Freeform 1949"/>
              <p:cNvSpPr>
                <a:spLocks noEditPoints="1"/>
              </p:cNvSpPr>
              <p:nvPr/>
            </p:nvSpPr>
            <p:spPr bwMode="auto">
              <a:xfrm>
                <a:off x="2983" y="2807"/>
                <a:ext cx="99" cy="74"/>
              </a:xfrm>
              <a:custGeom>
                <a:avLst/>
                <a:gdLst>
                  <a:gd name="T0" fmla="*/ 0 w 99"/>
                  <a:gd name="T1" fmla="*/ 0 h 74"/>
                  <a:gd name="T2" fmla="*/ 99 w 99"/>
                  <a:gd name="T3" fmla="*/ 0 h 74"/>
                  <a:gd name="T4" fmla="*/ 99 w 99"/>
                  <a:gd name="T5" fmla="*/ 74 h 74"/>
                  <a:gd name="T6" fmla="*/ 0 w 99"/>
                  <a:gd name="T7" fmla="*/ 74 h 74"/>
                  <a:gd name="T8" fmla="*/ 0 w 99"/>
                  <a:gd name="T9" fmla="*/ 0 h 74"/>
                  <a:gd name="T10" fmla="*/ 2 w 99"/>
                  <a:gd name="T11" fmla="*/ 1 h 74"/>
                  <a:gd name="T12" fmla="*/ 99 w 99"/>
                  <a:gd name="T13" fmla="*/ 1 h 74"/>
                  <a:gd name="T14" fmla="*/ 99 w 99"/>
                  <a:gd name="T15" fmla="*/ 74 h 74"/>
                  <a:gd name="T16" fmla="*/ 2 w 99"/>
                  <a:gd name="T17" fmla="*/ 74 h 74"/>
                  <a:gd name="T18" fmla="*/ 2 w 99"/>
                  <a:gd name="T19" fmla="*/ 1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9"/>
                  <a:gd name="T31" fmla="*/ 0 h 74"/>
                  <a:gd name="T32" fmla="*/ 99 w 9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9" h="74">
                    <a:moveTo>
                      <a:pt x="0" y="0"/>
                    </a:moveTo>
                    <a:lnTo>
                      <a:pt x="99" y="0"/>
                    </a:lnTo>
                    <a:lnTo>
                      <a:pt x="99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99" y="1"/>
                    </a:lnTo>
                    <a:lnTo>
                      <a:pt x="99" y="74"/>
                    </a:lnTo>
                    <a:lnTo>
                      <a:pt x="2" y="74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9B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6" name="Freeform 1950"/>
              <p:cNvSpPr>
                <a:spLocks noEditPoints="1"/>
              </p:cNvSpPr>
              <p:nvPr/>
            </p:nvSpPr>
            <p:spPr bwMode="auto">
              <a:xfrm>
                <a:off x="2985" y="2808"/>
                <a:ext cx="97" cy="73"/>
              </a:xfrm>
              <a:custGeom>
                <a:avLst/>
                <a:gdLst>
                  <a:gd name="T0" fmla="*/ 0 w 97"/>
                  <a:gd name="T1" fmla="*/ 0 h 73"/>
                  <a:gd name="T2" fmla="*/ 97 w 97"/>
                  <a:gd name="T3" fmla="*/ 0 h 73"/>
                  <a:gd name="T4" fmla="*/ 97 w 97"/>
                  <a:gd name="T5" fmla="*/ 73 h 73"/>
                  <a:gd name="T6" fmla="*/ 0 w 97"/>
                  <a:gd name="T7" fmla="*/ 73 h 73"/>
                  <a:gd name="T8" fmla="*/ 0 w 97"/>
                  <a:gd name="T9" fmla="*/ 0 h 73"/>
                  <a:gd name="T10" fmla="*/ 2 w 97"/>
                  <a:gd name="T11" fmla="*/ 2 h 73"/>
                  <a:gd name="T12" fmla="*/ 97 w 97"/>
                  <a:gd name="T13" fmla="*/ 2 h 73"/>
                  <a:gd name="T14" fmla="*/ 97 w 97"/>
                  <a:gd name="T15" fmla="*/ 73 h 73"/>
                  <a:gd name="T16" fmla="*/ 2 w 97"/>
                  <a:gd name="T17" fmla="*/ 73 h 73"/>
                  <a:gd name="T18" fmla="*/ 2 w 97"/>
                  <a:gd name="T19" fmla="*/ 2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73"/>
                  <a:gd name="T32" fmla="*/ 97 w 97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73">
                    <a:moveTo>
                      <a:pt x="0" y="0"/>
                    </a:moveTo>
                    <a:lnTo>
                      <a:pt x="97" y="0"/>
                    </a:lnTo>
                    <a:lnTo>
                      <a:pt x="97" y="73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97" y="2"/>
                    </a:lnTo>
                    <a:lnTo>
                      <a:pt x="97" y="73"/>
                    </a:lnTo>
                    <a:lnTo>
                      <a:pt x="2" y="7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BABAB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7" name="Freeform 1951"/>
              <p:cNvSpPr>
                <a:spLocks noEditPoints="1"/>
              </p:cNvSpPr>
              <p:nvPr/>
            </p:nvSpPr>
            <p:spPr bwMode="auto">
              <a:xfrm>
                <a:off x="2987" y="2810"/>
                <a:ext cx="95" cy="71"/>
              </a:xfrm>
              <a:custGeom>
                <a:avLst/>
                <a:gdLst>
                  <a:gd name="T0" fmla="*/ 0 w 95"/>
                  <a:gd name="T1" fmla="*/ 0 h 71"/>
                  <a:gd name="T2" fmla="*/ 95 w 95"/>
                  <a:gd name="T3" fmla="*/ 0 h 71"/>
                  <a:gd name="T4" fmla="*/ 95 w 95"/>
                  <a:gd name="T5" fmla="*/ 71 h 71"/>
                  <a:gd name="T6" fmla="*/ 0 w 95"/>
                  <a:gd name="T7" fmla="*/ 71 h 71"/>
                  <a:gd name="T8" fmla="*/ 0 w 95"/>
                  <a:gd name="T9" fmla="*/ 0 h 71"/>
                  <a:gd name="T10" fmla="*/ 1 w 95"/>
                  <a:gd name="T11" fmla="*/ 1 h 71"/>
                  <a:gd name="T12" fmla="*/ 95 w 95"/>
                  <a:gd name="T13" fmla="*/ 1 h 71"/>
                  <a:gd name="T14" fmla="*/ 95 w 95"/>
                  <a:gd name="T15" fmla="*/ 71 h 71"/>
                  <a:gd name="T16" fmla="*/ 1 w 95"/>
                  <a:gd name="T17" fmla="*/ 71 h 71"/>
                  <a:gd name="T18" fmla="*/ 1 w 95"/>
                  <a:gd name="T19" fmla="*/ 1 h 7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5"/>
                  <a:gd name="T31" fmla="*/ 0 h 71"/>
                  <a:gd name="T32" fmla="*/ 95 w 95"/>
                  <a:gd name="T33" fmla="*/ 71 h 7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5" h="71">
                    <a:moveTo>
                      <a:pt x="0" y="0"/>
                    </a:moveTo>
                    <a:lnTo>
                      <a:pt x="95" y="0"/>
                    </a:lnTo>
                    <a:lnTo>
                      <a:pt x="95" y="71"/>
                    </a:lnTo>
                    <a:lnTo>
                      <a:pt x="0" y="71"/>
                    </a:lnTo>
                    <a:lnTo>
                      <a:pt x="0" y="0"/>
                    </a:lnTo>
                    <a:close/>
                    <a:moveTo>
                      <a:pt x="1" y="1"/>
                    </a:moveTo>
                    <a:lnTo>
                      <a:pt x="95" y="1"/>
                    </a:lnTo>
                    <a:lnTo>
                      <a:pt x="95" y="71"/>
                    </a:lnTo>
                    <a:lnTo>
                      <a:pt x="1" y="7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CBCB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8" name="Freeform 1952"/>
              <p:cNvSpPr>
                <a:spLocks noEditPoints="1"/>
              </p:cNvSpPr>
              <p:nvPr/>
            </p:nvSpPr>
            <p:spPr bwMode="auto">
              <a:xfrm>
                <a:off x="2988" y="2811"/>
                <a:ext cx="94" cy="70"/>
              </a:xfrm>
              <a:custGeom>
                <a:avLst/>
                <a:gdLst>
                  <a:gd name="T0" fmla="*/ 0 w 94"/>
                  <a:gd name="T1" fmla="*/ 0 h 70"/>
                  <a:gd name="T2" fmla="*/ 94 w 94"/>
                  <a:gd name="T3" fmla="*/ 0 h 70"/>
                  <a:gd name="T4" fmla="*/ 94 w 94"/>
                  <a:gd name="T5" fmla="*/ 70 h 70"/>
                  <a:gd name="T6" fmla="*/ 0 w 94"/>
                  <a:gd name="T7" fmla="*/ 70 h 70"/>
                  <a:gd name="T8" fmla="*/ 0 w 94"/>
                  <a:gd name="T9" fmla="*/ 0 h 70"/>
                  <a:gd name="T10" fmla="*/ 2 w 94"/>
                  <a:gd name="T11" fmla="*/ 1 h 70"/>
                  <a:gd name="T12" fmla="*/ 94 w 94"/>
                  <a:gd name="T13" fmla="*/ 1 h 70"/>
                  <a:gd name="T14" fmla="*/ 94 w 94"/>
                  <a:gd name="T15" fmla="*/ 70 h 70"/>
                  <a:gd name="T16" fmla="*/ 2 w 94"/>
                  <a:gd name="T17" fmla="*/ 70 h 70"/>
                  <a:gd name="T18" fmla="*/ 2 w 94"/>
                  <a:gd name="T19" fmla="*/ 1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4"/>
                  <a:gd name="T31" fmla="*/ 0 h 70"/>
                  <a:gd name="T32" fmla="*/ 94 w 94"/>
                  <a:gd name="T33" fmla="*/ 70 h 7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4" h="70">
                    <a:moveTo>
                      <a:pt x="0" y="0"/>
                    </a:moveTo>
                    <a:lnTo>
                      <a:pt x="94" y="0"/>
                    </a:lnTo>
                    <a:lnTo>
                      <a:pt x="94" y="70"/>
                    </a:lnTo>
                    <a:lnTo>
                      <a:pt x="0" y="70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94" y="1"/>
                    </a:lnTo>
                    <a:lnTo>
                      <a:pt x="94" y="70"/>
                    </a:lnTo>
                    <a:lnTo>
                      <a:pt x="2" y="7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EBE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29" name="Freeform 1953"/>
              <p:cNvSpPr>
                <a:spLocks noEditPoints="1"/>
              </p:cNvSpPr>
              <p:nvPr/>
            </p:nvSpPr>
            <p:spPr bwMode="auto">
              <a:xfrm>
                <a:off x="2990" y="2812"/>
                <a:ext cx="92" cy="69"/>
              </a:xfrm>
              <a:custGeom>
                <a:avLst/>
                <a:gdLst>
                  <a:gd name="T0" fmla="*/ 0 w 92"/>
                  <a:gd name="T1" fmla="*/ 0 h 69"/>
                  <a:gd name="T2" fmla="*/ 92 w 92"/>
                  <a:gd name="T3" fmla="*/ 0 h 69"/>
                  <a:gd name="T4" fmla="*/ 92 w 92"/>
                  <a:gd name="T5" fmla="*/ 69 h 69"/>
                  <a:gd name="T6" fmla="*/ 0 w 92"/>
                  <a:gd name="T7" fmla="*/ 69 h 69"/>
                  <a:gd name="T8" fmla="*/ 0 w 92"/>
                  <a:gd name="T9" fmla="*/ 0 h 69"/>
                  <a:gd name="T10" fmla="*/ 3 w 92"/>
                  <a:gd name="T11" fmla="*/ 2 h 69"/>
                  <a:gd name="T12" fmla="*/ 92 w 92"/>
                  <a:gd name="T13" fmla="*/ 2 h 69"/>
                  <a:gd name="T14" fmla="*/ 92 w 92"/>
                  <a:gd name="T15" fmla="*/ 69 h 69"/>
                  <a:gd name="T16" fmla="*/ 3 w 92"/>
                  <a:gd name="T17" fmla="*/ 69 h 69"/>
                  <a:gd name="T18" fmla="*/ 3 w 92"/>
                  <a:gd name="T19" fmla="*/ 2 h 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69"/>
                  <a:gd name="T32" fmla="*/ 92 w 92"/>
                  <a:gd name="T33" fmla="*/ 69 h 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69">
                    <a:moveTo>
                      <a:pt x="0" y="0"/>
                    </a:moveTo>
                    <a:lnTo>
                      <a:pt x="92" y="0"/>
                    </a:lnTo>
                    <a:lnTo>
                      <a:pt x="92" y="69"/>
                    </a:lnTo>
                    <a:lnTo>
                      <a:pt x="0" y="69"/>
                    </a:lnTo>
                    <a:lnTo>
                      <a:pt x="0" y="0"/>
                    </a:lnTo>
                    <a:close/>
                    <a:moveTo>
                      <a:pt x="3" y="2"/>
                    </a:moveTo>
                    <a:lnTo>
                      <a:pt x="92" y="2"/>
                    </a:lnTo>
                    <a:lnTo>
                      <a:pt x="92" y="69"/>
                    </a:lnTo>
                    <a:lnTo>
                      <a:pt x="3" y="69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0" name="Freeform 1954"/>
              <p:cNvSpPr>
                <a:spLocks noEditPoints="1"/>
              </p:cNvSpPr>
              <p:nvPr/>
            </p:nvSpPr>
            <p:spPr bwMode="auto">
              <a:xfrm>
                <a:off x="2993" y="2814"/>
                <a:ext cx="89" cy="67"/>
              </a:xfrm>
              <a:custGeom>
                <a:avLst/>
                <a:gdLst>
                  <a:gd name="T0" fmla="*/ 0 w 89"/>
                  <a:gd name="T1" fmla="*/ 0 h 67"/>
                  <a:gd name="T2" fmla="*/ 89 w 89"/>
                  <a:gd name="T3" fmla="*/ 0 h 67"/>
                  <a:gd name="T4" fmla="*/ 89 w 89"/>
                  <a:gd name="T5" fmla="*/ 67 h 67"/>
                  <a:gd name="T6" fmla="*/ 0 w 89"/>
                  <a:gd name="T7" fmla="*/ 67 h 67"/>
                  <a:gd name="T8" fmla="*/ 0 w 89"/>
                  <a:gd name="T9" fmla="*/ 0 h 67"/>
                  <a:gd name="T10" fmla="*/ 2 w 89"/>
                  <a:gd name="T11" fmla="*/ 1 h 67"/>
                  <a:gd name="T12" fmla="*/ 89 w 89"/>
                  <a:gd name="T13" fmla="*/ 1 h 67"/>
                  <a:gd name="T14" fmla="*/ 89 w 89"/>
                  <a:gd name="T15" fmla="*/ 67 h 67"/>
                  <a:gd name="T16" fmla="*/ 2 w 89"/>
                  <a:gd name="T17" fmla="*/ 67 h 67"/>
                  <a:gd name="T18" fmla="*/ 2 w 89"/>
                  <a:gd name="T19" fmla="*/ 1 h 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67"/>
                  <a:gd name="T32" fmla="*/ 89 w 89"/>
                  <a:gd name="T33" fmla="*/ 67 h 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67">
                    <a:moveTo>
                      <a:pt x="0" y="0"/>
                    </a:moveTo>
                    <a:lnTo>
                      <a:pt x="89" y="0"/>
                    </a:lnTo>
                    <a:lnTo>
                      <a:pt x="89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89" y="1"/>
                    </a:lnTo>
                    <a:lnTo>
                      <a:pt x="89" y="67"/>
                    </a:lnTo>
                    <a:lnTo>
                      <a:pt x="2" y="67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1" name="Freeform 1955"/>
              <p:cNvSpPr>
                <a:spLocks noEditPoints="1"/>
              </p:cNvSpPr>
              <p:nvPr/>
            </p:nvSpPr>
            <p:spPr bwMode="auto">
              <a:xfrm>
                <a:off x="2995" y="2815"/>
                <a:ext cx="87" cy="66"/>
              </a:xfrm>
              <a:custGeom>
                <a:avLst/>
                <a:gdLst>
                  <a:gd name="T0" fmla="*/ 0 w 87"/>
                  <a:gd name="T1" fmla="*/ 0 h 66"/>
                  <a:gd name="T2" fmla="*/ 87 w 87"/>
                  <a:gd name="T3" fmla="*/ 0 h 66"/>
                  <a:gd name="T4" fmla="*/ 87 w 87"/>
                  <a:gd name="T5" fmla="*/ 66 h 66"/>
                  <a:gd name="T6" fmla="*/ 0 w 87"/>
                  <a:gd name="T7" fmla="*/ 66 h 66"/>
                  <a:gd name="T8" fmla="*/ 0 w 87"/>
                  <a:gd name="T9" fmla="*/ 0 h 66"/>
                  <a:gd name="T10" fmla="*/ 2 w 87"/>
                  <a:gd name="T11" fmla="*/ 2 h 66"/>
                  <a:gd name="T12" fmla="*/ 87 w 87"/>
                  <a:gd name="T13" fmla="*/ 2 h 66"/>
                  <a:gd name="T14" fmla="*/ 87 w 87"/>
                  <a:gd name="T15" fmla="*/ 66 h 66"/>
                  <a:gd name="T16" fmla="*/ 2 w 87"/>
                  <a:gd name="T17" fmla="*/ 66 h 66"/>
                  <a:gd name="T18" fmla="*/ 2 w 87"/>
                  <a:gd name="T19" fmla="*/ 2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6"/>
                  <a:gd name="T32" fmla="*/ 87 w 8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6">
                    <a:moveTo>
                      <a:pt x="0" y="0"/>
                    </a:moveTo>
                    <a:lnTo>
                      <a:pt x="87" y="0"/>
                    </a:lnTo>
                    <a:lnTo>
                      <a:pt x="87" y="66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87" y="2"/>
                    </a:lnTo>
                    <a:lnTo>
                      <a:pt x="87" y="66"/>
                    </a:lnTo>
                    <a:lnTo>
                      <a:pt x="2" y="6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3C3C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2" name="Freeform 1956"/>
              <p:cNvSpPr>
                <a:spLocks noEditPoints="1"/>
              </p:cNvSpPr>
              <p:nvPr/>
            </p:nvSpPr>
            <p:spPr bwMode="auto">
              <a:xfrm>
                <a:off x="2997" y="2817"/>
                <a:ext cx="85" cy="64"/>
              </a:xfrm>
              <a:custGeom>
                <a:avLst/>
                <a:gdLst>
                  <a:gd name="T0" fmla="*/ 0 w 85"/>
                  <a:gd name="T1" fmla="*/ 0 h 64"/>
                  <a:gd name="T2" fmla="*/ 85 w 85"/>
                  <a:gd name="T3" fmla="*/ 0 h 64"/>
                  <a:gd name="T4" fmla="*/ 85 w 85"/>
                  <a:gd name="T5" fmla="*/ 64 h 64"/>
                  <a:gd name="T6" fmla="*/ 0 w 85"/>
                  <a:gd name="T7" fmla="*/ 64 h 64"/>
                  <a:gd name="T8" fmla="*/ 0 w 85"/>
                  <a:gd name="T9" fmla="*/ 0 h 64"/>
                  <a:gd name="T10" fmla="*/ 1 w 85"/>
                  <a:gd name="T11" fmla="*/ 1 h 64"/>
                  <a:gd name="T12" fmla="*/ 85 w 85"/>
                  <a:gd name="T13" fmla="*/ 1 h 64"/>
                  <a:gd name="T14" fmla="*/ 85 w 85"/>
                  <a:gd name="T15" fmla="*/ 64 h 64"/>
                  <a:gd name="T16" fmla="*/ 1 w 85"/>
                  <a:gd name="T17" fmla="*/ 64 h 64"/>
                  <a:gd name="T18" fmla="*/ 1 w 85"/>
                  <a:gd name="T19" fmla="*/ 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5"/>
                  <a:gd name="T31" fmla="*/ 0 h 64"/>
                  <a:gd name="T32" fmla="*/ 85 w 85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5" h="64">
                    <a:moveTo>
                      <a:pt x="0" y="0"/>
                    </a:moveTo>
                    <a:lnTo>
                      <a:pt x="85" y="0"/>
                    </a:lnTo>
                    <a:lnTo>
                      <a:pt x="85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  <a:moveTo>
                      <a:pt x="1" y="1"/>
                    </a:moveTo>
                    <a:lnTo>
                      <a:pt x="85" y="1"/>
                    </a:lnTo>
                    <a:lnTo>
                      <a:pt x="85" y="64"/>
                    </a:lnTo>
                    <a:lnTo>
                      <a:pt x="1" y="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5C5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3" name="Freeform 1957"/>
              <p:cNvSpPr>
                <a:spLocks noEditPoints="1"/>
              </p:cNvSpPr>
              <p:nvPr/>
            </p:nvSpPr>
            <p:spPr bwMode="auto">
              <a:xfrm>
                <a:off x="2998" y="2818"/>
                <a:ext cx="84" cy="63"/>
              </a:xfrm>
              <a:custGeom>
                <a:avLst/>
                <a:gdLst>
                  <a:gd name="T0" fmla="*/ 0 w 84"/>
                  <a:gd name="T1" fmla="*/ 0 h 63"/>
                  <a:gd name="T2" fmla="*/ 84 w 84"/>
                  <a:gd name="T3" fmla="*/ 0 h 63"/>
                  <a:gd name="T4" fmla="*/ 84 w 84"/>
                  <a:gd name="T5" fmla="*/ 63 h 63"/>
                  <a:gd name="T6" fmla="*/ 0 w 84"/>
                  <a:gd name="T7" fmla="*/ 63 h 63"/>
                  <a:gd name="T8" fmla="*/ 0 w 84"/>
                  <a:gd name="T9" fmla="*/ 0 h 63"/>
                  <a:gd name="T10" fmla="*/ 2 w 84"/>
                  <a:gd name="T11" fmla="*/ 2 h 63"/>
                  <a:gd name="T12" fmla="*/ 84 w 84"/>
                  <a:gd name="T13" fmla="*/ 2 h 63"/>
                  <a:gd name="T14" fmla="*/ 84 w 84"/>
                  <a:gd name="T15" fmla="*/ 63 h 63"/>
                  <a:gd name="T16" fmla="*/ 2 w 84"/>
                  <a:gd name="T17" fmla="*/ 63 h 63"/>
                  <a:gd name="T18" fmla="*/ 2 w 84"/>
                  <a:gd name="T19" fmla="*/ 2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63"/>
                  <a:gd name="T32" fmla="*/ 84 w 84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63">
                    <a:moveTo>
                      <a:pt x="0" y="0"/>
                    </a:moveTo>
                    <a:lnTo>
                      <a:pt x="84" y="0"/>
                    </a:lnTo>
                    <a:lnTo>
                      <a:pt x="84" y="63"/>
                    </a:lnTo>
                    <a:lnTo>
                      <a:pt x="0" y="63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84" y="2"/>
                    </a:lnTo>
                    <a:lnTo>
                      <a:pt x="84" y="63"/>
                    </a:lnTo>
                    <a:lnTo>
                      <a:pt x="2" y="6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7C7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4" name="Freeform 1958"/>
              <p:cNvSpPr>
                <a:spLocks noEditPoints="1"/>
              </p:cNvSpPr>
              <p:nvPr/>
            </p:nvSpPr>
            <p:spPr bwMode="auto">
              <a:xfrm>
                <a:off x="3000" y="2820"/>
                <a:ext cx="82" cy="61"/>
              </a:xfrm>
              <a:custGeom>
                <a:avLst/>
                <a:gdLst>
                  <a:gd name="T0" fmla="*/ 0 w 82"/>
                  <a:gd name="T1" fmla="*/ 0 h 61"/>
                  <a:gd name="T2" fmla="*/ 82 w 82"/>
                  <a:gd name="T3" fmla="*/ 0 h 61"/>
                  <a:gd name="T4" fmla="*/ 82 w 82"/>
                  <a:gd name="T5" fmla="*/ 61 h 61"/>
                  <a:gd name="T6" fmla="*/ 0 w 82"/>
                  <a:gd name="T7" fmla="*/ 61 h 61"/>
                  <a:gd name="T8" fmla="*/ 0 w 82"/>
                  <a:gd name="T9" fmla="*/ 0 h 61"/>
                  <a:gd name="T10" fmla="*/ 2 w 82"/>
                  <a:gd name="T11" fmla="*/ 1 h 61"/>
                  <a:gd name="T12" fmla="*/ 82 w 82"/>
                  <a:gd name="T13" fmla="*/ 1 h 61"/>
                  <a:gd name="T14" fmla="*/ 82 w 82"/>
                  <a:gd name="T15" fmla="*/ 61 h 61"/>
                  <a:gd name="T16" fmla="*/ 2 w 82"/>
                  <a:gd name="T17" fmla="*/ 61 h 61"/>
                  <a:gd name="T18" fmla="*/ 2 w 82"/>
                  <a:gd name="T19" fmla="*/ 1 h 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2"/>
                  <a:gd name="T31" fmla="*/ 0 h 61"/>
                  <a:gd name="T32" fmla="*/ 82 w 82"/>
                  <a:gd name="T33" fmla="*/ 61 h 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2" h="61">
                    <a:moveTo>
                      <a:pt x="0" y="0"/>
                    </a:moveTo>
                    <a:lnTo>
                      <a:pt x="82" y="0"/>
                    </a:lnTo>
                    <a:lnTo>
                      <a:pt x="82" y="61"/>
                    </a:lnTo>
                    <a:lnTo>
                      <a:pt x="0" y="61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82" y="1"/>
                    </a:lnTo>
                    <a:lnTo>
                      <a:pt x="82" y="61"/>
                    </a:lnTo>
                    <a:lnTo>
                      <a:pt x="2" y="6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C8C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5" name="Freeform 1959"/>
              <p:cNvSpPr>
                <a:spLocks noEditPoints="1"/>
              </p:cNvSpPr>
              <p:nvPr/>
            </p:nvSpPr>
            <p:spPr bwMode="auto">
              <a:xfrm>
                <a:off x="3002" y="2821"/>
                <a:ext cx="80" cy="60"/>
              </a:xfrm>
              <a:custGeom>
                <a:avLst/>
                <a:gdLst>
                  <a:gd name="T0" fmla="*/ 0 w 80"/>
                  <a:gd name="T1" fmla="*/ 0 h 60"/>
                  <a:gd name="T2" fmla="*/ 80 w 80"/>
                  <a:gd name="T3" fmla="*/ 0 h 60"/>
                  <a:gd name="T4" fmla="*/ 80 w 80"/>
                  <a:gd name="T5" fmla="*/ 60 h 60"/>
                  <a:gd name="T6" fmla="*/ 0 w 80"/>
                  <a:gd name="T7" fmla="*/ 60 h 60"/>
                  <a:gd name="T8" fmla="*/ 0 w 80"/>
                  <a:gd name="T9" fmla="*/ 0 h 60"/>
                  <a:gd name="T10" fmla="*/ 2 w 80"/>
                  <a:gd name="T11" fmla="*/ 2 h 60"/>
                  <a:gd name="T12" fmla="*/ 80 w 80"/>
                  <a:gd name="T13" fmla="*/ 2 h 60"/>
                  <a:gd name="T14" fmla="*/ 80 w 80"/>
                  <a:gd name="T15" fmla="*/ 60 h 60"/>
                  <a:gd name="T16" fmla="*/ 2 w 80"/>
                  <a:gd name="T17" fmla="*/ 60 h 60"/>
                  <a:gd name="T18" fmla="*/ 2 w 80"/>
                  <a:gd name="T19" fmla="*/ 2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0"/>
                  <a:gd name="T31" fmla="*/ 0 h 60"/>
                  <a:gd name="T32" fmla="*/ 80 w 80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0" h="60">
                    <a:moveTo>
                      <a:pt x="0" y="0"/>
                    </a:moveTo>
                    <a:lnTo>
                      <a:pt x="80" y="0"/>
                    </a:lnTo>
                    <a:lnTo>
                      <a:pt x="80" y="60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80" y="2"/>
                    </a:lnTo>
                    <a:lnTo>
                      <a:pt x="80" y="60"/>
                    </a:lnTo>
                    <a:lnTo>
                      <a:pt x="2" y="6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6" name="Freeform 1960"/>
              <p:cNvSpPr>
                <a:spLocks noEditPoints="1"/>
              </p:cNvSpPr>
              <p:nvPr/>
            </p:nvSpPr>
            <p:spPr bwMode="auto">
              <a:xfrm>
                <a:off x="3004" y="2823"/>
                <a:ext cx="78" cy="58"/>
              </a:xfrm>
              <a:custGeom>
                <a:avLst/>
                <a:gdLst>
                  <a:gd name="T0" fmla="*/ 0 w 78"/>
                  <a:gd name="T1" fmla="*/ 0 h 58"/>
                  <a:gd name="T2" fmla="*/ 78 w 78"/>
                  <a:gd name="T3" fmla="*/ 0 h 58"/>
                  <a:gd name="T4" fmla="*/ 78 w 78"/>
                  <a:gd name="T5" fmla="*/ 58 h 58"/>
                  <a:gd name="T6" fmla="*/ 0 w 78"/>
                  <a:gd name="T7" fmla="*/ 58 h 58"/>
                  <a:gd name="T8" fmla="*/ 0 w 78"/>
                  <a:gd name="T9" fmla="*/ 0 h 58"/>
                  <a:gd name="T10" fmla="*/ 2 w 78"/>
                  <a:gd name="T11" fmla="*/ 1 h 58"/>
                  <a:gd name="T12" fmla="*/ 78 w 78"/>
                  <a:gd name="T13" fmla="*/ 1 h 58"/>
                  <a:gd name="T14" fmla="*/ 78 w 78"/>
                  <a:gd name="T15" fmla="*/ 58 h 58"/>
                  <a:gd name="T16" fmla="*/ 2 w 78"/>
                  <a:gd name="T17" fmla="*/ 58 h 58"/>
                  <a:gd name="T18" fmla="*/ 2 w 78"/>
                  <a:gd name="T19" fmla="*/ 1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58"/>
                  <a:gd name="T32" fmla="*/ 78 w 78"/>
                  <a:gd name="T33" fmla="*/ 58 h 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58">
                    <a:moveTo>
                      <a:pt x="0" y="0"/>
                    </a:moveTo>
                    <a:lnTo>
                      <a:pt x="78" y="0"/>
                    </a:lnTo>
                    <a:lnTo>
                      <a:pt x="78" y="58"/>
                    </a:lnTo>
                    <a:lnTo>
                      <a:pt x="0" y="58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78" y="1"/>
                    </a:lnTo>
                    <a:lnTo>
                      <a:pt x="78" y="58"/>
                    </a:lnTo>
                    <a:lnTo>
                      <a:pt x="2" y="58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7" name="Freeform 1961"/>
              <p:cNvSpPr>
                <a:spLocks noEditPoints="1"/>
              </p:cNvSpPr>
              <p:nvPr/>
            </p:nvSpPr>
            <p:spPr bwMode="auto">
              <a:xfrm>
                <a:off x="3006" y="2824"/>
                <a:ext cx="76" cy="57"/>
              </a:xfrm>
              <a:custGeom>
                <a:avLst/>
                <a:gdLst>
                  <a:gd name="T0" fmla="*/ 0 w 76"/>
                  <a:gd name="T1" fmla="*/ 0 h 57"/>
                  <a:gd name="T2" fmla="*/ 76 w 76"/>
                  <a:gd name="T3" fmla="*/ 0 h 57"/>
                  <a:gd name="T4" fmla="*/ 76 w 76"/>
                  <a:gd name="T5" fmla="*/ 57 h 57"/>
                  <a:gd name="T6" fmla="*/ 0 w 76"/>
                  <a:gd name="T7" fmla="*/ 57 h 57"/>
                  <a:gd name="T8" fmla="*/ 0 w 76"/>
                  <a:gd name="T9" fmla="*/ 0 h 57"/>
                  <a:gd name="T10" fmla="*/ 2 w 76"/>
                  <a:gd name="T11" fmla="*/ 1 h 57"/>
                  <a:gd name="T12" fmla="*/ 76 w 76"/>
                  <a:gd name="T13" fmla="*/ 1 h 57"/>
                  <a:gd name="T14" fmla="*/ 76 w 76"/>
                  <a:gd name="T15" fmla="*/ 57 h 57"/>
                  <a:gd name="T16" fmla="*/ 2 w 76"/>
                  <a:gd name="T17" fmla="*/ 57 h 57"/>
                  <a:gd name="T18" fmla="*/ 2 w 76"/>
                  <a:gd name="T19" fmla="*/ 1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57"/>
                  <a:gd name="T32" fmla="*/ 76 w 76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57">
                    <a:moveTo>
                      <a:pt x="0" y="0"/>
                    </a:moveTo>
                    <a:lnTo>
                      <a:pt x="76" y="0"/>
                    </a:lnTo>
                    <a:lnTo>
                      <a:pt x="76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76" y="1"/>
                    </a:lnTo>
                    <a:lnTo>
                      <a:pt x="76" y="57"/>
                    </a:lnTo>
                    <a:lnTo>
                      <a:pt x="2" y="57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DCD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8" name="Freeform 1962"/>
              <p:cNvSpPr>
                <a:spLocks noEditPoints="1"/>
              </p:cNvSpPr>
              <p:nvPr/>
            </p:nvSpPr>
            <p:spPr bwMode="auto">
              <a:xfrm>
                <a:off x="3008" y="2825"/>
                <a:ext cx="74" cy="56"/>
              </a:xfrm>
              <a:custGeom>
                <a:avLst/>
                <a:gdLst>
                  <a:gd name="T0" fmla="*/ 0 w 74"/>
                  <a:gd name="T1" fmla="*/ 0 h 56"/>
                  <a:gd name="T2" fmla="*/ 74 w 74"/>
                  <a:gd name="T3" fmla="*/ 0 h 56"/>
                  <a:gd name="T4" fmla="*/ 74 w 74"/>
                  <a:gd name="T5" fmla="*/ 56 h 56"/>
                  <a:gd name="T6" fmla="*/ 0 w 74"/>
                  <a:gd name="T7" fmla="*/ 56 h 56"/>
                  <a:gd name="T8" fmla="*/ 0 w 74"/>
                  <a:gd name="T9" fmla="*/ 0 h 56"/>
                  <a:gd name="T10" fmla="*/ 2 w 74"/>
                  <a:gd name="T11" fmla="*/ 2 h 56"/>
                  <a:gd name="T12" fmla="*/ 74 w 74"/>
                  <a:gd name="T13" fmla="*/ 2 h 56"/>
                  <a:gd name="T14" fmla="*/ 74 w 74"/>
                  <a:gd name="T15" fmla="*/ 56 h 56"/>
                  <a:gd name="T16" fmla="*/ 2 w 74"/>
                  <a:gd name="T17" fmla="*/ 56 h 56"/>
                  <a:gd name="T18" fmla="*/ 2 w 74"/>
                  <a:gd name="T19" fmla="*/ 2 h 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56"/>
                  <a:gd name="T32" fmla="*/ 74 w 74"/>
                  <a:gd name="T33" fmla="*/ 56 h 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56">
                    <a:moveTo>
                      <a:pt x="0" y="0"/>
                    </a:moveTo>
                    <a:lnTo>
                      <a:pt x="74" y="0"/>
                    </a:lnTo>
                    <a:lnTo>
                      <a:pt x="7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74" y="2"/>
                    </a:lnTo>
                    <a:lnTo>
                      <a:pt x="74" y="56"/>
                    </a:lnTo>
                    <a:lnTo>
                      <a:pt x="2" y="56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FCF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39" name="Freeform 1963"/>
              <p:cNvSpPr>
                <a:spLocks noEditPoints="1"/>
              </p:cNvSpPr>
              <p:nvPr/>
            </p:nvSpPr>
            <p:spPr bwMode="auto">
              <a:xfrm>
                <a:off x="3010" y="2827"/>
                <a:ext cx="72" cy="54"/>
              </a:xfrm>
              <a:custGeom>
                <a:avLst/>
                <a:gdLst>
                  <a:gd name="T0" fmla="*/ 0 w 72"/>
                  <a:gd name="T1" fmla="*/ 0 h 54"/>
                  <a:gd name="T2" fmla="*/ 72 w 72"/>
                  <a:gd name="T3" fmla="*/ 0 h 54"/>
                  <a:gd name="T4" fmla="*/ 72 w 72"/>
                  <a:gd name="T5" fmla="*/ 54 h 54"/>
                  <a:gd name="T6" fmla="*/ 0 w 72"/>
                  <a:gd name="T7" fmla="*/ 54 h 54"/>
                  <a:gd name="T8" fmla="*/ 0 w 72"/>
                  <a:gd name="T9" fmla="*/ 0 h 54"/>
                  <a:gd name="T10" fmla="*/ 2 w 72"/>
                  <a:gd name="T11" fmla="*/ 1 h 54"/>
                  <a:gd name="T12" fmla="*/ 72 w 72"/>
                  <a:gd name="T13" fmla="*/ 1 h 54"/>
                  <a:gd name="T14" fmla="*/ 72 w 72"/>
                  <a:gd name="T15" fmla="*/ 54 h 54"/>
                  <a:gd name="T16" fmla="*/ 2 w 72"/>
                  <a:gd name="T17" fmla="*/ 54 h 54"/>
                  <a:gd name="T18" fmla="*/ 2 w 72"/>
                  <a:gd name="T19" fmla="*/ 1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"/>
                  <a:gd name="T31" fmla="*/ 0 h 54"/>
                  <a:gd name="T32" fmla="*/ 72 w 72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" h="54">
                    <a:moveTo>
                      <a:pt x="0" y="0"/>
                    </a:moveTo>
                    <a:lnTo>
                      <a:pt x="72" y="0"/>
                    </a:lnTo>
                    <a:lnTo>
                      <a:pt x="72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72" y="1"/>
                    </a:lnTo>
                    <a:lnTo>
                      <a:pt x="72" y="54"/>
                    </a:lnTo>
                    <a:lnTo>
                      <a:pt x="2" y="54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0D0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0" name="Freeform 1964"/>
              <p:cNvSpPr>
                <a:spLocks noEditPoints="1"/>
              </p:cNvSpPr>
              <p:nvPr/>
            </p:nvSpPr>
            <p:spPr bwMode="auto">
              <a:xfrm>
                <a:off x="3012" y="2828"/>
                <a:ext cx="70" cy="53"/>
              </a:xfrm>
              <a:custGeom>
                <a:avLst/>
                <a:gdLst>
                  <a:gd name="T0" fmla="*/ 0 w 70"/>
                  <a:gd name="T1" fmla="*/ 0 h 53"/>
                  <a:gd name="T2" fmla="*/ 70 w 70"/>
                  <a:gd name="T3" fmla="*/ 0 h 53"/>
                  <a:gd name="T4" fmla="*/ 70 w 70"/>
                  <a:gd name="T5" fmla="*/ 53 h 53"/>
                  <a:gd name="T6" fmla="*/ 0 w 70"/>
                  <a:gd name="T7" fmla="*/ 53 h 53"/>
                  <a:gd name="T8" fmla="*/ 0 w 70"/>
                  <a:gd name="T9" fmla="*/ 0 h 53"/>
                  <a:gd name="T10" fmla="*/ 2 w 70"/>
                  <a:gd name="T11" fmla="*/ 2 h 53"/>
                  <a:gd name="T12" fmla="*/ 70 w 70"/>
                  <a:gd name="T13" fmla="*/ 2 h 53"/>
                  <a:gd name="T14" fmla="*/ 70 w 70"/>
                  <a:gd name="T15" fmla="*/ 53 h 53"/>
                  <a:gd name="T16" fmla="*/ 2 w 70"/>
                  <a:gd name="T17" fmla="*/ 53 h 53"/>
                  <a:gd name="T18" fmla="*/ 2 w 70"/>
                  <a:gd name="T19" fmla="*/ 2 h 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0"/>
                  <a:gd name="T31" fmla="*/ 0 h 53"/>
                  <a:gd name="T32" fmla="*/ 70 w 70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0" h="53">
                    <a:moveTo>
                      <a:pt x="0" y="0"/>
                    </a:moveTo>
                    <a:lnTo>
                      <a:pt x="70" y="0"/>
                    </a:lnTo>
                    <a:lnTo>
                      <a:pt x="70" y="53"/>
                    </a:lnTo>
                    <a:lnTo>
                      <a:pt x="0" y="53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70" y="2"/>
                    </a:lnTo>
                    <a:lnTo>
                      <a:pt x="70" y="53"/>
                    </a:lnTo>
                    <a:lnTo>
                      <a:pt x="2" y="5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1D1D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1" name="Freeform 1965"/>
              <p:cNvSpPr>
                <a:spLocks noEditPoints="1"/>
              </p:cNvSpPr>
              <p:nvPr/>
            </p:nvSpPr>
            <p:spPr bwMode="auto">
              <a:xfrm>
                <a:off x="3014" y="2830"/>
                <a:ext cx="68" cy="51"/>
              </a:xfrm>
              <a:custGeom>
                <a:avLst/>
                <a:gdLst>
                  <a:gd name="T0" fmla="*/ 0 w 68"/>
                  <a:gd name="T1" fmla="*/ 0 h 51"/>
                  <a:gd name="T2" fmla="*/ 68 w 68"/>
                  <a:gd name="T3" fmla="*/ 0 h 51"/>
                  <a:gd name="T4" fmla="*/ 68 w 68"/>
                  <a:gd name="T5" fmla="*/ 51 h 51"/>
                  <a:gd name="T6" fmla="*/ 0 w 68"/>
                  <a:gd name="T7" fmla="*/ 51 h 51"/>
                  <a:gd name="T8" fmla="*/ 0 w 68"/>
                  <a:gd name="T9" fmla="*/ 0 h 51"/>
                  <a:gd name="T10" fmla="*/ 2 w 68"/>
                  <a:gd name="T11" fmla="*/ 1 h 51"/>
                  <a:gd name="T12" fmla="*/ 68 w 68"/>
                  <a:gd name="T13" fmla="*/ 1 h 51"/>
                  <a:gd name="T14" fmla="*/ 68 w 68"/>
                  <a:gd name="T15" fmla="*/ 51 h 51"/>
                  <a:gd name="T16" fmla="*/ 2 w 68"/>
                  <a:gd name="T17" fmla="*/ 51 h 51"/>
                  <a:gd name="T18" fmla="*/ 2 w 68"/>
                  <a:gd name="T19" fmla="*/ 1 h 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51"/>
                  <a:gd name="T32" fmla="*/ 68 w 68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51">
                    <a:moveTo>
                      <a:pt x="0" y="0"/>
                    </a:moveTo>
                    <a:lnTo>
                      <a:pt x="68" y="0"/>
                    </a:lnTo>
                    <a:lnTo>
                      <a:pt x="68" y="51"/>
                    </a:lnTo>
                    <a:lnTo>
                      <a:pt x="0" y="51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68" y="1"/>
                    </a:lnTo>
                    <a:lnTo>
                      <a:pt x="68" y="51"/>
                    </a:lnTo>
                    <a:lnTo>
                      <a:pt x="2" y="5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3D3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2" name="Freeform 1966"/>
              <p:cNvSpPr>
                <a:spLocks noEditPoints="1"/>
              </p:cNvSpPr>
              <p:nvPr/>
            </p:nvSpPr>
            <p:spPr bwMode="auto">
              <a:xfrm>
                <a:off x="3016" y="2831"/>
                <a:ext cx="66" cy="50"/>
              </a:xfrm>
              <a:custGeom>
                <a:avLst/>
                <a:gdLst>
                  <a:gd name="T0" fmla="*/ 0 w 66"/>
                  <a:gd name="T1" fmla="*/ 0 h 50"/>
                  <a:gd name="T2" fmla="*/ 66 w 66"/>
                  <a:gd name="T3" fmla="*/ 0 h 50"/>
                  <a:gd name="T4" fmla="*/ 66 w 66"/>
                  <a:gd name="T5" fmla="*/ 50 h 50"/>
                  <a:gd name="T6" fmla="*/ 0 w 66"/>
                  <a:gd name="T7" fmla="*/ 50 h 50"/>
                  <a:gd name="T8" fmla="*/ 0 w 66"/>
                  <a:gd name="T9" fmla="*/ 0 h 50"/>
                  <a:gd name="T10" fmla="*/ 2 w 66"/>
                  <a:gd name="T11" fmla="*/ 2 h 50"/>
                  <a:gd name="T12" fmla="*/ 66 w 66"/>
                  <a:gd name="T13" fmla="*/ 2 h 50"/>
                  <a:gd name="T14" fmla="*/ 66 w 66"/>
                  <a:gd name="T15" fmla="*/ 50 h 50"/>
                  <a:gd name="T16" fmla="*/ 2 w 66"/>
                  <a:gd name="T17" fmla="*/ 50 h 50"/>
                  <a:gd name="T18" fmla="*/ 2 w 66"/>
                  <a:gd name="T19" fmla="*/ 2 h 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50"/>
                  <a:gd name="T32" fmla="*/ 66 w 66"/>
                  <a:gd name="T33" fmla="*/ 50 h 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50">
                    <a:moveTo>
                      <a:pt x="0" y="0"/>
                    </a:moveTo>
                    <a:lnTo>
                      <a:pt x="66" y="0"/>
                    </a:lnTo>
                    <a:lnTo>
                      <a:pt x="66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66" y="2"/>
                    </a:lnTo>
                    <a:lnTo>
                      <a:pt x="66" y="50"/>
                    </a:lnTo>
                    <a:lnTo>
                      <a:pt x="2" y="5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4D4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3" name="Freeform 1967"/>
              <p:cNvSpPr>
                <a:spLocks noEditPoints="1"/>
              </p:cNvSpPr>
              <p:nvPr/>
            </p:nvSpPr>
            <p:spPr bwMode="auto">
              <a:xfrm>
                <a:off x="3018" y="2833"/>
                <a:ext cx="64" cy="48"/>
              </a:xfrm>
              <a:custGeom>
                <a:avLst/>
                <a:gdLst>
                  <a:gd name="T0" fmla="*/ 0 w 64"/>
                  <a:gd name="T1" fmla="*/ 0 h 48"/>
                  <a:gd name="T2" fmla="*/ 64 w 64"/>
                  <a:gd name="T3" fmla="*/ 0 h 48"/>
                  <a:gd name="T4" fmla="*/ 64 w 64"/>
                  <a:gd name="T5" fmla="*/ 48 h 48"/>
                  <a:gd name="T6" fmla="*/ 0 w 64"/>
                  <a:gd name="T7" fmla="*/ 48 h 48"/>
                  <a:gd name="T8" fmla="*/ 0 w 64"/>
                  <a:gd name="T9" fmla="*/ 0 h 48"/>
                  <a:gd name="T10" fmla="*/ 2 w 64"/>
                  <a:gd name="T11" fmla="*/ 1 h 48"/>
                  <a:gd name="T12" fmla="*/ 64 w 64"/>
                  <a:gd name="T13" fmla="*/ 1 h 48"/>
                  <a:gd name="T14" fmla="*/ 64 w 64"/>
                  <a:gd name="T15" fmla="*/ 48 h 48"/>
                  <a:gd name="T16" fmla="*/ 2 w 64"/>
                  <a:gd name="T17" fmla="*/ 48 h 48"/>
                  <a:gd name="T18" fmla="*/ 2 w 64"/>
                  <a:gd name="T19" fmla="*/ 1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4"/>
                  <a:gd name="T31" fmla="*/ 0 h 48"/>
                  <a:gd name="T32" fmla="*/ 64 w 64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4" h="48">
                    <a:moveTo>
                      <a:pt x="0" y="0"/>
                    </a:moveTo>
                    <a:lnTo>
                      <a:pt x="64" y="0"/>
                    </a:lnTo>
                    <a:lnTo>
                      <a:pt x="64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64" y="1"/>
                    </a:lnTo>
                    <a:lnTo>
                      <a:pt x="64" y="48"/>
                    </a:lnTo>
                    <a:lnTo>
                      <a:pt x="2" y="48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5D5D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4" name="Freeform 1968"/>
              <p:cNvSpPr>
                <a:spLocks noEditPoints="1"/>
              </p:cNvSpPr>
              <p:nvPr/>
            </p:nvSpPr>
            <p:spPr bwMode="auto">
              <a:xfrm>
                <a:off x="3020" y="2834"/>
                <a:ext cx="62" cy="47"/>
              </a:xfrm>
              <a:custGeom>
                <a:avLst/>
                <a:gdLst>
                  <a:gd name="T0" fmla="*/ 0 w 62"/>
                  <a:gd name="T1" fmla="*/ 0 h 47"/>
                  <a:gd name="T2" fmla="*/ 62 w 62"/>
                  <a:gd name="T3" fmla="*/ 0 h 47"/>
                  <a:gd name="T4" fmla="*/ 62 w 62"/>
                  <a:gd name="T5" fmla="*/ 47 h 47"/>
                  <a:gd name="T6" fmla="*/ 0 w 62"/>
                  <a:gd name="T7" fmla="*/ 47 h 47"/>
                  <a:gd name="T8" fmla="*/ 0 w 62"/>
                  <a:gd name="T9" fmla="*/ 0 h 47"/>
                  <a:gd name="T10" fmla="*/ 2 w 62"/>
                  <a:gd name="T11" fmla="*/ 2 h 47"/>
                  <a:gd name="T12" fmla="*/ 62 w 62"/>
                  <a:gd name="T13" fmla="*/ 2 h 47"/>
                  <a:gd name="T14" fmla="*/ 62 w 62"/>
                  <a:gd name="T15" fmla="*/ 47 h 47"/>
                  <a:gd name="T16" fmla="*/ 2 w 62"/>
                  <a:gd name="T17" fmla="*/ 47 h 47"/>
                  <a:gd name="T18" fmla="*/ 2 w 62"/>
                  <a:gd name="T19" fmla="*/ 2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2"/>
                  <a:gd name="T31" fmla="*/ 0 h 47"/>
                  <a:gd name="T32" fmla="*/ 62 w 62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2" h="47">
                    <a:moveTo>
                      <a:pt x="0" y="0"/>
                    </a:moveTo>
                    <a:lnTo>
                      <a:pt x="62" y="0"/>
                    </a:lnTo>
                    <a:lnTo>
                      <a:pt x="62" y="47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62" y="2"/>
                    </a:lnTo>
                    <a:lnTo>
                      <a:pt x="62" y="47"/>
                    </a:lnTo>
                    <a:lnTo>
                      <a:pt x="2" y="47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6D6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5" name="Freeform 1969"/>
              <p:cNvSpPr>
                <a:spLocks noEditPoints="1"/>
              </p:cNvSpPr>
              <p:nvPr/>
            </p:nvSpPr>
            <p:spPr bwMode="auto">
              <a:xfrm>
                <a:off x="3022" y="2836"/>
                <a:ext cx="60" cy="45"/>
              </a:xfrm>
              <a:custGeom>
                <a:avLst/>
                <a:gdLst>
                  <a:gd name="T0" fmla="*/ 0 w 60"/>
                  <a:gd name="T1" fmla="*/ 0 h 45"/>
                  <a:gd name="T2" fmla="*/ 60 w 60"/>
                  <a:gd name="T3" fmla="*/ 0 h 45"/>
                  <a:gd name="T4" fmla="*/ 60 w 60"/>
                  <a:gd name="T5" fmla="*/ 45 h 45"/>
                  <a:gd name="T6" fmla="*/ 0 w 60"/>
                  <a:gd name="T7" fmla="*/ 45 h 45"/>
                  <a:gd name="T8" fmla="*/ 0 w 60"/>
                  <a:gd name="T9" fmla="*/ 0 h 45"/>
                  <a:gd name="T10" fmla="*/ 2 w 60"/>
                  <a:gd name="T11" fmla="*/ 1 h 45"/>
                  <a:gd name="T12" fmla="*/ 60 w 60"/>
                  <a:gd name="T13" fmla="*/ 1 h 45"/>
                  <a:gd name="T14" fmla="*/ 60 w 60"/>
                  <a:gd name="T15" fmla="*/ 45 h 45"/>
                  <a:gd name="T16" fmla="*/ 2 w 60"/>
                  <a:gd name="T17" fmla="*/ 45 h 45"/>
                  <a:gd name="T18" fmla="*/ 2 w 60"/>
                  <a:gd name="T19" fmla="*/ 1 h 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45"/>
                  <a:gd name="T32" fmla="*/ 60 w 60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45">
                    <a:moveTo>
                      <a:pt x="0" y="0"/>
                    </a:moveTo>
                    <a:lnTo>
                      <a:pt x="60" y="0"/>
                    </a:lnTo>
                    <a:lnTo>
                      <a:pt x="60" y="45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60" y="1"/>
                    </a:lnTo>
                    <a:lnTo>
                      <a:pt x="60" y="45"/>
                    </a:lnTo>
                    <a:lnTo>
                      <a:pt x="2" y="45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7D7D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6" name="Freeform 1970"/>
              <p:cNvSpPr>
                <a:spLocks noEditPoints="1"/>
              </p:cNvSpPr>
              <p:nvPr/>
            </p:nvSpPr>
            <p:spPr bwMode="auto">
              <a:xfrm>
                <a:off x="3024" y="2837"/>
                <a:ext cx="58" cy="44"/>
              </a:xfrm>
              <a:custGeom>
                <a:avLst/>
                <a:gdLst>
                  <a:gd name="T0" fmla="*/ 0 w 58"/>
                  <a:gd name="T1" fmla="*/ 0 h 44"/>
                  <a:gd name="T2" fmla="*/ 58 w 58"/>
                  <a:gd name="T3" fmla="*/ 0 h 44"/>
                  <a:gd name="T4" fmla="*/ 58 w 58"/>
                  <a:gd name="T5" fmla="*/ 44 h 44"/>
                  <a:gd name="T6" fmla="*/ 0 w 58"/>
                  <a:gd name="T7" fmla="*/ 44 h 44"/>
                  <a:gd name="T8" fmla="*/ 0 w 58"/>
                  <a:gd name="T9" fmla="*/ 0 h 44"/>
                  <a:gd name="T10" fmla="*/ 2 w 58"/>
                  <a:gd name="T11" fmla="*/ 1 h 44"/>
                  <a:gd name="T12" fmla="*/ 58 w 58"/>
                  <a:gd name="T13" fmla="*/ 1 h 44"/>
                  <a:gd name="T14" fmla="*/ 58 w 58"/>
                  <a:gd name="T15" fmla="*/ 44 h 44"/>
                  <a:gd name="T16" fmla="*/ 2 w 58"/>
                  <a:gd name="T17" fmla="*/ 44 h 44"/>
                  <a:gd name="T18" fmla="*/ 2 w 58"/>
                  <a:gd name="T19" fmla="*/ 1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44"/>
                  <a:gd name="T32" fmla="*/ 58 w 58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44">
                    <a:moveTo>
                      <a:pt x="0" y="0"/>
                    </a:moveTo>
                    <a:lnTo>
                      <a:pt x="58" y="0"/>
                    </a:lnTo>
                    <a:lnTo>
                      <a:pt x="58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58" y="1"/>
                    </a:lnTo>
                    <a:lnTo>
                      <a:pt x="58" y="44"/>
                    </a:lnTo>
                    <a:lnTo>
                      <a:pt x="2" y="44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7" name="Freeform 1971"/>
              <p:cNvSpPr>
                <a:spLocks noEditPoints="1"/>
              </p:cNvSpPr>
              <p:nvPr/>
            </p:nvSpPr>
            <p:spPr bwMode="auto">
              <a:xfrm>
                <a:off x="3026" y="2838"/>
                <a:ext cx="56" cy="43"/>
              </a:xfrm>
              <a:custGeom>
                <a:avLst/>
                <a:gdLst>
                  <a:gd name="T0" fmla="*/ 0 w 56"/>
                  <a:gd name="T1" fmla="*/ 0 h 43"/>
                  <a:gd name="T2" fmla="*/ 56 w 56"/>
                  <a:gd name="T3" fmla="*/ 0 h 43"/>
                  <a:gd name="T4" fmla="*/ 56 w 56"/>
                  <a:gd name="T5" fmla="*/ 43 h 43"/>
                  <a:gd name="T6" fmla="*/ 0 w 56"/>
                  <a:gd name="T7" fmla="*/ 43 h 43"/>
                  <a:gd name="T8" fmla="*/ 0 w 56"/>
                  <a:gd name="T9" fmla="*/ 0 h 43"/>
                  <a:gd name="T10" fmla="*/ 2 w 56"/>
                  <a:gd name="T11" fmla="*/ 2 h 43"/>
                  <a:gd name="T12" fmla="*/ 56 w 56"/>
                  <a:gd name="T13" fmla="*/ 2 h 43"/>
                  <a:gd name="T14" fmla="*/ 56 w 56"/>
                  <a:gd name="T15" fmla="*/ 43 h 43"/>
                  <a:gd name="T16" fmla="*/ 2 w 56"/>
                  <a:gd name="T17" fmla="*/ 43 h 43"/>
                  <a:gd name="T18" fmla="*/ 2 w 56"/>
                  <a:gd name="T19" fmla="*/ 2 h 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43"/>
                  <a:gd name="T32" fmla="*/ 56 w 56"/>
                  <a:gd name="T33" fmla="*/ 43 h 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43">
                    <a:moveTo>
                      <a:pt x="0" y="0"/>
                    </a:moveTo>
                    <a:lnTo>
                      <a:pt x="56" y="0"/>
                    </a:lnTo>
                    <a:lnTo>
                      <a:pt x="56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56" y="2"/>
                    </a:lnTo>
                    <a:lnTo>
                      <a:pt x="56" y="43"/>
                    </a:lnTo>
                    <a:lnTo>
                      <a:pt x="2" y="4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8" name="Freeform 1972"/>
              <p:cNvSpPr>
                <a:spLocks noEditPoints="1"/>
              </p:cNvSpPr>
              <p:nvPr/>
            </p:nvSpPr>
            <p:spPr bwMode="auto">
              <a:xfrm>
                <a:off x="3028" y="2840"/>
                <a:ext cx="54" cy="41"/>
              </a:xfrm>
              <a:custGeom>
                <a:avLst/>
                <a:gdLst>
                  <a:gd name="T0" fmla="*/ 0 w 54"/>
                  <a:gd name="T1" fmla="*/ 0 h 41"/>
                  <a:gd name="T2" fmla="*/ 54 w 54"/>
                  <a:gd name="T3" fmla="*/ 0 h 41"/>
                  <a:gd name="T4" fmla="*/ 54 w 54"/>
                  <a:gd name="T5" fmla="*/ 41 h 41"/>
                  <a:gd name="T6" fmla="*/ 0 w 54"/>
                  <a:gd name="T7" fmla="*/ 41 h 41"/>
                  <a:gd name="T8" fmla="*/ 0 w 54"/>
                  <a:gd name="T9" fmla="*/ 0 h 41"/>
                  <a:gd name="T10" fmla="*/ 1 w 54"/>
                  <a:gd name="T11" fmla="*/ 2 h 41"/>
                  <a:gd name="T12" fmla="*/ 54 w 54"/>
                  <a:gd name="T13" fmla="*/ 2 h 41"/>
                  <a:gd name="T14" fmla="*/ 54 w 54"/>
                  <a:gd name="T15" fmla="*/ 41 h 41"/>
                  <a:gd name="T16" fmla="*/ 1 w 54"/>
                  <a:gd name="T17" fmla="*/ 41 h 41"/>
                  <a:gd name="T18" fmla="*/ 1 w 54"/>
                  <a:gd name="T19" fmla="*/ 2 h 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"/>
                  <a:gd name="T31" fmla="*/ 0 h 41"/>
                  <a:gd name="T32" fmla="*/ 54 w 54"/>
                  <a:gd name="T33" fmla="*/ 41 h 4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" h="41">
                    <a:moveTo>
                      <a:pt x="0" y="0"/>
                    </a:moveTo>
                    <a:lnTo>
                      <a:pt x="54" y="0"/>
                    </a:lnTo>
                    <a:lnTo>
                      <a:pt x="54" y="41"/>
                    </a:lnTo>
                    <a:lnTo>
                      <a:pt x="0" y="41"/>
                    </a:lnTo>
                    <a:lnTo>
                      <a:pt x="0" y="0"/>
                    </a:lnTo>
                    <a:close/>
                    <a:moveTo>
                      <a:pt x="1" y="2"/>
                    </a:moveTo>
                    <a:lnTo>
                      <a:pt x="54" y="2"/>
                    </a:lnTo>
                    <a:lnTo>
                      <a:pt x="54" y="41"/>
                    </a:lnTo>
                    <a:lnTo>
                      <a:pt x="1" y="4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ADA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49" name="Freeform 1973"/>
              <p:cNvSpPr>
                <a:spLocks noEditPoints="1"/>
              </p:cNvSpPr>
              <p:nvPr/>
            </p:nvSpPr>
            <p:spPr bwMode="auto">
              <a:xfrm>
                <a:off x="3029" y="2842"/>
                <a:ext cx="53" cy="39"/>
              </a:xfrm>
              <a:custGeom>
                <a:avLst/>
                <a:gdLst>
                  <a:gd name="T0" fmla="*/ 0 w 53"/>
                  <a:gd name="T1" fmla="*/ 0 h 39"/>
                  <a:gd name="T2" fmla="*/ 53 w 53"/>
                  <a:gd name="T3" fmla="*/ 0 h 39"/>
                  <a:gd name="T4" fmla="*/ 53 w 53"/>
                  <a:gd name="T5" fmla="*/ 39 h 39"/>
                  <a:gd name="T6" fmla="*/ 0 w 53"/>
                  <a:gd name="T7" fmla="*/ 39 h 39"/>
                  <a:gd name="T8" fmla="*/ 0 w 53"/>
                  <a:gd name="T9" fmla="*/ 0 h 39"/>
                  <a:gd name="T10" fmla="*/ 2 w 53"/>
                  <a:gd name="T11" fmla="*/ 1 h 39"/>
                  <a:gd name="T12" fmla="*/ 53 w 53"/>
                  <a:gd name="T13" fmla="*/ 1 h 39"/>
                  <a:gd name="T14" fmla="*/ 53 w 53"/>
                  <a:gd name="T15" fmla="*/ 39 h 39"/>
                  <a:gd name="T16" fmla="*/ 2 w 53"/>
                  <a:gd name="T17" fmla="*/ 39 h 39"/>
                  <a:gd name="T18" fmla="*/ 2 w 53"/>
                  <a:gd name="T19" fmla="*/ 1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39"/>
                  <a:gd name="T32" fmla="*/ 53 w 53"/>
                  <a:gd name="T33" fmla="*/ 39 h 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39">
                    <a:moveTo>
                      <a:pt x="0" y="0"/>
                    </a:moveTo>
                    <a:lnTo>
                      <a:pt x="53" y="0"/>
                    </a:lnTo>
                    <a:lnTo>
                      <a:pt x="53" y="3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53" y="1"/>
                    </a:lnTo>
                    <a:lnTo>
                      <a:pt x="53" y="39"/>
                    </a:lnTo>
                    <a:lnTo>
                      <a:pt x="2" y="3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BDBD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0" name="Freeform 1974"/>
              <p:cNvSpPr>
                <a:spLocks noEditPoints="1"/>
              </p:cNvSpPr>
              <p:nvPr/>
            </p:nvSpPr>
            <p:spPr bwMode="auto">
              <a:xfrm>
                <a:off x="3031" y="2843"/>
                <a:ext cx="51" cy="38"/>
              </a:xfrm>
              <a:custGeom>
                <a:avLst/>
                <a:gdLst>
                  <a:gd name="T0" fmla="*/ 0 w 51"/>
                  <a:gd name="T1" fmla="*/ 0 h 38"/>
                  <a:gd name="T2" fmla="*/ 51 w 51"/>
                  <a:gd name="T3" fmla="*/ 0 h 38"/>
                  <a:gd name="T4" fmla="*/ 51 w 51"/>
                  <a:gd name="T5" fmla="*/ 38 h 38"/>
                  <a:gd name="T6" fmla="*/ 0 w 51"/>
                  <a:gd name="T7" fmla="*/ 38 h 38"/>
                  <a:gd name="T8" fmla="*/ 0 w 51"/>
                  <a:gd name="T9" fmla="*/ 0 h 38"/>
                  <a:gd name="T10" fmla="*/ 2 w 51"/>
                  <a:gd name="T11" fmla="*/ 1 h 38"/>
                  <a:gd name="T12" fmla="*/ 51 w 51"/>
                  <a:gd name="T13" fmla="*/ 1 h 38"/>
                  <a:gd name="T14" fmla="*/ 51 w 51"/>
                  <a:gd name="T15" fmla="*/ 38 h 38"/>
                  <a:gd name="T16" fmla="*/ 2 w 51"/>
                  <a:gd name="T17" fmla="*/ 38 h 38"/>
                  <a:gd name="T18" fmla="*/ 2 w 51"/>
                  <a:gd name="T19" fmla="*/ 1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1"/>
                  <a:gd name="T31" fmla="*/ 0 h 38"/>
                  <a:gd name="T32" fmla="*/ 51 w 51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1" h="38">
                    <a:moveTo>
                      <a:pt x="0" y="0"/>
                    </a:moveTo>
                    <a:lnTo>
                      <a:pt x="51" y="0"/>
                    </a:lnTo>
                    <a:lnTo>
                      <a:pt x="51" y="38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51" y="1"/>
                    </a:lnTo>
                    <a:lnTo>
                      <a:pt x="51" y="38"/>
                    </a:lnTo>
                    <a:lnTo>
                      <a:pt x="2" y="38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1" name="Freeform 1975"/>
              <p:cNvSpPr>
                <a:spLocks noEditPoints="1"/>
              </p:cNvSpPr>
              <p:nvPr/>
            </p:nvSpPr>
            <p:spPr bwMode="auto">
              <a:xfrm>
                <a:off x="3033" y="2844"/>
                <a:ext cx="49" cy="37"/>
              </a:xfrm>
              <a:custGeom>
                <a:avLst/>
                <a:gdLst>
                  <a:gd name="T0" fmla="*/ 0 w 49"/>
                  <a:gd name="T1" fmla="*/ 0 h 37"/>
                  <a:gd name="T2" fmla="*/ 49 w 49"/>
                  <a:gd name="T3" fmla="*/ 0 h 37"/>
                  <a:gd name="T4" fmla="*/ 49 w 49"/>
                  <a:gd name="T5" fmla="*/ 37 h 37"/>
                  <a:gd name="T6" fmla="*/ 0 w 49"/>
                  <a:gd name="T7" fmla="*/ 37 h 37"/>
                  <a:gd name="T8" fmla="*/ 0 w 49"/>
                  <a:gd name="T9" fmla="*/ 0 h 37"/>
                  <a:gd name="T10" fmla="*/ 2 w 49"/>
                  <a:gd name="T11" fmla="*/ 2 h 37"/>
                  <a:gd name="T12" fmla="*/ 49 w 49"/>
                  <a:gd name="T13" fmla="*/ 2 h 37"/>
                  <a:gd name="T14" fmla="*/ 49 w 49"/>
                  <a:gd name="T15" fmla="*/ 37 h 37"/>
                  <a:gd name="T16" fmla="*/ 2 w 49"/>
                  <a:gd name="T17" fmla="*/ 37 h 37"/>
                  <a:gd name="T18" fmla="*/ 2 w 49"/>
                  <a:gd name="T19" fmla="*/ 2 h 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37"/>
                  <a:gd name="T32" fmla="*/ 49 w 49"/>
                  <a:gd name="T33" fmla="*/ 37 h 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37">
                    <a:moveTo>
                      <a:pt x="0" y="0"/>
                    </a:moveTo>
                    <a:lnTo>
                      <a:pt x="49" y="0"/>
                    </a:lnTo>
                    <a:lnTo>
                      <a:pt x="49" y="37"/>
                    </a:lnTo>
                    <a:lnTo>
                      <a:pt x="0" y="37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49" y="2"/>
                    </a:lnTo>
                    <a:lnTo>
                      <a:pt x="49" y="37"/>
                    </a:lnTo>
                    <a:lnTo>
                      <a:pt x="2" y="37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CDCD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2" name="Freeform 1976"/>
              <p:cNvSpPr>
                <a:spLocks noEditPoints="1"/>
              </p:cNvSpPr>
              <p:nvPr/>
            </p:nvSpPr>
            <p:spPr bwMode="auto">
              <a:xfrm>
                <a:off x="3035" y="2846"/>
                <a:ext cx="47" cy="35"/>
              </a:xfrm>
              <a:custGeom>
                <a:avLst/>
                <a:gdLst>
                  <a:gd name="T0" fmla="*/ 0 w 47"/>
                  <a:gd name="T1" fmla="*/ 0 h 35"/>
                  <a:gd name="T2" fmla="*/ 47 w 47"/>
                  <a:gd name="T3" fmla="*/ 0 h 35"/>
                  <a:gd name="T4" fmla="*/ 47 w 47"/>
                  <a:gd name="T5" fmla="*/ 35 h 35"/>
                  <a:gd name="T6" fmla="*/ 0 w 47"/>
                  <a:gd name="T7" fmla="*/ 35 h 35"/>
                  <a:gd name="T8" fmla="*/ 0 w 47"/>
                  <a:gd name="T9" fmla="*/ 0 h 35"/>
                  <a:gd name="T10" fmla="*/ 2 w 47"/>
                  <a:gd name="T11" fmla="*/ 1 h 35"/>
                  <a:gd name="T12" fmla="*/ 47 w 47"/>
                  <a:gd name="T13" fmla="*/ 1 h 35"/>
                  <a:gd name="T14" fmla="*/ 47 w 47"/>
                  <a:gd name="T15" fmla="*/ 35 h 35"/>
                  <a:gd name="T16" fmla="*/ 2 w 47"/>
                  <a:gd name="T17" fmla="*/ 35 h 35"/>
                  <a:gd name="T18" fmla="*/ 2 w 47"/>
                  <a:gd name="T19" fmla="*/ 1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35"/>
                  <a:gd name="T32" fmla="*/ 47 w 47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35">
                    <a:moveTo>
                      <a:pt x="0" y="0"/>
                    </a:moveTo>
                    <a:lnTo>
                      <a:pt x="47" y="0"/>
                    </a:lnTo>
                    <a:lnTo>
                      <a:pt x="47" y="35"/>
                    </a:lnTo>
                    <a:lnTo>
                      <a:pt x="0" y="35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47" y="1"/>
                    </a:lnTo>
                    <a:lnTo>
                      <a:pt x="47" y="35"/>
                    </a:lnTo>
                    <a:lnTo>
                      <a:pt x="2" y="35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3" name="Freeform 1977"/>
              <p:cNvSpPr>
                <a:spLocks noEditPoints="1"/>
              </p:cNvSpPr>
              <p:nvPr/>
            </p:nvSpPr>
            <p:spPr bwMode="auto">
              <a:xfrm>
                <a:off x="3037" y="2847"/>
                <a:ext cx="45" cy="34"/>
              </a:xfrm>
              <a:custGeom>
                <a:avLst/>
                <a:gdLst>
                  <a:gd name="T0" fmla="*/ 0 w 45"/>
                  <a:gd name="T1" fmla="*/ 0 h 34"/>
                  <a:gd name="T2" fmla="*/ 45 w 45"/>
                  <a:gd name="T3" fmla="*/ 0 h 34"/>
                  <a:gd name="T4" fmla="*/ 45 w 45"/>
                  <a:gd name="T5" fmla="*/ 34 h 34"/>
                  <a:gd name="T6" fmla="*/ 0 w 45"/>
                  <a:gd name="T7" fmla="*/ 34 h 34"/>
                  <a:gd name="T8" fmla="*/ 0 w 45"/>
                  <a:gd name="T9" fmla="*/ 0 h 34"/>
                  <a:gd name="T10" fmla="*/ 2 w 45"/>
                  <a:gd name="T11" fmla="*/ 2 h 34"/>
                  <a:gd name="T12" fmla="*/ 45 w 45"/>
                  <a:gd name="T13" fmla="*/ 2 h 34"/>
                  <a:gd name="T14" fmla="*/ 45 w 45"/>
                  <a:gd name="T15" fmla="*/ 34 h 34"/>
                  <a:gd name="T16" fmla="*/ 2 w 45"/>
                  <a:gd name="T17" fmla="*/ 34 h 34"/>
                  <a:gd name="T18" fmla="*/ 2 w 45"/>
                  <a:gd name="T19" fmla="*/ 2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34"/>
                  <a:gd name="T32" fmla="*/ 45 w 45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34">
                    <a:moveTo>
                      <a:pt x="0" y="0"/>
                    </a:moveTo>
                    <a:lnTo>
                      <a:pt x="45" y="0"/>
                    </a:lnTo>
                    <a:lnTo>
                      <a:pt x="45" y="34"/>
                    </a:lnTo>
                    <a:lnTo>
                      <a:pt x="0" y="34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45" y="2"/>
                    </a:lnTo>
                    <a:lnTo>
                      <a:pt x="45" y="34"/>
                    </a:lnTo>
                    <a:lnTo>
                      <a:pt x="2" y="3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EDED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4" name="Freeform 1978"/>
              <p:cNvSpPr>
                <a:spLocks noEditPoints="1"/>
              </p:cNvSpPr>
              <p:nvPr/>
            </p:nvSpPr>
            <p:spPr bwMode="auto">
              <a:xfrm>
                <a:off x="3039" y="2849"/>
                <a:ext cx="43" cy="32"/>
              </a:xfrm>
              <a:custGeom>
                <a:avLst/>
                <a:gdLst>
                  <a:gd name="T0" fmla="*/ 0 w 43"/>
                  <a:gd name="T1" fmla="*/ 0 h 32"/>
                  <a:gd name="T2" fmla="*/ 43 w 43"/>
                  <a:gd name="T3" fmla="*/ 0 h 32"/>
                  <a:gd name="T4" fmla="*/ 43 w 43"/>
                  <a:gd name="T5" fmla="*/ 32 h 32"/>
                  <a:gd name="T6" fmla="*/ 0 w 43"/>
                  <a:gd name="T7" fmla="*/ 32 h 32"/>
                  <a:gd name="T8" fmla="*/ 0 w 43"/>
                  <a:gd name="T9" fmla="*/ 0 h 32"/>
                  <a:gd name="T10" fmla="*/ 2 w 43"/>
                  <a:gd name="T11" fmla="*/ 1 h 32"/>
                  <a:gd name="T12" fmla="*/ 43 w 43"/>
                  <a:gd name="T13" fmla="*/ 1 h 32"/>
                  <a:gd name="T14" fmla="*/ 43 w 43"/>
                  <a:gd name="T15" fmla="*/ 32 h 32"/>
                  <a:gd name="T16" fmla="*/ 2 w 43"/>
                  <a:gd name="T17" fmla="*/ 32 h 32"/>
                  <a:gd name="T18" fmla="*/ 2 w 43"/>
                  <a:gd name="T19" fmla="*/ 1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32"/>
                  <a:gd name="T32" fmla="*/ 43 w 43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32">
                    <a:moveTo>
                      <a:pt x="0" y="0"/>
                    </a:moveTo>
                    <a:lnTo>
                      <a:pt x="43" y="0"/>
                    </a:lnTo>
                    <a:lnTo>
                      <a:pt x="43" y="32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43" y="1"/>
                    </a:lnTo>
                    <a:lnTo>
                      <a:pt x="43" y="32"/>
                    </a:lnTo>
                    <a:lnTo>
                      <a:pt x="2" y="3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5" name="Freeform 1979"/>
              <p:cNvSpPr>
                <a:spLocks noEditPoints="1"/>
              </p:cNvSpPr>
              <p:nvPr/>
            </p:nvSpPr>
            <p:spPr bwMode="auto">
              <a:xfrm>
                <a:off x="3041" y="2850"/>
                <a:ext cx="41" cy="31"/>
              </a:xfrm>
              <a:custGeom>
                <a:avLst/>
                <a:gdLst>
                  <a:gd name="T0" fmla="*/ 0 w 41"/>
                  <a:gd name="T1" fmla="*/ 0 h 31"/>
                  <a:gd name="T2" fmla="*/ 41 w 41"/>
                  <a:gd name="T3" fmla="*/ 0 h 31"/>
                  <a:gd name="T4" fmla="*/ 41 w 41"/>
                  <a:gd name="T5" fmla="*/ 31 h 31"/>
                  <a:gd name="T6" fmla="*/ 0 w 41"/>
                  <a:gd name="T7" fmla="*/ 31 h 31"/>
                  <a:gd name="T8" fmla="*/ 0 w 41"/>
                  <a:gd name="T9" fmla="*/ 0 h 31"/>
                  <a:gd name="T10" fmla="*/ 2 w 41"/>
                  <a:gd name="T11" fmla="*/ 2 h 31"/>
                  <a:gd name="T12" fmla="*/ 41 w 41"/>
                  <a:gd name="T13" fmla="*/ 2 h 31"/>
                  <a:gd name="T14" fmla="*/ 41 w 41"/>
                  <a:gd name="T15" fmla="*/ 31 h 31"/>
                  <a:gd name="T16" fmla="*/ 2 w 41"/>
                  <a:gd name="T17" fmla="*/ 31 h 31"/>
                  <a:gd name="T18" fmla="*/ 2 w 41"/>
                  <a:gd name="T19" fmla="*/ 2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"/>
                  <a:gd name="T31" fmla="*/ 0 h 31"/>
                  <a:gd name="T32" fmla="*/ 41 w 41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" h="31">
                    <a:moveTo>
                      <a:pt x="0" y="0"/>
                    </a:moveTo>
                    <a:lnTo>
                      <a:pt x="41" y="0"/>
                    </a:lnTo>
                    <a:lnTo>
                      <a:pt x="41" y="31"/>
                    </a:lnTo>
                    <a:lnTo>
                      <a:pt x="0" y="31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41" y="2"/>
                    </a:lnTo>
                    <a:lnTo>
                      <a:pt x="41" y="31"/>
                    </a:lnTo>
                    <a:lnTo>
                      <a:pt x="2" y="3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6" name="Freeform 1980"/>
              <p:cNvSpPr>
                <a:spLocks noEditPoints="1"/>
              </p:cNvSpPr>
              <p:nvPr/>
            </p:nvSpPr>
            <p:spPr bwMode="auto">
              <a:xfrm>
                <a:off x="3043" y="2852"/>
                <a:ext cx="39" cy="29"/>
              </a:xfrm>
              <a:custGeom>
                <a:avLst/>
                <a:gdLst>
                  <a:gd name="T0" fmla="*/ 0 w 39"/>
                  <a:gd name="T1" fmla="*/ 0 h 29"/>
                  <a:gd name="T2" fmla="*/ 39 w 39"/>
                  <a:gd name="T3" fmla="*/ 0 h 29"/>
                  <a:gd name="T4" fmla="*/ 39 w 39"/>
                  <a:gd name="T5" fmla="*/ 29 h 29"/>
                  <a:gd name="T6" fmla="*/ 0 w 39"/>
                  <a:gd name="T7" fmla="*/ 29 h 29"/>
                  <a:gd name="T8" fmla="*/ 0 w 39"/>
                  <a:gd name="T9" fmla="*/ 0 h 29"/>
                  <a:gd name="T10" fmla="*/ 2 w 39"/>
                  <a:gd name="T11" fmla="*/ 1 h 29"/>
                  <a:gd name="T12" fmla="*/ 39 w 39"/>
                  <a:gd name="T13" fmla="*/ 1 h 29"/>
                  <a:gd name="T14" fmla="*/ 39 w 39"/>
                  <a:gd name="T15" fmla="*/ 29 h 29"/>
                  <a:gd name="T16" fmla="*/ 2 w 39"/>
                  <a:gd name="T17" fmla="*/ 29 h 29"/>
                  <a:gd name="T18" fmla="*/ 2 w 39"/>
                  <a:gd name="T19" fmla="*/ 1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29"/>
                  <a:gd name="T32" fmla="*/ 39 w 39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29">
                    <a:moveTo>
                      <a:pt x="0" y="0"/>
                    </a:moveTo>
                    <a:lnTo>
                      <a:pt x="39" y="0"/>
                    </a:lnTo>
                    <a:lnTo>
                      <a:pt x="39" y="29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39" y="1"/>
                    </a:lnTo>
                    <a:lnTo>
                      <a:pt x="39" y="29"/>
                    </a:lnTo>
                    <a:lnTo>
                      <a:pt x="2" y="2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7" name="Freeform 1981"/>
              <p:cNvSpPr>
                <a:spLocks noEditPoints="1"/>
              </p:cNvSpPr>
              <p:nvPr/>
            </p:nvSpPr>
            <p:spPr bwMode="auto">
              <a:xfrm>
                <a:off x="3045" y="2853"/>
                <a:ext cx="37" cy="28"/>
              </a:xfrm>
              <a:custGeom>
                <a:avLst/>
                <a:gdLst>
                  <a:gd name="T0" fmla="*/ 0 w 37"/>
                  <a:gd name="T1" fmla="*/ 0 h 28"/>
                  <a:gd name="T2" fmla="*/ 37 w 37"/>
                  <a:gd name="T3" fmla="*/ 0 h 28"/>
                  <a:gd name="T4" fmla="*/ 37 w 37"/>
                  <a:gd name="T5" fmla="*/ 28 h 28"/>
                  <a:gd name="T6" fmla="*/ 0 w 37"/>
                  <a:gd name="T7" fmla="*/ 28 h 28"/>
                  <a:gd name="T8" fmla="*/ 0 w 37"/>
                  <a:gd name="T9" fmla="*/ 0 h 28"/>
                  <a:gd name="T10" fmla="*/ 2 w 37"/>
                  <a:gd name="T11" fmla="*/ 2 h 28"/>
                  <a:gd name="T12" fmla="*/ 37 w 37"/>
                  <a:gd name="T13" fmla="*/ 2 h 28"/>
                  <a:gd name="T14" fmla="*/ 37 w 37"/>
                  <a:gd name="T15" fmla="*/ 28 h 28"/>
                  <a:gd name="T16" fmla="*/ 2 w 37"/>
                  <a:gd name="T17" fmla="*/ 28 h 28"/>
                  <a:gd name="T18" fmla="*/ 2 w 37"/>
                  <a:gd name="T19" fmla="*/ 2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8"/>
                  <a:gd name="T32" fmla="*/ 37 w 37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8">
                    <a:moveTo>
                      <a:pt x="0" y="0"/>
                    </a:moveTo>
                    <a:lnTo>
                      <a:pt x="37" y="0"/>
                    </a:lnTo>
                    <a:lnTo>
                      <a:pt x="37" y="28"/>
                    </a:lnTo>
                    <a:lnTo>
                      <a:pt x="0" y="28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37" y="2"/>
                    </a:lnTo>
                    <a:lnTo>
                      <a:pt x="37" y="28"/>
                    </a:lnTo>
                    <a:lnTo>
                      <a:pt x="2" y="2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8" name="Freeform 1982"/>
              <p:cNvSpPr>
                <a:spLocks noEditPoints="1"/>
              </p:cNvSpPr>
              <p:nvPr/>
            </p:nvSpPr>
            <p:spPr bwMode="auto">
              <a:xfrm>
                <a:off x="3047" y="2855"/>
                <a:ext cx="35" cy="26"/>
              </a:xfrm>
              <a:custGeom>
                <a:avLst/>
                <a:gdLst>
                  <a:gd name="T0" fmla="*/ 0 w 35"/>
                  <a:gd name="T1" fmla="*/ 0 h 26"/>
                  <a:gd name="T2" fmla="*/ 35 w 35"/>
                  <a:gd name="T3" fmla="*/ 0 h 26"/>
                  <a:gd name="T4" fmla="*/ 35 w 35"/>
                  <a:gd name="T5" fmla="*/ 26 h 26"/>
                  <a:gd name="T6" fmla="*/ 0 w 35"/>
                  <a:gd name="T7" fmla="*/ 26 h 26"/>
                  <a:gd name="T8" fmla="*/ 0 w 35"/>
                  <a:gd name="T9" fmla="*/ 0 h 26"/>
                  <a:gd name="T10" fmla="*/ 2 w 35"/>
                  <a:gd name="T11" fmla="*/ 1 h 26"/>
                  <a:gd name="T12" fmla="*/ 35 w 35"/>
                  <a:gd name="T13" fmla="*/ 1 h 26"/>
                  <a:gd name="T14" fmla="*/ 35 w 35"/>
                  <a:gd name="T15" fmla="*/ 26 h 26"/>
                  <a:gd name="T16" fmla="*/ 2 w 35"/>
                  <a:gd name="T17" fmla="*/ 26 h 26"/>
                  <a:gd name="T18" fmla="*/ 2 w 35"/>
                  <a:gd name="T19" fmla="*/ 1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"/>
                  <a:gd name="T31" fmla="*/ 0 h 26"/>
                  <a:gd name="T32" fmla="*/ 35 w 35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" h="26">
                    <a:moveTo>
                      <a:pt x="0" y="0"/>
                    </a:moveTo>
                    <a:lnTo>
                      <a:pt x="35" y="0"/>
                    </a:lnTo>
                    <a:lnTo>
                      <a:pt x="35" y="26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35" y="1"/>
                    </a:lnTo>
                    <a:lnTo>
                      <a:pt x="35" y="26"/>
                    </a:lnTo>
                    <a:lnTo>
                      <a:pt x="2" y="2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59" name="Freeform 1983"/>
              <p:cNvSpPr>
                <a:spLocks noEditPoints="1"/>
              </p:cNvSpPr>
              <p:nvPr/>
            </p:nvSpPr>
            <p:spPr bwMode="auto">
              <a:xfrm>
                <a:off x="3049" y="2856"/>
                <a:ext cx="33" cy="25"/>
              </a:xfrm>
              <a:custGeom>
                <a:avLst/>
                <a:gdLst>
                  <a:gd name="T0" fmla="*/ 0 w 33"/>
                  <a:gd name="T1" fmla="*/ 0 h 25"/>
                  <a:gd name="T2" fmla="*/ 33 w 33"/>
                  <a:gd name="T3" fmla="*/ 0 h 25"/>
                  <a:gd name="T4" fmla="*/ 33 w 33"/>
                  <a:gd name="T5" fmla="*/ 25 h 25"/>
                  <a:gd name="T6" fmla="*/ 0 w 33"/>
                  <a:gd name="T7" fmla="*/ 25 h 25"/>
                  <a:gd name="T8" fmla="*/ 0 w 33"/>
                  <a:gd name="T9" fmla="*/ 0 h 25"/>
                  <a:gd name="T10" fmla="*/ 2 w 33"/>
                  <a:gd name="T11" fmla="*/ 1 h 25"/>
                  <a:gd name="T12" fmla="*/ 33 w 33"/>
                  <a:gd name="T13" fmla="*/ 1 h 25"/>
                  <a:gd name="T14" fmla="*/ 33 w 33"/>
                  <a:gd name="T15" fmla="*/ 25 h 25"/>
                  <a:gd name="T16" fmla="*/ 2 w 33"/>
                  <a:gd name="T17" fmla="*/ 25 h 25"/>
                  <a:gd name="T18" fmla="*/ 2 w 33"/>
                  <a:gd name="T19" fmla="*/ 1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25"/>
                  <a:gd name="T32" fmla="*/ 33 w 33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25">
                    <a:moveTo>
                      <a:pt x="0" y="0"/>
                    </a:moveTo>
                    <a:lnTo>
                      <a:pt x="33" y="0"/>
                    </a:lnTo>
                    <a:lnTo>
                      <a:pt x="33" y="25"/>
                    </a:lnTo>
                    <a:lnTo>
                      <a:pt x="0" y="25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33" y="1"/>
                    </a:lnTo>
                    <a:lnTo>
                      <a:pt x="33" y="25"/>
                    </a:lnTo>
                    <a:lnTo>
                      <a:pt x="2" y="25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2E2E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0" name="Freeform 1984"/>
              <p:cNvSpPr>
                <a:spLocks noEditPoints="1"/>
              </p:cNvSpPr>
              <p:nvPr/>
            </p:nvSpPr>
            <p:spPr bwMode="auto">
              <a:xfrm>
                <a:off x="3051" y="2857"/>
                <a:ext cx="31" cy="24"/>
              </a:xfrm>
              <a:custGeom>
                <a:avLst/>
                <a:gdLst>
                  <a:gd name="T0" fmla="*/ 0 w 31"/>
                  <a:gd name="T1" fmla="*/ 0 h 24"/>
                  <a:gd name="T2" fmla="*/ 31 w 31"/>
                  <a:gd name="T3" fmla="*/ 0 h 24"/>
                  <a:gd name="T4" fmla="*/ 31 w 31"/>
                  <a:gd name="T5" fmla="*/ 24 h 24"/>
                  <a:gd name="T6" fmla="*/ 0 w 31"/>
                  <a:gd name="T7" fmla="*/ 24 h 24"/>
                  <a:gd name="T8" fmla="*/ 0 w 31"/>
                  <a:gd name="T9" fmla="*/ 0 h 24"/>
                  <a:gd name="T10" fmla="*/ 2 w 31"/>
                  <a:gd name="T11" fmla="*/ 2 h 24"/>
                  <a:gd name="T12" fmla="*/ 31 w 31"/>
                  <a:gd name="T13" fmla="*/ 2 h 24"/>
                  <a:gd name="T14" fmla="*/ 31 w 31"/>
                  <a:gd name="T15" fmla="*/ 24 h 24"/>
                  <a:gd name="T16" fmla="*/ 2 w 31"/>
                  <a:gd name="T17" fmla="*/ 24 h 24"/>
                  <a:gd name="T18" fmla="*/ 2 w 31"/>
                  <a:gd name="T19" fmla="*/ 2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4"/>
                  <a:gd name="T32" fmla="*/ 31 w 31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4">
                    <a:moveTo>
                      <a:pt x="0" y="0"/>
                    </a:moveTo>
                    <a:lnTo>
                      <a:pt x="31" y="0"/>
                    </a:lnTo>
                    <a:lnTo>
                      <a:pt x="31" y="24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31" y="2"/>
                    </a:lnTo>
                    <a:lnTo>
                      <a:pt x="31" y="24"/>
                    </a:lnTo>
                    <a:lnTo>
                      <a:pt x="2" y="2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1" name="Freeform 1985"/>
              <p:cNvSpPr>
                <a:spLocks noEditPoints="1"/>
              </p:cNvSpPr>
              <p:nvPr/>
            </p:nvSpPr>
            <p:spPr bwMode="auto">
              <a:xfrm>
                <a:off x="3053" y="2859"/>
                <a:ext cx="29" cy="22"/>
              </a:xfrm>
              <a:custGeom>
                <a:avLst/>
                <a:gdLst>
                  <a:gd name="T0" fmla="*/ 0 w 29"/>
                  <a:gd name="T1" fmla="*/ 0 h 22"/>
                  <a:gd name="T2" fmla="*/ 29 w 29"/>
                  <a:gd name="T3" fmla="*/ 0 h 22"/>
                  <a:gd name="T4" fmla="*/ 29 w 29"/>
                  <a:gd name="T5" fmla="*/ 22 h 22"/>
                  <a:gd name="T6" fmla="*/ 0 w 29"/>
                  <a:gd name="T7" fmla="*/ 22 h 22"/>
                  <a:gd name="T8" fmla="*/ 0 w 29"/>
                  <a:gd name="T9" fmla="*/ 0 h 22"/>
                  <a:gd name="T10" fmla="*/ 2 w 29"/>
                  <a:gd name="T11" fmla="*/ 1 h 22"/>
                  <a:gd name="T12" fmla="*/ 29 w 29"/>
                  <a:gd name="T13" fmla="*/ 1 h 22"/>
                  <a:gd name="T14" fmla="*/ 29 w 29"/>
                  <a:gd name="T15" fmla="*/ 22 h 22"/>
                  <a:gd name="T16" fmla="*/ 2 w 29"/>
                  <a:gd name="T17" fmla="*/ 22 h 22"/>
                  <a:gd name="T18" fmla="*/ 2 w 29"/>
                  <a:gd name="T19" fmla="*/ 1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22"/>
                  <a:gd name="T32" fmla="*/ 29 w 29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22">
                    <a:moveTo>
                      <a:pt x="0" y="0"/>
                    </a:moveTo>
                    <a:lnTo>
                      <a:pt x="29" y="0"/>
                    </a:lnTo>
                    <a:lnTo>
                      <a:pt x="29" y="22"/>
                    </a:lnTo>
                    <a:lnTo>
                      <a:pt x="0" y="22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29" y="1"/>
                    </a:lnTo>
                    <a:lnTo>
                      <a:pt x="29" y="22"/>
                    </a:lnTo>
                    <a:lnTo>
                      <a:pt x="2" y="22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3E3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2" name="Freeform 1986"/>
              <p:cNvSpPr>
                <a:spLocks noEditPoints="1"/>
              </p:cNvSpPr>
              <p:nvPr/>
            </p:nvSpPr>
            <p:spPr bwMode="auto">
              <a:xfrm>
                <a:off x="3055" y="2860"/>
                <a:ext cx="27" cy="21"/>
              </a:xfrm>
              <a:custGeom>
                <a:avLst/>
                <a:gdLst>
                  <a:gd name="T0" fmla="*/ 0 w 27"/>
                  <a:gd name="T1" fmla="*/ 0 h 21"/>
                  <a:gd name="T2" fmla="*/ 27 w 27"/>
                  <a:gd name="T3" fmla="*/ 0 h 21"/>
                  <a:gd name="T4" fmla="*/ 27 w 27"/>
                  <a:gd name="T5" fmla="*/ 21 h 21"/>
                  <a:gd name="T6" fmla="*/ 0 w 27"/>
                  <a:gd name="T7" fmla="*/ 21 h 21"/>
                  <a:gd name="T8" fmla="*/ 0 w 27"/>
                  <a:gd name="T9" fmla="*/ 0 h 21"/>
                  <a:gd name="T10" fmla="*/ 2 w 27"/>
                  <a:gd name="T11" fmla="*/ 2 h 21"/>
                  <a:gd name="T12" fmla="*/ 27 w 27"/>
                  <a:gd name="T13" fmla="*/ 2 h 21"/>
                  <a:gd name="T14" fmla="*/ 27 w 27"/>
                  <a:gd name="T15" fmla="*/ 21 h 21"/>
                  <a:gd name="T16" fmla="*/ 2 w 27"/>
                  <a:gd name="T17" fmla="*/ 21 h 21"/>
                  <a:gd name="T18" fmla="*/ 2 w 27"/>
                  <a:gd name="T19" fmla="*/ 2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21"/>
                  <a:gd name="T32" fmla="*/ 27 w 27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21">
                    <a:moveTo>
                      <a:pt x="0" y="0"/>
                    </a:moveTo>
                    <a:lnTo>
                      <a:pt x="27" y="0"/>
                    </a:lnTo>
                    <a:lnTo>
                      <a:pt x="27" y="21"/>
                    </a:lnTo>
                    <a:lnTo>
                      <a:pt x="0" y="21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27" y="2"/>
                    </a:lnTo>
                    <a:lnTo>
                      <a:pt x="27" y="21"/>
                    </a:lnTo>
                    <a:lnTo>
                      <a:pt x="2" y="2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3" name="Freeform 1987"/>
              <p:cNvSpPr>
                <a:spLocks noEditPoints="1"/>
              </p:cNvSpPr>
              <p:nvPr/>
            </p:nvSpPr>
            <p:spPr bwMode="auto">
              <a:xfrm>
                <a:off x="3057" y="2862"/>
                <a:ext cx="25" cy="19"/>
              </a:xfrm>
              <a:custGeom>
                <a:avLst/>
                <a:gdLst>
                  <a:gd name="T0" fmla="*/ 0 w 25"/>
                  <a:gd name="T1" fmla="*/ 0 h 19"/>
                  <a:gd name="T2" fmla="*/ 25 w 25"/>
                  <a:gd name="T3" fmla="*/ 0 h 19"/>
                  <a:gd name="T4" fmla="*/ 25 w 25"/>
                  <a:gd name="T5" fmla="*/ 19 h 19"/>
                  <a:gd name="T6" fmla="*/ 0 w 25"/>
                  <a:gd name="T7" fmla="*/ 19 h 19"/>
                  <a:gd name="T8" fmla="*/ 0 w 25"/>
                  <a:gd name="T9" fmla="*/ 0 h 19"/>
                  <a:gd name="T10" fmla="*/ 2 w 25"/>
                  <a:gd name="T11" fmla="*/ 1 h 19"/>
                  <a:gd name="T12" fmla="*/ 25 w 25"/>
                  <a:gd name="T13" fmla="*/ 1 h 19"/>
                  <a:gd name="T14" fmla="*/ 25 w 25"/>
                  <a:gd name="T15" fmla="*/ 19 h 19"/>
                  <a:gd name="T16" fmla="*/ 2 w 25"/>
                  <a:gd name="T17" fmla="*/ 19 h 19"/>
                  <a:gd name="T18" fmla="*/ 2 w 25"/>
                  <a:gd name="T19" fmla="*/ 1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19"/>
                  <a:gd name="T32" fmla="*/ 25 w 25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19">
                    <a:moveTo>
                      <a:pt x="0" y="0"/>
                    </a:moveTo>
                    <a:lnTo>
                      <a:pt x="25" y="0"/>
                    </a:lnTo>
                    <a:lnTo>
                      <a:pt x="25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25" y="1"/>
                    </a:lnTo>
                    <a:lnTo>
                      <a:pt x="25" y="19"/>
                    </a:lnTo>
                    <a:lnTo>
                      <a:pt x="2" y="1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4E4E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4" name="Freeform 1988"/>
              <p:cNvSpPr>
                <a:spLocks noEditPoints="1"/>
              </p:cNvSpPr>
              <p:nvPr/>
            </p:nvSpPr>
            <p:spPr bwMode="auto">
              <a:xfrm>
                <a:off x="3059" y="2863"/>
                <a:ext cx="23" cy="18"/>
              </a:xfrm>
              <a:custGeom>
                <a:avLst/>
                <a:gdLst>
                  <a:gd name="T0" fmla="*/ 0 w 23"/>
                  <a:gd name="T1" fmla="*/ 0 h 18"/>
                  <a:gd name="T2" fmla="*/ 23 w 23"/>
                  <a:gd name="T3" fmla="*/ 0 h 18"/>
                  <a:gd name="T4" fmla="*/ 23 w 23"/>
                  <a:gd name="T5" fmla="*/ 18 h 18"/>
                  <a:gd name="T6" fmla="*/ 0 w 23"/>
                  <a:gd name="T7" fmla="*/ 18 h 18"/>
                  <a:gd name="T8" fmla="*/ 0 w 23"/>
                  <a:gd name="T9" fmla="*/ 0 h 18"/>
                  <a:gd name="T10" fmla="*/ 1 w 23"/>
                  <a:gd name="T11" fmla="*/ 2 h 18"/>
                  <a:gd name="T12" fmla="*/ 23 w 23"/>
                  <a:gd name="T13" fmla="*/ 2 h 18"/>
                  <a:gd name="T14" fmla="*/ 23 w 23"/>
                  <a:gd name="T15" fmla="*/ 18 h 18"/>
                  <a:gd name="T16" fmla="*/ 1 w 23"/>
                  <a:gd name="T17" fmla="*/ 18 h 18"/>
                  <a:gd name="T18" fmla="*/ 1 w 23"/>
                  <a:gd name="T19" fmla="*/ 2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18"/>
                  <a:gd name="T32" fmla="*/ 23 w 23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18">
                    <a:moveTo>
                      <a:pt x="0" y="0"/>
                    </a:moveTo>
                    <a:lnTo>
                      <a:pt x="23" y="0"/>
                    </a:lnTo>
                    <a:lnTo>
                      <a:pt x="23" y="18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  <a:moveTo>
                      <a:pt x="1" y="2"/>
                    </a:moveTo>
                    <a:lnTo>
                      <a:pt x="23" y="2"/>
                    </a:lnTo>
                    <a:lnTo>
                      <a:pt x="23" y="18"/>
                    </a:lnTo>
                    <a:lnTo>
                      <a:pt x="1" y="18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5" name="Freeform 1989"/>
              <p:cNvSpPr>
                <a:spLocks noEditPoints="1"/>
              </p:cNvSpPr>
              <p:nvPr/>
            </p:nvSpPr>
            <p:spPr bwMode="auto">
              <a:xfrm>
                <a:off x="3060" y="2865"/>
                <a:ext cx="22" cy="16"/>
              </a:xfrm>
              <a:custGeom>
                <a:avLst/>
                <a:gdLst>
                  <a:gd name="T0" fmla="*/ 0 w 22"/>
                  <a:gd name="T1" fmla="*/ 0 h 16"/>
                  <a:gd name="T2" fmla="*/ 22 w 22"/>
                  <a:gd name="T3" fmla="*/ 0 h 16"/>
                  <a:gd name="T4" fmla="*/ 22 w 22"/>
                  <a:gd name="T5" fmla="*/ 16 h 16"/>
                  <a:gd name="T6" fmla="*/ 0 w 22"/>
                  <a:gd name="T7" fmla="*/ 16 h 16"/>
                  <a:gd name="T8" fmla="*/ 0 w 22"/>
                  <a:gd name="T9" fmla="*/ 0 h 16"/>
                  <a:gd name="T10" fmla="*/ 2 w 22"/>
                  <a:gd name="T11" fmla="*/ 1 h 16"/>
                  <a:gd name="T12" fmla="*/ 22 w 22"/>
                  <a:gd name="T13" fmla="*/ 1 h 16"/>
                  <a:gd name="T14" fmla="*/ 22 w 22"/>
                  <a:gd name="T15" fmla="*/ 16 h 16"/>
                  <a:gd name="T16" fmla="*/ 2 w 22"/>
                  <a:gd name="T17" fmla="*/ 16 h 16"/>
                  <a:gd name="T18" fmla="*/ 2 w 22"/>
                  <a:gd name="T19" fmla="*/ 1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6"/>
                  <a:gd name="T32" fmla="*/ 22 w 22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6">
                    <a:moveTo>
                      <a:pt x="0" y="0"/>
                    </a:moveTo>
                    <a:lnTo>
                      <a:pt x="22" y="0"/>
                    </a:lnTo>
                    <a:lnTo>
                      <a:pt x="22" y="16"/>
                    </a:lnTo>
                    <a:lnTo>
                      <a:pt x="0" y="16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22" y="1"/>
                    </a:lnTo>
                    <a:lnTo>
                      <a:pt x="22" y="16"/>
                    </a:lnTo>
                    <a:lnTo>
                      <a:pt x="2" y="1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6" name="Freeform 1990"/>
              <p:cNvSpPr>
                <a:spLocks noEditPoints="1"/>
              </p:cNvSpPr>
              <p:nvPr/>
            </p:nvSpPr>
            <p:spPr bwMode="auto">
              <a:xfrm>
                <a:off x="3062" y="2866"/>
                <a:ext cx="20" cy="15"/>
              </a:xfrm>
              <a:custGeom>
                <a:avLst/>
                <a:gdLst>
                  <a:gd name="T0" fmla="*/ 0 w 20"/>
                  <a:gd name="T1" fmla="*/ 0 h 15"/>
                  <a:gd name="T2" fmla="*/ 20 w 20"/>
                  <a:gd name="T3" fmla="*/ 0 h 15"/>
                  <a:gd name="T4" fmla="*/ 20 w 20"/>
                  <a:gd name="T5" fmla="*/ 15 h 15"/>
                  <a:gd name="T6" fmla="*/ 0 w 20"/>
                  <a:gd name="T7" fmla="*/ 15 h 15"/>
                  <a:gd name="T8" fmla="*/ 0 w 20"/>
                  <a:gd name="T9" fmla="*/ 0 h 15"/>
                  <a:gd name="T10" fmla="*/ 2 w 20"/>
                  <a:gd name="T11" fmla="*/ 2 h 15"/>
                  <a:gd name="T12" fmla="*/ 20 w 20"/>
                  <a:gd name="T13" fmla="*/ 2 h 15"/>
                  <a:gd name="T14" fmla="*/ 20 w 20"/>
                  <a:gd name="T15" fmla="*/ 15 h 15"/>
                  <a:gd name="T16" fmla="*/ 2 w 20"/>
                  <a:gd name="T17" fmla="*/ 15 h 15"/>
                  <a:gd name="T18" fmla="*/ 2 w 20"/>
                  <a:gd name="T19" fmla="*/ 2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5"/>
                  <a:gd name="T32" fmla="*/ 20 w 20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5">
                    <a:moveTo>
                      <a:pt x="0" y="0"/>
                    </a:moveTo>
                    <a:lnTo>
                      <a:pt x="20" y="0"/>
                    </a:lnTo>
                    <a:lnTo>
                      <a:pt x="20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20" y="2"/>
                    </a:lnTo>
                    <a:lnTo>
                      <a:pt x="20" y="15"/>
                    </a:lnTo>
                    <a:lnTo>
                      <a:pt x="2" y="15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7" name="Freeform 1991"/>
              <p:cNvSpPr>
                <a:spLocks noEditPoints="1"/>
              </p:cNvSpPr>
              <p:nvPr/>
            </p:nvSpPr>
            <p:spPr bwMode="auto">
              <a:xfrm>
                <a:off x="3064" y="2868"/>
                <a:ext cx="18" cy="13"/>
              </a:xfrm>
              <a:custGeom>
                <a:avLst/>
                <a:gdLst>
                  <a:gd name="T0" fmla="*/ 0 w 18"/>
                  <a:gd name="T1" fmla="*/ 0 h 13"/>
                  <a:gd name="T2" fmla="*/ 18 w 18"/>
                  <a:gd name="T3" fmla="*/ 0 h 13"/>
                  <a:gd name="T4" fmla="*/ 18 w 18"/>
                  <a:gd name="T5" fmla="*/ 13 h 13"/>
                  <a:gd name="T6" fmla="*/ 0 w 18"/>
                  <a:gd name="T7" fmla="*/ 13 h 13"/>
                  <a:gd name="T8" fmla="*/ 0 w 18"/>
                  <a:gd name="T9" fmla="*/ 0 h 13"/>
                  <a:gd name="T10" fmla="*/ 2 w 18"/>
                  <a:gd name="T11" fmla="*/ 1 h 13"/>
                  <a:gd name="T12" fmla="*/ 18 w 18"/>
                  <a:gd name="T13" fmla="*/ 1 h 13"/>
                  <a:gd name="T14" fmla="*/ 18 w 18"/>
                  <a:gd name="T15" fmla="*/ 13 h 13"/>
                  <a:gd name="T16" fmla="*/ 2 w 18"/>
                  <a:gd name="T17" fmla="*/ 13 h 13"/>
                  <a:gd name="T18" fmla="*/ 2 w 18"/>
                  <a:gd name="T19" fmla="*/ 1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3"/>
                  <a:gd name="T32" fmla="*/ 18 w 18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3">
                    <a:moveTo>
                      <a:pt x="0" y="0"/>
                    </a:moveTo>
                    <a:lnTo>
                      <a:pt x="18" y="0"/>
                    </a:lnTo>
                    <a:lnTo>
                      <a:pt x="18" y="13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8" y="1"/>
                    </a:lnTo>
                    <a:lnTo>
                      <a:pt x="18" y="13"/>
                    </a:lnTo>
                    <a:lnTo>
                      <a:pt x="2" y="1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8" name="Freeform 1992"/>
              <p:cNvSpPr>
                <a:spLocks noEditPoints="1"/>
              </p:cNvSpPr>
              <p:nvPr/>
            </p:nvSpPr>
            <p:spPr bwMode="auto">
              <a:xfrm>
                <a:off x="3066" y="2869"/>
                <a:ext cx="16" cy="12"/>
              </a:xfrm>
              <a:custGeom>
                <a:avLst/>
                <a:gdLst>
                  <a:gd name="T0" fmla="*/ 0 w 16"/>
                  <a:gd name="T1" fmla="*/ 0 h 12"/>
                  <a:gd name="T2" fmla="*/ 16 w 16"/>
                  <a:gd name="T3" fmla="*/ 0 h 12"/>
                  <a:gd name="T4" fmla="*/ 16 w 16"/>
                  <a:gd name="T5" fmla="*/ 12 h 12"/>
                  <a:gd name="T6" fmla="*/ 0 w 16"/>
                  <a:gd name="T7" fmla="*/ 12 h 12"/>
                  <a:gd name="T8" fmla="*/ 0 w 16"/>
                  <a:gd name="T9" fmla="*/ 0 h 12"/>
                  <a:gd name="T10" fmla="*/ 3 w 16"/>
                  <a:gd name="T11" fmla="*/ 1 h 12"/>
                  <a:gd name="T12" fmla="*/ 16 w 16"/>
                  <a:gd name="T13" fmla="*/ 1 h 12"/>
                  <a:gd name="T14" fmla="*/ 16 w 16"/>
                  <a:gd name="T15" fmla="*/ 12 h 12"/>
                  <a:gd name="T16" fmla="*/ 3 w 16"/>
                  <a:gd name="T17" fmla="*/ 12 h 12"/>
                  <a:gd name="T18" fmla="*/ 3 w 16"/>
                  <a:gd name="T19" fmla="*/ 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12"/>
                  <a:gd name="T32" fmla="*/ 16 w 16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12">
                    <a:moveTo>
                      <a:pt x="0" y="0"/>
                    </a:moveTo>
                    <a:lnTo>
                      <a:pt x="16" y="0"/>
                    </a:lnTo>
                    <a:lnTo>
                      <a:pt x="16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  <a:moveTo>
                      <a:pt x="3" y="1"/>
                    </a:moveTo>
                    <a:lnTo>
                      <a:pt x="16" y="1"/>
                    </a:lnTo>
                    <a:lnTo>
                      <a:pt x="16" y="12"/>
                    </a:lnTo>
                    <a:lnTo>
                      <a:pt x="3" y="1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69" name="Freeform 1993"/>
              <p:cNvSpPr>
                <a:spLocks noEditPoints="1"/>
              </p:cNvSpPr>
              <p:nvPr/>
            </p:nvSpPr>
            <p:spPr bwMode="auto">
              <a:xfrm>
                <a:off x="3069" y="2870"/>
                <a:ext cx="13" cy="11"/>
              </a:xfrm>
              <a:custGeom>
                <a:avLst/>
                <a:gdLst>
                  <a:gd name="T0" fmla="*/ 0 w 13"/>
                  <a:gd name="T1" fmla="*/ 0 h 11"/>
                  <a:gd name="T2" fmla="*/ 13 w 13"/>
                  <a:gd name="T3" fmla="*/ 0 h 11"/>
                  <a:gd name="T4" fmla="*/ 13 w 13"/>
                  <a:gd name="T5" fmla="*/ 11 h 11"/>
                  <a:gd name="T6" fmla="*/ 0 w 13"/>
                  <a:gd name="T7" fmla="*/ 11 h 11"/>
                  <a:gd name="T8" fmla="*/ 0 w 13"/>
                  <a:gd name="T9" fmla="*/ 0 h 11"/>
                  <a:gd name="T10" fmla="*/ 1 w 13"/>
                  <a:gd name="T11" fmla="*/ 2 h 11"/>
                  <a:gd name="T12" fmla="*/ 13 w 13"/>
                  <a:gd name="T13" fmla="*/ 2 h 11"/>
                  <a:gd name="T14" fmla="*/ 13 w 13"/>
                  <a:gd name="T15" fmla="*/ 11 h 11"/>
                  <a:gd name="T16" fmla="*/ 1 w 13"/>
                  <a:gd name="T17" fmla="*/ 11 h 11"/>
                  <a:gd name="T18" fmla="*/ 1 w 13"/>
                  <a:gd name="T19" fmla="*/ 2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11"/>
                  <a:gd name="T32" fmla="*/ 13 w 13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11">
                    <a:moveTo>
                      <a:pt x="0" y="0"/>
                    </a:moveTo>
                    <a:lnTo>
                      <a:pt x="13" y="0"/>
                    </a:lnTo>
                    <a:lnTo>
                      <a:pt x="1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  <a:moveTo>
                      <a:pt x="1" y="2"/>
                    </a:moveTo>
                    <a:lnTo>
                      <a:pt x="13" y="2"/>
                    </a:lnTo>
                    <a:lnTo>
                      <a:pt x="13" y="11"/>
                    </a:lnTo>
                    <a:lnTo>
                      <a:pt x="1" y="1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0" name="Freeform 1994"/>
              <p:cNvSpPr>
                <a:spLocks noEditPoints="1"/>
              </p:cNvSpPr>
              <p:nvPr/>
            </p:nvSpPr>
            <p:spPr bwMode="auto">
              <a:xfrm>
                <a:off x="3070" y="2872"/>
                <a:ext cx="12" cy="9"/>
              </a:xfrm>
              <a:custGeom>
                <a:avLst/>
                <a:gdLst>
                  <a:gd name="T0" fmla="*/ 0 w 12"/>
                  <a:gd name="T1" fmla="*/ 0 h 9"/>
                  <a:gd name="T2" fmla="*/ 12 w 12"/>
                  <a:gd name="T3" fmla="*/ 0 h 9"/>
                  <a:gd name="T4" fmla="*/ 12 w 12"/>
                  <a:gd name="T5" fmla="*/ 9 h 9"/>
                  <a:gd name="T6" fmla="*/ 0 w 12"/>
                  <a:gd name="T7" fmla="*/ 9 h 9"/>
                  <a:gd name="T8" fmla="*/ 0 w 12"/>
                  <a:gd name="T9" fmla="*/ 0 h 9"/>
                  <a:gd name="T10" fmla="*/ 2 w 12"/>
                  <a:gd name="T11" fmla="*/ 1 h 9"/>
                  <a:gd name="T12" fmla="*/ 12 w 12"/>
                  <a:gd name="T13" fmla="*/ 1 h 9"/>
                  <a:gd name="T14" fmla="*/ 12 w 12"/>
                  <a:gd name="T15" fmla="*/ 9 h 9"/>
                  <a:gd name="T16" fmla="*/ 2 w 12"/>
                  <a:gd name="T17" fmla="*/ 9 h 9"/>
                  <a:gd name="T18" fmla="*/ 2 w 12"/>
                  <a:gd name="T19" fmla="*/ 1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"/>
                  <a:gd name="T31" fmla="*/ 0 h 9"/>
                  <a:gd name="T32" fmla="*/ 12 w 12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" h="9">
                    <a:moveTo>
                      <a:pt x="0" y="0"/>
                    </a:moveTo>
                    <a:lnTo>
                      <a:pt x="12" y="0"/>
                    </a:lnTo>
                    <a:lnTo>
                      <a:pt x="12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12" y="1"/>
                    </a:lnTo>
                    <a:lnTo>
                      <a:pt x="12" y="9"/>
                    </a:lnTo>
                    <a:lnTo>
                      <a:pt x="2" y="9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1" name="Freeform 1995"/>
              <p:cNvSpPr>
                <a:spLocks noEditPoints="1"/>
              </p:cNvSpPr>
              <p:nvPr/>
            </p:nvSpPr>
            <p:spPr bwMode="auto">
              <a:xfrm>
                <a:off x="3072" y="2873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10 w 10"/>
                  <a:gd name="T3" fmla="*/ 0 h 8"/>
                  <a:gd name="T4" fmla="*/ 10 w 10"/>
                  <a:gd name="T5" fmla="*/ 8 h 8"/>
                  <a:gd name="T6" fmla="*/ 0 w 10"/>
                  <a:gd name="T7" fmla="*/ 8 h 8"/>
                  <a:gd name="T8" fmla="*/ 0 w 10"/>
                  <a:gd name="T9" fmla="*/ 0 h 8"/>
                  <a:gd name="T10" fmla="*/ 2 w 10"/>
                  <a:gd name="T11" fmla="*/ 2 h 8"/>
                  <a:gd name="T12" fmla="*/ 10 w 10"/>
                  <a:gd name="T13" fmla="*/ 2 h 8"/>
                  <a:gd name="T14" fmla="*/ 10 w 10"/>
                  <a:gd name="T15" fmla="*/ 8 h 8"/>
                  <a:gd name="T16" fmla="*/ 2 w 10"/>
                  <a:gd name="T17" fmla="*/ 8 h 8"/>
                  <a:gd name="T18" fmla="*/ 2 w 10"/>
                  <a:gd name="T19" fmla="*/ 2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8"/>
                  <a:gd name="T32" fmla="*/ 10 w 10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8">
                    <a:moveTo>
                      <a:pt x="0" y="0"/>
                    </a:moveTo>
                    <a:lnTo>
                      <a:pt x="10" y="0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10" y="2"/>
                    </a:lnTo>
                    <a:lnTo>
                      <a:pt x="10" y="8"/>
                    </a:lnTo>
                    <a:lnTo>
                      <a:pt x="2" y="8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2" name="Freeform 1996"/>
              <p:cNvSpPr>
                <a:spLocks noEditPoints="1"/>
              </p:cNvSpPr>
              <p:nvPr/>
            </p:nvSpPr>
            <p:spPr bwMode="auto">
              <a:xfrm>
                <a:off x="3074" y="2875"/>
                <a:ext cx="8" cy="6"/>
              </a:xfrm>
              <a:custGeom>
                <a:avLst/>
                <a:gdLst>
                  <a:gd name="T0" fmla="*/ 0 w 8"/>
                  <a:gd name="T1" fmla="*/ 0 h 6"/>
                  <a:gd name="T2" fmla="*/ 8 w 8"/>
                  <a:gd name="T3" fmla="*/ 0 h 6"/>
                  <a:gd name="T4" fmla="*/ 8 w 8"/>
                  <a:gd name="T5" fmla="*/ 6 h 6"/>
                  <a:gd name="T6" fmla="*/ 0 w 8"/>
                  <a:gd name="T7" fmla="*/ 6 h 6"/>
                  <a:gd name="T8" fmla="*/ 0 w 8"/>
                  <a:gd name="T9" fmla="*/ 0 h 6"/>
                  <a:gd name="T10" fmla="*/ 2 w 8"/>
                  <a:gd name="T11" fmla="*/ 1 h 6"/>
                  <a:gd name="T12" fmla="*/ 8 w 8"/>
                  <a:gd name="T13" fmla="*/ 1 h 6"/>
                  <a:gd name="T14" fmla="*/ 8 w 8"/>
                  <a:gd name="T15" fmla="*/ 6 h 6"/>
                  <a:gd name="T16" fmla="*/ 2 w 8"/>
                  <a:gd name="T17" fmla="*/ 6 h 6"/>
                  <a:gd name="T18" fmla="*/ 2 w 8"/>
                  <a:gd name="T19" fmla="*/ 1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0"/>
                    </a:move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8" y="1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3" name="Freeform 1997"/>
              <p:cNvSpPr>
                <a:spLocks noEditPoints="1"/>
              </p:cNvSpPr>
              <p:nvPr/>
            </p:nvSpPr>
            <p:spPr bwMode="auto">
              <a:xfrm>
                <a:off x="3076" y="2876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0 h 5"/>
                  <a:gd name="T4" fmla="*/ 6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2 w 6"/>
                  <a:gd name="T11" fmla="*/ 2 h 5"/>
                  <a:gd name="T12" fmla="*/ 6 w 6"/>
                  <a:gd name="T13" fmla="*/ 2 h 5"/>
                  <a:gd name="T14" fmla="*/ 6 w 6"/>
                  <a:gd name="T15" fmla="*/ 5 h 5"/>
                  <a:gd name="T16" fmla="*/ 2 w 6"/>
                  <a:gd name="T17" fmla="*/ 5 h 5"/>
                  <a:gd name="T18" fmla="*/ 2 w 6"/>
                  <a:gd name="T19" fmla="*/ 2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5"/>
                  <a:gd name="T32" fmla="*/ 6 w 6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5">
                    <a:moveTo>
                      <a:pt x="0" y="0"/>
                    </a:moveTo>
                    <a:lnTo>
                      <a:pt x="6" y="0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6" y="2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4" name="Freeform 1998"/>
              <p:cNvSpPr>
                <a:spLocks noEditPoints="1"/>
              </p:cNvSpPr>
              <p:nvPr/>
            </p:nvSpPr>
            <p:spPr bwMode="auto">
              <a:xfrm>
                <a:off x="3078" y="2878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  <a:gd name="T4" fmla="*/ 4 w 4"/>
                  <a:gd name="T5" fmla="*/ 3 h 3"/>
                  <a:gd name="T6" fmla="*/ 0 w 4"/>
                  <a:gd name="T7" fmla="*/ 3 h 3"/>
                  <a:gd name="T8" fmla="*/ 0 w 4"/>
                  <a:gd name="T9" fmla="*/ 0 h 3"/>
                  <a:gd name="T10" fmla="*/ 2 w 4"/>
                  <a:gd name="T11" fmla="*/ 1 h 3"/>
                  <a:gd name="T12" fmla="*/ 4 w 4"/>
                  <a:gd name="T13" fmla="*/ 1 h 3"/>
                  <a:gd name="T14" fmla="*/ 4 w 4"/>
                  <a:gd name="T15" fmla="*/ 3 h 3"/>
                  <a:gd name="T16" fmla="*/ 2 w 4"/>
                  <a:gd name="T17" fmla="*/ 3 h 3"/>
                  <a:gd name="T18" fmla="*/ 2 w 4"/>
                  <a:gd name="T19" fmla="*/ 1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"/>
                  <a:gd name="T31" fmla="*/ 0 h 3"/>
                  <a:gd name="T32" fmla="*/ 4 w 4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" h="3">
                    <a:moveTo>
                      <a:pt x="0" y="0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2" y="1"/>
                    </a:moveTo>
                    <a:lnTo>
                      <a:pt x="4" y="1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5" name="Freeform 1999"/>
              <p:cNvSpPr>
                <a:spLocks noEditPoints="1"/>
              </p:cNvSpPr>
              <p:nvPr/>
            </p:nvSpPr>
            <p:spPr bwMode="auto">
              <a:xfrm>
                <a:off x="3080" y="28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0 h 2"/>
                  <a:gd name="T4" fmla="*/ 2 w 2"/>
                  <a:gd name="T5" fmla="*/ 2 h 2"/>
                  <a:gd name="T6" fmla="*/ 0 w 2"/>
                  <a:gd name="T7" fmla="*/ 2 h 2"/>
                  <a:gd name="T8" fmla="*/ 0 w 2"/>
                  <a:gd name="T9" fmla="*/ 0 h 2"/>
                  <a:gd name="T10" fmla="*/ 2 w 2"/>
                  <a:gd name="T11" fmla="*/ 2 h 2"/>
                  <a:gd name="T12" fmla="*/ 2 w 2"/>
                  <a:gd name="T13" fmla="*/ 2 h 2"/>
                  <a:gd name="T14" fmla="*/ 2 w 2"/>
                  <a:gd name="T15" fmla="*/ 2 h 2"/>
                  <a:gd name="T16" fmla="*/ 2 w 2"/>
                  <a:gd name="T17" fmla="*/ 2 h 2"/>
                  <a:gd name="T18" fmla="*/ 2 w 2"/>
                  <a:gd name="T19" fmla="*/ 2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"/>
                  <a:gd name="T31" fmla="*/ 0 h 2"/>
                  <a:gd name="T32" fmla="*/ 2 w 2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2"/>
                    </a:move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76" name="Line 2000"/>
              <p:cNvSpPr>
                <a:spLocks noChangeShapeType="1"/>
              </p:cNvSpPr>
              <p:nvPr/>
            </p:nvSpPr>
            <p:spPr bwMode="auto">
              <a:xfrm>
                <a:off x="2967" y="2895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77" name="Line 2001"/>
              <p:cNvSpPr>
                <a:spLocks noChangeShapeType="1"/>
              </p:cNvSpPr>
              <p:nvPr/>
            </p:nvSpPr>
            <p:spPr bwMode="auto">
              <a:xfrm>
                <a:off x="2944" y="2895"/>
                <a:ext cx="1" cy="9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78" name="Line 2002"/>
              <p:cNvSpPr>
                <a:spLocks noChangeShapeType="1"/>
              </p:cNvSpPr>
              <p:nvPr/>
            </p:nvSpPr>
            <p:spPr bwMode="auto">
              <a:xfrm>
                <a:off x="2917" y="2895"/>
                <a:ext cx="182" cy="1"/>
              </a:xfrm>
              <a:prstGeom prst="line">
                <a:avLst/>
              </a:pr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79" name="Freeform 2003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8"/>
              </a:xfrm>
              <a:custGeom>
                <a:avLst/>
                <a:gdLst>
                  <a:gd name="T0" fmla="*/ 0 w 22"/>
                  <a:gd name="T1" fmla="*/ 0 h 8"/>
                  <a:gd name="T2" fmla="*/ 22 w 22"/>
                  <a:gd name="T3" fmla="*/ 0 h 8"/>
                  <a:gd name="T4" fmla="*/ 22 w 22"/>
                  <a:gd name="T5" fmla="*/ 8 h 8"/>
                  <a:gd name="T6" fmla="*/ 0 w 22"/>
                  <a:gd name="T7" fmla="*/ 8 h 8"/>
                  <a:gd name="T8" fmla="*/ 0 w 22"/>
                  <a:gd name="T9" fmla="*/ 0 h 8"/>
                  <a:gd name="T10" fmla="*/ 0 w 22"/>
                  <a:gd name="T11" fmla="*/ 0 h 8"/>
                  <a:gd name="T12" fmla="*/ 22 w 22"/>
                  <a:gd name="T13" fmla="*/ 0 h 8"/>
                  <a:gd name="T14" fmla="*/ 22 w 22"/>
                  <a:gd name="T15" fmla="*/ 7 h 8"/>
                  <a:gd name="T16" fmla="*/ 0 w 22"/>
                  <a:gd name="T17" fmla="*/ 7 h 8"/>
                  <a:gd name="T18" fmla="*/ 0 w 22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8"/>
                  <a:gd name="T32" fmla="*/ 22 w 22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8">
                    <a:moveTo>
                      <a:pt x="0" y="0"/>
                    </a:moveTo>
                    <a:lnTo>
                      <a:pt x="22" y="0"/>
                    </a:lnTo>
                    <a:lnTo>
                      <a:pt x="22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0" name="Freeform 2004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7"/>
              </a:xfrm>
              <a:custGeom>
                <a:avLst/>
                <a:gdLst>
                  <a:gd name="T0" fmla="*/ 0 w 22"/>
                  <a:gd name="T1" fmla="*/ 0 h 7"/>
                  <a:gd name="T2" fmla="*/ 22 w 22"/>
                  <a:gd name="T3" fmla="*/ 0 h 7"/>
                  <a:gd name="T4" fmla="*/ 22 w 22"/>
                  <a:gd name="T5" fmla="*/ 7 h 7"/>
                  <a:gd name="T6" fmla="*/ 0 w 22"/>
                  <a:gd name="T7" fmla="*/ 7 h 7"/>
                  <a:gd name="T8" fmla="*/ 0 w 22"/>
                  <a:gd name="T9" fmla="*/ 0 h 7"/>
                  <a:gd name="T10" fmla="*/ 0 w 22"/>
                  <a:gd name="T11" fmla="*/ 0 h 7"/>
                  <a:gd name="T12" fmla="*/ 22 w 22"/>
                  <a:gd name="T13" fmla="*/ 0 h 7"/>
                  <a:gd name="T14" fmla="*/ 22 w 22"/>
                  <a:gd name="T15" fmla="*/ 7 h 7"/>
                  <a:gd name="T16" fmla="*/ 0 w 22"/>
                  <a:gd name="T17" fmla="*/ 7 h 7"/>
                  <a:gd name="T18" fmla="*/ 0 w 22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7"/>
                  <a:gd name="T32" fmla="*/ 22 w 22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7">
                    <a:moveTo>
                      <a:pt x="0" y="0"/>
                    </a:moveTo>
                    <a:lnTo>
                      <a:pt x="22" y="0"/>
                    </a:lnTo>
                    <a:lnTo>
                      <a:pt x="2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D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1" name="Freeform 2005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7"/>
              </a:xfrm>
              <a:custGeom>
                <a:avLst/>
                <a:gdLst>
                  <a:gd name="T0" fmla="*/ 0 w 22"/>
                  <a:gd name="T1" fmla="*/ 0 h 7"/>
                  <a:gd name="T2" fmla="*/ 22 w 22"/>
                  <a:gd name="T3" fmla="*/ 0 h 7"/>
                  <a:gd name="T4" fmla="*/ 22 w 22"/>
                  <a:gd name="T5" fmla="*/ 7 h 7"/>
                  <a:gd name="T6" fmla="*/ 0 w 22"/>
                  <a:gd name="T7" fmla="*/ 7 h 7"/>
                  <a:gd name="T8" fmla="*/ 0 w 22"/>
                  <a:gd name="T9" fmla="*/ 0 h 7"/>
                  <a:gd name="T10" fmla="*/ 0 w 22"/>
                  <a:gd name="T11" fmla="*/ 0 h 7"/>
                  <a:gd name="T12" fmla="*/ 22 w 22"/>
                  <a:gd name="T13" fmla="*/ 0 h 7"/>
                  <a:gd name="T14" fmla="*/ 22 w 22"/>
                  <a:gd name="T15" fmla="*/ 6 h 7"/>
                  <a:gd name="T16" fmla="*/ 0 w 22"/>
                  <a:gd name="T17" fmla="*/ 6 h 7"/>
                  <a:gd name="T18" fmla="*/ 0 w 22"/>
                  <a:gd name="T19" fmla="*/ 0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7"/>
                  <a:gd name="T32" fmla="*/ 22 w 22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7">
                    <a:moveTo>
                      <a:pt x="0" y="0"/>
                    </a:moveTo>
                    <a:lnTo>
                      <a:pt x="22" y="0"/>
                    </a:lnTo>
                    <a:lnTo>
                      <a:pt x="22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2" name="Freeform 2006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6"/>
              </a:xfrm>
              <a:custGeom>
                <a:avLst/>
                <a:gdLst>
                  <a:gd name="T0" fmla="*/ 0 w 22"/>
                  <a:gd name="T1" fmla="*/ 0 h 6"/>
                  <a:gd name="T2" fmla="*/ 22 w 22"/>
                  <a:gd name="T3" fmla="*/ 0 h 6"/>
                  <a:gd name="T4" fmla="*/ 22 w 22"/>
                  <a:gd name="T5" fmla="*/ 6 h 6"/>
                  <a:gd name="T6" fmla="*/ 0 w 22"/>
                  <a:gd name="T7" fmla="*/ 6 h 6"/>
                  <a:gd name="T8" fmla="*/ 0 w 22"/>
                  <a:gd name="T9" fmla="*/ 0 h 6"/>
                  <a:gd name="T10" fmla="*/ 0 w 22"/>
                  <a:gd name="T11" fmla="*/ 0 h 6"/>
                  <a:gd name="T12" fmla="*/ 22 w 22"/>
                  <a:gd name="T13" fmla="*/ 0 h 6"/>
                  <a:gd name="T14" fmla="*/ 22 w 22"/>
                  <a:gd name="T15" fmla="*/ 5 h 6"/>
                  <a:gd name="T16" fmla="*/ 0 w 22"/>
                  <a:gd name="T17" fmla="*/ 5 h 6"/>
                  <a:gd name="T18" fmla="*/ 0 w 22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6"/>
                  <a:gd name="T32" fmla="*/ 22 w 22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6">
                    <a:moveTo>
                      <a:pt x="0" y="0"/>
                    </a:moveTo>
                    <a:lnTo>
                      <a:pt x="22" y="0"/>
                    </a:lnTo>
                    <a:lnTo>
                      <a:pt x="22" y="6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D2D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3" name="Freeform 2007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5"/>
              </a:xfrm>
              <a:custGeom>
                <a:avLst/>
                <a:gdLst>
                  <a:gd name="T0" fmla="*/ 0 w 22"/>
                  <a:gd name="T1" fmla="*/ 0 h 5"/>
                  <a:gd name="T2" fmla="*/ 22 w 22"/>
                  <a:gd name="T3" fmla="*/ 0 h 5"/>
                  <a:gd name="T4" fmla="*/ 22 w 22"/>
                  <a:gd name="T5" fmla="*/ 5 h 5"/>
                  <a:gd name="T6" fmla="*/ 0 w 22"/>
                  <a:gd name="T7" fmla="*/ 5 h 5"/>
                  <a:gd name="T8" fmla="*/ 0 w 22"/>
                  <a:gd name="T9" fmla="*/ 0 h 5"/>
                  <a:gd name="T10" fmla="*/ 0 w 22"/>
                  <a:gd name="T11" fmla="*/ 0 h 5"/>
                  <a:gd name="T12" fmla="*/ 22 w 22"/>
                  <a:gd name="T13" fmla="*/ 0 h 5"/>
                  <a:gd name="T14" fmla="*/ 22 w 22"/>
                  <a:gd name="T15" fmla="*/ 5 h 5"/>
                  <a:gd name="T16" fmla="*/ 0 w 22"/>
                  <a:gd name="T17" fmla="*/ 5 h 5"/>
                  <a:gd name="T18" fmla="*/ 0 w 22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5"/>
                  <a:gd name="T32" fmla="*/ 22 w 22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5">
                    <a:moveTo>
                      <a:pt x="0" y="0"/>
                    </a:moveTo>
                    <a:lnTo>
                      <a:pt x="22" y="0"/>
                    </a:lnTo>
                    <a:lnTo>
                      <a:pt x="22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4" name="Freeform 2008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5"/>
              </a:xfrm>
              <a:custGeom>
                <a:avLst/>
                <a:gdLst>
                  <a:gd name="T0" fmla="*/ 0 w 22"/>
                  <a:gd name="T1" fmla="*/ 0 h 5"/>
                  <a:gd name="T2" fmla="*/ 22 w 22"/>
                  <a:gd name="T3" fmla="*/ 0 h 5"/>
                  <a:gd name="T4" fmla="*/ 22 w 22"/>
                  <a:gd name="T5" fmla="*/ 5 h 5"/>
                  <a:gd name="T6" fmla="*/ 0 w 22"/>
                  <a:gd name="T7" fmla="*/ 5 h 5"/>
                  <a:gd name="T8" fmla="*/ 0 w 22"/>
                  <a:gd name="T9" fmla="*/ 0 h 5"/>
                  <a:gd name="T10" fmla="*/ 0 w 22"/>
                  <a:gd name="T11" fmla="*/ 0 h 5"/>
                  <a:gd name="T12" fmla="*/ 22 w 22"/>
                  <a:gd name="T13" fmla="*/ 0 h 5"/>
                  <a:gd name="T14" fmla="*/ 22 w 22"/>
                  <a:gd name="T15" fmla="*/ 4 h 5"/>
                  <a:gd name="T16" fmla="*/ 0 w 22"/>
                  <a:gd name="T17" fmla="*/ 4 h 5"/>
                  <a:gd name="T18" fmla="*/ 0 w 22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5"/>
                  <a:gd name="T32" fmla="*/ 22 w 22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5">
                    <a:moveTo>
                      <a:pt x="0" y="0"/>
                    </a:moveTo>
                    <a:lnTo>
                      <a:pt x="22" y="0"/>
                    </a:lnTo>
                    <a:lnTo>
                      <a:pt x="22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6C6C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5" name="Freeform 2009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4"/>
              </a:xfrm>
              <a:custGeom>
                <a:avLst/>
                <a:gdLst>
                  <a:gd name="T0" fmla="*/ 0 w 22"/>
                  <a:gd name="T1" fmla="*/ 0 h 4"/>
                  <a:gd name="T2" fmla="*/ 22 w 22"/>
                  <a:gd name="T3" fmla="*/ 0 h 4"/>
                  <a:gd name="T4" fmla="*/ 22 w 22"/>
                  <a:gd name="T5" fmla="*/ 4 h 4"/>
                  <a:gd name="T6" fmla="*/ 0 w 22"/>
                  <a:gd name="T7" fmla="*/ 4 h 4"/>
                  <a:gd name="T8" fmla="*/ 0 w 22"/>
                  <a:gd name="T9" fmla="*/ 0 h 4"/>
                  <a:gd name="T10" fmla="*/ 0 w 22"/>
                  <a:gd name="T11" fmla="*/ 0 h 4"/>
                  <a:gd name="T12" fmla="*/ 22 w 22"/>
                  <a:gd name="T13" fmla="*/ 0 h 4"/>
                  <a:gd name="T14" fmla="*/ 22 w 22"/>
                  <a:gd name="T15" fmla="*/ 3 h 4"/>
                  <a:gd name="T16" fmla="*/ 0 w 22"/>
                  <a:gd name="T17" fmla="*/ 3 h 4"/>
                  <a:gd name="T18" fmla="*/ 0 w 22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4"/>
                  <a:gd name="T32" fmla="*/ 22 w 22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4">
                    <a:moveTo>
                      <a:pt x="0" y="0"/>
                    </a:moveTo>
                    <a:lnTo>
                      <a:pt x="22" y="0"/>
                    </a:lnTo>
                    <a:lnTo>
                      <a:pt x="22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6" name="Freeform 2010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3"/>
              </a:xfrm>
              <a:custGeom>
                <a:avLst/>
                <a:gdLst>
                  <a:gd name="T0" fmla="*/ 0 w 22"/>
                  <a:gd name="T1" fmla="*/ 0 h 3"/>
                  <a:gd name="T2" fmla="*/ 22 w 22"/>
                  <a:gd name="T3" fmla="*/ 0 h 3"/>
                  <a:gd name="T4" fmla="*/ 22 w 22"/>
                  <a:gd name="T5" fmla="*/ 3 h 3"/>
                  <a:gd name="T6" fmla="*/ 0 w 22"/>
                  <a:gd name="T7" fmla="*/ 3 h 3"/>
                  <a:gd name="T8" fmla="*/ 0 w 22"/>
                  <a:gd name="T9" fmla="*/ 0 h 3"/>
                  <a:gd name="T10" fmla="*/ 0 w 22"/>
                  <a:gd name="T11" fmla="*/ 0 h 3"/>
                  <a:gd name="T12" fmla="*/ 22 w 22"/>
                  <a:gd name="T13" fmla="*/ 0 h 3"/>
                  <a:gd name="T14" fmla="*/ 22 w 22"/>
                  <a:gd name="T15" fmla="*/ 2 h 3"/>
                  <a:gd name="T16" fmla="*/ 0 w 22"/>
                  <a:gd name="T17" fmla="*/ 2 h 3"/>
                  <a:gd name="T18" fmla="*/ 0 w 22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3"/>
                  <a:gd name="T32" fmla="*/ 22 w 22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3">
                    <a:moveTo>
                      <a:pt x="0" y="0"/>
                    </a:moveTo>
                    <a:lnTo>
                      <a:pt x="22" y="0"/>
                    </a:lnTo>
                    <a:lnTo>
                      <a:pt x="22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9B9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7" name="Freeform 2011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2"/>
              </a:xfrm>
              <a:custGeom>
                <a:avLst/>
                <a:gdLst>
                  <a:gd name="T0" fmla="*/ 0 w 22"/>
                  <a:gd name="T1" fmla="*/ 0 h 2"/>
                  <a:gd name="T2" fmla="*/ 22 w 22"/>
                  <a:gd name="T3" fmla="*/ 0 h 2"/>
                  <a:gd name="T4" fmla="*/ 22 w 22"/>
                  <a:gd name="T5" fmla="*/ 2 h 2"/>
                  <a:gd name="T6" fmla="*/ 0 w 22"/>
                  <a:gd name="T7" fmla="*/ 2 h 2"/>
                  <a:gd name="T8" fmla="*/ 0 w 22"/>
                  <a:gd name="T9" fmla="*/ 0 h 2"/>
                  <a:gd name="T10" fmla="*/ 0 w 22"/>
                  <a:gd name="T11" fmla="*/ 0 h 2"/>
                  <a:gd name="T12" fmla="*/ 22 w 22"/>
                  <a:gd name="T13" fmla="*/ 0 h 2"/>
                  <a:gd name="T14" fmla="*/ 22 w 22"/>
                  <a:gd name="T15" fmla="*/ 1 h 2"/>
                  <a:gd name="T16" fmla="*/ 0 w 22"/>
                  <a:gd name="T17" fmla="*/ 1 h 2"/>
                  <a:gd name="T18" fmla="*/ 0 w 22"/>
                  <a:gd name="T19" fmla="*/ 0 h 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2"/>
                  <a:gd name="T32" fmla="*/ 22 w 22"/>
                  <a:gd name="T33" fmla="*/ 2 h 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2">
                    <a:moveTo>
                      <a:pt x="0" y="0"/>
                    </a:moveTo>
                    <a:lnTo>
                      <a:pt x="22" y="0"/>
                    </a:lnTo>
                    <a:lnTo>
                      <a:pt x="2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3B3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8" name="Freeform 2012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0 w 22"/>
                  <a:gd name="T9" fmla="*/ 0 h 1"/>
                  <a:gd name="T10" fmla="*/ 0 w 22"/>
                  <a:gd name="T11" fmla="*/ 0 h 1"/>
                  <a:gd name="T12" fmla="*/ 22 w 22"/>
                  <a:gd name="T13" fmla="*/ 0 h 1"/>
                  <a:gd name="T14" fmla="*/ 22 w 22"/>
                  <a:gd name="T15" fmla="*/ 1 h 1"/>
                  <a:gd name="T16" fmla="*/ 0 w 22"/>
                  <a:gd name="T17" fmla="*/ 1 h 1"/>
                  <a:gd name="T18" fmla="*/ 0 w 2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"/>
                  <a:gd name="T32" fmla="*/ 22 w 22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">
                    <a:moveTo>
                      <a:pt x="0" y="0"/>
                    </a:moveTo>
                    <a:lnTo>
                      <a:pt x="22" y="0"/>
                    </a:lnTo>
                    <a:lnTo>
                      <a:pt x="2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2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89" name="Freeform 2013"/>
              <p:cNvSpPr>
                <a:spLocks noEditPoints="1"/>
              </p:cNvSpPr>
              <p:nvPr/>
            </p:nvSpPr>
            <p:spPr bwMode="auto">
              <a:xfrm>
                <a:off x="3056" y="2929"/>
                <a:ext cx="22" cy="1"/>
              </a:xfrm>
              <a:custGeom>
                <a:avLst/>
                <a:gdLst>
                  <a:gd name="T0" fmla="*/ 0 w 22"/>
                  <a:gd name="T1" fmla="*/ 0 h 1"/>
                  <a:gd name="T2" fmla="*/ 22 w 22"/>
                  <a:gd name="T3" fmla="*/ 0 h 1"/>
                  <a:gd name="T4" fmla="*/ 22 w 22"/>
                  <a:gd name="T5" fmla="*/ 1 h 1"/>
                  <a:gd name="T6" fmla="*/ 0 w 22"/>
                  <a:gd name="T7" fmla="*/ 1 h 1"/>
                  <a:gd name="T8" fmla="*/ 0 w 22"/>
                  <a:gd name="T9" fmla="*/ 0 h 1"/>
                  <a:gd name="T10" fmla="*/ 0 w 22"/>
                  <a:gd name="T11" fmla="*/ 0 h 1"/>
                  <a:gd name="T12" fmla="*/ 22 w 22"/>
                  <a:gd name="T13" fmla="*/ 0 h 1"/>
                  <a:gd name="T14" fmla="*/ 22 w 22"/>
                  <a:gd name="T15" fmla="*/ 0 h 1"/>
                  <a:gd name="T16" fmla="*/ 0 w 22"/>
                  <a:gd name="T17" fmla="*/ 0 h 1"/>
                  <a:gd name="T18" fmla="*/ 0 w 22"/>
                  <a:gd name="T19" fmla="*/ 0 h 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"/>
                  <a:gd name="T32" fmla="*/ 22 w 22"/>
                  <a:gd name="T33" fmla="*/ 1 h 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">
                    <a:moveTo>
                      <a:pt x="0" y="0"/>
                    </a:moveTo>
                    <a:lnTo>
                      <a:pt x="22" y="0"/>
                    </a:lnTo>
                    <a:lnTo>
                      <a:pt x="22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A9A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0" name="Rectangle 2014"/>
              <p:cNvSpPr>
                <a:spLocks noChangeArrowheads="1"/>
              </p:cNvSpPr>
              <p:nvPr/>
            </p:nvSpPr>
            <p:spPr bwMode="auto">
              <a:xfrm>
                <a:off x="3035" y="2932"/>
                <a:ext cx="52" cy="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791" name="Freeform 2015"/>
              <p:cNvSpPr>
                <a:spLocks noEditPoints="1"/>
              </p:cNvSpPr>
              <p:nvPr/>
            </p:nvSpPr>
            <p:spPr bwMode="auto">
              <a:xfrm>
                <a:off x="2894" y="2923"/>
                <a:ext cx="29" cy="15"/>
              </a:xfrm>
              <a:custGeom>
                <a:avLst/>
                <a:gdLst>
                  <a:gd name="T0" fmla="*/ 0 w 29"/>
                  <a:gd name="T1" fmla="*/ 0 h 15"/>
                  <a:gd name="T2" fmla="*/ 29 w 29"/>
                  <a:gd name="T3" fmla="*/ 0 h 15"/>
                  <a:gd name="T4" fmla="*/ 29 w 29"/>
                  <a:gd name="T5" fmla="*/ 15 h 15"/>
                  <a:gd name="T6" fmla="*/ 0 w 29"/>
                  <a:gd name="T7" fmla="*/ 15 h 15"/>
                  <a:gd name="T8" fmla="*/ 0 w 29"/>
                  <a:gd name="T9" fmla="*/ 0 h 15"/>
                  <a:gd name="T10" fmla="*/ 1 w 29"/>
                  <a:gd name="T11" fmla="*/ 0 h 15"/>
                  <a:gd name="T12" fmla="*/ 28 w 29"/>
                  <a:gd name="T13" fmla="*/ 0 h 15"/>
                  <a:gd name="T14" fmla="*/ 28 w 29"/>
                  <a:gd name="T15" fmla="*/ 15 h 15"/>
                  <a:gd name="T16" fmla="*/ 1 w 29"/>
                  <a:gd name="T17" fmla="*/ 15 h 15"/>
                  <a:gd name="T18" fmla="*/ 1 w 29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15"/>
                  <a:gd name="T32" fmla="*/ 29 w 29"/>
                  <a:gd name="T33" fmla="*/ 15 h 1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15">
                    <a:moveTo>
                      <a:pt x="0" y="0"/>
                    </a:moveTo>
                    <a:lnTo>
                      <a:pt x="29" y="0"/>
                    </a:lnTo>
                    <a:lnTo>
                      <a:pt x="29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  <a:moveTo>
                      <a:pt x="1" y="0"/>
                    </a:moveTo>
                    <a:lnTo>
                      <a:pt x="28" y="0"/>
                    </a:lnTo>
                    <a:lnTo>
                      <a:pt x="28" y="15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47443" name="Freeform 2016"/>
            <p:cNvSpPr>
              <a:spLocks noEditPoints="1"/>
            </p:cNvSpPr>
            <p:nvPr/>
          </p:nvSpPr>
          <p:spPr bwMode="auto">
            <a:xfrm>
              <a:off x="2727" y="2563"/>
              <a:ext cx="27" cy="15"/>
            </a:xfrm>
            <a:custGeom>
              <a:avLst/>
              <a:gdLst>
                <a:gd name="T0" fmla="*/ 0 w 27"/>
                <a:gd name="T1" fmla="*/ 0 h 15"/>
                <a:gd name="T2" fmla="*/ 27 w 27"/>
                <a:gd name="T3" fmla="*/ 0 h 15"/>
                <a:gd name="T4" fmla="*/ 27 w 27"/>
                <a:gd name="T5" fmla="*/ 15 h 15"/>
                <a:gd name="T6" fmla="*/ 0 w 27"/>
                <a:gd name="T7" fmla="*/ 15 h 15"/>
                <a:gd name="T8" fmla="*/ 0 w 27"/>
                <a:gd name="T9" fmla="*/ 0 h 15"/>
                <a:gd name="T10" fmla="*/ 1 w 27"/>
                <a:gd name="T11" fmla="*/ 0 h 15"/>
                <a:gd name="T12" fmla="*/ 26 w 27"/>
                <a:gd name="T13" fmla="*/ 0 h 15"/>
                <a:gd name="T14" fmla="*/ 26 w 27"/>
                <a:gd name="T15" fmla="*/ 15 h 15"/>
                <a:gd name="T16" fmla="*/ 1 w 27"/>
                <a:gd name="T17" fmla="*/ 15 h 15"/>
                <a:gd name="T18" fmla="*/ 1 w 27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5"/>
                <a:gd name="T32" fmla="*/ 27 w 2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5">
                  <a:moveTo>
                    <a:pt x="0" y="0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26" y="0"/>
                  </a:lnTo>
                  <a:lnTo>
                    <a:pt x="26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3B5B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4" name="Freeform 2017"/>
            <p:cNvSpPr>
              <a:spLocks noEditPoints="1"/>
            </p:cNvSpPr>
            <p:nvPr/>
          </p:nvSpPr>
          <p:spPr bwMode="auto">
            <a:xfrm>
              <a:off x="2728" y="2563"/>
              <a:ext cx="25" cy="15"/>
            </a:xfrm>
            <a:custGeom>
              <a:avLst/>
              <a:gdLst>
                <a:gd name="T0" fmla="*/ 0 w 25"/>
                <a:gd name="T1" fmla="*/ 0 h 15"/>
                <a:gd name="T2" fmla="*/ 25 w 25"/>
                <a:gd name="T3" fmla="*/ 0 h 15"/>
                <a:gd name="T4" fmla="*/ 25 w 25"/>
                <a:gd name="T5" fmla="*/ 15 h 15"/>
                <a:gd name="T6" fmla="*/ 0 w 25"/>
                <a:gd name="T7" fmla="*/ 15 h 15"/>
                <a:gd name="T8" fmla="*/ 0 w 25"/>
                <a:gd name="T9" fmla="*/ 0 h 15"/>
                <a:gd name="T10" fmla="*/ 1 w 25"/>
                <a:gd name="T11" fmla="*/ 0 h 15"/>
                <a:gd name="T12" fmla="*/ 25 w 25"/>
                <a:gd name="T13" fmla="*/ 0 h 15"/>
                <a:gd name="T14" fmla="*/ 25 w 25"/>
                <a:gd name="T15" fmla="*/ 15 h 15"/>
                <a:gd name="T16" fmla="*/ 1 w 25"/>
                <a:gd name="T17" fmla="*/ 15 h 15"/>
                <a:gd name="T18" fmla="*/ 1 w 25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15"/>
                <a:gd name="T32" fmla="*/ 25 w 2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15">
                  <a:moveTo>
                    <a:pt x="0" y="0"/>
                  </a:moveTo>
                  <a:lnTo>
                    <a:pt x="25" y="0"/>
                  </a:lnTo>
                  <a:lnTo>
                    <a:pt x="25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25" y="0"/>
                  </a:lnTo>
                  <a:lnTo>
                    <a:pt x="25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7AA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5" name="Freeform 2018"/>
            <p:cNvSpPr>
              <a:spLocks noEditPoints="1"/>
            </p:cNvSpPr>
            <p:nvPr/>
          </p:nvSpPr>
          <p:spPr bwMode="auto">
            <a:xfrm>
              <a:off x="2729" y="2563"/>
              <a:ext cx="24" cy="15"/>
            </a:xfrm>
            <a:custGeom>
              <a:avLst/>
              <a:gdLst>
                <a:gd name="T0" fmla="*/ 0 w 24"/>
                <a:gd name="T1" fmla="*/ 0 h 15"/>
                <a:gd name="T2" fmla="*/ 24 w 24"/>
                <a:gd name="T3" fmla="*/ 0 h 15"/>
                <a:gd name="T4" fmla="*/ 24 w 24"/>
                <a:gd name="T5" fmla="*/ 15 h 15"/>
                <a:gd name="T6" fmla="*/ 0 w 24"/>
                <a:gd name="T7" fmla="*/ 15 h 15"/>
                <a:gd name="T8" fmla="*/ 0 w 24"/>
                <a:gd name="T9" fmla="*/ 0 h 15"/>
                <a:gd name="T10" fmla="*/ 1 w 24"/>
                <a:gd name="T11" fmla="*/ 0 h 15"/>
                <a:gd name="T12" fmla="*/ 23 w 24"/>
                <a:gd name="T13" fmla="*/ 0 h 15"/>
                <a:gd name="T14" fmla="*/ 23 w 24"/>
                <a:gd name="T15" fmla="*/ 15 h 15"/>
                <a:gd name="T16" fmla="*/ 1 w 24"/>
                <a:gd name="T17" fmla="*/ 15 h 15"/>
                <a:gd name="T18" fmla="*/ 1 w 24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"/>
                <a:gd name="T31" fmla="*/ 0 h 15"/>
                <a:gd name="T32" fmla="*/ 24 w 2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" h="15">
                  <a:moveTo>
                    <a:pt x="0" y="0"/>
                  </a:moveTo>
                  <a:lnTo>
                    <a:pt x="24" y="0"/>
                  </a:lnTo>
                  <a:lnTo>
                    <a:pt x="24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23" y="0"/>
                  </a:lnTo>
                  <a:lnTo>
                    <a:pt x="23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9D9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6" name="Freeform 2019"/>
            <p:cNvSpPr>
              <a:spLocks noEditPoints="1"/>
            </p:cNvSpPr>
            <p:nvPr/>
          </p:nvSpPr>
          <p:spPr bwMode="auto">
            <a:xfrm>
              <a:off x="2730" y="2563"/>
              <a:ext cx="22" cy="15"/>
            </a:xfrm>
            <a:custGeom>
              <a:avLst/>
              <a:gdLst>
                <a:gd name="T0" fmla="*/ 0 w 22"/>
                <a:gd name="T1" fmla="*/ 0 h 15"/>
                <a:gd name="T2" fmla="*/ 22 w 22"/>
                <a:gd name="T3" fmla="*/ 0 h 15"/>
                <a:gd name="T4" fmla="*/ 22 w 22"/>
                <a:gd name="T5" fmla="*/ 15 h 15"/>
                <a:gd name="T6" fmla="*/ 0 w 22"/>
                <a:gd name="T7" fmla="*/ 15 h 15"/>
                <a:gd name="T8" fmla="*/ 0 w 22"/>
                <a:gd name="T9" fmla="*/ 0 h 15"/>
                <a:gd name="T10" fmla="*/ 0 w 22"/>
                <a:gd name="T11" fmla="*/ 0 h 15"/>
                <a:gd name="T12" fmla="*/ 21 w 22"/>
                <a:gd name="T13" fmla="*/ 0 h 15"/>
                <a:gd name="T14" fmla="*/ 21 w 22"/>
                <a:gd name="T15" fmla="*/ 15 h 15"/>
                <a:gd name="T16" fmla="*/ 0 w 22"/>
                <a:gd name="T17" fmla="*/ 15 h 15"/>
                <a:gd name="T18" fmla="*/ 0 w 22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15"/>
                <a:gd name="T32" fmla="*/ 22 w 22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15">
                  <a:moveTo>
                    <a:pt x="0" y="0"/>
                  </a:moveTo>
                  <a:lnTo>
                    <a:pt x="22" y="0"/>
                  </a:lnTo>
                  <a:lnTo>
                    <a:pt x="22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21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909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7" name="Freeform 2020"/>
            <p:cNvSpPr>
              <a:spLocks noEditPoints="1"/>
            </p:cNvSpPr>
            <p:nvPr/>
          </p:nvSpPr>
          <p:spPr bwMode="auto">
            <a:xfrm>
              <a:off x="2730" y="2563"/>
              <a:ext cx="21" cy="15"/>
            </a:xfrm>
            <a:custGeom>
              <a:avLst/>
              <a:gdLst>
                <a:gd name="T0" fmla="*/ 0 w 21"/>
                <a:gd name="T1" fmla="*/ 0 h 15"/>
                <a:gd name="T2" fmla="*/ 21 w 21"/>
                <a:gd name="T3" fmla="*/ 0 h 15"/>
                <a:gd name="T4" fmla="*/ 21 w 21"/>
                <a:gd name="T5" fmla="*/ 15 h 15"/>
                <a:gd name="T6" fmla="*/ 0 w 21"/>
                <a:gd name="T7" fmla="*/ 15 h 15"/>
                <a:gd name="T8" fmla="*/ 0 w 21"/>
                <a:gd name="T9" fmla="*/ 0 h 15"/>
                <a:gd name="T10" fmla="*/ 1 w 21"/>
                <a:gd name="T11" fmla="*/ 0 h 15"/>
                <a:gd name="T12" fmla="*/ 20 w 21"/>
                <a:gd name="T13" fmla="*/ 0 h 15"/>
                <a:gd name="T14" fmla="*/ 20 w 21"/>
                <a:gd name="T15" fmla="*/ 15 h 15"/>
                <a:gd name="T16" fmla="*/ 1 w 21"/>
                <a:gd name="T17" fmla="*/ 15 h 15"/>
                <a:gd name="T18" fmla="*/ 1 w 21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5"/>
                <a:gd name="T32" fmla="*/ 21 w 2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5">
                  <a:moveTo>
                    <a:pt x="0" y="0"/>
                  </a:moveTo>
                  <a:lnTo>
                    <a:pt x="21" y="0"/>
                  </a:lnTo>
                  <a:lnTo>
                    <a:pt x="21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4828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8" name="Freeform 2021"/>
            <p:cNvSpPr>
              <a:spLocks noEditPoints="1"/>
            </p:cNvSpPr>
            <p:nvPr/>
          </p:nvSpPr>
          <p:spPr bwMode="auto">
            <a:xfrm>
              <a:off x="2731" y="2563"/>
              <a:ext cx="19" cy="15"/>
            </a:xfrm>
            <a:custGeom>
              <a:avLst/>
              <a:gdLst>
                <a:gd name="T0" fmla="*/ 0 w 19"/>
                <a:gd name="T1" fmla="*/ 0 h 15"/>
                <a:gd name="T2" fmla="*/ 19 w 19"/>
                <a:gd name="T3" fmla="*/ 0 h 15"/>
                <a:gd name="T4" fmla="*/ 19 w 19"/>
                <a:gd name="T5" fmla="*/ 15 h 15"/>
                <a:gd name="T6" fmla="*/ 0 w 19"/>
                <a:gd name="T7" fmla="*/ 15 h 15"/>
                <a:gd name="T8" fmla="*/ 0 w 19"/>
                <a:gd name="T9" fmla="*/ 0 h 15"/>
                <a:gd name="T10" fmla="*/ 1 w 19"/>
                <a:gd name="T11" fmla="*/ 0 h 15"/>
                <a:gd name="T12" fmla="*/ 18 w 19"/>
                <a:gd name="T13" fmla="*/ 0 h 15"/>
                <a:gd name="T14" fmla="*/ 18 w 19"/>
                <a:gd name="T15" fmla="*/ 15 h 15"/>
                <a:gd name="T16" fmla="*/ 1 w 19"/>
                <a:gd name="T17" fmla="*/ 15 h 15"/>
                <a:gd name="T18" fmla="*/ 1 w 19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5"/>
                <a:gd name="T32" fmla="*/ 19 w 1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5">
                  <a:moveTo>
                    <a:pt x="0" y="0"/>
                  </a:moveTo>
                  <a:lnTo>
                    <a:pt x="19" y="0"/>
                  </a:lnTo>
                  <a:lnTo>
                    <a:pt x="19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18" y="0"/>
                  </a:lnTo>
                  <a:lnTo>
                    <a:pt x="18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973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49" name="Freeform 2022"/>
            <p:cNvSpPr>
              <a:spLocks noEditPoints="1"/>
            </p:cNvSpPr>
            <p:nvPr/>
          </p:nvSpPr>
          <p:spPr bwMode="auto">
            <a:xfrm>
              <a:off x="2732" y="2563"/>
              <a:ext cx="17" cy="15"/>
            </a:xfrm>
            <a:custGeom>
              <a:avLst/>
              <a:gdLst>
                <a:gd name="T0" fmla="*/ 0 w 17"/>
                <a:gd name="T1" fmla="*/ 0 h 15"/>
                <a:gd name="T2" fmla="*/ 17 w 17"/>
                <a:gd name="T3" fmla="*/ 0 h 15"/>
                <a:gd name="T4" fmla="*/ 17 w 17"/>
                <a:gd name="T5" fmla="*/ 15 h 15"/>
                <a:gd name="T6" fmla="*/ 0 w 17"/>
                <a:gd name="T7" fmla="*/ 15 h 15"/>
                <a:gd name="T8" fmla="*/ 0 w 17"/>
                <a:gd name="T9" fmla="*/ 0 h 15"/>
                <a:gd name="T10" fmla="*/ 1 w 17"/>
                <a:gd name="T11" fmla="*/ 0 h 15"/>
                <a:gd name="T12" fmla="*/ 17 w 17"/>
                <a:gd name="T13" fmla="*/ 0 h 15"/>
                <a:gd name="T14" fmla="*/ 17 w 17"/>
                <a:gd name="T15" fmla="*/ 15 h 15"/>
                <a:gd name="T16" fmla="*/ 1 w 17"/>
                <a:gd name="T17" fmla="*/ 15 h 15"/>
                <a:gd name="T18" fmla="*/ 1 w 17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5"/>
                <a:gd name="T32" fmla="*/ 17 w 1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5">
                  <a:moveTo>
                    <a:pt x="0" y="0"/>
                  </a:moveTo>
                  <a:lnTo>
                    <a:pt x="17" y="0"/>
                  </a:lnTo>
                  <a:lnTo>
                    <a:pt x="17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17" y="0"/>
                  </a:lnTo>
                  <a:lnTo>
                    <a:pt x="17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636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0" name="Freeform 2023"/>
            <p:cNvSpPr>
              <a:spLocks noEditPoints="1"/>
            </p:cNvSpPr>
            <p:nvPr/>
          </p:nvSpPr>
          <p:spPr bwMode="auto">
            <a:xfrm>
              <a:off x="2733" y="2563"/>
              <a:ext cx="16" cy="15"/>
            </a:xfrm>
            <a:custGeom>
              <a:avLst/>
              <a:gdLst>
                <a:gd name="T0" fmla="*/ 0 w 16"/>
                <a:gd name="T1" fmla="*/ 0 h 15"/>
                <a:gd name="T2" fmla="*/ 16 w 16"/>
                <a:gd name="T3" fmla="*/ 0 h 15"/>
                <a:gd name="T4" fmla="*/ 16 w 16"/>
                <a:gd name="T5" fmla="*/ 15 h 15"/>
                <a:gd name="T6" fmla="*/ 0 w 16"/>
                <a:gd name="T7" fmla="*/ 15 h 15"/>
                <a:gd name="T8" fmla="*/ 0 w 16"/>
                <a:gd name="T9" fmla="*/ 0 h 15"/>
                <a:gd name="T10" fmla="*/ 1 w 16"/>
                <a:gd name="T11" fmla="*/ 0 h 15"/>
                <a:gd name="T12" fmla="*/ 15 w 16"/>
                <a:gd name="T13" fmla="*/ 0 h 15"/>
                <a:gd name="T14" fmla="*/ 15 w 16"/>
                <a:gd name="T15" fmla="*/ 15 h 15"/>
                <a:gd name="T16" fmla="*/ 1 w 16"/>
                <a:gd name="T17" fmla="*/ 15 h 15"/>
                <a:gd name="T18" fmla="*/ 1 w 16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5"/>
                <a:gd name="T32" fmla="*/ 16 w 1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5">
                  <a:moveTo>
                    <a:pt x="0" y="0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50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1" name="Freeform 2024"/>
            <p:cNvSpPr>
              <a:spLocks noEditPoints="1"/>
            </p:cNvSpPr>
            <p:nvPr/>
          </p:nvSpPr>
          <p:spPr bwMode="auto">
            <a:xfrm>
              <a:off x="2734" y="2563"/>
              <a:ext cx="14" cy="15"/>
            </a:xfrm>
            <a:custGeom>
              <a:avLst/>
              <a:gdLst>
                <a:gd name="T0" fmla="*/ 0 w 14"/>
                <a:gd name="T1" fmla="*/ 0 h 15"/>
                <a:gd name="T2" fmla="*/ 14 w 14"/>
                <a:gd name="T3" fmla="*/ 0 h 15"/>
                <a:gd name="T4" fmla="*/ 14 w 14"/>
                <a:gd name="T5" fmla="*/ 15 h 15"/>
                <a:gd name="T6" fmla="*/ 0 w 14"/>
                <a:gd name="T7" fmla="*/ 15 h 15"/>
                <a:gd name="T8" fmla="*/ 0 w 14"/>
                <a:gd name="T9" fmla="*/ 0 h 15"/>
                <a:gd name="T10" fmla="*/ 0 w 14"/>
                <a:gd name="T11" fmla="*/ 0 h 15"/>
                <a:gd name="T12" fmla="*/ 13 w 14"/>
                <a:gd name="T13" fmla="*/ 0 h 15"/>
                <a:gd name="T14" fmla="*/ 13 w 14"/>
                <a:gd name="T15" fmla="*/ 15 h 15"/>
                <a:gd name="T16" fmla="*/ 0 w 14"/>
                <a:gd name="T17" fmla="*/ 15 h 15"/>
                <a:gd name="T18" fmla="*/ 0 w 14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5"/>
                <a:gd name="T32" fmla="*/ 14 w 14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5">
                  <a:moveTo>
                    <a:pt x="0" y="0"/>
                  </a:moveTo>
                  <a:lnTo>
                    <a:pt x="14" y="0"/>
                  </a:lnTo>
                  <a:lnTo>
                    <a:pt x="14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13" y="0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F3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2" name="Freeform 2025"/>
            <p:cNvSpPr>
              <a:spLocks noEditPoints="1"/>
            </p:cNvSpPr>
            <p:nvPr/>
          </p:nvSpPr>
          <p:spPr bwMode="auto">
            <a:xfrm>
              <a:off x="2734" y="2563"/>
              <a:ext cx="13" cy="15"/>
            </a:xfrm>
            <a:custGeom>
              <a:avLst/>
              <a:gdLst>
                <a:gd name="T0" fmla="*/ 0 w 13"/>
                <a:gd name="T1" fmla="*/ 0 h 15"/>
                <a:gd name="T2" fmla="*/ 13 w 13"/>
                <a:gd name="T3" fmla="*/ 0 h 15"/>
                <a:gd name="T4" fmla="*/ 13 w 13"/>
                <a:gd name="T5" fmla="*/ 15 h 15"/>
                <a:gd name="T6" fmla="*/ 0 w 13"/>
                <a:gd name="T7" fmla="*/ 15 h 15"/>
                <a:gd name="T8" fmla="*/ 0 w 13"/>
                <a:gd name="T9" fmla="*/ 0 h 15"/>
                <a:gd name="T10" fmla="*/ 1 w 13"/>
                <a:gd name="T11" fmla="*/ 0 h 15"/>
                <a:gd name="T12" fmla="*/ 12 w 13"/>
                <a:gd name="T13" fmla="*/ 0 h 15"/>
                <a:gd name="T14" fmla="*/ 12 w 13"/>
                <a:gd name="T15" fmla="*/ 15 h 15"/>
                <a:gd name="T16" fmla="*/ 1 w 13"/>
                <a:gd name="T17" fmla="*/ 15 h 15"/>
                <a:gd name="T18" fmla="*/ 1 w 13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"/>
                <a:gd name="T31" fmla="*/ 0 h 15"/>
                <a:gd name="T32" fmla="*/ 13 w 1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" h="15">
                  <a:moveTo>
                    <a:pt x="0" y="0"/>
                  </a:moveTo>
                  <a:lnTo>
                    <a:pt x="13" y="0"/>
                  </a:lnTo>
                  <a:lnTo>
                    <a:pt x="13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12" y="0"/>
                  </a:lnTo>
                  <a:lnTo>
                    <a:pt x="12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31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3" name="Freeform 2026"/>
            <p:cNvSpPr>
              <a:spLocks noEditPoints="1"/>
            </p:cNvSpPr>
            <p:nvPr/>
          </p:nvSpPr>
          <p:spPr bwMode="auto">
            <a:xfrm>
              <a:off x="2735" y="2563"/>
              <a:ext cx="11" cy="15"/>
            </a:xfrm>
            <a:custGeom>
              <a:avLst/>
              <a:gdLst>
                <a:gd name="T0" fmla="*/ 0 w 11"/>
                <a:gd name="T1" fmla="*/ 0 h 15"/>
                <a:gd name="T2" fmla="*/ 11 w 11"/>
                <a:gd name="T3" fmla="*/ 0 h 15"/>
                <a:gd name="T4" fmla="*/ 11 w 11"/>
                <a:gd name="T5" fmla="*/ 15 h 15"/>
                <a:gd name="T6" fmla="*/ 0 w 11"/>
                <a:gd name="T7" fmla="*/ 15 h 15"/>
                <a:gd name="T8" fmla="*/ 0 w 11"/>
                <a:gd name="T9" fmla="*/ 0 h 15"/>
                <a:gd name="T10" fmla="*/ 1 w 11"/>
                <a:gd name="T11" fmla="*/ 0 h 15"/>
                <a:gd name="T12" fmla="*/ 10 w 11"/>
                <a:gd name="T13" fmla="*/ 0 h 15"/>
                <a:gd name="T14" fmla="*/ 10 w 11"/>
                <a:gd name="T15" fmla="*/ 15 h 15"/>
                <a:gd name="T16" fmla="*/ 1 w 11"/>
                <a:gd name="T17" fmla="*/ 15 h 15"/>
                <a:gd name="T18" fmla="*/ 1 w 11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5"/>
                <a:gd name="T32" fmla="*/ 11 w 1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5">
                  <a:moveTo>
                    <a:pt x="0" y="0"/>
                  </a:moveTo>
                  <a:lnTo>
                    <a:pt x="11" y="0"/>
                  </a:lnTo>
                  <a:lnTo>
                    <a:pt x="11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10" y="0"/>
                  </a:lnTo>
                  <a:lnTo>
                    <a:pt x="10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252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4" name="Freeform 2027"/>
            <p:cNvSpPr>
              <a:spLocks noEditPoints="1"/>
            </p:cNvSpPr>
            <p:nvPr/>
          </p:nvSpPr>
          <p:spPr bwMode="auto">
            <a:xfrm>
              <a:off x="2736" y="2563"/>
              <a:ext cx="9" cy="15"/>
            </a:xfrm>
            <a:custGeom>
              <a:avLst/>
              <a:gdLst>
                <a:gd name="T0" fmla="*/ 0 w 9"/>
                <a:gd name="T1" fmla="*/ 0 h 15"/>
                <a:gd name="T2" fmla="*/ 9 w 9"/>
                <a:gd name="T3" fmla="*/ 0 h 15"/>
                <a:gd name="T4" fmla="*/ 9 w 9"/>
                <a:gd name="T5" fmla="*/ 15 h 15"/>
                <a:gd name="T6" fmla="*/ 0 w 9"/>
                <a:gd name="T7" fmla="*/ 15 h 15"/>
                <a:gd name="T8" fmla="*/ 0 w 9"/>
                <a:gd name="T9" fmla="*/ 0 h 15"/>
                <a:gd name="T10" fmla="*/ 1 w 9"/>
                <a:gd name="T11" fmla="*/ 0 h 15"/>
                <a:gd name="T12" fmla="*/ 8 w 9"/>
                <a:gd name="T13" fmla="*/ 0 h 15"/>
                <a:gd name="T14" fmla="*/ 8 w 9"/>
                <a:gd name="T15" fmla="*/ 15 h 15"/>
                <a:gd name="T16" fmla="*/ 1 w 9"/>
                <a:gd name="T17" fmla="*/ 15 h 15"/>
                <a:gd name="T18" fmla="*/ 1 w 9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15"/>
                <a:gd name="T32" fmla="*/ 9 w 9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15">
                  <a:moveTo>
                    <a:pt x="0" y="0"/>
                  </a:moveTo>
                  <a:lnTo>
                    <a:pt x="9" y="0"/>
                  </a:lnTo>
                  <a:lnTo>
                    <a:pt x="9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8" y="0"/>
                  </a:lnTo>
                  <a:lnTo>
                    <a:pt x="8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1C1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5" name="Freeform 2028"/>
            <p:cNvSpPr>
              <a:spLocks noEditPoints="1"/>
            </p:cNvSpPr>
            <p:nvPr/>
          </p:nvSpPr>
          <p:spPr bwMode="auto">
            <a:xfrm>
              <a:off x="2737" y="2563"/>
              <a:ext cx="7" cy="15"/>
            </a:xfrm>
            <a:custGeom>
              <a:avLst/>
              <a:gdLst>
                <a:gd name="T0" fmla="*/ 0 w 7"/>
                <a:gd name="T1" fmla="*/ 0 h 15"/>
                <a:gd name="T2" fmla="*/ 7 w 7"/>
                <a:gd name="T3" fmla="*/ 0 h 15"/>
                <a:gd name="T4" fmla="*/ 7 w 7"/>
                <a:gd name="T5" fmla="*/ 15 h 15"/>
                <a:gd name="T6" fmla="*/ 0 w 7"/>
                <a:gd name="T7" fmla="*/ 15 h 15"/>
                <a:gd name="T8" fmla="*/ 0 w 7"/>
                <a:gd name="T9" fmla="*/ 0 h 15"/>
                <a:gd name="T10" fmla="*/ 1 w 7"/>
                <a:gd name="T11" fmla="*/ 0 h 15"/>
                <a:gd name="T12" fmla="*/ 7 w 7"/>
                <a:gd name="T13" fmla="*/ 0 h 15"/>
                <a:gd name="T14" fmla="*/ 7 w 7"/>
                <a:gd name="T15" fmla="*/ 15 h 15"/>
                <a:gd name="T16" fmla="*/ 1 w 7"/>
                <a:gd name="T17" fmla="*/ 15 h 15"/>
                <a:gd name="T18" fmla="*/ 1 w 7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5"/>
                <a:gd name="T32" fmla="*/ 7 w 7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5">
                  <a:moveTo>
                    <a:pt x="0" y="0"/>
                  </a:moveTo>
                  <a:lnTo>
                    <a:pt x="7" y="0"/>
                  </a:lnTo>
                  <a:lnTo>
                    <a:pt x="7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7" y="0"/>
                  </a:lnTo>
                  <a:lnTo>
                    <a:pt x="7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13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6" name="Freeform 2029"/>
            <p:cNvSpPr>
              <a:spLocks noEditPoints="1"/>
            </p:cNvSpPr>
            <p:nvPr/>
          </p:nvSpPr>
          <p:spPr bwMode="auto">
            <a:xfrm>
              <a:off x="2738" y="2563"/>
              <a:ext cx="6" cy="15"/>
            </a:xfrm>
            <a:custGeom>
              <a:avLst/>
              <a:gdLst>
                <a:gd name="T0" fmla="*/ 0 w 6"/>
                <a:gd name="T1" fmla="*/ 0 h 15"/>
                <a:gd name="T2" fmla="*/ 6 w 6"/>
                <a:gd name="T3" fmla="*/ 0 h 15"/>
                <a:gd name="T4" fmla="*/ 6 w 6"/>
                <a:gd name="T5" fmla="*/ 15 h 15"/>
                <a:gd name="T6" fmla="*/ 0 w 6"/>
                <a:gd name="T7" fmla="*/ 15 h 15"/>
                <a:gd name="T8" fmla="*/ 0 w 6"/>
                <a:gd name="T9" fmla="*/ 0 h 15"/>
                <a:gd name="T10" fmla="*/ 0 w 6"/>
                <a:gd name="T11" fmla="*/ 0 h 15"/>
                <a:gd name="T12" fmla="*/ 5 w 6"/>
                <a:gd name="T13" fmla="*/ 0 h 15"/>
                <a:gd name="T14" fmla="*/ 5 w 6"/>
                <a:gd name="T15" fmla="*/ 15 h 15"/>
                <a:gd name="T16" fmla="*/ 0 w 6"/>
                <a:gd name="T17" fmla="*/ 15 h 15"/>
                <a:gd name="T18" fmla="*/ 0 w 6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5"/>
                <a:gd name="T32" fmla="*/ 6 w 6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5">
                  <a:moveTo>
                    <a:pt x="0" y="0"/>
                  </a:moveTo>
                  <a:lnTo>
                    <a:pt x="6" y="0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5" y="0"/>
                  </a:lnTo>
                  <a:lnTo>
                    <a:pt x="5" y="15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0C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7" name="Freeform 2030"/>
            <p:cNvSpPr>
              <a:spLocks noEditPoints="1"/>
            </p:cNvSpPr>
            <p:nvPr/>
          </p:nvSpPr>
          <p:spPr bwMode="auto">
            <a:xfrm>
              <a:off x="2738" y="2563"/>
              <a:ext cx="5" cy="15"/>
            </a:xfrm>
            <a:custGeom>
              <a:avLst/>
              <a:gdLst>
                <a:gd name="T0" fmla="*/ 0 w 5"/>
                <a:gd name="T1" fmla="*/ 0 h 15"/>
                <a:gd name="T2" fmla="*/ 5 w 5"/>
                <a:gd name="T3" fmla="*/ 0 h 15"/>
                <a:gd name="T4" fmla="*/ 5 w 5"/>
                <a:gd name="T5" fmla="*/ 15 h 15"/>
                <a:gd name="T6" fmla="*/ 0 w 5"/>
                <a:gd name="T7" fmla="*/ 15 h 15"/>
                <a:gd name="T8" fmla="*/ 0 w 5"/>
                <a:gd name="T9" fmla="*/ 0 h 15"/>
                <a:gd name="T10" fmla="*/ 1 w 5"/>
                <a:gd name="T11" fmla="*/ 0 h 15"/>
                <a:gd name="T12" fmla="*/ 4 w 5"/>
                <a:gd name="T13" fmla="*/ 0 h 15"/>
                <a:gd name="T14" fmla="*/ 4 w 5"/>
                <a:gd name="T15" fmla="*/ 15 h 15"/>
                <a:gd name="T16" fmla="*/ 1 w 5"/>
                <a:gd name="T17" fmla="*/ 15 h 15"/>
                <a:gd name="T18" fmla="*/ 1 w 5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5"/>
                <a:gd name="T32" fmla="*/ 5 w 5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5">
                  <a:moveTo>
                    <a:pt x="0" y="0"/>
                  </a:moveTo>
                  <a:lnTo>
                    <a:pt x="5" y="0"/>
                  </a:lnTo>
                  <a:lnTo>
                    <a:pt x="5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4" y="0"/>
                  </a:lnTo>
                  <a:lnTo>
                    <a:pt x="4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060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8" name="Freeform 2031"/>
            <p:cNvSpPr>
              <a:spLocks noEditPoints="1"/>
            </p:cNvSpPr>
            <p:nvPr/>
          </p:nvSpPr>
          <p:spPr bwMode="auto">
            <a:xfrm>
              <a:off x="2739" y="2563"/>
              <a:ext cx="3" cy="15"/>
            </a:xfrm>
            <a:custGeom>
              <a:avLst/>
              <a:gdLst>
                <a:gd name="T0" fmla="*/ 0 w 3"/>
                <a:gd name="T1" fmla="*/ 0 h 15"/>
                <a:gd name="T2" fmla="*/ 3 w 3"/>
                <a:gd name="T3" fmla="*/ 0 h 15"/>
                <a:gd name="T4" fmla="*/ 3 w 3"/>
                <a:gd name="T5" fmla="*/ 15 h 15"/>
                <a:gd name="T6" fmla="*/ 0 w 3"/>
                <a:gd name="T7" fmla="*/ 15 h 15"/>
                <a:gd name="T8" fmla="*/ 0 w 3"/>
                <a:gd name="T9" fmla="*/ 0 h 15"/>
                <a:gd name="T10" fmla="*/ 1 w 3"/>
                <a:gd name="T11" fmla="*/ 0 h 15"/>
                <a:gd name="T12" fmla="*/ 2 w 3"/>
                <a:gd name="T13" fmla="*/ 0 h 15"/>
                <a:gd name="T14" fmla="*/ 2 w 3"/>
                <a:gd name="T15" fmla="*/ 15 h 15"/>
                <a:gd name="T16" fmla="*/ 1 w 3"/>
                <a:gd name="T17" fmla="*/ 15 h 15"/>
                <a:gd name="T18" fmla="*/ 1 w 3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"/>
                <a:gd name="T31" fmla="*/ 0 h 15"/>
                <a:gd name="T32" fmla="*/ 3 w 3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" h="15">
                  <a:moveTo>
                    <a:pt x="0" y="0"/>
                  </a:moveTo>
                  <a:lnTo>
                    <a:pt x="3" y="0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1" y="0"/>
                  </a:moveTo>
                  <a:lnTo>
                    <a:pt x="2" y="0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59" name="Freeform 2032"/>
            <p:cNvSpPr>
              <a:spLocks noEditPoints="1"/>
            </p:cNvSpPr>
            <p:nvPr/>
          </p:nvSpPr>
          <p:spPr bwMode="auto">
            <a:xfrm>
              <a:off x="2740" y="2563"/>
              <a:ext cx="1" cy="15"/>
            </a:xfrm>
            <a:custGeom>
              <a:avLst/>
              <a:gdLst>
                <a:gd name="T0" fmla="*/ 0 w 1"/>
                <a:gd name="T1" fmla="*/ 0 h 15"/>
                <a:gd name="T2" fmla="*/ 1 w 1"/>
                <a:gd name="T3" fmla="*/ 0 h 15"/>
                <a:gd name="T4" fmla="*/ 1 w 1"/>
                <a:gd name="T5" fmla="*/ 15 h 15"/>
                <a:gd name="T6" fmla="*/ 0 w 1"/>
                <a:gd name="T7" fmla="*/ 15 h 15"/>
                <a:gd name="T8" fmla="*/ 0 w 1"/>
                <a:gd name="T9" fmla="*/ 0 h 15"/>
                <a:gd name="T10" fmla="*/ 0 w 1"/>
                <a:gd name="T11" fmla="*/ 0 h 15"/>
                <a:gd name="T12" fmla="*/ 0 w 1"/>
                <a:gd name="T13" fmla="*/ 0 h 15"/>
                <a:gd name="T14" fmla="*/ 0 w 1"/>
                <a:gd name="T15" fmla="*/ 15 h 15"/>
                <a:gd name="T16" fmla="*/ 0 w 1"/>
                <a:gd name="T17" fmla="*/ 15 h 15"/>
                <a:gd name="T18" fmla="*/ 0 w 1"/>
                <a:gd name="T19" fmla="*/ 0 h 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"/>
                <a:gd name="T31" fmla="*/ 0 h 15"/>
                <a:gd name="T32" fmla="*/ 1 w 1"/>
                <a:gd name="T33" fmla="*/ 15 h 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" h="15">
                  <a:moveTo>
                    <a:pt x="0" y="0"/>
                  </a:moveTo>
                  <a:lnTo>
                    <a:pt x="1" y="0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60" name="Freeform 2033"/>
            <p:cNvSpPr>
              <a:spLocks/>
            </p:cNvSpPr>
            <p:nvPr/>
          </p:nvSpPr>
          <p:spPr bwMode="auto">
            <a:xfrm>
              <a:off x="2719" y="2366"/>
              <a:ext cx="273" cy="273"/>
            </a:xfrm>
            <a:custGeom>
              <a:avLst/>
              <a:gdLst>
                <a:gd name="T0" fmla="*/ 0 w 273"/>
                <a:gd name="T1" fmla="*/ 273 h 273"/>
                <a:gd name="T2" fmla="*/ 0 w 273"/>
                <a:gd name="T3" fmla="*/ 189 h 273"/>
                <a:gd name="T4" fmla="*/ 28 w 273"/>
                <a:gd name="T5" fmla="*/ 161 h 273"/>
                <a:gd name="T6" fmla="*/ 30 w 273"/>
                <a:gd name="T7" fmla="*/ 161 h 273"/>
                <a:gd name="T8" fmla="*/ 30 w 273"/>
                <a:gd name="T9" fmla="*/ 30 h 273"/>
                <a:gd name="T10" fmla="*/ 61 w 273"/>
                <a:gd name="T11" fmla="*/ 0 h 273"/>
                <a:gd name="T12" fmla="*/ 243 w 273"/>
                <a:gd name="T13" fmla="*/ 0 h 273"/>
                <a:gd name="T14" fmla="*/ 243 w 273"/>
                <a:gd name="T15" fmla="*/ 91 h 273"/>
                <a:gd name="T16" fmla="*/ 235 w 273"/>
                <a:gd name="T17" fmla="*/ 114 h 273"/>
                <a:gd name="T18" fmla="*/ 235 w 273"/>
                <a:gd name="T19" fmla="*/ 155 h 273"/>
                <a:gd name="T20" fmla="*/ 231 w 273"/>
                <a:gd name="T21" fmla="*/ 159 h 273"/>
                <a:gd name="T22" fmla="*/ 273 w 273"/>
                <a:gd name="T23" fmla="*/ 159 h 273"/>
                <a:gd name="T24" fmla="*/ 273 w 273"/>
                <a:gd name="T25" fmla="*/ 243 h 273"/>
                <a:gd name="T26" fmla="*/ 243 w 273"/>
                <a:gd name="T27" fmla="*/ 273 h 273"/>
                <a:gd name="T28" fmla="*/ 0 w 273"/>
                <a:gd name="T29" fmla="*/ 273 h 2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3"/>
                <a:gd name="T46" fmla="*/ 0 h 273"/>
                <a:gd name="T47" fmla="*/ 273 w 273"/>
                <a:gd name="T48" fmla="*/ 273 h 27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3" h="273">
                  <a:moveTo>
                    <a:pt x="0" y="273"/>
                  </a:moveTo>
                  <a:lnTo>
                    <a:pt x="0" y="189"/>
                  </a:lnTo>
                  <a:lnTo>
                    <a:pt x="28" y="161"/>
                  </a:lnTo>
                  <a:lnTo>
                    <a:pt x="30" y="161"/>
                  </a:lnTo>
                  <a:lnTo>
                    <a:pt x="30" y="30"/>
                  </a:lnTo>
                  <a:lnTo>
                    <a:pt x="61" y="0"/>
                  </a:lnTo>
                  <a:lnTo>
                    <a:pt x="243" y="0"/>
                  </a:lnTo>
                  <a:lnTo>
                    <a:pt x="243" y="91"/>
                  </a:lnTo>
                  <a:lnTo>
                    <a:pt x="235" y="114"/>
                  </a:lnTo>
                  <a:lnTo>
                    <a:pt x="235" y="155"/>
                  </a:lnTo>
                  <a:lnTo>
                    <a:pt x="231" y="159"/>
                  </a:lnTo>
                  <a:lnTo>
                    <a:pt x="273" y="159"/>
                  </a:lnTo>
                  <a:lnTo>
                    <a:pt x="273" y="243"/>
                  </a:lnTo>
                  <a:lnTo>
                    <a:pt x="243" y="273"/>
                  </a:lnTo>
                  <a:lnTo>
                    <a:pt x="0" y="27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61" name="Rectangle 2034"/>
            <p:cNvSpPr>
              <a:spLocks noChangeArrowheads="1"/>
            </p:cNvSpPr>
            <p:nvPr/>
          </p:nvSpPr>
          <p:spPr bwMode="auto">
            <a:xfrm>
              <a:off x="2642" y="2647"/>
              <a:ext cx="502" cy="20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62" name="Rectangle 2035"/>
            <p:cNvSpPr>
              <a:spLocks noChangeArrowheads="1"/>
            </p:cNvSpPr>
            <p:nvPr/>
          </p:nvSpPr>
          <p:spPr bwMode="auto">
            <a:xfrm>
              <a:off x="2647" y="2643"/>
              <a:ext cx="48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500" b="1">
                  <a:solidFill>
                    <a:srgbClr val="FF0000"/>
                  </a:solidFill>
                </a:rPr>
                <a:t>AuthZ</a:t>
              </a:r>
              <a:br>
                <a:rPr lang="en-US" sz="500" b="1">
                  <a:solidFill>
                    <a:srgbClr val="FF0000"/>
                  </a:solidFill>
                </a:rPr>
              </a:br>
              <a:r>
                <a:rPr lang="en-US" sz="500" b="1">
                  <a:solidFill>
                    <a:srgbClr val="FF0000"/>
                  </a:solidFill>
                </a:rPr>
                <a:t>Federation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sp>
          <p:nvSpPr>
            <p:cNvPr id="47463" name="Rectangle 2036"/>
            <p:cNvSpPr>
              <a:spLocks noChangeArrowheads="1"/>
            </p:cNvSpPr>
            <p:nvPr/>
          </p:nvSpPr>
          <p:spPr bwMode="auto">
            <a:xfrm>
              <a:off x="2703" y="2742"/>
              <a:ext cx="33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500" b="1">
                  <a:solidFill>
                    <a:srgbClr val="FF0000"/>
                  </a:solidFill>
                </a:rPr>
                <a:t>Service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sp>
          <p:nvSpPr>
            <p:cNvPr id="47464" name="Rectangle 2037"/>
            <p:cNvSpPr>
              <a:spLocks noChangeArrowheads="1"/>
            </p:cNvSpPr>
            <p:nvPr/>
          </p:nvSpPr>
          <p:spPr bwMode="auto">
            <a:xfrm>
              <a:off x="2461" y="3171"/>
              <a:ext cx="758" cy="34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65" name="Line 2038"/>
            <p:cNvSpPr>
              <a:spLocks noChangeShapeType="1"/>
            </p:cNvSpPr>
            <p:nvPr/>
          </p:nvSpPr>
          <p:spPr bwMode="auto">
            <a:xfrm>
              <a:off x="2461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6" name="Line 2039"/>
            <p:cNvSpPr>
              <a:spLocks noChangeShapeType="1"/>
            </p:cNvSpPr>
            <p:nvPr/>
          </p:nvSpPr>
          <p:spPr bwMode="auto">
            <a:xfrm>
              <a:off x="2493" y="3520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7" name="Line 2040"/>
            <p:cNvSpPr>
              <a:spLocks noChangeShapeType="1"/>
            </p:cNvSpPr>
            <p:nvPr/>
          </p:nvSpPr>
          <p:spPr bwMode="auto">
            <a:xfrm>
              <a:off x="2526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8" name="Line 2041"/>
            <p:cNvSpPr>
              <a:spLocks noChangeShapeType="1"/>
            </p:cNvSpPr>
            <p:nvPr/>
          </p:nvSpPr>
          <p:spPr bwMode="auto">
            <a:xfrm>
              <a:off x="2558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69" name="Line 2042"/>
            <p:cNvSpPr>
              <a:spLocks noChangeShapeType="1"/>
            </p:cNvSpPr>
            <p:nvPr/>
          </p:nvSpPr>
          <p:spPr bwMode="auto">
            <a:xfrm>
              <a:off x="2590" y="3520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0" name="Line 2043"/>
            <p:cNvSpPr>
              <a:spLocks noChangeShapeType="1"/>
            </p:cNvSpPr>
            <p:nvPr/>
          </p:nvSpPr>
          <p:spPr bwMode="auto">
            <a:xfrm>
              <a:off x="2623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1" name="Line 2044"/>
            <p:cNvSpPr>
              <a:spLocks noChangeShapeType="1"/>
            </p:cNvSpPr>
            <p:nvPr/>
          </p:nvSpPr>
          <p:spPr bwMode="auto">
            <a:xfrm>
              <a:off x="2655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2" name="Line 2045"/>
            <p:cNvSpPr>
              <a:spLocks noChangeShapeType="1"/>
            </p:cNvSpPr>
            <p:nvPr/>
          </p:nvSpPr>
          <p:spPr bwMode="auto">
            <a:xfrm>
              <a:off x="2687" y="3520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3" name="Line 2046"/>
            <p:cNvSpPr>
              <a:spLocks noChangeShapeType="1"/>
            </p:cNvSpPr>
            <p:nvPr/>
          </p:nvSpPr>
          <p:spPr bwMode="auto">
            <a:xfrm>
              <a:off x="2720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4" name="Line 2047"/>
            <p:cNvSpPr>
              <a:spLocks noChangeShapeType="1"/>
            </p:cNvSpPr>
            <p:nvPr/>
          </p:nvSpPr>
          <p:spPr bwMode="auto">
            <a:xfrm>
              <a:off x="2752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5" name="Line 2048"/>
            <p:cNvSpPr>
              <a:spLocks noChangeShapeType="1"/>
            </p:cNvSpPr>
            <p:nvPr/>
          </p:nvSpPr>
          <p:spPr bwMode="auto">
            <a:xfrm>
              <a:off x="2784" y="3520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6" name="Line 2049"/>
            <p:cNvSpPr>
              <a:spLocks noChangeShapeType="1"/>
            </p:cNvSpPr>
            <p:nvPr/>
          </p:nvSpPr>
          <p:spPr bwMode="auto">
            <a:xfrm>
              <a:off x="2817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7" name="Line 2050"/>
            <p:cNvSpPr>
              <a:spLocks noChangeShapeType="1"/>
            </p:cNvSpPr>
            <p:nvPr/>
          </p:nvSpPr>
          <p:spPr bwMode="auto">
            <a:xfrm>
              <a:off x="2849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8" name="Line 2051"/>
            <p:cNvSpPr>
              <a:spLocks noChangeShapeType="1"/>
            </p:cNvSpPr>
            <p:nvPr/>
          </p:nvSpPr>
          <p:spPr bwMode="auto">
            <a:xfrm>
              <a:off x="2882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79" name="Line 2052"/>
            <p:cNvSpPr>
              <a:spLocks noChangeShapeType="1"/>
            </p:cNvSpPr>
            <p:nvPr/>
          </p:nvSpPr>
          <p:spPr bwMode="auto">
            <a:xfrm>
              <a:off x="2914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0" name="Line 2053"/>
            <p:cNvSpPr>
              <a:spLocks noChangeShapeType="1"/>
            </p:cNvSpPr>
            <p:nvPr/>
          </p:nvSpPr>
          <p:spPr bwMode="auto">
            <a:xfrm>
              <a:off x="2946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1" name="Line 2054"/>
            <p:cNvSpPr>
              <a:spLocks noChangeShapeType="1"/>
            </p:cNvSpPr>
            <p:nvPr/>
          </p:nvSpPr>
          <p:spPr bwMode="auto">
            <a:xfrm>
              <a:off x="2979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2" name="Line 2055"/>
            <p:cNvSpPr>
              <a:spLocks noChangeShapeType="1"/>
            </p:cNvSpPr>
            <p:nvPr/>
          </p:nvSpPr>
          <p:spPr bwMode="auto">
            <a:xfrm>
              <a:off x="3011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3" name="Line 2056"/>
            <p:cNvSpPr>
              <a:spLocks noChangeShapeType="1"/>
            </p:cNvSpPr>
            <p:nvPr/>
          </p:nvSpPr>
          <p:spPr bwMode="auto">
            <a:xfrm>
              <a:off x="3043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4" name="Line 2057"/>
            <p:cNvSpPr>
              <a:spLocks noChangeShapeType="1"/>
            </p:cNvSpPr>
            <p:nvPr/>
          </p:nvSpPr>
          <p:spPr bwMode="auto">
            <a:xfrm>
              <a:off x="3076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5" name="Line 2058"/>
            <p:cNvSpPr>
              <a:spLocks noChangeShapeType="1"/>
            </p:cNvSpPr>
            <p:nvPr/>
          </p:nvSpPr>
          <p:spPr bwMode="auto">
            <a:xfrm>
              <a:off x="3108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6" name="Line 2059"/>
            <p:cNvSpPr>
              <a:spLocks noChangeShapeType="1"/>
            </p:cNvSpPr>
            <p:nvPr/>
          </p:nvSpPr>
          <p:spPr bwMode="auto">
            <a:xfrm>
              <a:off x="3140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7" name="Line 2060"/>
            <p:cNvSpPr>
              <a:spLocks noChangeShapeType="1"/>
            </p:cNvSpPr>
            <p:nvPr/>
          </p:nvSpPr>
          <p:spPr bwMode="auto">
            <a:xfrm>
              <a:off x="3173" y="3520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88" name="Freeform 2061"/>
            <p:cNvSpPr>
              <a:spLocks/>
            </p:cNvSpPr>
            <p:nvPr/>
          </p:nvSpPr>
          <p:spPr bwMode="auto">
            <a:xfrm>
              <a:off x="3205" y="3518"/>
              <a:ext cx="14" cy="2"/>
            </a:xfrm>
            <a:custGeom>
              <a:avLst/>
              <a:gdLst>
                <a:gd name="T0" fmla="*/ 0 w 35"/>
                <a:gd name="T1" fmla="*/ 1 h 5"/>
                <a:gd name="T2" fmla="*/ 6 w 35"/>
                <a:gd name="T3" fmla="*/ 1 h 5"/>
                <a:gd name="T4" fmla="*/ 6 w 35"/>
                <a:gd name="T5" fmla="*/ 0 h 5"/>
                <a:gd name="T6" fmla="*/ 0 60000 65536"/>
                <a:gd name="T7" fmla="*/ 0 60000 65536"/>
                <a:gd name="T8" fmla="*/ 0 60000 65536"/>
                <a:gd name="T9" fmla="*/ 0 w 35"/>
                <a:gd name="T10" fmla="*/ 0 h 5"/>
                <a:gd name="T11" fmla="*/ 35 w 3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5">
                  <a:moveTo>
                    <a:pt x="0" y="5"/>
                  </a:moveTo>
                  <a:lnTo>
                    <a:pt x="35" y="5"/>
                  </a:lnTo>
                  <a:lnTo>
                    <a:pt x="3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489" name="Line 2062"/>
            <p:cNvSpPr>
              <a:spLocks noChangeShapeType="1"/>
            </p:cNvSpPr>
            <p:nvPr/>
          </p:nvSpPr>
          <p:spPr bwMode="auto">
            <a:xfrm flipV="1">
              <a:off x="3219" y="348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0" name="Line 2063"/>
            <p:cNvSpPr>
              <a:spLocks noChangeShapeType="1"/>
            </p:cNvSpPr>
            <p:nvPr/>
          </p:nvSpPr>
          <p:spPr bwMode="auto">
            <a:xfrm flipV="1">
              <a:off x="3219" y="3453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1" name="Line 2064"/>
            <p:cNvSpPr>
              <a:spLocks noChangeShapeType="1"/>
            </p:cNvSpPr>
            <p:nvPr/>
          </p:nvSpPr>
          <p:spPr bwMode="auto">
            <a:xfrm flipV="1">
              <a:off x="3219" y="3421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2" name="Line 2065"/>
            <p:cNvSpPr>
              <a:spLocks noChangeShapeType="1"/>
            </p:cNvSpPr>
            <p:nvPr/>
          </p:nvSpPr>
          <p:spPr bwMode="auto">
            <a:xfrm flipV="1">
              <a:off x="3219" y="3388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3" name="Line 2066"/>
            <p:cNvSpPr>
              <a:spLocks noChangeShapeType="1"/>
            </p:cNvSpPr>
            <p:nvPr/>
          </p:nvSpPr>
          <p:spPr bwMode="auto">
            <a:xfrm flipV="1">
              <a:off x="3219" y="335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4" name="Line 2067"/>
            <p:cNvSpPr>
              <a:spLocks noChangeShapeType="1"/>
            </p:cNvSpPr>
            <p:nvPr/>
          </p:nvSpPr>
          <p:spPr bwMode="auto">
            <a:xfrm flipV="1">
              <a:off x="3219" y="3324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5" name="Line 2068"/>
            <p:cNvSpPr>
              <a:spLocks noChangeShapeType="1"/>
            </p:cNvSpPr>
            <p:nvPr/>
          </p:nvSpPr>
          <p:spPr bwMode="auto">
            <a:xfrm flipV="1">
              <a:off x="3219" y="3291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6" name="Line 2069"/>
            <p:cNvSpPr>
              <a:spLocks noChangeShapeType="1"/>
            </p:cNvSpPr>
            <p:nvPr/>
          </p:nvSpPr>
          <p:spPr bwMode="auto">
            <a:xfrm flipV="1">
              <a:off x="3219" y="3259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7" name="Line 2070"/>
            <p:cNvSpPr>
              <a:spLocks noChangeShapeType="1"/>
            </p:cNvSpPr>
            <p:nvPr/>
          </p:nvSpPr>
          <p:spPr bwMode="auto">
            <a:xfrm flipV="1">
              <a:off x="3219" y="3226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8" name="Line 2071"/>
            <p:cNvSpPr>
              <a:spLocks noChangeShapeType="1"/>
            </p:cNvSpPr>
            <p:nvPr/>
          </p:nvSpPr>
          <p:spPr bwMode="auto">
            <a:xfrm flipV="1">
              <a:off x="3219" y="3194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99" name="Freeform 2072"/>
            <p:cNvSpPr>
              <a:spLocks/>
            </p:cNvSpPr>
            <p:nvPr/>
          </p:nvSpPr>
          <p:spPr bwMode="auto">
            <a:xfrm>
              <a:off x="3210" y="3171"/>
              <a:ext cx="9" cy="7"/>
            </a:xfrm>
            <a:custGeom>
              <a:avLst/>
              <a:gdLst>
                <a:gd name="T0" fmla="*/ 4 w 22"/>
                <a:gd name="T1" fmla="*/ 3 h 18"/>
                <a:gd name="T2" fmla="*/ 4 w 22"/>
                <a:gd name="T3" fmla="*/ 0 h 18"/>
                <a:gd name="T4" fmla="*/ 0 w 22"/>
                <a:gd name="T5" fmla="*/ 0 h 18"/>
                <a:gd name="T6" fmla="*/ 0 60000 65536"/>
                <a:gd name="T7" fmla="*/ 0 60000 65536"/>
                <a:gd name="T8" fmla="*/ 0 60000 65536"/>
                <a:gd name="T9" fmla="*/ 0 w 22"/>
                <a:gd name="T10" fmla="*/ 0 h 18"/>
                <a:gd name="T11" fmla="*/ 22 w 22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" h="18">
                  <a:moveTo>
                    <a:pt x="22" y="18"/>
                  </a:move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7500" name="Line 2073"/>
            <p:cNvSpPr>
              <a:spLocks noChangeShapeType="1"/>
            </p:cNvSpPr>
            <p:nvPr/>
          </p:nvSpPr>
          <p:spPr bwMode="auto">
            <a:xfrm flipH="1">
              <a:off x="3178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1" name="Line 2074"/>
            <p:cNvSpPr>
              <a:spLocks noChangeShapeType="1"/>
            </p:cNvSpPr>
            <p:nvPr/>
          </p:nvSpPr>
          <p:spPr bwMode="auto">
            <a:xfrm flipH="1">
              <a:off x="3145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2" name="Line 2075"/>
            <p:cNvSpPr>
              <a:spLocks noChangeShapeType="1"/>
            </p:cNvSpPr>
            <p:nvPr/>
          </p:nvSpPr>
          <p:spPr bwMode="auto">
            <a:xfrm flipH="1">
              <a:off x="3113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3" name="Line 2076"/>
            <p:cNvSpPr>
              <a:spLocks noChangeShapeType="1"/>
            </p:cNvSpPr>
            <p:nvPr/>
          </p:nvSpPr>
          <p:spPr bwMode="auto">
            <a:xfrm flipH="1">
              <a:off x="3081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4" name="Line 2077"/>
            <p:cNvSpPr>
              <a:spLocks noChangeShapeType="1"/>
            </p:cNvSpPr>
            <p:nvPr/>
          </p:nvSpPr>
          <p:spPr bwMode="auto">
            <a:xfrm flipH="1">
              <a:off x="3048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5" name="Line 2078"/>
            <p:cNvSpPr>
              <a:spLocks noChangeShapeType="1"/>
            </p:cNvSpPr>
            <p:nvPr/>
          </p:nvSpPr>
          <p:spPr bwMode="auto">
            <a:xfrm flipH="1">
              <a:off x="3016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6" name="Line 2079"/>
            <p:cNvSpPr>
              <a:spLocks noChangeShapeType="1"/>
            </p:cNvSpPr>
            <p:nvPr/>
          </p:nvSpPr>
          <p:spPr bwMode="auto">
            <a:xfrm flipH="1">
              <a:off x="2984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7" name="Line 2080"/>
            <p:cNvSpPr>
              <a:spLocks noChangeShapeType="1"/>
            </p:cNvSpPr>
            <p:nvPr/>
          </p:nvSpPr>
          <p:spPr bwMode="auto">
            <a:xfrm flipH="1">
              <a:off x="2951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8" name="Line 2081"/>
            <p:cNvSpPr>
              <a:spLocks noChangeShapeType="1"/>
            </p:cNvSpPr>
            <p:nvPr/>
          </p:nvSpPr>
          <p:spPr bwMode="auto">
            <a:xfrm flipH="1">
              <a:off x="2919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09" name="Line 2082"/>
            <p:cNvSpPr>
              <a:spLocks noChangeShapeType="1"/>
            </p:cNvSpPr>
            <p:nvPr/>
          </p:nvSpPr>
          <p:spPr bwMode="auto">
            <a:xfrm flipH="1">
              <a:off x="2887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0" name="Line 2083"/>
            <p:cNvSpPr>
              <a:spLocks noChangeShapeType="1"/>
            </p:cNvSpPr>
            <p:nvPr/>
          </p:nvSpPr>
          <p:spPr bwMode="auto">
            <a:xfrm flipH="1">
              <a:off x="2854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1" name="Line 2084"/>
            <p:cNvSpPr>
              <a:spLocks noChangeShapeType="1"/>
            </p:cNvSpPr>
            <p:nvPr/>
          </p:nvSpPr>
          <p:spPr bwMode="auto">
            <a:xfrm flipH="1">
              <a:off x="2822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2" name="Line 2085"/>
            <p:cNvSpPr>
              <a:spLocks noChangeShapeType="1"/>
            </p:cNvSpPr>
            <p:nvPr/>
          </p:nvSpPr>
          <p:spPr bwMode="auto">
            <a:xfrm flipH="1">
              <a:off x="2790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3" name="Line 2086"/>
            <p:cNvSpPr>
              <a:spLocks noChangeShapeType="1"/>
            </p:cNvSpPr>
            <p:nvPr/>
          </p:nvSpPr>
          <p:spPr bwMode="auto">
            <a:xfrm flipH="1">
              <a:off x="2757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4" name="Line 2087"/>
            <p:cNvSpPr>
              <a:spLocks noChangeShapeType="1"/>
            </p:cNvSpPr>
            <p:nvPr/>
          </p:nvSpPr>
          <p:spPr bwMode="auto">
            <a:xfrm flipH="1">
              <a:off x="2725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5" name="Line 2088"/>
            <p:cNvSpPr>
              <a:spLocks noChangeShapeType="1"/>
            </p:cNvSpPr>
            <p:nvPr/>
          </p:nvSpPr>
          <p:spPr bwMode="auto">
            <a:xfrm flipH="1">
              <a:off x="2693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6" name="Line 2089"/>
            <p:cNvSpPr>
              <a:spLocks noChangeShapeType="1"/>
            </p:cNvSpPr>
            <p:nvPr/>
          </p:nvSpPr>
          <p:spPr bwMode="auto">
            <a:xfrm flipH="1">
              <a:off x="2660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7" name="Line 2090"/>
            <p:cNvSpPr>
              <a:spLocks noChangeShapeType="1"/>
            </p:cNvSpPr>
            <p:nvPr/>
          </p:nvSpPr>
          <p:spPr bwMode="auto">
            <a:xfrm flipH="1">
              <a:off x="2628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8" name="Line 2091"/>
            <p:cNvSpPr>
              <a:spLocks noChangeShapeType="1"/>
            </p:cNvSpPr>
            <p:nvPr/>
          </p:nvSpPr>
          <p:spPr bwMode="auto">
            <a:xfrm flipH="1">
              <a:off x="2596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19" name="Line 2092"/>
            <p:cNvSpPr>
              <a:spLocks noChangeShapeType="1"/>
            </p:cNvSpPr>
            <p:nvPr/>
          </p:nvSpPr>
          <p:spPr bwMode="auto">
            <a:xfrm flipH="1">
              <a:off x="2563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0" name="Line 2093"/>
            <p:cNvSpPr>
              <a:spLocks noChangeShapeType="1"/>
            </p:cNvSpPr>
            <p:nvPr/>
          </p:nvSpPr>
          <p:spPr bwMode="auto">
            <a:xfrm flipH="1">
              <a:off x="2531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1" name="Line 2094"/>
            <p:cNvSpPr>
              <a:spLocks noChangeShapeType="1"/>
            </p:cNvSpPr>
            <p:nvPr/>
          </p:nvSpPr>
          <p:spPr bwMode="auto">
            <a:xfrm flipH="1">
              <a:off x="2499" y="3171"/>
              <a:ext cx="1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2" name="Line 2095"/>
            <p:cNvSpPr>
              <a:spLocks noChangeShapeType="1"/>
            </p:cNvSpPr>
            <p:nvPr/>
          </p:nvSpPr>
          <p:spPr bwMode="auto">
            <a:xfrm flipH="1">
              <a:off x="2466" y="3171"/>
              <a:ext cx="1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3" name="Line 2096"/>
            <p:cNvSpPr>
              <a:spLocks noChangeShapeType="1"/>
            </p:cNvSpPr>
            <p:nvPr/>
          </p:nvSpPr>
          <p:spPr bwMode="auto">
            <a:xfrm>
              <a:off x="2461" y="3181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4" name="Line 2097"/>
            <p:cNvSpPr>
              <a:spLocks noChangeShapeType="1"/>
            </p:cNvSpPr>
            <p:nvPr/>
          </p:nvSpPr>
          <p:spPr bwMode="auto">
            <a:xfrm>
              <a:off x="2461" y="3214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5" name="Line 2098"/>
            <p:cNvSpPr>
              <a:spLocks noChangeShapeType="1"/>
            </p:cNvSpPr>
            <p:nvPr/>
          </p:nvSpPr>
          <p:spPr bwMode="auto">
            <a:xfrm>
              <a:off x="2461" y="324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6" name="Line 2099"/>
            <p:cNvSpPr>
              <a:spLocks noChangeShapeType="1"/>
            </p:cNvSpPr>
            <p:nvPr/>
          </p:nvSpPr>
          <p:spPr bwMode="auto">
            <a:xfrm>
              <a:off x="2461" y="3279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7" name="Line 2100"/>
            <p:cNvSpPr>
              <a:spLocks noChangeShapeType="1"/>
            </p:cNvSpPr>
            <p:nvPr/>
          </p:nvSpPr>
          <p:spPr bwMode="auto">
            <a:xfrm>
              <a:off x="2461" y="3311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8" name="Line 2101"/>
            <p:cNvSpPr>
              <a:spLocks noChangeShapeType="1"/>
            </p:cNvSpPr>
            <p:nvPr/>
          </p:nvSpPr>
          <p:spPr bwMode="auto">
            <a:xfrm>
              <a:off x="2461" y="3343"/>
              <a:ext cx="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29" name="Line 2102"/>
            <p:cNvSpPr>
              <a:spLocks noChangeShapeType="1"/>
            </p:cNvSpPr>
            <p:nvPr/>
          </p:nvSpPr>
          <p:spPr bwMode="auto">
            <a:xfrm>
              <a:off x="2461" y="3376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0" name="Line 2103"/>
            <p:cNvSpPr>
              <a:spLocks noChangeShapeType="1"/>
            </p:cNvSpPr>
            <p:nvPr/>
          </p:nvSpPr>
          <p:spPr bwMode="auto">
            <a:xfrm>
              <a:off x="2461" y="3408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1" name="Line 2104"/>
            <p:cNvSpPr>
              <a:spLocks noChangeShapeType="1"/>
            </p:cNvSpPr>
            <p:nvPr/>
          </p:nvSpPr>
          <p:spPr bwMode="auto">
            <a:xfrm>
              <a:off x="2461" y="3441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2" name="Line 2105"/>
            <p:cNvSpPr>
              <a:spLocks noChangeShapeType="1"/>
            </p:cNvSpPr>
            <p:nvPr/>
          </p:nvSpPr>
          <p:spPr bwMode="auto">
            <a:xfrm>
              <a:off x="2461" y="3473"/>
              <a:ext cx="1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3" name="Line 2106"/>
            <p:cNvSpPr>
              <a:spLocks noChangeShapeType="1"/>
            </p:cNvSpPr>
            <p:nvPr/>
          </p:nvSpPr>
          <p:spPr bwMode="auto">
            <a:xfrm>
              <a:off x="2461" y="3505"/>
              <a:ext cx="1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4" name="Rectangle 2107"/>
            <p:cNvSpPr>
              <a:spLocks noChangeArrowheads="1"/>
            </p:cNvSpPr>
            <p:nvPr/>
          </p:nvSpPr>
          <p:spPr bwMode="auto">
            <a:xfrm>
              <a:off x="2661" y="3167"/>
              <a:ext cx="362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600" b="1">
                  <a:solidFill>
                    <a:srgbClr val="FF0000"/>
                  </a:solidFill>
                </a:rPr>
                <a:t>Virtual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sp>
          <p:nvSpPr>
            <p:cNvPr id="47535" name="Rectangle 2108"/>
            <p:cNvSpPr>
              <a:spLocks noChangeArrowheads="1"/>
            </p:cNvSpPr>
            <p:nvPr/>
          </p:nvSpPr>
          <p:spPr bwMode="auto">
            <a:xfrm>
              <a:off x="2497" y="3281"/>
              <a:ext cx="694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600" b="1">
                  <a:solidFill>
                    <a:srgbClr val="FF0000"/>
                  </a:solidFill>
                </a:rPr>
                <a:t>Organization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sp>
          <p:nvSpPr>
            <p:cNvPr id="47536" name="Rectangle 2109"/>
            <p:cNvSpPr>
              <a:spLocks noChangeArrowheads="1"/>
            </p:cNvSpPr>
            <p:nvPr/>
          </p:nvSpPr>
          <p:spPr bwMode="auto">
            <a:xfrm>
              <a:off x="2635" y="3395"/>
              <a:ext cx="412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600" b="1">
                  <a:solidFill>
                    <a:srgbClr val="FF0000"/>
                  </a:solidFill>
                </a:rPr>
                <a:t>Domain</a:t>
              </a:r>
              <a:endParaRPr lang="en-US" sz="700" i="1">
                <a:solidFill>
                  <a:srgbClr val="FF0000"/>
                </a:solidFill>
              </a:endParaRPr>
            </a:p>
          </p:txBody>
        </p:sp>
        <p:grpSp>
          <p:nvGrpSpPr>
            <p:cNvPr id="47537" name="Group 2110"/>
            <p:cNvGrpSpPr>
              <a:grpSpLocks/>
            </p:cNvGrpSpPr>
            <p:nvPr/>
          </p:nvGrpSpPr>
          <p:grpSpPr bwMode="auto">
            <a:xfrm>
              <a:off x="2558" y="3702"/>
              <a:ext cx="552" cy="566"/>
              <a:chOff x="172" y="1117"/>
              <a:chExt cx="552" cy="566"/>
            </a:xfrm>
          </p:grpSpPr>
          <p:sp>
            <p:nvSpPr>
              <p:cNvPr id="47540" name="Freeform 2111"/>
              <p:cNvSpPr>
                <a:spLocks noEditPoints="1"/>
              </p:cNvSpPr>
              <p:nvPr/>
            </p:nvSpPr>
            <p:spPr bwMode="auto">
              <a:xfrm>
                <a:off x="249" y="1117"/>
                <a:ext cx="303" cy="243"/>
              </a:xfrm>
              <a:custGeom>
                <a:avLst/>
                <a:gdLst>
                  <a:gd name="T0" fmla="*/ 0 w 303"/>
                  <a:gd name="T1" fmla="*/ 243 h 243"/>
                  <a:gd name="T2" fmla="*/ 0 w 303"/>
                  <a:gd name="T3" fmla="*/ 238 h 243"/>
                  <a:gd name="T4" fmla="*/ 30 w 303"/>
                  <a:gd name="T5" fmla="*/ 223 h 243"/>
                  <a:gd name="T6" fmla="*/ 30 w 303"/>
                  <a:gd name="T7" fmla="*/ 0 h 243"/>
                  <a:gd name="T8" fmla="*/ 111 w 303"/>
                  <a:gd name="T9" fmla="*/ 0 h 243"/>
                  <a:gd name="T10" fmla="*/ 111 w 303"/>
                  <a:gd name="T11" fmla="*/ 223 h 243"/>
                  <a:gd name="T12" fmla="*/ 144 w 303"/>
                  <a:gd name="T13" fmla="*/ 238 h 243"/>
                  <a:gd name="T14" fmla="*/ 144 w 303"/>
                  <a:gd name="T15" fmla="*/ 243 h 243"/>
                  <a:gd name="T16" fmla="*/ 0 w 303"/>
                  <a:gd name="T17" fmla="*/ 243 h 243"/>
                  <a:gd name="T18" fmla="*/ 121 w 303"/>
                  <a:gd name="T19" fmla="*/ 209 h 243"/>
                  <a:gd name="T20" fmla="*/ 150 w 303"/>
                  <a:gd name="T21" fmla="*/ 209 h 243"/>
                  <a:gd name="T22" fmla="*/ 181 w 303"/>
                  <a:gd name="T23" fmla="*/ 218 h 243"/>
                  <a:gd name="T24" fmla="*/ 181 w 303"/>
                  <a:gd name="T25" fmla="*/ 235 h 243"/>
                  <a:gd name="T26" fmla="*/ 150 w 303"/>
                  <a:gd name="T27" fmla="*/ 235 h 243"/>
                  <a:gd name="T28" fmla="*/ 150 w 303"/>
                  <a:gd name="T29" fmla="*/ 243 h 243"/>
                  <a:gd name="T30" fmla="*/ 275 w 303"/>
                  <a:gd name="T31" fmla="*/ 243 h 243"/>
                  <a:gd name="T32" fmla="*/ 275 w 303"/>
                  <a:gd name="T33" fmla="*/ 235 h 243"/>
                  <a:gd name="T34" fmla="*/ 243 w 303"/>
                  <a:gd name="T35" fmla="*/ 235 h 243"/>
                  <a:gd name="T36" fmla="*/ 243 w 303"/>
                  <a:gd name="T37" fmla="*/ 218 h 243"/>
                  <a:gd name="T38" fmla="*/ 275 w 303"/>
                  <a:gd name="T39" fmla="*/ 209 h 243"/>
                  <a:gd name="T40" fmla="*/ 303 w 303"/>
                  <a:gd name="T41" fmla="*/ 209 h 243"/>
                  <a:gd name="T42" fmla="*/ 303 w 303"/>
                  <a:gd name="T43" fmla="*/ 61 h 243"/>
                  <a:gd name="T44" fmla="*/ 121 w 303"/>
                  <a:gd name="T45" fmla="*/ 61 h 243"/>
                  <a:gd name="T46" fmla="*/ 121 w 303"/>
                  <a:gd name="T47" fmla="*/ 209 h 24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03"/>
                  <a:gd name="T73" fmla="*/ 0 h 243"/>
                  <a:gd name="T74" fmla="*/ 303 w 303"/>
                  <a:gd name="T75" fmla="*/ 243 h 24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03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  <a:close/>
                    <a:moveTo>
                      <a:pt x="121" y="209"/>
                    </a:moveTo>
                    <a:lnTo>
                      <a:pt x="150" y="209"/>
                    </a:lnTo>
                    <a:lnTo>
                      <a:pt x="181" y="218"/>
                    </a:lnTo>
                    <a:lnTo>
                      <a:pt x="181" y="235"/>
                    </a:lnTo>
                    <a:lnTo>
                      <a:pt x="150" y="235"/>
                    </a:lnTo>
                    <a:lnTo>
                      <a:pt x="150" y="243"/>
                    </a:lnTo>
                    <a:lnTo>
                      <a:pt x="275" y="243"/>
                    </a:lnTo>
                    <a:lnTo>
                      <a:pt x="275" y="235"/>
                    </a:lnTo>
                    <a:lnTo>
                      <a:pt x="243" y="235"/>
                    </a:lnTo>
                    <a:lnTo>
                      <a:pt x="243" y="218"/>
                    </a:lnTo>
                    <a:lnTo>
                      <a:pt x="275" y="209"/>
                    </a:lnTo>
                    <a:lnTo>
                      <a:pt x="303" y="209"/>
                    </a:lnTo>
                    <a:lnTo>
                      <a:pt x="303" y="61"/>
                    </a:lnTo>
                    <a:lnTo>
                      <a:pt x="121" y="61"/>
                    </a:lnTo>
                    <a:lnTo>
                      <a:pt x="121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41" name="Line 2112"/>
              <p:cNvSpPr>
                <a:spLocks noChangeShapeType="1"/>
              </p:cNvSpPr>
              <p:nvPr/>
            </p:nvSpPr>
            <p:spPr bwMode="auto">
              <a:xfrm>
                <a:off x="279" y="1340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42" name="Line 2113"/>
              <p:cNvSpPr>
                <a:spLocks noChangeShapeType="1"/>
              </p:cNvSpPr>
              <p:nvPr/>
            </p:nvSpPr>
            <p:spPr bwMode="auto">
              <a:xfrm>
                <a:off x="360" y="1340"/>
                <a:ext cx="1" cy="2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43" name="Line 2114"/>
              <p:cNvSpPr>
                <a:spLocks noChangeShapeType="1"/>
              </p:cNvSpPr>
              <p:nvPr/>
            </p:nvSpPr>
            <p:spPr bwMode="auto">
              <a:xfrm>
                <a:off x="305" y="1193"/>
                <a:ext cx="3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44" name="Line 2115"/>
              <p:cNvSpPr>
                <a:spLocks noChangeShapeType="1"/>
              </p:cNvSpPr>
              <p:nvPr/>
            </p:nvSpPr>
            <p:spPr bwMode="auto">
              <a:xfrm>
                <a:off x="299" y="1168"/>
                <a:ext cx="4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45" name="Rectangle 2116"/>
              <p:cNvSpPr>
                <a:spLocks noChangeArrowheads="1"/>
              </p:cNvSpPr>
              <p:nvPr/>
            </p:nvSpPr>
            <p:spPr bwMode="auto">
              <a:xfrm>
                <a:off x="289" y="1127"/>
                <a:ext cx="61" cy="14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46" name="Freeform 2117"/>
              <p:cNvSpPr>
                <a:spLocks/>
              </p:cNvSpPr>
              <p:nvPr/>
            </p:nvSpPr>
            <p:spPr bwMode="auto">
              <a:xfrm>
                <a:off x="249" y="1117"/>
                <a:ext cx="144" cy="243"/>
              </a:xfrm>
              <a:custGeom>
                <a:avLst/>
                <a:gdLst>
                  <a:gd name="T0" fmla="*/ 0 w 144"/>
                  <a:gd name="T1" fmla="*/ 243 h 243"/>
                  <a:gd name="T2" fmla="*/ 0 w 144"/>
                  <a:gd name="T3" fmla="*/ 238 h 243"/>
                  <a:gd name="T4" fmla="*/ 30 w 144"/>
                  <a:gd name="T5" fmla="*/ 223 h 243"/>
                  <a:gd name="T6" fmla="*/ 30 w 144"/>
                  <a:gd name="T7" fmla="*/ 0 h 243"/>
                  <a:gd name="T8" fmla="*/ 111 w 144"/>
                  <a:gd name="T9" fmla="*/ 0 h 243"/>
                  <a:gd name="T10" fmla="*/ 111 w 144"/>
                  <a:gd name="T11" fmla="*/ 223 h 243"/>
                  <a:gd name="T12" fmla="*/ 144 w 144"/>
                  <a:gd name="T13" fmla="*/ 238 h 243"/>
                  <a:gd name="T14" fmla="*/ 144 w 144"/>
                  <a:gd name="T15" fmla="*/ 243 h 243"/>
                  <a:gd name="T16" fmla="*/ 0 w 144"/>
                  <a:gd name="T17" fmla="*/ 243 h 2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243"/>
                  <a:gd name="T29" fmla="*/ 144 w 144"/>
                  <a:gd name="T30" fmla="*/ 243 h 24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243">
                    <a:moveTo>
                      <a:pt x="0" y="243"/>
                    </a:moveTo>
                    <a:lnTo>
                      <a:pt x="0" y="238"/>
                    </a:lnTo>
                    <a:lnTo>
                      <a:pt x="30" y="223"/>
                    </a:lnTo>
                    <a:lnTo>
                      <a:pt x="30" y="0"/>
                    </a:lnTo>
                    <a:lnTo>
                      <a:pt x="111" y="0"/>
                    </a:lnTo>
                    <a:lnTo>
                      <a:pt x="111" y="223"/>
                    </a:lnTo>
                    <a:lnTo>
                      <a:pt x="144" y="238"/>
                    </a:lnTo>
                    <a:lnTo>
                      <a:pt x="144" y="243"/>
                    </a:lnTo>
                    <a:lnTo>
                      <a:pt x="0" y="243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47" name="Freeform 2118"/>
              <p:cNvSpPr>
                <a:spLocks/>
              </p:cNvSpPr>
              <p:nvPr/>
            </p:nvSpPr>
            <p:spPr bwMode="auto">
              <a:xfrm>
                <a:off x="370" y="1178"/>
                <a:ext cx="182" cy="182"/>
              </a:xfrm>
              <a:custGeom>
                <a:avLst/>
                <a:gdLst>
                  <a:gd name="T0" fmla="*/ 0 w 182"/>
                  <a:gd name="T1" fmla="*/ 148 h 182"/>
                  <a:gd name="T2" fmla="*/ 29 w 182"/>
                  <a:gd name="T3" fmla="*/ 148 h 182"/>
                  <a:gd name="T4" fmla="*/ 60 w 182"/>
                  <a:gd name="T5" fmla="*/ 157 h 182"/>
                  <a:gd name="T6" fmla="*/ 60 w 182"/>
                  <a:gd name="T7" fmla="*/ 174 h 182"/>
                  <a:gd name="T8" fmla="*/ 29 w 182"/>
                  <a:gd name="T9" fmla="*/ 174 h 182"/>
                  <a:gd name="T10" fmla="*/ 29 w 182"/>
                  <a:gd name="T11" fmla="*/ 182 h 182"/>
                  <a:gd name="T12" fmla="*/ 154 w 182"/>
                  <a:gd name="T13" fmla="*/ 182 h 182"/>
                  <a:gd name="T14" fmla="*/ 154 w 182"/>
                  <a:gd name="T15" fmla="*/ 174 h 182"/>
                  <a:gd name="T16" fmla="*/ 122 w 182"/>
                  <a:gd name="T17" fmla="*/ 174 h 182"/>
                  <a:gd name="T18" fmla="*/ 122 w 182"/>
                  <a:gd name="T19" fmla="*/ 157 h 182"/>
                  <a:gd name="T20" fmla="*/ 154 w 182"/>
                  <a:gd name="T21" fmla="*/ 148 h 182"/>
                  <a:gd name="T22" fmla="*/ 182 w 182"/>
                  <a:gd name="T23" fmla="*/ 148 h 182"/>
                  <a:gd name="T24" fmla="*/ 182 w 182"/>
                  <a:gd name="T25" fmla="*/ 0 h 182"/>
                  <a:gd name="T26" fmla="*/ 0 w 182"/>
                  <a:gd name="T27" fmla="*/ 0 h 182"/>
                  <a:gd name="T28" fmla="*/ 0 w 182"/>
                  <a:gd name="T29" fmla="*/ 148 h 1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2"/>
                  <a:gd name="T46" fmla="*/ 0 h 182"/>
                  <a:gd name="T47" fmla="*/ 182 w 182"/>
                  <a:gd name="T48" fmla="*/ 182 h 1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2" h="182">
                    <a:moveTo>
                      <a:pt x="0" y="148"/>
                    </a:moveTo>
                    <a:lnTo>
                      <a:pt x="29" y="148"/>
                    </a:lnTo>
                    <a:lnTo>
                      <a:pt x="60" y="157"/>
                    </a:lnTo>
                    <a:lnTo>
                      <a:pt x="60" y="174"/>
                    </a:lnTo>
                    <a:lnTo>
                      <a:pt x="29" y="174"/>
                    </a:lnTo>
                    <a:lnTo>
                      <a:pt x="29" y="182"/>
                    </a:lnTo>
                    <a:lnTo>
                      <a:pt x="154" y="182"/>
                    </a:lnTo>
                    <a:lnTo>
                      <a:pt x="154" y="174"/>
                    </a:lnTo>
                    <a:lnTo>
                      <a:pt x="122" y="174"/>
                    </a:lnTo>
                    <a:lnTo>
                      <a:pt x="122" y="157"/>
                    </a:lnTo>
                    <a:lnTo>
                      <a:pt x="154" y="148"/>
                    </a:lnTo>
                    <a:lnTo>
                      <a:pt x="182" y="148"/>
                    </a:lnTo>
                    <a:lnTo>
                      <a:pt x="182" y="0"/>
                    </a:lnTo>
                    <a:lnTo>
                      <a:pt x="0" y="0"/>
                    </a:lnTo>
                    <a:lnTo>
                      <a:pt x="0" y="148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48" name="Line 2119"/>
              <p:cNvSpPr>
                <a:spLocks noChangeShapeType="1"/>
              </p:cNvSpPr>
              <p:nvPr/>
            </p:nvSpPr>
            <p:spPr bwMode="auto">
              <a:xfrm>
                <a:off x="430" y="1352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49" name="Line 2120"/>
              <p:cNvSpPr>
                <a:spLocks noChangeShapeType="1"/>
              </p:cNvSpPr>
              <p:nvPr/>
            </p:nvSpPr>
            <p:spPr bwMode="auto">
              <a:xfrm>
                <a:off x="430" y="1335"/>
                <a:ext cx="6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50" name="Line 2121"/>
              <p:cNvSpPr>
                <a:spLocks noChangeShapeType="1"/>
              </p:cNvSpPr>
              <p:nvPr/>
            </p:nvSpPr>
            <p:spPr bwMode="auto">
              <a:xfrm>
                <a:off x="399" y="1326"/>
                <a:ext cx="12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51" name="Freeform 2122"/>
              <p:cNvSpPr>
                <a:spLocks noEditPoints="1"/>
              </p:cNvSpPr>
              <p:nvPr/>
            </p:nvSpPr>
            <p:spPr bwMode="auto">
              <a:xfrm>
                <a:off x="287" y="1279"/>
                <a:ext cx="66" cy="66"/>
              </a:xfrm>
              <a:custGeom>
                <a:avLst/>
                <a:gdLst>
                  <a:gd name="T0" fmla="*/ 5 w 66"/>
                  <a:gd name="T1" fmla="*/ 41 h 66"/>
                  <a:gd name="T2" fmla="*/ 0 w 66"/>
                  <a:gd name="T3" fmla="*/ 0 h 66"/>
                  <a:gd name="T4" fmla="*/ 10 w 66"/>
                  <a:gd name="T5" fmla="*/ 41 h 66"/>
                  <a:gd name="T6" fmla="*/ 15 w 66"/>
                  <a:gd name="T7" fmla="*/ 0 h 66"/>
                  <a:gd name="T8" fmla="*/ 10 w 66"/>
                  <a:gd name="T9" fmla="*/ 41 h 66"/>
                  <a:gd name="T10" fmla="*/ 25 w 66"/>
                  <a:gd name="T11" fmla="*/ 41 h 66"/>
                  <a:gd name="T12" fmla="*/ 20 w 66"/>
                  <a:gd name="T13" fmla="*/ 0 h 66"/>
                  <a:gd name="T14" fmla="*/ 30 w 66"/>
                  <a:gd name="T15" fmla="*/ 41 h 66"/>
                  <a:gd name="T16" fmla="*/ 35 w 66"/>
                  <a:gd name="T17" fmla="*/ 0 h 66"/>
                  <a:gd name="T18" fmla="*/ 30 w 66"/>
                  <a:gd name="T19" fmla="*/ 41 h 66"/>
                  <a:gd name="T20" fmla="*/ 45 w 66"/>
                  <a:gd name="T21" fmla="*/ 41 h 66"/>
                  <a:gd name="T22" fmla="*/ 40 w 66"/>
                  <a:gd name="T23" fmla="*/ 0 h 66"/>
                  <a:gd name="T24" fmla="*/ 50 w 66"/>
                  <a:gd name="T25" fmla="*/ 41 h 66"/>
                  <a:gd name="T26" fmla="*/ 56 w 66"/>
                  <a:gd name="T27" fmla="*/ 0 h 66"/>
                  <a:gd name="T28" fmla="*/ 50 w 66"/>
                  <a:gd name="T29" fmla="*/ 41 h 66"/>
                  <a:gd name="T30" fmla="*/ 66 w 66"/>
                  <a:gd name="T31" fmla="*/ 41 h 66"/>
                  <a:gd name="T32" fmla="*/ 60 w 66"/>
                  <a:gd name="T33" fmla="*/ 0 h 66"/>
                  <a:gd name="T34" fmla="*/ 60 w 66"/>
                  <a:gd name="T35" fmla="*/ 66 h 66"/>
                  <a:gd name="T36" fmla="*/ 66 w 66"/>
                  <a:gd name="T37" fmla="*/ 46 h 66"/>
                  <a:gd name="T38" fmla="*/ 60 w 66"/>
                  <a:gd name="T39" fmla="*/ 66 h 66"/>
                  <a:gd name="T40" fmla="*/ 56 w 66"/>
                  <a:gd name="T41" fmla="*/ 66 h 66"/>
                  <a:gd name="T42" fmla="*/ 50 w 66"/>
                  <a:gd name="T43" fmla="*/ 46 h 66"/>
                  <a:gd name="T44" fmla="*/ 40 w 66"/>
                  <a:gd name="T45" fmla="*/ 66 h 66"/>
                  <a:gd name="T46" fmla="*/ 45 w 66"/>
                  <a:gd name="T47" fmla="*/ 46 h 66"/>
                  <a:gd name="T48" fmla="*/ 40 w 66"/>
                  <a:gd name="T49" fmla="*/ 66 h 66"/>
                  <a:gd name="T50" fmla="*/ 35 w 66"/>
                  <a:gd name="T51" fmla="*/ 66 h 66"/>
                  <a:gd name="T52" fmla="*/ 30 w 66"/>
                  <a:gd name="T53" fmla="*/ 46 h 66"/>
                  <a:gd name="T54" fmla="*/ 20 w 66"/>
                  <a:gd name="T55" fmla="*/ 66 h 66"/>
                  <a:gd name="T56" fmla="*/ 25 w 66"/>
                  <a:gd name="T57" fmla="*/ 46 h 66"/>
                  <a:gd name="T58" fmla="*/ 20 w 66"/>
                  <a:gd name="T59" fmla="*/ 66 h 66"/>
                  <a:gd name="T60" fmla="*/ 15 w 66"/>
                  <a:gd name="T61" fmla="*/ 66 h 66"/>
                  <a:gd name="T62" fmla="*/ 10 w 66"/>
                  <a:gd name="T63" fmla="*/ 46 h 66"/>
                  <a:gd name="T64" fmla="*/ 0 w 66"/>
                  <a:gd name="T65" fmla="*/ 66 h 66"/>
                  <a:gd name="T66" fmla="*/ 5 w 66"/>
                  <a:gd name="T67" fmla="*/ 46 h 66"/>
                  <a:gd name="T68" fmla="*/ 0 w 66"/>
                  <a:gd name="T69" fmla="*/ 66 h 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"/>
                  <a:gd name="T106" fmla="*/ 0 h 66"/>
                  <a:gd name="T107" fmla="*/ 66 w 66"/>
                  <a:gd name="T108" fmla="*/ 66 h 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" h="66">
                    <a:moveTo>
                      <a:pt x="0" y="41"/>
                    </a:moveTo>
                    <a:lnTo>
                      <a:pt x="5" y="4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  <a:moveTo>
                      <a:pt x="10" y="41"/>
                    </a:moveTo>
                    <a:lnTo>
                      <a:pt x="15" y="41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41"/>
                    </a:lnTo>
                    <a:close/>
                    <a:moveTo>
                      <a:pt x="20" y="41"/>
                    </a:moveTo>
                    <a:lnTo>
                      <a:pt x="25" y="41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20" y="41"/>
                    </a:lnTo>
                    <a:close/>
                    <a:moveTo>
                      <a:pt x="30" y="41"/>
                    </a:moveTo>
                    <a:lnTo>
                      <a:pt x="35" y="41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30" y="41"/>
                    </a:lnTo>
                    <a:close/>
                    <a:moveTo>
                      <a:pt x="40" y="41"/>
                    </a:moveTo>
                    <a:lnTo>
                      <a:pt x="45" y="41"/>
                    </a:lnTo>
                    <a:lnTo>
                      <a:pt x="45" y="0"/>
                    </a:lnTo>
                    <a:lnTo>
                      <a:pt x="40" y="0"/>
                    </a:lnTo>
                    <a:lnTo>
                      <a:pt x="40" y="41"/>
                    </a:lnTo>
                    <a:close/>
                    <a:moveTo>
                      <a:pt x="50" y="41"/>
                    </a:moveTo>
                    <a:lnTo>
                      <a:pt x="56" y="4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50" y="41"/>
                    </a:lnTo>
                    <a:close/>
                    <a:moveTo>
                      <a:pt x="60" y="41"/>
                    </a:moveTo>
                    <a:lnTo>
                      <a:pt x="66" y="41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60" y="41"/>
                    </a:lnTo>
                    <a:close/>
                    <a:moveTo>
                      <a:pt x="60" y="66"/>
                    </a:moveTo>
                    <a:lnTo>
                      <a:pt x="66" y="66"/>
                    </a:lnTo>
                    <a:lnTo>
                      <a:pt x="66" y="46"/>
                    </a:lnTo>
                    <a:lnTo>
                      <a:pt x="60" y="46"/>
                    </a:lnTo>
                    <a:lnTo>
                      <a:pt x="60" y="66"/>
                    </a:lnTo>
                    <a:close/>
                    <a:moveTo>
                      <a:pt x="50" y="66"/>
                    </a:moveTo>
                    <a:lnTo>
                      <a:pt x="56" y="66"/>
                    </a:lnTo>
                    <a:lnTo>
                      <a:pt x="56" y="46"/>
                    </a:lnTo>
                    <a:lnTo>
                      <a:pt x="50" y="46"/>
                    </a:lnTo>
                    <a:lnTo>
                      <a:pt x="50" y="66"/>
                    </a:lnTo>
                    <a:close/>
                    <a:moveTo>
                      <a:pt x="40" y="66"/>
                    </a:moveTo>
                    <a:lnTo>
                      <a:pt x="45" y="66"/>
                    </a:lnTo>
                    <a:lnTo>
                      <a:pt x="45" y="46"/>
                    </a:lnTo>
                    <a:lnTo>
                      <a:pt x="40" y="46"/>
                    </a:lnTo>
                    <a:lnTo>
                      <a:pt x="40" y="66"/>
                    </a:lnTo>
                    <a:close/>
                    <a:moveTo>
                      <a:pt x="30" y="66"/>
                    </a:moveTo>
                    <a:lnTo>
                      <a:pt x="35" y="66"/>
                    </a:lnTo>
                    <a:lnTo>
                      <a:pt x="35" y="46"/>
                    </a:lnTo>
                    <a:lnTo>
                      <a:pt x="30" y="46"/>
                    </a:lnTo>
                    <a:lnTo>
                      <a:pt x="30" y="66"/>
                    </a:lnTo>
                    <a:close/>
                    <a:moveTo>
                      <a:pt x="20" y="66"/>
                    </a:moveTo>
                    <a:lnTo>
                      <a:pt x="25" y="66"/>
                    </a:lnTo>
                    <a:lnTo>
                      <a:pt x="25" y="46"/>
                    </a:lnTo>
                    <a:lnTo>
                      <a:pt x="20" y="46"/>
                    </a:lnTo>
                    <a:lnTo>
                      <a:pt x="20" y="66"/>
                    </a:lnTo>
                    <a:close/>
                    <a:moveTo>
                      <a:pt x="10" y="66"/>
                    </a:moveTo>
                    <a:lnTo>
                      <a:pt x="15" y="66"/>
                    </a:lnTo>
                    <a:lnTo>
                      <a:pt x="15" y="46"/>
                    </a:lnTo>
                    <a:lnTo>
                      <a:pt x="10" y="46"/>
                    </a:lnTo>
                    <a:lnTo>
                      <a:pt x="10" y="66"/>
                    </a:lnTo>
                    <a:close/>
                    <a:moveTo>
                      <a:pt x="0" y="66"/>
                    </a:moveTo>
                    <a:lnTo>
                      <a:pt x="5" y="66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2" name="Rectangle 2123"/>
              <p:cNvSpPr>
                <a:spLocks noChangeArrowheads="1"/>
              </p:cNvSpPr>
              <p:nvPr/>
            </p:nvSpPr>
            <p:spPr bwMode="auto">
              <a:xfrm>
                <a:off x="294" y="1133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3" name="Freeform 2124"/>
              <p:cNvSpPr>
                <a:spLocks/>
              </p:cNvSpPr>
              <p:nvPr/>
            </p:nvSpPr>
            <p:spPr bwMode="auto">
              <a:xfrm>
                <a:off x="294" y="1133"/>
                <a:ext cx="51" cy="4"/>
              </a:xfrm>
              <a:custGeom>
                <a:avLst/>
                <a:gdLst>
                  <a:gd name="T0" fmla="*/ 0 w 51"/>
                  <a:gd name="T1" fmla="*/ 0 h 4"/>
                  <a:gd name="T2" fmla="*/ 5 w 51"/>
                  <a:gd name="T3" fmla="*/ 4 h 4"/>
                  <a:gd name="T4" fmla="*/ 46 w 51"/>
                  <a:gd name="T5" fmla="*/ 4 h 4"/>
                  <a:gd name="T6" fmla="*/ 51 w 5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1"/>
                  <a:gd name="T13" fmla="*/ 0 h 4"/>
                  <a:gd name="T14" fmla="*/ 51 w 5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1" h="4">
                    <a:moveTo>
                      <a:pt x="0" y="0"/>
                    </a:moveTo>
                    <a:lnTo>
                      <a:pt x="5" y="4"/>
                    </a:lnTo>
                    <a:lnTo>
                      <a:pt x="46" y="4"/>
                    </a:lnTo>
                    <a:lnTo>
                      <a:pt x="51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4" name="Rectangle 2125"/>
              <p:cNvSpPr>
                <a:spLocks noChangeArrowheads="1"/>
              </p:cNvSpPr>
              <p:nvPr/>
            </p:nvSpPr>
            <p:spPr bwMode="auto">
              <a:xfrm>
                <a:off x="294" y="1158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5" name="Rectangle 2126"/>
              <p:cNvSpPr>
                <a:spLocks noChangeArrowheads="1"/>
              </p:cNvSpPr>
              <p:nvPr/>
            </p:nvSpPr>
            <p:spPr bwMode="auto">
              <a:xfrm>
                <a:off x="294" y="1183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6" name="Rectangle 2127"/>
              <p:cNvSpPr>
                <a:spLocks noChangeArrowheads="1"/>
              </p:cNvSpPr>
              <p:nvPr/>
            </p:nvSpPr>
            <p:spPr bwMode="auto">
              <a:xfrm>
                <a:off x="294" y="1208"/>
                <a:ext cx="51" cy="2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7" name="Rectangle 2128"/>
              <p:cNvSpPr>
                <a:spLocks noChangeArrowheads="1"/>
              </p:cNvSpPr>
              <p:nvPr/>
            </p:nvSpPr>
            <p:spPr bwMode="auto">
              <a:xfrm>
                <a:off x="294" y="1234"/>
                <a:ext cx="51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8" name="Rectangle 2129"/>
              <p:cNvSpPr>
                <a:spLocks noChangeArrowheads="1"/>
              </p:cNvSpPr>
              <p:nvPr/>
            </p:nvSpPr>
            <p:spPr bwMode="auto">
              <a:xfrm>
                <a:off x="287" y="1279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59" name="Rectangle 2130"/>
              <p:cNvSpPr>
                <a:spLocks noChangeArrowheads="1"/>
              </p:cNvSpPr>
              <p:nvPr/>
            </p:nvSpPr>
            <p:spPr bwMode="auto">
              <a:xfrm>
                <a:off x="297" y="1279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0" name="Rectangle 2131"/>
              <p:cNvSpPr>
                <a:spLocks noChangeArrowheads="1"/>
              </p:cNvSpPr>
              <p:nvPr/>
            </p:nvSpPr>
            <p:spPr bwMode="auto">
              <a:xfrm>
                <a:off x="307" y="1279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1" name="Rectangle 2132"/>
              <p:cNvSpPr>
                <a:spLocks noChangeArrowheads="1"/>
              </p:cNvSpPr>
              <p:nvPr/>
            </p:nvSpPr>
            <p:spPr bwMode="auto">
              <a:xfrm>
                <a:off x="317" y="1279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2" name="Rectangle 2133"/>
              <p:cNvSpPr>
                <a:spLocks noChangeArrowheads="1"/>
              </p:cNvSpPr>
              <p:nvPr/>
            </p:nvSpPr>
            <p:spPr bwMode="auto">
              <a:xfrm>
                <a:off x="327" y="1279"/>
                <a:ext cx="5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3" name="Rectangle 2134"/>
              <p:cNvSpPr>
                <a:spLocks noChangeArrowheads="1"/>
              </p:cNvSpPr>
              <p:nvPr/>
            </p:nvSpPr>
            <p:spPr bwMode="auto">
              <a:xfrm>
                <a:off x="337" y="1279"/>
                <a:ext cx="6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4" name="Rectangle 2135"/>
              <p:cNvSpPr>
                <a:spLocks noChangeArrowheads="1"/>
              </p:cNvSpPr>
              <p:nvPr/>
            </p:nvSpPr>
            <p:spPr bwMode="auto">
              <a:xfrm>
                <a:off x="347" y="1279"/>
                <a:ext cx="6" cy="41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5" name="Rectangle 2136"/>
              <p:cNvSpPr>
                <a:spLocks noChangeArrowheads="1"/>
              </p:cNvSpPr>
              <p:nvPr/>
            </p:nvSpPr>
            <p:spPr bwMode="auto">
              <a:xfrm>
                <a:off x="347" y="1325"/>
                <a:ext cx="6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6" name="Rectangle 2137"/>
              <p:cNvSpPr>
                <a:spLocks noChangeArrowheads="1"/>
              </p:cNvSpPr>
              <p:nvPr/>
            </p:nvSpPr>
            <p:spPr bwMode="auto">
              <a:xfrm>
                <a:off x="337" y="1325"/>
                <a:ext cx="6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7" name="Rectangle 2138"/>
              <p:cNvSpPr>
                <a:spLocks noChangeArrowheads="1"/>
              </p:cNvSpPr>
              <p:nvPr/>
            </p:nvSpPr>
            <p:spPr bwMode="auto">
              <a:xfrm>
                <a:off x="327" y="1325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8" name="Rectangle 2139"/>
              <p:cNvSpPr>
                <a:spLocks noChangeArrowheads="1"/>
              </p:cNvSpPr>
              <p:nvPr/>
            </p:nvSpPr>
            <p:spPr bwMode="auto">
              <a:xfrm>
                <a:off x="317" y="1325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69" name="Rectangle 2140"/>
              <p:cNvSpPr>
                <a:spLocks noChangeArrowheads="1"/>
              </p:cNvSpPr>
              <p:nvPr/>
            </p:nvSpPr>
            <p:spPr bwMode="auto">
              <a:xfrm>
                <a:off x="307" y="1325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70" name="Rectangle 2141"/>
              <p:cNvSpPr>
                <a:spLocks noChangeArrowheads="1"/>
              </p:cNvSpPr>
              <p:nvPr/>
            </p:nvSpPr>
            <p:spPr bwMode="auto">
              <a:xfrm>
                <a:off x="297" y="1325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71" name="Rectangle 2142"/>
              <p:cNvSpPr>
                <a:spLocks noChangeArrowheads="1"/>
              </p:cNvSpPr>
              <p:nvPr/>
            </p:nvSpPr>
            <p:spPr bwMode="auto">
              <a:xfrm>
                <a:off x="287" y="1325"/>
                <a:ext cx="5" cy="2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72" name="Line 2143"/>
              <p:cNvSpPr>
                <a:spLocks noChangeShapeType="1"/>
              </p:cNvSpPr>
              <p:nvPr/>
            </p:nvSpPr>
            <p:spPr bwMode="auto">
              <a:xfrm flipV="1">
                <a:off x="294" y="1137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3" name="Line 2144"/>
              <p:cNvSpPr>
                <a:spLocks noChangeShapeType="1"/>
              </p:cNvSpPr>
              <p:nvPr/>
            </p:nvSpPr>
            <p:spPr bwMode="auto">
              <a:xfrm>
                <a:off x="340" y="1137"/>
                <a:ext cx="5" cy="1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4" name="Line 2145"/>
              <p:cNvSpPr>
                <a:spLocks noChangeShapeType="1"/>
              </p:cNvSpPr>
              <p:nvPr/>
            </p:nvSpPr>
            <p:spPr bwMode="auto">
              <a:xfrm>
                <a:off x="297" y="1226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5" name="Line 2146"/>
              <p:cNvSpPr>
                <a:spLocks noChangeShapeType="1"/>
              </p:cNvSpPr>
              <p:nvPr/>
            </p:nvSpPr>
            <p:spPr bwMode="auto">
              <a:xfrm>
                <a:off x="297" y="1222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6" name="Line 2147"/>
              <p:cNvSpPr>
                <a:spLocks noChangeShapeType="1"/>
              </p:cNvSpPr>
              <p:nvPr/>
            </p:nvSpPr>
            <p:spPr bwMode="auto">
              <a:xfrm>
                <a:off x="297" y="1218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7" name="Line 2148"/>
              <p:cNvSpPr>
                <a:spLocks noChangeShapeType="1"/>
              </p:cNvSpPr>
              <p:nvPr/>
            </p:nvSpPr>
            <p:spPr bwMode="auto">
              <a:xfrm>
                <a:off x="297" y="1215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8" name="Line 2149"/>
              <p:cNvSpPr>
                <a:spLocks noChangeShapeType="1"/>
              </p:cNvSpPr>
              <p:nvPr/>
            </p:nvSpPr>
            <p:spPr bwMode="auto">
              <a:xfrm>
                <a:off x="297" y="1211"/>
                <a:ext cx="33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79" name="Rectangle 2150"/>
              <p:cNvSpPr>
                <a:spLocks noChangeArrowheads="1"/>
              </p:cNvSpPr>
              <p:nvPr/>
            </p:nvSpPr>
            <p:spPr bwMode="auto">
              <a:xfrm>
                <a:off x="319" y="1163"/>
                <a:ext cx="16" cy="10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0" name="Rectangle 2151"/>
              <p:cNvSpPr>
                <a:spLocks noChangeArrowheads="1"/>
              </p:cNvSpPr>
              <p:nvPr/>
            </p:nvSpPr>
            <p:spPr bwMode="auto">
              <a:xfrm>
                <a:off x="334" y="1197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1" name="Rectangle 2152"/>
              <p:cNvSpPr>
                <a:spLocks noChangeArrowheads="1"/>
              </p:cNvSpPr>
              <p:nvPr/>
            </p:nvSpPr>
            <p:spPr bwMode="auto">
              <a:xfrm>
                <a:off x="334" y="1211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2" name="Rectangle 2153"/>
              <p:cNvSpPr>
                <a:spLocks noChangeArrowheads="1"/>
              </p:cNvSpPr>
              <p:nvPr/>
            </p:nvSpPr>
            <p:spPr bwMode="auto">
              <a:xfrm>
                <a:off x="334" y="1216"/>
                <a:ext cx="7" cy="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3" name="Freeform 2154"/>
              <p:cNvSpPr>
                <a:spLocks noEditPoints="1"/>
              </p:cNvSpPr>
              <p:nvPr/>
            </p:nvSpPr>
            <p:spPr bwMode="auto">
              <a:xfrm>
                <a:off x="312" y="1191"/>
                <a:ext cx="234" cy="129"/>
              </a:xfrm>
              <a:custGeom>
                <a:avLst/>
                <a:gdLst>
                  <a:gd name="T0" fmla="*/ 0 w 234"/>
                  <a:gd name="T1" fmla="*/ 5 h 129"/>
                  <a:gd name="T2" fmla="*/ 15 w 234"/>
                  <a:gd name="T3" fmla="*/ 5 h 129"/>
                  <a:gd name="T4" fmla="*/ 15 w 234"/>
                  <a:gd name="T5" fmla="*/ 0 h 129"/>
                  <a:gd name="T6" fmla="*/ 0 w 234"/>
                  <a:gd name="T7" fmla="*/ 0 h 129"/>
                  <a:gd name="T8" fmla="*/ 0 w 234"/>
                  <a:gd name="T9" fmla="*/ 5 h 129"/>
                  <a:gd name="T10" fmla="*/ 226 w 234"/>
                  <a:gd name="T11" fmla="*/ 129 h 129"/>
                  <a:gd name="T12" fmla="*/ 234 w 234"/>
                  <a:gd name="T13" fmla="*/ 129 h 129"/>
                  <a:gd name="T14" fmla="*/ 234 w 234"/>
                  <a:gd name="T15" fmla="*/ 127 h 129"/>
                  <a:gd name="T16" fmla="*/ 226 w 234"/>
                  <a:gd name="T17" fmla="*/ 127 h 129"/>
                  <a:gd name="T18" fmla="*/ 226 w 234"/>
                  <a:gd name="T19" fmla="*/ 129 h 129"/>
                  <a:gd name="T20" fmla="*/ 87 w 234"/>
                  <a:gd name="T21" fmla="*/ 101 h 129"/>
                  <a:gd name="T22" fmla="*/ 87 w 234"/>
                  <a:gd name="T23" fmla="*/ 16 h 129"/>
                  <a:gd name="T24" fmla="*/ 212 w 234"/>
                  <a:gd name="T25" fmla="*/ 16 h 129"/>
                  <a:gd name="T26" fmla="*/ 212 w 234"/>
                  <a:gd name="T27" fmla="*/ 101 h 129"/>
                  <a:gd name="T28" fmla="*/ 87 w 234"/>
                  <a:gd name="T29" fmla="*/ 101 h 129"/>
                  <a:gd name="T30" fmla="*/ 81 w 234"/>
                  <a:gd name="T31" fmla="*/ 107 h 129"/>
                  <a:gd name="T32" fmla="*/ 217 w 234"/>
                  <a:gd name="T33" fmla="*/ 107 h 129"/>
                  <a:gd name="T34" fmla="*/ 217 w 234"/>
                  <a:gd name="T35" fmla="*/ 10 h 129"/>
                  <a:gd name="T36" fmla="*/ 223 w 234"/>
                  <a:gd name="T37" fmla="*/ 10 h 129"/>
                  <a:gd name="T38" fmla="*/ 223 w 234"/>
                  <a:gd name="T39" fmla="*/ 4 h 129"/>
                  <a:gd name="T40" fmla="*/ 75 w 234"/>
                  <a:gd name="T41" fmla="*/ 4 h 129"/>
                  <a:gd name="T42" fmla="*/ 75 w 234"/>
                  <a:gd name="T43" fmla="*/ 112 h 129"/>
                  <a:gd name="T44" fmla="*/ 81 w 234"/>
                  <a:gd name="T45" fmla="*/ 112 h 129"/>
                  <a:gd name="T46" fmla="*/ 81 w 234"/>
                  <a:gd name="T47" fmla="*/ 107 h 1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4"/>
                  <a:gd name="T73" fmla="*/ 0 h 129"/>
                  <a:gd name="T74" fmla="*/ 234 w 234"/>
                  <a:gd name="T75" fmla="*/ 129 h 1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4" h="129">
                    <a:moveTo>
                      <a:pt x="0" y="5"/>
                    </a:moveTo>
                    <a:lnTo>
                      <a:pt x="15" y="5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  <a:moveTo>
                      <a:pt x="226" y="129"/>
                    </a:moveTo>
                    <a:lnTo>
                      <a:pt x="234" y="129"/>
                    </a:lnTo>
                    <a:lnTo>
                      <a:pt x="234" y="127"/>
                    </a:lnTo>
                    <a:lnTo>
                      <a:pt x="226" y="127"/>
                    </a:lnTo>
                    <a:lnTo>
                      <a:pt x="226" y="129"/>
                    </a:lnTo>
                    <a:close/>
                    <a:moveTo>
                      <a:pt x="87" y="101"/>
                    </a:moveTo>
                    <a:lnTo>
                      <a:pt x="87" y="16"/>
                    </a:lnTo>
                    <a:lnTo>
                      <a:pt x="212" y="16"/>
                    </a:lnTo>
                    <a:lnTo>
                      <a:pt x="212" y="101"/>
                    </a:lnTo>
                    <a:lnTo>
                      <a:pt x="87" y="101"/>
                    </a:lnTo>
                    <a:close/>
                    <a:moveTo>
                      <a:pt x="81" y="107"/>
                    </a:moveTo>
                    <a:lnTo>
                      <a:pt x="217" y="107"/>
                    </a:lnTo>
                    <a:lnTo>
                      <a:pt x="217" y="10"/>
                    </a:lnTo>
                    <a:lnTo>
                      <a:pt x="223" y="10"/>
                    </a:lnTo>
                    <a:lnTo>
                      <a:pt x="223" y="4"/>
                    </a:lnTo>
                    <a:lnTo>
                      <a:pt x="75" y="4"/>
                    </a:lnTo>
                    <a:lnTo>
                      <a:pt x="75" y="112"/>
                    </a:lnTo>
                    <a:lnTo>
                      <a:pt x="81" y="112"/>
                    </a:lnTo>
                    <a:lnTo>
                      <a:pt x="81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4" name="Rectangle 2155"/>
              <p:cNvSpPr>
                <a:spLocks noChangeArrowheads="1"/>
              </p:cNvSpPr>
              <p:nvPr/>
            </p:nvSpPr>
            <p:spPr bwMode="auto">
              <a:xfrm>
                <a:off x="312" y="1191"/>
                <a:ext cx="15" cy="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5" name="Rectangle 2156"/>
              <p:cNvSpPr>
                <a:spLocks noChangeArrowheads="1"/>
              </p:cNvSpPr>
              <p:nvPr/>
            </p:nvSpPr>
            <p:spPr bwMode="auto">
              <a:xfrm>
                <a:off x="538" y="1318"/>
                <a:ext cx="8" cy="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6" name="Rectangle 2157"/>
              <p:cNvSpPr>
                <a:spLocks noChangeArrowheads="1"/>
              </p:cNvSpPr>
              <p:nvPr/>
            </p:nvSpPr>
            <p:spPr bwMode="auto">
              <a:xfrm>
                <a:off x="399" y="1207"/>
                <a:ext cx="125" cy="8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7" name="Freeform 2158"/>
              <p:cNvSpPr>
                <a:spLocks/>
              </p:cNvSpPr>
              <p:nvPr/>
            </p:nvSpPr>
            <p:spPr bwMode="auto">
              <a:xfrm>
                <a:off x="387" y="1195"/>
                <a:ext cx="148" cy="108"/>
              </a:xfrm>
              <a:custGeom>
                <a:avLst/>
                <a:gdLst>
                  <a:gd name="T0" fmla="*/ 6 w 148"/>
                  <a:gd name="T1" fmla="*/ 103 h 108"/>
                  <a:gd name="T2" fmla="*/ 142 w 148"/>
                  <a:gd name="T3" fmla="*/ 103 h 108"/>
                  <a:gd name="T4" fmla="*/ 142 w 148"/>
                  <a:gd name="T5" fmla="*/ 6 h 108"/>
                  <a:gd name="T6" fmla="*/ 148 w 148"/>
                  <a:gd name="T7" fmla="*/ 6 h 108"/>
                  <a:gd name="T8" fmla="*/ 148 w 148"/>
                  <a:gd name="T9" fmla="*/ 0 h 108"/>
                  <a:gd name="T10" fmla="*/ 0 w 148"/>
                  <a:gd name="T11" fmla="*/ 0 h 108"/>
                  <a:gd name="T12" fmla="*/ 0 w 148"/>
                  <a:gd name="T13" fmla="*/ 108 h 108"/>
                  <a:gd name="T14" fmla="*/ 6 w 148"/>
                  <a:gd name="T15" fmla="*/ 108 h 108"/>
                  <a:gd name="T16" fmla="*/ 6 w 148"/>
                  <a:gd name="T17" fmla="*/ 103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08"/>
                  <a:gd name="T29" fmla="*/ 148 w 148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08">
                    <a:moveTo>
                      <a:pt x="6" y="103"/>
                    </a:moveTo>
                    <a:lnTo>
                      <a:pt x="142" y="103"/>
                    </a:lnTo>
                    <a:lnTo>
                      <a:pt x="142" y="6"/>
                    </a:lnTo>
                    <a:lnTo>
                      <a:pt x="148" y="6"/>
                    </a:lnTo>
                    <a:lnTo>
                      <a:pt x="148" y="0"/>
                    </a:lnTo>
                    <a:lnTo>
                      <a:pt x="0" y="0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03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8" name="Freeform 2159"/>
              <p:cNvSpPr>
                <a:spLocks/>
              </p:cNvSpPr>
              <p:nvPr/>
            </p:nvSpPr>
            <p:spPr bwMode="auto">
              <a:xfrm>
                <a:off x="370" y="1318"/>
                <a:ext cx="91" cy="8"/>
              </a:xfrm>
              <a:custGeom>
                <a:avLst/>
                <a:gdLst>
                  <a:gd name="T0" fmla="*/ 0 w 91"/>
                  <a:gd name="T1" fmla="*/ 0 h 8"/>
                  <a:gd name="T2" fmla="*/ 91 w 91"/>
                  <a:gd name="T3" fmla="*/ 0 h 8"/>
                  <a:gd name="T4" fmla="*/ 91 w 91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91"/>
                  <a:gd name="T10" fmla="*/ 0 h 8"/>
                  <a:gd name="T11" fmla="*/ 91 w 9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" h="8">
                    <a:moveTo>
                      <a:pt x="0" y="0"/>
                    </a:moveTo>
                    <a:lnTo>
                      <a:pt x="91" y="0"/>
                    </a:lnTo>
                    <a:lnTo>
                      <a:pt x="91" y="8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47589" name="Line 2160"/>
              <p:cNvSpPr>
                <a:spLocks noChangeShapeType="1"/>
              </p:cNvSpPr>
              <p:nvPr/>
            </p:nvSpPr>
            <p:spPr bwMode="auto">
              <a:xfrm flipV="1">
                <a:off x="416" y="1318"/>
                <a:ext cx="1" cy="8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90" name="Rectangle 2161"/>
              <p:cNvSpPr>
                <a:spLocks noChangeArrowheads="1"/>
              </p:cNvSpPr>
              <p:nvPr/>
            </p:nvSpPr>
            <p:spPr bwMode="auto">
              <a:xfrm>
                <a:off x="172" y="1366"/>
                <a:ext cx="552" cy="3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500" b="1">
                    <a:solidFill>
                      <a:srgbClr val="000000"/>
                    </a:solidFill>
                  </a:rPr>
                  <a:t>Federated</a:t>
                </a:r>
                <a:br>
                  <a:rPr lang="en-US" sz="500" b="1">
                    <a:solidFill>
                      <a:srgbClr val="000000"/>
                    </a:solidFill>
                  </a:rPr>
                </a:br>
                <a:r>
                  <a:rPr lang="en-US" sz="500" b="1">
                    <a:solidFill>
                      <a:srgbClr val="000000"/>
                    </a:solidFill>
                  </a:rPr>
                  <a:t>Certification</a:t>
                </a:r>
                <a:br>
                  <a:rPr lang="en-US" sz="500" b="1">
                    <a:solidFill>
                      <a:srgbClr val="000000"/>
                    </a:solidFill>
                  </a:rPr>
                </a:br>
                <a:r>
                  <a:rPr lang="en-US" sz="500" b="1">
                    <a:solidFill>
                      <a:srgbClr val="000000"/>
                    </a:solidFill>
                  </a:rPr>
                  <a:t>Authorities</a:t>
                </a:r>
                <a:endParaRPr lang="en-US" sz="700" i="1">
                  <a:solidFill>
                    <a:schemeClr val="tx2"/>
                  </a:solidFill>
                </a:endParaRPr>
              </a:p>
            </p:txBody>
          </p:sp>
          <p:sp>
            <p:nvSpPr>
              <p:cNvPr id="47591" name="Line 2162"/>
              <p:cNvSpPr>
                <a:spLocks noChangeShapeType="1"/>
              </p:cNvSpPr>
              <p:nvPr/>
            </p:nvSpPr>
            <p:spPr bwMode="auto">
              <a:xfrm flipH="1">
                <a:off x="601" y="1122"/>
                <a:ext cx="2" cy="1"/>
              </a:xfrm>
              <a:prstGeom prst="line">
                <a:avLst/>
              </a:prstGeom>
              <a:noFill/>
              <a:ln w="238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538" name="Line 2163"/>
            <p:cNvSpPr>
              <a:spLocks noChangeShapeType="1"/>
            </p:cNvSpPr>
            <p:nvPr/>
          </p:nvSpPr>
          <p:spPr bwMode="auto">
            <a:xfrm flipV="1">
              <a:off x="3016" y="3249"/>
              <a:ext cx="454" cy="5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539" name="Line 2164"/>
            <p:cNvSpPr>
              <a:spLocks noChangeShapeType="1"/>
            </p:cNvSpPr>
            <p:nvPr/>
          </p:nvSpPr>
          <p:spPr bwMode="auto">
            <a:xfrm flipH="1" flipV="1">
              <a:off x="2245" y="3249"/>
              <a:ext cx="363" cy="6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dirty="0" smtClean="0"/>
              <a:t>Security Trust Mechanisms</a:t>
            </a:r>
          </a:p>
        </p:txBody>
      </p:sp>
      <p:pic>
        <p:nvPicPr>
          <p:cNvPr id="81922" name="Picture 2" descr="H:\Home\davidg\UvA\Onderwijs\SNE2008\Aa480562.ch1_brokauthkerb_f01(en-us,MSDN.10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785938"/>
            <a:ext cx="2857500" cy="287496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43012" name="Picture 3" descr="H:\Home\davidg\UvA\Onderwijs\SNE2008\Kerberos_logo_100px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350" y="1928813"/>
            <a:ext cx="73977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 descr="H:\Home\davidg\UvA\Onderwijs\SNE2008\CAarchitectur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3000375"/>
            <a:ext cx="3319462" cy="35433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785813"/>
            <a:ext cx="2371725" cy="1847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43015" name="TextBox 9"/>
          <p:cNvSpPr txBox="1">
            <a:spLocks noChangeArrowheads="1"/>
          </p:cNvSpPr>
          <p:nvPr/>
        </p:nvSpPr>
        <p:spPr bwMode="auto">
          <a:xfrm>
            <a:off x="214282" y="5715016"/>
            <a:ext cx="36433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dirty="0" smtClean="0"/>
              <a:t>Intra-organizational security vs. global grids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43900" y="5715016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...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dirty="0" smtClean="0"/>
              <a:t>Direct (username-password) </a:t>
            </a:r>
            <a:r>
              <a:rPr lang="en-US" dirty="0" err="1" smtClean="0"/>
              <a:t>authN</a:t>
            </a:r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r>
              <a:rPr lang="en-US" dirty="0" smtClean="0"/>
              <a:t>Dedicated to each site where you want access</a:t>
            </a:r>
          </a:p>
          <a:p>
            <a:endParaRPr lang="en-US" dirty="0" smtClean="0"/>
          </a:p>
          <a:p>
            <a:r>
              <a:rPr lang="en-US" dirty="0" smtClean="0"/>
              <a:t>Usually strongly linked to authorization</a:t>
            </a:r>
          </a:p>
          <a:p>
            <a:pPr lvl="1"/>
            <a:r>
              <a:rPr lang="en-US" dirty="0" smtClean="0"/>
              <a:t>different accounts for different roles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a multi-organizational problem is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b="1" dirty="0" smtClean="0">
                <a:latin typeface="Vladimir Script" pitchFamily="66" charset="0"/>
              </a:rPr>
              <a:t>O</a:t>
            </a:r>
            <a:r>
              <a:rPr lang="en-US" dirty="0" smtClean="0"/>
              <a:t>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sites</a:t>
            </a:r>
            <a:r>
              <a:rPr lang="en-US" dirty="0" smtClean="0"/>
              <a:t>) * </a:t>
            </a:r>
            <a:r>
              <a:rPr lang="en-US" b="1" dirty="0" smtClean="0">
                <a:latin typeface="Vladimir Script" pitchFamily="66" charset="0"/>
              </a:rPr>
              <a:t>O</a:t>
            </a:r>
            <a:r>
              <a:rPr lang="en-US" dirty="0" smtClean="0"/>
              <a:t>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users</a:t>
            </a:r>
            <a:r>
              <a:rPr lang="en-US" dirty="0" smtClean="0"/>
              <a:t>)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14282" y="607220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Federation technologies (see later) help in some respects</a:t>
            </a:r>
            <a:endParaRPr lang="en-US" i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58" y="5572140"/>
            <a:ext cx="1371593" cy="10686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0" y="450850"/>
            <a:ext cx="9144000" cy="6407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1" name="Picture 5" descr="rtm_8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34975"/>
            <a:ext cx="8569325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107950" y="668337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</a:rPr>
              <a:t>Graphics: Real Time Monitor, Gidon Moont, Imperial College London, see http://gridportal.hep.ph.ic.ac.uk/rtm/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smtClean="0"/>
              <a:t>Kerberos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r>
              <a:rPr lang="en-US" dirty="0" smtClean="0"/>
              <a:t>Common trust domain around a KDC</a:t>
            </a:r>
          </a:p>
          <a:p>
            <a:r>
              <a:rPr lang="en-US" dirty="0" smtClean="0"/>
              <a:t>Based on service tickets, derived from a TGT</a:t>
            </a:r>
          </a:p>
          <a:p>
            <a:pPr lvl="1"/>
            <a:r>
              <a:rPr lang="en-US" dirty="0" smtClean="0"/>
              <a:t>Encrypted with the service key from the target service</a:t>
            </a:r>
          </a:p>
          <a:p>
            <a:pPr lvl="1"/>
            <a:r>
              <a:rPr lang="en-US" dirty="0" smtClean="0"/>
              <a:t>Whether you talk to the ‘right’ server is implicit in it’s ability to decode your service ticket</a:t>
            </a:r>
          </a:p>
          <a:p>
            <a:r>
              <a:rPr lang="en-US" dirty="0" smtClean="0"/>
              <a:t>Cross-domain trust by recognizing KDC tickets</a:t>
            </a:r>
          </a:p>
          <a:p>
            <a:pPr lvl="1"/>
            <a:r>
              <a:rPr lang="en-US" dirty="0" smtClean="0"/>
              <a:t>interesting in presence of symmetric crypto</a:t>
            </a:r>
          </a:p>
          <a:p>
            <a:pPr lvl="1"/>
            <a:r>
              <a:rPr lang="en-US" dirty="0" smtClean="0"/>
              <a:t>but usually, alignment mismatch between </a:t>
            </a:r>
            <a:br>
              <a:rPr lang="en-US" dirty="0" smtClean="0"/>
            </a:br>
            <a:r>
              <a:rPr lang="en-US" dirty="0" smtClean="0"/>
              <a:t>	organizations is the limiting factor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For multi-domain gets to be </a:t>
            </a:r>
            <a:r>
              <a:rPr lang="en-US" b="1" dirty="0" smtClean="0">
                <a:latin typeface="Vladimir Script" pitchFamily="66" charset="0"/>
              </a:rPr>
              <a:t>O</a:t>
            </a:r>
            <a:r>
              <a:rPr lang="en-US" dirty="0" smtClean="0"/>
              <a:t>(n</a:t>
            </a:r>
            <a:r>
              <a:rPr lang="en-US" baseline="30000" dirty="0" smtClean="0"/>
              <a:t>2</a:t>
            </a:r>
            <a:r>
              <a:rPr lang="en-US" dirty="0" smtClean="0"/>
              <a:t>) for </a:t>
            </a:r>
            <a:r>
              <a:rPr lang="en-US" i="1" dirty="0" smtClean="0"/>
              <a:t>n</a:t>
            </a:r>
            <a:r>
              <a:rPr lang="en-US" dirty="0" smtClean="0"/>
              <a:t> sites</a:t>
            </a:r>
          </a:p>
          <a:p>
            <a:endParaRPr lang="en-US" dirty="0" smtClean="0"/>
          </a:p>
        </p:txBody>
      </p:sp>
      <p:pic>
        <p:nvPicPr>
          <p:cNvPr id="4" name="Picture 2" descr="H:\Home\davidg\UvA\Onderwijs\SNE2008\Aa480562.ch1_brokauthkerb_f01(en-us,MSDN.10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4929188"/>
            <a:ext cx="1714500" cy="17240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PKI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Relying parties (sites and users) all </a:t>
            </a:r>
            <a:r>
              <a:rPr lang="en-US" dirty="0" err="1" smtClean="0"/>
              <a:t>recognise</a:t>
            </a:r>
            <a:r>
              <a:rPr lang="en-US" dirty="0" smtClean="0"/>
              <a:t> a trusted third party (CA)</a:t>
            </a:r>
          </a:p>
          <a:p>
            <a:endParaRPr lang="en-US" dirty="0" smtClean="0"/>
          </a:p>
          <a:p>
            <a:r>
              <a:rPr lang="en-US" dirty="0" smtClean="0"/>
              <a:t>Problem is now </a:t>
            </a:r>
            <a:r>
              <a:rPr lang="en-US" b="1" dirty="0" smtClean="0">
                <a:latin typeface="Vladimir Script" pitchFamily="66" charset="0"/>
              </a:rPr>
              <a:t>O</a:t>
            </a:r>
            <a:r>
              <a:rPr lang="en-US" dirty="0" smtClean="0"/>
              <a:t>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	and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CA</a:t>
            </a:r>
            <a:r>
              <a:rPr lang="en-US" sz="2000" dirty="0" smtClean="0"/>
              <a:t> is hopefully &lt;&lt;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sites</a:t>
            </a:r>
            <a:endParaRPr lang="en-US" sz="2000" baseline="-25000" dirty="0" smtClean="0"/>
          </a:p>
          <a:p>
            <a:endParaRPr lang="en-US" dirty="0" smtClean="0"/>
          </a:p>
          <a:p>
            <a:r>
              <a:rPr lang="en-US" dirty="0" smtClean="0"/>
              <a:t>But there will be more than one CA as well …</a:t>
            </a:r>
            <a:endParaRPr lang="en-US" baseline="-25000" dirty="0" smtClean="0"/>
          </a:p>
        </p:txBody>
      </p:sp>
      <p:pic>
        <p:nvPicPr>
          <p:cNvPr id="4" name="Picture 5" descr="H:\Home\davidg\UvA\Onderwijs\SNE2008\CAarchitectur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48" y="5500702"/>
            <a:ext cx="1110936" cy="118584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8172480" cy="676260"/>
          </a:xfrm>
        </p:spPr>
        <p:txBody>
          <a:bodyPr/>
          <a:lstStyle/>
          <a:p>
            <a:r>
              <a:rPr lang="en-US" dirty="0" smtClean="0"/>
              <a:t>Delegation</a:t>
            </a:r>
            <a:r>
              <a:rPr lang="en-US" b="0" dirty="0" smtClean="0"/>
              <a:t> – carrying identity and rights forward</a:t>
            </a:r>
            <a:endParaRPr lang="en-US" b="0" dirty="0"/>
          </a:p>
        </p:txBody>
      </p:sp>
      <p:pic>
        <p:nvPicPr>
          <p:cNvPr id="4" name="Picture 4" descr="proxychain-cnt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496"/>
            <a:ext cx="7772400" cy="26336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28728" y="1714488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Single sign-on in a end-user PKI environment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and a carrier for VO membership information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43504" y="578645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RFC 3820 “Proxy Certificates”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8992" y="609601"/>
            <a:ext cx="5429288" cy="676260"/>
          </a:xfrm>
        </p:spPr>
        <p:txBody>
          <a:bodyPr/>
          <a:lstStyle/>
          <a:p>
            <a:r>
              <a:rPr lang="en-GB" dirty="0"/>
              <a:t>Delegation </a:t>
            </a:r>
            <a:r>
              <a:rPr lang="en-GB" dirty="0" smtClean="0"/>
              <a:t>in Grid Use Cases</a:t>
            </a:r>
            <a:endParaRPr lang="en-GB" dirty="0"/>
          </a:p>
        </p:txBody>
      </p:sp>
      <p:pic>
        <p:nvPicPr>
          <p:cNvPr id="73732" name="Picture 4" descr="grid-delegation-J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836613"/>
            <a:ext cx="8253412" cy="3962400"/>
          </a:xfrm>
          <a:prstGeom prst="rect">
            <a:avLst/>
          </a:prstGeom>
          <a:noFill/>
        </p:spPr>
      </p:pic>
      <p:pic>
        <p:nvPicPr>
          <p:cNvPr id="73733" name="Picture 5" descr="proxychain-cnt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724400"/>
            <a:ext cx="4895850" cy="1658938"/>
          </a:xfrm>
          <a:prstGeom prst="rect">
            <a:avLst/>
          </a:prstGeom>
          <a:solidFill>
            <a:schemeClr val="folHlink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Organizing people</a:t>
            </a:r>
            <a:endParaRPr lang="en-US" dirty="0"/>
          </a:p>
        </p:txBody>
      </p:sp>
      <p:pic>
        <p:nvPicPr>
          <p:cNvPr id="86018" name="Picture 2" descr="C:\Users\davidg\Desktop\Picture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8" y="2428868"/>
            <a:ext cx="8429652" cy="2981334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59765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 dirty="0" smtClean="0">
                <a:solidFill>
                  <a:srgbClr val="800000"/>
                </a:solidFill>
              </a:rPr>
              <a:t>Graphic: Open Grid Forum OGSA Working Group, GFD.30</a:t>
            </a:r>
            <a:endParaRPr lang="en-GB" sz="10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157161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‘Identity is not enough’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64357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‘virtual’ organization roles are independent of home organization roles</a:t>
            </a:r>
            <a:endParaRPr lang="en-US" b="1" dirty="0" smtClean="0"/>
          </a:p>
          <a:p>
            <a:pPr algn="ctr"/>
            <a:r>
              <a:rPr lang="en-US" dirty="0" smtClean="0"/>
              <a:t>and</a:t>
            </a:r>
            <a:r>
              <a:rPr lang="en-US" b="1" dirty="0" smtClean="0"/>
              <a:t> authority for the VO roles rests with the VO</a:t>
            </a:r>
            <a:endParaRPr lang="en-US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i="1" smtClean="0"/>
              <a:t>Authentication </a:t>
            </a:r>
            <a:r>
              <a:rPr lang="en-GB" smtClean="0"/>
              <a:t>vs. </a:t>
            </a:r>
            <a:r>
              <a:rPr lang="en-GB" i="1" smtClean="0"/>
              <a:t>Authorization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57299"/>
            <a:ext cx="7772400" cy="473870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000" dirty="0" smtClean="0"/>
              <a:t>For user-centric delegation and VO-based grids</a:t>
            </a:r>
          </a:p>
          <a:p>
            <a:pPr eaLnBrk="1" hangingPunct="1"/>
            <a:r>
              <a:rPr lang="en-GB" sz="2000" b="1" dirty="0" smtClean="0">
                <a:solidFill>
                  <a:srgbClr val="990000"/>
                </a:solidFill>
              </a:rPr>
              <a:t>Single</a:t>
            </a:r>
            <a:r>
              <a:rPr lang="en-GB" sz="2000" dirty="0" smtClean="0">
                <a:solidFill>
                  <a:srgbClr val="990000"/>
                </a:solidFill>
              </a:rPr>
              <a:t> Authentication token</a:t>
            </a:r>
            <a:r>
              <a:rPr lang="en-GB" sz="2000" dirty="0" smtClean="0"/>
              <a:t> (“passport”) </a:t>
            </a:r>
          </a:p>
          <a:p>
            <a:pPr lvl="1" eaLnBrk="1" hangingPunct="1"/>
            <a:r>
              <a:rPr lang="en-GB" sz="1800" dirty="0" smtClean="0"/>
              <a:t>issued by a party trusted by all, </a:t>
            </a:r>
          </a:p>
          <a:p>
            <a:pPr lvl="1" eaLnBrk="1" hangingPunct="1"/>
            <a:r>
              <a:rPr lang="en-GB" sz="1800" dirty="0" smtClean="0"/>
              <a:t>recognised by many resource providers, users, and VOs</a:t>
            </a:r>
          </a:p>
          <a:p>
            <a:pPr lvl="1" eaLnBrk="1" hangingPunct="1"/>
            <a:r>
              <a:rPr lang="en-GB" sz="1800" dirty="0" smtClean="0"/>
              <a:t>satisfy traceability and persistency requirement</a:t>
            </a:r>
          </a:p>
          <a:p>
            <a:pPr lvl="1" eaLnBrk="1" hangingPunct="1"/>
            <a:r>
              <a:rPr lang="en-GB" sz="1800" dirty="0" smtClean="0"/>
              <a:t>in itself does not grant any access, but provides </a:t>
            </a:r>
            <a:br>
              <a:rPr lang="en-GB" sz="1800" dirty="0" smtClean="0"/>
            </a:br>
            <a:r>
              <a:rPr lang="en-GB" sz="1800" dirty="0" smtClean="0"/>
              <a:t>a unique binding between an identifier and the subject</a:t>
            </a:r>
          </a:p>
          <a:p>
            <a:pPr lvl="1" eaLnBrk="1" hangingPunct="1">
              <a:buFontTx/>
              <a:buNone/>
            </a:pPr>
            <a:endParaRPr lang="en-GB" sz="1800" dirty="0" smtClean="0"/>
          </a:p>
          <a:p>
            <a:pPr eaLnBrk="1" hangingPunct="1"/>
            <a:r>
              <a:rPr lang="en-GB" sz="2000" dirty="0" smtClean="0">
                <a:solidFill>
                  <a:srgbClr val="990000"/>
                </a:solidFill>
              </a:rPr>
              <a:t>Per-VO (per ‘UHO’) Authorisations </a:t>
            </a:r>
            <a:r>
              <a:rPr lang="en-GB" sz="2000" dirty="0" smtClean="0"/>
              <a:t>(“visa”) attributes</a:t>
            </a:r>
          </a:p>
          <a:p>
            <a:pPr lvl="1" eaLnBrk="1" hangingPunct="1"/>
            <a:r>
              <a:rPr lang="en-GB" sz="1800" dirty="0" smtClean="0"/>
              <a:t>granted to a person/service via a virtual organisation</a:t>
            </a:r>
          </a:p>
          <a:p>
            <a:pPr lvl="1" eaLnBrk="1" hangingPunct="1"/>
            <a:r>
              <a:rPr lang="en-GB" sz="1800" dirty="0" smtClean="0"/>
              <a:t>based on the ‘passport’ name</a:t>
            </a:r>
          </a:p>
          <a:p>
            <a:pPr lvl="1" eaLnBrk="1" hangingPunct="1"/>
            <a:r>
              <a:rPr lang="en-GB" sz="1800" dirty="0" smtClean="0"/>
              <a:t>embedded in the single-sign-on token (proxy)</a:t>
            </a:r>
          </a:p>
          <a:p>
            <a:pPr lvl="1" eaLnBrk="1" hangingPunct="1"/>
            <a:r>
              <a:rPr lang="en-GB" sz="1800" dirty="0" smtClean="0"/>
              <a:t>acknowledged by the resource owners </a:t>
            </a:r>
          </a:p>
          <a:p>
            <a:pPr lvl="1" eaLnBrk="1" hangingPunct="1"/>
            <a:r>
              <a:rPr lang="en-GB" sz="1800" dirty="0" smtClean="0"/>
              <a:t>providers can obtain lists of authorised users per VO,</a:t>
            </a:r>
            <a:br>
              <a:rPr lang="en-GB" sz="1800" dirty="0" smtClean="0"/>
            </a:br>
            <a:r>
              <a:rPr lang="en-GB" sz="1800" dirty="0" smtClean="0"/>
              <a:t>but can still ban individual users</a:t>
            </a:r>
          </a:p>
          <a:p>
            <a:pPr lvl="1" eaLnBrk="1" hangingPunct="1"/>
            <a:endParaRPr lang="en-GB" sz="18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multi-role-voms-submis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03321"/>
            <a:ext cx="7762875" cy="5497513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7166"/>
            <a:ext cx="7772400" cy="676260"/>
          </a:xfrm>
        </p:spPr>
        <p:txBody>
          <a:bodyPr/>
          <a:lstStyle/>
          <a:p>
            <a:r>
              <a:rPr lang="en-US" dirty="0" smtClean="0"/>
              <a:t>Role-based access control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VOMS: </a:t>
            </a:r>
            <a:r>
              <a:rPr lang="en-GB" dirty="0" smtClean="0"/>
              <a:t>Assertions in X.509 AC or SAML</a:t>
            </a:r>
            <a:endParaRPr lang="en-GB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000" dirty="0"/>
              <a:t>Virtual Organisation Management System (VOMS)</a:t>
            </a:r>
          </a:p>
          <a:p>
            <a:r>
              <a:rPr lang="en-GB" sz="2000" dirty="0" smtClean="0"/>
              <a:t>push-model for signed </a:t>
            </a:r>
            <a:r>
              <a:rPr lang="en-GB" sz="2000" dirty="0"/>
              <a:t>VO membership tokens</a:t>
            </a:r>
          </a:p>
          <a:p>
            <a:pPr lvl="1"/>
            <a:r>
              <a:rPr lang="en-GB" sz="1800" dirty="0"/>
              <a:t>using the traditional X.509 ‘proxy’ certificate </a:t>
            </a:r>
            <a:r>
              <a:rPr lang="en-GB" sz="1800" dirty="0" smtClean="0"/>
              <a:t>for shipping</a:t>
            </a:r>
            <a:endParaRPr lang="en-GB" sz="1800" dirty="0"/>
          </a:p>
        </p:txBody>
      </p:sp>
      <p:pic>
        <p:nvPicPr>
          <p:cNvPr id="154629" name="Picture 5" descr="VOMS-proxy-conte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538559"/>
            <a:ext cx="7427913" cy="303371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4" name="Picture 6" descr="VO-VOMS-mechani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8550275" cy="58896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Federation and Confederation</a:t>
            </a:r>
          </a:p>
        </p:txBody>
      </p:sp>
      <p:sp>
        <p:nvSpPr>
          <p:cNvPr id="3891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Federation: the IGTF</a:t>
            </a:r>
          </a:p>
          <a:p>
            <a:pPr eaLnBrk="1" hangingPunct="1"/>
            <a:r>
              <a:rPr lang="en-US" dirty="0" smtClean="0"/>
              <a:t>Home-organization based</a:t>
            </a:r>
          </a:p>
          <a:p>
            <a:pPr eaLnBrk="1" hangingPunct="1"/>
            <a:r>
              <a:rPr lang="en-US" dirty="0" smtClean="0"/>
              <a:t>User centric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4" descr="logo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730625"/>
            <a:ext cx="57785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5" descr="logo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4725" y="3979863"/>
            <a:ext cx="576263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6" descr="logo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4788" y="439578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7" descr="logo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888" y="447833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8" descr="logopla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5800" y="2649538"/>
            <a:ext cx="57785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9" descr="datagridpla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038" y="1751013"/>
            <a:ext cx="666908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3" name="Rectangle 10"/>
          <p:cNvSpPr>
            <a:spLocks noChangeArrowheads="1"/>
          </p:cNvSpPr>
          <p:nvPr/>
        </p:nvSpPr>
        <p:spPr bwMode="auto">
          <a:xfrm>
            <a:off x="0" y="5373688"/>
            <a:ext cx="3465513" cy="10699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rgbClr val="000066"/>
                </a:solidFill>
                <a:latin typeface="Comic Sans MS" pitchFamily="66" charset="0"/>
              </a:rPr>
              <a:t>The GRID: networked data processing centres and ”middleware” software as the “glue” of resources.</a:t>
            </a:r>
            <a:endParaRPr lang="it-IT" sz="2400">
              <a:latin typeface="Comic Sans MS" pitchFamily="66" charset="0"/>
            </a:endParaRPr>
          </a:p>
        </p:txBody>
      </p:sp>
      <p:grpSp>
        <p:nvGrpSpPr>
          <p:cNvPr id="12304" name="Group 11"/>
          <p:cNvGrpSpPr>
            <a:grpSpLocks/>
          </p:cNvGrpSpPr>
          <p:nvPr/>
        </p:nvGrpSpPr>
        <p:grpSpPr bwMode="auto">
          <a:xfrm>
            <a:off x="250825" y="765175"/>
            <a:ext cx="6105525" cy="2865438"/>
            <a:chOff x="0" y="816"/>
            <a:chExt cx="3551" cy="1805"/>
          </a:xfrm>
        </p:grpSpPr>
        <p:sp>
          <p:nvSpPr>
            <p:cNvPr id="12311" name="AutoShape 12"/>
            <p:cNvSpPr>
              <a:spLocks noChangeArrowheads="1"/>
            </p:cNvSpPr>
            <p:nvPr/>
          </p:nvSpPr>
          <p:spPr bwMode="auto">
            <a:xfrm>
              <a:off x="671" y="1403"/>
              <a:ext cx="2880" cy="1218"/>
            </a:xfrm>
            <a:prstGeom prst="parallelogram">
              <a:avLst>
                <a:gd name="adj" fmla="val 155249"/>
              </a:avLst>
            </a:prstGeom>
            <a:solidFill>
              <a:srgbClr val="FF9900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aphicFrame>
          <p:nvGraphicFramePr>
            <p:cNvPr id="12292" name="Object 13"/>
            <p:cNvGraphicFramePr>
              <a:graphicFrameLocks noChangeAspect="1"/>
            </p:cNvGraphicFramePr>
            <p:nvPr/>
          </p:nvGraphicFramePr>
          <p:xfrm>
            <a:off x="2562" y="1159"/>
            <a:ext cx="491" cy="327"/>
          </p:xfrm>
          <a:graphic>
            <a:graphicData uri="http://schemas.openxmlformats.org/presentationml/2006/ole">
              <p:oleObj spid="_x0000_s12292" name="ClipArt" r:id="rId5" imgW="5714286" imgH="3809524" progId="">
                <p:embed/>
              </p:oleObj>
            </a:graphicData>
          </a:graphic>
        </p:graphicFrame>
        <p:graphicFrame>
          <p:nvGraphicFramePr>
            <p:cNvPr id="12293" name="Object 14"/>
            <p:cNvGraphicFramePr>
              <a:graphicFrameLocks noChangeAspect="1"/>
            </p:cNvGraphicFramePr>
            <p:nvPr/>
          </p:nvGraphicFramePr>
          <p:xfrm>
            <a:off x="1997" y="1403"/>
            <a:ext cx="576" cy="380"/>
          </p:xfrm>
          <a:graphic>
            <a:graphicData uri="http://schemas.openxmlformats.org/presentationml/2006/ole">
              <p:oleObj spid="_x0000_s12293" name="ClipArt" r:id="rId6" imgW="5714286" imgH="3780952" progId="">
                <p:embed/>
              </p:oleObj>
            </a:graphicData>
          </a:graphic>
        </p:graphicFrame>
        <p:graphicFrame>
          <p:nvGraphicFramePr>
            <p:cNvPr id="12294" name="Object 15"/>
            <p:cNvGraphicFramePr>
              <a:graphicFrameLocks noChangeAspect="1"/>
            </p:cNvGraphicFramePr>
            <p:nvPr/>
          </p:nvGraphicFramePr>
          <p:xfrm>
            <a:off x="1526" y="1645"/>
            <a:ext cx="567" cy="378"/>
          </p:xfrm>
          <a:graphic>
            <a:graphicData uri="http://schemas.openxmlformats.org/presentationml/2006/ole">
              <p:oleObj spid="_x0000_s12294" name="ClipArt" r:id="rId7" imgW="5714286" imgH="3809524" progId="">
                <p:embed/>
              </p:oleObj>
            </a:graphicData>
          </a:graphic>
        </p:graphicFrame>
        <p:graphicFrame>
          <p:nvGraphicFramePr>
            <p:cNvPr id="12295" name="Object 16"/>
            <p:cNvGraphicFramePr>
              <a:graphicFrameLocks noChangeAspect="1"/>
            </p:cNvGraphicFramePr>
            <p:nvPr/>
          </p:nvGraphicFramePr>
          <p:xfrm>
            <a:off x="1277" y="1854"/>
            <a:ext cx="333" cy="505"/>
          </p:xfrm>
          <a:graphic>
            <a:graphicData uri="http://schemas.openxmlformats.org/presentationml/2006/ole">
              <p:oleObj spid="_x0000_s12295" name="ClipArt" r:id="rId8" imgW="3761905" imgH="5714286" progId="">
                <p:embed/>
              </p:oleObj>
            </a:graphicData>
          </a:graphic>
        </p:graphicFrame>
        <p:graphicFrame>
          <p:nvGraphicFramePr>
            <p:cNvPr id="12296" name="Object 17"/>
            <p:cNvGraphicFramePr>
              <a:graphicFrameLocks noChangeAspect="1"/>
            </p:cNvGraphicFramePr>
            <p:nvPr/>
          </p:nvGraphicFramePr>
          <p:xfrm>
            <a:off x="989" y="2110"/>
            <a:ext cx="294" cy="441"/>
          </p:xfrm>
          <a:graphic>
            <a:graphicData uri="http://schemas.openxmlformats.org/presentationml/2006/ole">
              <p:oleObj spid="_x0000_s12296" name="ClipArt" r:id="rId9" imgW="3819048" imgH="5714286" progId="">
                <p:embed/>
              </p:oleObj>
            </a:graphicData>
          </a:graphic>
        </p:graphicFrame>
        <p:sp>
          <p:nvSpPr>
            <p:cNvPr id="12312" name="Rectangle 18"/>
            <p:cNvSpPr>
              <a:spLocks noChangeArrowheads="1"/>
            </p:cNvSpPr>
            <p:nvPr/>
          </p:nvSpPr>
          <p:spPr bwMode="auto">
            <a:xfrm>
              <a:off x="0" y="816"/>
              <a:ext cx="2016" cy="5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GB" sz="1600">
                  <a:solidFill>
                    <a:srgbClr val="000066"/>
                  </a:solidFill>
                  <a:latin typeface="Comic Sans MS" pitchFamily="66" charset="0"/>
                </a:rPr>
                <a:t>Work regardless of geographical location, interact with colleagues, share and access data</a:t>
              </a:r>
              <a:endParaRPr lang="it-IT" sz="2400">
                <a:latin typeface="Comic Sans MS" pitchFamily="66" charset="0"/>
              </a:endParaRPr>
            </a:p>
          </p:txBody>
        </p:sp>
      </p:grpSp>
      <p:sp>
        <p:nvSpPr>
          <p:cNvPr id="12305" name="AutoShape 19"/>
          <p:cNvSpPr>
            <a:spLocks noChangeArrowheads="1"/>
          </p:cNvSpPr>
          <p:nvPr/>
        </p:nvSpPr>
        <p:spPr bwMode="auto">
          <a:xfrm>
            <a:off x="2770188" y="3368675"/>
            <a:ext cx="5351462" cy="2527300"/>
          </a:xfrm>
          <a:prstGeom prst="parallelogram">
            <a:avLst>
              <a:gd name="adj" fmla="val 138106"/>
            </a:avLst>
          </a:prstGeom>
          <a:solidFill>
            <a:srgbClr val="00FFFF"/>
          </a:solidFill>
          <a:ln w="1905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aphicFrame>
        <p:nvGraphicFramePr>
          <p:cNvPr id="12290" name="Object 20"/>
          <p:cNvGraphicFramePr>
            <a:graphicFrameLocks noChangeAspect="1"/>
          </p:cNvGraphicFramePr>
          <p:nvPr/>
        </p:nvGraphicFramePr>
        <p:xfrm>
          <a:off x="6962775" y="2847975"/>
          <a:ext cx="604838" cy="868363"/>
        </p:xfrm>
        <a:graphic>
          <a:graphicData uri="http://schemas.openxmlformats.org/presentationml/2006/ole">
            <p:oleObj spid="_x0000_s12290" name="ClipArt" r:id="rId10" imgW="3676190" imgH="5714286" progId="">
              <p:embed/>
            </p:oleObj>
          </a:graphicData>
        </a:graphic>
      </p:graphicFrame>
      <p:sp>
        <p:nvSpPr>
          <p:cNvPr id="12306" name="Rectangle 21"/>
          <p:cNvSpPr>
            <a:spLocks noChangeArrowheads="1"/>
          </p:cNvSpPr>
          <p:nvPr/>
        </p:nvSpPr>
        <p:spPr bwMode="auto">
          <a:xfrm>
            <a:off x="6069013" y="4813300"/>
            <a:ext cx="3074987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>
                <a:solidFill>
                  <a:srgbClr val="000066"/>
                </a:solidFill>
                <a:latin typeface="Comic Sans MS" pitchFamily="66" charset="0"/>
              </a:rPr>
              <a:t>Scientific instruments, libraries and experiments provide huge amounts of data</a:t>
            </a:r>
            <a:endParaRPr lang="it-IT" sz="2400">
              <a:latin typeface="Comic Sans MS" pitchFamily="66" charset="0"/>
            </a:endParaRPr>
          </a:p>
        </p:txBody>
      </p:sp>
      <p:graphicFrame>
        <p:nvGraphicFramePr>
          <p:cNvPr id="12291" name="Object 22"/>
          <p:cNvGraphicFramePr>
            <a:graphicFrameLocks noChangeAspect="1"/>
          </p:cNvGraphicFramePr>
          <p:nvPr/>
        </p:nvGraphicFramePr>
        <p:xfrm>
          <a:off x="6013450" y="3716338"/>
          <a:ext cx="554038" cy="776287"/>
        </p:xfrm>
        <a:graphic>
          <a:graphicData uri="http://schemas.openxmlformats.org/presentationml/2006/ole">
            <p:oleObj spid="_x0000_s12291" name="ClipArt" r:id="rId11" imgW="3771429" imgH="5714286" progId="">
              <p:embed/>
            </p:oleObj>
          </a:graphicData>
        </a:graphic>
      </p:graphicFrame>
      <p:pic>
        <p:nvPicPr>
          <p:cNvPr id="12307" name="Picture 23" descr="01a0158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91100" y="4475163"/>
            <a:ext cx="849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8" name="Text Box 24"/>
          <p:cNvSpPr txBox="1">
            <a:spLocks noChangeArrowheads="1"/>
          </p:cNvSpPr>
          <p:nvPr/>
        </p:nvSpPr>
        <p:spPr bwMode="auto">
          <a:xfrm>
            <a:off x="6300788" y="6629400"/>
            <a:ext cx="28432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 eaLnBrk="0" hangingPunct="0">
              <a:lnSpc>
                <a:spcPct val="90000"/>
              </a:lnSpc>
            </a:pPr>
            <a:r>
              <a:rPr lang="en-GB" sz="1000">
                <a:solidFill>
                  <a:srgbClr val="000066"/>
                </a:solidFill>
                <a:latin typeface="Comic Sans MS" pitchFamily="66" charset="0"/>
              </a:rPr>
              <a:t>based on: Federico.Carminati@cern.ch</a:t>
            </a:r>
          </a:p>
        </p:txBody>
      </p:sp>
      <p:pic>
        <p:nvPicPr>
          <p:cNvPr id="12309" name="Picture 25" descr="atlas-ope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527425" y="4803775"/>
            <a:ext cx="22098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0" name="Rectangle 26"/>
          <p:cNvSpPr>
            <a:spLocks noGrp="1" noChangeArrowheads="1"/>
          </p:cNvSpPr>
          <p:nvPr>
            <p:ph type="title"/>
          </p:nvPr>
        </p:nvSpPr>
        <p:spPr>
          <a:xfrm>
            <a:off x="1763713" y="476250"/>
            <a:ext cx="7223125" cy="533400"/>
          </a:xfrm>
        </p:spPr>
        <p:txBody>
          <a:bodyPr/>
          <a:lstStyle/>
          <a:p>
            <a:pPr algn="r" eaLnBrk="1" hangingPunct="1"/>
            <a:r>
              <a:rPr lang="en-GB" sz="2600" smtClean="0"/>
              <a:t>Grid from 10 000 feet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Federated PKI for authentication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724299"/>
            <a:ext cx="8763000" cy="2860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smtClean="0">
                <a:solidFill>
                  <a:srgbClr val="990000"/>
                </a:solidFill>
              </a:rPr>
              <a:t>A Federation of many independent CAs (a ‘policy bridge’)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common minimum requirements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trust domain as required by users and relying parties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well-defined and peer-reviewed acceptance process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>
                <a:solidFill>
                  <a:srgbClr val="A50021"/>
                </a:solidFill>
              </a:rPr>
              <a:t>User has a single identity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from a local CA close by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works across VOs, with single sign-on via impersonation ‘proxies’ (RFC3820)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certificate itself also usable outside the grid</a:t>
            </a:r>
          </a:p>
        </p:txBody>
      </p:sp>
      <p:sp>
        <p:nvSpPr>
          <p:cNvPr id="36871" name="AutoShape 4"/>
          <p:cNvSpPr>
            <a:spLocks noChangeArrowheads="1"/>
          </p:cNvSpPr>
          <p:nvPr/>
        </p:nvSpPr>
        <p:spPr bwMode="auto">
          <a:xfrm>
            <a:off x="438150" y="1260499"/>
            <a:ext cx="4440238" cy="2368550"/>
          </a:xfrm>
          <a:prstGeom prst="cloudCallout">
            <a:avLst>
              <a:gd name="adj1" fmla="val 4810"/>
              <a:gd name="adj2" fmla="val 0"/>
            </a:avLst>
          </a:prstGeom>
          <a:solidFill>
            <a:srgbClr val="66FF9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GB" sz="2000">
              <a:latin typeface="Verdana" pitchFamily="34" charset="0"/>
            </a:endParaRPr>
          </a:p>
        </p:txBody>
      </p:sp>
      <p:sp>
        <p:nvSpPr>
          <p:cNvPr id="36872" name="AutoShape 5"/>
          <p:cNvSpPr>
            <a:spLocks noChangeArrowheads="1"/>
          </p:cNvSpPr>
          <p:nvPr/>
        </p:nvSpPr>
        <p:spPr bwMode="auto">
          <a:xfrm>
            <a:off x="1139825" y="1784374"/>
            <a:ext cx="1103313" cy="538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CA 1</a:t>
            </a:r>
          </a:p>
        </p:txBody>
      </p:sp>
      <p:sp>
        <p:nvSpPr>
          <p:cNvPr id="36873" name="AutoShape 6"/>
          <p:cNvSpPr>
            <a:spLocks noChangeArrowheads="1"/>
          </p:cNvSpPr>
          <p:nvPr/>
        </p:nvSpPr>
        <p:spPr bwMode="auto">
          <a:xfrm>
            <a:off x="2597150" y="1601812"/>
            <a:ext cx="1103313" cy="5381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CA 2</a:t>
            </a:r>
          </a:p>
        </p:txBody>
      </p:sp>
      <p:sp>
        <p:nvSpPr>
          <p:cNvPr id="36874" name="AutoShape 7"/>
          <p:cNvSpPr>
            <a:spLocks noChangeArrowheads="1"/>
          </p:cNvSpPr>
          <p:nvPr/>
        </p:nvSpPr>
        <p:spPr bwMode="auto">
          <a:xfrm>
            <a:off x="1646238" y="2654324"/>
            <a:ext cx="1103312" cy="538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CA 3</a:t>
            </a:r>
          </a:p>
        </p:txBody>
      </p:sp>
      <p:sp>
        <p:nvSpPr>
          <p:cNvPr id="36875" name="AutoShape 8"/>
          <p:cNvSpPr>
            <a:spLocks noChangeArrowheads="1"/>
          </p:cNvSpPr>
          <p:nvPr/>
        </p:nvSpPr>
        <p:spPr bwMode="auto">
          <a:xfrm>
            <a:off x="3248025" y="2254274"/>
            <a:ext cx="1103313" cy="538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CA </a:t>
            </a:r>
            <a:r>
              <a:rPr lang="en-GB" sz="2000" i="1">
                <a:latin typeface="Verdana" pitchFamily="34" charset="0"/>
              </a:rPr>
              <a:t>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498975" y="2017737"/>
            <a:ext cx="1817688" cy="1430337"/>
            <a:chOff x="4299" y="1408"/>
            <a:chExt cx="1145" cy="901"/>
          </a:xfrm>
        </p:grpSpPr>
        <p:sp>
          <p:nvSpPr>
            <p:cNvPr id="36884" name="Rectangle 10"/>
            <p:cNvSpPr>
              <a:spLocks noChangeArrowheads="1"/>
            </p:cNvSpPr>
            <p:nvPr/>
          </p:nvSpPr>
          <p:spPr bwMode="auto">
            <a:xfrm>
              <a:off x="4301" y="1408"/>
              <a:ext cx="1143" cy="212"/>
            </a:xfrm>
            <a:prstGeom prst="rect">
              <a:avLst/>
            </a:prstGeom>
            <a:solidFill>
              <a:schemeClr val="hlink"/>
            </a:solidFill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2000">
                  <a:latin typeface="Verdana" pitchFamily="34" charset="0"/>
                </a:rPr>
                <a:t>charter</a:t>
              </a:r>
            </a:p>
          </p:txBody>
        </p:sp>
        <p:sp>
          <p:nvSpPr>
            <p:cNvPr id="36885" name="Rectangle 11"/>
            <p:cNvSpPr>
              <a:spLocks noChangeArrowheads="1"/>
            </p:cNvSpPr>
            <p:nvPr/>
          </p:nvSpPr>
          <p:spPr bwMode="auto">
            <a:xfrm>
              <a:off x="4299" y="1672"/>
              <a:ext cx="1143" cy="212"/>
            </a:xfrm>
            <a:prstGeom prst="rect">
              <a:avLst/>
            </a:prstGeom>
            <a:solidFill>
              <a:schemeClr val="hlink"/>
            </a:solidFill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2000">
                  <a:latin typeface="Verdana" pitchFamily="34" charset="0"/>
                </a:rPr>
                <a:t>guidelines</a:t>
              </a:r>
            </a:p>
          </p:txBody>
        </p:sp>
        <p:sp>
          <p:nvSpPr>
            <p:cNvPr id="36886" name="Rectangle 12"/>
            <p:cNvSpPr>
              <a:spLocks noChangeArrowheads="1"/>
            </p:cNvSpPr>
            <p:nvPr/>
          </p:nvSpPr>
          <p:spPr bwMode="auto">
            <a:xfrm>
              <a:off x="4299" y="1936"/>
              <a:ext cx="1143" cy="373"/>
            </a:xfrm>
            <a:prstGeom prst="rect">
              <a:avLst/>
            </a:prstGeom>
            <a:solidFill>
              <a:schemeClr val="hlink"/>
            </a:solidFill>
            <a:ln w="12700" algn="ctr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2000">
                  <a:latin typeface="Verdana" pitchFamily="34" charset="0"/>
                </a:rPr>
                <a:t>acceptance</a:t>
              </a:r>
            </a:p>
            <a:p>
              <a:pPr algn="ctr"/>
              <a:r>
                <a:rPr lang="en-GB" sz="2000">
                  <a:latin typeface="Verdana" pitchFamily="34" charset="0"/>
                </a:rPr>
                <a:t>process</a:t>
              </a:r>
            </a:p>
          </p:txBody>
        </p:sp>
      </p:grpSp>
      <p:sp>
        <p:nvSpPr>
          <p:cNvPr id="36877" name="AutoShape 13"/>
          <p:cNvSpPr>
            <a:spLocks noChangeArrowheads="1"/>
          </p:cNvSpPr>
          <p:nvPr/>
        </p:nvSpPr>
        <p:spPr bwMode="auto">
          <a:xfrm>
            <a:off x="6938963" y="2862287"/>
            <a:ext cx="1223962" cy="75247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relying </a:t>
            </a:r>
            <a:br>
              <a:rPr lang="en-GB" sz="2000">
                <a:latin typeface="Verdana" pitchFamily="34" charset="0"/>
              </a:rPr>
            </a:br>
            <a:r>
              <a:rPr lang="en-GB" sz="2000">
                <a:latin typeface="Verdana" pitchFamily="34" charset="0"/>
              </a:rPr>
              <a:t>party 1</a:t>
            </a:r>
          </a:p>
        </p:txBody>
      </p:sp>
      <p:sp>
        <p:nvSpPr>
          <p:cNvPr id="36878" name="AutoShape 14"/>
          <p:cNvSpPr>
            <a:spLocks noChangeArrowheads="1"/>
          </p:cNvSpPr>
          <p:nvPr/>
        </p:nvSpPr>
        <p:spPr bwMode="auto">
          <a:xfrm>
            <a:off x="7546975" y="1925662"/>
            <a:ext cx="1223963" cy="75247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2000">
                <a:latin typeface="Verdana" pitchFamily="34" charset="0"/>
              </a:rPr>
              <a:t>relying </a:t>
            </a:r>
            <a:br>
              <a:rPr lang="en-GB" sz="2000">
                <a:latin typeface="Verdana" pitchFamily="34" charset="0"/>
              </a:rPr>
            </a:br>
            <a:r>
              <a:rPr lang="en-GB" sz="2000">
                <a:latin typeface="Verdana" pitchFamily="34" charset="0"/>
              </a:rPr>
              <a:t>party </a:t>
            </a:r>
            <a:r>
              <a:rPr lang="en-GB" sz="2000" i="1">
                <a:latin typeface="Verdana" pitchFamily="34" charset="0"/>
              </a:rPr>
              <a:t>n</a:t>
            </a: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 flipV="1">
            <a:off x="6507163" y="2686074"/>
            <a:ext cx="431800" cy="754063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AutoShape 16"/>
          <p:cNvSpPr>
            <a:spLocks/>
          </p:cNvSpPr>
          <p:nvPr/>
        </p:nvSpPr>
        <p:spPr bwMode="auto">
          <a:xfrm>
            <a:off x="6319838" y="1987574"/>
            <a:ext cx="161925" cy="1450975"/>
          </a:xfrm>
          <a:prstGeom prst="rightBrace">
            <a:avLst>
              <a:gd name="adj1" fmla="val 746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H="1">
            <a:off x="6494463" y="2255862"/>
            <a:ext cx="1036637" cy="430212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82" name="Picture 19" descr="eugridpma-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1096987"/>
            <a:ext cx="13398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3" name="Text Box 20"/>
          <p:cNvSpPr txBox="1">
            <a:spLocks noChangeArrowheads="1"/>
          </p:cNvSpPr>
          <p:nvPr/>
        </p:nvSpPr>
        <p:spPr bwMode="auto">
          <a:xfrm>
            <a:off x="34925" y="6583387"/>
            <a:ext cx="6064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rgbClr val="A50021"/>
                </a:solidFill>
              </a:rPr>
              <a:t>International Grid Trust Federation and EUGridPMA, see http://www.gridpma.org/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4" descr="map-worldstatus-20061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91440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14744" y="606425"/>
            <a:ext cx="5429255" cy="12223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GB" sz="2000" i="1" dirty="0" smtClean="0"/>
              <a:t>Federation of 3 Regional “PMAs”, that define common guidelines and accredit credential-issuing authorities</a:t>
            </a:r>
          </a:p>
        </p:txBody>
      </p:sp>
      <p:pic>
        <p:nvPicPr>
          <p:cNvPr id="37896" name="Picture 6" descr="IGTF-logo-lar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50" y="635000"/>
            <a:ext cx="252095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r>
              <a:rPr lang="en-US" dirty="0" smtClean="0"/>
              <a:t>Federation alternatives</a:t>
            </a:r>
            <a:br>
              <a:rPr lang="en-US" dirty="0" smtClean="0"/>
            </a:br>
            <a:r>
              <a:rPr lang="en-US" b="0" i="1" dirty="0" smtClean="0"/>
              <a:t>hiding PKI from users</a:t>
            </a:r>
            <a:endParaRPr lang="en-US" b="0" dirty="0" smtClean="0"/>
          </a:p>
        </p:txBody>
      </p:sp>
      <p:pic>
        <p:nvPicPr>
          <p:cNvPr id="46084" name="Picture 4" descr="H:\Home\davidg\UvA\Onderwijs\SNE2008\shibboleth-webarc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129338" cy="479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5" name="Picture 5" descr="H:\Home\davidg\UvA\Onderwijs\SNE2008\image_shibboleth_logo_colo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5000636"/>
            <a:ext cx="1428750" cy="14287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Federated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Users authenticate to their home organization</a:t>
            </a:r>
          </a:p>
          <a:p>
            <a:endParaRPr lang="en-US" sz="2000" dirty="0" smtClean="0"/>
          </a:p>
          <a:p>
            <a:r>
              <a:rPr lang="en-US" sz="2000" dirty="0" smtClean="0"/>
              <a:t>There they have a set of attributes</a:t>
            </a:r>
          </a:p>
          <a:p>
            <a:pPr lvl="1"/>
            <a:r>
              <a:rPr lang="en-US" sz="1800" dirty="0" smtClean="0"/>
              <a:t>With a release policy</a:t>
            </a:r>
          </a:p>
          <a:p>
            <a:pPr lvl="1"/>
            <a:r>
              <a:rPr lang="en-US" sz="1800" dirty="0" smtClean="0"/>
              <a:t>Home </a:t>
            </a:r>
            <a:r>
              <a:rPr lang="en-US" sz="1800" dirty="0" err="1" smtClean="0"/>
              <a:t>organisation</a:t>
            </a:r>
            <a:r>
              <a:rPr lang="en-US" sz="1800" dirty="0" smtClean="0"/>
              <a:t> authoritative for them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Service Providers make access decision based on the attributes related to an abstract handle</a:t>
            </a:r>
          </a:p>
          <a:p>
            <a:pPr lvl="1"/>
            <a:r>
              <a:rPr lang="en-US" sz="1800" dirty="0" smtClean="0"/>
              <a:t>User’s name (</a:t>
            </a:r>
            <a:r>
              <a:rPr lang="en-US" sz="1800" dirty="0" err="1" smtClean="0"/>
              <a:t>eduPersonPrinciple</a:t>
            </a:r>
            <a:r>
              <a:rPr lang="en-US" sz="1800" dirty="0" smtClean="0"/>
              <a:t> Name) is also an attribute</a:t>
            </a:r>
            <a:endParaRPr lang="en-US" sz="1800" dirty="0"/>
          </a:p>
          <a:p>
            <a:endParaRPr lang="en-US" sz="2000" dirty="0" smtClean="0"/>
          </a:p>
          <a:p>
            <a:r>
              <a:rPr lang="en-US" sz="2000" dirty="0" smtClean="0"/>
              <a:t>But the home </a:t>
            </a:r>
            <a:r>
              <a:rPr lang="en-US" sz="2000" dirty="0" err="1" smtClean="0"/>
              <a:t>organisation</a:t>
            </a:r>
            <a:r>
              <a:rPr lang="en-US" sz="2000" dirty="0" smtClean="0"/>
              <a:t> cannot make assertions about VO membership</a:t>
            </a:r>
          </a:p>
          <a:p>
            <a:pPr lvl="1"/>
            <a:r>
              <a:rPr lang="en-US" sz="1800" dirty="0" smtClean="0"/>
              <a:t>We need to move to a multi-authority world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US" dirty="0" smtClean="0"/>
              <a:t>Federation techniques getting popular</a:t>
            </a:r>
          </a:p>
        </p:txBody>
      </p:sp>
      <p:pic>
        <p:nvPicPr>
          <p:cNvPr id="52228" name="Picture 4" descr="H:\Home\davidg\UvA\Onderwijs\SNE2008\A-Select sma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5786454"/>
            <a:ext cx="2540000" cy="635000"/>
          </a:xfrm>
          <a:prstGeom prst="rect">
            <a:avLst/>
          </a:prstGeom>
          <a:noFill/>
        </p:spPr>
      </p:pic>
      <p:pic>
        <p:nvPicPr>
          <p:cNvPr id="52229" name="Picture 5" descr="H:\Home\davidg\UvA\Onderwijs\SNE2008\250px-OpenID_logo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357694"/>
            <a:ext cx="2381250" cy="89535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857224" y="1285860"/>
            <a:ext cx="5665355" cy="3071834"/>
            <a:chOff x="1357289" y="1071546"/>
            <a:chExt cx="5665355" cy="3071834"/>
          </a:xfrm>
        </p:grpSpPr>
        <p:pic>
          <p:nvPicPr>
            <p:cNvPr id="942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57289" y="1071546"/>
              <a:ext cx="5665355" cy="30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pic>
        <p:pic>
          <p:nvPicPr>
            <p:cNvPr id="9421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00364" y="2714620"/>
              <a:ext cx="3929058" cy="976113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10" name="Group 9"/>
          <p:cNvGrpSpPr/>
          <p:nvPr/>
        </p:nvGrpSpPr>
        <p:grpSpPr>
          <a:xfrm>
            <a:off x="214282" y="3000372"/>
            <a:ext cx="4557711" cy="2838697"/>
            <a:chOff x="0" y="2500306"/>
            <a:chExt cx="4557711" cy="2838697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2500306"/>
              <a:ext cx="4557711" cy="2838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</p:pic>
        <p:pic>
          <p:nvPicPr>
            <p:cNvPr id="94211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57422" y="3643314"/>
              <a:ext cx="2114550" cy="1019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ffectLst/>
          </p:spPr>
        </p:pic>
      </p:grpSp>
      <p:pic>
        <p:nvPicPr>
          <p:cNvPr id="13" name="Picture 5" descr="H:\Home\davidg\UvA\Onderwijs\SNE2008\image_shibboleth_logo_col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72440" y="4214818"/>
            <a:ext cx="1071560" cy="10715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28662" y="6429396"/>
            <a:ext cx="8072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based around web services security protocols and SAML assertions</a:t>
            </a: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572000" y="1500174"/>
            <a:ext cx="4214842" cy="20717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US" dirty="0" smtClean="0"/>
              <a:t>User Centric Identity?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CardSpace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project Higgins,</a:t>
            </a:r>
          </a:p>
          <a:p>
            <a:pPr eaLnBrk="1" hangingPunct="1"/>
            <a:r>
              <a:rPr lang="en-US" sz="2000" dirty="0" smtClean="0"/>
              <a:t>…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Based on Web Services </a:t>
            </a:r>
            <a:br>
              <a:rPr lang="en-US" sz="2000" dirty="0" smtClean="0"/>
            </a:br>
            <a:r>
              <a:rPr lang="en-US" sz="2000" dirty="0" smtClean="0"/>
              <a:t>and ‘SAML’ assertions</a:t>
            </a:r>
          </a:p>
          <a:p>
            <a:pPr lvl="1" eaLnBrk="1" hangingPunct="1"/>
            <a:r>
              <a:rPr lang="en-US" sz="1800" dirty="0" smtClean="0"/>
              <a:t>Self-assertions</a:t>
            </a:r>
          </a:p>
          <a:p>
            <a:pPr lvl="1" eaLnBrk="1" hangingPunct="1"/>
            <a:r>
              <a:rPr lang="en-US" sz="1800" dirty="0" smtClean="0"/>
              <a:t>Assertions ‘filled in’ by trusted third parties, such as Visa, MC, etc.</a:t>
            </a:r>
          </a:p>
          <a:p>
            <a:pPr eaLnBrk="1" hangingPunct="1"/>
            <a:r>
              <a:rPr lang="en-US" sz="2000" dirty="0" smtClean="0"/>
              <a:t>Required assurance depends on the target system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1800" i="1" dirty="0" err="1" smtClean="0"/>
              <a:t>Interop</a:t>
            </a:r>
            <a:r>
              <a:rPr lang="en-US" sz="1800" i="1" dirty="0" smtClean="0"/>
              <a:t> testing just starting, see, e.g.</a:t>
            </a:r>
            <a:r>
              <a:rPr lang="en-US" sz="2000" i="1" dirty="0" smtClean="0"/>
              <a:t/>
            </a:r>
            <a:br>
              <a:rPr lang="en-US" sz="2000" i="1" dirty="0" smtClean="0"/>
            </a:br>
            <a:r>
              <a:rPr lang="en-US" sz="1400" i="1" dirty="0" smtClean="0"/>
              <a:t>http://identityblog.burtongroup.com/bgidps/2007/08/recapping-the-c.html</a:t>
            </a:r>
            <a:endParaRPr lang="en-US" sz="2000" i="1" dirty="0" smtClean="0"/>
          </a:p>
          <a:p>
            <a:pPr eaLnBrk="1" hangingPunct="1"/>
            <a:r>
              <a:rPr lang="en-US" sz="1800" i="1" dirty="0" smtClean="0"/>
              <a:t>Kim Cameron’s Identity blog</a:t>
            </a:r>
          </a:p>
        </p:txBody>
      </p:sp>
      <p:pic>
        <p:nvPicPr>
          <p:cNvPr id="229377" name="Picture 1"/>
          <p:cNvPicPr>
            <a:picLocks noChangeAspect="1" noChangeArrowheads="1"/>
          </p:cNvPicPr>
          <p:nvPr/>
        </p:nvPicPr>
        <p:blipFill>
          <a:blip r:embed="rId2"/>
          <a:srcRect l="2545" b="52270"/>
          <a:stretch>
            <a:fillRect/>
          </a:stretch>
        </p:blipFill>
        <p:spPr bwMode="auto">
          <a:xfrm>
            <a:off x="4676725" y="2214554"/>
            <a:ext cx="4010084" cy="12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86314" y="1571612"/>
            <a:ext cx="4000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see, e.g., Burton Group’s blog</a:t>
            </a:r>
            <a:br>
              <a:rPr lang="en-US" dirty="0" smtClean="0"/>
            </a:br>
            <a:r>
              <a:rPr lang="en-US" sz="1400" dirty="0" smtClean="0">
                <a:solidFill>
                  <a:srgbClr val="C00000"/>
                </a:solidFill>
              </a:rPr>
              <a:t>http://identityblog.burtongroup.com/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Grid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Accessing resources</a:t>
            </a:r>
          </a:p>
          <a:p>
            <a:r>
              <a:rPr lang="en-US" dirty="0" smtClean="0"/>
              <a:t>Resource Brokering</a:t>
            </a:r>
          </a:p>
          <a:p>
            <a:r>
              <a:rPr lang="en-US" dirty="0" smtClean="0"/>
              <a:t>Data access</a:t>
            </a:r>
          </a:p>
          <a:p>
            <a:r>
              <a:rPr lang="en-US" dirty="0" smtClean="0"/>
              <a:t>Resource Information Systems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Services in a Grid</a:t>
            </a:r>
          </a:p>
        </p:txBody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85860"/>
            <a:ext cx="8763000" cy="531179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A50021"/>
                </a:solidFill>
              </a:rPr>
              <a:t>Computing Element “front-end </a:t>
            </a:r>
            <a:r>
              <a:rPr lang="en-GB" sz="1800" i="1" dirty="0" smtClean="0">
                <a:solidFill>
                  <a:srgbClr val="A50021"/>
                </a:solidFill>
              </a:rPr>
              <a:t>service </a:t>
            </a:r>
            <a:r>
              <a:rPr lang="en-GB" sz="1800" dirty="0" smtClean="0">
                <a:solidFill>
                  <a:srgbClr val="A50021"/>
                </a:solidFill>
              </a:rPr>
              <a:t>for (set of) computers”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Cluster computing: </a:t>
            </a:r>
            <a:r>
              <a:rPr lang="en-GB" sz="1600" i="1" dirty="0" smtClean="0"/>
              <a:t>typically Linux with IP interconnect</a:t>
            </a:r>
            <a:br>
              <a:rPr lang="en-GB" sz="1600" i="1" dirty="0" smtClean="0"/>
            </a:br>
            <a:r>
              <a:rPr lang="en-GB" sz="1600" dirty="0" smtClean="0"/>
              <a:t>with a ‘head node’ that batches or forwards requests to the cluster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Capability computing: </a:t>
            </a:r>
            <a:r>
              <a:rPr lang="en-GB" sz="1600" i="1" dirty="0" smtClean="0"/>
              <a:t>typically shared-memory supercomputers </a:t>
            </a:r>
          </a:p>
          <a:p>
            <a:pPr lvl="1" eaLnBrk="1" hangingPunct="1">
              <a:lnSpc>
                <a:spcPct val="80000"/>
              </a:lnSpc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A50021"/>
                </a:solidFill>
              </a:rPr>
              <a:t>Storage “front-end </a:t>
            </a:r>
            <a:r>
              <a:rPr lang="en-GB" sz="1800" i="1" dirty="0" smtClean="0">
                <a:solidFill>
                  <a:srgbClr val="A50021"/>
                </a:solidFill>
              </a:rPr>
              <a:t>service </a:t>
            </a:r>
            <a:r>
              <a:rPr lang="en-GB" sz="1800" dirty="0" smtClean="0">
                <a:solidFill>
                  <a:srgbClr val="A50021"/>
                </a:solidFill>
              </a:rPr>
              <a:t>for disk or tape”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Both disk and tape based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1400" dirty="0" smtClean="0"/>
              <a:t>Varying retention time, </a:t>
            </a:r>
            <a:r>
              <a:rPr lang="en-GB" sz="1400" dirty="0" err="1" smtClean="0"/>
              <a:t>QoS</a:t>
            </a:r>
            <a:r>
              <a:rPr lang="en-GB" sz="1400" dirty="0" smtClean="0"/>
              <a:t>, uniformity of performance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Expressing ACLs in grid terms in challenging:</a:t>
            </a:r>
          </a:p>
          <a:p>
            <a:pPr lvl="1" eaLnBrk="1" hangingPunct="1">
              <a:lnSpc>
                <a:spcPct val="80000"/>
              </a:lnSpc>
              <a:buNone/>
            </a:pPr>
            <a:r>
              <a:rPr lang="en-GB" sz="1600" i="1" dirty="0" smtClean="0"/>
              <a:t>	mapping of grid authorization to e.g. </a:t>
            </a:r>
            <a:r>
              <a:rPr lang="en-GB" sz="1400" i="1" dirty="0" smtClean="0"/>
              <a:t>POSIX</a:t>
            </a:r>
            <a:r>
              <a:rPr lang="en-GB" sz="1200" i="1" dirty="0" smtClean="0"/>
              <a:t> </a:t>
            </a:r>
            <a:r>
              <a:rPr lang="en-GB" sz="1600" i="1" dirty="0" smtClean="0"/>
              <a:t>ACLs</a:t>
            </a:r>
            <a:endParaRPr lang="en-GB" sz="1600" dirty="0" smtClean="0"/>
          </a:p>
          <a:p>
            <a:pPr lvl="1" eaLnBrk="1" hangingPunct="1">
              <a:lnSpc>
                <a:spcPct val="80000"/>
              </a:lnSpc>
            </a:pPr>
            <a:endParaRPr lang="en-GB" sz="16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A50021"/>
                </a:solidFill>
              </a:rPr>
              <a:t>File Catalogues … naming (data) objects in the Grid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for the really courageous people: represent computing, storage and data all as ‘named objects’ in a single ‘grid name space’</a:t>
            </a:r>
          </a:p>
          <a:p>
            <a:pPr lvl="1" eaLnBrk="1" hangingPunct="1">
              <a:lnSpc>
                <a:spcPct val="80000"/>
              </a:lnSpc>
            </a:pPr>
            <a:endParaRPr lang="en-GB" sz="1600" dirty="0" smtClean="0"/>
          </a:p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A50021"/>
                </a:solidFill>
              </a:rPr>
              <a:t>Information System … finding out resources on the Grid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Directory-based for static information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Monitoring and bookkeeping for real-time information</a:t>
            </a:r>
          </a:p>
          <a:p>
            <a:pPr lvl="1" eaLnBrk="1" hangingPunct="1">
              <a:lnSpc>
                <a:spcPct val="80000"/>
              </a:lnSpc>
            </a:pPr>
            <a:endParaRPr lang="en-GB" sz="18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1800" dirty="0" smtClean="0">
                <a:solidFill>
                  <a:srgbClr val="A50021"/>
                </a:solidFill>
              </a:rPr>
              <a:t>Resource Broker …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Matching user job requirements to offers in the information system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600" dirty="0" smtClean="0"/>
              <a:t>WMS allows disconnected operation of the user interface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451754"/>
            <a:ext cx="9144000" cy="640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Typical grid topology for computational jobs</a:t>
            </a:r>
          </a:p>
        </p:txBody>
      </p:sp>
      <p:pic>
        <p:nvPicPr>
          <p:cNvPr id="58374" name="Picture 10" descr="User-Grid-Intera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" y="1184298"/>
            <a:ext cx="813435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you are not there yet …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571612"/>
            <a:ext cx="2320290" cy="45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214554"/>
            <a:ext cx="9429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7" name="Picture 5" descr="C:\Users\davidg\Desktop\Logo_Transparent_Web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000372"/>
            <a:ext cx="2714644" cy="686202"/>
          </a:xfrm>
          <a:prstGeom prst="rect">
            <a:avLst/>
          </a:prstGeom>
          <a:noFill/>
        </p:spPr>
      </p:pic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00504"/>
            <a:ext cx="1196365" cy="118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5500702"/>
            <a:ext cx="2547934" cy="6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40" name="Picture 8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143248"/>
            <a:ext cx="1206482" cy="1144979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>
            <a:stCxn id="95240" idx="3"/>
            <a:endCxn id="15" idx="2"/>
          </p:cNvCxnSpPr>
          <p:nvPr/>
        </p:nvCxnSpPr>
        <p:spPr bwMode="auto">
          <a:xfrm flipV="1">
            <a:off x="1849392" y="3714752"/>
            <a:ext cx="655559" cy="9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Cloud 14"/>
          <p:cNvSpPr/>
          <p:nvPr/>
        </p:nvSpPr>
        <p:spPr bwMode="auto">
          <a:xfrm>
            <a:off x="2500298" y="3000372"/>
            <a:ext cx="1500198" cy="142876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3821901" y="1964521"/>
            <a:ext cx="1071570" cy="857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081458" y="2500306"/>
            <a:ext cx="776294" cy="581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214810" y="3214686"/>
            <a:ext cx="642942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214810" y="3857628"/>
            <a:ext cx="714380" cy="4286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H="1">
            <a:off x="3893339" y="4536289"/>
            <a:ext cx="1357322" cy="857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928926" y="3143248"/>
            <a:ext cx="714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?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58" y="5572140"/>
            <a:ext cx="371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Heterogeneous resources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Unknown local environment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Unknown access policies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Why would we need it?</a:t>
            </a:r>
          </a:p>
        </p:txBody>
      </p:sp>
      <p:graphicFrame>
        <p:nvGraphicFramePr>
          <p:cNvPr id="83972" name="Group 4"/>
          <p:cNvGraphicFramePr>
            <a:graphicFrameLocks noGrp="1"/>
          </p:cNvGraphicFramePr>
          <p:nvPr/>
        </p:nvGraphicFramePr>
        <p:xfrm>
          <a:off x="468313" y="2695575"/>
          <a:ext cx="8281987" cy="3829054"/>
        </p:xfrm>
        <a:graphic>
          <a:graphicData uri="http://schemas.openxmlformats.org/drawingml/2006/table">
            <a:tbl>
              <a:tblPr/>
              <a:tblGrid>
                <a:gridCol w="4678362"/>
                <a:gridCol w="1839913"/>
                <a:gridCol w="1763712"/>
              </a:tblGrid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The Bible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X-ray image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MByte/image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Functional MRI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GByte/day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Bio-informatics databases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GByte each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Refereed journal papers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Satellite world imagery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US LoC contents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Internet Archive 1996-2002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TByte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Particle Physics today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LHC era physics</a:t>
                      </a:r>
                    </a:p>
                  </a:txBody>
                  <a:tcPr marL="90000" marR="90000" marT="36000" marB="3600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</a:t>
                      </a:r>
                    </a:p>
                  </a:txBody>
                  <a:tcPr marL="90000" marR="90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PByte/yr</a:t>
                      </a:r>
                    </a:p>
                  </a:txBody>
                  <a:tcPr marL="90000" marR="90000" marT="36000" marB="36000" horzOverflow="overflow">
                    <a:lnL cap="flat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92" name="Text Box 50"/>
          <p:cNvSpPr txBox="1">
            <a:spLocks noChangeArrowheads="1"/>
          </p:cNvSpPr>
          <p:nvPr/>
        </p:nvSpPr>
        <p:spPr bwMode="auto">
          <a:xfrm>
            <a:off x="827088" y="200025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Collected data in science and industry grows exponentially: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838200" y="1252538"/>
            <a:ext cx="7772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5645150" algn="l"/>
              </a:tabLst>
              <a:defRPr/>
            </a:pPr>
            <a:r>
              <a:rPr lang="en-GB" sz="2400" b="1" i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e-Science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Computing: user expectations?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14422"/>
            <a:ext cx="8229600" cy="4997450"/>
          </a:xfrm>
        </p:spPr>
        <p:txBody>
          <a:bodyPr/>
          <a:lstStyle/>
          <a:p>
            <a:pPr eaLnBrk="1" hangingPunct="1"/>
            <a:r>
              <a:rPr lang="en-GB" sz="2000" dirty="0" smtClean="0"/>
              <a:t>Different user scenarios are possible and valid</a:t>
            </a:r>
          </a:p>
          <a:p>
            <a:pPr lvl="1" eaLnBrk="1" hangingPunct="1"/>
            <a:r>
              <a:rPr lang="en-GB" sz="1800" dirty="0" smtClean="0">
                <a:solidFill>
                  <a:srgbClr val="A50021"/>
                </a:solidFill>
              </a:rPr>
              <a:t>paratrooper mode</a:t>
            </a:r>
            <a:r>
              <a:rPr lang="en-GB" sz="1800" dirty="0" smtClean="0"/>
              <a:t>: come in, take all your equipment (files, executable &amp;c) with you, do your thing and go away</a:t>
            </a:r>
          </a:p>
          <a:p>
            <a:pPr lvl="2" eaLnBrk="1" hangingPunct="1"/>
            <a:r>
              <a:rPr lang="en-GB" sz="1600" dirty="0" smtClean="0"/>
              <a:t>you’re supposed to clean up, but the system will likely do that for you if you forget. In all cases, garbage left behind is likely to be removed</a:t>
            </a:r>
          </a:p>
          <a:p>
            <a:pPr lvl="1" eaLnBrk="1" hangingPunct="1"/>
            <a:r>
              <a:rPr lang="en-GB" sz="1800" dirty="0" smtClean="0"/>
              <a:t>two-stage </a:t>
            </a:r>
            <a:r>
              <a:rPr lang="en-GB" sz="1800" dirty="0" smtClean="0">
                <a:solidFill>
                  <a:srgbClr val="A50021"/>
                </a:solidFill>
              </a:rPr>
              <a:t>‘prepare’ and ‘run’</a:t>
            </a:r>
          </a:p>
          <a:p>
            <a:pPr lvl="2" eaLnBrk="1" hangingPunct="1"/>
            <a:r>
              <a:rPr lang="en-GB" sz="1600" dirty="0" smtClean="0"/>
              <a:t>extra services to pre-install environment and later request it</a:t>
            </a:r>
          </a:p>
          <a:p>
            <a:pPr lvl="2" eaLnBrk="1" hangingPunct="1"/>
            <a:r>
              <a:rPr lang="en-GB" sz="1600" dirty="0" smtClean="0"/>
              <a:t>see later on such Community Software Area services</a:t>
            </a:r>
          </a:p>
          <a:p>
            <a:pPr lvl="1" eaLnBrk="1" hangingPunct="1"/>
            <a:r>
              <a:rPr lang="en-GB" sz="1800" dirty="0" smtClean="0">
                <a:solidFill>
                  <a:srgbClr val="A50021"/>
                </a:solidFill>
              </a:rPr>
              <a:t>don’t think</a:t>
            </a:r>
            <a:r>
              <a:rPr lang="en-GB" sz="1800" dirty="0" smtClean="0"/>
              <a:t> but just do it</a:t>
            </a:r>
          </a:p>
          <a:p>
            <a:pPr lvl="2" eaLnBrk="1" hangingPunct="1"/>
            <a:r>
              <a:rPr lang="en-GB" sz="1600" dirty="0" smtClean="0"/>
              <a:t>blindly assume the grid is like your local system</a:t>
            </a:r>
          </a:p>
          <a:p>
            <a:pPr lvl="2" eaLnBrk="1" hangingPunct="1"/>
            <a:r>
              <a:rPr lang="en-GB" sz="1600" dirty="0" smtClean="0"/>
              <a:t>expect all software to be there</a:t>
            </a:r>
          </a:p>
          <a:p>
            <a:pPr lvl="2" eaLnBrk="1" hangingPunct="1"/>
            <a:r>
              <a:rPr lang="en-GB" sz="1600" dirty="0" smtClean="0"/>
              <a:t>expect your results to be retained indefinitely</a:t>
            </a:r>
          </a:p>
          <a:p>
            <a:pPr lvl="2" eaLnBrk="1" hangingPunct="1"/>
            <a:r>
              <a:rPr lang="en-GB" sz="1600" dirty="0" smtClean="0"/>
              <a:t>… realism of this scenario is unclear for ‘production’ grids</a:t>
            </a:r>
          </a:p>
          <a:p>
            <a:pPr lvl="3" eaLnBrk="1" hangingPunct="1"/>
            <a:r>
              <a:rPr lang="en-GB" sz="1400" dirty="0" smtClean="0"/>
              <a:t>it does not scale to larger numbers of users</a:t>
            </a:r>
          </a:p>
          <a:p>
            <a:pPr lvl="3" eaLnBrk="1" hangingPunct="1"/>
            <a:r>
              <a:rPr lang="en-GB" sz="1400" dirty="0" smtClean="0"/>
              <a:t>but large user communities hold ‘power’ over the resource providers </a:t>
            </a:r>
            <a:br>
              <a:rPr lang="en-GB" sz="1400" dirty="0" smtClean="0"/>
            </a:br>
            <a:r>
              <a:rPr lang="en-GB" sz="1400" dirty="0" smtClean="0"/>
              <a:t>(or the customers run away)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Submission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smtClean="0">
                <a:solidFill>
                  <a:srgbClr val="A50021"/>
                </a:solidFill>
              </a:rPr>
              <a:t>Basic operations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Direct run/submit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useless unless you have an environment already set up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Cancel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Signal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Suspend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Resume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List jobs/status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Purge (remove garbage)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smtClean="0"/>
              <a:t>retrieve output first …</a:t>
            </a:r>
          </a:p>
          <a:p>
            <a:pPr eaLnBrk="1" hangingPunct="1">
              <a:lnSpc>
                <a:spcPct val="90000"/>
              </a:lnSpc>
            </a:pPr>
            <a:endParaRPr lang="en-GB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smtClean="0">
                <a:solidFill>
                  <a:srgbClr val="A50021"/>
                </a:solidFill>
              </a:rPr>
              <a:t>Other useful functions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Assess submission (eligibility, estimated response time)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smtClean="0"/>
              <a:t>Register &amp; Start (needed if you have ‘sandboxes’)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A seemingly simple task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5860"/>
            <a:ext cx="7772400" cy="452438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A50021"/>
                </a:solidFill>
              </a:rPr>
              <a:t>The CE seems conceptually simple</a:t>
            </a:r>
          </a:p>
          <a:p>
            <a:pPr lvl="1" eaLnBrk="1" hangingPunct="1"/>
            <a:r>
              <a:rPr lang="en-GB" dirty="0" smtClean="0"/>
              <a:t>submit a job</a:t>
            </a:r>
          </a:p>
          <a:p>
            <a:pPr lvl="1" eaLnBrk="1" hangingPunct="1"/>
            <a:r>
              <a:rPr lang="en-GB" dirty="0" smtClean="0"/>
              <a:t>wait for it to run</a:t>
            </a:r>
          </a:p>
          <a:p>
            <a:pPr lvl="1" eaLnBrk="1" hangingPunct="1"/>
            <a:r>
              <a:rPr lang="en-GB" dirty="0" smtClean="0"/>
              <a:t>retrieve the results</a:t>
            </a:r>
          </a:p>
          <a:p>
            <a:pPr lvl="1" eaLnBrk="1" hangingPunct="1"/>
            <a:r>
              <a:rPr lang="en-GB" dirty="0" smtClean="0"/>
              <a:t>or kill it prematurely …</a:t>
            </a:r>
          </a:p>
          <a:p>
            <a:pPr lvl="1" eaLnBrk="1" hangingPunct="1"/>
            <a:r>
              <a:rPr lang="en-GB" sz="1800" i="1" dirty="0" smtClean="0">
                <a:solidFill>
                  <a:srgbClr val="A50021"/>
                </a:solidFill>
              </a:rPr>
              <a:t>but: </a:t>
            </a:r>
            <a:r>
              <a:rPr lang="en-GB" sz="1800" dirty="0" smtClean="0">
                <a:solidFill>
                  <a:srgbClr val="A50021"/>
                </a:solidFill>
              </a:rPr>
              <a:t> there are a bazillion ways to implement it</a:t>
            </a:r>
          </a:p>
          <a:p>
            <a:pPr lvl="2" eaLnBrk="1" hangingPunct="1"/>
            <a:r>
              <a:rPr lang="en-GB" sz="1600" dirty="0" smtClean="0"/>
              <a:t>with implicit or explicit data staging</a:t>
            </a:r>
          </a:p>
          <a:p>
            <a:pPr lvl="2" eaLnBrk="1" hangingPunct="1"/>
            <a:r>
              <a:rPr lang="en-GB" sz="1600" dirty="0" smtClean="0"/>
              <a:t>hide the entire site structure and use forwarding nodes</a:t>
            </a:r>
          </a:p>
          <a:p>
            <a:pPr lvl="2" eaLnBrk="1" hangingPunct="1"/>
            <a:r>
              <a:rPr lang="en-GB" sz="1600" dirty="0" smtClean="0"/>
              <a:t>or even allow automatic forwarding to another site</a:t>
            </a:r>
          </a:p>
          <a:p>
            <a:pPr lvl="2" eaLnBrk="1" hangingPunct="1"/>
            <a:r>
              <a:rPr lang="en-GB" sz="1600" dirty="0" smtClean="0"/>
              <a:t>policy and prioritization</a:t>
            </a:r>
          </a:p>
          <a:p>
            <a:pPr lvl="2" eaLnBrk="1" hangingPunct="1"/>
            <a:endParaRPr lang="en-GB" sz="1800" dirty="0" smtClean="0"/>
          </a:p>
          <a:p>
            <a:pPr eaLnBrk="1" hangingPunct="1"/>
            <a:r>
              <a:rPr lang="en-GB" sz="2000" dirty="0" smtClean="0">
                <a:solidFill>
                  <a:srgbClr val="A50021"/>
                </a:solidFill>
              </a:rPr>
              <a:t>the user does not want to know the difference</a:t>
            </a:r>
          </a:p>
          <a:p>
            <a:pPr lvl="1" eaLnBrk="1" hangingPunct="1"/>
            <a:r>
              <a:rPr lang="en-GB" sz="1800" dirty="0" smtClean="0"/>
              <a:t>and an automatic resource broker needs a backend for every type</a:t>
            </a:r>
          </a:p>
          <a:p>
            <a:pPr lvl="1" eaLnBrk="1" hangingPunct="1"/>
            <a:endParaRPr lang="en-GB" sz="1800" dirty="0" smtClean="0"/>
          </a:p>
          <a:p>
            <a:pPr eaLnBrk="1" hangingPunct="1"/>
            <a:r>
              <a:rPr lang="en-GB" sz="2000" dirty="0" smtClean="0">
                <a:solidFill>
                  <a:srgbClr val="A50021"/>
                </a:solidFill>
              </a:rPr>
              <a:t>back-end is usually just a simple old batch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4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GT4 WS GRAM Architecture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57151" y="1500174"/>
            <a:ext cx="8907463" cy="4997450"/>
            <a:chOff x="36" y="572"/>
            <a:chExt cx="5611" cy="3148"/>
          </a:xfrm>
        </p:grpSpPr>
        <p:sp>
          <p:nvSpPr>
            <p:cNvPr id="64520" name="Rectangle 2"/>
            <p:cNvSpPr>
              <a:spLocks noChangeArrowheads="1"/>
            </p:cNvSpPr>
            <p:nvPr/>
          </p:nvSpPr>
          <p:spPr bwMode="auto">
            <a:xfrm>
              <a:off x="885" y="860"/>
              <a:ext cx="4762" cy="2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4521" name="Rectangle 3"/>
            <p:cNvSpPr>
              <a:spLocks noChangeArrowheads="1"/>
            </p:cNvSpPr>
            <p:nvPr/>
          </p:nvSpPr>
          <p:spPr bwMode="auto">
            <a:xfrm>
              <a:off x="3293" y="3120"/>
              <a:ext cx="1280" cy="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4522" name="AutoShape 4"/>
            <p:cNvSpPr>
              <a:spLocks noChangeArrowheads="1"/>
            </p:cNvSpPr>
            <p:nvPr/>
          </p:nvSpPr>
          <p:spPr bwMode="auto">
            <a:xfrm>
              <a:off x="4918" y="2038"/>
              <a:ext cx="563" cy="3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600"/>
            </a:p>
          </p:txBody>
        </p:sp>
        <p:sp>
          <p:nvSpPr>
            <p:cNvPr id="64523" name="AutoShape 5"/>
            <p:cNvSpPr>
              <a:spLocks noChangeArrowheads="1"/>
            </p:cNvSpPr>
            <p:nvPr/>
          </p:nvSpPr>
          <p:spPr bwMode="auto">
            <a:xfrm>
              <a:off x="1469" y="1339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GRAM</a:t>
              </a:r>
            </a:p>
            <a:p>
              <a:pPr algn="ctr"/>
              <a:r>
                <a:rPr lang="en-US" sz="1600"/>
                <a:t>services</a:t>
              </a:r>
            </a:p>
          </p:txBody>
        </p:sp>
        <p:sp>
          <p:nvSpPr>
            <p:cNvPr id="64524" name="Rectangle 6"/>
            <p:cNvSpPr>
              <a:spLocks noChangeArrowheads="1"/>
            </p:cNvSpPr>
            <p:nvPr/>
          </p:nvSpPr>
          <p:spPr bwMode="auto">
            <a:xfrm>
              <a:off x="959" y="1121"/>
              <a:ext cx="1566" cy="17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Ctr="1"/>
            <a:lstStyle/>
            <a:p>
              <a:pPr algn="ctr"/>
              <a:r>
                <a:rPr lang="en-US" sz="1600"/>
                <a:t>GT4 Java Container</a:t>
              </a:r>
            </a:p>
          </p:txBody>
        </p:sp>
        <p:sp>
          <p:nvSpPr>
            <p:cNvPr id="64525" name="AutoShape 7"/>
            <p:cNvSpPr>
              <a:spLocks noChangeArrowheads="1"/>
            </p:cNvSpPr>
            <p:nvPr/>
          </p:nvSpPr>
          <p:spPr bwMode="auto">
            <a:xfrm>
              <a:off x="1420" y="1374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GRAM</a:t>
              </a:r>
            </a:p>
            <a:p>
              <a:pPr algn="ctr"/>
              <a:r>
                <a:rPr lang="en-US" sz="1600"/>
                <a:t>services</a:t>
              </a:r>
            </a:p>
          </p:txBody>
        </p:sp>
        <p:sp>
          <p:nvSpPr>
            <p:cNvPr id="64526" name="AutoShape 8"/>
            <p:cNvSpPr>
              <a:spLocks noChangeArrowheads="1"/>
            </p:cNvSpPr>
            <p:nvPr/>
          </p:nvSpPr>
          <p:spPr bwMode="auto">
            <a:xfrm>
              <a:off x="1021" y="1918"/>
              <a:ext cx="756" cy="302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Delegation</a:t>
              </a:r>
            </a:p>
          </p:txBody>
        </p:sp>
        <p:sp>
          <p:nvSpPr>
            <p:cNvPr id="64527" name="AutoShape 9"/>
            <p:cNvSpPr>
              <a:spLocks noChangeArrowheads="1"/>
            </p:cNvSpPr>
            <p:nvPr/>
          </p:nvSpPr>
          <p:spPr bwMode="auto">
            <a:xfrm>
              <a:off x="1431" y="2369"/>
              <a:ext cx="727" cy="360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RFT File</a:t>
              </a:r>
            </a:p>
            <a:p>
              <a:pPr algn="ctr"/>
              <a:r>
                <a:rPr lang="en-US" sz="1600"/>
                <a:t>Transfer</a:t>
              </a:r>
            </a:p>
          </p:txBody>
        </p:sp>
        <p:sp>
          <p:nvSpPr>
            <p:cNvPr id="64528" name="Line 10"/>
            <p:cNvSpPr>
              <a:spLocks noChangeShapeType="1"/>
            </p:cNvSpPr>
            <p:nvPr/>
          </p:nvSpPr>
          <p:spPr bwMode="auto">
            <a:xfrm>
              <a:off x="1843" y="1763"/>
              <a:ext cx="0" cy="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4529" name="Text Box 11"/>
            <p:cNvSpPr txBox="1">
              <a:spLocks noChangeArrowheads="1"/>
            </p:cNvSpPr>
            <p:nvPr/>
          </p:nvSpPr>
          <p:spPr bwMode="auto">
            <a:xfrm>
              <a:off x="1853" y="1851"/>
              <a:ext cx="65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/>
                <a:t>Transfer</a:t>
              </a:r>
            </a:p>
            <a:p>
              <a:r>
                <a:rPr lang="en-US" sz="1600" i="1"/>
                <a:t>request</a:t>
              </a:r>
            </a:p>
          </p:txBody>
        </p:sp>
        <p:sp>
          <p:nvSpPr>
            <p:cNvPr id="64530" name="Line 12"/>
            <p:cNvSpPr>
              <a:spLocks noChangeShapeType="1"/>
            </p:cNvSpPr>
            <p:nvPr/>
          </p:nvSpPr>
          <p:spPr bwMode="auto">
            <a:xfrm>
              <a:off x="1556" y="1779"/>
              <a:ext cx="1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4531" name="Line 13"/>
            <p:cNvSpPr>
              <a:spLocks noChangeShapeType="1"/>
            </p:cNvSpPr>
            <p:nvPr/>
          </p:nvSpPr>
          <p:spPr bwMode="auto">
            <a:xfrm>
              <a:off x="1555" y="2226"/>
              <a:ext cx="1" cy="1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4532" name="AutoShape 14"/>
            <p:cNvSpPr>
              <a:spLocks noChangeArrowheads="1"/>
            </p:cNvSpPr>
            <p:nvPr/>
          </p:nvSpPr>
          <p:spPr bwMode="auto">
            <a:xfrm>
              <a:off x="3433" y="3222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GridFTP</a:t>
              </a:r>
            </a:p>
          </p:txBody>
        </p:sp>
        <p:sp>
          <p:nvSpPr>
            <p:cNvPr id="64533" name="AutoShape 15"/>
            <p:cNvSpPr>
              <a:spLocks noChangeArrowheads="1"/>
            </p:cNvSpPr>
            <p:nvPr/>
          </p:nvSpPr>
          <p:spPr bwMode="auto">
            <a:xfrm>
              <a:off x="4119" y="3242"/>
              <a:ext cx="291" cy="360"/>
            </a:xfrm>
            <a:prstGeom prst="can">
              <a:avLst>
                <a:gd name="adj" fmla="val 3092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4534" name="Text Box 16"/>
            <p:cNvSpPr txBox="1">
              <a:spLocks noChangeArrowheads="1"/>
            </p:cNvSpPr>
            <p:nvPr/>
          </p:nvSpPr>
          <p:spPr bwMode="auto">
            <a:xfrm>
              <a:off x="4596" y="3118"/>
              <a:ext cx="82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Remote </a:t>
              </a:r>
            </a:p>
            <a:p>
              <a:r>
                <a:rPr lang="en-US" sz="1600"/>
                <a:t>storage </a:t>
              </a:r>
            </a:p>
            <a:p>
              <a:r>
                <a:rPr lang="en-US" sz="1600"/>
                <a:t>element(s)</a:t>
              </a:r>
            </a:p>
          </p:txBody>
        </p:sp>
        <p:sp>
          <p:nvSpPr>
            <p:cNvPr id="64535" name="AutoShape 17"/>
            <p:cNvSpPr>
              <a:spLocks noChangeArrowheads="1"/>
            </p:cNvSpPr>
            <p:nvPr/>
          </p:nvSpPr>
          <p:spPr bwMode="auto">
            <a:xfrm>
              <a:off x="4645" y="1452"/>
              <a:ext cx="749" cy="39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Local</a:t>
              </a:r>
            </a:p>
            <a:p>
              <a:pPr algn="ctr"/>
              <a:r>
                <a:rPr lang="en-US" sz="1600"/>
                <a:t>scheduler</a:t>
              </a:r>
            </a:p>
          </p:txBody>
        </p:sp>
        <p:sp>
          <p:nvSpPr>
            <p:cNvPr id="64536" name="AutoShape 18"/>
            <p:cNvSpPr>
              <a:spLocks noChangeArrowheads="1"/>
            </p:cNvSpPr>
            <p:nvPr/>
          </p:nvSpPr>
          <p:spPr bwMode="auto">
            <a:xfrm>
              <a:off x="4725" y="2163"/>
              <a:ext cx="563" cy="3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600"/>
            </a:p>
          </p:txBody>
        </p:sp>
        <p:sp>
          <p:nvSpPr>
            <p:cNvPr id="64537" name="AutoShape 19"/>
            <p:cNvSpPr>
              <a:spLocks noChangeArrowheads="1"/>
            </p:cNvSpPr>
            <p:nvPr/>
          </p:nvSpPr>
          <p:spPr bwMode="auto">
            <a:xfrm>
              <a:off x="4533" y="2272"/>
              <a:ext cx="563" cy="39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User</a:t>
              </a:r>
            </a:p>
            <a:p>
              <a:pPr algn="ctr"/>
              <a:r>
                <a:rPr lang="en-US" sz="1600"/>
                <a:t>job</a:t>
              </a:r>
            </a:p>
          </p:txBody>
        </p:sp>
        <p:cxnSp>
          <p:nvCxnSpPr>
            <p:cNvPr id="64538" name="AutoShape 20"/>
            <p:cNvCxnSpPr>
              <a:cxnSpLocks noChangeShapeType="1"/>
              <a:stCxn id="64535" idx="2"/>
              <a:endCxn id="64537" idx="0"/>
            </p:cNvCxnSpPr>
            <p:nvPr/>
          </p:nvCxnSpPr>
          <p:spPr bwMode="auto">
            <a:xfrm flipH="1">
              <a:off x="4815" y="1847"/>
              <a:ext cx="205" cy="4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39" name="AutoShape 21"/>
            <p:cNvCxnSpPr>
              <a:cxnSpLocks noChangeShapeType="1"/>
              <a:stCxn id="64535" idx="2"/>
              <a:endCxn id="64522" idx="0"/>
            </p:cNvCxnSpPr>
            <p:nvPr/>
          </p:nvCxnSpPr>
          <p:spPr bwMode="auto">
            <a:xfrm>
              <a:off x="5020" y="1847"/>
              <a:ext cx="180" cy="19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40" name="AutoShape 22"/>
            <p:cNvCxnSpPr>
              <a:cxnSpLocks noChangeShapeType="1"/>
              <a:stCxn id="64535" idx="2"/>
              <a:endCxn id="64536" idx="0"/>
            </p:cNvCxnSpPr>
            <p:nvPr/>
          </p:nvCxnSpPr>
          <p:spPr bwMode="auto">
            <a:xfrm flipH="1">
              <a:off x="5007" y="1847"/>
              <a:ext cx="13" cy="3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4541" name="Rectangle 23"/>
            <p:cNvSpPr>
              <a:spLocks noChangeArrowheads="1"/>
            </p:cNvSpPr>
            <p:nvPr/>
          </p:nvSpPr>
          <p:spPr bwMode="auto">
            <a:xfrm>
              <a:off x="4337" y="1380"/>
              <a:ext cx="1256" cy="1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4542" name="Text Box 24"/>
            <p:cNvSpPr txBox="1">
              <a:spLocks noChangeArrowheads="1"/>
            </p:cNvSpPr>
            <p:nvPr/>
          </p:nvSpPr>
          <p:spPr bwMode="auto">
            <a:xfrm>
              <a:off x="4329" y="1135"/>
              <a:ext cx="127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Compute element</a:t>
              </a:r>
            </a:p>
          </p:txBody>
        </p:sp>
        <p:sp>
          <p:nvSpPr>
            <p:cNvPr id="64543" name="AutoShape 25"/>
            <p:cNvSpPr>
              <a:spLocks noChangeArrowheads="1"/>
            </p:cNvSpPr>
            <p:nvPr/>
          </p:nvSpPr>
          <p:spPr bwMode="auto">
            <a:xfrm>
              <a:off x="3432" y="2205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GridFTP</a:t>
              </a:r>
            </a:p>
          </p:txBody>
        </p:sp>
        <p:sp>
          <p:nvSpPr>
            <p:cNvPr id="64544" name="AutoShape 26"/>
            <p:cNvSpPr>
              <a:spLocks noChangeArrowheads="1"/>
            </p:cNvSpPr>
            <p:nvPr/>
          </p:nvSpPr>
          <p:spPr bwMode="auto">
            <a:xfrm>
              <a:off x="4118" y="2225"/>
              <a:ext cx="291" cy="360"/>
            </a:xfrm>
            <a:prstGeom prst="can">
              <a:avLst>
                <a:gd name="adj" fmla="val 3092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cxnSp>
          <p:nvCxnSpPr>
            <p:cNvPr id="64545" name="AutoShape 27"/>
            <p:cNvCxnSpPr>
              <a:cxnSpLocks noChangeShapeType="1"/>
              <a:stCxn id="64525" idx="3"/>
              <a:endCxn id="64537" idx="0"/>
            </p:cNvCxnSpPr>
            <p:nvPr/>
          </p:nvCxnSpPr>
          <p:spPr bwMode="auto">
            <a:xfrm>
              <a:off x="2169" y="1572"/>
              <a:ext cx="2646" cy="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46" name="AutoShape 28"/>
            <p:cNvCxnSpPr>
              <a:cxnSpLocks noChangeShapeType="1"/>
              <a:stCxn id="64525" idx="3"/>
              <a:endCxn id="64535" idx="1"/>
            </p:cNvCxnSpPr>
            <p:nvPr/>
          </p:nvCxnSpPr>
          <p:spPr bwMode="auto">
            <a:xfrm>
              <a:off x="2169" y="1572"/>
              <a:ext cx="2476" cy="7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4547" name="AutoShape 29"/>
            <p:cNvSpPr>
              <a:spLocks noChangeArrowheads="1"/>
            </p:cNvSpPr>
            <p:nvPr/>
          </p:nvSpPr>
          <p:spPr bwMode="auto">
            <a:xfrm>
              <a:off x="3192" y="1544"/>
              <a:ext cx="1074" cy="54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vert="eaVert" wrap="none" anchor="b"/>
            <a:lstStyle/>
            <a:p>
              <a:pPr algn="ctr"/>
              <a:r>
                <a:rPr lang="en-US" sz="1600"/>
                <a:t>sudo</a:t>
              </a:r>
            </a:p>
          </p:txBody>
        </p:sp>
        <p:sp>
          <p:nvSpPr>
            <p:cNvPr id="64548" name="AutoShape 30"/>
            <p:cNvSpPr>
              <a:spLocks noChangeArrowheads="1"/>
            </p:cNvSpPr>
            <p:nvPr/>
          </p:nvSpPr>
          <p:spPr bwMode="auto">
            <a:xfrm>
              <a:off x="3445" y="1614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GRAM</a:t>
              </a:r>
            </a:p>
            <a:p>
              <a:pPr algn="ctr"/>
              <a:r>
                <a:rPr lang="en-US" sz="1600"/>
                <a:t>adapter</a:t>
              </a:r>
            </a:p>
          </p:txBody>
        </p:sp>
        <p:cxnSp>
          <p:nvCxnSpPr>
            <p:cNvPr id="64549" name="AutoShape 31"/>
            <p:cNvCxnSpPr>
              <a:cxnSpLocks noChangeShapeType="1"/>
              <a:stCxn id="64527" idx="3"/>
              <a:endCxn id="64543" idx="1"/>
            </p:cNvCxnSpPr>
            <p:nvPr/>
          </p:nvCxnSpPr>
          <p:spPr bwMode="auto">
            <a:xfrm flipV="1">
              <a:off x="2158" y="2403"/>
              <a:ext cx="1274" cy="14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4550" name="Text Box 32"/>
            <p:cNvSpPr txBox="1">
              <a:spLocks noChangeArrowheads="1"/>
            </p:cNvSpPr>
            <p:nvPr/>
          </p:nvSpPr>
          <p:spPr bwMode="auto">
            <a:xfrm>
              <a:off x="2615" y="2483"/>
              <a:ext cx="56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/>
                <a:t>FTP</a:t>
              </a:r>
            </a:p>
            <a:p>
              <a:r>
                <a:rPr lang="en-US" sz="1600" i="1"/>
                <a:t>control</a:t>
              </a:r>
            </a:p>
          </p:txBody>
        </p:sp>
        <p:sp>
          <p:nvSpPr>
            <p:cNvPr id="64551" name="Text Box 33"/>
            <p:cNvSpPr txBox="1">
              <a:spLocks noChangeArrowheads="1"/>
            </p:cNvSpPr>
            <p:nvPr/>
          </p:nvSpPr>
          <p:spPr bwMode="auto">
            <a:xfrm>
              <a:off x="2630" y="1340"/>
              <a:ext cx="124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i="1"/>
                <a:t>Local job control</a:t>
              </a:r>
            </a:p>
          </p:txBody>
        </p:sp>
        <p:sp>
          <p:nvSpPr>
            <p:cNvPr id="64552" name="Text Box 34"/>
            <p:cNvSpPr txBox="1">
              <a:spLocks noChangeArrowheads="1"/>
            </p:cNvSpPr>
            <p:nvPr/>
          </p:nvSpPr>
          <p:spPr bwMode="auto">
            <a:xfrm rot="863616">
              <a:off x="2499" y="1734"/>
              <a:ext cx="6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/>
                <a:t>Delegate</a:t>
              </a:r>
            </a:p>
          </p:txBody>
        </p:sp>
        <p:cxnSp>
          <p:nvCxnSpPr>
            <p:cNvPr id="64553" name="AutoShape 35"/>
            <p:cNvCxnSpPr>
              <a:cxnSpLocks noChangeShapeType="1"/>
              <a:stCxn id="64543" idx="2"/>
              <a:endCxn id="64532" idx="0"/>
            </p:cNvCxnSpPr>
            <p:nvPr/>
          </p:nvCxnSpPr>
          <p:spPr bwMode="auto">
            <a:xfrm>
              <a:off x="3807" y="2600"/>
              <a:ext cx="1" cy="6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4554" name="AutoShape 36"/>
            <p:cNvCxnSpPr>
              <a:cxnSpLocks noChangeShapeType="1"/>
              <a:stCxn id="64527" idx="3"/>
              <a:endCxn id="64532" idx="1"/>
            </p:cNvCxnSpPr>
            <p:nvPr/>
          </p:nvCxnSpPr>
          <p:spPr bwMode="auto">
            <a:xfrm>
              <a:off x="2158" y="2549"/>
              <a:ext cx="1275" cy="8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4555" name="Text Box 37"/>
            <p:cNvSpPr txBox="1">
              <a:spLocks noChangeArrowheads="1"/>
            </p:cNvSpPr>
            <p:nvPr/>
          </p:nvSpPr>
          <p:spPr bwMode="auto">
            <a:xfrm>
              <a:off x="3792" y="2905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1"/>
                <a:t>FTP data</a:t>
              </a:r>
            </a:p>
          </p:txBody>
        </p:sp>
        <p:sp>
          <p:nvSpPr>
            <p:cNvPr id="64556" name="Text Box 38"/>
            <p:cNvSpPr txBox="1">
              <a:spLocks noChangeArrowheads="1"/>
            </p:cNvSpPr>
            <p:nvPr/>
          </p:nvSpPr>
          <p:spPr bwMode="auto">
            <a:xfrm rot="16200000">
              <a:off x="-125" y="1878"/>
              <a:ext cx="53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/>
                <a:t>Client</a:t>
              </a:r>
            </a:p>
          </p:txBody>
        </p:sp>
        <p:cxnSp>
          <p:nvCxnSpPr>
            <p:cNvPr id="64557" name="AutoShape 39"/>
            <p:cNvCxnSpPr>
              <a:cxnSpLocks noChangeShapeType="1"/>
              <a:stCxn id="64556" idx="2"/>
              <a:endCxn id="64525" idx="1"/>
            </p:cNvCxnSpPr>
            <p:nvPr/>
          </p:nvCxnSpPr>
          <p:spPr bwMode="auto">
            <a:xfrm flipV="1">
              <a:off x="250" y="1572"/>
              <a:ext cx="1170" cy="4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558" name="AutoShape 40"/>
            <p:cNvCxnSpPr>
              <a:cxnSpLocks noChangeShapeType="1"/>
              <a:stCxn id="64556" idx="2"/>
              <a:endCxn id="64526" idx="1"/>
            </p:cNvCxnSpPr>
            <p:nvPr/>
          </p:nvCxnSpPr>
          <p:spPr bwMode="auto">
            <a:xfrm>
              <a:off x="250" y="1985"/>
              <a:ext cx="771" cy="8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4559" name="Text Box 41"/>
            <p:cNvSpPr txBox="1">
              <a:spLocks noChangeArrowheads="1"/>
            </p:cNvSpPr>
            <p:nvPr/>
          </p:nvSpPr>
          <p:spPr bwMode="auto">
            <a:xfrm rot="20349895">
              <a:off x="161" y="1517"/>
              <a:ext cx="78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1"/>
                <a:t>Job functions</a:t>
              </a:r>
            </a:p>
          </p:txBody>
        </p:sp>
        <p:sp>
          <p:nvSpPr>
            <p:cNvPr id="64560" name="Text Box 42"/>
            <p:cNvSpPr txBox="1">
              <a:spLocks noChangeArrowheads="1"/>
            </p:cNvSpPr>
            <p:nvPr/>
          </p:nvSpPr>
          <p:spPr bwMode="auto">
            <a:xfrm>
              <a:off x="187" y="2059"/>
              <a:ext cx="72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1"/>
                <a:t>Delegate</a:t>
              </a:r>
            </a:p>
          </p:txBody>
        </p:sp>
        <p:sp>
          <p:nvSpPr>
            <p:cNvPr id="64561" name="Text Box 43"/>
            <p:cNvSpPr txBox="1">
              <a:spLocks noChangeArrowheads="1"/>
            </p:cNvSpPr>
            <p:nvPr/>
          </p:nvSpPr>
          <p:spPr bwMode="auto">
            <a:xfrm>
              <a:off x="1862" y="572"/>
              <a:ext cx="275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Service host(s) and compute element(s)</a:t>
              </a:r>
            </a:p>
          </p:txBody>
        </p:sp>
        <p:sp>
          <p:nvSpPr>
            <p:cNvPr id="64562" name="AutoShape 44"/>
            <p:cNvSpPr>
              <a:spLocks noChangeArrowheads="1"/>
            </p:cNvSpPr>
            <p:nvPr/>
          </p:nvSpPr>
          <p:spPr bwMode="auto">
            <a:xfrm>
              <a:off x="3398" y="956"/>
              <a:ext cx="749" cy="395"/>
            </a:xfrm>
            <a:prstGeom prst="roundRect">
              <a:avLst>
                <a:gd name="adj" fmla="val 16667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/>
                <a:t>SEG</a:t>
              </a:r>
            </a:p>
          </p:txBody>
        </p:sp>
        <p:sp>
          <p:nvSpPr>
            <p:cNvPr id="64563" name="Line 45"/>
            <p:cNvSpPr>
              <a:spLocks noChangeShapeType="1"/>
            </p:cNvSpPr>
            <p:nvPr/>
          </p:nvSpPr>
          <p:spPr bwMode="auto">
            <a:xfrm flipH="1">
              <a:off x="2246" y="1148"/>
              <a:ext cx="115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4564" name="AutoShape 46"/>
            <p:cNvSpPr>
              <a:spLocks noChangeArrowheads="1"/>
            </p:cNvSpPr>
            <p:nvPr/>
          </p:nvSpPr>
          <p:spPr bwMode="auto">
            <a:xfrm>
              <a:off x="4022" y="1100"/>
              <a:ext cx="291" cy="360"/>
            </a:xfrm>
            <a:prstGeom prst="can">
              <a:avLst>
                <a:gd name="adj" fmla="val 30928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64565" name="Line 47"/>
            <p:cNvSpPr>
              <a:spLocks noChangeShapeType="1"/>
            </p:cNvSpPr>
            <p:nvPr/>
          </p:nvSpPr>
          <p:spPr bwMode="auto">
            <a:xfrm flipH="1" flipV="1">
              <a:off x="4310" y="1340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64566" name="Text Box 48"/>
            <p:cNvSpPr txBox="1">
              <a:spLocks noChangeArrowheads="1"/>
            </p:cNvSpPr>
            <p:nvPr/>
          </p:nvSpPr>
          <p:spPr bwMode="auto">
            <a:xfrm>
              <a:off x="2582" y="956"/>
              <a:ext cx="81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/>
                <a:t>Job events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Unicore CE Architecture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400199"/>
            <a:ext cx="8774112" cy="5043487"/>
            <a:chOff x="96" y="1024"/>
            <a:chExt cx="5527" cy="3177"/>
          </a:xfrm>
        </p:grpSpPr>
        <p:sp>
          <p:nvSpPr>
            <p:cNvPr id="65545" name="AutoShape 4"/>
            <p:cNvSpPr>
              <a:spLocks noChangeArrowheads="1"/>
            </p:cNvSpPr>
            <p:nvPr/>
          </p:nvSpPr>
          <p:spPr bwMode="auto">
            <a:xfrm>
              <a:off x="739" y="1760"/>
              <a:ext cx="3534" cy="2441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25400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>
                <a:latin typeface="Times New Roman" pitchFamily="18" charset="0"/>
              </a:endParaRPr>
            </a:p>
          </p:txBody>
        </p:sp>
        <p:sp>
          <p:nvSpPr>
            <p:cNvPr id="65546" name="AutoShape 5"/>
            <p:cNvSpPr>
              <a:spLocks noChangeArrowheads="1"/>
            </p:cNvSpPr>
            <p:nvPr/>
          </p:nvSpPr>
          <p:spPr bwMode="auto">
            <a:xfrm>
              <a:off x="1065" y="3039"/>
              <a:ext cx="1453" cy="96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7" name="AutoShape 6"/>
            <p:cNvSpPr>
              <a:spLocks noChangeArrowheads="1"/>
            </p:cNvSpPr>
            <p:nvPr/>
          </p:nvSpPr>
          <p:spPr bwMode="auto">
            <a:xfrm>
              <a:off x="1530" y="3852"/>
              <a:ext cx="164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8" name="AutoShape 7"/>
            <p:cNvSpPr>
              <a:spLocks noChangeArrowheads="1"/>
            </p:cNvSpPr>
            <p:nvPr/>
          </p:nvSpPr>
          <p:spPr bwMode="auto">
            <a:xfrm>
              <a:off x="1693" y="3852"/>
              <a:ext cx="164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AutoShape 8"/>
            <p:cNvSpPr>
              <a:spLocks noChangeArrowheads="1"/>
            </p:cNvSpPr>
            <p:nvPr/>
          </p:nvSpPr>
          <p:spPr bwMode="auto">
            <a:xfrm>
              <a:off x="1857" y="3852"/>
              <a:ext cx="166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Rectangle 9"/>
            <p:cNvSpPr>
              <a:spLocks noChangeArrowheads="1"/>
            </p:cNvSpPr>
            <p:nvPr/>
          </p:nvSpPr>
          <p:spPr bwMode="auto">
            <a:xfrm>
              <a:off x="1373" y="3581"/>
              <a:ext cx="884" cy="2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/>
                <a:t>Batch Subsystem</a:t>
              </a:r>
            </a:p>
          </p:txBody>
        </p:sp>
        <p:sp>
          <p:nvSpPr>
            <p:cNvPr id="65551" name="AutoShape 10"/>
            <p:cNvSpPr>
              <a:spLocks noChangeArrowheads="1"/>
            </p:cNvSpPr>
            <p:nvPr/>
          </p:nvSpPr>
          <p:spPr bwMode="auto">
            <a:xfrm>
              <a:off x="2691" y="3039"/>
              <a:ext cx="1322" cy="96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Rectangle 11"/>
            <p:cNvSpPr>
              <a:spLocks noChangeArrowheads="1"/>
            </p:cNvSpPr>
            <p:nvPr/>
          </p:nvSpPr>
          <p:spPr bwMode="auto">
            <a:xfrm>
              <a:off x="883" y="1024"/>
              <a:ext cx="2000" cy="542"/>
            </a:xfrm>
            <a:prstGeom prst="rect">
              <a:avLst/>
            </a:prstGeom>
            <a:solidFill>
              <a:srgbClr val="336699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3" name="Text Box 12"/>
            <p:cNvSpPr txBox="1">
              <a:spLocks noChangeArrowheads="1"/>
            </p:cNvSpPr>
            <p:nvPr/>
          </p:nvSpPr>
          <p:spPr bwMode="auto">
            <a:xfrm>
              <a:off x="1166" y="1604"/>
              <a:ext cx="5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>
                  <a:latin typeface="Helvetica"/>
                </a:rPr>
                <a:t>AJO/UPL</a:t>
              </a:r>
              <a:endParaRPr lang="en-US" sz="1200">
                <a:latin typeface="Helvetica"/>
              </a:endParaRPr>
            </a:p>
          </p:txBody>
        </p:sp>
        <p:sp>
          <p:nvSpPr>
            <p:cNvPr id="65554" name="Oval 13"/>
            <p:cNvSpPr>
              <a:spLocks noChangeArrowheads="1"/>
            </p:cNvSpPr>
            <p:nvPr/>
          </p:nvSpPr>
          <p:spPr bwMode="auto">
            <a:xfrm>
              <a:off x="977" y="1062"/>
              <a:ext cx="836" cy="19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User Certificate</a:t>
              </a:r>
            </a:p>
          </p:txBody>
        </p:sp>
        <p:sp>
          <p:nvSpPr>
            <p:cNvPr id="65555" name="Rectangle 14"/>
            <p:cNvSpPr>
              <a:spLocks noChangeArrowheads="1"/>
            </p:cNvSpPr>
            <p:nvPr/>
          </p:nvSpPr>
          <p:spPr bwMode="auto">
            <a:xfrm>
              <a:off x="930" y="1334"/>
              <a:ext cx="930" cy="19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Job preparation/control </a:t>
              </a:r>
            </a:p>
          </p:txBody>
        </p:sp>
        <p:sp>
          <p:nvSpPr>
            <p:cNvPr id="65556" name="Rectangle 15"/>
            <p:cNvSpPr>
              <a:spLocks noChangeArrowheads="1"/>
            </p:cNvSpPr>
            <p:nvPr/>
          </p:nvSpPr>
          <p:spPr bwMode="auto">
            <a:xfrm>
              <a:off x="1896" y="1334"/>
              <a:ext cx="939" cy="19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/>
                <a:t>Plugins</a:t>
              </a:r>
              <a:endParaRPr lang="en-US" sz="1200"/>
            </a:p>
          </p:txBody>
        </p:sp>
        <p:sp>
          <p:nvSpPr>
            <p:cNvPr id="65557" name="Rectangle 16"/>
            <p:cNvSpPr>
              <a:spLocks noChangeArrowheads="1"/>
            </p:cNvSpPr>
            <p:nvPr/>
          </p:nvSpPr>
          <p:spPr bwMode="auto">
            <a:xfrm>
              <a:off x="1860" y="1604"/>
              <a:ext cx="116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latin typeface="Helvetica"/>
                </a:rPr>
                <a:t>Unsafe Internet (SSL)</a:t>
              </a:r>
              <a:endParaRPr lang="en-US" sz="1200">
                <a:latin typeface="Helvetica"/>
              </a:endParaRPr>
            </a:p>
          </p:txBody>
        </p:sp>
        <p:sp>
          <p:nvSpPr>
            <p:cNvPr id="65558" name="Rectangle 17"/>
            <p:cNvSpPr>
              <a:spLocks noChangeArrowheads="1"/>
            </p:cNvSpPr>
            <p:nvPr/>
          </p:nvSpPr>
          <p:spPr bwMode="auto">
            <a:xfrm>
              <a:off x="989" y="1941"/>
              <a:ext cx="10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/>
                <a:t>User authentication</a:t>
              </a:r>
              <a:endParaRPr lang="en-US" sz="1200"/>
            </a:p>
          </p:txBody>
        </p:sp>
        <p:sp>
          <p:nvSpPr>
            <p:cNvPr id="65559" name="AutoShape 18"/>
            <p:cNvSpPr>
              <a:spLocks noChangeArrowheads="1"/>
            </p:cNvSpPr>
            <p:nvPr/>
          </p:nvSpPr>
          <p:spPr bwMode="auto">
            <a:xfrm>
              <a:off x="96" y="1568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1200" b="1">
                  <a:solidFill>
                    <a:srgbClr val="FFCC00"/>
                  </a:solidFill>
                </a:rPr>
                <a:t>UNICORE</a:t>
              </a:r>
            </a:p>
            <a:p>
              <a:pPr algn="ctr" eaLnBrk="0" hangingPunct="0"/>
              <a:r>
                <a:rPr lang="de-DE" sz="1200" b="1">
                  <a:solidFill>
                    <a:srgbClr val="FFCC00"/>
                  </a:solidFill>
                </a:rPr>
                <a:t>Site List</a:t>
              </a:r>
              <a:endParaRPr lang="en-US" sz="1200" b="1">
                <a:solidFill>
                  <a:srgbClr val="FFCC00"/>
                </a:solidFill>
              </a:endParaRPr>
            </a:p>
          </p:txBody>
        </p:sp>
        <p:sp>
          <p:nvSpPr>
            <p:cNvPr id="65560" name="Text Box 19"/>
            <p:cNvSpPr txBox="1">
              <a:spLocks noChangeArrowheads="1"/>
            </p:cNvSpPr>
            <p:nvPr/>
          </p:nvSpPr>
          <p:spPr bwMode="auto">
            <a:xfrm>
              <a:off x="1920" y="1062"/>
              <a:ext cx="10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CC00"/>
                  </a:solidFill>
                  <a:latin typeface="Verdana" pitchFamily="34" charset="0"/>
                </a:rPr>
                <a:t>UNICOREPro Client</a:t>
              </a:r>
            </a:p>
          </p:txBody>
        </p:sp>
        <p:sp>
          <p:nvSpPr>
            <p:cNvPr id="65561" name="Rectangle 20"/>
            <p:cNvSpPr>
              <a:spLocks noChangeArrowheads="1"/>
            </p:cNvSpPr>
            <p:nvPr/>
          </p:nvSpPr>
          <p:spPr bwMode="auto">
            <a:xfrm>
              <a:off x="1339" y="3194"/>
              <a:ext cx="952" cy="232"/>
            </a:xfrm>
            <a:prstGeom prst="rect">
              <a:avLst/>
            </a:prstGeom>
            <a:solidFill>
              <a:srgbClr val="FFCC66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Target System Interface</a:t>
              </a:r>
              <a:r>
                <a:rPr lang="en-US" sz="1200" b="1"/>
                <a:t> </a:t>
              </a:r>
              <a:br>
                <a:rPr lang="en-US" sz="1200" b="1"/>
              </a:br>
              <a:r>
                <a:rPr lang="en-US" sz="1200" b="1"/>
                <a:t>(TSI)</a:t>
              </a:r>
              <a:endParaRPr lang="en-US" sz="1200"/>
            </a:p>
          </p:txBody>
        </p:sp>
        <p:sp>
          <p:nvSpPr>
            <p:cNvPr id="65562" name="Rectangle 21"/>
            <p:cNvSpPr>
              <a:spLocks noChangeArrowheads="1"/>
            </p:cNvSpPr>
            <p:nvPr/>
          </p:nvSpPr>
          <p:spPr bwMode="auto">
            <a:xfrm>
              <a:off x="1123" y="3039"/>
              <a:ext cx="68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>
                  <a:latin typeface="Helvetica"/>
                </a:rPr>
                <a:t>Incarnated job</a:t>
              </a:r>
            </a:p>
          </p:txBody>
        </p:sp>
        <p:sp>
          <p:nvSpPr>
            <p:cNvPr id="65563" name="Text Box 22"/>
            <p:cNvSpPr txBox="1">
              <a:spLocks noChangeArrowheads="1"/>
            </p:cNvSpPr>
            <p:nvPr/>
          </p:nvSpPr>
          <p:spPr bwMode="auto">
            <a:xfrm>
              <a:off x="1237" y="3433"/>
              <a:ext cx="55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/>
                <a:t>Commands</a:t>
              </a:r>
              <a:endParaRPr lang="en-US" sz="1000"/>
            </a:p>
          </p:txBody>
        </p:sp>
        <p:sp>
          <p:nvSpPr>
            <p:cNvPr id="65564" name="Text Box 23"/>
            <p:cNvSpPr txBox="1">
              <a:spLocks noChangeArrowheads="1"/>
            </p:cNvSpPr>
            <p:nvPr/>
          </p:nvSpPr>
          <p:spPr bwMode="auto">
            <a:xfrm>
              <a:off x="720" y="2425"/>
              <a:ext cx="864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latin typeface="Arial Narrow" pitchFamily="34" charset="0"/>
                </a:rPr>
                <a:t>User mapping,</a:t>
              </a:r>
              <a:br>
                <a:rPr lang="en-US" sz="1200" b="1">
                  <a:latin typeface="Arial Narrow" pitchFamily="34" charset="0"/>
                </a:rPr>
              </a:br>
              <a:r>
                <a:rPr lang="en-US" sz="1200" b="1">
                  <a:latin typeface="Arial Narrow" pitchFamily="34" charset="0"/>
                </a:rPr>
                <a:t>job incarnation,</a:t>
              </a:r>
            </a:p>
            <a:p>
              <a:pPr eaLnBrk="0" hangingPunct="0"/>
              <a:r>
                <a:rPr lang="en-US" sz="1200" b="1">
                  <a:latin typeface="Arial Narrow" pitchFamily="34" charset="0"/>
                </a:rPr>
                <a:t>job scheduling</a:t>
              </a:r>
            </a:p>
          </p:txBody>
        </p:sp>
        <p:cxnSp>
          <p:nvCxnSpPr>
            <p:cNvPr id="65565" name="AutoShape 24"/>
            <p:cNvCxnSpPr>
              <a:cxnSpLocks noChangeShapeType="1"/>
              <a:stCxn id="65554" idx="4"/>
              <a:endCxn id="65555" idx="0"/>
            </p:cNvCxnSpPr>
            <p:nvPr/>
          </p:nvCxnSpPr>
          <p:spPr bwMode="auto">
            <a:xfrm>
              <a:off x="1395" y="1256"/>
              <a:ext cx="0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5566" name="AutoShape 25"/>
            <p:cNvCxnSpPr>
              <a:cxnSpLocks noChangeShapeType="1"/>
              <a:stCxn id="65554" idx="5"/>
              <a:endCxn id="65556" idx="0"/>
            </p:cNvCxnSpPr>
            <p:nvPr/>
          </p:nvCxnSpPr>
          <p:spPr bwMode="auto">
            <a:xfrm>
              <a:off x="1691" y="1228"/>
              <a:ext cx="675" cy="98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5567" name="Rectangle 26"/>
            <p:cNvSpPr>
              <a:spLocks noChangeArrowheads="1"/>
            </p:cNvSpPr>
            <p:nvPr/>
          </p:nvSpPr>
          <p:spPr bwMode="auto">
            <a:xfrm>
              <a:off x="2891" y="3194"/>
              <a:ext cx="333" cy="232"/>
            </a:xfrm>
            <a:prstGeom prst="rect">
              <a:avLst/>
            </a:prstGeom>
            <a:solidFill>
              <a:srgbClr val="FFCC66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/>
                <a:t>TSI</a:t>
              </a:r>
              <a:endParaRPr lang="en-US" sz="1200"/>
            </a:p>
          </p:txBody>
        </p:sp>
        <p:sp>
          <p:nvSpPr>
            <p:cNvPr id="65568" name="AutoShape 27"/>
            <p:cNvSpPr>
              <a:spLocks noChangeArrowheads="1"/>
            </p:cNvSpPr>
            <p:nvPr/>
          </p:nvSpPr>
          <p:spPr bwMode="auto">
            <a:xfrm>
              <a:off x="1680" y="1568"/>
              <a:ext cx="188" cy="366"/>
            </a:xfrm>
            <a:prstGeom prst="upDownArrow">
              <a:avLst>
                <a:gd name="adj1" fmla="val 50000"/>
                <a:gd name="adj2" fmla="val 38936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AutoShape 28"/>
            <p:cNvSpPr>
              <a:spLocks noChangeArrowheads="1"/>
            </p:cNvSpPr>
            <p:nvPr/>
          </p:nvSpPr>
          <p:spPr bwMode="auto">
            <a:xfrm rot="7200000">
              <a:off x="2905" y="1962"/>
              <a:ext cx="110" cy="718"/>
            </a:xfrm>
            <a:prstGeom prst="upDownArrow">
              <a:avLst>
                <a:gd name="adj1" fmla="val 50000"/>
                <a:gd name="adj2" fmla="val 130545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0" name="AutoShape 29"/>
            <p:cNvSpPr>
              <a:spLocks noChangeArrowheads="1"/>
            </p:cNvSpPr>
            <p:nvPr/>
          </p:nvSpPr>
          <p:spPr bwMode="auto">
            <a:xfrm>
              <a:off x="2986" y="2956"/>
              <a:ext cx="155" cy="233"/>
            </a:xfrm>
            <a:prstGeom prst="downArrow">
              <a:avLst>
                <a:gd name="adj1" fmla="val 50000"/>
                <a:gd name="adj2" fmla="val 37581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1" name="AutoShape 30"/>
            <p:cNvSpPr>
              <a:spLocks noChangeArrowheads="1"/>
            </p:cNvSpPr>
            <p:nvPr/>
          </p:nvSpPr>
          <p:spPr bwMode="auto">
            <a:xfrm>
              <a:off x="3473" y="2922"/>
              <a:ext cx="154" cy="267"/>
            </a:xfrm>
            <a:prstGeom prst="downArrow">
              <a:avLst>
                <a:gd name="adj1" fmla="val 50000"/>
                <a:gd name="adj2" fmla="val 43344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Rectangle 31"/>
            <p:cNvSpPr>
              <a:spLocks noChangeArrowheads="1"/>
            </p:cNvSpPr>
            <p:nvPr/>
          </p:nvSpPr>
          <p:spPr bwMode="auto">
            <a:xfrm>
              <a:off x="3026" y="2922"/>
              <a:ext cx="528" cy="64"/>
            </a:xfrm>
            <a:prstGeom prst="rect">
              <a:avLst/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>
                <a:solidFill>
                  <a:srgbClr val="0099FF"/>
                </a:solidFill>
                <a:latin typeface="Times New Roman" pitchFamily="18" charset="0"/>
              </a:endParaRPr>
            </a:p>
          </p:txBody>
        </p:sp>
        <p:cxnSp>
          <p:nvCxnSpPr>
            <p:cNvPr id="65573" name="AutoShape 32"/>
            <p:cNvCxnSpPr>
              <a:cxnSpLocks noChangeShapeType="1"/>
              <a:stCxn id="65561" idx="2"/>
              <a:endCxn id="65550" idx="0"/>
            </p:cNvCxnSpPr>
            <p:nvPr/>
          </p:nvCxnSpPr>
          <p:spPr bwMode="auto">
            <a:xfrm>
              <a:off x="1815" y="3434"/>
              <a:ext cx="0" cy="1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65574" name="Rectangle 33"/>
            <p:cNvSpPr>
              <a:spLocks noChangeArrowheads="1"/>
            </p:cNvSpPr>
            <p:nvPr/>
          </p:nvSpPr>
          <p:spPr bwMode="auto">
            <a:xfrm>
              <a:off x="3397" y="3194"/>
              <a:ext cx="325" cy="232"/>
            </a:xfrm>
            <a:prstGeom prst="rect">
              <a:avLst/>
            </a:prstGeom>
            <a:solidFill>
              <a:srgbClr val="FFCC66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/>
                <a:t>TSI</a:t>
              </a:r>
              <a:endParaRPr lang="en-US" sz="1200"/>
            </a:p>
          </p:txBody>
        </p:sp>
        <p:sp>
          <p:nvSpPr>
            <p:cNvPr id="65575" name="Rectangle 34"/>
            <p:cNvSpPr>
              <a:spLocks noChangeArrowheads="1"/>
            </p:cNvSpPr>
            <p:nvPr/>
          </p:nvSpPr>
          <p:spPr bwMode="auto">
            <a:xfrm>
              <a:off x="2832" y="3581"/>
              <a:ext cx="1008" cy="2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/>
                <a:t>Any cluster</a:t>
              </a:r>
            </a:p>
            <a:p>
              <a:pPr algn="ctr" eaLnBrk="0" hangingPunct="0"/>
              <a:r>
                <a:rPr lang="en-US" sz="1200" b="1"/>
                <a:t>management system</a:t>
              </a:r>
            </a:p>
          </p:txBody>
        </p:sp>
        <p:sp>
          <p:nvSpPr>
            <p:cNvPr id="65576" name="AutoShape 35"/>
            <p:cNvSpPr>
              <a:spLocks noChangeArrowheads="1"/>
            </p:cNvSpPr>
            <p:nvPr/>
          </p:nvSpPr>
          <p:spPr bwMode="auto">
            <a:xfrm rot="3600000">
              <a:off x="2097" y="1960"/>
              <a:ext cx="110" cy="726"/>
            </a:xfrm>
            <a:prstGeom prst="upDownArrow">
              <a:avLst>
                <a:gd name="adj1" fmla="val 50000"/>
                <a:gd name="adj2" fmla="val 132000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Text Box 36"/>
            <p:cNvSpPr txBox="1">
              <a:spLocks noChangeArrowheads="1"/>
            </p:cNvSpPr>
            <p:nvPr/>
          </p:nvSpPr>
          <p:spPr bwMode="auto">
            <a:xfrm>
              <a:off x="3292" y="1913"/>
              <a:ext cx="98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u="sng">
                  <a:latin typeface="Verdana" pitchFamily="34" charset="0"/>
                </a:rPr>
                <a:t>UNICORE Site</a:t>
              </a:r>
              <a:br>
                <a:rPr lang="en-US" sz="1400" b="1" u="sng">
                  <a:latin typeface="Verdana" pitchFamily="34" charset="0"/>
                </a:rPr>
              </a:br>
              <a:r>
                <a:rPr lang="en-US" sz="1400" b="1" u="sng">
                  <a:latin typeface="Verdana" pitchFamily="34" charset="0"/>
                </a:rPr>
                <a:t>FZJ</a:t>
              </a:r>
            </a:p>
          </p:txBody>
        </p:sp>
        <p:sp>
          <p:nvSpPr>
            <p:cNvPr id="65578" name="Text Box 37"/>
            <p:cNvSpPr txBox="1">
              <a:spLocks noChangeArrowheads="1"/>
            </p:cNvSpPr>
            <p:nvPr/>
          </p:nvSpPr>
          <p:spPr bwMode="auto">
            <a:xfrm>
              <a:off x="3187" y="3145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imes New Roman" pitchFamily="18" charset="0"/>
                </a:rPr>
                <a:t>...</a:t>
              </a:r>
            </a:p>
          </p:txBody>
        </p:sp>
        <p:sp>
          <p:nvSpPr>
            <p:cNvPr id="65579" name="Text Box 38"/>
            <p:cNvSpPr txBox="1">
              <a:spLocks noChangeArrowheads="1"/>
            </p:cNvSpPr>
            <p:nvPr/>
          </p:nvSpPr>
          <p:spPr bwMode="auto">
            <a:xfrm>
              <a:off x="144" y="1179"/>
              <a:ext cx="72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latin typeface="Helvetica"/>
                </a:rPr>
                <a:t>Preparation and</a:t>
              </a:r>
            </a:p>
            <a:p>
              <a:r>
                <a:rPr lang="en-US" sz="1000" b="1">
                  <a:latin typeface="Helvetica"/>
                </a:rPr>
                <a:t>Control of jobs</a:t>
              </a:r>
            </a:p>
          </p:txBody>
        </p:sp>
        <p:sp>
          <p:nvSpPr>
            <p:cNvPr id="65580" name="Line 39"/>
            <p:cNvSpPr>
              <a:spLocks noChangeShapeType="1"/>
            </p:cNvSpPr>
            <p:nvPr/>
          </p:nvSpPr>
          <p:spPr bwMode="auto">
            <a:xfrm flipV="1">
              <a:off x="480" y="1406"/>
              <a:ext cx="384" cy="1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81" name="Rectangle 40"/>
            <p:cNvSpPr>
              <a:spLocks noChangeArrowheads="1"/>
            </p:cNvSpPr>
            <p:nvPr/>
          </p:nvSpPr>
          <p:spPr bwMode="auto">
            <a:xfrm>
              <a:off x="1397" y="2496"/>
              <a:ext cx="952" cy="233"/>
            </a:xfrm>
            <a:prstGeom prst="rect">
              <a:avLst/>
            </a:prstGeom>
            <a:solidFill>
              <a:srgbClr val="FF9900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 Narrow" pitchFamily="34" charset="0"/>
                </a:rPr>
                <a:t>Network Job Supervisor</a:t>
              </a:r>
            </a:p>
            <a:p>
              <a:pPr algn="ctr"/>
              <a:r>
                <a:rPr lang="en-US" sz="1200" b="1"/>
                <a:t>(NJS)</a:t>
              </a:r>
            </a:p>
          </p:txBody>
        </p:sp>
        <p:sp>
          <p:nvSpPr>
            <p:cNvPr id="65582" name="Text Box 41"/>
            <p:cNvSpPr txBox="1">
              <a:spLocks noChangeArrowheads="1"/>
            </p:cNvSpPr>
            <p:nvPr/>
          </p:nvSpPr>
          <p:spPr bwMode="auto">
            <a:xfrm>
              <a:off x="2268" y="2318"/>
              <a:ext cx="6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solidFill>
                    <a:srgbClr val="336699"/>
                  </a:solidFill>
                </a:rPr>
                <a:t>Safe Intranet</a:t>
              </a:r>
            </a:p>
            <a:p>
              <a:pPr algn="ctr"/>
              <a:r>
                <a:rPr lang="en-US" sz="1200" b="1">
                  <a:solidFill>
                    <a:srgbClr val="336699"/>
                  </a:solidFill>
                </a:rPr>
                <a:t>  (TCP)</a:t>
              </a:r>
            </a:p>
          </p:txBody>
        </p:sp>
        <p:sp>
          <p:nvSpPr>
            <p:cNvPr id="65583" name="AutoShape 42"/>
            <p:cNvSpPr>
              <a:spLocks noChangeArrowheads="1"/>
            </p:cNvSpPr>
            <p:nvPr/>
          </p:nvSpPr>
          <p:spPr bwMode="auto">
            <a:xfrm>
              <a:off x="3614" y="2557"/>
              <a:ext cx="260" cy="133"/>
            </a:xfrm>
            <a:prstGeom prst="leftArrow">
              <a:avLst>
                <a:gd name="adj1" fmla="val 50000"/>
                <a:gd name="adj2" fmla="val 48872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4" name="Rectangle 43"/>
            <p:cNvSpPr>
              <a:spLocks noChangeArrowheads="1"/>
            </p:cNvSpPr>
            <p:nvPr/>
          </p:nvSpPr>
          <p:spPr bwMode="auto">
            <a:xfrm>
              <a:off x="3847" y="2587"/>
              <a:ext cx="661" cy="7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5" name="AutoShape 44"/>
            <p:cNvSpPr>
              <a:spLocks noChangeArrowheads="1"/>
            </p:cNvSpPr>
            <p:nvPr/>
          </p:nvSpPr>
          <p:spPr bwMode="auto">
            <a:xfrm>
              <a:off x="4341" y="2550"/>
              <a:ext cx="206" cy="133"/>
            </a:xfrm>
            <a:prstGeom prst="rightArrow">
              <a:avLst>
                <a:gd name="adj1" fmla="val 50000"/>
                <a:gd name="adj2" fmla="val 38722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6" name="Oval 45"/>
            <p:cNvSpPr>
              <a:spLocks noChangeArrowheads="1"/>
            </p:cNvSpPr>
            <p:nvPr/>
          </p:nvSpPr>
          <p:spPr bwMode="auto">
            <a:xfrm>
              <a:off x="1250" y="2806"/>
              <a:ext cx="325" cy="15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Helvetica"/>
                </a:rPr>
                <a:t>IDB</a:t>
              </a:r>
            </a:p>
          </p:txBody>
        </p:sp>
        <p:sp>
          <p:nvSpPr>
            <p:cNvPr id="65587" name="Line 46"/>
            <p:cNvSpPr>
              <a:spLocks noChangeShapeType="1"/>
            </p:cNvSpPr>
            <p:nvPr/>
          </p:nvSpPr>
          <p:spPr bwMode="auto">
            <a:xfrm rot="1800000" flipH="1">
              <a:off x="2054" y="2795"/>
              <a:ext cx="25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88" name="Line 47"/>
            <p:cNvSpPr>
              <a:spLocks noChangeShapeType="1"/>
            </p:cNvSpPr>
            <p:nvPr/>
          </p:nvSpPr>
          <p:spPr bwMode="auto">
            <a:xfrm flipV="1">
              <a:off x="1436" y="2729"/>
              <a:ext cx="186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89" name="Line 48"/>
            <p:cNvSpPr>
              <a:spLocks noChangeShapeType="1"/>
            </p:cNvSpPr>
            <p:nvPr/>
          </p:nvSpPr>
          <p:spPr bwMode="auto">
            <a:xfrm flipV="1">
              <a:off x="1436" y="2729"/>
              <a:ext cx="186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90" name="Text Box 49"/>
            <p:cNvSpPr txBox="1">
              <a:spLocks noChangeArrowheads="1"/>
            </p:cNvSpPr>
            <p:nvPr/>
          </p:nvSpPr>
          <p:spPr bwMode="auto">
            <a:xfrm>
              <a:off x="4562" y="2393"/>
              <a:ext cx="106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b="1"/>
                <a:t>Jobs and data transfer to other UNICORE sites</a:t>
              </a:r>
            </a:p>
          </p:txBody>
        </p:sp>
        <p:sp>
          <p:nvSpPr>
            <p:cNvPr id="65591" name="Rectangle 50"/>
            <p:cNvSpPr>
              <a:spLocks noChangeArrowheads="1"/>
            </p:cNvSpPr>
            <p:nvPr/>
          </p:nvSpPr>
          <p:spPr bwMode="auto">
            <a:xfrm>
              <a:off x="1856" y="3039"/>
              <a:ext cx="78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>
                  <a:latin typeface="Helvetica"/>
                </a:rPr>
                <a:t>Status request</a:t>
              </a:r>
            </a:p>
          </p:txBody>
        </p:sp>
        <p:sp>
          <p:nvSpPr>
            <p:cNvPr id="65592" name="Line 51"/>
            <p:cNvSpPr>
              <a:spLocks noChangeShapeType="1"/>
            </p:cNvSpPr>
            <p:nvPr/>
          </p:nvSpPr>
          <p:spPr bwMode="auto">
            <a:xfrm rot="1800000" flipH="1">
              <a:off x="3528" y="2767"/>
              <a:ext cx="186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93" name="AutoShape 52"/>
            <p:cNvSpPr>
              <a:spLocks noChangeArrowheads="1"/>
            </p:cNvSpPr>
            <p:nvPr/>
          </p:nvSpPr>
          <p:spPr bwMode="auto">
            <a:xfrm>
              <a:off x="2354" y="2577"/>
              <a:ext cx="617" cy="116"/>
            </a:xfrm>
            <a:prstGeom prst="leftRightArrow">
              <a:avLst>
                <a:gd name="adj1" fmla="val 50000"/>
                <a:gd name="adj2" fmla="val 106379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4" name="Line 53"/>
            <p:cNvSpPr>
              <a:spLocks noChangeShapeType="1"/>
            </p:cNvSpPr>
            <p:nvPr/>
          </p:nvSpPr>
          <p:spPr bwMode="auto">
            <a:xfrm flipV="1">
              <a:off x="2643" y="2731"/>
              <a:ext cx="415" cy="1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95" name="AutoShape 54"/>
            <p:cNvSpPr>
              <a:spLocks noChangeArrowheads="1"/>
            </p:cNvSpPr>
            <p:nvPr/>
          </p:nvSpPr>
          <p:spPr bwMode="auto">
            <a:xfrm>
              <a:off x="1744" y="2734"/>
              <a:ext cx="152" cy="448"/>
            </a:xfrm>
            <a:prstGeom prst="upDownArrow">
              <a:avLst>
                <a:gd name="adj1" fmla="val 50000"/>
                <a:gd name="adj2" fmla="val 58947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6" name="AutoShape 55"/>
            <p:cNvSpPr>
              <a:spLocks noChangeArrowheads="1"/>
            </p:cNvSpPr>
            <p:nvPr/>
          </p:nvSpPr>
          <p:spPr bwMode="auto">
            <a:xfrm>
              <a:off x="3064" y="3852"/>
              <a:ext cx="164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7" name="AutoShape 56"/>
            <p:cNvSpPr>
              <a:spLocks noChangeArrowheads="1"/>
            </p:cNvSpPr>
            <p:nvPr/>
          </p:nvSpPr>
          <p:spPr bwMode="auto">
            <a:xfrm>
              <a:off x="3390" y="3852"/>
              <a:ext cx="165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8" name="AutoShape 57"/>
            <p:cNvSpPr>
              <a:spLocks noChangeArrowheads="1"/>
            </p:cNvSpPr>
            <p:nvPr/>
          </p:nvSpPr>
          <p:spPr bwMode="auto">
            <a:xfrm>
              <a:off x="3228" y="3852"/>
              <a:ext cx="164" cy="78"/>
            </a:xfrm>
            <a:prstGeom prst="flowChartMagneticDisk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99" name="Text Box 58"/>
            <p:cNvSpPr txBox="1">
              <a:spLocks noChangeArrowheads="1"/>
            </p:cNvSpPr>
            <p:nvPr/>
          </p:nvSpPr>
          <p:spPr bwMode="auto">
            <a:xfrm>
              <a:off x="2189" y="3426"/>
              <a:ext cx="4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Verdana" pitchFamily="34" charset="0"/>
                </a:rPr>
                <a:t>SV1</a:t>
              </a:r>
            </a:p>
          </p:txBody>
        </p:sp>
        <p:sp>
          <p:nvSpPr>
            <p:cNvPr id="65600" name="Text Box 59"/>
            <p:cNvSpPr txBox="1">
              <a:spLocks noChangeArrowheads="1"/>
            </p:cNvSpPr>
            <p:nvPr/>
          </p:nvSpPr>
          <p:spPr bwMode="auto">
            <a:xfrm>
              <a:off x="3600" y="3409"/>
              <a:ext cx="4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Verdana" pitchFamily="34" charset="0"/>
                </a:rPr>
                <a:t>Blade</a:t>
              </a:r>
            </a:p>
          </p:txBody>
        </p:sp>
        <p:sp>
          <p:nvSpPr>
            <p:cNvPr id="65601" name="Text Box 60"/>
            <p:cNvSpPr txBox="1">
              <a:spLocks noChangeArrowheads="1"/>
            </p:cNvSpPr>
            <p:nvPr/>
          </p:nvSpPr>
          <p:spPr bwMode="auto">
            <a:xfrm>
              <a:off x="1843" y="3433"/>
              <a:ext cx="33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 b="1"/>
                <a:t>  files</a:t>
              </a:r>
              <a:endParaRPr lang="en-US" sz="1000"/>
            </a:p>
          </p:txBody>
        </p:sp>
        <p:sp>
          <p:nvSpPr>
            <p:cNvPr id="65602" name="AutoShape 61"/>
            <p:cNvSpPr>
              <a:spLocks noChangeArrowheads="1"/>
            </p:cNvSpPr>
            <p:nvPr/>
          </p:nvSpPr>
          <p:spPr bwMode="auto">
            <a:xfrm>
              <a:off x="3203" y="2737"/>
              <a:ext cx="154" cy="232"/>
            </a:xfrm>
            <a:prstGeom prst="upArrow">
              <a:avLst>
                <a:gd name="adj1" fmla="val 50000"/>
                <a:gd name="adj2" fmla="val 37662"/>
              </a:avLst>
            </a:prstGeom>
            <a:solidFill>
              <a:srgbClr val="00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03" name="Oval 62"/>
            <p:cNvSpPr>
              <a:spLocks noChangeArrowheads="1"/>
            </p:cNvSpPr>
            <p:nvPr/>
          </p:nvSpPr>
          <p:spPr bwMode="auto">
            <a:xfrm>
              <a:off x="2271" y="2806"/>
              <a:ext cx="372" cy="15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Helvetica"/>
                </a:rPr>
                <a:t>UUDB</a:t>
              </a:r>
            </a:p>
          </p:txBody>
        </p:sp>
        <p:sp>
          <p:nvSpPr>
            <p:cNvPr id="65604" name="Oval 63"/>
            <p:cNvSpPr>
              <a:spLocks noChangeArrowheads="1"/>
            </p:cNvSpPr>
            <p:nvPr/>
          </p:nvSpPr>
          <p:spPr bwMode="auto">
            <a:xfrm>
              <a:off x="3668" y="2767"/>
              <a:ext cx="326" cy="15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Helvetica"/>
                </a:rPr>
                <a:t>IDB</a:t>
              </a:r>
            </a:p>
          </p:txBody>
        </p:sp>
        <p:sp>
          <p:nvSpPr>
            <p:cNvPr id="65605" name="Oval 64"/>
            <p:cNvSpPr>
              <a:spLocks noChangeArrowheads="1"/>
            </p:cNvSpPr>
            <p:nvPr/>
          </p:nvSpPr>
          <p:spPr bwMode="auto">
            <a:xfrm>
              <a:off x="1250" y="2806"/>
              <a:ext cx="325" cy="15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Helvetica"/>
                </a:rPr>
                <a:t>IDB</a:t>
              </a:r>
            </a:p>
          </p:txBody>
        </p:sp>
        <p:sp>
          <p:nvSpPr>
            <p:cNvPr id="65606" name="Rectangle 65"/>
            <p:cNvSpPr>
              <a:spLocks noChangeArrowheads="1"/>
            </p:cNvSpPr>
            <p:nvPr/>
          </p:nvSpPr>
          <p:spPr bwMode="auto">
            <a:xfrm>
              <a:off x="2975" y="2496"/>
              <a:ext cx="623" cy="233"/>
            </a:xfrm>
            <a:prstGeom prst="rect">
              <a:avLst/>
            </a:prstGeom>
            <a:solidFill>
              <a:srgbClr val="FF9900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/>
                <a:t>NJS</a:t>
              </a:r>
            </a:p>
          </p:txBody>
        </p:sp>
        <p:sp>
          <p:nvSpPr>
            <p:cNvPr id="65607" name="Rectangle 66"/>
            <p:cNvSpPr>
              <a:spLocks noChangeArrowheads="1"/>
            </p:cNvSpPr>
            <p:nvPr/>
          </p:nvSpPr>
          <p:spPr bwMode="auto">
            <a:xfrm>
              <a:off x="2088" y="1954"/>
              <a:ext cx="836" cy="193"/>
            </a:xfrm>
            <a:prstGeom prst="rect">
              <a:avLst/>
            </a:prstGeom>
            <a:solidFill>
              <a:srgbClr val="FFCC99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000" b="1">
                  <a:latin typeface="Helvetica"/>
                </a:rPr>
                <a:t>UNICORE Gateway</a:t>
              </a:r>
              <a:endParaRPr lang="en-US" sz="1000">
                <a:latin typeface="Helvetica"/>
              </a:endParaRPr>
            </a:p>
          </p:txBody>
        </p:sp>
        <p:grpSp>
          <p:nvGrpSpPr>
            <p:cNvPr id="3" name="Group 67"/>
            <p:cNvGrpSpPr>
              <a:grpSpLocks/>
            </p:cNvGrpSpPr>
            <p:nvPr/>
          </p:nvGrpSpPr>
          <p:grpSpPr bwMode="auto">
            <a:xfrm>
              <a:off x="960" y="1743"/>
              <a:ext cx="3600" cy="187"/>
              <a:chOff x="1391" y="1382"/>
              <a:chExt cx="1625" cy="155"/>
            </a:xfrm>
          </p:grpSpPr>
          <p:sp>
            <p:nvSpPr>
              <p:cNvPr id="65624" name="Text Box 68"/>
              <p:cNvSpPr txBox="1">
                <a:spLocks noChangeArrowheads="1"/>
              </p:cNvSpPr>
              <p:nvPr/>
            </p:nvSpPr>
            <p:spPr bwMode="auto">
              <a:xfrm>
                <a:off x="2009" y="1382"/>
                <a:ext cx="1007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solidFill>
                      <a:srgbClr val="CC3300"/>
                    </a:solidFill>
                    <a:latin typeface="Helvetica"/>
                  </a:rPr>
                  <a:t>optional firewall</a:t>
                </a:r>
              </a:p>
            </p:txBody>
          </p:sp>
          <p:sp>
            <p:nvSpPr>
              <p:cNvPr id="65625" name="Line 69"/>
              <p:cNvSpPr>
                <a:spLocks noChangeShapeType="1"/>
              </p:cNvSpPr>
              <p:nvPr/>
            </p:nvSpPr>
            <p:spPr bwMode="auto">
              <a:xfrm>
                <a:off x="1391" y="1537"/>
                <a:ext cx="1287" cy="0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70"/>
            <p:cNvGrpSpPr>
              <a:grpSpLocks/>
            </p:cNvGrpSpPr>
            <p:nvPr/>
          </p:nvGrpSpPr>
          <p:grpSpPr bwMode="auto">
            <a:xfrm>
              <a:off x="1986" y="2175"/>
              <a:ext cx="1625" cy="173"/>
              <a:chOff x="1391" y="1382"/>
              <a:chExt cx="1625" cy="173"/>
            </a:xfrm>
          </p:grpSpPr>
          <p:sp>
            <p:nvSpPr>
              <p:cNvPr id="65622" name="Text Box 71"/>
              <p:cNvSpPr txBox="1">
                <a:spLocks noChangeArrowheads="1"/>
              </p:cNvSpPr>
              <p:nvPr/>
            </p:nvSpPr>
            <p:spPr bwMode="auto">
              <a:xfrm>
                <a:off x="2009" y="1382"/>
                <a:ext cx="100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solidFill>
                      <a:srgbClr val="CC3300"/>
                    </a:solidFill>
                    <a:latin typeface="Helvetica"/>
                  </a:rPr>
                  <a:t>optional firewall</a:t>
                </a:r>
              </a:p>
            </p:txBody>
          </p:sp>
          <p:sp>
            <p:nvSpPr>
              <p:cNvPr id="65623" name="Line 72"/>
              <p:cNvSpPr>
                <a:spLocks noChangeShapeType="1"/>
              </p:cNvSpPr>
              <p:nvPr/>
            </p:nvSpPr>
            <p:spPr bwMode="auto">
              <a:xfrm>
                <a:off x="1391" y="1537"/>
                <a:ext cx="1287" cy="0"/>
              </a:xfrm>
              <a:prstGeom prst="line">
                <a:avLst/>
              </a:prstGeom>
              <a:noFill/>
              <a:ln w="22225">
                <a:solidFill>
                  <a:srgbClr val="CC33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610" name="Rectangle 73"/>
            <p:cNvSpPr>
              <a:spLocks noChangeArrowheads="1"/>
            </p:cNvSpPr>
            <p:nvPr/>
          </p:nvSpPr>
          <p:spPr bwMode="auto">
            <a:xfrm>
              <a:off x="3168" y="1040"/>
              <a:ext cx="2064" cy="542"/>
            </a:xfrm>
            <a:prstGeom prst="rect">
              <a:avLst/>
            </a:prstGeom>
            <a:solidFill>
              <a:srgbClr val="336699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1" name="Text Box 74"/>
            <p:cNvSpPr txBox="1">
              <a:spLocks noChangeArrowheads="1"/>
            </p:cNvSpPr>
            <p:nvPr/>
          </p:nvSpPr>
          <p:spPr bwMode="auto">
            <a:xfrm>
              <a:off x="3451" y="1620"/>
              <a:ext cx="55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200" b="1">
                  <a:latin typeface="Helvetica"/>
                </a:rPr>
                <a:t>AJO/UPL</a:t>
              </a:r>
              <a:endParaRPr lang="en-US" sz="1200">
                <a:latin typeface="Helvetica"/>
              </a:endParaRPr>
            </a:p>
          </p:txBody>
        </p:sp>
        <p:sp>
          <p:nvSpPr>
            <p:cNvPr id="65612" name="AutoShape 75"/>
            <p:cNvSpPr>
              <a:spLocks noChangeArrowheads="1"/>
            </p:cNvSpPr>
            <p:nvPr/>
          </p:nvSpPr>
          <p:spPr bwMode="auto">
            <a:xfrm>
              <a:off x="3264" y="1568"/>
              <a:ext cx="188" cy="366"/>
            </a:xfrm>
            <a:prstGeom prst="upDownArrow">
              <a:avLst>
                <a:gd name="adj1" fmla="val 50000"/>
                <a:gd name="adj2" fmla="val 38936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13" name="Rectangle 76"/>
            <p:cNvSpPr>
              <a:spLocks noChangeArrowheads="1"/>
            </p:cNvSpPr>
            <p:nvPr/>
          </p:nvSpPr>
          <p:spPr bwMode="auto">
            <a:xfrm>
              <a:off x="3264" y="1328"/>
              <a:ext cx="930" cy="19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Runtime Interface </a:t>
              </a:r>
            </a:p>
          </p:txBody>
        </p:sp>
        <p:sp>
          <p:nvSpPr>
            <p:cNvPr id="65614" name="Text Box 77"/>
            <p:cNvSpPr txBox="1">
              <a:spLocks noChangeArrowheads="1"/>
            </p:cNvSpPr>
            <p:nvPr/>
          </p:nvSpPr>
          <p:spPr bwMode="auto">
            <a:xfrm>
              <a:off x="3264" y="1040"/>
              <a:ext cx="102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CC00"/>
                  </a:solidFill>
                  <a:latin typeface="Verdana" pitchFamily="34" charset="0"/>
                </a:rPr>
                <a:t>Arcon </a:t>
              </a:r>
            </a:p>
            <a:p>
              <a:pPr eaLnBrk="0" hangingPunct="0"/>
              <a:r>
                <a:rPr lang="en-US" sz="1200" b="1">
                  <a:solidFill>
                    <a:srgbClr val="FFCC00"/>
                  </a:solidFill>
                  <a:latin typeface="Verdana" pitchFamily="34" charset="0"/>
                </a:rPr>
                <a:t>Client Toolkit</a:t>
              </a:r>
            </a:p>
          </p:txBody>
        </p:sp>
        <p:sp>
          <p:nvSpPr>
            <p:cNvPr id="65615" name="Rectangle 78"/>
            <p:cNvSpPr>
              <a:spLocks noChangeArrowheads="1"/>
            </p:cNvSpPr>
            <p:nvPr/>
          </p:nvSpPr>
          <p:spPr bwMode="auto">
            <a:xfrm>
              <a:off x="225" y="2283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GB">
                <a:latin typeface="Times"/>
              </a:endParaRPr>
            </a:p>
          </p:txBody>
        </p:sp>
        <p:cxnSp>
          <p:nvCxnSpPr>
            <p:cNvPr id="65616" name="AutoShape 79"/>
            <p:cNvCxnSpPr>
              <a:cxnSpLocks noChangeShapeType="1"/>
              <a:stCxn id="65567" idx="2"/>
              <a:endCxn id="65575" idx="0"/>
            </p:cNvCxnSpPr>
            <p:nvPr/>
          </p:nvCxnSpPr>
          <p:spPr bwMode="auto">
            <a:xfrm>
              <a:off x="3058" y="3434"/>
              <a:ext cx="278" cy="1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65617" name="AutoShape 80"/>
            <p:cNvCxnSpPr>
              <a:cxnSpLocks noChangeShapeType="1"/>
              <a:stCxn id="65574" idx="2"/>
              <a:endCxn id="65575" idx="0"/>
            </p:cNvCxnSpPr>
            <p:nvPr/>
          </p:nvCxnSpPr>
          <p:spPr bwMode="auto">
            <a:xfrm flipH="1">
              <a:off x="3336" y="3434"/>
              <a:ext cx="224" cy="14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65618" name="Oval 81"/>
            <p:cNvSpPr>
              <a:spLocks noChangeArrowheads="1"/>
            </p:cNvSpPr>
            <p:nvPr/>
          </p:nvSpPr>
          <p:spPr bwMode="auto">
            <a:xfrm>
              <a:off x="4272" y="1136"/>
              <a:ext cx="836" cy="19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1200" b="1">
                  <a:latin typeface="Arial Narrow" pitchFamily="34" charset="0"/>
                </a:rPr>
                <a:t>User Certificate</a:t>
              </a:r>
            </a:p>
          </p:txBody>
        </p:sp>
        <p:cxnSp>
          <p:nvCxnSpPr>
            <p:cNvPr id="65619" name="AutoShape 82"/>
            <p:cNvCxnSpPr>
              <a:cxnSpLocks noChangeShapeType="1"/>
              <a:stCxn id="65618" idx="3"/>
              <a:endCxn id="65613" idx="3"/>
            </p:cNvCxnSpPr>
            <p:nvPr/>
          </p:nvCxnSpPr>
          <p:spPr bwMode="auto">
            <a:xfrm flipH="1">
              <a:off x="4202" y="1302"/>
              <a:ext cx="192" cy="123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5620" name="AutoShape 83"/>
            <p:cNvSpPr>
              <a:spLocks noChangeArrowheads="1"/>
            </p:cNvSpPr>
            <p:nvPr/>
          </p:nvSpPr>
          <p:spPr bwMode="auto">
            <a:xfrm>
              <a:off x="4896" y="1808"/>
              <a:ext cx="720" cy="288"/>
            </a:xfrm>
            <a:prstGeom prst="roundRect">
              <a:avLst>
                <a:gd name="adj" fmla="val 16667"/>
              </a:avLst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1200" b="1">
                  <a:solidFill>
                    <a:srgbClr val="FFCC00"/>
                  </a:solidFill>
                </a:rPr>
                <a:t>UNICORE</a:t>
              </a:r>
            </a:p>
            <a:p>
              <a:pPr algn="ctr" eaLnBrk="0" hangingPunct="0"/>
              <a:r>
                <a:rPr lang="de-DE" sz="1200" b="1">
                  <a:solidFill>
                    <a:srgbClr val="FFCC00"/>
                  </a:solidFill>
                </a:rPr>
                <a:t>Site List</a:t>
              </a:r>
              <a:endParaRPr lang="en-US" sz="1200" b="1">
                <a:solidFill>
                  <a:srgbClr val="FFCC00"/>
                </a:solidFill>
              </a:endParaRPr>
            </a:p>
          </p:txBody>
        </p:sp>
        <p:sp>
          <p:nvSpPr>
            <p:cNvPr id="65621" name="Line 84"/>
            <p:cNvSpPr>
              <a:spLocks noChangeShapeType="1"/>
            </p:cNvSpPr>
            <p:nvPr/>
          </p:nvSpPr>
          <p:spPr bwMode="auto">
            <a:xfrm flipH="1" flipV="1">
              <a:off x="5136" y="1568"/>
              <a:ext cx="144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3" name="Text Box 85"/>
          <p:cNvSpPr txBox="1">
            <a:spLocks noChangeArrowheads="1"/>
          </p:cNvSpPr>
          <p:nvPr/>
        </p:nvSpPr>
        <p:spPr bwMode="auto">
          <a:xfrm>
            <a:off x="0" y="6583386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solidFill>
                  <a:srgbClr val="800000"/>
                </a:solidFill>
                <a:latin typeface="Verdana" pitchFamily="34" charset="0"/>
              </a:rPr>
              <a:t>Graphic from: Dave Snelling, Fujitsu Labs Europe, “Unicore Technology”, Grid School July 2003</a:t>
            </a:r>
          </a:p>
        </p:txBody>
      </p:sp>
      <p:pic>
        <p:nvPicPr>
          <p:cNvPr id="65544" name="Picture 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966811"/>
            <a:ext cx="1108075" cy="3683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Interoperability – but only basics at first</a:t>
            </a:r>
            <a:endParaRPr lang="en-US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28736"/>
            <a:ext cx="1428760" cy="64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5500702"/>
            <a:ext cx="2547934" cy="62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240" name="Picture 8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143248"/>
            <a:ext cx="1206482" cy="1144979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>
            <a:stCxn id="95240" idx="3"/>
            <a:endCxn id="15" idx="2"/>
          </p:cNvCxnSpPr>
          <p:nvPr/>
        </p:nvCxnSpPr>
        <p:spPr bwMode="auto">
          <a:xfrm flipV="1">
            <a:off x="1849392" y="3714752"/>
            <a:ext cx="655559" cy="9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Cloud 14"/>
          <p:cNvSpPr/>
          <p:nvPr/>
        </p:nvSpPr>
        <p:spPr bwMode="auto">
          <a:xfrm>
            <a:off x="2500298" y="3000372"/>
            <a:ext cx="1500198" cy="142876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3821901" y="1964521"/>
            <a:ext cx="1071570" cy="857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081458" y="2500306"/>
            <a:ext cx="776294" cy="5810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214810" y="3214686"/>
            <a:ext cx="642942" cy="1428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214810" y="3857628"/>
            <a:ext cx="714380" cy="4286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H="1">
            <a:off x="3893339" y="4536289"/>
            <a:ext cx="1357322" cy="8572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714612" y="3286124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HPC-BP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- BES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- JSDL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844" y="5791818"/>
            <a:ext cx="8001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Basic Execution Service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Job submission works, but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security model, file staging, etc. still need to be resolved</a:t>
            </a:r>
            <a:endParaRPr lang="en-US" dirty="0"/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577" y="4357694"/>
            <a:ext cx="1436125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786322"/>
            <a:ext cx="1052087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2143116"/>
            <a:ext cx="755957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3507343"/>
            <a:ext cx="785818" cy="77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4" name="Straight Arrow Connector 23"/>
          <p:cNvCxnSpPr/>
          <p:nvPr/>
        </p:nvCxnSpPr>
        <p:spPr bwMode="auto">
          <a:xfrm>
            <a:off x="4214810" y="3643314"/>
            <a:ext cx="642942" cy="714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9858" name="Picture 2" descr="H:\Home\davidg\Template\Logos\glite_middl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29190" y="2928934"/>
            <a:ext cx="928694" cy="6132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C00000"/>
                </a:solidFill>
              </a:rPr>
              <a:t>Also here: different types and back ends</a:t>
            </a:r>
          </a:p>
          <a:p>
            <a:pPr lvl="1"/>
            <a:r>
              <a:rPr lang="en-US" sz="1600" dirty="0" smtClean="0"/>
              <a:t>Simple disks: file system, GPFS, </a:t>
            </a:r>
            <a:r>
              <a:rPr lang="en-US" sz="1600" dirty="0" err="1" smtClean="0"/>
              <a:t>Lustre</a:t>
            </a:r>
            <a:r>
              <a:rPr lang="en-US" sz="1600" dirty="0" smtClean="0"/>
              <a:t>, …</a:t>
            </a:r>
          </a:p>
          <a:p>
            <a:pPr lvl="1"/>
            <a:r>
              <a:rPr lang="en-US" sz="1600" dirty="0" smtClean="0"/>
              <a:t>MSS: DMF, HPSS, </a:t>
            </a:r>
            <a:r>
              <a:rPr lang="en-US" sz="1600" dirty="0" err="1" smtClean="0"/>
              <a:t>dCache</a:t>
            </a:r>
            <a:r>
              <a:rPr lang="en-US" sz="1600" dirty="0" smtClean="0"/>
              <a:t>/</a:t>
            </a:r>
            <a:r>
              <a:rPr lang="en-US" sz="1600" dirty="0" err="1" smtClean="0"/>
              <a:t>Enstore</a:t>
            </a:r>
            <a:r>
              <a:rPr lang="en-US" sz="1600" dirty="0" smtClean="0"/>
              <a:t>, CASTOR, …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1800" dirty="0" smtClean="0">
                <a:solidFill>
                  <a:srgbClr val="C00000"/>
                </a:solidFill>
              </a:rPr>
              <a:t>Separate functions of storage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Presentation: file system view, logical naming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Storage resource management:</a:t>
            </a:r>
            <a:br>
              <a:rPr lang="en-US" sz="1600" dirty="0" smtClean="0"/>
            </a:br>
            <a:r>
              <a:rPr lang="en-US" sz="1600" dirty="0" smtClean="0"/>
              <a:t>relocation, pinning, routing -- SRM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Transfer protocols:</a:t>
            </a:r>
            <a:br>
              <a:rPr lang="en-US" sz="1600" dirty="0" smtClean="0"/>
            </a:br>
            <a:r>
              <a:rPr lang="en-US" sz="1600" dirty="0" err="1" smtClean="0"/>
              <a:t>GridFTP</a:t>
            </a:r>
            <a:r>
              <a:rPr lang="en-US" sz="1600" dirty="0" smtClean="0"/>
              <a:t>, Byte-IO, </a:t>
            </a:r>
            <a:r>
              <a:rPr lang="en-US" sz="1600" dirty="0" err="1" smtClean="0"/>
              <a:t>gsidcap</a:t>
            </a:r>
            <a:r>
              <a:rPr lang="en-US" sz="1600" dirty="0" smtClean="0"/>
              <a:t>, </a:t>
            </a:r>
            <a:r>
              <a:rPr lang="en-US" sz="1600" dirty="0" err="1" smtClean="0"/>
              <a:t>gsirfio</a:t>
            </a:r>
            <a:endParaRPr lang="en-US" sz="16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1600" dirty="0" smtClean="0"/>
              <a:t>Storage:</a:t>
            </a:r>
            <a:br>
              <a:rPr lang="en-US" sz="1600" dirty="0" smtClean="0"/>
            </a:br>
            <a:r>
              <a:rPr lang="en-US" sz="1600" dirty="0" smtClean="0"/>
              <a:t>file system, tape libraries</a:t>
            </a:r>
          </a:p>
          <a:p>
            <a:pPr marL="914400" lvl="1" indent="-457200">
              <a:buFont typeface="+mj-lt"/>
              <a:buAutoNum type="arabicPeriod"/>
            </a:pPr>
            <a:endParaRPr lang="en-US" sz="1600" dirty="0" smtClean="0"/>
          </a:p>
          <a:p>
            <a:pPr marL="914400" lvl="1" indent="-457200"/>
            <a:r>
              <a:rPr lang="en-US" sz="1600" dirty="0" smtClean="0"/>
              <a:t>Today, the grid interfaces expose all of these levels … </a:t>
            </a:r>
            <a:br>
              <a:rPr lang="en-US" sz="1600" dirty="0" smtClean="0"/>
            </a:br>
            <a:r>
              <a:rPr lang="en-US" sz="1600" dirty="0" smtClean="0"/>
              <a:t>and, e.g., NFSv4 tried to combine all of that …</a:t>
            </a:r>
          </a:p>
          <a:p>
            <a:pPr marL="914400" lvl="1" indent="-457200"/>
            <a:endParaRPr lang="en-US" sz="1600" dirty="0" smtClean="0"/>
          </a:p>
          <a:p>
            <a:pPr marL="914400" lvl="1" indent="-457200"/>
            <a:r>
              <a:rPr lang="en-US" sz="1600" dirty="0" smtClean="0"/>
              <a:t>This will see a lot of change the coming time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layering and interfaces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857364"/>
            <a:ext cx="5967413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5875" y="6627813"/>
            <a:ext cx="3765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>
                <a:solidFill>
                  <a:srgbClr val="800000"/>
                </a:solidFill>
              </a:rPr>
              <a:t>graphic: Peter Kunszt, EGEE DJRA1.4 gLite Architecture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How to you see the Grid?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10" y="1285860"/>
            <a:ext cx="7772400" cy="4524388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dirty="0">
                <a:solidFill>
                  <a:srgbClr val="A50021"/>
                </a:solidFill>
              </a:rPr>
              <a:t>Broker matches the user’s request with the site</a:t>
            </a:r>
            <a:r>
              <a:rPr lang="en-US" sz="1800" dirty="0"/>
              <a:t> </a:t>
            </a:r>
          </a:p>
          <a:p>
            <a:r>
              <a:rPr lang="en-US" sz="1600" dirty="0"/>
              <a:t>‘information supermarket’ matchmaking (using Condor Matchmaking)</a:t>
            </a:r>
          </a:p>
          <a:p>
            <a:r>
              <a:rPr lang="en-US" sz="1600" dirty="0"/>
              <a:t>uses the information published by the site</a:t>
            </a:r>
          </a:p>
          <a:p>
            <a:pPr lvl="1"/>
            <a:endParaRPr lang="en-US" sz="1400" dirty="0"/>
          </a:p>
          <a:p>
            <a:pPr>
              <a:buFontTx/>
              <a:buNone/>
            </a:pPr>
            <a:r>
              <a:rPr lang="en-US" sz="1800" dirty="0">
                <a:solidFill>
                  <a:srgbClr val="A50021"/>
                </a:solidFill>
              </a:rPr>
              <a:t>Grid Information system</a:t>
            </a:r>
            <a:br>
              <a:rPr lang="en-US" sz="1800" dirty="0">
                <a:solidFill>
                  <a:srgbClr val="A50021"/>
                </a:solidFill>
              </a:rPr>
            </a:br>
            <a:r>
              <a:rPr lang="en-US" sz="1800" dirty="0"/>
              <a:t>‘</a:t>
            </a:r>
            <a:r>
              <a:rPr lang="en-US" sz="1600" i="1" dirty="0"/>
              <a:t>the only information a user ever gets about a site’</a:t>
            </a:r>
          </a:p>
          <a:p>
            <a:r>
              <a:rPr lang="en-US" sz="1600" dirty="0"/>
              <a:t>So: should be ‘reliable’, consistent* and complete*</a:t>
            </a:r>
          </a:p>
          <a:p>
            <a:r>
              <a:rPr lang="en-US" sz="1600" dirty="0"/>
              <a:t>Standard schema (GLUE) to </a:t>
            </a:r>
            <a:br>
              <a:rPr lang="en-US" sz="1600" dirty="0"/>
            </a:br>
            <a:r>
              <a:rPr lang="en-US" sz="1600" dirty="0"/>
              <a:t>describe sites, queues, storage</a:t>
            </a:r>
            <a:br>
              <a:rPr lang="en-US" sz="1600" dirty="0"/>
            </a:br>
            <a:r>
              <a:rPr lang="en-US" sz="1600" i="1" dirty="0"/>
              <a:t>(complex schema semantics)</a:t>
            </a:r>
            <a:endParaRPr lang="en-US" sz="1600" dirty="0"/>
          </a:p>
          <a:p>
            <a:r>
              <a:rPr lang="en-US" sz="1600" dirty="0"/>
              <a:t>Usually presented as </a:t>
            </a:r>
            <a:br>
              <a:rPr lang="en-US" sz="1600" dirty="0"/>
            </a:br>
            <a:r>
              <a:rPr lang="en-US" sz="1600" dirty="0"/>
              <a:t>an LDAP directory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6563" y="3846513"/>
            <a:ext cx="4897437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4068572" y="6596390"/>
            <a:ext cx="50754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A50021"/>
                </a:solidFill>
              </a:rPr>
              <a:t>LDAP Browser </a:t>
            </a:r>
            <a:r>
              <a:rPr lang="en-US" sz="1100" b="1" dirty="0" err="1">
                <a:solidFill>
                  <a:srgbClr val="A50021"/>
                </a:solidFill>
              </a:rPr>
              <a:t>Jarek</a:t>
            </a:r>
            <a:r>
              <a:rPr lang="en-US" sz="1100" b="1" dirty="0">
                <a:solidFill>
                  <a:srgbClr val="A50021"/>
                </a:solidFill>
              </a:rPr>
              <a:t> </a:t>
            </a:r>
            <a:r>
              <a:rPr lang="en-US" sz="1100" b="1" dirty="0" err="1">
                <a:solidFill>
                  <a:srgbClr val="A50021"/>
                </a:solidFill>
              </a:rPr>
              <a:t>Gawor</a:t>
            </a:r>
            <a:r>
              <a:rPr lang="en-US" sz="1100" b="1" dirty="0">
                <a:solidFill>
                  <a:srgbClr val="A50021"/>
                </a:solidFill>
              </a:rPr>
              <a:t>: </a:t>
            </a:r>
            <a:r>
              <a:rPr lang="en-GB" sz="1100" b="1" dirty="0">
                <a:solidFill>
                  <a:srgbClr val="A50021"/>
                </a:solidFill>
              </a:rPr>
              <a:t>www.mcs.anl.gov/~gawor/ldap</a:t>
            </a:r>
            <a:r>
              <a:rPr lang="en-GB" sz="1100" dirty="0">
                <a:solidFill>
                  <a:srgbClr val="A50021"/>
                </a:solidFill>
              </a:rPr>
              <a:t> </a:t>
            </a:r>
            <a:endParaRPr lang="en-US" sz="1100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GlueCE: a ‘resource description’ viewpoint</a:t>
            </a:r>
          </a:p>
        </p:txBody>
      </p:sp>
      <p:pic>
        <p:nvPicPr>
          <p:cNvPr id="387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20713"/>
            <a:ext cx="7993063" cy="59705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0" y="6583362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solidFill>
                  <a:srgbClr val="800000"/>
                </a:solidFill>
                <a:latin typeface="Verdana" pitchFamily="34" charset="0"/>
              </a:rPr>
              <a:t>From: the GLUE Information Model version 1.2, see document for details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US" smtClean="0"/>
              <a:t>Enterprise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685800" y="1571625"/>
            <a:ext cx="7772400" cy="4524375"/>
          </a:xfrm>
        </p:spPr>
        <p:txBody>
          <a:bodyPr/>
          <a:lstStyle/>
          <a:p>
            <a:pPr eaLnBrk="1" hangingPunct="1"/>
            <a:r>
              <a:rPr lang="en-US" smtClean="0"/>
              <a:t>Transaction processing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Finance (what-if analyses)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Pharma (in-silico drug design)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Aerospace (fluid dynamics)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Information system and brokering issues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Size of information system scales with #sites and #details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already 12 </a:t>
            </a:r>
            <a:r>
              <a:rPr lang="en-US" sz="1600" dirty="0" err="1"/>
              <a:t>MByte</a:t>
            </a:r>
            <a:r>
              <a:rPr lang="en-US" sz="1600" dirty="0"/>
              <a:t> of LDIF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matching a job takes ~15 </a:t>
            </a:r>
            <a:r>
              <a:rPr lang="en-US" sz="1600" dirty="0" smtClean="0"/>
              <a:t>sec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Static and dynamic information is mixed  </a:t>
            </a:r>
            <a:r>
              <a:rPr lang="en-US" sz="1600" dirty="0" smtClean="0">
                <a:sym typeface="Wingdings" pitchFamily="2" charset="2"/>
              </a:rPr>
              <a:t> this is </a:t>
            </a:r>
            <a:r>
              <a:rPr lang="en-US" sz="1600" dirty="0" err="1" smtClean="0">
                <a:sym typeface="Wingdings" pitchFamily="2" charset="2"/>
              </a:rPr>
              <a:t>ReallyBad</a:t>
            </a:r>
            <a:r>
              <a:rPr lang="en-US" sz="1600" dirty="0" smtClean="0">
                <a:sym typeface="Wingdings" pitchFamily="2" charset="2"/>
              </a:rPr>
              <a:t>™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Scheduling policies are infinitely complex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no static schema can likely express this information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but negotiation processes take time at each request</a:t>
            </a:r>
            <a:br>
              <a:rPr lang="en-US" sz="1600" dirty="0"/>
            </a:br>
            <a:r>
              <a:rPr lang="en-US" sz="1600" i="1" dirty="0"/>
              <a:t>WS-Agreement is not really popular, at least not yet …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Much information (still) needs to be set-up manually</a:t>
            </a:r>
            <a:br>
              <a:rPr lang="en-US" sz="1800" dirty="0">
                <a:solidFill>
                  <a:srgbClr val="A50021"/>
                </a:solidFill>
              </a:rPr>
            </a:br>
            <a:r>
              <a:rPr lang="en-US" sz="1800" dirty="0">
                <a:solidFill>
                  <a:srgbClr val="A50021"/>
                </a:solidFill>
              </a:rPr>
              <a:t> 	</a:t>
            </a:r>
            <a:r>
              <a:rPr lang="en-US" sz="1600" dirty="0">
                <a:solidFill>
                  <a:srgbClr val="A50021"/>
                </a:solidFill>
              </a:rPr>
              <a:t>… </a:t>
            </a:r>
            <a:r>
              <a:rPr lang="en-US" sz="1600" i="1" dirty="0"/>
              <a:t>anything human will go </a:t>
            </a:r>
            <a:r>
              <a:rPr lang="en-US" sz="1600" i="1" dirty="0" smtClean="0"/>
              <a:t>wrong</a:t>
            </a:r>
            <a:endParaRPr lang="en-US" sz="1600" i="1" dirty="0"/>
          </a:p>
          <a:p>
            <a:pPr>
              <a:lnSpc>
                <a:spcPct val="90000"/>
              </a:lnSpc>
            </a:pPr>
            <a:endParaRPr lang="en-US" sz="1600" dirty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A50021"/>
                </a:solidFill>
                <a:sym typeface="Symbol" pitchFamily="18" charset="2"/>
              </a:rPr>
              <a:t></a:t>
            </a:r>
            <a:r>
              <a:rPr lang="en-US" sz="1800" dirty="0">
                <a:solidFill>
                  <a:srgbClr val="A50021"/>
                </a:solidFill>
                <a:sym typeface="Symbol" pitchFamily="18" charset="2"/>
              </a:rPr>
              <a:t>	</a:t>
            </a:r>
            <a:r>
              <a:rPr lang="en-US" sz="1800" dirty="0">
                <a:solidFill>
                  <a:srgbClr val="A50021"/>
                </a:solidFill>
              </a:rPr>
              <a:t>The info system is the single most important grid </a:t>
            </a:r>
            <a:r>
              <a:rPr lang="en-US" sz="1800" dirty="0" smtClean="0">
                <a:solidFill>
                  <a:srgbClr val="A50021"/>
                </a:solidFill>
              </a:rPr>
              <a:t>service</a:t>
            </a:r>
            <a:endParaRPr lang="en-US" sz="1800" dirty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rgbClr val="A5002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Broker tries to make optimal decision based on this information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i="1" dirty="0"/>
              <a:t>… but a `reasonable’ decision would have been better</a:t>
            </a:r>
            <a:endParaRPr lang="en-GB" sz="18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Glue Attributes Set by the Site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Site information</a:t>
            </a:r>
          </a:p>
          <a:p>
            <a:pPr lvl="1">
              <a:lnSpc>
                <a:spcPct val="90000"/>
              </a:lnSpc>
            </a:pPr>
            <a:r>
              <a:rPr lang="en-US" sz="1600" dirty="0" err="1"/>
              <a:t>SiteSysAdminContact</a:t>
            </a:r>
            <a:r>
              <a:rPr lang="en-US" sz="1600" dirty="0"/>
              <a:t>: mailto: grid-admin@example.org</a:t>
            </a:r>
          </a:p>
          <a:p>
            <a:pPr lvl="1">
              <a:lnSpc>
                <a:spcPct val="90000"/>
              </a:lnSpc>
            </a:pPr>
            <a:r>
              <a:rPr lang="en-US" sz="1600" dirty="0" err="1"/>
              <a:t>SiteSecurityContact</a:t>
            </a:r>
            <a:r>
              <a:rPr lang="en-US" sz="1600" dirty="0"/>
              <a:t>: mailto: security@example.org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Cluster info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600" b="1" dirty="0" err="1"/>
              <a:t>GlueSubClusterUniqueID</a:t>
            </a:r>
            <a:r>
              <a:rPr lang="en-US" sz="1600" b="1" dirty="0"/>
              <a:t>=gridgate.cs.tcd.ie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HostApplicationSoftwareRunTimeEnvironment</a:t>
            </a:r>
            <a:r>
              <a:rPr lang="en-US" sz="1400" dirty="0"/>
              <a:t>: LCG-2_6_0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HostApplicationSoftwareRunTimeEnvironment</a:t>
            </a:r>
            <a:r>
              <a:rPr lang="en-US" sz="1400" dirty="0"/>
              <a:t>: VO-atlas-release-10.0.4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/>
              <a:t>HostBenchmarkSI00: 1300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GlueHostNetworkAdapterInboundIP</a:t>
            </a:r>
            <a:r>
              <a:rPr lang="en-US" sz="1400" dirty="0"/>
              <a:t>: FALSE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GlueHostNetworkAdapterOutboundIP</a:t>
            </a:r>
            <a:r>
              <a:rPr lang="en-US" sz="1400" dirty="0"/>
              <a:t>: TRUE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GlueHostOperatingSystemName</a:t>
            </a:r>
            <a:r>
              <a:rPr lang="en-US" sz="1400" dirty="0"/>
              <a:t>: RHEL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GlueHostOperatingSystemRelease</a:t>
            </a:r>
            <a:r>
              <a:rPr lang="en-US" sz="1400" dirty="0"/>
              <a:t>: 3.5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GlueHostOperatingSystemVersion</a:t>
            </a:r>
            <a:r>
              <a:rPr lang="en-US" sz="1400" dirty="0"/>
              <a:t>: 3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sz="1400" dirty="0"/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GlueCEStateEstimatedResponseTime</a:t>
            </a:r>
            <a:r>
              <a:rPr lang="en-US" sz="1400" dirty="0"/>
              <a:t>: 519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GlueCEStateRunningJobs</a:t>
            </a:r>
            <a:r>
              <a:rPr lang="en-US" sz="1400" dirty="0"/>
              <a:t>: 175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1400" dirty="0" err="1"/>
              <a:t>GlueCEStateTotalJobs</a:t>
            </a:r>
            <a:r>
              <a:rPr lang="en-US" sz="1400" dirty="0"/>
              <a:t>: 248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A50021"/>
                </a:solidFill>
              </a:rPr>
              <a:t>Storage: similar info</a:t>
            </a:r>
            <a:r>
              <a:rPr lang="en-US" sz="1800" dirty="0"/>
              <a:t> (paths, max number of files, quota, retention, …)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451754"/>
            <a:ext cx="9144000" cy="6406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Typical grid topology for computational jobs</a:t>
            </a:r>
          </a:p>
        </p:txBody>
      </p:sp>
      <p:pic>
        <p:nvPicPr>
          <p:cNvPr id="58374" name="Picture 10" descr="User-Grid-Intera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" y="1184298"/>
            <a:ext cx="813435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Site Infrastructure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 Compute Clusters</a:t>
            </a:r>
          </a:p>
          <a:p>
            <a:r>
              <a:rPr lang="en-US" dirty="0" smtClean="0"/>
              <a:t>The Impact of Scale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 Performance or High Throughput?</a:t>
            </a:r>
          </a:p>
        </p:txBody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28785"/>
            <a:ext cx="8135937" cy="5114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800" dirty="0" smtClean="0"/>
              <a:t>Key question: max. granularity of decomposition: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Have you got one big problem or a bunch of little ones?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To what extent can the “problem” be decomposed into sort-of-independent parts (‘grains’) that can all be processed in parallel?</a:t>
            </a:r>
            <a:br>
              <a:rPr lang="en-US" sz="1600" dirty="0" smtClean="0"/>
            </a:b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Granularity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800000"/>
                </a:solidFill>
              </a:rPr>
              <a:t>fine-grained parallelism </a:t>
            </a:r>
            <a:r>
              <a:rPr lang="en-US" sz="1600" dirty="0" smtClean="0"/>
              <a:t>–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0000FF"/>
                </a:solidFill>
              </a:rPr>
              <a:t>the independent bits are small, need to exchange information, synchronize often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800000"/>
                </a:solidFill>
              </a:rPr>
              <a:t>coarse-grained</a:t>
            </a:r>
            <a:r>
              <a:rPr lang="en-US" sz="1600" dirty="0" smtClean="0"/>
              <a:t> – 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0000FF"/>
                </a:solidFill>
              </a:rPr>
              <a:t>the problem can be decomposed into large chunks that can be processed independently</a:t>
            </a:r>
            <a:br>
              <a:rPr lang="en-US" sz="1600" dirty="0" smtClean="0">
                <a:solidFill>
                  <a:srgbClr val="0000FF"/>
                </a:solidFill>
              </a:rPr>
            </a:br>
            <a:endParaRPr lang="en-US" sz="16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Practical limits on the degree of parallelism –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how many grains can be processed in parallel?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degree of parallelism v. grain size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0000FF"/>
                </a:solidFill>
              </a:rPr>
              <a:t>grain size limited by the efficiency of the system at </a:t>
            </a:r>
            <a:r>
              <a:rPr lang="en-US" sz="1600" dirty="0" err="1" smtClean="0">
                <a:solidFill>
                  <a:srgbClr val="0000FF"/>
                </a:solidFill>
              </a:rPr>
              <a:t>synchronising</a:t>
            </a:r>
            <a:r>
              <a:rPr lang="en-US" sz="1600" dirty="0" smtClean="0">
                <a:solidFill>
                  <a:srgbClr val="0000FF"/>
                </a:solidFill>
              </a:rPr>
              <a:t> grains</a:t>
            </a:r>
            <a:endParaRPr lang="en-US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But the fact is:</a:t>
            </a:r>
          </a:p>
        </p:txBody>
      </p:sp>
      <p:pic>
        <p:nvPicPr>
          <p:cNvPr id="74758" name="Picture 3" descr="now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73238"/>
            <a:ext cx="6892925" cy="366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Text Box 4"/>
          <p:cNvSpPr txBox="1">
            <a:spLocks noChangeArrowheads="1"/>
          </p:cNvSpPr>
          <p:nvPr/>
        </p:nvSpPr>
        <p:spPr bwMode="auto">
          <a:xfrm>
            <a:off x="0" y="6613549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rgbClr val="800000"/>
                </a:solidFill>
                <a:latin typeface="Verdana" pitchFamily="34" charset="0"/>
              </a:rPr>
              <a:t>Graphic: Network of Workstations, Berkeley IEEE Micro, Feb, 1995, Thomas E. Anderson, David E. Culler, David A. Patterson</a:t>
            </a:r>
          </a:p>
        </p:txBody>
      </p:sp>
      <p:sp>
        <p:nvSpPr>
          <p:cNvPr id="74760" name="Text Box 5"/>
          <p:cNvSpPr txBox="1">
            <a:spLocks noChangeArrowheads="1"/>
          </p:cNvSpPr>
          <p:nvPr/>
        </p:nvSpPr>
        <p:spPr bwMode="auto">
          <a:xfrm>
            <a:off x="539750" y="5589588"/>
            <a:ext cx="74882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>
                <a:latin typeface="Verdana" pitchFamily="34" charset="0"/>
              </a:rPr>
              <a:t>‘the food chain has been reversed’, and supercomputer vendors are struggling to make a living.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Using these systems</a:t>
            </a:r>
          </a:p>
        </p:txBody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1612"/>
            <a:ext cx="7886728" cy="4524388"/>
          </a:xfrm>
        </p:spPr>
        <p:txBody>
          <a:bodyPr/>
          <a:lstStyle/>
          <a:p>
            <a:pPr eaLnBrk="1" hangingPunct="1"/>
            <a:r>
              <a:rPr lang="en-GB" sz="1800" dirty="0" smtClean="0"/>
              <a:t>As both clusters and capability systems are both ‘expensive’ </a:t>
            </a:r>
            <a:br>
              <a:rPr lang="en-GB" sz="1800" dirty="0" smtClean="0"/>
            </a:br>
            <a:r>
              <a:rPr lang="en-GB" sz="1800" dirty="0" smtClean="0"/>
              <a:t>(i.e. not on your desktop), they are resources that </a:t>
            </a:r>
            <a:r>
              <a:rPr lang="en-GB" sz="1800" dirty="0" smtClean="0">
                <a:solidFill>
                  <a:srgbClr val="A50021"/>
                </a:solidFill>
              </a:rPr>
              <a:t>need to be </a:t>
            </a:r>
            <a:r>
              <a:rPr lang="en-GB" sz="1800" i="1" dirty="0" smtClean="0">
                <a:solidFill>
                  <a:srgbClr val="A50021"/>
                </a:solidFill>
              </a:rPr>
              <a:t>scheduled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And a wide multi-purpose grid will have </a:t>
            </a:r>
            <a:r>
              <a:rPr lang="en-GB" sz="1800" b="1" dirty="0" smtClean="0"/>
              <a:t>both </a:t>
            </a:r>
            <a:r>
              <a:rPr lang="en-GB" sz="1800" dirty="0" smtClean="0"/>
              <a:t>types of systems</a:t>
            </a:r>
          </a:p>
          <a:p>
            <a:pPr eaLnBrk="1" hangingPunct="1"/>
            <a:endParaRPr lang="en-GB" sz="1800" dirty="0" smtClean="0"/>
          </a:p>
          <a:p>
            <a:pPr eaLnBrk="1" hangingPunct="1"/>
            <a:r>
              <a:rPr lang="en-GB" sz="1800" dirty="0" smtClean="0"/>
              <a:t>interface for scheduled access is a </a:t>
            </a:r>
            <a:r>
              <a:rPr lang="en-GB" sz="1800" i="1" dirty="0" smtClean="0">
                <a:solidFill>
                  <a:srgbClr val="A50021"/>
                </a:solidFill>
              </a:rPr>
              <a:t>batch queue</a:t>
            </a:r>
          </a:p>
          <a:p>
            <a:pPr lvl="1" eaLnBrk="1" hangingPunct="1"/>
            <a:r>
              <a:rPr lang="en-GB" sz="1600" dirty="0" smtClean="0"/>
              <a:t>job submit, cancel, status, suspend</a:t>
            </a:r>
          </a:p>
          <a:p>
            <a:pPr lvl="1" eaLnBrk="1" hangingPunct="1"/>
            <a:r>
              <a:rPr lang="en-GB" sz="1600" dirty="0" smtClean="0"/>
              <a:t>sometimes: checkpoint-restart in OS, e.g. on SGI IRIX</a:t>
            </a:r>
          </a:p>
          <a:p>
            <a:pPr lvl="1" eaLnBrk="1" hangingPunct="1"/>
            <a:r>
              <a:rPr lang="en-GB" sz="1600" dirty="0" smtClean="0"/>
              <a:t>allocate #processors </a:t>
            </a:r>
            <a:br>
              <a:rPr lang="en-GB" sz="1600" dirty="0" smtClean="0"/>
            </a:br>
            <a:r>
              <a:rPr lang="en-GB" sz="1600" dirty="0" smtClean="0"/>
              <a:t>(and amount of memory, these may be linked!) </a:t>
            </a:r>
            <a:br>
              <a:rPr lang="en-GB" sz="1600" dirty="0" smtClean="0"/>
            </a:br>
            <a:r>
              <a:rPr lang="en-GB" sz="1600" dirty="0" smtClean="0"/>
              <a:t>as part of the job request</a:t>
            </a:r>
          </a:p>
          <a:p>
            <a:pPr lvl="1" eaLnBrk="1" hangingPunct="1"/>
            <a:endParaRPr lang="en-GB" sz="1600" dirty="0" smtClean="0"/>
          </a:p>
          <a:p>
            <a:pPr eaLnBrk="1" hangingPunct="1"/>
            <a:r>
              <a:rPr lang="en-GB" sz="1800" dirty="0" smtClean="0"/>
              <a:t>systems usually also have </a:t>
            </a:r>
            <a:r>
              <a:rPr lang="en-GB" sz="1800" dirty="0" smtClean="0">
                <a:solidFill>
                  <a:srgbClr val="A50021"/>
                </a:solidFill>
              </a:rPr>
              <a:t>smaller interactive partition</a:t>
            </a:r>
          </a:p>
          <a:p>
            <a:pPr lvl="1" eaLnBrk="1" hangingPunct="1"/>
            <a:r>
              <a:rPr lang="en-GB" sz="1600" dirty="0" smtClean="0"/>
              <a:t>more a ‘user interface’, not intended for running production jobs 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Cluster architectures</a:t>
            </a:r>
          </a:p>
        </p:txBody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71612"/>
            <a:ext cx="8286808" cy="45243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‘Beowulf’ virtual supercomputers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entire cluster managed by the server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users interact only with the server to start and manage jobs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parallelism supported by MPI, PVM, </a:t>
            </a:r>
            <a:r>
              <a:rPr lang="en-GB" sz="1800" dirty="0" err="1" smtClean="0"/>
              <a:t>OpenMosix</a:t>
            </a:r>
            <a:r>
              <a:rPr lang="en-GB" sz="1800" dirty="0" smtClean="0"/>
              <a:t> libraries</a:t>
            </a:r>
          </a:p>
          <a:p>
            <a:pPr lvl="1" eaLnBrk="1" hangingPunct="1">
              <a:lnSpc>
                <a:spcPct val="90000"/>
              </a:lnSpc>
            </a:pPr>
            <a:endParaRPr lang="en-GB" sz="1800" dirty="0" smtClean="0"/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classic network architecture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server connected to the public network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all WNs on a cluster-local LAN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usually using private IP space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no communication from the </a:t>
            </a:r>
            <a:br>
              <a:rPr lang="en-GB" sz="1800" dirty="0" smtClean="0"/>
            </a:br>
            <a:r>
              <a:rPr lang="en-GB" sz="1800" dirty="0" smtClean="0"/>
              <a:t>WNs to the outside world</a:t>
            </a:r>
          </a:p>
          <a:p>
            <a:pPr eaLnBrk="1" hangingPunct="1">
              <a:lnSpc>
                <a:spcPct val="90000"/>
              </a:lnSpc>
            </a:pPr>
            <a:endParaRPr lang="en-GB" sz="2000" dirty="0" smtClean="0"/>
          </a:p>
          <a:p>
            <a:pPr eaLnBrk="1" hangingPunct="1">
              <a:lnSpc>
                <a:spcPct val="9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installs can even use diskless clients*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PXE boot refers to NFS root </a:t>
            </a:r>
            <a:r>
              <a:rPr lang="en-GB" sz="1800" dirty="0" err="1" smtClean="0"/>
              <a:t>fs</a:t>
            </a:r>
            <a:endParaRPr lang="en-GB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all IO is done remotely on the server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1800" dirty="0" smtClean="0"/>
              <a:t>But don’t try this for data-intensive computing!</a:t>
            </a:r>
          </a:p>
        </p:txBody>
      </p:sp>
      <p:pic>
        <p:nvPicPr>
          <p:cNvPr id="76807" name="Picture 5" descr="beowulf-network-privateI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000372"/>
            <a:ext cx="3960812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Example: scheduling policies - Maui</a:t>
            </a:r>
          </a:p>
        </p:txBody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57298"/>
            <a:ext cx="7772400" cy="45243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RMTYPE[0]                   PBS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RMHOST[0]                   tbn20.nikhef.nl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...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NODEACCESSPOLICY            SHARED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NODEAVAILABILITYPOLICY      DEDICATED:PROCS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NODELOADPOLICY              ADJUSTPROCS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FEATUREPROCSPEEDHEADER      </a:t>
            </a:r>
            <a:r>
              <a:rPr lang="en-GB" sz="1200" b="1" dirty="0" err="1" smtClean="0">
                <a:latin typeface="Courier New" pitchFamily="49" charset="0"/>
              </a:rPr>
              <a:t>xps</a:t>
            </a: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BACKFILLPOLICY              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BACKFILLTYPE                FIRSTFIT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NODEALLOCATIONPOLICY        FASTEST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FSPOLICY              DEDICATEDPES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FSDEPTH               24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FSINTERVAL            24:00:00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1200" b="1" dirty="0" smtClean="0">
                <a:latin typeface="Courier New" pitchFamily="49" charset="0"/>
              </a:rPr>
              <a:t>FSDECAY               0.99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GROUPCFG[users]       FSTARGET=1      PRIORITY=10     MAXPROC=50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GROUPCFG[</a:t>
            </a:r>
            <a:r>
              <a:rPr lang="en-GB" sz="1200" b="1" dirty="0" err="1" smtClean="0">
                <a:latin typeface="Courier New" pitchFamily="49" charset="0"/>
              </a:rPr>
              <a:t>dteam</a:t>
            </a:r>
            <a:r>
              <a:rPr lang="en-GB" sz="1200" b="1" dirty="0" smtClean="0">
                <a:latin typeface="Courier New" pitchFamily="49" charset="0"/>
              </a:rPr>
              <a:t>]       FSTARGET=2      PRIORITY=5000   MAXPROC=32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GROUPCFG[</a:t>
            </a:r>
            <a:r>
              <a:rPr lang="en-GB" sz="1200" b="1" dirty="0" err="1" smtClean="0">
                <a:latin typeface="Courier New" pitchFamily="49" charset="0"/>
              </a:rPr>
              <a:t>alice</a:t>
            </a:r>
            <a:r>
              <a:rPr lang="en-GB" sz="1200" b="1" dirty="0" smtClean="0">
                <a:latin typeface="Courier New" pitchFamily="49" charset="0"/>
              </a:rPr>
              <a:t>]       FSTARGET=9      PRIORITY=100    MAXPROC=200   QDEF=</a:t>
            </a:r>
            <a:r>
              <a:rPr lang="en-GB" sz="1200" b="1" dirty="0" err="1" smtClean="0">
                <a:latin typeface="Courier New" pitchFamily="49" charset="0"/>
              </a:rPr>
              <a:t>lhcalice</a:t>
            </a: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GROUPCFG[</a:t>
            </a:r>
            <a:r>
              <a:rPr lang="en-GB" sz="1200" b="1" dirty="0" err="1" smtClean="0">
                <a:latin typeface="Courier New" pitchFamily="49" charset="0"/>
              </a:rPr>
              <a:t>alicesgm</a:t>
            </a:r>
            <a:r>
              <a:rPr lang="en-GB" sz="1200" b="1" dirty="0" smtClean="0">
                <a:latin typeface="Courier New" pitchFamily="49" charset="0"/>
              </a:rPr>
              <a:t>]    FSTARGET=1      PRIORITY=100    MAXPROC=200   QDEF=</a:t>
            </a:r>
            <a:r>
              <a:rPr lang="en-GB" sz="1200" b="1" dirty="0" err="1" smtClean="0">
                <a:latin typeface="Courier New" pitchFamily="49" charset="0"/>
              </a:rPr>
              <a:t>lhcalice</a:t>
            </a: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GROUPCFG[atlas]       FSTARGET=54     PRIORITY=100    MAXPROC=200   QDEF=</a:t>
            </a:r>
            <a:r>
              <a:rPr lang="en-GB" sz="1200" b="1" dirty="0" err="1" smtClean="0">
                <a:latin typeface="Courier New" pitchFamily="49" charset="0"/>
              </a:rPr>
              <a:t>lhcatlas</a:t>
            </a: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b="1" dirty="0" smtClean="0">
              <a:latin typeface="Courier New" pitchFamily="49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1200" b="1" dirty="0" smtClean="0">
                <a:latin typeface="Courier New" pitchFamily="49" charset="0"/>
              </a:rPr>
              <a:t>QOSCFG[</a:t>
            </a:r>
            <a:r>
              <a:rPr lang="en-GB" sz="1200" b="1" dirty="0" err="1" smtClean="0">
                <a:latin typeface="Courier New" pitchFamily="49" charset="0"/>
              </a:rPr>
              <a:t>lhccms</a:t>
            </a:r>
            <a:r>
              <a:rPr lang="en-GB" sz="1200" b="1" dirty="0" smtClean="0">
                <a:latin typeface="Courier New" pitchFamily="49" charset="0"/>
              </a:rPr>
              <a:t>]        FSTARGET=1-                     MAXPROC=10</a:t>
            </a:r>
          </a:p>
        </p:txBody>
      </p:sp>
      <p:sp>
        <p:nvSpPr>
          <p:cNvPr id="83975" name="Text Box 4"/>
          <p:cNvSpPr txBox="1">
            <a:spLocks noChangeArrowheads="1"/>
          </p:cNvSpPr>
          <p:nvPr/>
        </p:nvSpPr>
        <p:spPr bwMode="auto">
          <a:xfrm>
            <a:off x="0" y="6583386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>
                <a:solidFill>
                  <a:srgbClr val="800000"/>
                </a:solidFill>
                <a:latin typeface="Verdana" pitchFamily="34" charset="0"/>
              </a:rPr>
              <a:t>MAUI is an open source product from ClusterResources, Inc.  http://www.supercluster.org/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Fair shares and estimated response time</a:t>
            </a:r>
          </a:p>
        </p:txBody>
      </p:sp>
      <p:pic>
        <p:nvPicPr>
          <p:cNvPr id="849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000250"/>
            <a:ext cx="9144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350" y="4376738"/>
            <a:ext cx="91440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0" name="Line 7"/>
          <p:cNvSpPr>
            <a:spLocks noChangeShapeType="1"/>
          </p:cNvSpPr>
          <p:nvPr/>
        </p:nvSpPr>
        <p:spPr bwMode="auto">
          <a:xfrm flipV="1">
            <a:off x="6969182" y="1944547"/>
            <a:ext cx="56848" cy="4770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28600" y="1209664"/>
            <a:ext cx="8763000" cy="719138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sz="1600" i="1" dirty="0" smtClean="0"/>
              <a:t>local ‘fair shares’, used to satisfy overall SLA requirements, need to be translated to an ‘estimated response time’ for the grid VOs and groups – </a:t>
            </a:r>
            <a:r>
              <a:rPr lang="en-US" sz="1600" i="1" dirty="0" smtClean="0">
                <a:solidFill>
                  <a:srgbClr val="C00000"/>
                </a:solidFill>
              </a:rPr>
              <a:t>an unsolved problem</a:t>
            </a:r>
          </a:p>
        </p:txBody>
      </p:sp>
      <p:sp>
        <p:nvSpPr>
          <p:cNvPr id="85002" name="Text Box 9"/>
          <p:cNvSpPr txBox="1">
            <a:spLocks noChangeArrowheads="1"/>
          </p:cNvSpPr>
          <p:nvPr/>
        </p:nvSpPr>
        <p:spPr bwMode="auto">
          <a:xfrm rot="-5400000">
            <a:off x="-193675" y="5170488"/>
            <a:ext cx="93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seconds</a:t>
            </a:r>
          </a:p>
        </p:txBody>
      </p:sp>
      <p:sp>
        <p:nvSpPr>
          <p:cNvPr id="85003" name="Text Box 10"/>
          <p:cNvSpPr txBox="1">
            <a:spLocks noChangeArrowheads="1"/>
          </p:cNvSpPr>
          <p:nvPr/>
        </p:nvSpPr>
        <p:spPr bwMode="auto">
          <a:xfrm rot="-5400000">
            <a:off x="-436563" y="2911476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job slots used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LHCpromo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447675"/>
            <a:ext cx="91694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78813" cy="587375"/>
          </a:xfrm>
        </p:spPr>
        <p:txBody>
          <a:bodyPr/>
          <a:lstStyle/>
          <a:p>
            <a:pPr eaLnBrk="1" hangingPunct="1"/>
            <a:r>
              <a:rPr lang="en-GB" smtClean="0"/>
              <a:t>Some use cases: LHC Computing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-11113" y="1485900"/>
            <a:ext cx="8975726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5738" indent="-185738"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</a:rPr>
              <a:t>Large Hadron Collider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>
                <a:solidFill>
                  <a:schemeClr val="bg1"/>
                </a:solidFill>
              </a:rPr>
              <a:t>‘the worlds largest microscope’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>
                <a:solidFill>
                  <a:schemeClr val="bg1"/>
                </a:solidFill>
              </a:rPr>
              <a:t>‘looking at the </a:t>
            </a:r>
            <a:br>
              <a:rPr lang="en-GB" sz="1900" b="1">
                <a:solidFill>
                  <a:schemeClr val="bg1"/>
                </a:solidFill>
              </a:rPr>
            </a:br>
            <a:r>
              <a:rPr lang="en-GB" sz="1900" b="1">
                <a:solidFill>
                  <a:schemeClr val="bg1"/>
                </a:solidFill>
              </a:rPr>
              <a:t>fundamental forces of nature’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>
                <a:solidFill>
                  <a:schemeClr val="bg1"/>
                </a:solidFill>
              </a:rPr>
              <a:t>27 km circumference</a:t>
            </a:r>
          </a:p>
          <a:p>
            <a:pPr marL="185738" indent="-185738">
              <a:spcBef>
                <a:spcPct val="50000"/>
              </a:spcBef>
              <a:buFontTx/>
              <a:buChar char="•"/>
            </a:pPr>
            <a:r>
              <a:rPr lang="en-GB" sz="1900" b="1">
                <a:solidFill>
                  <a:schemeClr val="bg1"/>
                </a:solidFill>
              </a:rPr>
              <a:t>Located at CERN, Geneva, CH</a:t>
            </a:r>
          </a:p>
        </p:txBody>
      </p:sp>
      <p:grpSp>
        <p:nvGrpSpPr>
          <p:cNvPr id="33801" name="Group 8"/>
          <p:cNvGrpSpPr>
            <a:grpSpLocks/>
          </p:cNvGrpSpPr>
          <p:nvPr/>
        </p:nvGrpSpPr>
        <p:grpSpPr bwMode="auto">
          <a:xfrm>
            <a:off x="4357686" y="1571612"/>
            <a:ext cx="4608513" cy="2685396"/>
            <a:chOff x="510" y="1207"/>
            <a:chExt cx="5172" cy="281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3802" name="Picture 9" descr="atom_model_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2" y="2448"/>
              <a:ext cx="960" cy="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3" name="Line 10"/>
            <p:cNvSpPr>
              <a:spLocks noChangeShapeType="1"/>
            </p:cNvSpPr>
            <p:nvPr/>
          </p:nvSpPr>
          <p:spPr bwMode="auto">
            <a:xfrm flipV="1">
              <a:off x="1152" y="2448"/>
              <a:ext cx="1488" cy="48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11"/>
            <p:cNvSpPr>
              <a:spLocks noChangeShapeType="1"/>
            </p:cNvSpPr>
            <p:nvPr/>
          </p:nvSpPr>
          <p:spPr bwMode="auto">
            <a:xfrm>
              <a:off x="1104" y="3072"/>
              <a:ext cx="1632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3805" name="Picture 12" descr="atomnice_tran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0" y="2352"/>
              <a:ext cx="1218" cy="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6" name="Text Box 13"/>
            <p:cNvSpPr txBox="1">
              <a:spLocks noChangeArrowheads="1"/>
            </p:cNvSpPr>
            <p:nvPr/>
          </p:nvSpPr>
          <p:spPr bwMode="auto">
            <a:xfrm>
              <a:off x="913" y="3598"/>
              <a:ext cx="605" cy="2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i="1">
                  <a:solidFill>
                    <a:schemeClr val="bg2"/>
                  </a:solidFill>
                  <a:latin typeface="Arial" pitchFamily="34" charset="0"/>
                </a:rPr>
                <a:t>atom</a:t>
              </a:r>
            </a:p>
          </p:txBody>
        </p:sp>
        <p:sp>
          <p:nvSpPr>
            <p:cNvPr id="33807" name="Line 14"/>
            <p:cNvSpPr>
              <a:spLocks noChangeShapeType="1"/>
            </p:cNvSpPr>
            <p:nvPr/>
          </p:nvSpPr>
          <p:spPr bwMode="auto">
            <a:xfrm>
              <a:off x="3682" y="2725"/>
              <a:ext cx="0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Text Box 15"/>
            <p:cNvSpPr txBox="1">
              <a:spLocks noChangeArrowheads="1"/>
            </p:cNvSpPr>
            <p:nvPr/>
          </p:nvSpPr>
          <p:spPr bwMode="auto">
            <a:xfrm>
              <a:off x="3744" y="2737"/>
              <a:ext cx="894" cy="25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 type="none" w="lg" len="lg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>
                  <a:solidFill>
                    <a:schemeClr val="bg2"/>
                  </a:solidFill>
                </a:rPr>
                <a:t>10</a:t>
              </a:r>
              <a:r>
                <a:rPr lang="en-US" sz="1000" baseline="30000">
                  <a:solidFill>
                    <a:schemeClr val="bg2"/>
                  </a:solidFill>
                </a:rPr>
                <a:t>-15</a:t>
              </a:r>
              <a:r>
                <a:rPr lang="en-US" sz="1000">
                  <a:solidFill>
                    <a:schemeClr val="bg2"/>
                  </a:solidFill>
                </a:rPr>
                <a:t> m</a:t>
              </a:r>
            </a:p>
          </p:txBody>
        </p:sp>
        <p:sp>
          <p:nvSpPr>
            <p:cNvPr id="33809" name="Line 16"/>
            <p:cNvSpPr>
              <a:spLocks noChangeShapeType="1"/>
            </p:cNvSpPr>
            <p:nvPr/>
          </p:nvSpPr>
          <p:spPr bwMode="auto">
            <a:xfrm>
              <a:off x="3238" y="2736"/>
              <a:ext cx="38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17"/>
            <p:cNvSpPr>
              <a:spLocks noChangeShapeType="1"/>
            </p:cNvSpPr>
            <p:nvPr/>
          </p:nvSpPr>
          <p:spPr bwMode="auto">
            <a:xfrm>
              <a:off x="3247" y="3024"/>
              <a:ext cx="38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Rectangle 18"/>
            <p:cNvSpPr>
              <a:spLocks noChangeArrowheads="1"/>
            </p:cNvSpPr>
            <p:nvPr/>
          </p:nvSpPr>
          <p:spPr bwMode="auto">
            <a:xfrm>
              <a:off x="2302" y="3633"/>
              <a:ext cx="1091" cy="3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chemeClr val="bg2"/>
                  </a:solidFill>
                  <a:latin typeface="Arial" pitchFamily="34" charset="0"/>
                </a:rPr>
                <a:t>nucleus</a:t>
              </a:r>
            </a:p>
          </p:txBody>
        </p:sp>
        <p:sp>
          <p:nvSpPr>
            <p:cNvPr id="33812" name="Line 19"/>
            <p:cNvSpPr>
              <a:spLocks noChangeShapeType="1"/>
            </p:cNvSpPr>
            <p:nvPr/>
          </p:nvSpPr>
          <p:spPr bwMode="auto">
            <a:xfrm flipV="1">
              <a:off x="2976" y="1392"/>
              <a:ext cx="1152" cy="105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20"/>
            <p:cNvSpPr>
              <a:spLocks noChangeShapeType="1"/>
            </p:cNvSpPr>
            <p:nvPr/>
          </p:nvSpPr>
          <p:spPr bwMode="auto">
            <a:xfrm flipV="1">
              <a:off x="3120" y="2112"/>
              <a:ext cx="14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 type="none" w="lg" len="lg"/>
              <a:tailEnd type="non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Oval 21"/>
            <p:cNvSpPr>
              <a:spLocks noChangeArrowheads="1"/>
            </p:cNvSpPr>
            <p:nvPr/>
          </p:nvSpPr>
          <p:spPr bwMode="auto">
            <a:xfrm>
              <a:off x="4032" y="1207"/>
              <a:ext cx="960" cy="912"/>
            </a:xfrm>
            <a:prstGeom prst="ellipse">
              <a:avLst/>
            </a:prstGeom>
            <a:noFill/>
            <a:ln w="1905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33815" name="Rectangle 22"/>
            <p:cNvSpPr>
              <a:spLocks noChangeArrowheads="1"/>
            </p:cNvSpPr>
            <p:nvPr/>
          </p:nvSpPr>
          <p:spPr bwMode="auto">
            <a:xfrm>
              <a:off x="4706" y="2051"/>
              <a:ext cx="976" cy="3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chemeClr val="bg2"/>
                  </a:solidFill>
                  <a:latin typeface="Arial" pitchFamily="34" charset="0"/>
                </a:rPr>
                <a:t>quarks</a:t>
              </a:r>
            </a:p>
          </p:txBody>
        </p:sp>
        <p:pic>
          <p:nvPicPr>
            <p:cNvPr id="33816" name="Picture 23" descr="aqua-spher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24" y="126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7" name="Picture 24" descr="aqua-spher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8" y="150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8" name="Picture 25" descr="aqua-spher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76" y="1699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798" name="Picture 26" descr="cern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9788" y="5900738"/>
            <a:ext cx="61118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Rectangle 27"/>
          <p:cNvSpPr>
            <a:spLocks noChangeArrowheads="1"/>
          </p:cNvSpPr>
          <p:nvPr/>
        </p:nvSpPr>
        <p:spPr bwMode="auto">
          <a:xfrm>
            <a:off x="0" y="4378325"/>
            <a:ext cx="9144000" cy="366713"/>
          </a:xfrm>
          <a:prstGeom prst="rect">
            <a:avLst/>
          </a:prstGeom>
          <a:solidFill>
            <a:srgbClr val="0000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~ 20 </a:t>
            </a:r>
            <a:r>
              <a:rPr lang="en-GB" b="1" dirty="0" err="1">
                <a:solidFill>
                  <a:schemeClr val="bg1"/>
                </a:solidFill>
              </a:rPr>
              <a:t>PByte</a:t>
            </a:r>
            <a:r>
              <a:rPr lang="en-GB" b="1" dirty="0">
                <a:solidFill>
                  <a:schemeClr val="bg1"/>
                </a:solidFill>
              </a:rPr>
              <a:t> of data per year, ~ </a:t>
            </a:r>
            <a:r>
              <a:rPr lang="en-GB" b="1" dirty="0" smtClean="0">
                <a:solidFill>
                  <a:schemeClr val="bg1"/>
                </a:solidFill>
              </a:rPr>
              <a:t>40 </a:t>
            </a:r>
            <a:r>
              <a:rPr lang="en-GB" b="1" dirty="0">
                <a:solidFill>
                  <a:schemeClr val="bg1"/>
                </a:solidFill>
              </a:rPr>
              <a:t>000 modern PC style computers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Growing your cluster</a:t>
            </a:r>
          </a:p>
        </p:txBody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571612"/>
            <a:ext cx="7772400" cy="4524388"/>
          </a:xfrm>
        </p:spPr>
        <p:txBody>
          <a:bodyPr/>
          <a:lstStyle/>
          <a:p>
            <a:pPr eaLnBrk="1" hangingPunct="1"/>
            <a:r>
              <a:rPr lang="en-GB" sz="2000" dirty="0" smtClean="0"/>
              <a:t>Larger clusters accommodated by more switches, </a:t>
            </a:r>
            <a:r>
              <a:rPr lang="en-GB" sz="2000" dirty="0" smtClean="0">
                <a:solidFill>
                  <a:srgbClr val="A50021"/>
                </a:solidFill>
              </a:rPr>
              <a:t>but</a:t>
            </a:r>
          </a:p>
          <a:p>
            <a:pPr eaLnBrk="1" hangingPunct="1"/>
            <a:endParaRPr lang="en-GB" sz="2000" dirty="0" smtClean="0">
              <a:solidFill>
                <a:srgbClr val="A50021"/>
              </a:solidFill>
            </a:endParaRPr>
          </a:p>
          <a:p>
            <a:pPr lvl="1" eaLnBrk="1" hangingPunct="1"/>
            <a:r>
              <a:rPr lang="en-GB" sz="1800" dirty="0" smtClean="0"/>
              <a:t>file I/O (</a:t>
            </a:r>
            <a:r>
              <a:rPr lang="en-GB" sz="1800" dirty="0" err="1" smtClean="0"/>
              <a:t>headnode</a:t>
            </a:r>
            <a:r>
              <a:rPr lang="en-GB" sz="1800" dirty="0" smtClean="0"/>
              <a:t> load) becomes bottleneck </a:t>
            </a:r>
          </a:p>
          <a:p>
            <a:pPr lvl="2" eaLnBrk="1" hangingPunct="1"/>
            <a:r>
              <a:rPr lang="en-GB" sz="1600" dirty="0" smtClean="0"/>
              <a:t>system booting (PXE, NFS roots)</a:t>
            </a:r>
          </a:p>
          <a:p>
            <a:pPr lvl="2" eaLnBrk="1" hangingPunct="1"/>
            <a:r>
              <a:rPr lang="en-GB" sz="1600" dirty="0" smtClean="0"/>
              <a:t>home directories</a:t>
            </a:r>
          </a:p>
          <a:p>
            <a:pPr lvl="2" eaLnBrk="1" hangingPunct="1"/>
            <a:r>
              <a:rPr lang="en-GB" sz="1600" dirty="0" smtClean="0"/>
              <a:t>cluster job management</a:t>
            </a:r>
          </a:p>
          <a:p>
            <a:pPr lvl="2" eaLnBrk="1" hangingPunct="1"/>
            <a:endParaRPr lang="en-GB" sz="1600" dirty="0" smtClean="0"/>
          </a:p>
          <a:p>
            <a:pPr lvl="1" eaLnBrk="1" hangingPunct="1"/>
            <a:r>
              <a:rPr lang="en-GB" sz="1800" dirty="0" smtClean="0"/>
              <a:t>function separation </a:t>
            </a:r>
            <a:br>
              <a:rPr lang="en-GB" sz="1800" dirty="0" smtClean="0"/>
            </a:br>
            <a:r>
              <a:rPr lang="en-GB" sz="1800" dirty="0" smtClean="0"/>
              <a:t>(boot server, IO server) </a:t>
            </a:r>
            <a:br>
              <a:rPr lang="en-GB" sz="1800" dirty="0" smtClean="0"/>
            </a:br>
            <a:r>
              <a:rPr lang="en-GB" sz="1800" dirty="0" smtClean="0"/>
              <a:t>within the cluster helps</a:t>
            </a:r>
            <a:br>
              <a:rPr lang="en-GB" sz="1800" dirty="0" smtClean="0"/>
            </a:br>
            <a:r>
              <a:rPr lang="en-GB" sz="1800" dirty="0" smtClean="0"/>
              <a:t>only little</a:t>
            </a:r>
          </a:p>
          <a:p>
            <a:pPr eaLnBrk="1" hangingPunct="1"/>
            <a:endParaRPr lang="en-GB" sz="2000" dirty="0" smtClean="0"/>
          </a:p>
        </p:txBody>
      </p:sp>
      <p:pic>
        <p:nvPicPr>
          <p:cNvPr id="87047" name="Picture 4" descr="beowulf-network-multiserver-privateI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3405850"/>
            <a:ext cx="4775200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Text Box 5"/>
          <p:cNvSpPr txBox="1">
            <a:spLocks noChangeArrowheads="1"/>
          </p:cNvSpPr>
          <p:nvPr/>
        </p:nvSpPr>
        <p:spPr bwMode="auto">
          <a:xfrm rot="-5400000">
            <a:off x="353203" y="3866813"/>
            <a:ext cx="2268570" cy="4308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A50021"/>
                </a:solidFill>
              </a:rPr>
              <a:t>NAT on outbound interface</a:t>
            </a:r>
          </a:p>
          <a:p>
            <a:r>
              <a:rPr lang="en-GB" sz="1100" dirty="0">
                <a:solidFill>
                  <a:srgbClr val="A50021"/>
                </a:solidFill>
              </a:rPr>
              <a:t>for worker node IP addresses</a:t>
            </a:r>
          </a:p>
        </p:txBody>
      </p:sp>
      <p:sp>
        <p:nvSpPr>
          <p:cNvPr id="880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Extending your grid site</a:t>
            </a:r>
          </a:p>
        </p:txBody>
      </p:sp>
      <p:sp>
        <p:nvSpPr>
          <p:cNvPr id="880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214422"/>
            <a:ext cx="6858048" cy="48579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800" dirty="0" smtClean="0"/>
              <a:t>Storage, databases, information services</a:t>
            </a:r>
          </a:p>
        </p:txBody>
      </p:sp>
      <p:pic>
        <p:nvPicPr>
          <p:cNvPr id="88072" name="Picture 4" descr="NDPF-logical-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773238"/>
            <a:ext cx="6624638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But NAT does not help</a:t>
            </a:r>
          </a:p>
        </p:txBody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z="1800" dirty="0" smtClean="0"/>
              <a:t>The NAT kludge leads to several problems</a:t>
            </a:r>
          </a:p>
          <a:p>
            <a:pPr lvl="1" eaLnBrk="1" hangingPunct="1"/>
            <a:r>
              <a:rPr lang="en-GB" sz="1600" dirty="0" smtClean="0"/>
              <a:t>with FTP-like protocols for data-transfer</a:t>
            </a:r>
          </a:p>
          <a:p>
            <a:pPr lvl="1" eaLnBrk="1" hangingPunct="1"/>
            <a:r>
              <a:rPr lang="en-GB" sz="1600" dirty="0" smtClean="0"/>
              <a:t>with the load on the NAT box</a:t>
            </a:r>
          </a:p>
          <a:p>
            <a:pPr eaLnBrk="1" hangingPunct="1"/>
            <a:r>
              <a:rPr lang="en-GB" sz="1600" i="1" dirty="0" smtClean="0"/>
              <a:t>and is certainly not the solution for protecting the WNs from attacks from the public internet, as commonly perceived</a:t>
            </a:r>
          </a:p>
          <a:p>
            <a:pPr lvl="1" eaLnBrk="1" hangingPunct="1"/>
            <a:r>
              <a:rPr lang="en-GB" sz="1400" i="1" dirty="0" smtClean="0"/>
              <a:t>can do that easily with ‘permit </a:t>
            </a:r>
            <a:r>
              <a:rPr lang="en-GB" sz="1400" i="1" dirty="0" err="1" smtClean="0"/>
              <a:t>tcp</a:t>
            </a:r>
            <a:r>
              <a:rPr lang="en-GB" sz="1400" i="1" dirty="0" smtClean="0"/>
              <a:t> established’  followed by ‘deny any </a:t>
            </a:r>
            <a:r>
              <a:rPr lang="en-GB" sz="1400" i="1" dirty="0" err="1" smtClean="0"/>
              <a:t>any</a:t>
            </a:r>
            <a:r>
              <a:rPr lang="en-GB" sz="1400" i="1" dirty="0" smtClean="0"/>
              <a:t>’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55650" y="3678260"/>
            <a:ext cx="5629275" cy="2971800"/>
            <a:chOff x="1111" y="1434"/>
            <a:chExt cx="3546" cy="1872"/>
          </a:xfrm>
        </p:grpSpPr>
        <p:pic>
          <p:nvPicPr>
            <p:cNvPr id="89097" name="Picture 4" descr="deel-CPU-2005-20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11" y="1434"/>
              <a:ext cx="3546" cy="1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098" name="Line 5"/>
            <p:cNvSpPr>
              <a:spLocks noChangeShapeType="1"/>
            </p:cNvSpPr>
            <p:nvPr/>
          </p:nvSpPr>
          <p:spPr bwMode="auto">
            <a:xfrm>
              <a:off x="2290" y="2160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099" name="Line 6"/>
            <p:cNvSpPr>
              <a:spLocks noChangeShapeType="1"/>
            </p:cNvSpPr>
            <p:nvPr/>
          </p:nvSpPr>
          <p:spPr bwMode="auto">
            <a:xfrm>
              <a:off x="3107" y="2069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00" name="Text Box 7"/>
            <p:cNvSpPr txBox="1">
              <a:spLocks noChangeArrowheads="1"/>
            </p:cNvSpPr>
            <p:nvPr/>
          </p:nvSpPr>
          <p:spPr bwMode="auto">
            <a:xfrm>
              <a:off x="1882" y="1930"/>
              <a:ext cx="8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halloween</a:t>
              </a:r>
            </a:p>
          </p:txBody>
        </p:sp>
        <p:sp>
          <p:nvSpPr>
            <p:cNvPr id="89101" name="Text Box 8"/>
            <p:cNvSpPr txBox="1">
              <a:spLocks noChangeArrowheads="1"/>
            </p:cNvSpPr>
            <p:nvPr/>
          </p:nvSpPr>
          <p:spPr bwMode="auto">
            <a:xfrm>
              <a:off x="2699" y="1842"/>
              <a:ext cx="76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/>
                <a:t>bulld0zer</a:t>
              </a:r>
            </a:p>
          </p:txBody>
        </p:sp>
        <p:sp>
          <p:nvSpPr>
            <p:cNvPr id="89102" name="Text Box 9"/>
            <p:cNvSpPr txBox="1">
              <a:spLocks noChangeArrowheads="1"/>
            </p:cNvSpPr>
            <p:nvPr/>
          </p:nvSpPr>
          <p:spPr bwMode="auto">
            <a:xfrm>
              <a:off x="1111" y="2976"/>
              <a:ext cx="353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>
                  <a:solidFill>
                    <a:srgbClr val="A50021"/>
                  </a:solidFill>
                </a:rPr>
                <a:t>CPU load </a:t>
              </a:r>
              <a:r>
                <a:rPr lang="en-GB" sz="1400" b="1" dirty="0" err="1">
                  <a:solidFill>
                    <a:srgbClr val="A50021"/>
                  </a:solidFill>
                </a:rPr>
                <a:t>avearage</a:t>
              </a:r>
              <a:r>
                <a:rPr lang="en-GB" sz="1400" b="1" dirty="0">
                  <a:solidFill>
                    <a:srgbClr val="A50021"/>
                  </a:solidFill>
                </a:rPr>
                <a:t> ‘deel.nikhef.nl’ </a:t>
              </a:r>
              <a:br>
                <a:rPr lang="en-GB" sz="1400" b="1" dirty="0">
                  <a:solidFill>
                    <a:srgbClr val="A50021"/>
                  </a:solidFill>
                </a:rPr>
              </a:br>
              <a:r>
                <a:rPr lang="en-GB" sz="1400" dirty="0">
                  <a:solidFill>
                    <a:srgbClr val="A50021"/>
                  </a:solidFill>
                </a:rPr>
                <a:t>(Foundry </a:t>
              </a:r>
              <a:r>
                <a:rPr lang="en-GB" sz="1400" dirty="0" err="1">
                  <a:solidFill>
                    <a:srgbClr val="A50021"/>
                  </a:solidFill>
                </a:rPr>
                <a:t>BigIron</a:t>
              </a:r>
              <a:r>
                <a:rPr lang="en-GB" sz="1400" dirty="0">
                  <a:solidFill>
                    <a:srgbClr val="A50021"/>
                  </a:solidFill>
                </a:rPr>
                <a:t> 15k with </a:t>
              </a:r>
              <a:r>
                <a:rPr lang="en-GB" sz="1400" dirty="0" smtClean="0">
                  <a:solidFill>
                    <a:srgbClr val="A50021"/>
                  </a:solidFill>
                </a:rPr>
                <a:t>2x BMGR8 </a:t>
              </a:r>
              <a:r>
                <a:rPr lang="en-GB" sz="1400" dirty="0" err="1">
                  <a:solidFill>
                    <a:srgbClr val="A50021"/>
                  </a:solidFill>
                </a:rPr>
                <a:t>Mngt</a:t>
              </a:r>
              <a:r>
                <a:rPr lang="en-GB" sz="1400" dirty="0">
                  <a:solidFill>
                    <a:srgbClr val="A50021"/>
                  </a:solidFill>
                </a:rPr>
                <a:t>-IV module)</a:t>
              </a:r>
            </a:p>
          </p:txBody>
        </p:sp>
      </p:grpSp>
      <p:pic>
        <p:nvPicPr>
          <p:cNvPr id="337931" name="Picture 11" descr="IMG_1856 (Small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3906860"/>
            <a:ext cx="1450975" cy="19335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Data intensive jobs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692275" y="836613"/>
            <a:ext cx="5903913" cy="5322887"/>
            <a:chOff x="431" y="667"/>
            <a:chExt cx="3719" cy="3353"/>
          </a:xfrm>
        </p:grpSpPr>
        <p:pic>
          <p:nvPicPr>
            <p:cNvPr id="90119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1" y="1344"/>
              <a:ext cx="3000" cy="1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12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1" y="2770"/>
              <a:ext cx="3076" cy="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1" name="Line 6"/>
            <p:cNvSpPr>
              <a:spLocks noChangeShapeType="1"/>
            </p:cNvSpPr>
            <p:nvPr/>
          </p:nvSpPr>
          <p:spPr bwMode="auto">
            <a:xfrm flipV="1">
              <a:off x="2340" y="709"/>
              <a:ext cx="0" cy="3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22" name="Text Box 7"/>
            <p:cNvSpPr txBox="1">
              <a:spLocks noChangeArrowheads="1"/>
            </p:cNvSpPr>
            <p:nvPr/>
          </p:nvSpPr>
          <p:spPr bwMode="auto">
            <a:xfrm>
              <a:off x="2336" y="667"/>
              <a:ext cx="181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i="1"/>
                <a:t>ATLAS HEP jobs </a:t>
              </a:r>
              <a:br>
                <a:rPr lang="en-GB" sz="1800" i="1"/>
              </a:br>
              <a:r>
                <a:rPr lang="en-GB" sz="1800" i="1"/>
                <a:t>retrieving input data sets</a:t>
              </a:r>
            </a:p>
          </p:txBody>
        </p:sp>
        <p:sp>
          <p:nvSpPr>
            <p:cNvPr id="90123" name="Line 9"/>
            <p:cNvSpPr>
              <a:spLocks noChangeShapeType="1"/>
            </p:cNvSpPr>
            <p:nvPr/>
          </p:nvSpPr>
          <p:spPr bwMode="auto">
            <a:xfrm>
              <a:off x="2943" y="1207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0042"/>
            <a:ext cx="7772400" cy="676260"/>
          </a:xfrm>
        </p:spPr>
        <p:txBody>
          <a:bodyPr/>
          <a:lstStyle/>
          <a:p>
            <a:pPr eaLnBrk="1" hangingPunct="1"/>
            <a:r>
              <a:rPr lang="en-GB" smtClean="0"/>
              <a:t>NDPF Logical Overview</a:t>
            </a:r>
          </a:p>
        </p:txBody>
      </p:sp>
      <p:pic>
        <p:nvPicPr>
          <p:cNvPr id="91142" name="Picture 5" descr="NDPF-logical-view-200702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33474"/>
            <a:ext cx="886777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LHC OPN</a:t>
            </a:r>
          </a:p>
          <a:p>
            <a:r>
              <a:rPr lang="en-US" dirty="0" smtClean="0"/>
              <a:t>OPN Routing Creativity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00042"/>
            <a:ext cx="7772400" cy="676260"/>
          </a:xfrm>
        </p:spPr>
        <p:txBody>
          <a:bodyPr/>
          <a:lstStyle/>
          <a:p>
            <a:r>
              <a:rPr lang="en-US" sz="2400" dirty="0" smtClean="0"/>
              <a:t>Remembering the Atlas </a:t>
            </a:r>
            <a:r>
              <a:rPr lang="en-US" sz="2400" dirty="0"/>
              <a:t>Tier-1 data flows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928662" y="1285860"/>
            <a:ext cx="7282052" cy="4786325"/>
            <a:chOff x="141288" y="650875"/>
            <a:chExt cx="8791575" cy="5778500"/>
          </a:xfrm>
        </p:grpSpPr>
        <p:sp>
          <p:nvSpPr>
            <p:cNvPr id="264195" name="Rectangle 3"/>
            <p:cNvSpPr>
              <a:spLocks noChangeArrowheads="1"/>
            </p:cNvSpPr>
            <p:nvPr/>
          </p:nvSpPr>
          <p:spPr bwMode="auto">
            <a:xfrm>
              <a:off x="211138" y="2009775"/>
              <a:ext cx="773112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600" dirty="0">
                  <a:latin typeface="Geneva"/>
                </a:rPr>
                <a:t>Tier-0</a:t>
              </a:r>
            </a:p>
          </p:txBody>
        </p:sp>
        <p:sp>
          <p:nvSpPr>
            <p:cNvPr id="264196" name="Rectangle 4"/>
            <p:cNvSpPr>
              <a:spLocks noChangeArrowheads="1"/>
            </p:cNvSpPr>
            <p:nvPr/>
          </p:nvSpPr>
          <p:spPr bwMode="auto">
            <a:xfrm>
              <a:off x="3587750" y="3990975"/>
              <a:ext cx="984250" cy="762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latin typeface="Geneva"/>
                </a:rPr>
                <a:t>CPU</a:t>
              </a:r>
              <a:br>
                <a:rPr lang="en-US" sz="1600">
                  <a:latin typeface="Geneva"/>
                </a:rPr>
              </a:br>
              <a:r>
                <a:rPr lang="en-US" sz="1600">
                  <a:latin typeface="Geneva"/>
                </a:rPr>
                <a:t>farm</a:t>
              </a:r>
            </a:p>
          </p:txBody>
        </p:sp>
        <p:grpSp>
          <p:nvGrpSpPr>
            <p:cNvPr id="2" name="Group 5"/>
            <p:cNvGrpSpPr>
              <a:grpSpLocks/>
            </p:cNvGrpSpPr>
            <p:nvPr/>
          </p:nvGrpSpPr>
          <p:grpSpPr bwMode="auto">
            <a:xfrm>
              <a:off x="8018463" y="5514975"/>
              <a:ext cx="914400" cy="914400"/>
              <a:chOff x="4608" y="1872"/>
              <a:chExt cx="624" cy="576"/>
            </a:xfrm>
          </p:grpSpPr>
          <p:sp>
            <p:nvSpPr>
              <p:cNvPr id="264198" name="Rectangle 6"/>
              <p:cNvSpPr>
                <a:spLocks noChangeArrowheads="1"/>
              </p:cNvSpPr>
              <p:nvPr/>
            </p:nvSpPr>
            <p:spPr bwMode="auto">
              <a:xfrm>
                <a:off x="4704" y="1968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199" name="Rectangle 7"/>
              <p:cNvSpPr>
                <a:spLocks noChangeArrowheads="1"/>
              </p:cNvSpPr>
              <p:nvPr/>
            </p:nvSpPr>
            <p:spPr bwMode="auto">
              <a:xfrm>
                <a:off x="4656" y="1920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200" name="Rectangle 8"/>
              <p:cNvSpPr>
                <a:spLocks noChangeArrowheads="1"/>
              </p:cNvSpPr>
              <p:nvPr/>
            </p:nvSpPr>
            <p:spPr bwMode="auto">
              <a:xfrm>
                <a:off x="4608" y="1872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Other</a:t>
                </a:r>
                <a:br>
                  <a:rPr lang="en-US" sz="1600">
                    <a:latin typeface="Geneva"/>
                  </a:rPr>
                </a:br>
                <a:r>
                  <a:rPr lang="en-US" sz="1600">
                    <a:latin typeface="Geneva"/>
                  </a:rPr>
                  <a:t>Tier-1s</a:t>
                </a:r>
              </a:p>
            </p:txBody>
          </p:sp>
        </p:grpSp>
        <p:sp>
          <p:nvSpPr>
            <p:cNvPr id="264201" name="AutoShape 9"/>
            <p:cNvSpPr>
              <a:spLocks noChangeArrowheads="1"/>
            </p:cNvSpPr>
            <p:nvPr/>
          </p:nvSpPr>
          <p:spPr bwMode="auto">
            <a:xfrm>
              <a:off x="3727450" y="2162175"/>
              <a:ext cx="774700" cy="914400"/>
            </a:xfrm>
            <a:prstGeom prst="can">
              <a:avLst>
                <a:gd name="adj" fmla="val 295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Geneva"/>
                </a:rPr>
                <a:t>disk</a:t>
              </a:r>
              <a:br>
                <a:rPr lang="en-US" sz="1400">
                  <a:latin typeface="Geneva"/>
                </a:rPr>
              </a:br>
              <a:r>
                <a:rPr lang="en-US" sz="1400">
                  <a:latin typeface="Geneva"/>
                </a:rPr>
                <a:t>buffer</a:t>
              </a:r>
            </a:p>
          </p:txBody>
        </p:sp>
        <p:sp>
          <p:nvSpPr>
            <p:cNvPr id="264202" name="AutoShape 10"/>
            <p:cNvSpPr>
              <a:spLocks noChangeArrowheads="1"/>
            </p:cNvSpPr>
            <p:nvPr/>
          </p:nvSpPr>
          <p:spPr bwMode="auto">
            <a:xfrm>
              <a:off x="3657600" y="650875"/>
              <a:ext cx="773113" cy="762000"/>
            </a:xfrm>
            <a:prstGeom prst="flowChartMagneticTap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125538" y="1171575"/>
              <a:ext cx="773112" cy="1143000"/>
              <a:chOff x="1296" y="1296"/>
              <a:chExt cx="528" cy="720"/>
            </a:xfrm>
          </p:grpSpPr>
          <p:sp>
            <p:nvSpPr>
              <p:cNvPr id="264204" name="Rectangle 12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RAW</a:t>
                </a:r>
              </a:p>
            </p:txBody>
          </p:sp>
          <p:sp>
            <p:nvSpPr>
              <p:cNvPr id="264205" name="Rectangle 13"/>
              <p:cNvSpPr>
                <a:spLocks noChangeArrowheads="1"/>
              </p:cNvSpPr>
              <p:nvPr/>
            </p:nvSpPr>
            <p:spPr bwMode="auto">
              <a:xfrm>
                <a:off x="1296" y="1440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1.6 GB/file</a:t>
                </a:r>
              </a:p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0.02 Hz</a:t>
                </a:r>
              </a:p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1.7K f/day</a:t>
                </a:r>
              </a:p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32 MB/s</a:t>
                </a:r>
              </a:p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2.7 TB/day</a:t>
                </a:r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572000" y="2847975"/>
              <a:ext cx="773113" cy="1143000"/>
              <a:chOff x="3120" y="1920"/>
              <a:chExt cx="528" cy="720"/>
            </a:xfrm>
          </p:grpSpPr>
          <p:sp>
            <p:nvSpPr>
              <p:cNvPr id="264207" name="Rectangle 15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ESD2</a:t>
                </a:r>
              </a:p>
            </p:txBody>
          </p:sp>
          <p:sp>
            <p:nvSpPr>
              <p:cNvPr id="264208" name="Rectangle 16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0.5 GB/file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0.02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1.7K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10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0.8 TB/day</a:t>
                </a: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5345113" y="2847975"/>
              <a:ext cx="774700" cy="1143000"/>
              <a:chOff x="3744" y="1920"/>
              <a:chExt cx="528" cy="720"/>
            </a:xfrm>
          </p:grpSpPr>
          <p:sp>
            <p:nvSpPr>
              <p:cNvPr id="264210" name="Rectangle 18"/>
              <p:cNvSpPr>
                <a:spLocks noChangeArrowheads="1"/>
              </p:cNvSpPr>
              <p:nvPr/>
            </p:nvSpPr>
            <p:spPr bwMode="auto">
              <a:xfrm>
                <a:off x="3744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AOD2</a:t>
                </a:r>
              </a:p>
            </p:txBody>
          </p:sp>
          <p:sp>
            <p:nvSpPr>
              <p:cNvPr id="264211" name="Rectangle 19"/>
              <p:cNvSpPr>
                <a:spLocks noChangeArrowheads="1"/>
              </p:cNvSpPr>
              <p:nvPr/>
            </p:nvSpPr>
            <p:spPr bwMode="auto">
              <a:xfrm>
                <a:off x="3744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10 MB/file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0.2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17K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2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0.16 TB/day</a:t>
                </a: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19813" y="2847975"/>
              <a:ext cx="773112" cy="1143000"/>
              <a:chOff x="4368" y="1920"/>
              <a:chExt cx="528" cy="720"/>
            </a:xfrm>
          </p:grpSpPr>
          <p:sp>
            <p:nvSpPr>
              <p:cNvPr id="264213" name="Rectangle 21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AODm2</a:t>
                </a:r>
              </a:p>
            </p:txBody>
          </p:sp>
          <p:sp>
            <p:nvSpPr>
              <p:cNvPr id="264214" name="Rectangle 22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500 MB/file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0.004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0.34K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2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0.16 TB/day</a:t>
                </a:r>
              </a:p>
            </p:txBody>
          </p:sp>
        </p:grpSp>
        <p:sp>
          <p:nvSpPr>
            <p:cNvPr id="264215" name="Line 23"/>
            <p:cNvSpPr>
              <a:spLocks noChangeShapeType="1"/>
            </p:cNvSpPr>
            <p:nvPr/>
          </p:nvSpPr>
          <p:spPr bwMode="auto">
            <a:xfrm>
              <a:off x="1055688" y="2390775"/>
              <a:ext cx="2601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16" name="Line 24"/>
            <p:cNvSpPr>
              <a:spLocks noChangeShapeType="1"/>
            </p:cNvSpPr>
            <p:nvPr/>
          </p:nvSpPr>
          <p:spPr bwMode="auto">
            <a:xfrm flipV="1">
              <a:off x="4291013" y="1171575"/>
              <a:ext cx="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17" name="Line 25"/>
            <p:cNvSpPr>
              <a:spLocks noChangeShapeType="1"/>
            </p:cNvSpPr>
            <p:nvPr/>
          </p:nvSpPr>
          <p:spPr bwMode="auto">
            <a:xfrm>
              <a:off x="1195388" y="6276975"/>
              <a:ext cx="24622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18" name="Line 26"/>
            <p:cNvSpPr>
              <a:spLocks noChangeShapeType="1"/>
            </p:cNvSpPr>
            <p:nvPr/>
          </p:nvSpPr>
          <p:spPr bwMode="auto">
            <a:xfrm>
              <a:off x="3938588" y="3152775"/>
              <a:ext cx="0" cy="76200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2813050" y="790575"/>
              <a:ext cx="774700" cy="1371600"/>
              <a:chOff x="1920" y="624"/>
              <a:chExt cx="528" cy="864"/>
            </a:xfrm>
          </p:grpSpPr>
          <p:sp>
            <p:nvSpPr>
              <p:cNvPr id="264220" name="Rectangle 28"/>
              <p:cNvSpPr>
                <a:spLocks noChangeArrowheads="1"/>
              </p:cNvSpPr>
              <p:nvPr/>
            </p:nvSpPr>
            <p:spPr bwMode="auto">
              <a:xfrm>
                <a:off x="1920" y="624"/>
                <a:ext cx="528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FF0000"/>
                    </a:solidFill>
                    <a:latin typeface="Geneva"/>
                  </a:rPr>
                  <a:t>RAW</a:t>
                </a:r>
              </a:p>
            </p:txBody>
          </p:sp>
          <p:sp>
            <p:nvSpPr>
              <p:cNvPr id="264221" name="Rectangle 29"/>
              <p:cNvSpPr>
                <a:spLocks noChangeArrowheads="1"/>
              </p:cNvSpPr>
              <p:nvPr/>
            </p:nvSpPr>
            <p:spPr bwMode="auto">
              <a:xfrm>
                <a:off x="1920" y="768"/>
                <a:ext cx="528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ESD2</a:t>
                </a:r>
              </a:p>
            </p:txBody>
          </p:sp>
          <p:sp>
            <p:nvSpPr>
              <p:cNvPr id="264222" name="Rectangle 30"/>
              <p:cNvSpPr>
                <a:spLocks noChangeArrowheads="1"/>
              </p:cNvSpPr>
              <p:nvPr/>
            </p:nvSpPr>
            <p:spPr bwMode="auto">
              <a:xfrm>
                <a:off x="1920" y="912"/>
                <a:ext cx="528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AODm2</a:t>
                </a:r>
              </a:p>
            </p:txBody>
          </p:sp>
          <p:sp>
            <p:nvSpPr>
              <p:cNvPr id="264223" name="Rectangle 31"/>
              <p:cNvSpPr>
                <a:spLocks noChangeArrowheads="1"/>
              </p:cNvSpPr>
              <p:nvPr/>
            </p:nvSpPr>
            <p:spPr bwMode="auto">
              <a:xfrm>
                <a:off x="1920" y="1056"/>
                <a:ext cx="528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chemeClr val="bg2"/>
                    </a:solidFill>
                    <a:latin typeface="Geneva"/>
                  </a:rPr>
                  <a:t>0.044 Hz</a:t>
                </a:r>
              </a:p>
              <a:p>
                <a:pPr eaLnBrk="0" hangingPunct="0"/>
                <a:r>
                  <a:rPr lang="en-US" sz="800">
                    <a:solidFill>
                      <a:schemeClr val="bg2"/>
                    </a:solidFill>
                    <a:latin typeface="Geneva"/>
                  </a:rPr>
                  <a:t>3.74K f/day</a:t>
                </a:r>
              </a:p>
              <a:p>
                <a:pPr eaLnBrk="0" hangingPunct="0"/>
                <a:r>
                  <a:rPr lang="en-US" sz="800">
                    <a:solidFill>
                      <a:schemeClr val="bg2"/>
                    </a:solidFill>
                    <a:latin typeface="Geneva"/>
                  </a:rPr>
                  <a:t>44 MB/s</a:t>
                </a:r>
              </a:p>
              <a:p>
                <a:pPr eaLnBrk="0" hangingPunct="0"/>
                <a:r>
                  <a:rPr lang="en-US" sz="800">
                    <a:solidFill>
                      <a:schemeClr val="bg2"/>
                    </a:solidFill>
                    <a:latin typeface="Geneva"/>
                  </a:rPr>
                  <a:t>3.66 TB/day</a:t>
                </a:r>
              </a:p>
            </p:txBody>
          </p:sp>
        </p:grp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211138" y="5514975"/>
              <a:ext cx="914400" cy="914400"/>
              <a:chOff x="4608" y="1872"/>
              <a:chExt cx="624" cy="576"/>
            </a:xfrm>
          </p:grpSpPr>
          <p:sp>
            <p:nvSpPr>
              <p:cNvPr id="264225" name="Rectangle 33"/>
              <p:cNvSpPr>
                <a:spLocks noChangeArrowheads="1"/>
              </p:cNvSpPr>
              <p:nvPr/>
            </p:nvSpPr>
            <p:spPr bwMode="auto">
              <a:xfrm>
                <a:off x="4704" y="1968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226" name="Rectangle 34"/>
              <p:cNvSpPr>
                <a:spLocks noChangeArrowheads="1"/>
              </p:cNvSpPr>
              <p:nvPr/>
            </p:nvSpPr>
            <p:spPr bwMode="auto">
              <a:xfrm>
                <a:off x="4656" y="1920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227" name="Rectangle 35"/>
              <p:cNvSpPr>
                <a:spLocks noChangeArrowheads="1"/>
              </p:cNvSpPr>
              <p:nvPr/>
            </p:nvSpPr>
            <p:spPr bwMode="auto">
              <a:xfrm>
                <a:off x="4608" y="1872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Other</a:t>
                </a:r>
                <a:br>
                  <a:rPr lang="en-US" sz="1600">
                    <a:latin typeface="Geneva"/>
                  </a:rPr>
                </a:br>
                <a:r>
                  <a:rPr lang="en-US" sz="1600">
                    <a:latin typeface="Geneva"/>
                  </a:rPr>
                  <a:t>Tier-1s</a:t>
                </a:r>
              </a:p>
            </p:txBody>
          </p:sp>
        </p:grp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7877175" y="3457575"/>
              <a:ext cx="914400" cy="914400"/>
              <a:chOff x="4608" y="1872"/>
              <a:chExt cx="624" cy="576"/>
            </a:xfrm>
          </p:grpSpPr>
          <p:sp>
            <p:nvSpPr>
              <p:cNvPr id="264229" name="Rectangle 37"/>
              <p:cNvSpPr>
                <a:spLocks noChangeArrowheads="1"/>
              </p:cNvSpPr>
              <p:nvPr/>
            </p:nvSpPr>
            <p:spPr bwMode="auto">
              <a:xfrm>
                <a:off x="4704" y="1968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230" name="Rectangle 38"/>
              <p:cNvSpPr>
                <a:spLocks noChangeArrowheads="1"/>
              </p:cNvSpPr>
              <p:nvPr/>
            </p:nvSpPr>
            <p:spPr bwMode="auto">
              <a:xfrm>
                <a:off x="4656" y="1920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T1</a:t>
                </a:r>
              </a:p>
            </p:txBody>
          </p:sp>
          <p:sp>
            <p:nvSpPr>
              <p:cNvPr id="264231" name="Rectangle 39"/>
              <p:cNvSpPr>
                <a:spLocks noChangeArrowheads="1"/>
              </p:cNvSpPr>
              <p:nvPr/>
            </p:nvSpPr>
            <p:spPr bwMode="auto">
              <a:xfrm>
                <a:off x="4608" y="1872"/>
                <a:ext cx="528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1600">
                    <a:latin typeface="Geneva"/>
                  </a:rPr>
                  <a:t>Tier-2s</a:t>
                </a:r>
              </a:p>
            </p:txBody>
          </p:sp>
        </p:grpSp>
        <p:sp>
          <p:nvSpPr>
            <p:cNvPr id="264232" name="Rectangle 40"/>
            <p:cNvSpPr>
              <a:spLocks noChangeArrowheads="1"/>
            </p:cNvSpPr>
            <p:nvPr/>
          </p:nvSpPr>
          <p:spPr bwMode="auto">
            <a:xfrm>
              <a:off x="3798888" y="815975"/>
              <a:ext cx="561975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600">
                  <a:latin typeface="Geneva"/>
                </a:rPr>
                <a:t>Tape</a:t>
              </a:r>
            </a:p>
          </p:txBody>
        </p:sp>
        <p:sp>
          <p:nvSpPr>
            <p:cNvPr id="264233" name="Line 41"/>
            <p:cNvSpPr>
              <a:spLocks noChangeShapeType="1"/>
            </p:cNvSpPr>
            <p:nvPr/>
          </p:nvSpPr>
          <p:spPr bwMode="auto">
            <a:xfrm flipV="1">
              <a:off x="3868738" y="1171575"/>
              <a:ext cx="0" cy="914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34" name="Line 42"/>
            <p:cNvSpPr>
              <a:spLocks noChangeShapeType="1"/>
            </p:cNvSpPr>
            <p:nvPr/>
          </p:nvSpPr>
          <p:spPr bwMode="auto">
            <a:xfrm>
              <a:off x="4079875" y="1171575"/>
              <a:ext cx="0" cy="914400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35" name="Line 43"/>
            <p:cNvSpPr>
              <a:spLocks noChangeShapeType="1"/>
            </p:cNvSpPr>
            <p:nvPr/>
          </p:nvSpPr>
          <p:spPr bwMode="auto">
            <a:xfrm flipV="1">
              <a:off x="4291013" y="315277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2109788" y="2847975"/>
              <a:ext cx="774700" cy="1143000"/>
              <a:chOff x="1296" y="1296"/>
              <a:chExt cx="528" cy="720"/>
            </a:xfrm>
          </p:grpSpPr>
          <p:sp>
            <p:nvSpPr>
              <p:cNvPr id="264237" name="Rectangle 45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RAW</a:t>
                </a:r>
              </a:p>
            </p:txBody>
          </p:sp>
          <p:sp>
            <p:nvSpPr>
              <p:cNvPr id="264238" name="Rectangle 46"/>
              <p:cNvSpPr>
                <a:spLocks noChangeArrowheads="1"/>
              </p:cNvSpPr>
              <p:nvPr/>
            </p:nvSpPr>
            <p:spPr bwMode="auto">
              <a:xfrm>
                <a:off x="1296" y="1440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1.6 GB/file</a:t>
                </a:r>
              </a:p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0.02 Hz</a:t>
                </a:r>
              </a:p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1.7K f/day</a:t>
                </a:r>
              </a:p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32 MB/s</a:t>
                </a:r>
              </a:p>
              <a:p>
                <a:pPr eaLnBrk="0" hangingPunct="0"/>
                <a:r>
                  <a:rPr lang="en-US" sz="800">
                    <a:solidFill>
                      <a:srgbClr val="FF6600"/>
                    </a:solidFill>
                    <a:latin typeface="Geneva"/>
                  </a:rPr>
                  <a:t>2.7 TB/day</a:t>
                </a:r>
              </a:p>
            </p:txBody>
          </p:sp>
        </p:grpSp>
        <p:sp>
          <p:nvSpPr>
            <p:cNvPr id="264239" name="AutoShape 47"/>
            <p:cNvSpPr>
              <a:spLocks noChangeArrowheads="1"/>
            </p:cNvSpPr>
            <p:nvPr/>
          </p:nvSpPr>
          <p:spPr bwMode="auto">
            <a:xfrm>
              <a:off x="3727450" y="5514975"/>
              <a:ext cx="774700" cy="914400"/>
            </a:xfrm>
            <a:prstGeom prst="can">
              <a:avLst>
                <a:gd name="adj" fmla="val 2950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1400">
                  <a:latin typeface="Geneva"/>
                </a:rPr>
                <a:t>disk</a:t>
              </a:r>
              <a:br>
                <a:rPr lang="en-US" sz="1400">
                  <a:latin typeface="Geneva"/>
                </a:rPr>
              </a:br>
              <a:r>
                <a:rPr lang="en-US" sz="1400">
                  <a:latin typeface="Geneva"/>
                </a:rPr>
                <a:t>storage</a:t>
              </a:r>
            </a:p>
          </p:txBody>
        </p:sp>
        <p:sp>
          <p:nvSpPr>
            <p:cNvPr id="264240" name="Line 48"/>
            <p:cNvSpPr>
              <a:spLocks noChangeShapeType="1"/>
            </p:cNvSpPr>
            <p:nvPr/>
          </p:nvSpPr>
          <p:spPr bwMode="auto">
            <a:xfrm flipV="1">
              <a:off x="4291013" y="4778375"/>
              <a:ext cx="0" cy="685800"/>
            </a:xfrm>
            <a:prstGeom prst="line">
              <a:avLst/>
            </a:prstGeom>
            <a:noFill/>
            <a:ln w="9525">
              <a:solidFill>
                <a:srgbClr val="996633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41" name="Line 49"/>
            <p:cNvSpPr>
              <a:spLocks noChangeShapeType="1"/>
            </p:cNvSpPr>
            <p:nvPr/>
          </p:nvSpPr>
          <p:spPr bwMode="auto">
            <a:xfrm flipH="1">
              <a:off x="3938588" y="4829175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2181225" y="4752975"/>
              <a:ext cx="1546225" cy="1143000"/>
              <a:chOff x="1392" y="3072"/>
              <a:chExt cx="1056" cy="720"/>
            </a:xfrm>
          </p:grpSpPr>
          <p:grpSp>
            <p:nvGrpSpPr>
              <p:cNvPr id="12" name="Group 51"/>
              <p:cNvGrpSpPr>
                <a:grpSpLocks/>
              </p:cNvGrpSpPr>
              <p:nvPr/>
            </p:nvGrpSpPr>
            <p:grpSpPr bwMode="auto">
              <a:xfrm>
                <a:off x="1920" y="3072"/>
                <a:ext cx="528" cy="720"/>
                <a:chOff x="4368" y="1920"/>
                <a:chExt cx="528" cy="720"/>
              </a:xfrm>
            </p:grpSpPr>
            <p:sp>
              <p:nvSpPr>
                <p:cNvPr id="264244" name="Rectangle 52"/>
                <p:cNvSpPr>
                  <a:spLocks noChangeArrowheads="1"/>
                </p:cNvSpPr>
                <p:nvPr/>
              </p:nvSpPr>
              <p:spPr bwMode="auto">
                <a:xfrm>
                  <a:off x="4368" y="1920"/>
                  <a:ext cx="52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AODm2</a:t>
                  </a:r>
                </a:p>
              </p:txBody>
            </p:sp>
            <p:sp>
              <p:nvSpPr>
                <p:cNvPr id="264245" name="Rectangle 53"/>
                <p:cNvSpPr>
                  <a:spLocks noChangeArrowheads="1"/>
                </p:cNvSpPr>
                <p:nvPr/>
              </p:nvSpPr>
              <p:spPr bwMode="auto">
                <a:xfrm>
                  <a:off x="4368" y="2064"/>
                  <a:ext cx="528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500 MB/file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0.004 Hz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0.34K f/day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2 MB/s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0.16 TB/day</a:t>
                  </a:r>
                </a:p>
              </p:txBody>
            </p:sp>
          </p:grpSp>
          <p:grpSp>
            <p:nvGrpSpPr>
              <p:cNvPr id="13" name="Group 54"/>
              <p:cNvGrpSpPr>
                <a:grpSpLocks/>
              </p:cNvGrpSpPr>
              <p:nvPr/>
            </p:nvGrpSpPr>
            <p:grpSpPr bwMode="auto">
              <a:xfrm>
                <a:off x="1392" y="3072"/>
                <a:ext cx="528" cy="720"/>
                <a:chOff x="3120" y="1920"/>
                <a:chExt cx="528" cy="720"/>
              </a:xfrm>
            </p:grpSpPr>
            <p:sp>
              <p:nvSpPr>
                <p:cNvPr id="264247" name="Rectangle 55"/>
                <p:cNvSpPr>
                  <a:spLocks noChangeArrowheads="1"/>
                </p:cNvSpPr>
                <p:nvPr/>
              </p:nvSpPr>
              <p:spPr bwMode="auto">
                <a:xfrm>
                  <a:off x="3120" y="1920"/>
                  <a:ext cx="52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ESD2</a:t>
                  </a:r>
                </a:p>
              </p:txBody>
            </p:sp>
            <p:sp>
              <p:nvSpPr>
                <p:cNvPr id="264248" name="Rectangle 56"/>
                <p:cNvSpPr>
                  <a:spLocks noChangeArrowheads="1"/>
                </p:cNvSpPr>
                <p:nvPr/>
              </p:nvSpPr>
              <p:spPr bwMode="auto">
                <a:xfrm>
                  <a:off x="3120" y="2064"/>
                  <a:ext cx="528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0.5 GB/file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0.02 Hz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1.7K f/day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10 MB/s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0.8 TB/day</a:t>
                  </a:r>
                </a:p>
              </p:txBody>
            </p:sp>
          </p:grpSp>
        </p:grpSp>
        <p:grpSp>
          <p:nvGrpSpPr>
            <p:cNvPr id="14" name="Group 57"/>
            <p:cNvGrpSpPr>
              <a:grpSpLocks/>
            </p:cNvGrpSpPr>
            <p:nvPr/>
          </p:nvGrpSpPr>
          <p:grpSpPr bwMode="auto">
            <a:xfrm>
              <a:off x="2884488" y="2847975"/>
              <a:ext cx="773112" cy="1143000"/>
              <a:chOff x="3744" y="1920"/>
              <a:chExt cx="528" cy="720"/>
            </a:xfrm>
          </p:grpSpPr>
          <p:sp>
            <p:nvSpPr>
              <p:cNvPr id="264250" name="Rectangle 58"/>
              <p:cNvSpPr>
                <a:spLocks noChangeArrowheads="1"/>
              </p:cNvSpPr>
              <p:nvPr/>
            </p:nvSpPr>
            <p:spPr bwMode="auto">
              <a:xfrm>
                <a:off x="3744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AOD2</a:t>
                </a:r>
              </a:p>
            </p:txBody>
          </p:sp>
          <p:sp>
            <p:nvSpPr>
              <p:cNvPr id="264251" name="Rectangle 59"/>
              <p:cNvSpPr>
                <a:spLocks noChangeArrowheads="1"/>
              </p:cNvSpPr>
              <p:nvPr/>
            </p:nvSpPr>
            <p:spPr bwMode="auto">
              <a:xfrm>
                <a:off x="3744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10 MB/file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0.2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17K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2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0.16 TB/day</a:t>
                </a:r>
              </a:p>
            </p:txBody>
          </p:sp>
        </p:grpSp>
        <p:grpSp>
          <p:nvGrpSpPr>
            <p:cNvPr id="15" name="Group 60"/>
            <p:cNvGrpSpPr>
              <a:grpSpLocks/>
            </p:cNvGrpSpPr>
            <p:nvPr/>
          </p:nvGrpSpPr>
          <p:grpSpPr bwMode="auto">
            <a:xfrm>
              <a:off x="141288" y="4295775"/>
              <a:ext cx="773112" cy="1143000"/>
              <a:chOff x="3120" y="1920"/>
              <a:chExt cx="528" cy="720"/>
            </a:xfrm>
          </p:grpSpPr>
          <p:sp>
            <p:nvSpPr>
              <p:cNvPr id="264253" name="Rectangle 61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ESD2</a:t>
                </a:r>
              </a:p>
            </p:txBody>
          </p:sp>
          <p:sp>
            <p:nvSpPr>
              <p:cNvPr id="264254" name="Rectangle 62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0.5 GB/file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0.02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1.7K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10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0.8 TB/day</a:t>
                </a:r>
              </a:p>
            </p:txBody>
          </p:sp>
        </p:grpSp>
        <p:grpSp>
          <p:nvGrpSpPr>
            <p:cNvPr id="16" name="Group 63"/>
            <p:cNvGrpSpPr>
              <a:grpSpLocks/>
            </p:cNvGrpSpPr>
            <p:nvPr/>
          </p:nvGrpSpPr>
          <p:grpSpPr bwMode="auto">
            <a:xfrm>
              <a:off x="914400" y="4295775"/>
              <a:ext cx="773113" cy="1143000"/>
              <a:chOff x="4368" y="1920"/>
              <a:chExt cx="528" cy="720"/>
            </a:xfrm>
          </p:grpSpPr>
          <p:sp>
            <p:nvSpPr>
              <p:cNvPr id="264256" name="Rectangle 64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AODm2</a:t>
                </a:r>
              </a:p>
            </p:txBody>
          </p:sp>
          <p:sp>
            <p:nvSpPr>
              <p:cNvPr id="264257" name="Rectangle 65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500 MB/file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0.036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3.1K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18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1.44 TB/day</a:t>
                </a:r>
              </a:p>
            </p:txBody>
          </p:sp>
        </p:grpSp>
        <p:sp>
          <p:nvSpPr>
            <p:cNvPr id="264258" name="Line 66"/>
            <p:cNvSpPr>
              <a:spLocks noChangeShapeType="1"/>
            </p:cNvSpPr>
            <p:nvPr/>
          </p:nvSpPr>
          <p:spPr bwMode="auto">
            <a:xfrm>
              <a:off x="4572000" y="6124575"/>
              <a:ext cx="3446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17" name="Group 67"/>
            <p:cNvGrpSpPr>
              <a:grpSpLocks/>
            </p:cNvGrpSpPr>
            <p:nvPr/>
          </p:nvGrpSpPr>
          <p:grpSpPr bwMode="auto">
            <a:xfrm>
              <a:off x="6400800" y="4905375"/>
              <a:ext cx="1547813" cy="1143000"/>
              <a:chOff x="96" y="2832"/>
              <a:chExt cx="1056" cy="720"/>
            </a:xfrm>
          </p:grpSpPr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96" y="2832"/>
                <a:ext cx="528" cy="720"/>
                <a:chOff x="3120" y="1920"/>
                <a:chExt cx="528" cy="720"/>
              </a:xfrm>
            </p:grpSpPr>
            <p:sp>
              <p:nvSpPr>
                <p:cNvPr id="264261" name="Rectangle 69"/>
                <p:cNvSpPr>
                  <a:spLocks noChangeArrowheads="1"/>
                </p:cNvSpPr>
                <p:nvPr/>
              </p:nvSpPr>
              <p:spPr bwMode="auto">
                <a:xfrm>
                  <a:off x="3120" y="1920"/>
                  <a:ext cx="52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ESD2</a:t>
                  </a:r>
                </a:p>
              </p:txBody>
            </p:sp>
            <p:sp>
              <p:nvSpPr>
                <p:cNvPr id="264262" name="Rectangle 70"/>
                <p:cNvSpPr>
                  <a:spLocks noChangeArrowheads="1"/>
                </p:cNvSpPr>
                <p:nvPr/>
              </p:nvSpPr>
              <p:spPr bwMode="auto">
                <a:xfrm>
                  <a:off x="3120" y="2064"/>
                  <a:ext cx="528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0.5 GB/file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0.02 Hz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1.7K f/day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10 MB/s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0.8 TB/day</a:t>
                  </a:r>
                </a:p>
              </p:txBody>
            </p:sp>
          </p:grpSp>
          <p:grpSp>
            <p:nvGrpSpPr>
              <p:cNvPr id="19" name="Group 71"/>
              <p:cNvGrpSpPr>
                <a:grpSpLocks/>
              </p:cNvGrpSpPr>
              <p:nvPr/>
            </p:nvGrpSpPr>
            <p:grpSpPr bwMode="auto">
              <a:xfrm>
                <a:off x="624" y="2832"/>
                <a:ext cx="528" cy="720"/>
                <a:chOff x="4368" y="1920"/>
                <a:chExt cx="528" cy="720"/>
              </a:xfrm>
            </p:grpSpPr>
            <p:sp>
              <p:nvSpPr>
                <p:cNvPr id="264264" name="Rectangle 72"/>
                <p:cNvSpPr>
                  <a:spLocks noChangeArrowheads="1"/>
                </p:cNvSpPr>
                <p:nvPr/>
              </p:nvSpPr>
              <p:spPr bwMode="auto">
                <a:xfrm>
                  <a:off x="4368" y="1920"/>
                  <a:ext cx="528" cy="1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AODm2</a:t>
                  </a:r>
                </a:p>
              </p:txBody>
            </p:sp>
            <p:sp>
              <p:nvSpPr>
                <p:cNvPr id="264265" name="Rectangle 73"/>
                <p:cNvSpPr>
                  <a:spLocks noChangeArrowheads="1"/>
                </p:cNvSpPr>
                <p:nvPr/>
              </p:nvSpPr>
              <p:spPr bwMode="auto">
                <a:xfrm>
                  <a:off x="4368" y="2064"/>
                  <a:ext cx="528" cy="57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pPr eaLnBrk="0" hangingPunct="0"/>
                  <a:r>
                    <a:rPr lang="en-US" sz="800">
                      <a:latin typeface="Geneva"/>
                    </a:rPr>
                    <a:t>500 MB/file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0.036 Hz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3.1K f/day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18 MB/s</a:t>
                  </a:r>
                </a:p>
                <a:p>
                  <a:pPr eaLnBrk="0" hangingPunct="0"/>
                  <a:r>
                    <a:rPr lang="en-US" sz="800">
                      <a:latin typeface="Geneva"/>
                    </a:rPr>
                    <a:t>1.44 TB/day</a:t>
                  </a:r>
                </a:p>
              </p:txBody>
            </p:sp>
          </p:grpSp>
        </p:grpSp>
        <p:sp>
          <p:nvSpPr>
            <p:cNvPr id="264266" name="Line 74"/>
            <p:cNvSpPr>
              <a:spLocks noChangeShapeType="1"/>
            </p:cNvSpPr>
            <p:nvPr/>
          </p:nvSpPr>
          <p:spPr bwMode="auto">
            <a:xfrm flipV="1">
              <a:off x="4572000" y="3914775"/>
              <a:ext cx="3305175" cy="1676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grpSp>
          <p:nvGrpSpPr>
            <p:cNvPr id="20" name="Group 75"/>
            <p:cNvGrpSpPr>
              <a:grpSpLocks/>
            </p:cNvGrpSpPr>
            <p:nvPr/>
          </p:nvGrpSpPr>
          <p:grpSpPr bwMode="auto">
            <a:xfrm>
              <a:off x="141288" y="2847975"/>
              <a:ext cx="773112" cy="1143000"/>
              <a:chOff x="3120" y="1920"/>
              <a:chExt cx="528" cy="720"/>
            </a:xfrm>
          </p:grpSpPr>
          <p:sp>
            <p:nvSpPr>
              <p:cNvPr id="264268" name="Rectangle 76"/>
              <p:cNvSpPr>
                <a:spLocks noChangeArrowheads="1"/>
              </p:cNvSpPr>
              <p:nvPr/>
            </p:nvSpPr>
            <p:spPr bwMode="auto">
              <a:xfrm>
                <a:off x="3120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ESD1</a:t>
                </a:r>
              </a:p>
            </p:txBody>
          </p:sp>
          <p:sp>
            <p:nvSpPr>
              <p:cNvPr id="264269" name="Rectangle 77"/>
              <p:cNvSpPr>
                <a:spLocks noChangeArrowheads="1"/>
              </p:cNvSpPr>
              <p:nvPr/>
            </p:nvSpPr>
            <p:spPr bwMode="auto">
              <a:xfrm>
                <a:off x="3120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0.5 GB/file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0.02 Hz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1.7K f/day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10 MB/s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0.8 TB/day</a:t>
                </a:r>
              </a:p>
            </p:txBody>
          </p:sp>
        </p:grpSp>
        <p:grpSp>
          <p:nvGrpSpPr>
            <p:cNvPr id="21" name="Group 78"/>
            <p:cNvGrpSpPr>
              <a:grpSpLocks/>
            </p:cNvGrpSpPr>
            <p:nvPr/>
          </p:nvGrpSpPr>
          <p:grpSpPr bwMode="auto">
            <a:xfrm>
              <a:off x="914400" y="2847975"/>
              <a:ext cx="773113" cy="1143000"/>
              <a:chOff x="4368" y="1920"/>
              <a:chExt cx="528" cy="720"/>
            </a:xfrm>
          </p:grpSpPr>
          <p:sp>
            <p:nvSpPr>
              <p:cNvPr id="264271" name="Rectangle 79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AODm1</a:t>
                </a:r>
              </a:p>
            </p:txBody>
          </p:sp>
          <p:sp>
            <p:nvSpPr>
              <p:cNvPr id="264272" name="Rectangle 80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500 MB/file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0.04 Hz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3.4K f/day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20 MB/s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1.6 TB/day</a:t>
                </a:r>
              </a:p>
            </p:txBody>
          </p:sp>
        </p:grpSp>
        <p:sp>
          <p:nvSpPr>
            <p:cNvPr id="264273" name="Line 81"/>
            <p:cNvSpPr>
              <a:spLocks noChangeShapeType="1"/>
            </p:cNvSpPr>
            <p:nvPr/>
          </p:nvSpPr>
          <p:spPr bwMode="auto">
            <a:xfrm>
              <a:off x="1970088" y="6048375"/>
              <a:ext cx="1687512" cy="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74" name="Line 82"/>
            <p:cNvSpPr>
              <a:spLocks noChangeShapeType="1"/>
            </p:cNvSpPr>
            <p:nvPr/>
          </p:nvSpPr>
          <p:spPr bwMode="auto">
            <a:xfrm flipV="1">
              <a:off x="1970088" y="2543175"/>
              <a:ext cx="0" cy="350520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/>
            </a:p>
          </p:txBody>
        </p:sp>
        <p:sp>
          <p:nvSpPr>
            <p:cNvPr id="264275" name="Line 83"/>
            <p:cNvSpPr>
              <a:spLocks noChangeShapeType="1"/>
            </p:cNvSpPr>
            <p:nvPr/>
          </p:nvSpPr>
          <p:spPr bwMode="auto">
            <a:xfrm flipH="1">
              <a:off x="1055688" y="2543175"/>
              <a:ext cx="914400" cy="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/>
            </a:p>
          </p:txBody>
        </p:sp>
        <p:grpSp>
          <p:nvGrpSpPr>
            <p:cNvPr id="22" name="Group 84"/>
            <p:cNvGrpSpPr>
              <a:grpSpLocks/>
            </p:cNvGrpSpPr>
            <p:nvPr/>
          </p:nvGrpSpPr>
          <p:grpSpPr bwMode="auto">
            <a:xfrm>
              <a:off x="7385050" y="2238375"/>
              <a:ext cx="774700" cy="1143000"/>
              <a:chOff x="4368" y="1920"/>
              <a:chExt cx="528" cy="720"/>
            </a:xfrm>
          </p:grpSpPr>
          <p:sp>
            <p:nvSpPr>
              <p:cNvPr id="264277" name="Rectangle 85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AODm1</a:t>
                </a:r>
              </a:p>
            </p:txBody>
          </p:sp>
          <p:sp>
            <p:nvSpPr>
              <p:cNvPr id="264278" name="Rectangle 86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500 MB/file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0.04 Hz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3.4K f/day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20 MB/s</a:t>
                </a:r>
              </a:p>
              <a:p>
                <a:pPr eaLnBrk="0" hangingPunct="0"/>
                <a:r>
                  <a:rPr lang="en-US" sz="800">
                    <a:solidFill>
                      <a:srgbClr val="003399"/>
                    </a:solidFill>
                    <a:latin typeface="Geneva"/>
                  </a:rPr>
                  <a:t>1.6 TB/day</a:t>
                </a:r>
              </a:p>
            </p:txBody>
          </p:sp>
        </p:grpSp>
        <p:grpSp>
          <p:nvGrpSpPr>
            <p:cNvPr id="23" name="Group 87"/>
            <p:cNvGrpSpPr>
              <a:grpSpLocks/>
            </p:cNvGrpSpPr>
            <p:nvPr/>
          </p:nvGrpSpPr>
          <p:grpSpPr bwMode="auto">
            <a:xfrm>
              <a:off x="8159750" y="2238375"/>
              <a:ext cx="773113" cy="1143000"/>
              <a:chOff x="4368" y="1920"/>
              <a:chExt cx="528" cy="720"/>
            </a:xfrm>
          </p:grpSpPr>
          <p:sp>
            <p:nvSpPr>
              <p:cNvPr id="264280" name="Rectangle 88"/>
              <p:cNvSpPr>
                <a:spLocks noChangeArrowheads="1"/>
              </p:cNvSpPr>
              <p:nvPr/>
            </p:nvSpPr>
            <p:spPr bwMode="auto">
              <a:xfrm>
                <a:off x="4368" y="1920"/>
                <a:ext cx="528" cy="1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AODm2</a:t>
                </a:r>
              </a:p>
            </p:txBody>
          </p:sp>
          <p:sp>
            <p:nvSpPr>
              <p:cNvPr id="264281" name="Rectangle 89"/>
              <p:cNvSpPr>
                <a:spLocks noChangeArrowheads="1"/>
              </p:cNvSpPr>
              <p:nvPr/>
            </p:nvSpPr>
            <p:spPr bwMode="auto">
              <a:xfrm>
                <a:off x="4368" y="2064"/>
                <a:ext cx="528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eaLnBrk="0" hangingPunct="0"/>
                <a:r>
                  <a:rPr lang="en-US" sz="800">
                    <a:latin typeface="Geneva"/>
                  </a:rPr>
                  <a:t>500 MB/file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0.04 Hz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3.4K f/day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20 MB/s</a:t>
                </a:r>
              </a:p>
              <a:p>
                <a:pPr eaLnBrk="0" hangingPunct="0"/>
                <a:r>
                  <a:rPr lang="en-US" sz="800">
                    <a:latin typeface="Geneva"/>
                  </a:rPr>
                  <a:t>1.6 TB/day</a:t>
                </a:r>
              </a:p>
            </p:txBody>
          </p:sp>
        </p:grpSp>
        <p:sp>
          <p:nvSpPr>
            <p:cNvPr id="264282" name="Line 90"/>
            <p:cNvSpPr>
              <a:spLocks noChangeShapeType="1"/>
            </p:cNvSpPr>
            <p:nvPr/>
          </p:nvSpPr>
          <p:spPr bwMode="auto">
            <a:xfrm flipV="1">
              <a:off x="4502150" y="3838575"/>
              <a:ext cx="3305175" cy="1676400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83" name="Line 91"/>
            <p:cNvSpPr>
              <a:spLocks noChangeShapeType="1"/>
            </p:cNvSpPr>
            <p:nvPr/>
          </p:nvSpPr>
          <p:spPr bwMode="auto">
            <a:xfrm flipH="1">
              <a:off x="4114800" y="3152775"/>
              <a:ext cx="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400"/>
            </a:p>
          </p:txBody>
        </p:sp>
        <p:sp>
          <p:nvSpPr>
            <p:cNvPr id="264284" name="Text Box 92"/>
            <p:cNvSpPr txBox="1">
              <a:spLocks noChangeArrowheads="1"/>
            </p:cNvSpPr>
            <p:nvPr/>
          </p:nvSpPr>
          <p:spPr bwMode="auto">
            <a:xfrm>
              <a:off x="4724400" y="4067174"/>
              <a:ext cx="2514599" cy="74586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  <a:buClr>
                  <a:srgbClr val="600000"/>
                </a:buClr>
              </a:pPr>
              <a:r>
                <a:rPr lang="en-GB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Plus simulation </a:t>
              </a:r>
              <a:r>
                <a:rPr lang="en-US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&amp;</a:t>
              </a:r>
              <a:r>
                <a:rPr lang="en-GB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analysis data flow</a:t>
              </a:r>
            </a:p>
          </p:txBody>
        </p:sp>
        <p:sp>
          <p:nvSpPr>
            <p:cNvPr id="264285" name="Rectangle 93"/>
            <p:cNvSpPr>
              <a:spLocks noChangeArrowheads="1"/>
            </p:cNvSpPr>
            <p:nvPr/>
          </p:nvSpPr>
          <p:spPr bwMode="auto">
            <a:xfrm>
              <a:off x="4953000" y="942975"/>
              <a:ext cx="3886200" cy="1219200"/>
            </a:xfrm>
            <a:prstGeom prst="rect">
              <a:avLst/>
            </a:prstGeom>
            <a:solidFill>
              <a:srgbClr val="99FF99"/>
            </a:solidFill>
            <a:ln w="28575">
              <a:pattFill prst="pct50">
                <a:fgClr>
                  <a:schemeClr val="tx1"/>
                </a:fgClr>
                <a:bgClr>
                  <a:srgbClr val="FFFFFF"/>
                </a:bgClr>
              </a:patt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marL="53975" algn="ctr">
                <a:lnSpc>
                  <a:spcPct val="110000"/>
                </a:lnSpc>
              </a:pPr>
              <a:r>
                <a:rPr lang="en-US" sz="1400" b="1">
                  <a:solidFill>
                    <a:srgbClr val="FF0000"/>
                  </a:solidFill>
                  <a:latin typeface="Comic Sans MS" pitchFamily="66" charset="0"/>
                </a:rPr>
                <a:t>Real data storage, reprocessing and distribution</a:t>
              </a:r>
            </a:p>
          </p:txBody>
        </p:sp>
      </p:grpSp>
      <p:sp>
        <p:nvSpPr>
          <p:cNvPr id="264287" name="Text Box 95"/>
          <p:cNvSpPr txBox="1">
            <a:spLocks noChangeArrowheads="1"/>
          </p:cNvSpPr>
          <p:nvPr/>
        </p:nvSpPr>
        <p:spPr bwMode="auto">
          <a:xfrm>
            <a:off x="7938" y="6583387"/>
            <a:ext cx="42257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ATLAS data flows (draft). Source: </a:t>
            </a:r>
            <a:r>
              <a:rPr lang="en-US" sz="1200" dirty="0" err="1">
                <a:solidFill>
                  <a:srgbClr val="C00000"/>
                </a:solidFill>
              </a:rPr>
              <a:t>Kors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 err="1">
                <a:solidFill>
                  <a:srgbClr val="C00000"/>
                </a:solidFill>
              </a:rPr>
              <a:t>Bos</a:t>
            </a:r>
            <a:r>
              <a:rPr lang="en-US" sz="1200" dirty="0">
                <a:solidFill>
                  <a:srgbClr val="C00000"/>
                </a:solidFill>
              </a:rPr>
              <a:t>, NIKHEF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Streams and Firewalls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5860"/>
            <a:ext cx="7772400" cy="4524388"/>
          </a:xfrm>
        </p:spPr>
        <p:txBody>
          <a:bodyPr/>
          <a:lstStyle/>
          <a:p>
            <a:r>
              <a:rPr lang="en-GB" sz="2000" dirty="0"/>
              <a:t>Data transfer target: </a:t>
            </a:r>
            <a:br>
              <a:rPr lang="en-GB" sz="2000" dirty="0"/>
            </a:br>
            <a:r>
              <a:rPr lang="en-GB" sz="2000" dirty="0"/>
              <a:t>300 </a:t>
            </a:r>
            <a:r>
              <a:rPr lang="en-GB" sz="2000" dirty="0" err="1"/>
              <a:t>MByte</a:t>
            </a:r>
            <a:r>
              <a:rPr lang="en-GB" sz="2000" dirty="0"/>
              <a:t>/s out of CERN to </a:t>
            </a:r>
            <a:r>
              <a:rPr lang="en-GB" sz="2000" b="1" dirty="0"/>
              <a:t>each</a:t>
            </a:r>
            <a:r>
              <a:rPr lang="en-GB" sz="2000" dirty="0"/>
              <a:t> of the ~10 T1s</a:t>
            </a:r>
          </a:p>
          <a:p>
            <a:pPr lvl="1"/>
            <a:r>
              <a:rPr lang="en-GB" sz="1800" dirty="0"/>
              <a:t>24 </a:t>
            </a:r>
            <a:r>
              <a:rPr lang="en-GB" sz="1800" dirty="0" err="1"/>
              <a:t>GBit</a:t>
            </a:r>
            <a:r>
              <a:rPr lang="en-GB" sz="1800" dirty="0"/>
              <a:t>/s aggregate bandwidth</a:t>
            </a:r>
          </a:p>
          <a:p>
            <a:pPr lvl="1"/>
            <a:r>
              <a:rPr lang="en-GB" sz="1800" dirty="0"/>
              <a:t>you cannot traverse firewalls at that speed</a:t>
            </a:r>
          </a:p>
          <a:p>
            <a:endParaRPr lang="en-GB" sz="2000" dirty="0" smtClean="0"/>
          </a:p>
          <a:p>
            <a:r>
              <a:rPr lang="en-GB" sz="2000" dirty="0" smtClean="0"/>
              <a:t>OPN </a:t>
            </a:r>
            <a:r>
              <a:rPr lang="en-GB" sz="2000" dirty="0"/>
              <a:t>is really there to allow un-firewalled connections</a:t>
            </a:r>
          </a:p>
          <a:p>
            <a:pPr lvl="1"/>
            <a:r>
              <a:rPr lang="en-GB" sz="1800" dirty="0"/>
              <a:t>internal routing only (BGP)</a:t>
            </a:r>
          </a:p>
          <a:p>
            <a:pPr lvl="1"/>
            <a:r>
              <a:rPr lang="en-GB" sz="1800" dirty="0" smtClean="0"/>
              <a:t>all participants sign </a:t>
            </a:r>
            <a:br>
              <a:rPr lang="en-GB" sz="1800" dirty="0" smtClean="0"/>
            </a:br>
            <a:r>
              <a:rPr lang="en-GB" sz="1800" dirty="0" smtClean="0"/>
              <a:t>a common policy</a:t>
            </a:r>
            <a:endParaRPr lang="en-GB" sz="1800" dirty="0"/>
          </a:p>
          <a:p>
            <a:pPr lvl="1"/>
            <a:r>
              <a:rPr lang="en-GB" sz="1800" dirty="0" smtClean="0"/>
              <a:t>exclusively for data transfers</a:t>
            </a:r>
          </a:p>
          <a:p>
            <a:pPr lvl="1"/>
            <a:r>
              <a:rPr lang="en-GB" sz="1800" dirty="0" smtClean="0"/>
              <a:t>no </a:t>
            </a:r>
            <a:r>
              <a:rPr lang="en-GB" sz="1800" dirty="0"/>
              <a:t>direct connections </a:t>
            </a:r>
            <a:br>
              <a:rPr lang="en-GB" sz="1800" dirty="0"/>
            </a:br>
            <a:r>
              <a:rPr lang="en-GB" sz="1800" dirty="0"/>
              <a:t>to ‘The Internet’</a:t>
            </a:r>
          </a:p>
          <a:p>
            <a:pPr lvl="1"/>
            <a:endParaRPr lang="en-GB" sz="1800" dirty="0"/>
          </a:p>
        </p:txBody>
      </p:sp>
      <p:pic>
        <p:nvPicPr>
          <p:cNvPr id="325636" name="Picture 4" descr="sandy_smith_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3500438"/>
            <a:ext cx="3821030" cy="2865434"/>
          </a:xfrm>
          <a:prstGeom prst="rect">
            <a:avLst/>
          </a:prstGeom>
          <a:noFill/>
        </p:spPr>
      </p:pic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4357686" y="6308725"/>
            <a:ext cx="4679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 dirty="0">
                <a:solidFill>
                  <a:srgbClr val="A50021"/>
                </a:solidFill>
              </a:rPr>
              <a:t>“</a:t>
            </a:r>
            <a:r>
              <a:rPr lang="en-US" sz="1200" b="1" i="1" dirty="0">
                <a:solidFill>
                  <a:srgbClr val="A50021"/>
                </a:solidFill>
              </a:rPr>
              <a:t>Firewall</a:t>
            </a:r>
            <a:r>
              <a:rPr lang="en-US" sz="1200" b="1" dirty="0">
                <a:solidFill>
                  <a:srgbClr val="A50021"/>
                </a:solidFill>
              </a:rPr>
              <a:t>” by Sandy Smith, www.computersforart.org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Firewall (2)</a:t>
            </a:r>
          </a:p>
        </p:txBody>
      </p:sp>
      <p:pic>
        <p:nvPicPr>
          <p:cNvPr id="455684" name="Picture 4" descr="sandy_smith_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557338"/>
            <a:ext cx="6096000" cy="4572000"/>
          </a:xfrm>
          <a:prstGeom prst="rect">
            <a:avLst/>
          </a:prstGeom>
          <a:noFill/>
        </p:spPr>
      </p:pic>
      <p:sp>
        <p:nvSpPr>
          <p:cNvPr id="455685" name="Text Box 5"/>
          <p:cNvSpPr txBox="1">
            <a:spLocks noChangeArrowheads="1"/>
          </p:cNvSpPr>
          <p:nvPr/>
        </p:nvSpPr>
        <p:spPr bwMode="auto">
          <a:xfrm>
            <a:off x="3035322" y="6237288"/>
            <a:ext cx="467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400" b="1" dirty="0">
                <a:solidFill>
                  <a:srgbClr val="A50021"/>
                </a:solidFill>
              </a:rPr>
              <a:t>“</a:t>
            </a:r>
            <a:r>
              <a:rPr lang="en-US" sz="1400" b="1" i="1" dirty="0">
                <a:solidFill>
                  <a:srgbClr val="A50021"/>
                </a:solidFill>
              </a:rPr>
              <a:t>Firewall</a:t>
            </a:r>
            <a:r>
              <a:rPr lang="en-US" sz="1400" b="1" dirty="0">
                <a:solidFill>
                  <a:srgbClr val="A50021"/>
                </a:solidFill>
              </a:rPr>
              <a:t>” by Sandy Smith, www.computersforart.org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H:\Home\davidg\LCG\LHCOPN\map-lhcopn-200801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704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1963"/>
            <a:ext cx="9144000" cy="6396037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898525" y="476250"/>
            <a:ext cx="7245350" cy="649288"/>
          </a:xfrm>
          <a:solidFill>
            <a:srgbClr val="FFFFFF">
              <a:alpha val="38039"/>
            </a:srgbClr>
          </a:solidFill>
        </p:spPr>
        <p:txBody>
          <a:bodyPr/>
          <a:lstStyle/>
          <a:p>
            <a:pPr algn="ctr" eaLnBrk="1" hangingPunct="1"/>
            <a:r>
              <a:rPr lang="en-GB" sz="2600" smtClean="0">
                <a:solidFill>
                  <a:srgbClr val="C00000"/>
                </a:solidFill>
              </a:rPr>
              <a:t>W-LCG: implementing LHC computing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059113" y="4292600"/>
            <a:ext cx="3600450" cy="12017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~ 5 000 physicists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~ 150 institutes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   53 countries, economic regions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3168650" cy="12001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pitchFamily="34" charset="0"/>
              </a:rPr>
              <a:t>   20     years est. life span</a:t>
            </a:r>
            <a:br>
              <a:rPr lang="en-GB">
                <a:latin typeface="Arial" pitchFamily="34" charset="0"/>
              </a:rPr>
            </a:br>
            <a:r>
              <a:rPr lang="en-GB">
                <a:latin typeface="Arial" pitchFamily="34" charset="0"/>
              </a:rPr>
              <a:t>   24/7  global operations</a:t>
            </a:r>
            <a:br>
              <a:rPr lang="en-GB">
                <a:latin typeface="Arial" pitchFamily="34" charset="0"/>
              </a:rPr>
            </a:br>
            <a:r>
              <a:rPr lang="en-GB">
                <a:latin typeface="Arial" pitchFamily="34" charset="0"/>
              </a:rPr>
              <a:t>~ 4000 person-years of</a:t>
            </a:r>
            <a:br>
              <a:rPr lang="en-GB">
                <a:latin typeface="Arial" pitchFamily="34" charset="0"/>
              </a:rPr>
            </a:br>
            <a:r>
              <a:rPr lang="en-GB" i="1">
                <a:latin typeface="Arial" pitchFamily="34" charset="0"/>
              </a:rPr>
              <a:t>science</a:t>
            </a:r>
            <a:r>
              <a:rPr lang="en-GB">
                <a:latin typeface="Arial" pitchFamily="34" charset="0"/>
              </a:rPr>
              <a:t> software investment</a:t>
            </a:r>
          </a:p>
        </p:txBody>
      </p:sp>
      <p:pic>
        <p:nvPicPr>
          <p:cNvPr id="34822" name="Picture 6" descr="logo_lcg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589588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Policy impact of the OPN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Since only storage systems (not WNs) may use the OPN,</a:t>
            </a:r>
            <a:br>
              <a:rPr lang="en-GB" sz="1800" dirty="0"/>
            </a:br>
            <a:r>
              <a:rPr lang="en-GB" sz="1800" dirty="0"/>
              <a:t>router needs to distinguish between the two classes</a:t>
            </a:r>
          </a:p>
          <a:p>
            <a:endParaRPr lang="en-GB" sz="1800" dirty="0"/>
          </a:p>
          <a:p>
            <a:pPr lvl="1"/>
            <a:r>
              <a:rPr lang="en-GB" sz="1600" dirty="0"/>
              <a:t>If you have a single core router in your grid cluster where you want to terminate the OPN, you are almost forced to use source-based routing</a:t>
            </a:r>
          </a:p>
          <a:p>
            <a:pPr lvl="1"/>
            <a:r>
              <a:rPr lang="en-GB" sz="1600" dirty="0"/>
              <a:t>but then you loose the </a:t>
            </a:r>
            <a:r>
              <a:rPr lang="en-GB" sz="1600" dirty="0" smtClean="0"/>
              <a:t>features </a:t>
            </a:r>
            <a:r>
              <a:rPr lang="en-GB" sz="1600" dirty="0"/>
              <a:t>of BGP for </a:t>
            </a:r>
            <a:r>
              <a:rPr lang="en-GB" sz="1600" dirty="0" smtClean="0"/>
              <a:t>fail-over &amp;c</a:t>
            </a:r>
            <a:endParaRPr lang="en-GB" sz="1600" dirty="0"/>
          </a:p>
          <a:p>
            <a:pPr lvl="1"/>
            <a:endParaRPr lang="en-GB" sz="1600" dirty="0"/>
          </a:p>
          <a:p>
            <a:pPr lvl="1"/>
            <a:r>
              <a:rPr lang="en-GB" sz="1600" dirty="0"/>
              <a:t>since a single router has a single routing policy, you need a </a:t>
            </a:r>
            <a:r>
              <a:rPr lang="en-GB" sz="1600" i="1" dirty="0"/>
              <a:t>second</a:t>
            </a:r>
            <a:r>
              <a:rPr lang="en-GB" sz="1600" dirty="0"/>
              <a:t> router to get the policy right …</a:t>
            </a:r>
          </a:p>
          <a:p>
            <a:pPr lvl="1"/>
            <a:r>
              <a:rPr lang="en-GB" sz="1600" dirty="0" smtClean="0"/>
              <a:t>With two independent OPNs, you need 3 routers</a:t>
            </a:r>
          </a:p>
          <a:p>
            <a:pPr lvl="1"/>
            <a:r>
              <a:rPr lang="en-GB" sz="1600" dirty="0" smtClean="0"/>
              <a:t>With three independent OPNs, you need 4 routers</a:t>
            </a:r>
          </a:p>
          <a:p>
            <a:pPr lvl="1"/>
            <a:r>
              <a:rPr lang="en-GB" sz="1600" dirty="0" smtClean="0"/>
              <a:t>...</a:t>
            </a:r>
          </a:p>
          <a:p>
            <a:pPr lvl="1"/>
            <a:endParaRPr lang="en-GB" sz="1600" dirty="0" smtClean="0"/>
          </a:p>
          <a:p>
            <a:pPr lvl="1"/>
            <a:r>
              <a:rPr lang="en-GB" sz="1600" dirty="0" smtClean="0"/>
              <a:t>you </a:t>
            </a:r>
            <a:r>
              <a:rPr lang="en-GB" sz="1600" dirty="0"/>
              <a:t>actually need virtual routers in your box </a:t>
            </a:r>
            <a:r>
              <a:rPr lang="en-GB" sz="1600" dirty="0">
                <a:sym typeface="Wingdings" pitchFamily="2" charset="2"/>
              </a:rPr>
              <a:t></a:t>
            </a:r>
          </a:p>
          <a:p>
            <a:pPr lvl="1"/>
            <a:endParaRPr lang="en-GB" sz="16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:\Home\davidg\BIG\Operations\Procurement\TC_2008_015-NetworkPlan2008\BG-high-level-network-200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4"/>
            <a:ext cx="8731774" cy="4386265"/>
          </a:xfrm>
          <a:prstGeom prst="rect">
            <a:avLst/>
          </a:prstGeom>
          <a:noFill/>
        </p:spPr>
      </p:pic>
      <p:sp>
        <p:nvSpPr>
          <p:cNvPr id="5" name="Text Box 95"/>
          <p:cNvSpPr txBox="1">
            <a:spLocks noChangeArrowheads="1"/>
          </p:cNvSpPr>
          <p:nvPr/>
        </p:nvSpPr>
        <p:spPr bwMode="auto">
          <a:xfrm>
            <a:off x="7938" y="6604108"/>
            <a:ext cx="459613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C00000"/>
                </a:solidFill>
              </a:rPr>
              <a:t>From: BiGGrid Network Plan 2008 BIGGRID-TC-2008-015 (draft)</a:t>
            </a:r>
            <a:endParaRPr lang="en-US" sz="105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How many OPNs are there, worldwide?</a:t>
            </a:r>
          </a:p>
          <a:p>
            <a:endParaRPr lang="en-GB" sz="2000" dirty="0" smtClean="0"/>
          </a:p>
          <a:p>
            <a:r>
              <a:rPr lang="en-GB" sz="2000" dirty="0" smtClean="0"/>
              <a:t>Looking for OPN/VPN capable routers, you find their primary target market is corporate VPN use</a:t>
            </a:r>
          </a:p>
          <a:p>
            <a:pPr lvl="1"/>
            <a:r>
              <a:rPr lang="en-GB" sz="1600" dirty="0" smtClean="0"/>
              <a:t>Indeed, many independent end points</a:t>
            </a:r>
          </a:p>
          <a:p>
            <a:pPr lvl="1"/>
            <a:r>
              <a:rPr lang="en-GB" sz="1600" dirty="0" smtClean="0"/>
              <a:t>But each end-point uses ~ 54 </a:t>
            </a:r>
            <a:r>
              <a:rPr lang="en-GB" sz="1600" dirty="0" err="1" smtClean="0"/>
              <a:t>kpbs</a:t>
            </a:r>
            <a:r>
              <a:rPr lang="en-GB" sz="1600" dirty="0" smtClean="0"/>
              <a:t> – 2 Mbps</a:t>
            </a:r>
          </a:p>
          <a:p>
            <a:pPr lvl="1"/>
            <a:endParaRPr lang="en-GB" sz="1600" dirty="0" smtClean="0"/>
          </a:p>
          <a:p>
            <a:pPr lvl="1"/>
            <a:r>
              <a:rPr lang="en-GB" sz="1600" dirty="0" smtClean="0"/>
              <a:t>Then, try to push 10 </a:t>
            </a:r>
            <a:r>
              <a:rPr lang="en-GB" sz="1600" dirty="0" err="1" smtClean="0"/>
              <a:t>Gbps</a:t>
            </a:r>
            <a:r>
              <a:rPr lang="en-GB" sz="1600" dirty="0" smtClean="0"/>
              <a:t> through a CISCO VRF module ...</a:t>
            </a:r>
            <a:br>
              <a:rPr lang="en-GB" sz="1600" dirty="0" smtClean="0"/>
            </a:br>
            <a:r>
              <a:rPr lang="en-GB" sz="1600" dirty="0" smtClean="0"/>
              <a:t>... which is kind enough to process each packet in software</a:t>
            </a:r>
          </a:p>
          <a:p>
            <a:pPr lvl="1"/>
            <a:endParaRPr lang="en-GB" sz="1600" dirty="0" smtClean="0"/>
          </a:p>
          <a:p>
            <a:pPr lvl="1"/>
            <a:r>
              <a:rPr lang="en-GB" sz="1600" dirty="0" smtClean="0"/>
              <a:t>Ouch</a:t>
            </a:r>
            <a:br>
              <a:rPr lang="en-GB" sz="1600" dirty="0" smtClean="0"/>
            </a:br>
            <a:r>
              <a:rPr lang="en-GB" sz="1600" dirty="0" smtClean="0"/>
              <a:t>Effective max speed ~ 900 Mbps per router </a:t>
            </a:r>
            <a:br>
              <a:rPr lang="en-GB" sz="1600" dirty="0" smtClean="0"/>
            </a:br>
            <a:r>
              <a:rPr lang="en-GB" sz="1600" dirty="0" smtClean="0"/>
              <a:t>(still pretty good, being targeted to the VPN dial-in market)</a:t>
            </a:r>
            <a:endParaRPr lang="en-GB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 Management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Managing many heterogeneous systems</a:t>
            </a:r>
          </a:p>
          <a:p>
            <a:r>
              <a:rPr lang="en-US" dirty="0" smtClean="0"/>
              <a:t>OS level tricks</a:t>
            </a:r>
          </a:p>
          <a:p>
            <a:r>
              <a:rPr lang="en-US" dirty="0" smtClean="0"/>
              <a:t>Procuring your systems: Help! I’m a publicly (co)funded body ...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1" name="Picture 5" descr="CERN-bat513-reflooring-0307026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5925"/>
            <a:ext cx="5508625" cy="3902075"/>
          </a:xfrm>
          <a:prstGeom prst="rect">
            <a:avLst/>
          </a:prstGeom>
          <a:noFill/>
        </p:spPr>
      </p:pic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BIG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4422"/>
            <a:ext cx="5207000" cy="1422416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b="1" dirty="0">
                <a:solidFill>
                  <a:srgbClr val="A50021"/>
                </a:solidFill>
              </a:rPr>
              <a:t>Examples: </a:t>
            </a:r>
            <a:r>
              <a:rPr lang="en-GB" sz="2000" dirty="0">
                <a:solidFill>
                  <a:srgbClr val="A50021"/>
                </a:solidFill>
              </a:rPr>
              <a:t>CERN Computer Centre </a:t>
            </a:r>
          </a:p>
          <a:p>
            <a:r>
              <a:rPr lang="en-GB" sz="2000" dirty="0"/>
              <a:t>not only systems management</a:t>
            </a:r>
          </a:p>
          <a:p>
            <a:r>
              <a:rPr lang="en-GB" sz="2000" dirty="0"/>
              <a:t>but also asset </a:t>
            </a:r>
            <a:r>
              <a:rPr lang="en-GB" sz="2000" dirty="0" smtClean="0"/>
              <a:t>management</a:t>
            </a:r>
          </a:p>
          <a:p>
            <a:r>
              <a:rPr lang="en-GB" sz="2000" i="1" dirty="0" smtClean="0"/>
              <a:t>and you are not even allowed to look inside Google’s data centres! </a:t>
            </a:r>
            <a:endParaRPr lang="en-GB" sz="2000" i="1" dirty="0"/>
          </a:p>
        </p:txBody>
      </p:sp>
      <p:pic>
        <p:nvPicPr>
          <p:cNvPr id="357380" name="Picture 4" descr="CERN-pcfarm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456314"/>
            <a:ext cx="3660775" cy="5472112"/>
          </a:xfrm>
          <a:prstGeom prst="rect">
            <a:avLst/>
          </a:prstGeom>
          <a:noFill/>
        </p:spPr>
      </p:pic>
      <p:pic>
        <p:nvPicPr>
          <p:cNvPr id="357383" name="Picture 7" descr="StorakeTek-robot-in-dark-0101002_01 (Medium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5211763"/>
            <a:ext cx="3779837" cy="16462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Installation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1612"/>
            <a:ext cx="7958166" cy="4524388"/>
          </a:xfrm>
        </p:spPr>
        <p:txBody>
          <a:bodyPr/>
          <a:lstStyle/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rgbClr val="A50021"/>
                </a:solidFill>
              </a:rPr>
              <a:t>Installing and managing a large cluster requires a system that</a:t>
            </a:r>
          </a:p>
          <a:p>
            <a:pPr marL="457200" indent="-457200">
              <a:lnSpc>
                <a:spcPct val="80000"/>
              </a:lnSpc>
            </a:pPr>
            <a:endParaRPr lang="en-US" sz="1800" dirty="0">
              <a:solidFill>
                <a:srgbClr val="A50021"/>
              </a:solidFill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1800" dirty="0"/>
              <a:t>Scales to </a:t>
            </a:r>
            <a:r>
              <a:rPr lang="en-US" sz="1800" b="1" i="1" dirty="0">
                <a:latin typeface="Vivaldi" pitchFamily="66" charset="0"/>
              </a:rPr>
              <a:t>O</a:t>
            </a:r>
            <a:r>
              <a:rPr lang="en-US" sz="1800" dirty="0"/>
              <a:t>(10 000) nodes, with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600" dirty="0"/>
              <a:t>a wide variety in configuration (‘service nodes’)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r>
              <a:rPr lang="en-US" sz="1600" dirty="0"/>
              <a:t>and also many instances of identical systems (‘worker nodes’)</a:t>
            </a:r>
          </a:p>
          <a:p>
            <a:pPr marL="838200" lvl="1" indent="-381000">
              <a:lnSpc>
                <a:spcPct val="80000"/>
              </a:lnSpc>
              <a:buFontTx/>
              <a:buAutoNum type="arabicPeriod"/>
            </a:pPr>
            <a:endParaRPr lang="en-US" sz="16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smtClean="0"/>
              <a:t>Is </a:t>
            </a:r>
            <a:r>
              <a:rPr lang="en-US" sz="1800" i="1" dirty="0" smtClean="0"/>
              <a:t>predictable</a:t>
            </a:r>
            <a:r>
              <a:rPr lang="en-US" sz="1800" dirty="0" smtClean="0"/>
              <a:t> and </a:t>
            </a:r>
            <a:r>
              <a:rPr lang="en-US" sz="1800" i="1" dirty="0" smtClean="0"/>
              <a:t>consistent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endParaRPr lang="en-US" sz="1800" dirty="0" smtClean="0"/>
          </a:p>
          <a:p>
            <a:pPr marL="457200" indent="-457200">
              <a:lnSpc>
                <a:spcPct val="80000"/>
              </a:lnSpc>
            </a:pPr>
            <a:r>
              <a:rPr lang="en-US" sz="1800" dirty="0" smtClean="0"/>
              <a:t>Can </a:t>
            </a:r>
            <a:r>
              <a:rPr lang="en-US" sz="1800" dirty="0"/>
              <a:t>rapidly recovery from node failures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800" dirty="0"/>
              <a:t>			by commissioning a new box (i.e. in minutes)</a:t>
            </a:r>
          </a:p>
          <a:p>
            <a:pPr marL="457200" indent="-457200">
              <a:lnSpc>
                <a:spcPct val="80000"/>
              </a:lnSpc>
            </a:pPr>
            <a:endParaRPr lang="en-US" sz="1800" dirty="0" smtClean="0"/>
          </a:p>
          <a:p>
            <a:pPr marL="457200" indent="-457200">
              <a:lnSpc>
                <a:spcPct val="80000"/>
              </a:lnSpc>
            </a:pPr>
            <a:r>
              <a:rPr lang="en-US" sz="1800" dirty="0" smtClean="0"/>
              <a:t>Preferably ties in with monitoring and recovery (‘self-healing’)</a:t>
            </a:r>
          </a:p>
          <a:p>
            <a:pPr marL="457200" indent="-457200">
              <a:lnSpc>
                <a:spcPct val="80000"/>
              </a:lnSpc>
            </a:pPr>
            <a:endParaRPr lang="en-US" sz="1800" dirty="0"/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en-US" sz="1800" dirty="0">
                <a:solidFill>
                  <a:srgbClr val="A50021"/>
                </a:solidFill>
              </a:rPr>
              <a:t>Popular systems include</a:t>
            </a:r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Quattor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xCAT</a:t>
            </a:r>
            <a:r>
              <a:rPr lang="en-US" sz="1800" dirty="0" smtClean="0"/>
              <a:t>, NPACI Rocks</a:t>
            </a:r>
            <a:endParaRPr lang="en-US" sz="1800" dirty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SystemImager</a:t>
            </a:r>
            <a:r>
              <a:rPr lang="en-US" sz="1800" dirty="0" smtClean="0"/>
              <a:t> </a:t>
            </a:r>
            <a:r>
              <a:rPr lang="en-US" sz="1800" dirty="0"/>
              <a:t>&amp; </a:t>
            </a:r>
            <a:r>
              <a:rPr lang="en-US" sz="1800" dirty="0" err="1" smtClean="0"/>
              <a:t>cfEngine</a:t>
            </a:r>
            <a:endParaRPr lang="en-US" sz="1800" dirty="0" smtClean="0"/>
          </a:p>
          <a:p>
            <a:pPr marL="457200" indent="-457200">
              <a:lnSpc>
                <a:spcPct val="80000"/>
              </a:lnSpc>
            </a:pPr>
            <a:r>
              <a:rPr lang="en-US" sz="1800" dirty="0" err="1" smtClean="0"/>
              <a:t>LCFGng</a:t>
            </a:r>
            <a:endParaRPr lang="en-US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1"/>
            <a:ext cx="8458200" cy="676260"/>
          </a:xfrm>
        </p:spPr>
        <p:txBody>
          <a:bodyPr/>
          <a:lstStyle/>
          <a:p>
            <a:r>
              <a:rPr lang="en-US" dirty="0" smtClean="0"/>
              <a:t>Divergent, Convergent, and Congruent Systems</a:t>
            </a:r>
            <a:endParaRPr lang="en-US" dirty="0"/>
          </a:p>
        </p:txBody>
      </p:sp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943" y="1571612"/>
            <a:ext cx="21431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571612"/>
            <a:ext cx="21431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289" y="1571612"/>
            <a:ext cx="21431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000372"/>
            <a:ext cx="3571868" cy="261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71472" y="5934670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See also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http://www.infrastructures.org/papers/turing/turing.html</a:t>
            </a:r>
          </a:p>
          <a:p>
            <a:r>
              <a:rPr lang="en-US" i="1" dirty="0" smtClean="0">
                <a:solidFill>
                  <a:srgbClr val="C00000"/>
                </a:solidFill>
              </a:rPr>
              <a:t>(figures are from paper referenced)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2928934"/>
            <a:ext cx="474345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Different characteristics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kern="0" dirty="0" smtClean="0">
                <a:latin typeface="+mn-lt"/>
                <a:cs typeface="+mn-cs"/>
              </a:rPr>
              <a:t>Incremental: </a:t>
            </a:r>
            <a:r>
              <a:rPr lang="en-US" kern="0" dirty="0" err="1" smtClean="0">
                <a:solidFill>
                  <a:srgbClr val="C00000"/>
                </a:solidFill>
                <a:latin typeface="+mn-lt"/>
                <a:cs typeface="+mn-cs"/>
              </a:rPr>
              <a:t>cfengine</a:t>
            </a:r>
            <a:r>
              <a:rPr lang="en-US" kern="0" dirty="0" smtClean="0">
                <a:solidFill>
                  <a:srgbClr val="C00000"/>
                </a:solidFill>
                <a:latin typeface="+mn-lt"/>
                <a:cs typeface="+mn-cs"/>
              </a:rPr>
              <a:t>, </a:t>
            </a:r>
            <a:r>
              <a:rPr lang="en-US" kern="0" dirty="0" err="1" smtClean="0">
                <a:solidFill>
                  <a:srgbClr val="C00000"/>
                </a:solidFill>
                <a:latin typeface="+mn-lt"/>
                <a:cs typeface="+mn-cs"/>
              </a:rPr>
              <a:t>LCFGng</a:t>
            </a:r>
            <a:endParaRPr lang="en-US" kern="0" dirty="0" smtClean="0">
              <a:solidFill>
                <a:srgbClr val="C00000"/>
              </a:solidFill>
              <a:latin typeface="+mn-lt"/>
              <a:cs typeface="+mn-cs"/>
            </a:endParaRPr>
          </a:p>
          <a:p>
            <a:pPr marL="914400" lvl="1" indent="-4572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Deterministic</a:t>
            </a:r>
            <a:r>
              <a:rPr lang="en-US" kern="0" noProof="0" dirty="0" smtClean="0">
                <a:latin typeface="+mn-lt"/>
                <a:cs typeface="+mn-cs"/>
              </a:rPr>
              <a:t> by re-install: </a:t>
            </a:r>
            <a:r>
              <a:rPr lang="en-US" kern="0" noProof="0" dirty="0" err="1" smtClean="0">
                <a:solidFill>
                  <a:srgbClr val="C00000"/>
                </a:solidFill>
                <a:latin typeface="+mn-lt"/>
                <a:cs typeface="+mn-cs"/>
              </a:rPr>
              <a:t>xCAT</a:t>
            </a:r>
            <a:r>
              <a:rPr lang="en-US" kern="0" noProof="0" dirty="0" smtClean="0">
                <a:solidFill>
                  <a:srgbClr val="C00000"/>
                </a:solidFill>
                <a:latin typeface="+mn-lt"/>
                <a:cs typeface="+mn-cs"/>
              </a:rPr>
              <a:t>, Rocks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Transactional: </a:t>
            </a:r>
            <a:r>
              <a:rPr kumimoji="0" lang="en-US" b="0" i="0" u="none" strike="noStrike" kern="0" cap="none" spc="0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Quattor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 smtClean="0">
                <a:latin typeface="+mn-lt"/>
                <a:cs typeface="+mn-cs"/>
              </a:rPr>
              <a:t>Can a self-modifying system reach consistent (or even stable) state without repeatable deterministic ordering of changes on a host?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Node Configuration </a:t>
            </a:r>
            <a:r>
              <a:rPr lang="en-US" dirty="0"/>
              <a:t>Database</a:t>
            </a:r>
          </a:p>
        </p:txBody>
      </p:sp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447800" y="1981200"/>
            <a:ext cx="4114800" cy="251460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GB" sz="1000" b="1">
              <a:latin typeface="Verdana" pitchFamily="34" charset="0"/>
            </a:endParaRPr>
          </a:p>
        </p:txBody>
      </p:sp>
      <p:sp>
        <p:nvSpPr>
          <p:cNvPr id="237572" name="Line 4"/>
          <p:cNvSpPr>
            <a:spLocks noChangeShapeType="1"/>
          </p:cNvSpPr>
          <p:nvPr/>
        </p:nvSpPr>
        <p:spPr bwMode="auto">
          <a:xfrm>
            <a:off x="3962400" y="3581400"/>
            <a:ext cx="1447800" cy="3810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846263" y="2217738"/>
            <a:ext cx="350837" cy="1809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8040" tIns="14021" rIns="28040" bIns="14021">
            <a:spAutoFit/>
          </a:bodyPr>
          <a:lstStyle/>
          <a:p>
            <a:pPr defTabSz="280988" eaLnBrk="0" hangingPunct="0"/>
            <a:r>
              <a:rPr lang="en-US" sz="1000" b="1">
                <a:latin typeface="Verdana" pitchFamily="34" charset="0"/>
              </a:rPr>
              <a:t>CDB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14600" y="3276600"/>
            <a:ext cx="685800" cy="228600"/>
            <a:chOff x="1632" y="2304"/>
            <a:chExt cx="432" cy="144"/>
          </a:xfrm>
        </p:grpSpPr>
        <p:sp>
          <p:nvSpPr>
            <p:cNvPr id="237575" name="Line 7"/>
            <p:cNvSpPr>
              <a:spLocks noChangeShapeType="1"/>
            </p:cNvSpPr>
            <p:nvPr/>
          </p:nvSpPr>
          <p:spPr bwMode="auto">
            <a:xfrm flipV="1">
              <a:off x="1632" y="2400"/>
              <a:ext cx="432" cy="1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76" name="Text Box 8"/>
            <p:cNvSpPr txBox="1">
              <a:spLocks noChangeArrowheads="1"/>
            </p:cNvSpPr>
            <p:nvPr/>
          </p:nvSpPr>
          <p:spPr bwMode="auto">
            <a:xfrm>
              <a:off x="1709" y="2304"/>
              <a:ext cx="283" cy="1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6099" tIns="28050" rIns="56099" bIns="28050"/>
            <a:lstStyle/>
            <a:p>
              <a:pPr algn="ctr" defTabSz="560388" eaLnBrk="0" hangingPunct="0"/>
              <a:r>
                <a:rPr lang="en-US" sz="1000" b="1">
                  <a:latin typeface="Verdana" pitchFamily="34" charset="0"/>
                </a:rPr>
                <a:t>pan</a:t>
              </a:r>
            </a:p>
          </p:txBody>
        </p:sp>
      </p:grpSp>
      <p:sp>
        <p:nvSpPr>
          <p:cNvPr id="237577" name="Text Box 9"/>
          <p:cNvSpPr txBox="1">
            <a:spLocks noChangeArrowheads="1"/>
          </p:cNvSpPr>
          <p:nvPr/>
        </p:nvSpPr>
        <p:spPr bwMode="auto">
          <a:xfrm>
            <a:off x="304800" y="1981200"/>
            <a:ext cx="703263" cy="5397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US" sz="1000" b="1">
              <a:latin typeface="Verdana" pitchFamily="34" charset="0"/>
            </a:endParaRPr>
          </a:p>
          <a:p>
            <a:pPr algn="ctr" defTabSz="560388" eaLnBrk="0" hangingPunct="0"/>
            <a:r>
              <a:rPr lang="en-US" sz="1000" b="1">
                <a:latin typeface="Verdana" pitchFamily="34" charset="0"/>
              </a:rPr>
              <a:t>GUI</a:t>
            </a:r>
          </a:p>
        </p:txBody>
      </p:sp>
      <p:sp>
        <p:nvSpPr>
          <p:cNvPr id="237578" name="Text Box 10"/>
          <p:cNvSpPr txBox="1">
            <a:spLocks noChangeArrowheads="1"/>
          </p:cNvSpPr>
          <p:nvPr/>
        </p:nvSpPr>
        <p:spPr bwMode="auto">
          <a:xfrm>
            <a:off x="304800" y="3657600"/>
            <a:ext cx="703263" cy="5397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US" sz="1000" b="1">
              <a:latin typeface="Verdana" pitchFamily="34" charset="0"/>
            </a:endParaRPr>
          </a:p>
          <a:p>
            <a:pPr algn="ctr" defTabSz="560388" eaLnBrk="0" hangingPunct="0"/>
            <a:r>
              <a:rPr lang="en-US" sz="1000" b="1">
                <a:latin typeface="Verdana" pitchFamily="34" charset="0"/>
              </a:rPr>
              <a:t>Scripts</a:t>
            </a:r>
          </a:p>
        </p:txBody>
      </p:sp>
      <p:sp>
        <p:nvSpPr>
          <p:cNvPr id="237579" name="Line 11"/>
          <p:cNvSpPr>
            <a:spLocks noChangeShapeType="1"/>
          </p:cNvSpPr>
          <p:nvPr/>
        </p:nvSpPr>
        <p:spPr bwMode="auto">
          <a:xfrm>
            <a:off x="1008063" y="2286000"/>
            <a:ext cx="287337" cy="9144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580" name="Line 12"/>
          <p:cNvSpPr>
            <a:spLocks noChangeShapeType="1"/>
          </p:cNvSpPr>
          <p:nvPr/>
        </p:nvSpPr>
        <p:spPr bwMode="auto">
          <a:xfrm flipV="1">
            <a:off x="1008063" y="3352800"/>
            <a:ext cx="287337" cy="5334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304800" y="2819400"/>
            <a:ext cx="703263" cy="5397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US" sz="1000" b="1">
              <a:latin typeface="Verdana" pitchFamily="34" charset="0"/>
            </a:endParaRPr>
          </a:p>
          <a:p>
            <a:pPr algn="ctr" defTabSz="560388" eaLnBrk="0" hangingPunct="0"/>
            <a:r>
              <a:rPr lang="en-US" sz="1000" b="1">
                <a:latin typeface="Verdana" pitchFamily="34" charset="0"/>
              </a:rPr>
              <a:t>CLI</a:t>
            </a:r>
          </a:p>
        </p:txBody>
      </p:sp>
      <p:sp>
        <p:nvSpPr>
          <p:cNvPr id="237582" name="Line 14"/>
          <p:cNvSpPr>
            <a:spLocks noChangeShapeType="1"/>
          </p:cNvSpPr>
          <p:nvPr/>
        </p:nvSpPr>
        <p:spPr bwMode="auto">
          <a:xfrm>
            <a:off x="1008063" y="3124200"/>
            <a:ext cx="287337" cy="1524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583" name="Text Box 15"/>
          <p:cNvSpPr txBox="1">
            <a:spLocks noChangeArrowheads="1"/>
          </p:cNvSpPr>
          <p:nvPr/>
        </p:nvSpPr>
        <p:spPr bwMode="auto">
          <a:xfrm>
            <a:off x="6324600" y="4267200"/>
            <a:ext cx="2632075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GB" sz="1000" b="1">
              <a:latin typeface="Verdana" pitchFamily="34" charset="0"/>
            </a:endParaRPr>
          </a:p>
        </p:txBody>
      </p:sp>
      <p:sp>
        <p:nvSpPr>
          <p:cNvPr id="237584" name="Text Box 16"/>
          <p:cNvSpPr txBox="1">
            <a:spLocks noChangeArrowheads="1"/>
          </p:cNvSpPr>
          <p:nvPr/>
        </p:nvSpPr>
        <p:spPr bwMode="auto">
          <a:xfrm>
            <a:off x="6172200" y="4419600"/>
            <a:ext cx="2708275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GB" sz="1000" b="1">
              <a:latin typeface="Verdana" pitchFamily="34" charset="0"/>
            </a:endParaRPr>
          </a:p>
        </p:txBody>
      </p:sp>
      <p:sp>
        <p:nvSpPr>
          <p:cNvPr id="237585" name="Text Box 17"/>
          <p:cNvSpPr txBox="1">
            <a:spLocks noChangeArrowheads="1"/>
          </p:cNvSpPr>
          <p:nvPr/>
        </p:nvSpPr>
        <p:spPr bwMode="auto">
          <a:xfrm>
            <a:off x="6019800" y="4572000"/>
            <a:ext cx="2784475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6099" tIns="28050" rIns="56099" bIns="28050"/>
          <a:lstStyle/>
          <a:p>
            <a:pPr algn="ctr" defTabSz="560388" eaLnBrk="0" hangingPunct="0"/>
            <a:endParaRPr lang="en-GB" sz="1000" b="1">
              <a:latin typeface="Verdana" pitchFamily="34" charset="0"/>
            </a:endParaRPr>
          </a:p>
        </p:txBody>
      </p:sp>
      <p:sp>
        <p:nvSpPr>
          <p:cNvPr id="237586" name="Text Box 18"/>
          <p:cNvSpPr txBox="1">
            <a:spLocks noChangeArrowheads="1"/>
          </p:cNvSpPr>
          <p:nvPr/>
        </p:nvSpPr>
        <p:spPr bwMode="auto">
          <a:xfrm>
            <a:off x="8355013" y="5867400"/>
            <a:ext cx="425450" cy="1809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28040" tIns="14021" rIns="28040" bIns="14021">
            <a:spAutoFit/>
          </a:bodyPr>
          <a:lstStyle/>
          <a:p>
            <a:pPr defTabSz="280988" eaLnBrk="0" hangingPunct="0"/>
            <a:r>
              <a:rPr lang="en-US" sz="1000" b="1">
                <a:latin typeface="Verdana" pitchFamily="34" charset="0"/>
              </a:rPr>
              <a:t>Node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170613" y="4687888"/>
            <a:ext cx="1379537" cy="1179512"/>
            <a:chOff x="3887" y="2953"/>
            <a:chExt cx="869" cy="743"/>
          </a:xfrm>
        </p:grpSpPr>
        <p:sp>
          <p:nvSpPr>
            <p:cNvPr id="237588" name="Line 20"/>
            <p:cNvSpPr>
              <a:spLocks noChangeShapeType="1"/>
            </p:cNvSpPr>
            <p:nvPr/>
          </p:nvSpPr>
          <p:spPr bwMode="auto">
            <a:xfrm flipV="1">
              <a:off x="4608" y="3216"/>
              <a:ext cx="142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89" name="Line 21"/>
            <p:cNvSpPr>
              <a:spLocks noChangeShapeType="1"/>
            </p:cNvSpPr>
            <p:nvPr/>
          </p:nvSpPr>
          <p:spPr bwMode="auto">
            <a:xfrm flipV="1">
              <a:off x="4608" y="3360"/>
              <a:ext cx="142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590" name="Line 22"/>
            <p:cNvSpPr>
              <a:spLocks noChangeShapeType="1"/>
            </p:cNvSpPr>
            <p:nvPr/>
          </p:nvSpPr>
          <p:spPr bwMode="auto">
            <a:xfrm flipV="1">
              <a:off x="4608" y="3504"/>
              <a:ext cx="142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3887" y="2976"/>
              <a:ext cx="712" cy="720"/>
              <a:chOff x="3887" y="2976"/>
              <a:chExt cx="712" cy="720"/>
            </a:xfrm>
          </p:grpSpPr>
          <p:sp>
            <p:nvSpPr>
              <p:cNvPr id="237592" name="Text Box 24"/>
              <p:cNvSpPr txBox="1">
                <a:spLocks noChangeArrowheads="1"/>
              </p:cNvSpPr>
              <p:nvPr/>
            </p:nvSpPr>
            <p:spPr bwMode="auto">
              <a:xfrm>
                <a:off x="3887" y="2976"/>
                <a:ext cx="712" cy="72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56099" tIns="28050" rIns="56099" bIns="28050"/>
              <a:lstStyle/>
              <a:p>
                <a:pPr algn="ctr" defTabSz="560388" eaLnBrk="0" hangingPunct="0"/>
                <a:endParaRPr lang="en-GB" sz="1000" b="1">
                  <a:latin typeface="Verdana" pitchFamily="34" charset="0"/>
                </a:endParaRPr>
              </a:p>
            </p:txBody>
          </p:sp>
          <p:sp>
            <p:nvSpPr>
              <p:cNvPr id="237593" name="AutoShape 25"/>
              <p:cNvSpPr>
                <a:spLocks noChangeArrowheads="1"/>
              </p:cNvSpPr>
              <p:nvPr/>
            </p:nvSpPr>
            <p:spPr bwMode="auto">
              <a:xfrm>
                <a:off x="3982" y="3024"/>
                <a:ext cx="332" cy="336"/>
              </a:xfrm>
              <a:prstGeom prst="can">
                <a:avLst>
                  <a:gd name="adj" fmla="val 25301"/>
                </a:avLst>
              </a:prstGeom>
              <a:solidFill>
                <a:srgbClr val="FFCC00"/>
              </a:solidFill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28040" tIns="14021" rIns="28040" bIns="14021" anchor="ctr"/>
              <a:lstStyle/>
              <a:p>
                <a:pPr algn="ctr" defTabSz="280988" eaLnBrk="0" hangingPunct="0"/>
                <a:endParaRPr lang="en-GB" sz="1000" b="1">
                  <a:latin typeface="Verdana" pitchFamily="34" charset="0"/>
                </a:endParaRPr>
              </a:p>
            </p:txBody>
          </p:sp>
          <p:sp>
            <p:nvSpPr>
              <p:cNvPr id="237594" name="Text Box 26"/>
              <p:cNvSpPr txBox="1">
                <a:spLocks noChangeArrowheads="1"/>
              </p:cNvSpPr>
              <p:nvPr/>
            </p:nvSpPr>
            <p:spPr bwMode="auto">
              <a:xfrm>
                <a:off x="3983" y="3504"/>
                <a:ext cx="228" cy="114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28040" tIns="14021" rIns="28040" bIns="14021">
                <a:spAutoFit/>
              </a:bodyPr>
              <a:lstStyle/>
              <a:p>
                <a:pPr defTabSz="280988" eaLnBrk="0" hangingPunct="0"/>
                <a:r>
                  <a:rPr lang="en-US" sz="1000" b="1">
                    <a:latin typeface="Verdana" pitchFamily="34" charset="0"/>
                  </a:rPr>
                  <a:t>CCM</a:t>
                </a:r>
              </a:p>
            </p:txBody>
          </p:sp>
          <p:sp>
            <p:nvSpPr>
              <p:cNvPr id="237595" name="Text Box 27"/>
              <p:cNvSpPr txBox="1">
                <a:spLocks noChangeArrowheads="1"/>
              </p:cNvSpPr>
              <p:nvPr/>
            </p:nvSpPr>
            <p:spPr bwMode="auto">
              <a:xfrm>
                <a:off x="3983" y="3168"/>
                <a:ext cx="304" cy="114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28040" tIns="14021" rIns="28040" bIns="14021">
                <a:spAutoFit/>
              </a:bodyPr>
              <a:lstStyle/>
              <a:p>
                <a:pPr defTabSz="280988" eaLnBrk="0" hangingPunct="0"/>
                <a:r>
                  <a:rPr lang="en-US" sz="1000" b="1">
                    <a:latin typeface="Verdana" pitchFamily="34" charset="0"/>
                  </a:rPr>
                  <a:t>Cache</a:t>
                </a:r>
              </a:p>
            </p:txBody>
          </p:sp>
        </p:grpSp>
        <p:sp>
          <p:nvSpPr>
            <p:cNvPr id="237596" name="Rectangle 28"/>
            <p:cNvSpPr>
              <a:spLocks noChangeArrowheads="1"/>
            </p:cNvSpPr>
            <p:nvPr/>
          </p:nvSpPr>
          <p:spPr bwMode="auto">
            <a:xfrm>
              <a:off x="4642" y="2953"/>
              <a:ext cx="114" cy="15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endParaRPr lang="en-GB" sz="1000" b="1">
                <a:latin typeface="Verdana" pitchFamily="34" charset="0"/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676400" y="2667000"/>
            <a:ext cx="838200" cy="1295400"/>
            <a:chOff x="1056" y="1680"/>
            <a:chExt cx="528" cy="816"/>
          </a:xfrm>
        </p:grpSpPr>
        <p:sp>
          <p:nvSpPr>
            <p:cNvPr id="237598" name="AutoShape 30"/>
            <p:cNvSpPr>
              <a:spLocks noChangeArrowheads="1"/>
            </p:cNvSpPr>
            <p:nvPr/>
          </p:nvSpPr>
          <p:spPr bwMode="auto">
            <a:xfrm>
              <a:off x="1056" y="1680"/>
              <a:ext cx="528" cy="816"/>
            </a:xfrm>
            <a:prstGeom prst="can">
              <a:avLst>
                <a:gd name="adj" fmla="val 38636"/>
              </a:avLst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28040" tIns="14021" rIns="28040" bIns="14021" anchor="ctr"/>
            <a:lstStyle/>
            <a:p>
              <a:pPr algn="ctr" defTabSz="280988" eaLnBrk="0" hangingPunct="0"/>
              <a:endParaRPr lang="en-GB" sz="1000" b="1">
                <a:latin typeface="Verdana" pitchFamily="34" charset="0"/>
              </a:endParaRPr>
            </a:p>
          </p:txBody>
        </p: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120" y="1968"/>
              <a:ext cx="384" cy="384"/>
              <a:chOff x="1104" y="3360"/>
              <a:chExt cx="384" cy="384"/>
            </a:xfrm>
          </p:grpSpPr>
          <p:sp>
            <p:nvSpPr>
              <p:cNvPr id="237600" name="Rectangle 32"/>
              <p:cNvSpPr>
                <a:spLocks noChangeArrowheads="1"/>
              </p:cNvSpPr>
              <p:nvPr/>
            </p:nvSpPr>
            <p:spPr bwMode="auto">
              <a:xfrm>
                <a:off x="1248" y="3360"/>
                <a:ext cx="96" cy="14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37601" name="Line 33"/>
              <p:cNvSpPr>
                <a:spLocks noChangeShapeType="1"/>
              </p:cNvSpPr>
              <p:nvPr/>
            </p:nvSpPr>
            <p:spPr bwMode="auto">
              <a:xfrm flipV="1">
                <a:off x="1296" y="350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237602" name="Line 34"/>
              <p:cNvSpPr>
                <a:spLocks noChangeShapeType="1"/>
              </p:cNvSpPr>
              <p:nvPr/>
            </p:nvSpPr>
            <p:spPr bwMode="auto">
              <a:xfrm flipV="1">
                <a:off x="1152" y="3552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237603" name="Line 35"/>
              <p:cNvSpPr>
                <a:spLocks noChangeShapeType="1"/>
              </p:cNvSpPr>
              <p:nvPr/>
            </p:nvSpPr>
            <p:spPr bwMode="auto">
              <a:xfrm flipV="1">
                <a:off x="1440" y="35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237604" name="Line 36"/>
              <p:cNvSpPr>
                <a:spLocks noChangeShapeType="1"/>
              </p:cNvSpPr>
              <p:nvPr/>
            </p:nvSpPr>
            <p:spPr bwMode="auto">
              <a:xfrm flipV="1">
                <a:off x="1296" y="35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237605" name="Line 37"/>
              <p:cNvSpPr>
                <a:spLocks noChangeShapeType="1"/>
              </p:cNvSpPr>
              <p:nvPr/>
            </p:nvSpPr>
            <p:spPr bwMode="auto">
              <a:xfrm flipV="1">
                <a:off x="1152" y="355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  <p:sp>
            <p:nvSpPr>
              <p:cNvPr id="237606" name="Rectangle 38"/>
              <p:cNvSpPr>
                <a:spLocks noChangeArrowheads="1"/>
              </p:cNvSpPr>
              <p:nvPr/>
            </p:nvSpPr>
            <p:spPr bwMode="auto">
              <a:xfrm>
                <a:off x="1248" y="3600"/>
                <a:ext cx="96" cy="14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37607" name="Rectangle 39"/>
              <p:cNvSpPr>
                <a:spLocks noChangeArrowheads="1"/>
              </p:cNvSpPr>
              <p:nvPr/>
            </p:nvSpPr>
            <p:spPr bwMode="auto">
              <a:xfrm>
                <a:off x="1392" y="3600"/>
                <a:ext cx="96" cy="14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37608" name="Rectangle 40"/>
              <p:cNvSpPr>
                <a:spLocks noChangeArrowheads="1"/>
              </p:cNvSpPr>
              <p:nvPr/>
            </p:nvSpPr>
            <p:spPr bwMode="auto">
              <a:xfrm>
                <a:off x="1104" y="3600"/>
                <a:ext cx="96" cy="144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3200400" y="3048000"/>
            <a:ext cx="762000" cy="1066800"/>
            <a:chOff x="960" y="3120"/>
            <a:chExt cx="528" cy="816"/>
          </a:xfrm>
        </p:grpSpPr>
        <p:sp>
          <p:nvSpPr>
            <p:cNvPr id="237610" name="AutoShape 42"/>
            <p:cNvSpPr>
              <a:spLocks noChangeArrowheads="1"/>
            </p:cNvSpPr>
            <p:nvPr/>
          </p:nvSpPr>
          <p:spPr bwMode="auto">
            <a:xfrm>
              <a:off x="960" y="3120"/>
              <a:ext cx="528" cy="816"/>
            </a:xfrm>
            <a:prstGeom prst="can">
              <a:avLst>
                <a:gd name="adj" fmla="val 38636"/>
              </a:avLst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28040" tIns="14021" rIns="28040" bIns="14021" anchor="ctr"/>
            <a:lstStyle/>
            <a:p>
              <a:pPr algn="ctr" defTabSz="280988" eaLnBrk="0" hangingPunct="0"/>
              <a:endParaRPr lang="en-GB" sz="1000" b="1">
                <a:latin typeface="Verdana" pitchFamily="34" charset="0"/>
              </a:endParaRPr>
            </a:p>
          </p:txBody>
        </p:sp>
        <p:grpSp>
          <p:nvGrpSpPr>
            <p:cNvPr id="8" name="Group 43"/>
            <p:cNvGrpSpPr>
              <a:grpSpLocks/>
            </p:cNvGrpSpPr>
            <p:nvPr/>
          </p:nvGrpSpPr>
          <p:grpSpPr bwMode="auto">
            <a:xfrm>
              <a:off x="1056" y="3408"/>
              <a:ext cx="302" cy="395"/>
              <a:chOff x="3264" y="3360"/>
              <a:chExt cx="302" cy="395"/>
            </a:xfrm>
          </p:grpSpPr>
          <p:sp>
            <p:nvSpPr>
              <p:cNvPr id="237612" name="AutoShape 44"/>
              <p:cNvSpPr>
                <a:spLocks noChangeArrowheads="1"/>
              </p:cNvSpPr>
              <p:nvPr/>
            </p:nvSpPr>
            <p:spPr bwMode="auto">
              <a:xfrm>
                <a:off x="3264" y="3360"/>
                <a:ext cx="235" cy="316"/>
              </a:xfrm>
              <a:prstGeom prst="verticalScroll">
                <a:avLst>
                  <a:gd name="adj" fmla="val 12500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56099" tIns="28050" rIns="56099" bIns="28050" anchor="ctr"/>
              <a:lstStyle/>
              <a:p>
                <a:pPr algn="ctr" defTabSz="560388" eaLnBrk="0" hangingPunct="0"/>
                <a:endParaRPr lang="en-GB" sz="1000" b="1">
                  <a:latin typeface="Verdana" pitchFamily="34" charset="0"/>
                </a:endParaRPr>
              </a:p>
            </p:txBody>
          </p:sp>
          <p:sp>
            <p:nvSpPr>
              <p:cNvPr id="237613" name="AutoShape 45"/>
              <p:cNvSpPr>
                <a:spLocks noChangeArrowheads="1"/>
              </p:cNvSpPr>
              <p:nvPr/>
            </p:nvSpPr>
            <p:spPr bwMode="auto">
              <a:xfrm>
                <a:off x="3298" y="3400"/>
                <a:ext cx="234" cy="316"/>
              </a:xfrm>
              <a:prstGeom prst="verticalScroll">
                <a:avLst>
                  <a:gd name="adj" fmla="val 12500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56099" tIns="28050" rIns="56099" bIns="28050" anchor="ctr"/>
              <a:lstStyle/>
              <a:p>
                <a:pPr algn="ctr" defTabSz="560388" eaLnBrk="0" hangingPunct="0"/>
                <a:endParaRPr lang="en-GB" sz="1000" b="1">
                  <a:latin typeface="Verdana" pitchFamily="34" charset="0"/>
                </a:endParaRPr>
              </a:p>
            </p:txBody>
          </p:sp>
          <p:sp>
            <p:nvSpPr>
              <p:cNvPr id="237614" name="AutoShape 46"/>
              <p:cNvSpPr>
                <a:spLocks noChangeArrowheads="1"/>
              </p:cNvSpPr>
              <p:nvPr/>
            </p:nvSpPr>
            <p:spPr bwMode="auto">
              <a:xfrm>
                <a:off x="3331" y="3439"/>
                <a:ext cx="235" cy="316"/>
              </a:xfrm>
              <a:prstGeom prst="verticalScroll">
                <a:avLst>
                  <a:gd name="adj" fmla="val 12500"/>
                </a:avLst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56099" tIns="28050" rIns="56099" bIns="28050" anchor="ctr"/>
              <a:lstStyle/>
              <a:p>
                <a:pPr algn="ctr" defTabSz="560388" eaLnBrk="0" hangingPunct="0"/>
                <a:r>
                  <a:rPr lang="en-US" sz="1000" b="1">
                    <a:latin typeface="Verdana" pitchFamily="34" charset="0"/>
                  </a:rPr>
                  <a:t>XML</a:t>
                </a:r>
              </a:p>
            </p:txBody>
          </p:sp>
        </p:grp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4267200" y="2133600"/>
            <a:ext cx="1600200" cy="838200"/>
            <a:chOff x="2688" y="1344"/>
            <a:chExt cx="1008" cy="528"/>
          </a:xfrm>
        </p:grpSpPr>
        <p:grpSp>
          <p:nvGrpSpPr>
            <p:cNvPr id="10" name="Group 48"/>
            <p:cNvGrpSpPr>
              <a:grpSpLocks/>
            </p:cNvGrpSpPr>
            <p:nvPr/>
          </p:nvGrpSpPr>
          <p:grpSpPr bwMode="auto">
            <a:xfrm>
              <a:off x="3552" y="1488"/>
              <a:ext cx="144" cy="288"/>
              <a:chOff x="3648" y="1728"/>
              <a:chExt cx="144" cy="288"/>
            </a:xfrm>
          </p:grpSpPr>
          <p:sp>
            <p:nvSpPr>
              <p:cNvPr id="237617" name="Line 49"/>
              <p:cNvSpPr>
                <a:spLocks noChangeShapeType="1"/>
              </p:cNvSpPr>
              <p:nvPr/>
            </p:nvSpPr>
            <p:spPr bwMode="auto">
              <a:xfrm flipV="1">
                <a:off x="3648" y="172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18" name="Line 50"/>
              <p:cNvSpPr>
                <a:spLocks noChangeShapeType="1"/>
              </p:cNvSpPr>
              <p:nvPr/>
            </p:nvSpPr>
            <p:spPr bwMode="auto">
              <a:xfrm flipV="1">
                <a:off x="3648" y="1872"/>
                <a:ext cx="142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619" name="Line 51"/>
              <p:cNvSpPr>
                <a:spLocks noChangeShapeType="1"/>
              </p:cNvSpPr>
              <p:nvPr/>
            </p:nvSpPr>
            <p:spPr bwMode="auto">
              <a:xfrm flipV="1">
                <a:off x="3648" y="2016"/>
                <a:ext cx="142" cy="0"/>
              </a:xfrm>
              <a:prstGeom prst="line">
                <a:avLst/>
              </a:prstGeom>
              <a:noFill/>
              <a:ln w="25400">
                <a:solidFill>
                  <a:srgbClr val="00279F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7620" name="Line 52"/>
            <p:cNvSpPr>
              <a:spLocks noChangeShapeType="1"/>
            </p:cNvSpPr>
            <p:nvPr/>
          </p:nvSpPr>
          <p:spPr bwMode="auto">
            <a:xfrm flipV="1">
              <a:off x="3312" y="1584"/>
              <a:ext cx="144" cy="0"/>
            </a:xfrm>
            <a:prstGeom prst="line">
              <a:avLst/>
            </a:prstGeom>
            <a:noFill/>
            <a:ln w="25400">
              <a:solidFill>
                <a:srgbClr val="00279F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7621" name="AutoShape 53"/>
            <p:cNvSpPr>
              <a:spLocks noChangeArrowheads="1"/>
            </p:cNvSpPr>
            <p:nvPr/>
          </p:nvSpPr>
          <p:spPr bwMode="auto">
            <a:xfrm>
              <a:off x="2688" y="1392"/>
              <a:ext cx="672" cy="432"/>
            </a:xfrm>
            <a:prstGeom prst="can">
              <a:avLst>
                <a:gd name="adj" fmla="val 25000"/>
              </a:avLst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lIns="28040" tIns="14021" rIns="28040" bIns="14021" anchor="ctr"/>
            <a:lstStyle/>
            <a:p>
              <a:pPr algn="ctr" defTabSz="280988" eaLnBrk="0" hangingPunct="0"/>
              <a:endParaRPr lang="en-GB" sz="1000" b="1">
                <a:latin typeface="Verdana" pitchFamily="34" charset="0"/>
              </a:endParaRPr>
            </a:p>
          </p:txBody>
        </p:sp>
        <p:sp>
          <p:nvSpPr>
            <p:cNvPr id="237622" name="Text Box 54"/>
            <p:cNvSpPr txBox="1">
              <a:spLocks noChangeArrowheads="1"/>
            </p:cNvSpPr>
            <p:nvPr/>
          </p:nvSpPr>
          <p:spPr bwMode="auto">
            <a:xfrm>
              <a:off x="2832" y="1584"/>
              <a:ext cx="359" cy="114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28040" tIns="14021" rIns="28040" bIns="14021">
              <a:spAutoFit/>
            </a:bodyPr>
            <a:lstStyle/>
            <a:p>
              <a:pPr defTabSz="280988" eaLnBrk="0" hangingPunct="0"/>
              <a:r>
                <a:rPr lang="en-US" sz="1000" b="1">
                  <a:latin typeface="Verdana" pitchFamily="34" charset="0"/>
                </a:rPr>
                <a:t>RDBMS</a:t>
              </a:r>
            </a:p>
          </p:txBody>
        </p:sp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3408" y="1344"/>
              <a:ext cx="182" cy="528"/>
              <a:chOff x="3456" y="1584"/>
              <a:chExt cx="182" cy="528"/>
            </a:xfrm>
          </p:grpSpPr>
          <p:sp>
            <p:nvSpPr>
              <p:cNvPr id="237624" name="Text Box 56"/>
              <p:cNvSpPr txBox="1">
                <a:spLocks noChangeArrowheads="1"/>
              </p:cNvSpPr>
              <p:nvPr/>
            </p:nvSpPr>
            <p:spPr bwMode="auto">
              <a:xfrm>
                <a:off x="3479" y="1584"/>
                <a:ext cx="144" cy="528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56099" tIns="28050" rIns="56099" bIns="28050"/>
              <a:lstStyle/>
              <a:p>
                <a:pPr algn="ctr" defTabSz="560388" eaLnBrk="0" hangingPunct="0"/>
                <a:endParaRPr lang="en-US" sz="1000" b="1">
                  <a:latin typeface="Verdana" pitchFamily="34" charset="0"/>
                </a:endParaRPr>
              </a:p>
              <a:p>
                <a:pPr algn="ctr" defTabSz="560388" eaLnBrk="0" hangingPunct="0"/>
                <a:endParaRPr lang="en-US" sz="1000" b="1">
                  <a:latin typeface="Verdana" pitchFamily="34" charset="0"/>
                </a:endParaRPr>
              </a:p>
              <a:p>
                <a:pPr algn="ctr" defTabSz="560388" eaLnBrk="0" hangingPunct="0"/>
                <a:endParaRPr lang="en-US" sz="1000" b="1">
                  <a:latin typeface="Verdana" pitchFamily="34" charset="0"/>
                </a:endParaRPr>
              </a:p>
            </p:txBody>
          </p:sp>
          <p:sp>
            <p:nvSpPr>
              <p:cNvPr id="237625" name="Rectangle 57"/>
              <p:cNvSpPr>
                <a:spLocks noChangeArrowheads="1"/>
              </p:cNvSpPr>
              <p:nvPr/>
            </p:nvSpPr>
            <p:spPr bwMode="auto">
              <a:xfrm>
                <a:off x="3456" y="1680"/>
                <a:ext cx="182" cy="344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/>
                <a:r>
                  <a:rPr lang="en-US" sz="1000" b="1">
                    <a:latin typeface="Verdana" pitchFamily="34" charset="0"/>
                  </a:rPr>
                  <a:t>S</a:t>
                </a:r>
              </a:p>
              <a:p>
                <a:pPr algn="ctr" eaLnBrk="0" hangingPunct="0"/>
                <a:r>
                  <a:rPr lang="en-US" sz="1000" b="1">
                    <a:latin typeface="Verdana" pitchFamily="34" charset="0"/>
                  </a:rPr>
                  <a:t>Q</a:t>
                </a:r>
              </a:p>
              <a:p>
                <a:pPr algn="ctr" eaLnBrk="0" hangingPunct="0"/>
                <a:r>
                  <a:rPr lang="en-US" sz="1000" b="1">
                    <a:latin typeface="Verdana" pitchFamily="34" charset="0"/>
                  </a:rPr>
                  <a:t>L</a:t>
                </a:r>
              </a:p>
            </p:txBody>
          </p:sp>
        </p:grpSp>
      </p:grpSp>
      <p:sp>
        <p:nvSpPr>
          <p:cNvPr id="237626" name="Line 58"/>
          <p:cNvSpPr>
            <a:spLocks noChangeShapeType="1"/>
          </p:cNvSpPr>
          <p:nvPr/>
        </p:nvSpPr>
        <p:spPr bwMode="auto">
          <a:xfrm flipV="1">
            <a:off x="3962400" y="2590800"/>
            <a:ext cx="304800" cy="8382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 flipV="1">
            <a:off x="1524000" y="3276600"/>
            <a:ext cx="152400" cy="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295400" y="2514600"/>
            <a:ext cx="288925" cy="1447800"/>
            <a:chOff x="1104" y="1925"/>
            <a:chExt cx="182" cy="912"/>
          </a:xfrm>
        </p:grpSpPr>
        <p:sp>
          <p:nvSpPr>
            <p:cNvPr id="237629" name="Text Box 61"/>
            <p:cNvSpPr txBox="1">
              <a:spLocks noChangeArrowheads="1"/>
            </p:cNvSpPr>
            <p:nvPr/>
          </p:nvSpPr>
          <p:spPr bwMode="auto">
            <a:xfrm>
              <a:off x="1123" y="1925"/>
              <a:ext cx="133" cy="912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6099" tIns="28050" rIns="56099" bIns="28050"/>
            <a:lstStyle/>
            <a:p>
              <a:pPr algn="ctr" defTabSz="560388" eaLnBrk="0" hangingPunct="0"/>
              <a:endParaRPr lang="en-US" sz="1000" b="1">
                <a:latin typeface="Verdana" pitchFamily="34" charset="0"/>
              </a:endParaRPr>
            </a:p>
            <a:p>
              <a:pPr algn="ctr" defTabSz="560388" eaLnBrk="0" hangingPunct="0"/>
              <a:endParaRPr lang="en-US" sz="1000" b="1">
                <a:latin typeface="Verdana" pitchFamily="34" charset="0"/>
              </a:endParaRPr>
            </a:p>
          </p:txBody>
        </p:sp>
        <p:sp>
          <p:nvSpPr>
            <p:cNvPr id="237630" name="Rectangle 62"/>
            <p:cNvSpPr>
              <a:spLocks noChangeArrowheads="1"/>
            </p:cNvSpPr>
            <p:nvPr/>
          </p:nvSpPr>
          <p:spPr bwMode="auto">
            <a:xfrm>
              <a:off x="1104" y="2160"/>
              <a:ext cx="182" cy="44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000" b="1">
                  <a:latin typeface="Verdana" pitchFamily="34" charset="0"/>
                </a:rPr>
                <a:t>S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O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A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P</a:t>
              </a:r>
            </a:p>
          </p:txBody>
        </p:sp>
      </p:grpSp>
      <p:sp>
        <p:nvSpPr>
          <p:cNvPr id="237631" name="Line 63"/>
          <p:cNvSpPr>
            <a:spLocks noChangeShapeType="1"/>
          </p:cNvSpPr>
          <p:nvPr/>
        </p:nvSpPr>
        <p:spPr bwMode="auto">
          <a:xfrm>
            <a:off x="4038600" y="1981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37632" name="Line 64"/>
          <p:cNvSpPr>
            <a:spLocks noChangeShapeType="1"/>
          </p:cNvSpPr>
          <p:nvPr/>
        </p:nvSpPr>
        <p:spPr bwMode="auto">
          <a:xfrm>
            <a:off x="4038600" y="31242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lIns="90488" tIns="44450" rIns="90488" bIns="44450"/>
          <a:lstStyle/>
          <a:p>
            <a:endParaRPr lang="en-US"/>
          </a:p>
        </p:txBody>
      </p:sp>
      <p:sp>
        <p:nvSpPr>
          <p:cNvPr id="237633" name="Line 65"/>
          <p:cNvSpPr>
            <a:spLocks noChangeShapeType="1"/>
          </p:cNvSpPr>
          <p:nvPr/>
        </p:nvSpPr>
        <p:spPr bwMode="auto">
          <a:xfrm>
            <a:off x="5638800" y="4114800"/>
            <a:ext cx="685800" cy="6096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34" name="Line 66"/>
          <p:cNvSpPr>
            <a:spLocks noChangeShapeType="1"/>
          </p:cNvSpPr>
          <p:nvPr/>
        </p:nvSpPr>
        <p:spPr bwMode="auto">
          <a:xfrm>
            <a:off x="5638800" y="3886200"/>
            <a:ext cx="762000" cy="6858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35" name="Line 67"/>
          <p:cNvSpPr>
            <a:spLocks noChangeShapeType="1"/>
          </p:cNvSpPr>
          <p:nvPr/>
        </p:nvSpPr>
        <p:spPr bwMode="auto">
          <a:xfrm>
            <a:off x="5638800" y="3657600"/>
            <a:ext cx="838200" cy="762000"/>
          </a:xfrm>
          <a:prstGeom prst="line">
            <a:avLst/>
          </a:prstGeom>
          <a:noFill/>
          <a:ln w="25400">
            <a:solidFill>
              <a:srgbClr val="00279F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5410200" y="3505200"/>
            <a:ext cx="287338" cy="838200"/>
            <a:chOff x="3769" y="624"/>
            <a:chExt cx="181" cy="528"/>
          </a:xfrm>
        </p:grpSpPr>
        <p:sp>
          <p:nvSpPr>
            <p:cNvPr id="237637" name="Text Box 69"/>
            <p:cNvSpPr txBox="1">
              <a:spLocks noChangeArrowheads="1"/>
            </p:cNvSpPr>
            <p:nvPr/>
          </p:nvSpPr>
          <p:spPr bwMode="auto">
            <a:xfrm>
              <a:off x="3792" y="624"/>
              <a:ext cx="144" cy="528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6099" tIns="28050" rIns="56099" bIns="28050"/>
            <a:lstStyle/>
            <a:p>
              <a:pPr algn="ctr" defTabSz="560388" eaLnBrk="0" hangingPunct="0"/>
              <a:endParaRPr lang="en-US" sz="1000" b="1">
                <a:latin typeface="Verdana" pitchFamily="34" charset="0"/>
              </a:endParaRPr>
            </a:p>
            <a:p>
              <a:pPr algn="ctr" defTabSz="560388" eaLnBrk="0" hangingPunct="0"/>
              <a:endParaRPr lang="en-US" sz="1000" b="1">
                <a:latin typeface="Verdana" pitchFamily="34" charset="0"/>
              </a:endParaRPr>
            </a:p>
            <a:p>
              <a:pPr algn="ctr" defTabSz="560388" eaLnBrk="0" hangingPunct="0"/>
              <a:endParaRPr lang="en-US" sz="1000" b="1">
                <a:latin typeface="Verdana" pitchFamily="34" charset="0"/>
              </a:endParaRPr>
            </a:p>
          </p:txBody>
        </p:sp>
        <p:sp>
          <p:nvSpPr>
            <p:cNvPr id="237638" name="Rectangle 70"/>
            <p:cNvSpPr>
              <a:spLocks noChangeArrowheads="1"/>
            </p:cNvSpPr>
            <p:nvPr/>
          </p:nvSpPr>
          <p:spPr bwMode="auto">
            <a:xfrm>
              <a:off x="3769" y="672"/>
              <a:ext cx="181" cy="440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000" b="1">
                  <a:latin typeface="Verdana" pitchFamily="34" charset="0"/>
                </a:rPr>
                <a:t>H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T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T</a:t>
              </a:r>
            </a:p>
            <a:p>
              <a:pPr algn="ctr" eaLnBrk="0" hangingPunct="0"/>
              <a:r>
                <a:rPr lang="en-US" sz="1000" b="1">
                  <a:latin typeface="Verdana" pitchFamily="34" charset="0"/>
                </a:rPr>
                <a:t>P</a:t>
              </a:r>
            </a:p>
          </p:txBody>
        </p:sp>
      </p:grpSp>
      <p:pic>
        <p:nvPicPr>
          <p:cNvPr id="237639" name="Picture 71" descr="quattor-logo-smal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801006" y="500042"/>
            <a:ext cx="1271588" cy="304800"/>
          </a:xfrm>
          <a:noFill/>
          <a:ln/>
        </p:spPr>
      </p:pic>
      <p:sp>
        <p:nvSpPr>
          <p:cNvPr id="237640" name="Text Box 72"/>
          <p:cNvSpPr txBox="1">
            <a:spLocks noChangeArrowheads="1"/>
          </p:cNvSpPr>
          <p:nvPr/>
        </p:nvSpPr>
        <p:spPr bwMode="auto">
          <a:xfrm>
            <a:off x="7620000" y="4953000"/>
            <a:ext cx="1109663" cy="636588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200"/>
              <a:t>Node</a:t>
            </a:r>
          </a:p>
          <a:p>
            <a:pPr eaLnBrk="0" hangingPunct="0"/>
            <a:r>
              <a:rPr lang="en-US" sz="1200"/>
              <a:t>Management </a:t>
            </a:r>
          </a:p>
          <a:p>
            <a:pPr eaLnBrk="0" hangingPunct="0"/>
            <a:r>
              <a:rPr lang="en-US" sz="1200"/>
              <a:t>Agents</a:t>
            </a:r>
          </a:p>
        </p:txBody>
      </p:sp>
      <p:sp>
        <p:nvSpPr>
          <p:cNvPr id="237641" name="Text Box 73"/>
          <p:cNvSpPr txBox="1">
            <a:spLocks noChangeArrowheads="1"/>
          </p:cNvSpPr>
          <p:nvPr/>
        </p:nvSpPr>
        <p:spPr bwMode="auto">
          <a:xfrm>
            <a:off x="6096000" y="2438400"/>
            <a:ext cx="1697038" cy="271463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200"/>
              <a:t>LEAF, LEMON, others</a:t>
            </a:r>
          </a:p>
        </p:txBody>
      </p:sp>
      <p:sp>
        <p:nvSpPr>
          <p:cNvPr id="237642" name="Text Box 74"/>
          <p:cNvSpPr txBox="1">
            <a:spLocks noChangeArrowheads="1"/>
          </p:cNvSpPr>
          <p:nvPr/>
        </p:nvSpPr>
        <p:spPr bwMode="auto">
          <a:xfrm>
            <a:off x="-32" y="6629424"/>
            <a:ext cx="2006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A50021"/>
                </a:solidFill>
              </a:rPr>
              <a:t>Source: German Cancio, CERN IT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ChangeArrowheads="1"/>
          </p:cNvSpPr>
          <p:nvPr/>
        </p:nvSpPr>
        <p:spPr bwMode="auto">
          <a:xfrm>
            <a:off x="652434" y="1647806"/>
            <a:ext cx="3589338" cy="4114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/>
          <a:lstStyle/>
          <a:p>
            <a:pPr algn="ctr"/>
            <a:r>
              <a:rPr lang="en-US">
                <a:latin typeface="Arial Narrow" pitchFamily="34" charset="0"/>
              </a:rPr>
              <a:t>           </a:t>
            </a:r>
          </a:p>
        </p:txBody>
      </p:sp>
      <p:sp>
        <p:nvSpPr>
          <p:cNvPr id="249860" name="Rectangle 4"/>
          <p:cNvSpPr>
            <a:spLocks noChangeArrowheads="1"/>
          </p:cNvSpPr>
          <p:nvPr/>
        </p:nvSpPr>
        <p:spPr bwMode="auto">
          <a:xfrm>
            <a:off x="500034" y="1495406"/>
            <a:ext cx="3590925" cy="4114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/>
          <a:lstStyle/>
          <a:p>
            <a:pPr algn="ctr"/>
            <a:r>
              <a:rPr lang="en-US">
                <a:latin typeface="Arial Narrow" pitchFamily="34" charset="0"/>
              </a:rPr>
              <a:t>           </a:t>
            </a: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5757834" y="3705206"/>
            <a:ext cx="2251075" cy="28956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/>
          <a:lstStyle/>
          <a:p>
            <a:pPr algn="ctr"/>
            <a:endParaRPr lang="fr-CH">
              <a:latin typeface="Arial Narrow" pitchFamily="34" charset="0"/>
            </a:endParaRPr>
          </a:p>
        </p:txBody>
      </p:sp>
      <p:sp>
        <p:nvSpPr>
          <p:cNvPr id="249862" name="Rectangle 6"/>
          <p:cNvSpPr>
            <a:spLocks noChangeArrowheads="1"/>
          </p:cNvSpPr>
          <p:nvPr/>
        </p:nvSpPr>
        <p:spPr bwMode="auto">
          <a:xfrm>
            <a:off x="6138834" y="3324206"/>
            <a:ext cx="1466850" cy="396875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Arial Narrow" pitchFamily="34" charset="0"/>
              </a:rPr>
              <a:t>Install server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929034" y="4543406"/>
            <a:ext cx="1524000" cy="685800"/>
            <a:chOff x="2448" y="2832"/>
            <a:chExt cx="1104" cy="432"/>
          </a:xfrm>
        </p:grpSpPr>
        <p:sp>
          <p:nvSpPr>
            <p:cNvPr id="249864" name="AutoShape 8"/>
            <p:cNvSpPr>
              <a:spLocks noChangeArrowheads="1"/>
            </p:cNvSpPr>
            <p:nvPr/>
          </p:nvSpPr>
          <p:spPr bwMode="auto">
            <a:xfrm flipH="1">
              <a:off x="2448" y="2832"/>
              <a:ext cx="1104" cy="43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865" name="Text Box 9"/>
            <p:cNvSpPr txBox="1">
              <a:spLocks noChangeArrowheads="1"/>
            </p:cNvSpPr>
            <p:nvPr/>
          </p:nvSpPr>
          <p:spPr bwMode="auto">
            <a:xfrm>
              <a:off x="2688" y="2928"/>
              <a:ext cx="720" cy="231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>
                  <a:latin typeface="Arial Narrow" pitchFamily="34" charset="0"/>
                </a:rPr>
                <a:t>base OS</a:t>
              </a:r>
            </a:p>
          </p:txBody>
        </p:sp>
      </p:grpSp>
      <p:sp>
        <p:nvSpPr>
          <p:cNvPr id="249866" name="Rectangle 10"/>
          <p:cNvSpPr>
            <a:spLocks noChangeArrowheads="1"/>
          </p:cNvSpPr>
          <p:nvPr/>
        </p:nvSpPr>
        <p:spPr bwMode="auto">
          <a:xfrm>
            <a:off x="5605434" y="5000606"/>
            <a:ext cx="268288" cy="609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en-US" sz="2000">
                <a:latin typeface="Arial Narrow" pitchFamily="34" charset="0"/>
              </a:rPr>
              <a:t>dhcp</a:t>
            </a:r>
          </a:p>
        </p:txBody>
      </p:sp>
      <p:sp>
        <p:nvSpPr>
          <p:cNvPr id="249867" name="Rectangle 11"/>
          <p:cNvSpPr>
            <a:spLocks noChangeArrowheads="1"/>
          </p:cNvSpPr>
          <p:nvPr/>
        </p:nvSpPr>
        <p:spPr bwMode="auto">
          <a:xfrm>
            <a:off x="5605434" y="5762606"/>
            <a:ext cx="300038" cy="50482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en-GB" sz="2000">
                <a:latin typeface="Arial Narrow" pitchFamily="34" charset="0"/>
              </a:rPr>
              <a:t>pxe</a:t>
            </a:r>
            <a:endParaRPr lang="en-US" sz="2000">
              <a:latin typeface="Arial Narrow" pitchFamily="34" charset="0"/>
            </a:endParaRPr>
          </a:p>
        </p:txBody>
      </p:sp>
      <p:sp>
        <p:nvSpPr>
          <p:cNvPr id="249868" name="Rectangle 12"/>
          <p:cNvSpPr>
            <a:spLocks noChangeArrowheads="1"/>
          </p:cNvSpPr>
          <p:nvPr/>
        </p:nvSpPr>
        <p:spPr bwMode="auto">
          <a:xfrm>
            <a:off x="5605434" y="4010006"/>
            <a:ext cx="290513" cy="762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r>
              <a:rPr lang="en-US" sz="2000">
                <a:latin typeface="Arial Narrow" pitchFamily="34" charset="0"/>
              </a:rPr>
              <a:t>nfs/http</a:t>
            </a:r>
          </a:p>
        </p:txBody>
      </p:sp>
      <p:sp>
        <p:nvSpPr>
          <p:cNvPr id="249869" name="Line 13"/>
          <p:cNvSpPr>
            <a:spLocks noChangeShapeType="1"/>
          </p:cNvSpPr>
          <p:nvPr/>
        </p:nvSpPr>
        <p:spPr bwMode="auto">
          <a:xfrm flipH="1" flipV="1">
            <a:off x="5911822" y="4391006"/>
            <a:ext cx="3794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9870" name="AutoShape 14"/>
          <p:cNvSpPr>
            <a:spLocks noChangeArrowheads="1"/>
          </p:cNvSpPr>
          <p:nvPr/>
        </p:nvSpPr>
        <p:spPr bwMode="auto">
          <a:xfrm>
            <a:off x="6215034" y="3781406"/>
            <a:ext cx="1524000" cy="1176338"/>
          </a:xfrm>
          <a:prstGeom prst="roundRect">
            <a:avLst>
              <a:gd name="adj" fmla="val 16667"/>
            </a:avLst>
          </a:prstGeom>
          <a:solidFill>
            <a:srgbClr val="C0C0C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249871" name="Text Box 15"/>
          <p:cNvSpPr txBox="1">
            <a:spLocks noChangeArrowheads="1"/>
          </p:cNvSpPr>
          <p:nvPr/>
        </p:nvSpPr>
        <p:spPr bwMode="auto">
          <a:xfrm>
            <a:off x="6062634" y="3781406"/>
            <a:ext cx="1828800" cy="113030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800" dirty="0">
                <a:latin typeface="Arial Narrow" pitchFamily="34" charset="0"/>
              </a:rPr>
              <a:t>Vendor </a:t>
            </a:r>
          </a:p>
          <a:p>
            <a:pPr algn="ctr" eaLnBrk="0" hangingPunct="0"/>
            <a:r>
              <a:rPr lang="en-US" sz="1800" dirty="0">
                <a:latin typeface="Arial Narrow" pitchFamily="34" charset="0"/>
              </a:rPr>
              <a:t>System installer</a:t>
            </a:r>
          </a:p>
          <a:p>
            <a:pPr algn="ctr" eaLnBrk="0" hangingPunct="0"/>
            <a:r>
              <a:rPr lang="en-US" sz="1600" i="1" dirty="0" smtClean="0">
                <a:latin typeface="Arial Narrow" pitchFamily="34" charset="0"/>
              </a:rPr>
              <a:t>RHEL*, Solaris,</a:t>
            </a:r>
            <a:endParaRPr lang="en-US" sz="1600" i="1" dirty="0">
              <a:latin typeface="Arial Narrow" pitchFamily="34" charset="0"/>
            </a:endParaRPr>
          </a:p>
          <a:p>
            <a:pPr algn="ctr" eaLnBrk="0" hangingPunct="0"/>
            <a:r>
              <a:rPr lang="en-US" sz="1600" i="1" dirty="0">
                <a:latin typeface="Arial Narrow" pitchFamily="34" charset="0"/>
              </a:rPr>
              <a:t>Fedora,…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109634" y="2638406"/>
            <a:ext cx="2444750" cy="1676400"/>
            <a:chOff x="816" y="1632"/>
            <a:chExt cx="1540" cy="1056"/>
          </a:xfrm>
        </p:grpSpPr>
        <p:sp>
          <p:nvSpPr>
            <p:cNvPr id="249873" name="Rectangle 17"/>
            <p:cNvSpPr>
              <a:spLocks noChangeArrowheads="1"/>
            </p:cNvSpPr>
            <p:nvPr/>
          </p:nvSpPr>
          <p:spPr bwMode="auto">
            <a:xfrm>
              <a:off x="864" y="2208"/>
              <a:ext cx="1440" cy="48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249874" name="Rectangle 18"/>
            <p:cNvSpPr>
              <a:spLocks noChangeArrowheads="1"/>
            </p:cNvSpPr>
            <p:nvPr/>
          </p:nvSpPr>
          <p:spPr bwMode="auto">
            <a:xfrm>
              <a:off x="816" y="2256"/>
              <a:ext cx="1437" cy="385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dirty="0">
                  <a:latin typeface="Arial Narrow" pitchFamily="34" charset="0"/>
                </a:rPr>
                <a:t>System services</a:t>
              </a:r>
            </a:p>
            <a:p>
              <a:pPr algn="ctr" eaLnBrk="0" hangingPunct="0"/>
              <a:r>
                <a:rPr lang="en-US" sz="1600" i="1" dirty="0">
                  <a:latin typeface="Arial Narrow" pitchFamily="34" charset="0"/>
                </a:rPr>
                <a:t>  </a:t>
              </a:r>
              <a:r>
                <a:rPr lang="en-US" sz="1600" i="1" dirty="0" err="1">
                  <a:latin typeface="Arial Narrow" pitchFamily="34" charset="0"/>
                </a:rPr>
                <a:t>AFS,LSF,SSH,accounting</a:t>
              </a:r>
              <a:r>
                <a:rPr lang="en-US" sz="1600" i="1" dirty="0">
                  <a:latin typeface="Arial Narrow" pitchFamily="34" charset="0"/>
                </a:rPr>
                <a:t>..</a:t>
              </a:r>
            </a:p>
          </p:txBody>
        </p:sp>
        <p:sp>
          <p:nvSpPr>
            <p:cNvPr id="249875" name="Rectangle 19"/>
            <p:cNvSpPr>
              <a:spLocks noChangeArrowheads="1"/>
            </p:cNvSpPr>
            <p:nvPr/>
          </p:nvSpPr>
          <p:spPr bwMode="auto">
            <a:xfrm>
              <a:off x="864" y="1632"/>
              <a:ext cx="1440" cy="48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prstDash val="dash"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249876" name="Text Box 20"/>
            <p:cNvSpPr txBox="1">
              <a:spLocks noChangeArrowheads="1"/>
            </p:cNvSpPr>
            <p:nvPr/>
          </p:nvSpPr>
          <p:spPr bwMode="auto">
            <a:xfrm>
              <a:off x="816" y="1680"/>
              <a:ext cx="1540" cy="385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>
                  <a:latin typeface="Arial Narrow" pitchFamily="34" charset="0"/>
                </a:rPr>
                <a:t>Installed software</a:t>
              </a:r>
            </a:p>
            <a:p>
              <a:pPr algn="ctr" eaLnBrk="0" hangingPunct="0"/>
              <a:r>
                <a:rPr lang="en-US" sz="1600" i="1">
                  <a:latin typeface="Arial Narrow" pitchFamily="34" charset="0"/>
                </a:rPr>
                <a:t>kernel, system, applications..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033434" y="4314806"/>
            <a:ext cx="2649538" cy="1709738"/>
            <a:chOff x="768" y="2688"/>
            <a:chExt cx="1669" cy="1077"/>
          </a:xfrm>
        </p:grpSpPr>
        <p:sp>
          <p:nvSpPr>
            <p:cNvPr id="249878" name="Line 22"/>
            <p:cNvSpPr>
              <a:spLocks noChangeShapeType="1"/>
            </p:cNvSpPr>
            <p:nvPr/>
          </p:nvSpPr>
          <p:spPr bwMode="auto">
            <a:xfrm>
              <a:off x="2208" y="3408"/>
              <a:ext cx="0" cy="3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768" y="2688"/>
              <a:ext cx="1669" cy="720"/>
              <a:chOff x="768" y="2688"/>
              <a:chExt cx="1669" cy="720"/>
            </a:xfrm>
          </p:grpSpPr>
          <p:sp>
            <p:nvSpPr>
              <p:cNvPr id="249880" name="AutoShape 24"/>
              <p:cNvSpPr>
                <a:spLocks noChangeArrowheads="1"/>
              </p:cNvSpPr>
              <p:nvPr/>
            </p:nvSpPr>
            <p:spPr bwMode="auto">
              <a:xfrm>
                <a:off x="1989" y="2976"/>
                <a:ext cx="448" cy="408"/>
              </a:xfrm>
              <a:prstGeom prst="can">
                <a:avLst>
                  <a:gd name="adj" fmla="val 35120"/>
                </a:avLst>
              </a:prstGeom>
              <a:solidFill>
                <a:srgbClr val="FFFF00">
                  <a:alpha val="49001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GB" sz="2000">
                    <a:latin typeface="Arial Narrow" pitchFamily="34" charset="0"/>
                  </a:rPr>
                  <a:t>CCM</a:t>
                </a:r>
                <a:endParaRPr lang="en-US" sz="2000">
                  <a:latin typeface="Arial Narrow" pitchFamily="34" charset="0"/>
                </a:endParaRPr>
              </a:p>
            </p:txBody>
          </p:sp>
          <p:grpSp>
            <p:nvGrpSpPr>
              <p:cNvPr id="6" name="Group 25"/>
              <p:cNvGrpSpPr>
                <a:grpSpLocks/>
              </p:cNvGrpSpPr>
              <p:nvPr/>
            </p:nvGrpSpPr>
            <p:grpSpPr bwMode="auto">
              <a:xfrm>
                <a:off x="768" y="2688"/>
                <a:ext cx="1200" cy="720"/>
                <a:chOff x="1056" y="2688"/>
                <a:chExt cx="1200" cy="720"/>
              </a:xfrm>
            </p:grpSpPr>
            <p:sp>
              <p:nvSpPr>
                <p:cNvPr id="249882" name="AutoShape 26"/>
                <p:cNvSpPr>
                  <a:spLocks noChangeArrowheads="1"/>
                </p:cNvSpPr>
                <p:nvPr/>
              </p:nvSpPr>
              <p:spPr bwMode="auto">
                <a:xfrm rot="16200000">
                  <a:off x="1497" y="2679"/>
                  <a:ext cx="288" cy="306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008000">
                    <a:alpha val="49001"/>
                  </a:srgbClr>
                </a:solidFill>
                <a:ln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249883" name="AutoShape 27"/>
                <p:cNvSpPr>
                  <a:spLocks noChangeArrowheads="1"/>
                </p:cNvSpPr>
                <p:nvPr/>
              </p:nvSpPr>
              <p:spPr bwMode="auto">
                <a:xfrm>
                  <a:off x="1056" y="2976"/>
                  <a:ext cx="1200" cy="4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8000">
                    <a:alpha val="49001"/>
                  </a:srgbClr>
                </a:solidFill>
                <a:ln w="190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249884" name="Rectangle 28"/>
                <p:cNvSpPr>
                  <a:spLocks noChangeArrowheads="1"/>
                </p:cNvSpPr>
                <p:nvPr/>
              </p:nvSpPr>
              <p:spPr bwMode="auto">
                <a:xfrm>
                  <a:off x="1104" y="2976"/>
                  <a:ext cx="1136" cy="404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800">
                      <a:latin typeface="Arial Narrow" pitchFamily="34" charset="0"/>
                    </a:rPr>
                    <a:t>Node Configuration</a:t>
                  </a:r>
                </a:p>
                <a:p>
                  <a:pPr algn="ctr" eaLnBrk="0" hangingPunct="0"/>
                  <a:r>
                    <a:rPr lang="en-US" sz="1800">
                      <a:latin typeface="Arial Narrow" pitchFamily="34" charset="0"/>
                    </a:rPr>
                    <a:t> Manager (NCM)</a:t>
                  </a:r>
                </a:p>
              </p:txBody>
            </p:sp>
          </p:grpSp>
        </p:grp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3700434" y="785794"/>
            <a:ext cx="5340350" cy="2157412"/>
            <a:chOff x="2448" y="465"/>
            <a:chExt cx="3364" cy="1359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2448" y="1008"/>
              <a:ext cx="1296" cy="432"/>
              <a:chOff x="2448" y="1008"/>
              <a:chExt cx="1296" cy="432"/>
            </a:xfrm>
          </p:grpSpPr>
          <p:sp>
            <p:nvSpPr>
              <p:cNvPr id="249887" name="AutoShape 31"/>
              <p:cNvSpPr>
                <a:spLocks noChangeArrowheads="1"/>
              </p:cNvSpPr>
              <p:nvPr/>
            </p:nvSpPr>
            <p:spPr bwMode="auto">
              <a:xfrm flipH="1">
                <a:off x="2448" y="1008"/>
                <a:ext cx="1104" cy="432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9888" name="Text Box 32"/>
              <p:cNvSpPr txBox="1">
                <a:spLocks noChangeArrowheads="1"/>
              </p:cNvSpPr>
              <p:nvPr/>
            </p:nvSpPr>
            <p:spPr bwMode="auto">
              <a:xfrm>
                <a:off x="2688" y="1104"/>
                <a:ext cx="1056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800">
                    <a:latin typeface="Arial Narrow" pitchFamily="34" charset="0"/>
                  </a:rPr>
                  <a:t>RPM, PKG</a:t>
                </a:r>
              </a:p>
            </p:txBody>
          </p:sp>
        </p:grp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3618" y="465"/>
              <a:ext cx="2194" cy="1359"/>
              <a:chOff x="3618" y="465"/>
              <a:chExt cx="2194" cy="1359"/>
            </a:xfrm>
          </p:grpSpPr>
          <p:sp>
            <p:nvSpPr>
              <p:cNvPr id="249890" name="Rectangle 34"/>
              <p:cNvSpPr>
                <a:spLocks noChangeArrowheads="1"/>
              </p:cNvSpPr>
              <p:nvPr/>
            </p:nvSpPr>
            <p:spPr bwMode="auto">
              <a:xfrm>
                <a:off x="3792" y="768"/>
                <a:ext cx="1392" cy="1056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/>
              <a:lstStyle/>
              <a:p>
                <a:pPr algn="ctr"/>
                <a:endParaRPr lang="fr-CH">
                  <a:latin typeface="Arial Narrow" pitchFamily="34" charset="0"/>
                </a:endParaRPr>
              </a:p>
            </p:txBody>
          </p:sp>
          <p:sp>
            <p:nvSpPr>
              <p:cNvPr id="249891" name="Rectangle 35"/>
              <p:cNvSpPr>
                <a:spLocks noChangeArrowheads="1"/>
              </p:cNvSpPr>
              <p:nvPr/>
            </p:nvSpPr>
            <p:spPr bwMode="auto">
              <a:xfrm>
                <a:off x="3751" y="720"/>
                <a:ext cx="1385" cy="1056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/>
              <a:lstStyle/>
              <a:p>
                <a:pPr algn="ctr"/>
                <a:endParaRPr lang="fr-CH">
                  <a:latin typeface="Arial Narrow" pitchFamily="34" charset="0"/>
                </a:endParaRPr>
              </a:p>
            </p:txBody>
          </p:sp>
          <p:sp>
            <p:nvSpPr>
              <p:cNvPr id="249892" name="Rectangle 36"/>
              <p:cNvSpPr>
                <a:spLocks noChangeArrowheads="1"/>
              </p:cNvSpPr>
              <p:nvPr/>
            </p:nvSpPr>
            <p:spPr bwMode="auto">
              <a:xfrm>
                <a:off x="3618" y="1085"/>
                <a:ext cx="168" cy="31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r>
                  <a:rPr lang="en-GB" sz="2000">
                    <a:solidFill>
                      <a:srgbClr val="808080"/>
                    </a:solidFill>
                    <a:latin typeface="Arial Narrow" pitchFamily="34" charset="0"/>
                  </a:rPr>
                  <a:t>nfs</a:t>
                </a:r>
                <a:endParaRPr lang="en-US" sz="2000">
                  <a:solidFill>
                    <a:srgbClr val="80808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9893" name="Rectangle 37"/>
              <p:cNvSpPr>
                <a:spLocks noChangeArrowheads="1"/>
              </p:cNvSpPr>
              <p:nvPr/>
            </p:nvSpPr>
            <p:spPr bwMode="auto">
              <a:xfrm>
                <a:off x="3618" y="768"/>
                <a:ext cx="168" cy="31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r>
                  <a:rPr lang="en-GB" sz="2000">
                    <a:latin typeface="Arial Narrow" pitchFamily="34" charset="0"/>
                  </a:rPr>
                  <a:t>http</a:t>
                </a:r>
                <a:endParaRPr lang="en-US" sz="2000">
                  <a:latin typeface="Arial Narrow" pitchFamily="34" charset="0"/>
                </a:endParaRPr>
              </a:p>
            </p:txBody>
          </p:sp>
          <p:sp>
            <p:nvSpPr>
              <p:cNvPr id="249894" name="Rectangle 38"/>
              <p:cNvSpPr>
                <a:spLocks noChangeArrowheads="1"/>
              </p:cNvSpPr>
              <p:nvPr/>
            </p:nvSpPr>
            <p:spPr bwMode="auto">
              <a:xfrm>
                <a:off x="3618" y="1403"/>
                <a:ext cx="168" cy="318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r>
                  <a:rPr lang="en-GB" sz="2000">
                    <a:solidFill>
                      <a:srgbClr val="808080"/>
                    </a:solidFill>
                    <a:latin typeface="Arial Narrow" pitchFamily="34" charset="0"/>
                  </a:rPr>
                  <a:t>ftp</a:t>
                </a:r>
                <a:endParaRPr lang="en-US" sz="2000">
                  <a:solidFill>
                    <a:srgbClr val="808080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249895" name="Rectangle 39"/>
              <p:cNvSpPr>
                <a:spLocks noChangeArrowheads="1"/>
              </p:cNvSpPr>
              <p:nvPr/>
            </p:nvSpPr>
            <p:spPr bwMode="auto">
              <a:xfrm>
                <a:off x="3840" y="465"/>
                <a:ext cx="1189" cy="250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Arial Narrow" pitchFamily="34" charset="0"/>
                  </a:rPr>
                  <a:t>Software Servers</a:t>
                </a:r>
              </a:p>
            </p:txBody>
          </p:sp>
          <p:sp>
            <p:nvSpPr>
              <p:cNvPr id="249896" name="Line 40"/>
              <p:cNvSpPr>
                <a:spLocks noChangeShapeType="1"/>
              </p:cNvSpPr>
              <p:nvPr/>
            </p:nvSpPr>
            <p:spPr bwMode="auto">
              <a:xfrm flipH="1" flipV="1">
                <a:off x="5040" y="1200"/>
                <a:ext cx="72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897" name="Rectangle 41"/>
              <p:cNvSpPr>
                <a:spLocks noChangeArrowheads="1"/>
              </p:cNvSpPr>
              <p:nvPr/>
            </p:nvSpPr>
            <p:spPr bwMode="auto">
              <a:xfrm>
                <a:off x="5170" y="1008"/>
                <a:ext cx="64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</a:rPr>
                  <a:t>packages</a:t>
                </a:r>
                <a:endParaRPr lang="en-US" sz="1400">
                  <a:latin typeface="Arial Narrow" pitchFamily="34" charset="0"/>
                </a:endParaRPr>
              </a:p>
            </p:txBody>
          </p:sp>
          <p:sp>
            <p:nvSpPr>
              <p:cNvPr id="249898" name="Rectangle 42"/>
              <p:cNvSpPr>
                <a:spLocks noChangeArrowheads="1"/>
              </p:cNvSpPr>
              <p:nvPr/>
            </p:nvSpPr>
            <p:spPr bwMode="auto">
              <a:xfrm>
                <a:off x="5170" y="1248"/>
                <a:ext cx="64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</a:rPr>
                  <a:t>(RPM, PKG)</a:t>
                </a:r>
                <a:endParaRPr lang="en-US" sz="1400">
                  <a:latin typeface="Arial Narrow" pitchFamily="34" charset="0"/>
                </a:endParaRPr>
              </a:p>
            </p:txBody>
          </p:sp>
          <p:sp>
            <p:nvSpPr>
              <p:cNvPr id="249899" name="AutoShape 43"/>
              <p:cNvSpPr>
                <a:spLocks noChangeArrowheads="1"/>
              </p:cNvSpPr>
              <p:nvPr/>
            </p:nvSpPr>
            <p:spPr bwMode="auto">
              <a:xfrm>
                <a:off x="4416" y="864"/>
                <a:ext cx="576" cy="816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49001"/>
                </a:srgbClr>
              </a:solidFill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9900" name="Rectangle 44"/>
              <p:cNvSpPr>
                <a:spLocks noChangeArrowheads="1"/>
              </p:cNvSpPr>
              <p:nvPr/>
            </p:nvSpPr>
            <p:spPr bwMode="auto">
              <a:xfrm>
                <a:off x="4464" y="1104"/>
                <a:ext cx="53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800" dirty="0" err="1">
                    <a:latin typeface="Arial Narrow" pitchFamily="34" charset="0"/>
                  </a:rPr>
                  <a:t>SWRep</a:t>
                </a:r>
                <a:endParaRPr lang="en-US" sz="1800" dirty="0">
                  <a:latin typeface="Arial Narrow" pitchFamily="34" charset="0"/>
                </a:endParaRPr>
              </a:p>
            </p:txBody>
          </p:sp>
          <p:sp>
            <p:nvSpPr>
              <p:cNvPr id="249901" name="AutoShape 45"/>
              <p:cNvSpPr>
                <a:spLocks noChangeArrowheads="1"/>
              </p:cNvSpPr>
              <p:nvPr/>
            </p:nvSpPr>
            <p:spPr bwMode="auto">
              <a:xfrm>
                <a:off x="3936" y="864"/>
                <a:ext cx="448" cy="816"/>
              </a:xfrm>
              <a:prstGeom prst="can">
                <a:avLst>
                  <a:gd name="adj" fmla="val 63969"/>
                </a:avLst>
              </a:prstGeom>
              <a:solidFill>
                <a:srgbClr val="FF0000">
                  <a:alpha val="49001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fr-CH" sz="2000">
                  <a:latin typeface="Arial Narrow" pitchFamily="34" charset="0"/>
                </a:endParaRPr>
              </a:p>
            </p:txBody>
          </p:sp>
          <p:sp>
            <p:nvSpPr>
              <p:cNvPr id="249902" name="Text Box 46"/>
              <p:cNvSpPr txBox="1">
                <a:spLocks noChangeArrowheads="1"/>
              </p:cNvSpPr>
              <p:nvPr/>
            </p:nvSpPr>
            <p:spPr bwMode="auto">
              <a:xfrm rot="5400000">
                <a:off x="3821" y="1334"/>
                <a:ext cx="672" cy="212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600">
                    <a:latin typeface="Arial Narrow" pitchFamily="34" charset="0"/>
                  </a:rPr>
                  <a:t>packages</a:t>
                </a:r>
              </a:p>
            </p:txBody>
          </p:sp>
        </p:grp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2709834" y="5986444"/>
            <a:ext cx="1266825" cy="762000"/>
            <a:chOff x="1152" y="3744"/>
            <a:chExt cx="798" cy="480"/>
          </a:xfrm>
        </p:grpSpPr>
        <p:sp>
          <p:nvSpPr>
            <p:cNvPr id="249904" name="AutoShape 48"/>
            <p:cNvSpPr>
              <a:spLocks noChangeArrowheads="1"/>
            </p:cNvSpPr>
            <p:nvPr/>
          </p:nvSpPr>
          <p:spPr bwMode="auto">
            <a:xfrm>
              <a:off x="1152" y="3744"/>
              <a:ext cx="798" cy="480"/>
            </a:xfrm>
            <a:prstGeom prst="cloudCallout">
              <a:avLst>
                <a:gd name="adj1" fmla="val 3472"/>
                <a:gd name="adj2" fmla="val 41667"/>
              </a:avLst>
            </a:prstGeom>
            <a:solidFill>
              <a:schemeClr val="accent2">
                <a:alpha val="49001"/>
              </a:schemeClr>
            </a:solidFill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 eaLnBrk="0" hangingPunct="0"/>
              <a:endParaRPr lang="fr-CH">
                <a:latin typeface="Arial Narrow" pitchFamily="34" charset="0"/>
              </a:endParaRPr>
            </a:p>
          </p:txBody>
        </p:sp>
        <p:sp>
          <p:nvSpPr>
            <p:cNvPr id="249905" name="Text Box 49"/>
            <p:cNvSpPr txBox="1">
              <a:spLocks noChangeArrowheads="1"/>
            </p:cNvSpPr>
            <p:nvPr/>
          </p:nvSpPr>
          <p:spPr bwMode="auto">
            <a:xfrm>
              <a:off x="1373" y="3840"/>
              <a:ext cx="553" cy="252"/>
            </a:xfrm>
            <a:prstGeom prst="rect">
              <a:avLst/>
            </a:prstGeom>
            <a:noFill/>
            <a:ln w="254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latin typeface="Arial Narrow" pitchFamily="34" charset="0"/>
                </a:rPr>
                <a:t>(s)CDB</a:t>
              </a:r>
              <a:endParaRPr lang="en-US" sz="2000" dirty="0">
                <a:latin typeface="Arial Narrow" pitchFamily="34" charset="0"/>
              </a:endParaRPr>
            </a:p>
          </p:txBody>
        </p:sp>
      </p:grpSp>
      <p:sp>
        <p:nvSpPr>
          <p:cNvPr id="249906" name="Text Box 50"/>
          <p:cNvSpPr txBox="1">
            <a:spLocks noChangeArrowheads="1"/>
          </p:cNvSpPr>
          <p:nvPr/>
        </p:nvSpPr>
        <p:spPr bwMode="auto">
          <a:xfrm>
            <a:off x="1338234" y="1038206"/>
            <a:ext cx="1757363" cy="3968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latin typeface="Arial Narrow" pitchFamily="34" charset="0"/>
              </a:rPr>
              <a:t>Standard nodes</a:t>
            </a:r>
          </a:p>
        </p:txBody>
      </p:sp>
      <p:sp>
        <p:nvSpPr>
          <p:cNvPr id="249907" name="Text Box 51"/>
          <p:cNvSpPr txBox="1">
            <a:spLocks noChangeArrowheads="1"/>
          </p:cNvSpPr>
          <p:nvPr/>
        </p:nvSpPr>
        <p:spPr bwMode="auto">
          <a:xfrm>
            <a:off x="1338234" y="1038206"/>
            <a:ext cx="1905000" cy="3968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 b="1">
                <a:latin typeface="Arial Narrow" pitchFamily="34" charset="0"/>
              </a:rPr>
              <a:t>Managed nodes</a:t>
            </a:r>
          </a:p>
        </p:txBody>
      </p: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3929034" y="4924406"/>
            <a:ext cx="5029200" cy="1524000"/>
            <a:chOff x="2592" y="3072"/>
            <a:chExt cx="3168" cy="960"/>
          </a:xfrm>
        </p:grpSpPr>
        <p:sp>
          <p:nvSpPr>
            <p:cNvPr id="249909" name="Line 53"/>
            <p:cNvSpPr>
              <a:spLocks noChangeShapeType="1"/>
            </p:cNvSpPr>
            <p:nvPr/>
          </p:nvSpPr>
          <p:spPr bwMode="auto">
            <a:xfrm>
              <a:off x="4512" y="3888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910" name="Line 54"/>
            <p:cNvSpPr>
              <a:spLocks noChangeShapeType="1"/>
            </p:cNvSpPr>
            <p:nvPr/>
          </p:nvSpPr>
          <p:spPr bwMode="auto">
            <a:xfrm flipH="1" flipV="1">
              <a:off x="2592" y="4032"/>
              <a:ext cx="19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3840" y="3072"/>
              <a:ext cx="1920" cy="817"/>
              <a:chOff x="3840" y="3072"/>
              <a:chExt cx="1920" cy="817"/>
            </a:xfrm>
          </p:grpSpPr>
          <p:sp>
            <p:nvSpPr>
              <p:cNvPr id="249912" name="AutoShape 56"/>
              <p:cNvSpPr>
                <a:spLocks noChangeArrowheads="1"/>
              </p:cNvSpPr>
              <p:nvPr/>
            </p:nvSpPr>
            <p:spPr bwMode="auto">
              <a:xfrm>
                <a:off x="4032" y="3264"/>
                <a:ext cx="1008" cy="62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9913" name="Rectangle 57"/>
              <p:cNvSpPr>
                <a:spLocks noChangeArrowheads="1"/>
              </p:cNvSpPr>
              <p:nvPr/>
            </p:nvSpPr>
            <p:spPr bwMode="auto">
              <a:xfrm>
                <a:off x="4080" y="3312"/>
                <a:ext cx="864" cy="577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 Narrow" pitchFamily="34" charset="0"/>
                  </a:rPr>
                  <a:t>Install Manager</a:t>
                </a:r>
              </a:p>
              <a:p>
                <a:pPr algn="ctr" eaLnBrk="0" hangingPunct="0"/>
                <a:endParaRPr lang="en-US" sz="1800">
                  <a:latin typeface="Arial Narrow" pitchFamily="34" charset="0"/>
                </a:endParaRPr>
              </a:p>
            </p:txBody>
          </p:sp>
          <p:sp>
            <p:nvSpPr>
              <p:cNvPr id="249914" name="Line 58"/>
              <p:cNvSpPr>
                <a:spLocks noChangeShapeType="1"/>
              </p:cNvSpPr>
              <p:nvPr/>
            </p:nvSpPr>
            <p:spPr bwMode="auto">
              <a:xfrm flipH="1" flipV="1">
                <a:off x="3840" y="3360"/>
                <a:ext cx="22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915" name="Line 59"/>
              <p:cNvSpPr>
                <a:spLocks noChangeShapeType="1"/>
              </p:cNvSpPr>
              <p:nvPr/>
            </p:nvSpPr>
            <p:spPr bwMode="auto">
              <a:xfrm flipH="1" flipV="1">
                <a:off x="3847" y="3792"/>
                <a:ext cx="24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916" name="Line 60"/>
              <p:cNvSpPr>
                <a:spLocks noChangeShapeType="1"/>
              </p:cNvSpPr>
              <p:nvPr/>
            </p:nvSpPr>
            <p:spPr bwMode="auto">
              <a:xfrm>
                <a:off x="4512" y="3072"/>
                <a:ext cx="0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917" name="Rectangle 61"/>
              <p:cNvSpPr>
                <a:spLocks noChangeArrowheads="1"/>
              </p:cNvSpPr>
              <p:nvPr/>
            </p:nvSpPr>
            <p:spPr bwMode="auto">
              <a:xfrm>
                <a:off x="5118" y="3216"/>
                <a:ext cx="642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</a:rPr>
                  <a:t>Node </a:t>
                </a:r>
              </a:p>
              <a:p>
                <a:pPr algn="ctr"/>
                <a:r>
                  <a:rPr lang="en-US" sz="1400">
                    <a:solidFill>
                      <a:srgbClr val="000000"/>
                    </a:solidFill>
                    <a:latin typeface="Arial Narrow" pitchFamily="34" charset="0"/>
                  </a:rPr>
                  <a:t>(re)install</a:t>
                </a:r>
                <a:endParaRPr lang="en-US" sz="1400">
                  <a:latin typeface="Arial Narrow" pitchFamily="34" charset="0"/>
                </a:endParaRPr>
              </a:p>
            </p:txBody>
          </p:sp>
          <p:sp>
            <p:nvSpPr>
              <p:cNvPr id="249918" name="Line 62"/>
              <p:cNvSpPr>
                <a:spLocks noChangeShapeType="1"/>
              </p:cNvSpPr>
              <p:nvPr/>
            </p:nvSpPr>
            <p:spPr bwMode="auto">
              <a:xfrm flipH="1" flipV="1">
                <a:off x="5040" y="3552"/>
                <a:ext cx="57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63"/>
          <p:cNvGrpSpPr>
            <a:grpSpLocks/>
          </p:cNvGrpSpPr>
          <p:nvPr/>
        </p:nvGrpSpPr>
        <p:grpSpPr bwMode="auto">
          <a:xfrm>
            <a:off x="728634" y="1571606"/>
            <a:ext cx="2921000" cy="3581400"/>
            <a:chOff x="576" y="960"/>
            <a:chExt cx="1840" cy="2256"/>
          </a:xfrm>
        </p:grpSpPr>
        <p:grpSp>
          <p:nvGrpSpPr>
            <p:cNvPr id="14" name="Group 64"/>
            <p:cNvGrpSpPr>
              <a:grpSpLocks/>
            </p:cNvGrpSpPr>
            <p:nvPr/>
          </p:nvGrpSpPr>
          <p:grpSpPr bwMode="auto">
            <a:xfrm>
              <a:off x="768" y="960"/>
              <a:ext cx="1648" cy="672"/>
              <a:chOff x="768" y="960"/>
              <a:chExt cx="1648" cy="672"/>
            </a:xfrm>
          </p:grpSpPr>
          <p:sp>
            <p:nvSpPr>
              <p:cNvPr id="249921" name="AutoShape 65"/>
              <p:cNvSpPr>
                <a:spLocks noChangeArrowheads="1"/>
              </p:cNvSpPr>
              <p:nvPr/>
            </p:nvSpPr>
            <p:spPr bwMode="auto">
              <a:xfrm>
                <a:off x="1968" y="960"/>
                <a:ext cx="448" cy="408"/>
              </a:xfrm>
              <a:prstGeom prst="can">
                <a:avLst>
                  <a:gd name="adj" fmla="val 35120"/>
                </a:avLst>
              </a:prstGeom>
              <a:solidFill>
                <a:srgbClr val="FF0000">
                  <a:alpha val="49001"/>
                </a:srgb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GB" sz="2000">
                    <a:latin typeface="Arial Narrow" pitchFamily="34" charset="0"/>
                  </a:rPr>
                  <a:t>cache</a:t>
                </a:r>
                <a:endParaRPr lang="en-US" sz="2000">
                  <a:latin typeface="Arial Narrow" pitchFamily="34" charset="0"/>
                </a:endParaRPr>
              </a:p>
            </p:txBody>
          </p:sp>
          <p:sp>
            <p:nvSpPr>
              <p:cNvPr id="249922" name="AutoShape 66"/>
              <p:cNvSpPr>
                <a:spLocks noChangeArrowheads="1"/>
              </p:cNvSpPr>
              <p:nvPr/>
            </p:nvSpPr>
            <p:spPr bwMode="auto">
              <a:xfrm rot="5400000">
                <a:off x="1185" y="1359"/>
                <a:ext cx="240" cy="306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0000">
                  <a:alpha val="49001"/>
                </a:srgbClr>
              </a:solidFill>
              <a:ln w="190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9923" name="AutoShape 67"/>
              <p:cNvSpPr>
                <a:spLocks noChangeArrowheads="1"/>
              </p:cNvSpPr>
              <p:nvPr/>
            </p:nvSpPr>
            <p:spPr bwMode="auto">
              <a:xfrm>
                <a:off x="768" y="960"/>
                <a:ext cx="1152" cy="432"/>
              </a:xfrm>
              <a:prstGeom prst="roundRect">
                <a:avLst>
                  <a:gd name="adj" fmla="val 16667"/>
                </a:avLst>
              </a:prstGeom>
              <a:solidFill>
                <a:srgbClr val="FF0000">
                  <a:alpha val="49001"/>
                </a:srgbClr>
              </a:solidFill>
              <a:ln w="190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lIns="90488" tIns="44450" rIns="90488" bIns="44450" anchor="ctr"/>
              <a:lstStyle/>
              <a:p>
                <a:endParaRPr lang="en-US"/>
              </a:p>
            </p:txBody>
          </p:sp>
          <p:sp>
            <p:nvSpPr>
              <p:cNvPr id="249924" name="Rectangle 68"/>
              <p:cNvSpPr>
                <a:spLocks noChangeArrowheads="1"/>
              </p:cNvSpPr>
              <p:nvPr/>
            </p:nvSpPr>
            <p:spPr bwMode="auto">
              <a:xfrm>
                <a:off x="857" y="960"/>
                <a:ext cx="1029" cy="404"/>
              </a:xfrm>
              <a:prstGeom prst="rect">
                <a:avLst/>
              </a:prstGeom>
              <a:noFill/>
              <a:ln w="254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800">
                    <a:latin typeface="Arial Narrow" pitchFamily="34" charset="0"/>
                  </a:rPr>
                  <a:t>SW package </a:t>
                </a:r>
              </a:p>
              <a:p>
                <a:pPr algn="ctr" eaLnBrk="0" hangingPunct="0"/>
                <a:r>
                  <a:rPr lang="en-US" sz="1800">
                    <a:latin typeface="Arial Narrow" pitchFamily="34" charset="0"/>
                  </a:rPr>
                  <a:t>Manager (SPMA)</a:t>
                </a:r>
              </a:p>
            </p:txBody>
          </p:sp>
        </p:grpSp>
        <p:sp>
          <p:nvSpPr>
            <p:cNvPr id="249925" name="Line 69"/>
            <p:cNvSpPr>
              <a:spLocks noChangeShapeType="1"/>
            </p:cNvSpPr>
            <p:nvPr/>
          </p:nvSpPr>
          <p:spPr bwMode="auto">
            <a:xfrm flipH="1" flipV="1">
              <a:off x="576" y="3216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926" name="Line 70"/>
            <p:cNvSpPr>
              <a:spLocks noChangeShapeType="1"/>
            </p:cNvSpPr>
            <p:nvPr/>
          </p:nvSpPr>
          <p:spPr bwMode="auto">
            <a:xfrm>
              <a:off x="576" y="1200"/>
              <a:ext cx="0" cy="20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927" name="Line 71"/>
            <p:cNvSpPr>
              <a:spLocks noChangeShapeType="1"/>
            </p:cNvSpPr>
            <p:nvPr/>
          </p:nvSpPr>
          <p:spPr bwMode="auto">
            <a:xfrm flipH="1">
              <a:off x="576" y="1200"/>
              <a:ext cx="1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9928" name="Picture 72" descr="quattor-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500042"/>
            <a:ext cx="127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9930" name="Text Box 74"/>
          <p:cNvSpPr txBox="1">
            <a:spLocks noChangeArrowheads="1"/>
          </p:cNvSpPr>
          <p:nvPr/>
        </p:nvSpPr>
        <p:spPr bwMode="auto">
          <a:xfrm>
            <a:off x="0" y="6629400"/>
            <a:ext cx="2006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A50021"/>
                </a:solidFill>
              </a:rPr>
              <a:t>Source: German Cancio, CERN IT</a:t>
            </a:r>
          </a:p>
        </p:txBody>
      </p:sp>
      <p:sp>
        <p:nvSpPr>
          <p:cNvPr id="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8604"/>
            <a:ext cx="7772400" cy="676260"/>
          </a:xfrm>
        </p:spPr>
        <p:txBody>
          <a:bodyPr/>
          <a:lstStyle/>
          <a:p>
            <a:r>
              <a:rPr lang="en-US" smtClean="0"/>
              <a:t>Node Management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Miscellaneous systems configuration hints</a:t>
            </a:r>
            <a:br>
              <a:rPr lang="en-US" dirty="0" smtClean="0"/>
            </a:br>
            <a:r>
              <a:rPr lang="en-US" i="1" dirty="0" smtClean="0"/>
              <a:t>an arbitrary selection of deployed configurations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smtClean="0"/>
              <a:t>WISDOM: drug discovery</a:t>
            </a: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068638"/>
            <a:ext cx="4141787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93713"/>
            <a:ext cx="23050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71438" y="1916113"/>
            <a:ext cx="677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b="1">
                <a:solidFill>
                  <a:srgbClr val="2B519A"/>
                </a:solidFill>
              </a:rPr>
              <a:t>over 46 million ligands virtually docked on malaria </a:t>
            </a:r>
            <a:br>
              <a:rPr lang="en-GB" b="1">
                <a:solidFill>
                  <a:srgbClr val="2B519A"/>
                </a:solidFill>
              </a:rPr>
            </a:br>
            <a:r>
              <a:rPr lang="en-GB" b="1">
                <a:solidFill>
                  <a:srgbClr val="2B519A"/>
                </a:solidFill>
              </a:rPr>
              <a:t>and H5N1 avian flu viruses in less than a month</a:t>
            </a: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2124075" y="5276850"/>
            <a:ext cx="259238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buFontTx/>
              <a:buChar char="•"/>
            </a:pPr>
            <a:r>
              <a:rPr lang="en-GB" b="1">
                <a:solidFill>
                  <a:srgbClr val="2B519A"/>
                </a:solidFill>
              </a:rPr>
              <a:t> 47 sites</a:t>
            </a:r>
          </a:p>
          <a:p>
            <a:pPr lvl="1" eaLnBrk="0" hangingPunct="0">
              <a:buFontTx/>
              <a:buChar char="•"/>
            </a:pPr>
            <a:r>
              <a:rPr lang="en-GB" b="1">
                <a:solidFill>
                  <a:srgbClr val="2B519A"/>
                </a:solidFill>
              </a:rPr>
              <a:t> 15 countries</a:t>
            </a:r>
          </a:p>
          <a:p>
            <a:pPr lvl="1" eaLnBrk="0" hangingPunct="0">
              <a:buFontTx/>
              <a:buChar char="•"/>
            </a:pPr>
            <a:endParaRPr lang="en-GB" b="1">
              <a:solidFill>
                <a:srgbClr val="2B519A"/>
              </a:solidFill>
            </a:endParaRPr>
          </a:p>
          <a:p>
            <a:pPr lvl="1" eaLnBrk="0" hangingPunct="0">
              <a:buFontTx/>
              <a:buChar char="•"/>
            </a:pPr>
            <a:r>
              <a:rPr lang="en-GB">
                <a:solidFill>
                  <a:srgbClr val="2B519A"/>
                </a:solidFill>
              </a:rPr>
              <a:t> 3000 CPUs</a:t>
            </a:r>
          </a:p>
          <a:p>
            <a:pPr lvl="1" eaLnBrk="0" hangingPunct="0">
              <a:buFontTx/>
              <a:buChar char="•"/>
            </a:pPr>
            <a:r>
              <a:rPr lang="en-GB">
                <a:solidFill>
                  <a:srgbClr val="2B519A"/>
                </a:solidFill>
              </a:rPr>
              <a:t> 12 TByte disk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611188" y="3068638"/>
            <a:ext cx="39544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GB" b="1"/>
              <a:t>used 100 </a:t>
            </a:r>
            <a:r>
              <a:rPr lang="en-GB" b="1" i="1"/>
              <a:t>years</a:t>
            </a:r>
            <a:r>
              <a:rPr lang="en-GB" b="1"/>
              <a:t> of CPU power</a:t>
            </a:r>
          </a:p>
          <a:p>
            <a:pPr algn="r" eaLnBrk="0" hangingPunct="0"/>
            <a:r>
              <a:rPr lang="en-GB" b="1"/>
              <a:t>speedup ~ 100 times!</a:t>
            </a:r>
          </a:p>
        </p:txBody>
      </p:sp>
      <p:pic>
        <p:nvPicPr>
          <p:cNvPr id="90122" name="Picture 10" descr="EGEElogo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949950"/>
            <a:ext cx="1181100" cy="68580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grpSp>
        <p:nvGrpSpPr>
          <p:cNvPr id="35849" name="Group 11"/>
          <p:cNvGrpSpPr>
            <a:grpSpLocks noChangeAspect="1"/>
          </p:cNvGrpSpPr>
          <p:nvPr/>
        </p:nvGrpSpPr>
        <p:grpSpPr bwMode="auto">
          <a:xfrm>
            <a:off x="323850" y="4868863"/>
            <a:ext cx="608013" cy="950912"/>
            <a:chOff x="2529" y="1611"/>
            <a:chExt cx="702" cy="1098"/>
          </a:xfrm>
        </p:grpSpPr>
        <p:sp>
          <p:nvSpPr>
            <p:cNvPr id="35851" name="AutoShape 12"/>
            <p:cNvSpPr>
              <a:spLocks noChangeAspect="1" noChangeArrowheads="1" noTextEdit="1"/>
            </p:cNvSpPr>
            <p:nvPr/>
          </p:nvSpPr>
          <p:spPr bwMode="auto">
            <a:xfrm>
              <a:off x="2529" y="1611"/>
              <a:ext cx="702" cy="1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13"/>
            <p:cNvSpPr>
              <a:spLocks noChangeAspect="1"/>
            </p:cNvSpPr>
            <p:nvPr/>
          </p:nvSpPr>
          <p:spPr bwMode="auto">
            <a:xfrm>
              <a:off x="2562" y="2475"/>
              <a:ext cx="194" cy="224"/>
            </a:xfrm>
            <a:custGeom>
              <a:avLst/>
              <a:gdLst>
                <a:gd name="T0" fmla="*/ 0 w 82"/>
                <a:gd name="T1" fmla="*/ 7 h 95"/>
                <a:gd name="T2" fmla="*/ 35 w 82"/>
                <a:gd name="T3" fmla="*/ 0 h 95"/>
                <a:gd name="T4" fmla="*/ 88 w 82"/>
                <a:gd name="T5" fmla="*/ 149 h 95"/>
                <a:gd name="T6" fmla="*/ 97 w 82"/>
                <a:gd name="T7" fmla="*/ 186 h 95"/>
                <a:gd name="T8" fmla="*/ 97 w 82"/>
                <a:gd name="T9" fmla="*/ 186 h 95"/>
                <a:gd name="T10" fmla="*/ 109 w 82"/>
                <a:gd name="T11" fmla="*/ 149 h 95"/>
                <a:gd name="T12" fmla="*/ 159 w 82"/>
                <a:gd name="T13" fmla="*/ 5 h 95"/>
                <a:gd name="T14" fmla="*/ 194 w 82"/>
                <a:gd name="T15" fmla="*/ 5 h 95"/>
                <a:gd name="T16" fmla="*/ 114 w 82"/>
                <a:gd name="T17" fmla="*/ 224 h 95"/>
                <a:gd name="T18" fmla="*/ 78 w 82"/>
                <a:gd name="T19" fmla="*/ 224 h 95"/>
                <a:gd name="T20" fmla="*/ 0 w 82"/>
                <a:gd name="T21" fmla="*/ 7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95"/>
                <a:gd name="T35" fmla="*/ 82 w 82"/>
                <a:gd name="T36" fmla="*/ 95 h 9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95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8" y="69"/>
                    <a:pt x="40" y="75"/>
                    <a:pt x="41" y="79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74"/>
                    <a:pt x="44" y="70"/>
                    <a:pt x="46" y="63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33" y="95"/>
                    <a:pt x="33" y="95"/>
                    <a:pt x="33" y="95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3" name="Freeform 14"/>
            <p:cNvSpPr>
              <a:spLocks noChangeAspect="1"/>
            </p:cNvSpPr>
            <p:nvPr/>
          </p:nvSpPr>
          <p:spPr bwMode="auto">
            <a:xfrm>
              <a:off x="2796" y="2381"/>
              <a:ext cx="64" cy="321"/>
            </a:xfrm>
            <a:custGeom>
              <a:avLst/>
              <a:gdLst>
                <a:gd name="T0" fmla="*/ 0 w 27"/>
                <a:gd name="T1" fmla="*/ 7 h 136"/>
                <a:gd name="T2" fmla="*/ 36 w 27"/>
                <a:gd name="T3" fmla="*/ 0 h 136"/>
                <a:gd name="T4" fmla="*/ 40 w 27"/>
                <a:gd name="T5" fmla="*/ 66 h 136"/>
                <a:gd name="T6" fmla="*/ 40 w 27"/>
                <a:gd name="T7" fmla="*/ 274 h 136"/>
                <a:gd name="T8" fmla="*/ 55 w 27"/>
                <a:gd name="T9" fmla="*/ 295 h 136"/>
                <a:gd name="T10" fmla="*/ 57 w 27"/>
                <a:gd name="T11" fmla="*/ 295 h 136"/>
                <a:gd name="T12" fmla="*/ 64 w 27"/>
                <a:gd name="T13" fmla="*/ 316 h 136"/>
                <a:gd name="T14" fmla="*/ 43 w 27"/>
                <a:gd name="T15" fmla="*/ 321 h 136"/>
                <a:gd name="T16" fmla="*/ 17 w 27"/>
                <a:gd name="T17" fmla="*/ 312 h 136"/>
                <a:gd name="T18" fmla="*/ 7 w 27"/>
                <a:gd name="T19" fmla="*/ 281 h 136"/>
                <a:gd name="T20" fmla="*/ 7 w 27"/>
                <a:gd name="T21" fmla="*/ 66 h 136"/>
                <a:gd name="T22" fmla="*/ 0 w 27"/>
                <a:gd name="T23" fmla="*/ 7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136"/>
                <a:gd name="T38" fmla="*/ 27 w 27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136">
                  <a:moveTo>
                    <a:pt x="0" y="3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7"/>
                    <a:pt x="17" y="17"/>
                    <a:pt x="17" y="28"/>
                  </a:cubicBezTo>
                  <a:cubicBezTo>
                    <a:pt x="17" y="116"/>
                    <a:pt x="17" y="116"/>
                    <a:pt x="17" y="116"/>
                  </a:cubicBezTo>
                  <a:cubicBezTo>
                    <a:pt x="17" y="123"/>
                    <a:pt x="18" y="125"/>
                    <a:pt x="23" y="125"/>
                  </a:cubicBezTo>
                  <a:cubicBezTo>
                    <a:pt x="23" y="125"/>
                    <a:pt x="24" y="125"/>
                    <a:pt x="24" y="125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4" y="136"/>
                    <a:pt x="22" y="136"/>
                    <a:pt x="18" y="136"/>
                  </a:cubicBezTo>
                  <a:cubicBezTo>
                    <a:pt x="13" y="136"/>
                    <a:pt x="10" y="135"/>
                    <a:pt x="7" y="132"/>
                  </a:cubicBezTo>
                  <a:cubicBezTo>
                    <a:pt x="4" y="129"/>
                    <a:pt x="3" y="126"/>
                    <a:pt x="3" y="11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4"/>
                    <a:pt x="2" y="9"/>
                    <a:pt x="0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4" name="Freeform 15"/>
            <p:cNvSpPr>
              <a:spLocks noChangeAspect="1" noEditPoints="1"/>
            </p:cNvSpPr>
            <p:nvPr/>
          </p:nvSpPr>
          <p:spPr bwMode="auto">
            <a:xfrm>
              <a:off x="3014" y="2473"/>
              <a:ext cx="174" cy="229"/>
            </a:xfrm>
            <a:custGeom>
              <a:avLst/>
              <a:gdLst>
                <a:gd name="T0" fmla="*/ 155 w 74"/>
                <a:gd name="T1" fmla="*/ 182 h 97"/>
                <a:gd name="T2" fmla="*/ 169 w 74"/>
                <a:gd name="T3" fmla="*/ 203 h 97"/>
                <a:gd name="T4" fmla="*/ 96 w 74"/>
                <a:gd name="T5" fmla="*/ 229 h 97"/>
                <a:gd name="T6" fmla="*/ 0 w 74"/>
                <a:gd name="T7" fmla="*/ 113 h 97"/>
                <a:gd name="T8" fmla="*/ 26 w 74"/>
                <a:gd name="T9" fmla="*/ 31 h 97"/>
                <a:gd name="T10" fmla="*/ 89 w 74"/>
                <a:gd name="T11" fmla="*/ 0 h 97"/>
                <a:gd name="T12" fmla="*/ 150 w 74"/>
                <a:gd name="T13" fmla="*/ 26 h 97"/>
                <a:gd name="T14" fmla="*/ 174 w 74"/>
                <a:gd name="T15" fmla="*/ 118 h 97"/>
                <a:gd name="T16" fmla="*/ 174 w 74"/>
                <a:gd name="T17" fmla="*/ 123 h 97"/>
                <a:gd name="T18" fmla="*/ 38 w 74"/>
                <a:gd name="T19" fmla="*/ 123 h 97"/>
                <a:gd name="T20" fmla="*/ 38 w 74"/>
                <a:gd name="T21" fmla="*/ 127 h 97"/>
                <a:gd name="T22" fmla="*/ 49 w 74"/>
                <a:gd name="T23" fmla="*/ 175 h 97"/>
                <a:gd name="T24" fmla="*/ 103 w 74"/>
                <a:gd name="T25" fmla="*/ 201 h 97"/>
                <a:gd name="T26" fmla="*/ 155 w 74"/>
                <a:gd name="T27" fmla="*/ 182 h 97"/>
                <a:gd name="T28" fmla="*/ 38 w 74"/>
                <a:gd name="T29" fmla="*/ 97 h 97"/>
                <a:gd name="T30" fmla="*/ 139 w 74"/>
                <a:gd name="T31" fmla="*/ 97 h 97"/>
                <a:gd name="T32" fmla="*/ 127 w 74"/>
                <a:gd name="T33" fmla="*/ 47 h 97"/>
                <a:gd name="T34" fmla="*/ 89 w 74"/>
                <a:gd name="T35" fmla="*/ 28 h 97"/>
                <a:gd name="T36" fmla="*/ 38 w 74"/>
                <a:gd name="T37" fmla="*/ 97 h 9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"/>
                <a:gd name="T58" fmla="*/ 0 h 97"/>
                <a:gd name="T59" fmla="*/ 74 w 74"/>
                <a:gd name="T60" fmla="*/ 97 h 9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" h="97">
                  <a:moveTo>
                    <a:pt x="66" y="77"/>
                  </a:moveTo>
                  <a:cubicBezTo>
                    <a:pt x="72" y="86"/>
                    <a:pt x="72" y="86"/>
                    <a:pt x="72" y="86"/>
                  </a:cubicBezTo>
                  <a:cubicBezTo>
                    <a:pt x="64" y="93"/>
                    <a:pt x="53" y="97"/>
                    <a:pt x="41" y="97"/>
                  </a:cubicBezTo>
                  <a:cubicBezTo>
                    <a:pt x="15" y="97"/>
                    <a:pt x="0" y="79"/>
                    <a:pt x="0" y="48"/>
                  </a:cubicBezTo>
                  <a:cubicBezTo>
                    <a:pt x="0" y="33"/>
                    <a:pt x="3" y="23"/>
                    <a:pt x="11" y="13"/>
                  </a:cubicBezTo>
                  <a:cubicBezTo>
                    <a:pt x="18" y="5"/>
                    <a:pt x="27" y="0"/>
                    <a:pt x="38" y="0"/>
                  </a:cubicBezTo>
                  <a:cubicBezTo>
                    <a:pt x="48" y="0"/>
                    <a:pt x="57" y="4"/>
                    <a:pt x="64" y="11"/>
                  </a:cubicBezTo>
                  <a:cubicBezTo>
                    <a:pt x="71" y="19"/>
                    <a:pt x="74" y="28"/>
                    <a:pt x="74" y="50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63"/>
                    <a:pt x="18" y="69"/>
                    <a:pt x="21" y="74"/>
                  </a:cubicBezTo>
                  <a:cubicBezTo>
                    <a:pt x="26" y="82"/>
                    <a:pt x="34" y="85"/>
                    <a:pt x="44" y="85"/>
                  </a:cubicBezTo>
                  <a:cubicBezTo>
                    <a:pt x="53" y="85"/>
                    <a:pt x="60" y="83"/>
                    <a:pt x="66" y="77"/>
                  </a:cubicBezTo>
                  <a:close/>
                  <a:moveTo>
                    <a:pt x="16" y="41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58" y="31"/>
                    <a:pt x="57" y="25"/>
                    <a:pt x="54" y="20"/>
                  </a:cubicBezTo>
                  <a:cubicBezTo>
                    <a:pt x="51" y="15"/>
                    <a:pt x="45" y="12"/>
                    <a:pt x="38" y="12"/>
                  </a:cubicBezTo>
                  <a:cubicBezTo>
                    <a:pt x="25" y="12"/>
                    <a:pt x="17" y="22"/>
                    <a:pt x="16" y="4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5" name="Freeform 16"/>
            <p:cNvSpPr>
              <a:spLocks noChangeAspect="1"/>
            </p:cNvSpPr>
            <p:nvPr/>
          </p:nvSpPr>
          <p:spPr bwMode="auto">
            <a:xfrm>
              <a:off x="2531" y="2071"/>
              <a:ext cx="265" cy="239"/>
            </a:xfrm>
            <a:custGeom>
              <a:avLst/>
              <a:gdLst>
                <a:gd name="T0" fmla="*/ 239 w 112"/>
                <a:gd name="T1" fmla="*/ 0 h 101"/>
                <a:gd name="T2" fmla="*/ 26 w 112"/>
                <a:gd name="T3" fmla="*/ 0 h 101"/>
                <a:gd name="T4" fmla="*/ 26 w 112"/>
                <a:gd name="T5" fmla="*/ 0 h 101"/>
                <a:gd name="T6" fmla="*/ 0 w 112"/>
                <a:gd name="T7" fmla="*/ 239 h 101"/>
                <a:gd name="T8" fmla="*/ 265 w 112"/>
                <a:gd name="T9" fmla="*/ 239 h 101"/>
                <a:gd name="T10" fmla="*/ 239 w 112"/>
                <a:gd name="T11" fmla="*/ 0 h 101"/>
                <a:gd name="T12" fmla="*/ 239 w 112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1"/>
                <a:gd name="T23" fmla="*/ 112 w 112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1">
                  <a:moveTo>
                    <a:pt x="101" y="0"/>
                  </a:moveTo>
                  <a:cubicBezTo>
                    <a:pt x="65" y="33"/>
                    <a:pt x="47" y="3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2" y="101"/>
                  </a:cubicBezTo>
                  <a:cubicBezTo>
                    <a:pt x="68" y="57"/>
                    <a:pt x="64" y="4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408521"/>
            </a:solidFill>
            <a:ln w="3175">
              <a:solidFill>
                <a:srgbClr val="40852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6" name="Freeform 17"/>
            <p:cNvSpPr>
              <a:spLocks noChangeAspect="1"/>
            </p:cNvSpPr>
            <p:nvPr/>
          </p:nvSpPr>
          <p:spPr bwMode="auto">
            <a:xfrm>
              <a:off x="2770" y="1859"/>
              <a:ext cx="215" cy="212"/>
            </a:xfrm>
            <a:custGeom>
              <a:avLst/>
              <a:gdLst>
                <a:gd name="T0" fmla="*/ 215 w 91"/>
                <a:gd name="T1" fmla="*/ 0 h 90"/>
                <a:gd name="T2" fmla="*/ 213 w 91"/>
                <a:gd name="T3" fmla="*/ 0 h 90"/>
                <a:gd name="T4" fmla="*/ 215 w 91"/>
                <a:gd name="T5" fmla="*/ 0 h 90"/>
                <a:gd name="T6" fmla="*/ 213 w 91"/>
                <a:gd name="T7" fmla="*/ 0 h 90"/>
                <a:gd name="T8" fmla="*/ 2 w 91"/>
                <a:gd name="T9" fmla="*/ 0 h 90"/>
                <a:gd name="T10" fmla="*/ 0 w 91"/>
                <a:gd name="T11" fmla="*/ 0 h 90"/>
                <a:gd name="T12" fmla="*/ 0 w 91"/>
                <a:gd name="T13" fmla="*/ 210 h 90"/>
                <a:gd name="T14" fmla="*/ 2 w 91"/>
                <a:gd name="T15" fmla="*/ 212 h 90"/>
                <a:gd name="T16" fmla="*/ 213 w 91"/>
                <a:gd name="T17" fmla="*/ 212 h 90"/>
                <a:gd name="T18" fmla="*/ 213 w 91"/>
                <a:gd name="T19" fmla="*/ 212 h 90"/>
                <a:gd name="T20" fmla="*/ 215 w 91"/>
                <a:gd name="T21" fmla="*/ 210 h 90"/>
                <a:gd name="T22" fmla="*/ 215 w 91"/>
                <a:gd name="T23" fmla="*/ 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"/>
                <a:gd name="T37" fmla="*/ 0 h 90"/>
                <a:gd name="T38" fmla="*/ 91 w 91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" h="90">
                  <a:moveTo>
                    <a:pt x="9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1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7" y="33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36"/>
                    <a:pt x="34" y="53"/>
                    <a:pt x="0" y="89"/>
                  </a:cubicBezTo>
                  <a:cubicBezTo>
                    <a:pt x="0" y="90"/>
                    <a:pt x="0" y="90"/>
                    <a:pt x="1" y="90"/>
                  </a:cubicBezTo>
                  <a:cubicBezTo>
                    <a:pt x="37" y="57"/>
                    <a:pt x="54" y="57"/>
                    <a:pt x="90" y="90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0" y="90"/>
                    <a:pt x="90" y="89"/>
                    <a:pt x="91" y="89"/>
                  </a:cubicBezTo>
                  <a:cubicBezTo>
                    <a:pt x="57" y="53"/>
                    <a:pt x="57" y="36"/>
                    <a:pt x="91" y="0"/>
                  </a:cubicBez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7" name="Freeform 18"/>
            <p:cNvSpPr>
              <a:spLocks noChangeAspect="1"/>
            </p:cNvSpPr>
            <p:nvPr/>
          </p:nvSpPr>
          <p:spPr bwMode="auto">
            <a:xfrm>
              <a:off x="2531" y="1618"/>
              <a:ext cx="265" cy="241"/>
            </a:xfrm>
            <a:custGeom>
              <a:avLst/>
              <a:gdLst>
                <a:gd name="T0" fmla="*/ 239 w 112"/>
                <a:gd name="T1" fmla="*/ 241 h 102"/>
                <a:gd name="T2" fmla="*/ 239 w 112"/>
                <a:gd name="T3" fmla="*/ 239 h 102"/>
                <a:gd name="T4" fmla="*/ 265 w 112"/>
                <a:gd name="T5" fmla="*/ 0 h 102"/>
                <a:gd name="T6" fmla="*/ 0 w 112"/>
                <a:gd name="T7" fmla="*/ 0 h 102"/>
                <a:gd name="T8" fmla="*/ 26 w 112"/>
                <a:gd name="T9" fmla="*/ 239 h 102"/>
                <a:gd name="T10" fmla="*/ 26 w 112"/>
                <a:gd name="T11" fmla="*/ 241 h 102"/>
                <a:gd name="T12" fmla="*/ 239 w 112"/>
                <a:gd name="T13" fmla="*/ 241 h 1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2"/>
                <a:gd name="T22" fmla="*/ 0 h 102"/>
                <a:gd name="T23" fmla="*/ 112 w 112"/>
                <a:gd name="T24" fmla="*/ 102 h 1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2" h="102">
                  <a:moveTo>
                    <a:pt x="101" y="102"/>
                  </a:moveTo>
                  <a:cubicBezTo>
                    <a:pt x="101" y="101"/>
                    <a:pt x="101" y="101"/>
                    <a:pt x="101" y="101"/>
                  </a:cubicBezTo>
                  <a:cubicBezTo>
                    <a:pt x="64" y="61"/>
                    <a:pt x="68" y="44"/>
                    <a:pt x="112" y="0"/>
                  </a:cubicBezTo>
                  <a:cubicBezTo>
                    <a:pt x="64" y="48"/>
                    <a:pt x="48" y="48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1" y="102"/>
                  </a:cubicBezTo>
                  <a:cubicBezTo>
                    <a:pt x="47" y="68"/>
                    <a:pt x="65" y="68"/>
                    <a:pt x="101" y="102"/>
                  </a:cubicBez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8" name="Freeform 19"/>
            <p:cNvSpPr>
              <a:spLocks noChangeAspect="1"/>
            </p:cNvSpPr>
            <p:nvPr/>
          </p:nvSpPr>
          <p:spPr bwMode="auto">
            <a:xfrm>
              <a:off x="2770" y="1859"/>
              <a:ext cx="3" cy="1"/>
            </a:xfrm>
            <a:custGeom>
              <a:avLst/>
              <a:gdLst>
                <a:gd name="T0" fmla="*/ 3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59" name="Freeform 20"/>
            <p:cNvSpPr>
              <a:spLocks noChangeAspect="1"/>
            </p:cNvSpPr>
            <p:nvPr/>
          </p:nvSpPr>
          <p:spPr bwMode="auto">
            <a:xfrm>
              <a:off x="2770" y="1859"/>
              <a:ext cx="3" cy="1"/>
            </a:xfrm>
            <a:custGeom>
              <a:avLst/>
              <a:gdLst>
                <a:gd name="T0" fmla="*/ 3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0" name="Freeform 21"/>
            <p:cNvSpPr>
              <a:spLocks noChangeAspect="1"/>
            </p:cNvSpPr>
            <p:nvPr/>
          </p:nvSpPr>
          <p:spPr bwMode="auto">
            <a:xfrm>
              <a:off x="2531" y="1859"/>
              <a:ext cx="26" cy="26"/>
            </a:xfrm>
            <a:custGeom>
              <a:avLst/>
              <a:gdLst>
                <a:gd name="T0" fmla="*/ 0 w 11"/>
                <a:gd name="T1" fmla="*/ 26 h 11"/>
                <a:gd name="T2" fmla="*/ 26 w 11"/>
                <a:gd name="T3" fmla="*/ 0 h 11"/>
                <a:gd name="T4" fmla="*/ 26 w 11"/>
                <a:gd name="T5" fmla="*/ 0 h 11"/>
                <a:gd name="T6" fmla="*/ 0 w 11"/>
                <a:gd name="T7" fmla="*/ 2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0" y="11"/>
                  </a:moveTo>
                  <a:cubicBezTo>
                    <a:pt x="4" y="7"/>
                    <a:pt x="7" y="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3"/>
                    <a:pt x="4" y="7"/>
                    <a:pt x="0" y="11"/>
                  </a:cubicBezTo>
                  <a:close/>
                </a:path>
              </a:pathLst>
            </a:custGeom>
            <a:noFill/>
            <a:ln w="3175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1" name="Freeform 22"/>
            <p:cNvSpPr>
              <a:spLocks noChangeAspect="1"/>
            </p:cNvSpPr>
            <p:nvPr/>
          </p:nvSpPr>
          <p:spPr bwMode="auto">
            <a:xfrm>
              <a:off x="2531" y="1831"/>
              <a:ext cx="26" cy="28"/>
            </a:xfrm>
            <a:custGeom>
              <a:avLst/>
              <a:gdLst>
                <a:gd name="T0" fmla="*/ 0 w 11"/>
                <a:gd name="T1" fmla="*/ 0 h 12"/>
                <a:gd name="T2" fmla="*/ 26 w 11"/>
                <a:gd name="T3" fmla="*/ 28 h 12"/>
                <a:gd name="T4" fmla="*/ 26 w 11"/>
                <a:gd name="T5" fmla="*/ 26 h 12"/>
                <a:gd name="T6" fmla="*/ 0 w 11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2"/>
                <a:gd name="T14" fmla="*/ 11 w 11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2">
                  <a:moveTo>
                    <a:pt x="0" y="0"/>
                  </a:moveTo>
                  <a:cubicBezTo>
                    <a:pt x="4" y="4"/>
                    <a:pt x="7" y="8"/>
                    <a:pt x="11" y="1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8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2" name="Freeform 23"/>
            <p:cNvSpPr>
              <a:spLocks noChangeAspect="1"/>
            </p:cNvSpPr>
            <p:nvPr/>
          </p:nvSpPr>
          <p:spPr bwMode="auto">
            <a:xfrm>
              <a:off x="2770" y="1857"/>
              <a:ext cx="3" cy="2"/>
            </a:xfrm>
            <a:custGeom>
              <a:avLst/>
              <a:gdLst>
                <a:gd name="T0" fmla="*/ 0 w 1"/>
                <a:gd name="T1" fmla="*/ 0 h 1"/>
                <a:gd name="T2" fmla="*/ 3 w 1"/>
                <a:gd name="T3" fmla="*/ 2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3" name="Freeform 24"/>
            <p:cNvSpPr>
              <a:spLocks noChangeAspect="1"/>
            </p:cNvSpPr>
            <p:nvPr/>
          </p:nvSpPr>
          <p:spPr bwMode="auto">
            <a:xfrm>
              <a:off x="2770" y="1857"/>
              <a:ext cx="3" cy="2"/>
            </a:xfrm>
            <a:custGeom>
              <a:avLst/>
              <a:gdLst>
                <a:gd name="T0" fmla="*/ 0 w 1"/>
                <a:gd name="T1" fmla="*/ 0 h 1"/>
                <a:gd name="T2" fmla="*/ 3 w 1"/>
                <a:gd name="T3" fmla="*/ 2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</a:path>
              </a:pathLst>
            </a:custGeom>
            <a:noFill/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4" name="Freeform 25"/>
            <p:cNvSpPr>
              <a:spLocks noChangeAspect="1"/>
            </p:cNvSpPr>
            <p:nvPr/>
          </p:nvSpPr>
          <p:spPr bwMode="auto">
            <a:xfrm>
              <a:off x="3198" y="1859"/>
              <a:ext cx="26" cy="26"/>
            </a:xfrm>
            <a:custGeom>
              <a:avLst/>
              <a:gdLst>
                <a:gd name="T0" fmla="*/ 26 w 11"/>
                <a:gd name="T1" fmla="*/ 26 h 11"/>
                <a:gd name="T2" fmla="*/ 0 w 11"/>
                <a:gd name="T3" fmla="*/ 0 h 11"/>
                <a:gd name="T4" fmla="*/ 0 w 11"/>
                <a:gd name="T5" fmla="*/ 0 h 11"/>
                <a:gd name="T6" fmla="*/ 26 w 11"/>
                <a:gd name="T7" fmla="*/ 2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11" y="11"/>
                  </a:moveTo>
                  <a:cubicBezTo>
                    <a:pt x="7" y="7"/>
                    <a:pt x="3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7" y="7"/>
                    <a:pt x="11" y="11"/>
                  </a:cubicBezTo>
                  <a:close/>
                </a:path>
              </a:pathLst>
            </a:custGeom>
            <a:solidFill>
              <a:srgbClr val="8054A6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5" name="Freeform 26"/>
            <p:cNvSpPr>
              <a:spLocks noChangeAspect="1"/>
            </p:cNvSpPr>
            <p:nvPr/>
          </p:nvSpPr>
          <p:spPr bwMode="auto">
            <a:xfrm>
              <a:off x="3198" y="1831"/>
              <a:ext cx="26" cy="28"/>
            </a:xfrm>
            <a:custGeom>
              <a:avLst/>
              <a:gdLst>
                <a:gd name="T0" fmla="*/ 0 w 11"/>
                <a:gd name="T1" fmla="*/ 26 h 12"/>
                <a:gd name="T2" fmla="*/ 0 w 11"/>
                <a:gd name="T3" fmla="*/ 28 h 12"/>
                <a:gd name="T4" fmla="*/ 26 w 11"/>
                <a:gd name="T5" fmla="*/ 0 h 12"/>
                <a:gd name="T6" fmla="*/ 0 w 11"/>
                <a:gd name="T7" fmla="*/ 2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2"/>
                <a:gd name="T14" fmla="*/ 11 w 11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2"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3" y="8"/>
                    <a:pt x="7" y="4"/>
                    <a:pt x="11" y="0"/>
                  </a:cubicBezTo>
                  <a:cubicBezTo>
                    <a:pt x="7" y="4"/>
                    <a:pt x="3" y="8"/>
                    <a:pt x="0" y="11"/>
                  </a:cubicBezTo>
                  <a:close/>
                </a:path>
              </a:pathLst>
            </a:custGeom>
            <a:solidFill>
              <a:srgbClr val="8054A6"/>
            </a:solidFill>
            <a:ln w="3175">
              <a:solidFill>
                <a:srgbClr val="8069B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6" name="Freeform 27"/>
            <p:cNvSpPr>
              <a:spLocks noChangeAspect="1"/>
            </p:cNvSpPr>
            <p:nvPr/>
          </p:nvSpPr>
          <p:spPr bwMode="auto">
            <a:xfrm>
              <a:off x="2983" y="1618"/>
              <a:ext cx="241" cy="241"/>
            </a:xfrm>
            <a:custGeom>
              <a:avLst/>
              <a:gdLst>
                <a:gd name="T0" fmla="*/ 213 w 102"/>
                <a:gd name="T1" fmla="*/ 241 h 102"/>
                <a:gd name="T2" fmla="*/ 215 w 102"/>
                <a:gd name="T3" fmla="*/ 239 h 102"/>
                <a:gd name="T4" fmla="*/ 241 w 102"/>
                <a:gd name="T5" fmla="*/ 0 h 102"/>
                <a:gd name="T6" fmla="*/ 2 w 102"/>
                <a:gd name="T7" fmla="*/ 26 h 102"/>
                <a:gd name="T8" fmla="*/ 0 w 102"/>
                <a:gd name="T9" fmla="*/ 28 h 102"/>
                <a:gd name="T10" fmla="*/ 2 w 102"/>
                <a:gd name="T11" fmla="*/ 239 h 102"/>
                <a:gd name="T12" fmla="*/ 2 w 102"/>
                <a:gd name="T13" fmla="*/ 239 h 102"/>
                <a:gd name="T14" fmla="*/ 2 w 102"/>
                <a:gd name="T15" fmla="*/ 239 h 102"/>
                <a:gd name="T16" fmla="*/ 2 w 102"/>
                <a:gd name="T17" fmla="*/ 241 h 102"/>
                <a:gd name="T18" fmla="*/ 213 w 102"/>
                <a:gd name="T19" fmla="*/ 241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102"/>
                <a:gd name="T32" fmla="*/ 102 w 102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102">
                  <a:moveTo>
                    <a:pt x="90" y="102"/>
                  </a:moveTo>
                  <a:cubicBezTo>
                    <a:pt x="91" y="101"/>
                    <a:pt x="91" y="101"/>
                    <a:pt x="91" y="101"/>
                  </a:cubicBezTo>
                  <a:cubicBezTo>
                    <a:pt x="54" y="61"/>
                    <a:pt x="58" y="44"/>
                    <a:pt x="102" y="0"/>
                  </a:cubicBezTo>
                  <a:cubicBezTo>
                    <a:pt x="58" y="44"/>
                    <a:pt x="41" y="48"/>
                    <a:pt x="1" y="11"/>
                  </a:cubicBezTo>
                  <a:cubicBezTo>
                    <a:pt x="1" y="11"/>
                    <a:pt x="1" y="11"/>
                    <a:pt x="0" y="12"/>
                  </a:cubicBezTo>
                  <a:cubicBezTo>
                    <a:pt x="34" y="48"/>
                    <a:pt x="34" y="65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" y="101"/>
                    <a:pt x="1" y="101"/>
                    <a:pt x="1" y="102"/>
                  </a:cubicBezTo>
                  <a:cubicBezTo>
                    <a:pt x="37" y="68"/>
                    <a:pt x="54" y="68"/>
                    <a:pt x="90" y="102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7" name="Freeform 28"/>
            <p:cNvSpPr>
              <a:spLocks noChangeAspect="1"/>
            </p:cNvSpPr>
            <p:nvPr/>
          </p:nvSpPr>
          <p:spPr bwMode="auto">
            <a:xfrm>
              <a:off x="2957" y="2071"/>
              <a:ext cx="267" cy="239"/>
            </a:xfrm>
            <a:custGeom>
              <a:avLst/>
              <a:gdLst>
                <a:gd name="T0" fmla="*/ 239 w 113"/>
                <a:gd name="T1" fmla="*/ 0 h 101"/>
                <a:gd name="T2" fmla="*/ 28 w 113"/>
                <a:gd name="T3" fmla="*/ 0 h 101"/>
                <a:gd name="T4" fmla="*/ 26 w 113"/>
                <a:gd name="T5" fmla="*/ 0 h 101"/>
                <a:gd name="T6" fmla="*/ 0 w 113"/>
                <a:gd name="T7" fmla="*/ 239 h 101"/>
                <a:gd name="T8" fmla="*/ 267 w 113"/>
                <a:gd name="T9" fmla="*/ 239 h 101"/>
                <a:gd name="T10" fmla="*/ 241 w 113"/>
                <a:gd name="T11" fmla="*/ 0 h 101"/>
                <a:gd name="T12" fmla="*/ 239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9" y="53"/>
                    <a:pt x="65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2" y="0"/>
                    <a:pt x="102" y="0"/>
                    <a:pt x="101" y="0"/>
                  </a:cubicBezTo>
                  <a:close/>
                </a:path>
              </a:pathLst>
            </a:custGeom>
            <a:solidFill>
              <a:srgbClr val="0C419A"/>
            </a:solidFill>
            <a:ln w="3175">
              <a:solidFill>
                <a:srgbClr val="0C419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8" name="Freeform 29"/>
            <p:cNvSpPr>
              <a:spLocks noChangeAspect="1"/>
            </p:cNvSpPr>
            <p:nvPr/>
          </p:nvSpPr>
          <p:spPr bwMode="auto">
            <a:xfrm>
              <a:off x="2531" y="2071"/>
              <a:ext cx="26" cy="26"/>
            </a:xfrm>
            <a:custGeom>
              <a:avLst/>
              <a:gdLst>
                <a:gd name="T0" fmla="*/ 0 w 11"/>
                <a:gd name="T1" fmla="*/ 26 h 11"/>
                <a:gd name="T2" fmla="*/ 26 w 11"/>
                <a:gd name="T3" fmla="*/ 0 h 11"/>
                <a:gd name="T4" fmla="*/ 26 w 11"/>
                <a:gd name="T5" fmla="*/ 0 h 11"/>
                <a:gd name="T6" fmla="*/ 0 w 11"/>
                <a:gd name="T7" fmla="*/ 2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0" y="11"/>
                  </a:moveTo>
                  <a:cubicBezTo>
                    <a:pt x="4" y="7"/>
                    <a:pt x="7" y="4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3"/>
                    <a:pt x="4" y="7"/>
                    <a:pt x="0" y="11"/>
                  </a:cubicBezTo>
                  <a:close/>
                </a:path>
              </a:pathLst>
            </a:custGeom>
            <a:noFill/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69" name="Freeform 30"/>
            <p:cNvSpPr>
              <a:spLocks noChangeAspect="1"/>
            </p:cNvSpPr>
            <p:nvPr/>
          </p:nvSpPr>
          <p:spPr bwMode="auto">
            <a:xfrm>
              <a:off x="2531" y="2045"/>
              <a:ext cx="26" cy="26"/>
            </a:xfrm>
            <a:custGeom>
              <a:avLst/>
              <a:gdLst>
                <a:gd name="T0" fmla="*/ 0 w 11"/>
                <a:gd name="T1" fmla="*/ 0 h 11"/>
                <a:gd name="T2" fmla="*/ 26 w 11"/>
                <a:gd name="T3" fmla="*/ 26 h 11"/>
                <a:gd name="T4" fmla="*/ 26 w 11"/>
                <a:gd name="T5" fmla="*/ 24 h 11"/>
                <a:gd name="T6" fmla="*/ 0 w 11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0" y="0"/>
                  </a:moveTo>
                  <a:cubicBezTo>
                    <a:pt x="4" y="3"/>
                    <a:pt x="7" y="7"/>
                    <a:pt x="11" y="11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09625"/>
            </a:solidFill>
            <a:ln w="3175">
              <a:solidFill>
                <a:srgbClr val="40852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0" name="Freeform 31"/>
            <p:cNvSpPr>
              <a:spLocks noChangeAspect="1"/>
            </p:cNvSpPr>
            <p:nvPr/>
          </p:nvSpPr>
          <p:spPr bwMode="auto">
            <a:xfrm>
              <a:off x="3198" y="2071"/>
              <a:ext cx="26" cy="26"/>
            </a:xfrm>
            <a:custGeom>
              <a:avLst/>
              <a:gdLst>
                <a:gd name="T0" fmla="*/ 26 w 11"/>
                <a:gd name="T1" fmla="*/ 26 h 11"/>
                <a:gd name="T2" fmla="*/ 0 w 11"/>
                <a:gd name="T3" fmla="*/ 0 h 11"/>
                <a:gd name="T4" fmla="*/ 0 w 11"/>
                <a:gd name="T5" fmla="*/ 0 h 11"/>
                <a:gd name="T6" fmla="*/ 26 w 11"/>
                <a:gd name="T7" fmla="*/ 26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11" y="11"/>
                  </a:moveTo>
                  <a:cubicBezTo>
                    <a:pt x="7" y="7"/>
                    <a:pt x="3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4"/>
                    <a:pt x="7" y="7"/>
                    <a:pt x="11" y="11"/>
                  </a:cubicBezTo>
                  <a:close/>
                </a:path>
              </a:pathLst>
            </a:custGeom>
            <a:noFill/>
            <a:ln w="3175">
              <a:solidFill>
                <a:srgbClr val="8069B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1" name="Freeform 32"/>
            <p:cNvSpPr>
              <a:spLocks noChangeAspect="1"/>
            </p:cNvSpPr>
            <p:nvPr/>
          </p:nvSpPr>
          <p:spPr bwMode="auto">
            <a:xfrm>
              <a:off x="3198" y="2045"/>
              <a:ext cx="26" cy="26"/>
            </a:xfrm>
            <a:custGeom>
              <a:avLst/>
              <a:gdLst>
                <a:gd name="T0" fmla="*/ 26 w 11"/>
                <a:gd name="T1" fmla="*/ 0 h 11"/>
                <a:gd name="T2" fmla="*/ 0 w 11"/>
                <a:gd name="T3" fmla="*/ 24 h 11"/>
                <a:gd name="T4" fmla="*/ 0 w 11"/>
                <a:gd name="T5" fmla="*/ 26 h 11"/>
                <a:gd name="T6" fmla="*/ 26 w 11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11" y="0"/>
                  </a:moveTo>
                  <a:cubicBezTo>
                    <a:pt x="7" y="3"/>
                    <a:pt x="3" y="7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7"/>
                    <a:pt x="7" y="3"/>
                    <a:pt x="11" y="0"/>
                  </a:cubicBezTo>
                  <a:close/>
                </a:path>
              </a:pathLst>
            </a:custGeom>
            <a:solidFill>
              <a:srgbClr val="322D91"/>
            </a:solidFill>
            <a:ln w="3175">
              <a:solidFill>
                <a:srgbClr val="322D9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2" name="Freeform 33"/>
            <p:cNvSpPr>
              <a:spLocks noChangeAspect="1"/>
            </p:cNvSpPr>
            <p:nvPr/>
          </p:nvSpPr>
          <p:spPr bwMode="auto">
            <a:xfrm>
              <a:off x="2557" y="1859"/>
              <a:ext cx="213" cy="212"/>
            </a:xfrm>
            <a:custGeom>
              <a:avLst/>
              <a:gdLst>
                <a:gd name="T0" fmla="*/ 213 w 90"/>
                <a:gd name="T1" fmla="*/ 212 h 90"/>
                <a:gd name="T2" fmla="*/ 213 w 90"/>
                <a:gd name="T3" fmla="*/ 210 h 90"/>
                <a:gd name="T4" fmla="*/ 213 w 90"/>
                <a:gd name="T5" fmla="*/ 0 h 90"/>
                <a:gd name="T6" fmla="*/ 213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210 h 90"/>
                <a:gd name="T14" fmla="*/ 0 w 90"/>
                <a:gd name="T15" fmla="*/ 212 h 90"/>
                <a:gd name="T16" fmla="*/ 213 w 90"/>
                <a:gd name="T17" fmla="*/ 212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90"/>
                <a:gd name="T29" fmla="*/ 90 w 90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90">
                  <a:moveTo>
                    <a:pt x="90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7" y="53"/>
                    <a:pt x="57" y="36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4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4" y="57"/>
                    <a:pt x="90" y="90"/>
                  </a:cubicBezTo>
                  <a:close/>
                </a:path>
              </a:pathLst>
            </a:custGeom>
            <a:solidFill>
              <a:srgbClr val="B3DC10"/>
            </a:solidFill>
            <a:ln w="3175">
              <a:solidFill>
                <a:srgbClr val="B3DC1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3" name="Freeform 34"/>
            <p:cNvSpPr>
              <a:spLocks noChangeAspect="1"/>
            </p:cNvSpPr>
            <p:nvPr/>
          </p:nvSpPr>
          <p:spPr bwMode="auto">
            <a:xfrm>
              <a:off x="2744" y="2071"/>
              <a:ext cx="267" cy="239"/>
            </a:xfrm>
            <a:custGeom>
              <a:avLst/>
              <a:gdLst>
                <a:gd name="T0" fmla="*/ 239 w 113"/>
                <a:gd name="T1" fmla="*/ 0 h 101"/>
                <a:gd name="T2" fmla="*/ 28 w 113"/>
                <a:gd name="T3" fmla="*/ 0 h 101"/>
                <a:gd name="T4" fmla="*/ 26 w 113"/>
                <a:gd name="T5" fmla="*/ 0 h 101"/>
                <a:gd name="T6" fmla="*/ 0 w 113"/>
                <a:gd name="T7" fmla="*/ 239 h 101"/>
                <a:gd name="T8" fmla="*/ 267 w 113"/>
                <a:gd name="T9" fmla="*/ 239 h 101"/>
                <a:gd name="T10" fmla="*/ 241 w 113"/>
                <a:gd name="T11" fmla="*/ 0 h 101"/>
                <a:gd name="T12" fmla="*/ 239 w 113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101"/>
                <a:gd name="T23" fmla="*/ 113 w 113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101">
                  <a:moveTo>
                    <a:pt x="101" y="0"/>
                  </a:moveTo>
                  <a:cubicBezTo>
                    <a:pt x="65" y="33"/>
                    <a:pt x="48" y="33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48" y="40"/>
                    <a:pt x="44" y="57"/>
                    <a:pt x="0" y="101"/>
                  </a:cubicBezTo>
                  <a:cubicBezTo>
                    <a:pt x="48" y="53"/>
                    <a:pt x="64" y="53"/>
                    <a:pt x="113" y="101"/>
                  </a:cubicBezTo>
                  <a:cubicBezTo>
                    <a:pt x="69" y="57"/>
                    <a:pt x="65" y="40"/>
                    <a:pt x="102" y="0"/>
                  </a:cubicBezTo>
                  <a:cubicBezTo>
                    <a:pt x="101" y="0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367A8A"/>
            </a:solidFill>
            <a:ln w="3175">
              <a:solidFill>
                <a:srgbClr val="367A8A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4" name="Freeform 35"/>
            <p:cNvSpPr>
              <a:spLocks noChangeAspect="1"/>
            </p:cNvSpPr>
            <p:nvPr/>
          </p:nvSpPr>
          <p:spPr bwMode="auto">
            <a:xfrm>
              <a:off x="2985" y="1618"/>
              <a:ext cx="26" cy="26"/>
            </a:xfrm>
            <a:custGeom>
              <a:avLst/>
              <a:gdLst>
                <a:gd name="T0" fmla="*/ 26 w 11"/>
                <a:gd name="T1" fmla="*/ 0 h 11"/>
                <a:gd name="T2" fmla="*/ 0 w 11"/>
                <a:gd name="T3" fmla="*/ 26 h 11"/>
                <a:gd name="T4" fmla="*/ 0 w 11"/>
                <a:gd name="T5" fmla="*/ 26 h 11"/>
                <a:gd name="T6" fmla="*/ 26 w 11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"/>
                <a:gd name="T13" fmla="*/ 0 h 11"/>
                <a:gd name="T14" fmla="*/ 11 w 11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" h="11">
                  <a:moveTo>
                    <a:pt x="11" y="0"/>
                  </a:moveTo>
                  <a:cubicBezTo>
                    <a:pt x="7" y="4"/>
                    <a:pt x="3" y="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8"/>
                    <a:pt x="7" y="4"/>
                    <a:pt x="11" y="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5" name="Freeform 36"/>
            <p:cNvSpPr>
              <a:spLocks noChangeAspect="1"/>
            </p:cNvSpPr>
            <p:nvPr/>
          </p:nvSpPr>
          <p:spPr bwMode="auto">
            <a:xfrm>
              <a:off x="2957" y="1618"/>
              <a:ext cx="28" cy="26"/>
            </a:xfrm>
            <a:custGeom>
              <a:avLst/>
              <a:gdLst>
                <a:gd name="T0" fmla="*/ 0 w 12"/>
                <a:gd name="T1" fmla="*/ 0 h 11"/>
                <a:gd name="T2" fmla="*/ 26 w 12"/>
                <a:gd name="T3" fmla="*/ 26 h 11"/>
                <a:gd name="T4" fmla="*/ 28 w 12"/>
                <a:gd name="T5" fmla="*/ 26 h 11"/>
                <a:gd name="T6" fmla="*/ 0 w 12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11"/>
                <a:gd name="T14" fmla="*/ 12 w 12"/>
                <a:gd name="T15" fmla="*/ 11 h 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11">
                  <a:moveTo>
                    <a:pt x="0" y="0"/>
                  </a:moveTo>
                  <a:cubicBezTo>
                    <a:pt x="4" y="4"/>
                    <a:pt x="8" y="8"/>
                    <a:pt x="11" y="11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8" y="8"/>
                    <a:pt x="4" y="4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6" name="Freeform 37"/>
            <p:cNvSpPr>
              <a:spLocks noChangeAspect="1"/>
            </p:cNvSpPr>
            <p:nvPr/>
          </p:nvSpPr>
          <p:spPr bwMode="auto">
            <a:xfrm>
              <a:off x="2744" y="1618"/>
              <a:ext cx="241" cy="241"/>
            </a:xfrm>
            <a:custGeom>
              <a:avLst/>
              <a:gdLst>
                <a:gd name="T0" fmla="*/ 239 w 102"/>
                <a:gd name="T1" fmla="*/ 28 h 102"/>
                <a:gd name="T2" fmla="*/ 239 w 102"/>
                <a:gd name="T3" fmla="*/ 26 h 102"/>
                <a:gd name="T4" fmla="*/ 0 w 102"/>
                <a:gd name="T5" fmla="*/ 0 h 102"/>
                <a:gd name="T6" fmla="*/ 26 w 102"/>
                <a:gd name="T7" fmla="*/ 239 h 102"/>
                <a:gd name="T8" fmla="*/ 28 w 102"/>
                <a:gd name="T9" fmla="*/ 241 h 102"/>
                <a:gd name="T10" fmla="*/ 239 w 102"/>
                <a:gd name="T11" fmla="*/ 241 h 102"/>
                <a:gd name="T12" fmla="*/ 239 w 102"/>
                <a:gd name="T13" fmla="*/ 239 h 102"/>
                <a:gd name="T14" fmla="*/ 241 w 102"/>
                <a:gd name="T15" fmla="*/ 239 h 102"/>
                <a:gd name="T16" fmla="*/ 239 w 102"/>
                <a:gd name="T17" fmla="*/ 28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2"/>
                <a:gd name="T28" fmla="*/ 0 h 102"/>
                <a:gd name="T29" fmla="*/ 102 w 102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2" h="102">
                  <a:moveTo>
                    <a:pt x="101" y="12"/>
                  </a:moveTo>
                  <a:cubicBezTo>
                    <a:pt x="101" y="11"/>
                    <a:pt x="101" y="11"/>
                    <a:pt x="101" y="11"/>
                  </a:cubicBezTo>
                  <a:cubicBezTo>
                    <a:pt x="61" y="48"/>
                    <a:pt x="44" y="44"/>
                    <a:pt x="0" y="0"/>
                  </a:cubicBezTo>
                  <a:cubicBezTo>
                    <a:pt x="44" y="44"/>
                    <a:pt x="48" y="61"/>
                    <a:pt x="11" y="101"/>
                  </a:cubicBezTo>
                  <a:cubicBezTo>
                    <a:pt x="11" y="101"/>
                    <a:pt x="11" y="101"/>
                    <a:pt x="12" y="102"/>
                  </a:cubicBezTo>
                  <a:cubicBezTo>
                    <a:pt x="48" y="68"/>
                    <a:pt x="65" y="68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1" y="101"/>
                    <a:pt x="102" y="101"/>
                  </a:cubicBezTo>
                  <a:cubicBezTo>
                    <a:pt x="68" y="65"/>
                    <a:pt x="68" y="48"/>
                    <a:pt x="101" y="1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7" name="Freeform 38"/>
            <p:cNvSpPr>
              <a:spLocks noChangeAspect="1"/>
            </p:cNvSpPr>
            <p:nvPr/>
          </p:nvSpPr>
          <p:spPr bwMode="auto">
            <a:xfrm>
              <a:off x="2985" y="1859"/>
              <a:ext cx="213" cy="212"/>
            </a:xfrm>
            <a:custGeom>
              <a:avLst/>
              <a:gdLst>
                <a:gd name="T0" fmla="*/ 211 w 90"/>
                <a:gd name="T1" fmla="*/ 212 h 90"/>
                <a:gd name="T2" fmla="*/ 213 w 90"/>
                <a:gd name="T3" fmla="*/ 210 h 90"/>
                <a:gd name="T4" fmla="*/ 213 w 90"/>
                <a:gd name="T5" fmla="*/ 0 h 90"/>
                <a:gd name="T6" fmla="*/ 211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0 h 90"/>
                <a:gd name="T14" fmla="*/ 0 w 90"/>
                <a:gd name="T15" fmla="*/ 0 h 90"/>
                <a:gd name="T16" fmla="*/ 0 w 90"/>
                <a:gd name="T17" fmla="*/ 210 h 90"/>
                <a:gd name="T18" fmla="*/ 0 w 90"/>
                <a:gd name="T19" fmla="*/ 210 h 90"/>
                <a:gd name="T20" fmla="*/ 0 w 90"/>
                <a:gd name="T21" fmla="*/ 210 h 90"/>
                <a:gd name="T22" fmla="*/ 0 w 90"/>
                <a:gd name="T23" fmla="*/ 212 h 90"/>
                <a:gd name="T24" fmla="*/ 211 w 90"/>
                <a:gd name="T25" fmla="*/ 212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90"/>
                <a:gd name="T41" fmla="*/ 90 w 90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90">
                  <a:moveTo>
                    <a:pt x="89" y="90"/>
                  </a:moveTo>
                  <a:cubicBezTo>
                    <a:pt x="90" y="90"/>
                    <a:pt x="90" y="90"/>
                    <a:pt x="90" y="89"/>
                  </a:cubicBezTo>
                  <a:cubicBezTo>
                    <a:pt x="56" y="53"/>
                    <a:pt x="56" y="36"/>
                    <a:pt x="90" y="0"/>
                  </a:cubicBezTo>
                  <a:cubicBezTo>
                    <a:pt x="90" y="0"/>
                    <a:pt x="90" y="0"/>
                    <a:pt x="89" y="0"/>
                  </a:cubicBezTo>
                  <a:cubicBezTo>
                    <a:pt x="53" y="33"/>
                    <a:pt x="36" y="3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36"/>
                    <a:pt x="33" y="53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6" y="57"/>
                    <a:pt x="53" y="57"/>
                    <a:pt x="89" y="90"/>
                  </a:cubicBezTo>
                  <a:close/>
                </a:path>
              </a:pathLst>
            </a:custGeom>
            <a:solidFill>
              <a:srgbClr val="8069B0"/>
            </a:solidFill>
            <a:ln w="3175">
              <a:solidFill>
                <a:srgbClr val="8069B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5878" name="Rectangle 39"/>
            <p:cNvSpPr>
              <a:spLocks noChangeAspect="1" noChangeArrowheads="1"/>
            </p:cNvSpPr>
            <p:nvPr/>
          </p:nvSpPr>
          <p:spPr bwMode="auto">
            <a:xfrm>
              <a:off x="2907" y="2548"/>
              <a:ext cx="52" cy="5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35850" name="Text Box 40"/>
          <p:cNvSpPr txBox="1">
            <a:spLocks noChangeArrowheads="1"/>
          </p:cNvSpPr>
          <p:nvPr/>
        </p:nvSpPr>
        <p:spPr bwMode="auto">
          <a:xfrm>
            <a:off x="2528888" y="1268413"/>
            <a:ext cx="3698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400" i="1">
                <a:solidFill>
                  <a:srgbClr val="333399"/>
                </a:solidFill>
              </a:rPr>
              <a:t>Wide-area In-Silico Docking On Malaria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User and system directories and maps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385912"/>
            <a:ext cx="8429652" cy="518636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1800" dirty="0">
                <a:solidFill>
                  <a:srgbClr val="A50021"/>
                </a:solidFill>
              </a:rPr>
              <a:t>Large number of alternatives exists (</a:t>
            </a:r>
            <a:r>
              <a:rPr lang="en-GB" sz="1800" dirty="0" err="1">
                <a:solidFill>
                  <a:srgbClr val="A50021"/>
                </a:solidFill>
              </a:rPr>
              <a:t>nsswitch.conf</a:t>
            </a:r>
            <a:r>
              <a:rPr lang="en-GB" sz="1800" dirty="0">
                <a:solidFill>
                  <a:srgbClr val="A50021"/>
                </a:solidFill>
              </a:rPr>
              <a:t>/</a:t>
            </a:r>
            <a:r>
              <a:rPr lang="en-GB" sz="1800" dirty="0" err="1">
                <a:solidFill>
                  <a:srgbClr val="A50021"/>
                </a:solidFill>
              </a:rPr>
              <a:t>pam.d</a:t>
            </a:r>
            <a:r>
              <a:rPr lang="en-GB" sz="1800" dirty="0">
                <a:solidFill>
                  <a:srgbClr val="A5002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files-based (/etc/</a:t>
            </a:r>
            <a:r>
              <a:rPr lang="en-GB" sz="1800" dirty="0" err="1"/>
              <a:t>passwd</a:t>
            </a:r>
            <a:r>
              <a:rPr lang="en-GB" sz="1800" dirty="0"/>
              <a:t>, /etc/</a:t>
            </a:r>
            <a:r>
              <a:rPr lang="en-GB" sz="1800" dirty="0" err="1"/>
              <a:t>auto.home</a:t>
            </a:r>
            <a:r>
              <a:rPr lang="en-GB" sz="1800" dirty="0"/>
              <a:t>, …)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YP/NIS, NIS+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Database (</a:t>
            </a:r>
            <a:r>
              <a:rPr lang="en-GB" sz="1800" dirty="0" err="1"/>
              <a:t>MySQL</a:t>
            </a:r>
            <a:r>
              <a:rPr lang="en-GB" sz="1800" dirty="0"/>
              <a:t>/Oracle)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LDAP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dirty="0">
                <a:solidFill>
                  <a:srgbClr val="A50021"/>
                </a:solidFill>
              </a:rPr>
              <a:t>We went with LDAP: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information is in a central location (like NIS)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scales by adding slave servers (like NIS)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is secure by LDAP over TLS (unlike NIS)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can be managed by external programs (also unlike NIS)</a:t>
            </a:r>
            <a:br>
              <a:rPr lang="en-GB" sz="1800" dirty="0"/>
            </a:br>
            <a:r>
              <a:rPr lang="en-GB" sz="1600" dirty="0"/>
              <a:t>(we can even do real-time grid credential mapping to and from </a:t>
            </a:r>
            <a:r>
              <a:rPr lang="en-GB" sz="1600" dirty="0" err="1"/>
              <a:t>uid’s</a:t>
            </a:r>
            <a:r>
              <a:rPr lang="en-GB" sz="1600" dirty="0"/>
              <a:t>)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1800" dirty="0">
                <a:solidFill>
                  <a:srgbClr val="A50021"/>
                </a:solidFill>
              </a:rPr>
              <a:t>But you will need to run </a:t>
            </a:r>
            <a:r>
              <a:rPr lang="en-GB" sz="1800" i="1" dirty="0" err="1">
                <a:solidFill>
                  <a:srgbClr val="A50021"/>
                </a:solidFill>
              </a:rPr>
              <a:t>nscd</a:t>
            </a:r>
            <a:r>
              <a:rPr lang="en-GB" sz="1800" dirty="0">
                <a:solidFill>
                  <a:srgbClr val="A50021"/>
                </a:solidFill>
              </a:rPr>
              <a:t>, or a large number of slave servers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with </a:t>
            </a:r>
            <a:r>
              <a:rPr lang="en-GB" sz="1800" i="1" dirty="0" err="1"/>
              <a:t>nscd</a:t>
            </a:r>
            <a:r>
              <a:rPr lang="en-GB" sz="1800" dirty="0"/>
              <a:t>, a single server can easily handle ~200 nodes/500 cores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in rare cases, (statically linked) programs run into trouble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Logging and Auditing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5860"/>
            <a:ext cx="7772400" cy="4524388"/>
          </a:xfrm>
        </p:spPr>
        <p:txBody>
          <a:bodyPr/>
          <a:lstStyle/>
          <a:p>
            <a:pPr>
              <a:buFontTx/>
              <a:buNone/>
            </a:pPr>
            <a:r>
              <a:rPr lang="en-GB" sz="1800" dirty="0">
                <a:solidFill>
                  <a:srgbClr val="A50021"/>
                </a:solidFill>
              </a:rPr>
              <a:t>Auditing and logging</a:t>
            </a:r>
          </a:p>
          <a:p>
            <a:r>
              <a:rPr lang="en-GB" sz="1800" dirty="0" err="1"/>
              <a:t>syslog</a:t>
            </a:r>
            <a:r>
              <a:rPr lang="en-GB" sz="1800" dirty="0"/>
              <a:t> (also for grid gatekeeper, </a:t>
            </a:r>
            <a:r>
              <a:rPr lang="en-GB" sz="1800" dirty="0" err="1"/>
              <a:t>gsiftp</a:t>
            </a:r>
            <a:r>
              <a:rPr lang="en-GB" sz="1800" dirty="0"/>
              <a:t>, credential mapping)</a:t>
            </a:r>
          </a:p>
          <a:p>
            <a:r>
              <a:rPr lang="en-GB" sz="1800" dirty="0"/>
              <a:t>process accounting (</a:t>
            </a:r>
            <a:r>
              <a:rPr lang="en-GB" sz="1800" dirty="0" err="1"/>
              <a:t>psacct</a:t>
            </a:r>
            <a:r>
              <a:rPr lang="en-GB" sz="1800" dirty="0"/>
              <a:t>)</a:t>
            </a:r>
          </a:p>
          <a:p>
            <a:endParaRPr lang="en-GB" sz="1800" dirty="0"/>
          </a:p>
          <a:p>
            <a:pPr>
              <a:buFontTx/>
              <a:buNone/>
            </a:pPr>
            <a:r>
              <a:rPr lang="en-GB" sz="1800" dirty="0">
                <a:solidFill>
                  <a:srgbClr val="A50021"/>
                </a:solidFill>
              </a:rPr>
              <a:t>For the paranoid – use tools included for CAPP/EAL3+: </a:t>
            </a:r>
            <a:r>
              <a:rPr lang="en-GB" sz="1800" dirty="0" err="1">
                <a:solidFill>
                  <a:srgbClr val="A50021"/>
                </a:solidFill>
              </a:rPr>
              <a:t>LAuS</a:t>
            </a:r>
            <a:endParaRPr lang="en-GB" sz="1800" dirty="0">
              <a:solidFill>
                <a:srgbClr val="A50021"/>
              </a:solidFill>
            </a:endParaRPr>
          </a:p>
          <a:p>
            <a:r>
              <a:rPr lang="en-GB" sz="1800" dirty="0"/>
              <a:t>system call auditing</a:t>
            </a:r>
            <a:endParaRPr lang="en-GB" sz="1800" dirty="0">
              <a:sym typeface="Wingdings" pitchFamily="2" charset="2"/>
            </a:endParaRPr>
          </a:p>
          <a:p>
            <a:r>
              <a:rPr lang="en-GB" sz="1800" dirty="0">
                <a:sym typeface="Wingdings" pitchFamily="2" charset="2"/>
              </a:rPr>
              <a:t>highly detailed:</a:t>
            </a:r>
            <a:br>
              <a:rPr lang="en-GB" sz="1800" dirty="0">
                <a:sym typeface="Wingdings" pitchFamily="2" charset="2"/>
              </a:rPr>
            </a:br>
            <a:r>
              <a:rPr lang="en-GB" sz="1800" dirty="0">
                <a:sym typeface="Wingdings" pitchFamily="2" charset="2"/>
              </a:rPr>
              <a:t>useful both for debugging and incident response</a:t>
            </a:r>
          </a:p>
          <a:p>
            <a:r>
              <a:rPr lang="en-GB" sz="1800" dirty="0"/>
              <a:t>default auditing is critical: system will halt on audit errors </a:t>
            </a:r>
            <a:r>
              <a:rPr lang="en-GB" sz="1800" dirty="0">
                <a:sym typeface="Wingdings" pitchFamily="2" charset="2"/>
              </a:rPr>
              <a:t></a:t>
            </a:r>
          </a:p>
          <a:p>
            <a:pPr lvl="1"/>
            <a:r>
              <a:rPr lang="en-GB" sz="1600" dirty="0">
                <a:sym typeface="Wingdings" pitchFamily="2" charset="2"/>
              </a:rPr>
              <a:t>and once in a while you hit a kernel bug that cannot be </a:t>
            </a:r>
            <a:r>
              <a:rPr lang="en-GB" sz="1600" dirty="0" smtClean="0">
                <a:sym typeface="Wingdings" pitchFamily="2" charset="2"/>
              </a:rPr>
              <a:t>reproduced, as we did in RHEL3 </a:t>
            </a:r>
            <a:endParaRPr lang="en-GB" sz="1600" dirty="0">
              <a:sym typeface="Wingdings" pitchFamily="2" charset="2"/>
            </a:endParaRPr>
          </a:p>
          <a:p>
            <a:endParaRPr lang="en-GB" sz="1800" dirty="0">
              <a:sym typeface="Wingdings" pitchFamily="2" charset="2"/>
            </a:endParaRPr>
          </a:p>
          <a:p>
            <a:pPr>
              <a:buFontTx/>
              <a:buNone/>
            </a:pPr>
            <a:r>
              <a:rPr lang="en-GB" sz="1600" dirty="0">
                <a:sym typeface="Wingdings" pitchFamily="2" charset="2"/>
              </a:rPr>
              <a:t>If your worker nodes are on private IP space</a:t>
            </a:r>
          </a:p>
          <a:p>
            <a:r>
              <a:rPr lang="en-GB" sz="1600" dirty="0">
                <a:sym typeface="Wingdings" pitchFamily="2" charset="2"/>
              </a:rPr>
              <a:t>need to preserve a log of the NAT box as well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2007-02-13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Grid Computing and Site Infrastructures, UvA SNE 2007, part 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B10F9-2D98-47BC-801D-59C44C1EBE8B}" type="slidenum">
              <a:rPr lang="en-GB"/>
              <a:pPr/>
              <a:t>82</a:t>
            </a:fld>
            <a:endParaRPr lang="en-GB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Grid </a:t>
            </a:r>
            <a:r>
              <a:rPr lang="en-GB" dirty="0" smtClean="0"/>
              <a:t>and Cluster </a:t>
            </a:r>
            <a:r>
              <a:rPr lang="en-GB" dirty="0"/>
              <a:t>Logging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sz="2000" dirty="0">
                <a:solidFill>
                  <a:srgbClr val="A50021"/>
                </a:solidFill>
              </a:rPr>
              <a:t>Grid statistics and accounting</a:t>
            </a:r>
          </a:p>
          <a:p>
            <a:r>
              <a:rPr lang="en-GB" sz="1800" i="1" dirty="0" err="1"/>
              <a:t>rrdtool</a:t>
            </a:r>
            <a:r>
              <a:rPr lang="en-GB" sz="1800" i="1" dirty="0"/>
              <a:t> </a:t>
            </a:r>
            <a:r>
              <a:rPr lang="en-GB" sz="1800" dirty="0"/>
              <a:t>views from the batch system load per VO</a:t>
            </a:r>
          </a:p>
          <a:p>
            <a:pPr lvl="1"/>
            <a:r>
              <a:rPr lang="en-GB" sz="1600" dirty="0"/>
              <a:t>combine </a:t>
            </a:r>
            <a:r>
              <a:rPr lang="en-GB" sz="1600" i="1" dirty="0" err="1"/>
              <a:t>qstat</a:t>
            </a:r>
            <a:r>
              <a:rPr lang="en-GB" sz="1600" dirty="0"/>
              <a:t> and </a:t>
            </a:r>
            <a:r>
              <a:rPr lang="en-GB" sz="1600" i="1" dirty="0" err="1"/>
              <a:t>pbsnodes</a:t>
            </a:r>
            <a:r>
              <a:rPr lang="en-GB" sz="1600" dirty="0"/>
              <a:t> output via script, </a:t>
            </a:r>
            <a:r>
              <a:rPr lang="en-GB" sz="1600" dirty="0" err="1"/>
              <a:t>cron</a:t>
            </a:r>
            <a:r>
              <a:rPr lang="en-GB" sz="1600" dirty="0"/>
              <a:t> and RRD</a:t>
            </a:r>
          </a:p>
          <a:p>
            <a:r>
              <a:rPr lang="en-GB" sz="1800" i="1" dirty="0"/>
              <a:t>cricket </a:t>
            </a:r>
            <a:r>
              <a:rPr lang="en-GB" sz="1800" dirty="0"/>
              <a:t>network traffic </a:t>
            </a:r>
            <a:r>
              <a:rPr lang="en-GB" sz="1800" dirty="0" err="1"/>
              <a:t>grapher</a:t>
            </a:r>
            <a:endParaRPr lang="en-GB" sz="1800" dirty="0"/>
          </a:p>
          <a:p>
            <a:r>
              <a:rPr lang="en-GB" sz="1800" i="1" dirty="0"/>
              <a:t>ganglia </a:t>
            </a:r>
            <a:r>
              <a:rPr lang="en-GB" sz="1800" dirty="0" smtClean="0"/>
              <a:t>monitoring</a:t>
            </a:r>
          </a:p>
          <a:p>
            <a:r>
              <a:rPr lang="en-GB" sz="1800" i="1" dirty="0" err="1" smtClean="0"/>
              <a:t>Nagios</a:t>
            </a:r>
            <a:r>
              <a:rPr lang="en-GB" sz="1800" dirty="0" smtClean="0"/>
              <a:t> probe-based alarms and (</a:t>
            </a:r>
            <a:r>
              <a:rPr lang="en-GB" sz="1800" i="1" dirty="0" smtClean="0"/>
              <a:t>grid) </a:t>
            </a:r>
            <a:r>
              <a:rPr lang="en-GB" sz="1800" dirty="0" smtClean="0"/>
              <a:t>monitoring</a:t>
            </a:r>
            <a:endParaRPr lang="en-GB" sz="1800" i="1" dirty="0"/>
          </a:p>
          <a:p>
            <a:r>
              <a:rPr lang="en-GB" sz="1800" dirty="0"/>
              <a:t>extract </a:t>
            </a:r>
            <a:r>
              <a:rPr lang="en-GB" sz="1800" i="1" dirty="0" err="1"/>
              <a:t>pbs</a:t>
            </a:r>
            <a:r>
              <a:rPr lang="en-GB" sz="1800" i="1" dirty="0"/>
              <a:t> accounting data</a:t>
            </a:r>
            <a:r>
              <a:rPr lang="en-GB" sz="1800" dirty="0"/>
              <a:t> in dedicated database</a:t>
            </a:r>
          </a:p>
          <a:p>
            <a:pPr lvl="1"/>
            <a:r>
              <a:rPr lang="en-GB" sz="1600" dirty="0"/>
              <a:t>grid users have a ‘generic’ </a:t>
            </a:r>
            <a:r>
              <a:rPr lang="en-GB" sz="1600" dirty="0" err="1"/>
              <a:t>uid</a:t>
            </a:r>
            <a:r>
              <a:rPr lang="en-GB" sz="1600" dirty="0"/>
              <a:t> from a dynamic pool – </a:t>
            </a:r>
            <a:br>
              <a:rPr lang="en-GB" sz="1600" dirty="0"/>
            </a:br>
            <a:r>
              <a:rPr lang="en-GB" sz="1600" dirty="0"/>
              <a:t>		need to link this in the database to the grid DN and VO</a:t>
            </a:r>
          </a:p>
          <a:p>
            <a:r>
              <a:rPr lang="en-GB" sz="1800" dirty="0"/>
              <a:t>from accounting db, upload (</a:t>
            </a:r>
            <a:r>
              <a:rPr lang="en-GB" sz="1800" i="1" dirty="0" err="1"/>
              <a:t>anonymized</a:t>
            </a:r>
            <a:r>
              <a:rPr lang="en-GB" sz="1800" i="1" dirty="0"/>
              <a:t>) </a:t>
            </a:r>
            <a:r>
              <a:rPr lang="en-GB" sz="1800" dirty="0"/>
              <a:t>records</a:t>
            </a:r>
            <a:endParaRPr lang="en-GB" sz="1800" i="1" dirty="0"/>
          </a:p>
          <a:p>
            <a:pPr lvl="1"/>
            <a:r>
              <a:rPr lang="en-GB" sz="1600" dirty="0"/>
              <a:t>grid accounting system for VOs and funding agencies</a:t>
            </a:r>
          </a:p>
          <a:p>
            <a:pPr lvl="1"/>
            <a:r>
              <a:rPr lang="en-GB" sz="1600" dirty="0"/>
              <a:t>accounting db also useful to charge costs to projects locally</a:t>
            </a:r>
          </a:p>
          <a:p>
            <a:pPr lvl="1"/>
            <a:r>
              <a:rPr lang="en-GB" sz="1600" dirty="0">
                <a:solidFill>
                  <a:srgbClr val="A50021"/>
                </a:solidFill>
              </a:rPr>
              <a:t>but remember to consider DPA restrictions</a:t>
            </a:r>
          </a:p>
          <a:p>
            <a:pPr lvl="2"/>
            <a:r>
              <a:rPr lang="en-GB" sz="1400" i="1" dirty="0"/>
              <a:t>define data usage explicitly</a:t>
            </a:r>
          </a:p>
          <a:p>
            <a:pPr lvl="2"/>
            <a:r>
              <a:rPr lang="en-GB" sz="1400" i="1" dirty="0"/>
              <a:t>make users agree, and make sure your click-through actually holds up</a:t>
            </a:r>
          </a:p>
          <a:p>
            <a:pPr lvl="2"/>
            <a:r>
              <a:rPr lang="en-GB" sz="1400" i="1" dirty="0"/>
              <a:t>don’t expose if you don’t need to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Nagios display</a:t>
            </a:r>
            <a:endParaRPr lang="en-US"/>
          </a:p>
        </p:txBody>
      </p:sp>
      <p:pic>
        <p:nvPicPr>
          <p:cNvPr id="1187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075" y="1238709"/>
            <a:ext cx="8589963" cy="5190687"/>
          </a:xfr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6597650"/>
            <a:ext cx="9144000" cy="2746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rgbClr val="800000"/>
                </a:solidFill>
                <a:latin typeface="Verdana" pitchFamily="34" charset="0"/>
              </a:rPr>
              <a:t>Graph</a:t>
            </a:r>
            <a:r>
              <a:rPr lang="en-GB" sz="1200" dirty="0" smtClean="0">
                <a:solidFill>
                  <a:srgbClr val="800000"/>
                </a:solidFill>
              </a:rPr>
              <a:t>: Ian Bird</a:t>
            </a:r>
            <a:endParaRPr lang="en-GB" sz="1200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60" name="Picture 68" descr="NagiosPrototype"/>
          <p:cNvPicPr>
            <a:picLocks noGrp="1" noChangeAspect="1" noChangeArrowheads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642910" y="1119850"/>
            <a:ext cx="8008937" cy="5309546"/>
          </a:xfrm>
          <a:noFill/>
          <a:ln/>
        </p:spPr>
      </p:pic>
      <p:sp>
        <p:nvSpPr>
          <p:cNvPr id="8500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500034" y="571480"/>
            <a:ext cx="6734175" cy="581025"/>
          </a:xfrm>
        </p:spPr>
        <p:txBody>
          <a:bodyPr/>
          <a:lstStyle/>
          <a:p>
            <a:r>
              <a:rPr lang="en-US" sz="2400" dirty="0" err="1" smtClean="0"/>
              <a:t>Nagios</a:t>
            </a:r>
            <a:r>
              <a:rPr lang="en-US" sz="2400" dirty="0" smtClean="0"/>
              <a:t> implementation at a site</a:t>
            </a:r>
            <a:endParaRPr lang="hr-HR" sz="24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6597650"/>
            <a:ext cx="9144000" cy="2746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solidFill>
                  <a:srgbClr val="800000"/>
                </a:solidFill>
                <a:latin typeface="Verdana" pitchFamily="34" charset="0"/>
              </a:rPr>
              <a:t>Graph</a:t>
            </a:r>
            <a:r>
              <a:rPr lang="en-GB" sz="1200" dirty="0" smtClean="0">
                <a:solidFill>
                  <a:srgbClr val="800000"/>
                </a:solidFill>
              </a:rPr>
              <a:t>: Ian Bird</a:t>
            </a:r>
            <a:endParaRPr lang="en-GB" sz="1200" dirty="0">
              <a:solidFill>
                <a:srgbClr val="8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000636"/>
            <a:ext cx="4071934" cy="159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NDPF Occupancy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9058" y="4572008"/>
            <a:ext cx="5214942" cy="809612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Average </a:t>
            </a:r>
            <a:r>
              <a:rPr lang="en-US" sz="2000" dirty="0"/>
              <a:t>occupancy </a:t>
            </a:r>
            <a:r>
              <a:rPr lang="en-US" sz="2000" dirty="0" smtClean="0"/>
              <a:t>2006, 2007 </a:t>
            </a:r>
            <a:r>
              <a:rPr lang="en-US" sz="2000" dirty="0"/>
              <a:t>&gt; 90%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428596" y="6521450"/>
            <a:ext cx="8351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>
                <a:latin typeface="Times New Roman" pitchFamily="18" charset="0"/>
              </a:rPr>
              <a:t>each colour represents a grid VO, black line is #CPUs available</a:t>
            </a:r>
          </a:p>
        </p:txBody>
      </p:sp>
      <p:pic>
        <p:nvPicPr>
          <p:cNvPr id="116742" name="Picture 6" descr="rrdg-running-day-lhc-200408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5256213"/>
            <a:ext cx="2789237" cy="1155700"/>
          </a:xfrm>
          <a:prstGeom prst="rect">
            <a:avLst/>
          </a:prstGeom>
          <a:noFill/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268413"/>
            <a:ext cx="83820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3643306" y="5000636"/>
            <a:ext cx="639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/>
              <a:t>2007</a:t>
            </a:r>
            <a:endParaRPr lang="en-GB" sz="1400" dirty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71538" y="1428736"/>
            <a:ext cx="6399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dirty="0" smtClean="0"/>
              <a:t>2006</a:t>
            </a:r>
            <a:endParaRPr lang="en-GB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at times, in more detail</a:t>
            </a:r>
          </a:p>
        </p:txBody>
      </p:sp>
      <p:pic>
        <p:nvPicPr>
          <p:cNvPr id="144392" name="Picture 8" descr="audit-tbn20-halt-incident-rrdg-running-week-lh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565400"/>
            <a:ext cx="3816350" cy="1733550"/>
          </a:xfrm>
          <a:prstGeom prst="rect">
            <a:avLst/>
          </a:prstGeom>
          <a:noFill/>
        </p:spPr>
      </p:pic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4284663" y="2492375"/>
            <a:ext cx="4679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Auditing Indicent: a disk with less than 15% free makes the syscall-audit system panic, new processes cannot write audit entries, which is fatal, so they wait, and wait, and … 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a head node has most activity &amp; fails first!</a:t>
            </a:r>
          </a:p>
        </p:txBody>
      </p:sp>
      <p:pic>
        <p:nvPicPr>
          <p:cNvPr id="14439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692150"/>
            <a:ext cx="7343775" cy="1477963"/>
          </a:xfrm>
          <a:prstGeom prst="rect">
            <a:avLst/>
          </a:prstGeom>
          <a:noFill/>
        </p:spPr>
      </p:pic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250825" y="1773238"/>
            <a:ext cx="8424863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An unresponsive node causes the scheduler MAUI to wait for 15 minutes, then give up and start scheduling again, hitting the rotten node, and …</a:t>
            </a:r>
          </a:p>
        </p:txBody>
      </p:sp>
      <p:pic>
        <p:nvPicPr>
          <p:cNvPr id="144398" name="Picture 14" descr="rrdg-running-hour-lhc-pbs-sawtoo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656138"/>
            <a:ext cx="3816350" cy="1581150"/>
          </a:xfrm>
          <a:prstGeom prst="rect">
            <a:avLst/>
          </a:prstGeom>
          <a:noFill/>
        </p:spPr>
      </p:pic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4284663" y="4581525"/>
            <a:ext cx="4679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PBS Server trying desparately to contact a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dead node who’s CPU has turned into Norit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… and unable to serve any more requests.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Black Holes</a:t>
            </a:r>
          </a:p>
        </p:txBody>
      </p:sp>
      <p:pic>
        <p:nvPicPr>
          <p:cNvPr id="3031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79" y="1465279"/>
            <a:ext cx="6049963" cy="3584575"/>
          </a:xfrm>
          <a:prstGeom prst="rect">
            <a:avLst/>
          </a:prstGeom>
          <a:noFill/>
        </p:spPr>
      </p:pic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722342" y="5156217"/>
            <a:ext cx="7993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 mis-configured worker node accepting jobs that all die within seconds.</a:t>
            </a:r>
            <a:br>
              <a:rPr lang="en-US" sz="2000">
                <a:latin typeface="Times New Roman" pitchFamily="18" charset="0"/>
              </a:rPr>
            </a:br>
            <a:r>
              <a:rPr lang="en-US" sz="2000">
                <a:latin typeface="Times New Roman" pitchFamily="18" charset="0"/>
              </a:rPr>
              <a:t>Not for long, the entire job population will be sucked into this black hole…</a:t>
            </a:r>
          </a:p>
        </p:txBody>
      </p:sp>
      <p:sp>
        <p:nvSpPr>
          <p:cNvPr id="303110" name="Oval 6"/>
          <p:cNvSpPr>
            <a:spLocks noChangeArrowheads="1"/>
          </p:cNvSpPr>
          <p:nvPr/>
        </p:nvSpPr>
        <p:spPr bwMode="auto">
          <a:xfrm>
            <a:off x="5043517" y="3265504"/>
            <a:ext cx="1223962" cy="1511300"/>
          </a:xfrm>
          <a:prstGeom prst="ellipse">
            <a:avLst/>
          </a:prstGeom>
          <a:noFill/>
          <a:ln w="57150">
            <a:solidFill>
              <a:srgbClr val="2B519A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Clusters: what did we see?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384326"/>
            <a:ext cx="8001056" cy="4830756"/>
          </a:xfrm>
        </p:spPr>
        <p:txBody>
          <a:bodyPr/>
          <a:lstStyle/>
          <a:p>
            <a:r>
              <a:rPr lang="en-US" sz="1600" dirty="0">
                <a:solidFill>
                  <a:srgbClr val="A50021"/>
                </a:solidFill>
              </a:rPr>
              <a:t>the Grid (and your cluster) are error amplifiers</a:t>
            </a:r>
          </a:p>
          <a:p>
            <a:pPr lvl="1"/>
            <a:r>
              <a:rPr lang="en-US" sz="1400" dirty="0"/>
              <a:t>“black holes” may eat your jobs piecemeal</a:t>
            </a:r>
          </a:p>
          <a:p>
            <a:pPr lvl="1"/>
            <a:r>
              <a:rPr lang="en-US" sz="1400" dirty="0"/>
              <a:t>dangerous “default” values can spoil the day (“</a:t>
            </a:r>
            <a:r>
              <a:rPr lang="en-US" sz="1400" dirty="0" err="1"/>
              <a:t>GlueERT</a:t>
            </a:r>
            <a:r>
              <a:rPr lang="en-US" sz="1400" dirty="0"/>
              <a:t>: 0”)</a:t>
            </a:r>
          </a:p>
          <a:p>
            <a:r>
              <a:rPr lang="en-US" sz="1600" dirty="0"/>
              <a:t>Monitor! (and allow for (some) failures, and design for rapid recovery)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A50021"/>
                </a:solidFill>
              </a:rPr>
              <a:t>Users don’t have a clue about your system beforehand</a:t>
            </a:r>
            <a:br>
              <a:rPr lang="en-US" sz="1600" dirty="0">
                <a:solidFill>
                  <a:srgbClr val="A50021"/>
                </a:solidFill>
              </a:rPr>
            </a:br>
            <a:r>
              <a:rPr lang="en-US" sz="1600" i="1" dirty="0">
                <a:sym typeface="Wingdings" pitchFamily="2" charset="2"/>
              </a:rPr>
              <a:t>(that’s the downside of those ‘autonomous organizations’)</a:t>
            </a:r>
            <a:endParaRPr lang="en-US" sz="1600" i="1" dirty="0"/>
          </a:p>
          <a:p>
            <a:r>
              <a:rPr lang="en-US" sz="1600" dirty="0"/>
              <a:t>If you want users to have clue, you push publish your clues correctly </a:t>
            </a:r>
            <a:br>
              <a:rPr lang="en-US" sz="1600" dirty="0"/>
            </a:br>
            <a:r>
              <a:rPr lang="en-US" sz="1600" dirty="0"/>
              <a:t>(the information system is all they can see)</a:t>
            </a:r>
          </a:p>
          <a:p>
            <a:r>
              <a:rPr lang="en-US" sz="1600" dirty="0"/>
              <a:t>Grid middleware may effectively do a </a:t>
            </a:r>
            <a:r>
              <a:rPr lang="en-US" sz="1600" dirty="0" err="1"/>
              <a:t>DoS</a:t>
            </a:r>
            <a:r>
              <a:rPr lang="en-US" sz="1600" dirty="0"/>
              <a:t> on your system</a:t>
            </a:r>
          </a:p>
          <a:p>
            <a:pPr lvl="1"/>
            <a:r>
              <a:rPr lang="en-US" sz="1400" dirty="0"/>
              <a:t>doing </a:t>
            </a:r>
            <a:r>
              <a:rPr lang="en-US" sz="1400" i="1" dirty="0" err="1"/>
              <a:t>qstat</a:t>
            </a:r>
            <a:r>
              <a:rPr lang="en-US" sz="1400" i="1" dirty="0"/>
              <a:t> </a:t>
            </a:r>
            <a:r>
              <a:rPr lang="en-US" sz="1400" dirty="0"/>
              <a:t>for every job every minute, to feed the logging &amp; bookkeeping …</a:t>
            </a:r>
          </a:p>
          <a:p>
            <a:endParaRPr lang="en-US" sz="1600" dirty="0">
              <a:solidFill>
                <a:srgbClr val="A50021"/>
              </a:solidFill>
            </a:endParaRPr>
          </a:p>
          <a:p>
            <a:r>
              <a:rPr lang="en-US" sz="1600" dirty="0">
                <a:solidFill>
                  <a:srgbClr val="A50021"/>
                </a:solidFill>
              </a:rPr>
              <a:t>Power consumption is the greatest single limitation in CPU density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And finally: investment in machine room tidiness pays off, </a:t>
            </a:r>
            <a:br>
              <a:rPr lang="en-US" sz="1600" dirty="0"/>
            </a:br>
            <a:r>
              <a:rPr lang="en-US" sz="1600" dirty="0"/>
              <a:t>… or your colleague will not find that #$%^$*! machine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in </a:t>
            </a:r>
            <a:r>
              <a:rPr lang="en-US" sz="1600" dirty="0"/>
              <a:t>the middle of night…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Gluing things together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57298"/>
            <a:ext cx="7772400" cy="4524388"/>
          </a:xfrm>
        </p:spPr>
        <p:txBody>
          <a:bodyPr/>
          <a:lstStyle/>
          <a:p>
            <a:r>
              <a:rPr lang="en-GB" sz="2000" dirty="0"/>
              <a:t>Having flexible cluster management tools is one thing</a:t>
            </a:r>
          </a:p>
          <a:p>
            <a:pPr lvl="1"/>
            <a:r>
              <a:rPr lang="en-GB" sz="1800" i="1" dirty="0"/>
              <a:t>keeping it manageable with a staff shortage is something different</a:t>
            </a:r>
          </a:p>
          <a:p>
            <a:endParaRPr lang="en-GB" sz="2000" i="1" dirty="0"/>
          </a:p>
          <a:p>
            <a:r>
              <a:rPr lang="en-GB" sz="2000" dirty="0">
                <a:solidFill>
                  <a:srgbClr val="A50021"/>
                </a:solidFill>
              </a:rPr>
              <a:t>Hardware standardization helps</a:t>
            </a:r>
          </a:p>
          <a:p>
            <a:pPr lvl="1"/>
            <a:r>
              <a:rPr lang="en-GB" sz="1800" dirty="0"/>
              <a:t>ensure strict HW compatibility with the chosen OS, </a:t>
            </a:r>
            <a:br>
              <a:rPr lang="en-GB" sz="1800" dirty="0"/>
            </a:br>
            <a:r>
              <a:rPr lang="en-GB" sz="1800" dirty="0"/>
              <a:t>and both it’s next </a:t>
            </a:r>
            <a:r>
              <a:rPr lang="en-GB" sz="1800" b="1" dirty="0"/>
              <a:t>and previous</a:t>
            </a:r>
            <a:r>
              <a:rPr lang="en-GB" sz="1800" dirty="0"/>
              <a:t> version</a:t>
            </a:r>
          </a:p>
          <a:p>
            <a:pPr lvl="1"/>
            <a:r>
              <a:rPr lang="en-GB" sz="1800" dirty="0"/>
              <a:t>no custom drivers</a:t>
            </a:r>
          </a:p>
          <a:p>
            <a:pPr lvl="1"/>
            <a:r>
              <a:rPr lang="en-GB" sz="1800" dirty="0"/>
              <a:t>no custom kernels &amp;c</a:t>
            </a:r>
          </a:p>
          <a:p>
            <a:pPr lvl="1"/>
            <a:r>
              <a:rPr lang="en-GB" sz="1800" dirty="0"/>
              <a:t>standard management interfaces </a:t>
            </a:r>
            <a:r>
              <a:rPr lang="en-GB" sz="1800" dirty="0" smtClean="0"/>
              <a:t>(IPMI</a:t>
            </a:r>
            <a:r>
              <a:rPr lang="en-GB" sz="1800" dirty="0" smtClean="0"/>
              <a:t>)</a:t>
            </a:r>
            <a:endParaRPr lang="en-GB" sz="1800" dirty="0"/>
          </a:p>
          <a:p>
            <a:pPr lvl="1"/>
            <a:endParaRPr lang="en-GB" sz="1800" dirty="0"/>
          </a:p>
          <a:p>
            <a:r>
              <a:rPr lang="en-GB" sz="2000" dirty="0"/>
              <a:t>this needs </a:t>
            </a:r>
            <a:r>
              <a:rPr lang="en-GB" sz="2000" dirty="0" smtClean="0"/>
              <a:t>careful </a:t>
            </a:r>
            <a:r>
              <a:rPr lang="en-GB" sz="2000" dirty="0"/>
              <a:t>wording in </a:t>
            </a:r>
            <a:r>
              <a:rPr lang="en-GB" sz="2000" dirty="0" smtClean="0"/>
              <a:t>a </a:t>
            </a:r>
            <a:r>
              <a:rPr lang="en-GB" sz="2000" dirty="0" err="1" smtClean="0"/>
              <a:t>RfP</a:t>
            </a:r>
            <a:endParaRPr lang="en-GB" sz="2000" dirty="0"/>
          </a:p>
          <a:p>
            <a:pPr lvl="1"/>
            <a:r>
              <a:rPr lang="en-GB" sz="1800" dirty="0"/>
              <a:t>or vendors will sell you quite wonderful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but </a:t>
            </a:r>
            <a:r>
              <a:rPr lang="en-GB" sz="1800" dirty="0"/>
              <a:t>very labour-intensive stuff!</a:t>
            </a:r>
          </a:p>
          <a:p>
            <a:pPr lvl="1"/>
            <a:r>
              <a:rPr lang="en-GB" sz="1800" dirty="0"/>
              <a:t>which either works only with Windows,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or </a:t>
            </a:r>
            <a:r>
              <a:rPr lang="en-GB" sz="1800" dirty="0"/>
              <a:t>with their custom </a:t>
            </a:r>
            <a:r>
              <a:rPr lang="en-GB" sz="1800" dirty="0" smtClean="0"/>
              <a:t>kernel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263"/>
            <a:ext cx="91440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0" y="5929313"/>
            <a:ext cx="3995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b="1">
                <a:solidFill>
                  <a:schemeClr val="bg1"/>
                </a:solidFill>
              </a:rPr>
              <a:t>Building the Grid …</a:t>
            </a:r>
          </a:p>
        </p:txBody>
      </p:sp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107950" y="6638925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</a:rPr>
              <a:t>Graphics: Real Time Monitor, Gidon Moont, Imperial College London, see http://gridportal.hep.ph.ic.ac.uk/rtm/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in a Distributed World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Breaking the egg shell approach</a:t>
            </a:r>
          </a:p>
          <a:p>
            <a:r>
              <a:rPr lang="en-US" dirty="0" smtClean="0"/>
              <a:t>Towards policy harmonization</a:t>
            </a:r>
          </a:p>
          <a:p>
            <a:r>
              <a:rPr lang="en-US" dirty="0" smtClean="0"/>
              <a:t>Open Issues: personal data in the grid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Hardening your cluster</a:t>
            </a:r>
          </a:p>
        </p:txBody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33504"/>
            <a:ext cx="8172480" cy="45243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000" dirty="0" smtClean="0"/>
              <a:t>A firewall feels quite secure … initially …</a:t>
            </a:r>
          </a:p>
          <a:p>
            <a:pPr eaLnBrk="1" hangingPunct="1"/>
            <a:r>
              <a:rPr lang="en-GB" sz="2000" dirty="0" smtClean="0"/>
              <a:t>with grid resource sharing, the ‘eggshell’ approach breaks</a:t>
            </a:r>
          </a:p>
          <a:p>
            <a:pPr lvl="1" eaLnBrk="1" hangingPunct="1"/>
            <a:r>
              <a:rPr lang="en-GB" sz="1800" dirty="0" smtClean="0"/>
              <a:t>local users are no longer local:</a:t>
            </a:r>
          </a:p>
          <a:p>
            <a:pPr lvl="2" eaLnBrk="1" hangingPunct="1"/>
            <a:r>
              <a:rPr lang="en-GB" sz="1600" dirty="0" smtClean="0"/>
              <a:t>local exploits will be used</a:t>
            </a:r>
          </a:p>
          <a:p>
            <a:pPr lvl="2" eaLnBrk="1" hangingPunct="1"/>
            <a:r>
              <a:rPr lang="en-GB" sz="1600" dirty="0" smtClean="0"/>
              <a:t>malicious users will try to ‘escape’ from the worker nodes</a:t>
            </a:r>
          </a:p>
          <a:p>
            <a:pPr lvl="2" eaLnBrk="1" hangingPunct="1"/>
            <a:r>
              <a:rPr lang="en-GB" sz="1600" dirty="0" smtClean="0"/>
              <a:t>anyway, O(10k) systems in one go is quite attractive ;-) </a:t>
            </a:r>
            <a:br>
              <a:rPr lang="en-GB" sz="1600" dirty="0" smtClean="0"/>
            </a:br>
            <a:r>
              <a:rPr lang="en-GB" sz="1600" dirty="0" smtClean="0"/>
              <a:t>and has real market value</a:t>
            </a:r>
            <a:endParaRPr lang="en-GB" sz="1800" dirty="0" smtClean="0"/>
          </a:p>
          <a:p>
            <a:pPr lvl="1" eaLnBrk="1" hangingPunct="1"/>
            <a:r>
              <a:rPr lang="en-GB" sz="1800" dirty="0" smtClean="0"/>
              <a:t>if you support an ‘user interface’ system for some remote users to get onto the grid, they </a:t>
            </a:r>
            <a:r>
              <a:rPr lang="en-GB" sz="1800" i="1" dirty="0" smtClean="0"/>
              <a:t>will</a:t>
            </a:r>
            <a:r>
              <a:rPr lang="en-GB" sz="1800" dirty="0" smtClean="0"/>
              <a:t> the same password as everywhere else</a:t>
            </a:r>
          </a:p>
          <a:p>
            <a:pPr lvl="1" eaLnBrk="1" hangingPunct="1"/>
            <a:r>
              <a:rPr lang="en-GB" sz="1800" dirty="0" smtClean="0"/>
              <a:t>the most common attack on distributed clusters today is still the </a:t>
            </a:r>
            <a:r>
              <a:rPr lang="en-GB" sz="1800" dirty="0" err="1" smtClean="0"/>
              <a:t>ssh</a:t>
            </a:r>
            <a:r>
              <a:rPr lang="en-GB" sz="1800" dirty="0" smtClean="0"/>
              <a:t> </a:t>
            </a:r>
            <a:r>
              <a:rPr lang="en-GB" sz="1800" dirty="0" err="1" smtClean="0"/>
              <a:t>trojans</a:t>
            </a:r>
            <a:r>
              <a:rPr lang="en-GB" sz="1800" dirty="0" smtClean="0"/>
              <a:t> and password sniffers</a:t>
            </a:r>
          </a:p>
          <a:p>
            <a:pPr lvl="1" eaLnBrk="1" hangingPunct="1"/>
            <a:endParaRPr lang="en-GB" sz="1800" dirty="0" smtClean="0"/>
          </a:p>
          <a:p>
            <a:pPr eaLnBrk="1" hangingPunct="1"/>
            <a:r>
              <a:rPr lang="en-GB" sz="2000" dirty="0" smtClean="0"/>
              <a:t>you need global coordination, </a:t>
            </a:r>
            <a:br>
              <a:rPr lang="en-GB" sz="2000" dirty="0" smtClean="0"/>
            </a:br>
            <a:r>
              <a:rPr lang="en-GB" sz="2000" dirty="0" smtClean="0"/>
              <a:t>or you will be re-compromised from other ‘partner’ sites</a:t>
            </a:r>
          </a:p>
          <a:p>
            <a:pPr eaLnBrk="1" hangingPunct="1">
              <a:buFontTx/>
              <a:buNone/>
            </a:pPr>
            <a:endParaRPr lang="en-GB" sz="1100" i="1" dirty="0" smtClean="0"/>
          </a:p>
          <a:p>
            <a:pPr eaLnBrk="1" hangingPunct="1">
              <a:buFontTx/>
              <a:buNone/>
            </a:pPr>
            <a:r>
              <a:rPr lang="en-GB" sz="2000" i="1" dirty="0" smtClean="0"/>
              <a:t>read </a:t>
            </a:r>
            <a:r>
              <a:rPr lang="en-GB" sz="1800" b="1" i="1" dirty="0" smtClean="0">
                <a:solidFill>
                  <a:srgbClr val="A50021"/>
                </a:solidFill>
                <a:latin typeface="Courier New" pitchFamily="49" charset="0"/>
              </a:rPr>
              <a:t>http://www.nsc.liu.se/~nixon/stakkato.pdf</a:t>
            </a:r>
            <a:r>
              <a:rPr lang="en-GB" sz="1800" b="1" dirty="0" smtClean="0">
                <a:solidFill>
                  <a:srgbClr val="A50021"/>
                </a:solidFill>
                <a:latin typeface="Courier New" pitchFamily="49" charset="0"/>
              </a:rPr>
              <a:t> </a:t>
            </a:r>
            <a:br>
              <a:rPr lang="en-GB" sz="1800" b="1" dirty="0" smtClean="0">
                <a:solidFill>
                  <a:srgbClr val="A50021"/>
                </a:solidFill>
                <a:latin typeface="Courier New" pitchFamily="49" charset="0"/>
              </a:rPr>
            </a:br>
            <a:r>
              <a:rPr lang="en-GB" sz="1800" i="1" dirty="0" smtClean="0"/>
              <a:t>for some real-life experience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VO Community Can Do To You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264" y="3571876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Needs only out-bound connectivity…</a:t>
            </a:r>
            <a:endParaRPr lang="en-US" sz="1200" dirty="0"/>
          </a:p>
        </p:txBody>
      </p:sp>
      <p:pic>
        <p:nvPicPr>
          <p:cNvPr id="5" name="Picture 2" descr="H:\Home\davidg\EGEE\JRA3\glExec\VO-Pilot-Job-scenario-today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214422"/>
            <a:ext cx="8590697" cy="485778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VO to respect policy, isolation</a:t>
            </a:r>
            <a:endParaRPr lang="en-US" dirty="0"/>
          </a:p>
        </p:txBody>
      </p:sp>
      <p:pic>
        <p:nvPicPr>
          <p:cNvPr id="104450" name="Picture 2" descr="H:\Home\davidg\EGEE\JRA3\glExec\VO-Pilot-Job-scenari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8584302" cy="4857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488" y="6143644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At least prevent stealing VO pilot job credentials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Allow cooperative policy compliance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Operational model for the </a:t>
            </a:r>
            <a:r>
              <a:rPr lang="en-GB" sz="2400" i="1" smtClean="0"/>
              <a:t>e</a:t>
            </a:r>
            <a:r>
              <a:rPr lang="en-GB" sz="2400" smtClean="0"/>
              <a:t>Infrastructure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90628"/>
            <a:ext cx="7772400" cy="4524388"/>
          </a:xfrm>
        </p:spPr>
        <p:txBody>
          <a:bodyPr/>
          <a:lstStyle/>
          <a:p>
            <a:pPr eaLnBrk="1" hangingPunct="1"/>
            <a:r>
              <a:rPr lang="en-GB" sz="2000" dirty="0" smtClean="0"/>
              <a:t>Facilitating sustainable infrastructures (</a:t>
            </a:r>
            <a:r>
              <a:rPr lang="en-GB" sz="2000" i="1" dirty="0" smtClean="0"/>
              <a:t>e.g. science</a:t>
            </a:r>
            <a:r>
              <a:rPr lang="en-GB" sz="2000" dirty="0" smtClean="0"/>
              <a:t>)</a:t>
            </a:r>
          </a:p>
          <a:p>
            <a:pPr lvl="1" eaLnBrk="1" hangingPunct="1"/>
            <a:r>
              <a:rPr lang="en-GB" sz="1800" dirty="0" smtClean="0"/>
              <a:t>decouple base resources from the VOs</a:t>
            </a:r>
          </a:p>
          <a:p>
            <a:pPr lvl="1" eaLnBrk="1" hangingPunct="1"/>
            <a:r>
              <a:rPr lang="en-GB" sz="1800" dirty="0" smtClean="0"/>
              <a:t>provide “hosting” of core (central) services for smaller VOs</a:t>
            </a:r>
          </a:p>
          <a:p>
            <a:pPr eaLnBrk="1" hangingPunct="1">
              <a:buFontTx/>
              <a:buNone/>
            </a:pPr>
            <a:r>
              <a:rPr lang="en-GB" sz="1800" dirty="0" smtClean="0">
                <a:solidFill>
                  <a:srgbClr val="A50021"/>
                </a:solidFill>
              </a:rPr>
              <a:t>	</a:t>
            </a:r>
            <a:r>
              <a:rPr lang="en-GB" sz="1800" i="1" dirty="0" smtClean="0">
                <a:solidFill>
                  <a:srgbClr val="A50021"/>
                </a:solidFill>
              </a:rPr>
              <a:t>but now, policy is needed to create trust between users and </a:t>
            </a:r>
            <a:br>
              <a:rPr lang="en-GB" sz="1800" i="1" dirty="0" smtClean="0">
                <a:solidFill>
                  <a:srgbClr val="A50021"/>
                </a:solidFill>
              </a:rPr>
            </a:br>
            <a:r>
              <a:rPr lang="en-GB" sz="1800" i="1" dirty="0" smtClean="0">
                <a:solidFill>
                  <a:srgbClr val="A50021"/>
                </a:solidFill>
              </a:rPr>
              <a:t>‘grid service providers’ (resource owners)</a:t>
            </a:r>
            <a:endParaRPr lang="en-GB" sz="1800" dirty="0" smtClean="0">
              <a:solidFill>
                <a:srgbClr val="A50021"/>
              </a:solidFill>
            </a:endParaRPr>
          </a:p>
        </p:txBody>
      </p:sp>
      <p:pic>
        <p:nvPicPr>
          <p:cNvPr id="52231" name="Picture 4" descr="vostructure-eg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173436"/>
            <a:ext cx="6907213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5"/>
          <p:cNvSpPr txBox="1">
            <a:spLocks noChangeArrowheads="1"/>
          </p:cNvSpPr>
          <p:nvPr/>
        </p:nvSpPr>
        <p:spPr bwMode="auto">
          <a:xfrm>
            <a:off x="323850" y="501332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>
                <a:solidFill>
                  <a:srgbClr val="A50021"/>
                </a:solidFill>
              </a:rPr>
              <a:t>‘virtual site’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EGEE/LCG Security Policies</a:t>
            </a:r>
          </a:p>
        </p:txBody>
      </p:sp>
      <p:sp>
        <p:nvSpPr>
          <p:cNvPr id="53254" name="AutoShape 3"/>
          <p:cNvSpPr>
            <a:spLocks noChangeArrowheads="1"/>
          </p:cNvSpPr>
          <p:nvPr/>
        </p:nvSpPr>
        <p:spPr bwMode="auto">
          <a:xfrm>
            <a:off x="2484438" y="3267102"/>
            <a:ext cx="4248150" cy="1368425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Security &amp; Availability </a:t>
            </a:r>
          </a:p>
          <a:p>
            <a:pPr algn="ctr"/>
            <a:r>
              <a:rPr lang="en-US"/>
              <a:t>Policy</a:t>
            </a:r>
          </a:p>
        </p:txBody>
      </p:sp>
      <p:sp>
        <p:nvSpPr>
          <p:cNvPr id="53255" name="AutoShape 4"/>
          <p:cNvSpPr>
            <a:spLocks noChangeArrowheads="1"/>
          </p:cNvSpPr>
          <p:nvPr/>
        </p:nvSpPr>
        <p:spPr bwMode="auto">
          <a:xfrm>
            <a:off x="395288" y="3200427"/>
            <a:ext cx="1728787" cy="1511300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User</a:t>
            </a:r>
          </a:p>
          <a:p>
            <a:pPr algn="ctr"/>
            <a:r>
              <a:rPr lang="en-GB"/>
              <a:t>AUP</a:t>
            </a:r>
            <a:endParaRPr lang="en-US"/>
          </a:p>
        </p:txBody>
      </p:sp>
      <p:sp>
        <p:nvSpPr>
          <p:cNvPr id="53256" name="AutoShape 5"/>
          <p:cNvSpPr>
            <a:spLocks noChangeArrowheads="1"/>
          </p:cNvSpPr>
          <p:nvPr/>
        </p:nvSpPr>
        <p:spPr bwMode="auto">
          <a:xfrm>
            <a:off x="555625" y="1700239"/>
            <a:ext cx="2447925" cy="129540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Certification </a:t>
            </a:r>
          </a:p>
          <a:p>
            <a:pPr algn="ctr"/>
            <a:r>
              <a:rPr lang="en-US"/>
              <a:t>Authorities</a:t>
            </a:r>
          </a:p>
        </p:txBody>
      </p:sp>
      <p:sp>
        <p:nvSpPr>
          <p:cNvPr id="53257" name="AutoShape 6"/>
          <p:cNvSpPr>
            <a:spLocks noChangeArrowheads="1"/>
          </p:cNvSpPr>
          <p:nvPr/>
        </p:nvSpPr>
        <p:spPr bwMode="auto">
          <a:xfrm>
            <a:off x="6084888" y="1773264"/>
            <a:ext cx="2663825" cy="1150938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Audit</a:t>
            </a:r>
          </a:p>
          <a:p>
            <a:pPr algn="ctr"/>
            <a:r>
              <a:rPr lang="en-US"/>
              <a:t>Requirements</a:t>
            </a:r>
          </a:p>
        </p:txBody>
      </p:sp>
      <p:sp>
        <p:nvSpPr>
          <p:cNvPr id="53258" name="AutoShape 7"/>
          <p:cNvSpPr>
            <a:spLocks noChangeArrowheads="1"/>
          </p:cNvSpPr>
          <p:nvPr/>
        </p:nvSpPr>
        <p:spPr bwMode="auto">
          <a:xfrm>
            <a:off x="3603625" y="1365277"/>
            <a:ext cx="2016125" cy="1250950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Incident </a:t>
            </a:r>
          </a:p>
          <a:p>
            <a:pPr algn="ctr"/>
            <a:r>
              <a:rPr lang="en-US"/>
              <a:t>Response</a:t>
            </a:r>
          </a:p>
        </p:txBody>
      </p:sp>
      <p:cxnSp>
        <p:nvCxnSpPr>
          <p:cNvPr id="53259" name="AutoShape 8"/>
          <p:cNvCxnSpPr>
            <a:cxnSpLocks noChangeShapeType="1"/>
            <a:stCxn id="53255" idx="3"/>
            <a:endCxn id="53254" idx="1"/>
          </p:cNvCxnSpPr>
          <p:nvPr/>
        </p:nvCxnSpPr>
        <p:spPr bwMode="auto">
          <a:xfrm flipV="1">
            <a:off x="1935163" y="3951314"/>
            <a:ext cx="549275" cy="476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3260" name="AutoShape 9"/>
          <p:cNvCxnSpPr>
            <a:cxnSpLocks noChangeShapeType="1"/>
            <a:stCxn id="53256" idx="2"/>
            <a:endCxn id="53254" idx="0"/>
          </p:cNvCxnSpPr>
          <p:nvPr/>
        </p:nvCxnSpPr>
        <p:spPr bwMode="auto">
          <a:xfrm>
            <a:off x="1779588" y="2833714"/>
            <a:ext cx="2828925" cy="604838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3261" name="AutoShape 10"/>
          <p:cNvCxnSpPr>
            <a:cxnSpLocks noChangeShapeType="1"/>
            <a:stCxn id="53258" idx="2"/>
            <a:endCxn id="53254" idx="0"/>
          </p:cNvCxnSpPr>
          <p:nvPr/>
        </p:nvCxnSpPr>
        <p:spPr bwMode="auto">
          <a:xfrm flipH="1">
            <a:off x="4608513" y="2616227"/>
            <a:ext cx="3175" cy="82232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3262" name="AutoShape 11"/>
          <p:cNvCxnSpPr>
            <a:cxnSpLocks noChangeShapeType="1"/>
            <a:stCxn id="53257" idx="2"/>
            <a:endCxn id="53254" idx="0"/>
          </p:cNvCxnSpPr>
          <p:nvPr/>
        </p:nvCxnSpPr>
        <p:spPr bwMode="auto">
          <a:xfrm flipH="1">
            <a:off x="4608513" y="2779739"/>
            <a:ext cx="2808287" cy="658813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3263" name="AutoShape 12"/>
          <p:cNvCxnSpPr>
            <a:cxnSpLocks noChangeShapeType="1"/>
            <a:endCxn id="53254" idx="3"/>
          </p:cNvCxnSpPr>
          <p:nvPr/>
        </p:nvCxnSpPr>
        <p:spPr bwMode="auto">
          <a:xfrm flipH="1">
            <a:off x="6732588" y="3949727"/>
            <a:ext cx="414337" cy="15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53264" name="AutoShape 13"/>
          <p:cNvSpPr>
            <a:spLocks noChangeArrowheads="1"/>
          </p:cNvSpPr>
          <p:nvPr/>
        </p:nvSpPr>
        <p:spPr bwMode="auto">
          <a:xfrm>
            <a:off x="539750" y="4968902"/>
            <a:ext cx="3063875" cy="1355725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User Registration </a:t>
            </a:r>
            <a:br>
              <a:rPr lang="en-US"/>
            </a:br>
            <a:r>
              <a:rPr lang="en-US"/>
              <a:t>&amp; VO Management</a:t>
            </a:r>
          </a:p>
        </p:txBody>
      </p:sp>
      <p:cxnSp>
        <p:nvCxnSpPr>
          <p:cNvPr id="53265" name="AutoShape 14"/>
          <p:cNvCxnSpPr>
            <a:cxnSpLocks noChangeShapeType="1"/>
            <a:stCxn id="53254" idx="2"/>
            <a:endCxn id="53264" idx="0"/>
          </p:cNvCxnSpPr>
          <p:nvPr/>
        </p:nvCxnSpPr>
        <p:spPr bwMode="auto">
          <a:xfrm flipH="1">
            <a:off x="2071688" y="4464077"/>
            <a:ext cx="2536825" cy="67468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53266" name="Text Box 15"/>
          <p:cNvSpPr txBox="1">
            <a:spLocks noChangeArrowheads="1"/>
          </p:cNvSpPr>
          <p:nvPr/>
        </p:nvSpPr>
        <p:spPr bwMode="auto">
          <a:xfrm>
            <a:off x="3003550" y="6324627"/>
            <a:ext cx="5911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53267" name="Text Box 16"/>
          <p:cNvSpPr txBox="1">
            <a:spLocks noChangeArrowheads="1"/>
          </p:cNvSpPr>
          <p:nvPr/>
        </p:nvSpPr>
        <p:spPr bwMode="auto">
          <a:xfrm>
            <a:off x="3421084" y="6500834"/>
            <a:ext cx="5722948" cy="33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hlinkClick r:id="rId2"/>
              </a:rPr>
              <a:t>http://cern.ch/proj-lcg-security/documents.html</a:t>
            </a:r>
            <a:endParaRPr lang="en-US" sz="1600" dirty="0"/>
          </a:p>
        </p:txBody>
      </p:sp>
      <p:sp>
        <p:nvSpPr>
          <p:cNvPr id="53268" name="AutoShape 17">
            <a:hlinkClick r:id="rId3"/>
          </p:cNvPr>
          <p:cNvSpPr>
            <a:spLocks noChangeArrowheads="1"/>
          </p:cNvSpPr>
          <p:nvPr/>
        </p:nvSpPr>
        <p:spPr bwMode="auto">
          <a:xfrm>
            <a:off x="4859338" y="4938739"/>
            <a:ext cx="3706812" cy="1352550"/>
          </a:xfrm>
          <a:prstGeom prst="horizont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Application Development</a:t>
            </a:r>
          </a:p>
          <a:p>
            <a:pPr algn="ctr"/>
            <a:r>
              <a:rPr lang="en-US"/>
              <a:t>&amp; Network Admin Guide</a:t>
            </a:r>
          </a:p>
        </p:txBody>
      </p:sp>
      <p:cxnSp>
        <p:nvCxnSpPr>
          <p:cNvPr id="53269" name="AutoShape 18"/>
          <p:cNvCxnSpPr>
            <a:cxnSpLocks noChangeShapeType="1"/>
            <a:stCxn id="53254" idx="2"/>
            <a:endCxn id="53268" idx="0"/>
          </p:cNvCxnSpPr>
          <p:nvPr/>
        </p:nvCxnSpPr>
        <p:spPr bwMode="auto">
          <a:xfrm>
            <a:off x="4608513" y="4464077"/>
            <a:ext cx="2105025" cy="64452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53270" name="Text Box 19"/>
          <p:cNvSpPr txBox="1">
            <a:spLocks noChangeArrowheads="1"/>
          </p:cNvSpPr>
          <p:nvPr/>
        </p:nvSpPr>
        <p:spPr bwMode="auto">
          <a:xfrm>
            <a:off x="0" y="6491287"/>
            <a:ext cx="2881313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800" i="1" dirty="0" smtClean="0"/>
              <a:t>picture: Ian </a:t>
            </a:r>
            <a:r>
              <a:rPr lang="en-GB" sz="1800" i="1" dirty="0"/>
              <a:t>Neilson</a:t>
            </a:r>
            <a:r>
              <a:rPr lang="en-GB" sz="1800" dirty="0"/>
              <a:t> </a:t>
            </a:r>
            <a:endParaRPr lang="en-US" sz="1800" dirty="0"/>
          </a:p>
        </p:txBody>
      </p:sp>
      <p:sp>
        <p:nvSpPr>
          <p:cNvPr id="53271" name="AutoShape 20"/>
          <p:cNvSpPr>
            <a:spLocks noChangeArrowheads="1"/>
          </p:cNvSpPr>
          <p:nvPr/>
        </p:nvSpPr>
        <p:spPr bwMode="auto">
          <a:xfrm>
            <a:off x="6948488" y="3209952"/>
            <a:ext cx="1728787" cy="1511300"/>
          </a:xfrm>
          <a:prstGeom prst="verticalScrol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/>
              <a:t>VO</a:t>
            </a:r>
            <a:endParaRPr lang="en-US"/>
          </a:p>
          <a:p>
            <a:pPr algn="ctr"/>
            <a:r>
              <a:rPr lang="en-GB"/>
              <a:t>AUP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5535613" cy="51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81088" y="6429396"/>
            <a:ext cx="8062912" cy="428604"/>
          </a:xfrm>
        </p:spPr>
        <p:txBody>
          <a:bodyPr/>
          <a:lstStyle/>
          <a:p>
            <a:pPr lvl="1" algn="r" eaLnBrk="1" hangingPunct="1">
              <a:buFontTx/>
              <a:buNone/>
            </a:pPr>
            <a:r>
              <a:rPr lang="en-GB" dirty="0" smtClean="0">
                <a:solidFill>
                  <a:srgbClr val="333399"/>
                </a:solidFill>
              </a:rPr>
              <a:t>strike balance between security and usability 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76275"/>
          </a:xfrm>
        </p:spPr>
        <p:txBody>
          <a:bodyPr/>
          <a:lstStyle/>
          <a:p>
            <a:pPr eaLnBrk="1" hangingPunct="1"/>
            <a:r>
              <a:rPr lang="en-GB" dirty="0" smtClean="0"/>
              <a:t>Issues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448" y="1357298"/>
            <a:ext cx="8458200" cy="4895850"/>
          </a:xfrm>
        </p:spPr>
        <p:txBody>
          <a:bodyPr/>
          <a:lstStyle/>
          <a:p>
            <a:pPr eaLnBrk="1" hangingPunct="1"/>
            <a:r>
              <a:rPr lang="en-GB" dirty="0" smtClean="0"/>
              <a:t>Distributed security</a:t>
            </a:r>
          </a:p>
          <a:p>
            <a:pPr lvl="1" eaLnBrk="1" hangingPunct="1"/>
            <a:r>
              <a:rPr lang="en-GB" dirty="0" smtClean="0">
                <a:solidFill>
                  <a:srgbClr val="A50021"/>
                </a:solidFill>
              </a:rPr>
              <a:t>any computer, desktop and laptop, </a:t>
            </a:r>
            <a:br>
              <a:rPr lang="en-GB" dirty="0" smtClean="0">
                <a:solidFill>
                  <a:srgbClr val="A50021"/>
                </a:solidFill>
              </a:rPr>
            </a:br>
            <a:r>
              <a:rPr lang="en-GB" dirty="0" smtClean="0">
                <a:solidFill>
                  <a:srgbClr val="A50021"/>
                </a:solidFill>
              </a:rPr>
              <a:t>must be assumed compromised</a:t>
            </a:r>
          </a:p>
          <a:p>
            <a:pPr lvl="1" eaLnBrk="1" hangingPunct="1"/>
            <a:endParaRPr lang="en-GB" dirty="0" smtClean="0">
              <a:solidFill>
                <a:srgbClr val="A50021"/>
              </a:solidFill>
            </a:endParaRPr>
          </a:p>
          <a:p>
            <a:pPr lvl="1" eaLnBrk="1" hangingPunct="1"/>
            <a:r>
              <a:rPr lang="en-GB" dirty="0" smtClean="0"/>
              <a:t>identity vetting and community membership assertions needed in cross-domain grids</a:t>
            </a:r>
          </a:p>
          <a:p>
            <a:pPr lvl="1" eaLnBrk="1" hangingPunct="1"/>
            <a:r>
              <a:rPr lang="en-GB" dirty="0" smtClean="0"/>
              <a:t>trust between organisations needed</a:t>
            </a:r>
          </a:p>
          <a:p>
            <a:pPr lvl="2" eaLnBrk="1" hangingPunct="1"/>
            <a:r>
              <a:rPr lang="en-GB" dirty="0" smtClean="0">
                <a:solidFill>
                  <a:srgbClr val="333399"/>
                </a:solidFill>
              </a:rPr>
              <a:t>we demonstrated this in science – globally!</a:t>
            </a:r>
          </a:p>
          <a:p>
            <a:pPr lvl="2" eaLnBrk="1" hangingPunct="1"/>
            <a:r>
              <a:rPr lang="en-GB" dirty="0" smtClean="0">
                <a:solidFill>
                  <a:srgbClr val="333399"/>
                </a:solidFill>
              </a:rPr>
              <a:t>federated access to a wide range of resources coming</a:t>
            </a:r>
          </a:p>
          <a:p>
            <a:pPr lvl="2" eaLnBrk="1" hangingPunct="1"/>
            <a:endParaRPr lang="en-GB" dirty="0" smtClean="0">
              <a:solidFill>
                <a:srgbClr val="333399"/>
              </a:solidFill>
            </a:endParaRPr>
          </a:p>
          <a:p>
            <a:pPr lvl="1" eaLnBrk="1" hangingPunct="1"/>
            <a:r>
              <a:rPr lang="en-GB" dirty="0" smtClean="0"/>
              <a:t>security, privacy policies must be coordinated</a:t>
            </a:r>
          </a:p>
          <a:p>
            <a:pPr lvl="2" eaLnBrk="1" hangingPunct="1"/>
            <a:r>
              <a:rPr lang="en-GB" dirty="0" smtClean="0">
                <a:solidFill>
                  <a:srgbClr val="333399"/>
                </a:solidFill>
              </a:rPr>
              <a:t>essential for a mainstream, sustained, infrastructure</a:t>
            </a:r>
          </a:p>
          <a:p>
            <a:pPr lvl="2" eaLnBrk="1" hangingPunct="1"/>
            <a:endParaRPr lang="en-GB" dirty="0" smtClean="0">
              <a:solidFill>
                <a:srgbClr val="333399"/>
              </a:solidFill>
            </a:endParaRPr>
          </a:p>
          <a:p>
            <a:pPr eaLnBrk="1" hangingPunct="1"/>
            <a:r>
              <a:rPr lang="en-GB" dirty="0" smtClean="0">
                <a:solidFill>
                  <a:srgbClr val="C00000"/>
                </a:solidFill>
              </a:rPr>
              <a:t>Hardware-supported security is gaining momentum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5143512"/>
            <a:ext cx="1095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incident response to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There are a couple of exemption clauses, for</a:t>
            </a:r>
          </a:p>
          <a:p>
            <a:pPr lvl="1"/>
            <a:r>
              <a:rPr lang="en-US" sz="1800" dirty="0" smtClean="0"/>
              <a:t>Computer, communications and access control</a:t>
            </a:r>
          </a:p>
          <a:p>
            <a:pPr lvl="1"/>
            <a:r>
              <a:rPr lang="en-US" sz="1800" dirty="0" smtClean="0"/>
              <a:t>but limited to max 6 months</a:t>
            </a:r>
          </a:p>
          <a:p>
            <a:pPr lvl="1"/>
            <a:endParaRPr lang="en-US" sz="1800" dirty="0" smtClean="0"/>
          </a:p>
          <a:p>
            <a:pPr>
              <a:buNone/>
            </a:pPr>
            <a:r>
              <a:rPr lang="en-US" sz="2000" dirty="0" smtClean="0"/>
              <a:t>	… otherwise, you actually ought to register your administration or accounting database</a:t>
            </a:r>
          </a:p>
          <a:p>
            <a:r>
              <a:rPr lang="en-US" sz="2000" dirty="0" smtClean="0"/>
              <a:t>Write down what you keep, why, and for how long</a:t>
            </a:r>
          </a:p>
          <a:p>
            <a:r>
              <a:rPr lang="en-US" sz="2000" dirty="0" smtClean="0"/>
              <a:t>Keep as little data as possible</a:t>
            </a:r>
          </a:p>
          <a:p>
            <a:r>
              <a:rPr lang="en-US" sz="2000" dirty="0" smtClean="0"/>
              <a:t>Limit logs to traffic analysis, not content</a:t>
            </a:r>
          </a:p>
          <a:p>
            <a:r>
              <a:rPr lang="en-US" sz="2000" dirty="0" smtClean="0"/>
              <a:t>But </a:t>
            </a:r>
          </a:p>
          <a:p>
            <a:pPr lvl="1"/>
            <a:r>
              <a:rPr lang="en-US" sz="1600" dirty="0" smtClean="0"/>
              <a:t>keep enough to trace people in case of incidents</a:t>
            </a:r>
          </a:p>
          <a:p>
            <a:pPr lvl="1"/>
            <a:r>
              <a:rPr lang="en-US" sz="1600" dirty="0" smtClean="0"/>
              <a:t>and to support your peers in dealing with incidents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See e.g. </a:t>
            </a:r>
          </a:p>
          <a:p>
            <a:r>
              <a:rPr lang="en-US" sz="1400" dirty="0" smtClean="0"/>
              <a:t>http://www.cbpweb.nl/documenten/av_21_Goed_werken_in_netwerken.stm</a:t>
            </a:r>
          </a:p>
          <a:p>
            <a:r>
              <a:rPr lang="en-US" sz="1400" dirty="0" smtClean="0"/>
              <a:t>http://www.cbpweb.nl/HvB_website_1.0/i1.htm</a:t>
            </a:r>
          </a:p>
        </p:txBody>
      </p:sp>
    </p:spTree>
  </p:cSld>
  <p:clrMapOvr>
    <a:masterClrMapping/>
  </p:clrMapOvr>
  <p:transition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What’s in a Policy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455764"/>
            <a:ext cx="8763000" cy="490219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What do lawyers typically look for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/>
              <a:t>Consistency of Terminology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/>
              <a:t>Describe in exact and limitative terms</a:t>
            </a:r>
          </a:p>
          <a:p>
            <a:pPr lvl="1" eaLnBrk="1" hangingPunct="1">
              <a:lnSpc>
                <a:spcPct val="80000"/>
              </a:lnSpc>
            </a:pPr>
            <a:endParaRPr lang="en-GB" sz="1800" dirty="0" smtClean="0"/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How binding is it?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en-GB" dirty="0" smtClean="0"/>
              <a:t>The signer must be explicitly aware of his or her action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en-GB" dirty="0" smtClean="0"/>
              <a:t>Use default-deny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en-GB" dirty="0" smtClean="0"/>
              <a:t>On web forms: at least use a pop-up box</a:t>
            </a:r>
          </a:p>
          <a:p>
            <a:pPr marL="742950" lvl="2" indent="-342900" eaLnBrk="1" hangingPunct="1">
              <a:lnSpc>
                <a:spcPct val="80000"/>
              </a:lnSpc>
            </a:pPr>
            <a:r>
              <a:rPr lang="en-GB" i="1" dirty="0" smtClean="0"/>
              <a:t>But this has only been marginally tested in court</a:t>
            </a:r>
          </a:p>
          <a:p>
            <a:pPr eaLnBrk="1" hangingPunct="1">
              <a:lnSpc>
                <a:spcPct val="80000"/>
              </a:lnSpc>
            </a:pPr>
            <a:endParaRPr lang="en-GB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sz="2000" dirty="0" smtClean="0">
                <a:solidFill>
                  <a:srgbClr val="A50021"/>
                </a:solidFill>
              </a:rPr>
              <a:t>What about the subjects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/>
              <a:t>Keep it simple and short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/>
              <a:t>‘Separate the policy from the actions’ – </a:t>
            </a:r>
            <a:br>
              <a:rPr lang="en-GB" sz="1800" dirty="0" smtClean="0"/>
            </a:br>
            <a:r>
              <a:rPr lang="en-GB" sz="1800" dirty="0" smtClean="0"/>
              <a:t>			but, indeed, then they’ll never read the policy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800" dirty="0" smtClean="0"/>
              <a:t>Short lists work best (also for agreeing on policy)</a:t>
            </a:r>
          </a:p>
          <a:p>
            <a:pPr lvl="1" eaLnBrk="1" hangingPunct="1">
              <a:lnSpc>
                <a:spcPct val="80000"/>
              </a:lnSpc>
            </a:pPr>
            <a:endParaRPr lang="en-GB" sz="1800" dirty="0" smtClean="0"/>
          </a:p>
          <a:p>
            <a:pPr lvl="1" eaLnBrk="1" hangingPunct="1">
              <a:lnSpc>
                <a:spcPct val="80000"/>
              </a:lnSpc>
            </a:pPr>
            <a:endParaRPr lang="en-GB" sz="1600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-e_presentation_design_A">
  <a:themeElements>
    <a:clrScheme name="VL-e_presentation_design_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L-e_presentation_design_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L-e_presentation_design_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-e_presentation_design_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-e_presentation_design_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VL-e_presentation_design_A</Template>
  <TotalTime>8847</TotalTime>
  <Words>4753</Words>
  <Application>Microsoft PowerPoint</Application>
  <PresentationFormat>On-screen Show (4:3)</PresentationFormat>
  <Paragraphs>1315</Paragraphs>
  <Slides>129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129</vt:i4>
      </vt:variant>
    </vt:vector>
  </HeadingPairs>
  <TitlesOfParts>
    <vt:vector size="133" baseType="lpstr">
      <vt:lpstr>VL-e_presentation_design_A</vt:lpstr>
      <vt:lpstr>CorelDRAW</vt:lpstr>
      <vt:lpstr>ClipArt</vt:lpstr>
      <vt:lpstr>Package</vt:lpstr>
      <vt:lpstr>Grid Computing  and Site Infrastructures</vt:lpstr>
      <vt:lpstr>Slide 2</vt:lpstr>
      <vt:lpstr>Grid from 10 000 feet</vt:lpstr>
      <vt:lpstr>Why would we need it?</vt:lpstr>
      <vt:lpstr>Enterprise</vt:lpstr>
      <vt:lpstr>Some use cases: LHC Computing</vt:lpstr>
      <vt:lpstr>W-LCG: implementing LHC computing</vt:lpstr>
      <vt:lpstr>WISDOM: drug discovery</vt:lpstr>
      <vt:lpstr>Slide 9</vt:lpstr>
      <vt:lpstr>Why Grid computing – today?</vt:lpstr>
      <vt:lpstr>What is Grid?</vt:lpstr>
      <vt:lpstr>Slide 12</vt:lpstr>
      <vt:lpstr>Community Building</vt:lpstr>
      <vt:lpstr>Three essential ingredients for Grid</vt:lpstr>
      <vt:lpstr>Virtual Organisations</vt:lpstr>
      <vt:lpstr>Although nothing is ever quite that neat …</vt:lpstr>
      <vt:lpstr>Federation in Grid Security</vt:lpstr>
      <vt:lpstr>Security Trust Mechanisms</vt:lpstr>
      <vt:lpstr>Direct (username-password) authN</vt:lpstr>
      <vt:lpstr>Kerberos</vt:lpstr>
      <vt:lpstr>PKI</vt:lpstr>
      <vt:lpstr>Delegation – carrying identity and rights forward</vt:lpstr>
      <vt:lpstr>Delegation in Grid Use Cases</vt:lpstr>
      <vt:lpstr>Organizing people</vt:lpstr>
      <vt:lpstr>Authentication vs. Authorization</vt:lpstr>
      <vt:lpstr>Role-based access control</vt:lpstr>
      <vt:lpstr>VOMS: Assertions in X.509 AC or SAML</vt:lpstr>
      <vt:lpstr>Slide 28</vt:lpstr>
      <vt:lpstr>Federation and Confederation</vt:lpstr>
      <vt:lpstr>Federated PKI for authentication</vt:lpstr>
      <vt:lpstr>Slide 31</vt:lpstr>
      <vt:lpstr>Federation alternatives hiding PKI from users</vt:lpstr>
      <vt:lpstr>Federated Authentication</vt:lpstr>
      <vt:lpstr>Federation techniques getting popular</vt:lpstr>
      <vt:lpstr>User Centric Identity?</vt:lpstr>
      <vt:lpstr>Using the Grid</vt:lpstr>
      <vt:lpstr>Services in a Grid</vt:lpstr>
      <vt:lpstr>Typical grid topology for computational jobs</vt:lpstr>
      <vt:lpstr>But you are not there yet …</vt:lpstr>
      <vt:lpstr>Computing: user expectations?</vt:lpstr>
      <vt:lpstr>Submission</vt:lpstr>
      <vt:lpstr>A seemingly simple task</vt:lpstr>
      <vt:lpstr>GT4 WS GRAM Architecture</vt:lpstr>
      <vt:lpstr>Unicore CE Architecture</vt:lpstr>
      <vt:lpstr>Interoperability – but only basics at first</vt:lpstr>
      <vt:lpstr>Storage</vt:lpstr>
      <vt:lpstr>Storage layering and interfaces</vt:lpstr>
      <vt:lpstr>How to you see the Grid?</vt:lpstr>
      <vt:lpstr>GlueCE: a ‘resource description’ viewpoint</vt:lpstr>
      <vt:lpstr>Information system and brokering issues</vt:lpstr>
      <vt:lpstr>Glue Attributes Set by the Site</vt:lpstr>
      <vt:lpstr>Typical grid topology for computational jobs</vt:lpstr>
      <vt:lpstr>Grid Site Infrastructure</vt:lpstr>
      <vt:lpstr>High Performance or High Throughput?</vt:lpstr>
      <vt:lpstr>But the fact is:</vt:lpstr>
      <vt:lpstr>Using these systems</vt:lpstr>
      <vt:lpstr>Cluster architectures</vt:lpstr>
      <vt:lpstr>Example: scheduling policies - Maui</vt:lpstr>
      <vt:lpstr>Fair shares and estimated response time</vt:lpstr>
      <vt:lpstr>Growing your cluster</vt:lpstr>
      <vt:lpstr>Extending your grid site</vt:lpstr>
      <vt:lpstr>But NAT does not help</vt:lpstr>
      <vt:lpstr>Data intensive jobs</vt:lpstr>
      <vt:lpstr>NDPF Logical Overview</vt:lpstr>
      <vt:lpstr>Network</vt:lpstr>
      <vt:lpstr>Remembering the Atlas Tier-1 data flows</vt:lpstr>
      <vt:lpstr>Streams and Firewalls</vt:lpstr>
      <vt:lpstr>Firewall (2)</vt:lpstr>
      <vt:lpstr>Slide 69</vt:lpstr>
      <vt:lpstr>Policy impact of the OPN</vt:lpstr>
      <vt:lpstr>Slide 71</vt:lpstr>
      <vt:lpstr>Remember the Market</vt:lpstr>
      <vt:lpstr>Systems Management</vt:lpstr>
      <vt:lpstr>Think BIG</vt:lpstr>
      <vt:lpstr>Installation</vt:lpstr>
      <vt:lpstr>Divergent, Convergent, and Congruent Systems</vt:lpstr>
      <vt:lpstr>Complete Node Configuration Database</vt:lpstr>
      <vt:lpstr>Node Management</vt:lpstr>
      <vt:lpstr>Slide 79</vt:lpstr>
      <vt:lpstr>User and system directories and maps</vt:lpstr>
      <vt:lpstr>Logging and Auditing</vt:lpstr>
      <vt:lpstr>Grid and Cluster Logging</vt:lpstr>
      <vt:lpstr>Nagios display</vt:lpstr>
      <vt:lpstr>Nagios implementation at a site</vt:lpstr>
      <vt:lpstr>NDPF Occupancy</vt:lpstr>
      <vt:lpstr>But at times, in more detail</vt:lpstr>
      <vt:lpstr>Black Holes</vt:lpstr>
      <vt:lpstr>Clusters: what did we see?</vt:lpstr>
      <vt:lpstr>Gluing things together</vt:lpstr>
      <vt:lpstr>Security in a Distributed World</vt:lpstr>
      <vt:lpstr>Hardening your cluster</vt:lpstr>
      <vt:lpstr>What A VO Community Can Do To You</vt:lpstr>
      <vt:lpstr>Working with VO to respect policy, isolation</vt:lpstr>
      <vt:lpstr>Operational model for the eInfrastructure</vt:lpstr>
      <vt:lpstr>EGEE/LCG Security Policies</vt:lpstr>
      <vt:lpstr>Slide 96</vt:lpstr>
      <vt:lpstr>Issues</vt:lpstr>
      <vt:lpstr>Balancing incident response to privacy</vt:lpstr>
      <vt:lpstr>What’s in a Policy</vt:lpstr>
      <vt:lpstr>Putting together the  Grid Infrastructure</vt:lpstr>
      <vt:lpstr>Grid Infrastructure</vt:lpstr>
      <vt:lpstr>Building Grid Infrastructures</vt:lpstr>
      <vt:lpstr>VO-centric infrastructure (‘OSG style’)</vt:lpstr>
      <vt:lpstr>Interoperation and standards</vt:lpstr>
      <vt:lpstr>Example: GlueServiceAccessControlRule</vt:lpstr>
      <vt:lpstr>Example: GlueHostOperatingSystemRelease</vt:lpstr>
      <vt:lpstr>LCG’s Most Popular Resource Centre</vt:lpstr>
      <vt:lpstr>Working at scale</vt:lpstr>
      <vt:lpstr>Monitoring Tools</vt:lpstr>
      <vt:lpstr>Slide 110</vt:lpstr>
      <vt:lpstr>Google Grid Map</vt:lpstr>
      <vt:lpstr>Managing the complexity</vt:lpstr>
      <vt:lpstr>Interoperation – between the clouds?</vt:lpstr>
      <vt:lpstr>Introducing standards</vt:lpstr>
      <vt:lpstr>Standards</vt:lpstr>
      <vt:lpstr>Why not standardize?</vt:lpstr>
      <vt:lpstr>Growth</vt:lpstr>
      <vt:lpstr>Slide 118</vt:lpstr>
      <vt:lpstr>Slide 119</vt:lpstr>
      <vt:lpstr>25 million SI2000 CPU hours reported/month</vt:lpstr>
      <vt:lpstr>LHC and non-LHC</vt:lpstr>
      <vt:lpstr>Grid Infrastructures Works!</vt:lpstr>
      <vt:lpstr>Common environment</vt:lpstr>
      <vt:lpstr>Slide 124</vt:lpstr>
      <vt:lpstr>Going From here</vt:lpstr>
      <vt:lpstr>Going from here</vt:lpstr>
      <vt:lpstr>More things to do …</vt:lpstr>
      <vt:lpstr>A Bright Future!</vt:lpstr>
      <vt:lpstr>Slide 129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Grid: data delen op wereldschaal</dc:title>
  <dc:creator>David Groep</dc:creator>
  <cp:keywords>SNE 2008</cp:keywords>
  <cp:lastModifiedBy>davidg</cp:lastModifiedBy>
  <cp:revision>159</cp:revision>
  <dcterms:created xsi:type="dcterms:W3CDTF">2007-05-15T09:46:24Z</dcterms:created>
  <dcterms:modified xsi:type="dcterms:W3CDTF">2008-03-09T09:32:12Z</dcterms:modified>
  <cp:category>Guest lectures</cp:category>
</cp:coreProperties>
</file>