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4"/>
  </p:notesMasterIdLst>
  <p:sldIdLst>
    <p:sldId id="288" r:id="rId5"/>
    <p:sldId id="289" r:id="rId6"/>
    <p:sldId id="295" r:id="rId7"/>
    <p:sldId id="290" r:id="rId8"/>
    <p:sldId id="298" r:id="rId9"/>
    <p:sldId id="302" r:id="rId10"/>
    <p:sldId id="301" r:id="rId11"/>
    <p:sldId id="287" r:id="rId12"/>
    <p:sldId id="297" r:id="rId13"/>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5E"/>
    <a:srgbClr val="F57A1E"/>
    <a:srgbClr val="F6791C"/>
    <a:srgbClr val="F57B20"/>
    <a:srgbClr val="013F5E"/>
    <a:srgbClr val="003959"/>
    <a:srgbClr val="ED1556"/>
    <a:srgbClr val="003F5D"/>
    <a:srgbClr val="1C4161"/>
    <a:srgbClr val="004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2" autoAdjust="0"/>
    <p:restoredTop sz="94660"/>
  </p:normalViewPr>
  <p:slideViewPr>
    <p:cSldViewPr snapToGrid="0">
      <p:cViewPr varScale="1">
        <p:scale>
          <a:sx n="85" d="100"/>
          <a:sy n="85" d="100"/>
        </p:scale>
        <p:origin x="156"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25/10/2021</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Community,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3139321"/>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Adapt the funding statement and supporting organisations at the end (but likely keep the EU Logo and reference to H2020, since it supported the AARC and AARC2 projects)</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831" y="5927157"/>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492533" y="6289305"/>
            <a:ext cx="4945586"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 </a:t>
            </a:r>
          </a:p>
          <a:p>
            <a:pPr marL="0" marR="0" indent="0" algn="ctr" defTabSz="914400" rtl="0" eaLnBrk="1" fontAlgn="auto" latinLnBrk="0" hangingPunct="1">
              <a:lnSpc>
                <a:spcPct val="100000"/>
              </a:lnSpc>
              <a:spcBef>
                <a:spcPts val="0"/>
              </a:spcBef>
              <a:spcAft>
                <a:spcPts val="0"/>
              </a:spcAft>
              <a:buClrTx/>
              <a:buSzTx/>
              <a:buFontTx/>
              <a:buNone/>
              <a:tabLst/>
              <a:defRPr/>
            </a:pP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a:t>
            </a:r>
            <a:r>
              <a:rPr lang="en-GB" sz="600" kern="1200" baseline="0" dirty="0" smtClean="0">
                <a:solidFill>
                  <a:schemeClr val="bg1"/>
                </a:solidFill>
                <a:effectLst/>
                <a:latin typeface="+mn-lt"/>
                <a:ea typeface="+mn-ea"/>
                <a:cs typeface="+mn-cs"/>
              </a:rPr>
              <a:t> and other sources</a:t>
            </a:r>
            <a:r>
              <a:rPr lang="en-GB" sz="600" kern="1200" dirty="0" smtClean="0">
                <a:solidFill>
                  <a:schemeClr val="bg1"/>
                </a:solidFill>
                <a:effectLst/>
                <a:latin typeface="+mn-lt"/>
                <a:ea typeface="+mn-ea"/>
                <a:cs typeface="+mn-cs"/>
              </a:rPr>
              <a:t>.</a:t>
            </a:r>
            <a:endParaRPr lang="en-GB" sz="600" dirty="0">
              <a:solidFill>
                <a:schemeClr val="bg1"/>
              </a:solidFill>
            </a:endParaRP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46749" y="5927156"/>
            <a:ext cx="796527" cy="280595"/>
          </a:xfrm>
          <a:prstGeom prst="rect">
            <a:avLst/>
          </a:prstGeom>
        </p:spPr>
      </p:pic>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351233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200">
                <a:latin typeface="+mn-lt"/>
              </a:defRPr>
            </a:lvl1pPr>
            <a:lvl2pPr>
              <a:defRPr sz="1800">
                <a:solidFill>
                  <a:srgbClr val="004361"/>
                </a:solidFill>
                <a:latin typeface="+mn-lt"/>
              </a:defRPr>
            </a:lvl2pPr>
            <a:lvl3pPr>
              <a:defRPr sz="1800">
                <a:solidFill>
                  <a:srgbClr val="003F5E"/>
                </a:solidFill>
                <a:latin typeface="+mn-lt"/>
              </a:defRPr>
            </a:lvl3pPr>
            <a:lvl4pPr>
              <a:defRPr sz="1800">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3997" y="6492496"/>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https://aarc-community.org</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56" r:id="rId9"/>
    <p:sldLayoutId id="2147483657" r:id="rId10"/>
    <p:sldLayoutId id="2147483663" r:id="rId11"/>
    <p:sldLayoutId id="2147483662" r:id="rId12"/>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0.wmf"/><Relationship Id="rId10" Type="http://schemas.openxmlformats.org/officeDocument/2006/relationships/image" Target="../media/image16.png"/><Relationship Id="rId4" Type="http://schemas.openxmlformats.org/officeDocument/2006/relationships/oleObject" Target="../embeddings/oleObject1.bin"/><Relationship Id="rId9" Type="http://schemas.openxmlformats.org/officeDocument/2006/relationships/image" Target="../media/image15.png"/><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gif"/></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posts.specterops.io/learning-from-our-myths-45a19ad4d07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GB" dirty="0" smtClean="0"/>
              <a:t>David </a:t>
            </a:r>
            <a:r>
              <a:rPr lang="en-GB" dirty="0" err="1" smtClean="0"/>
              <a:t>Groep</a:t>
            </a:r>
            <a:endParaRPr lang="en-GB" dirty="0"/>
          </a:p>
        </p:txBody>
      </p:sp>
      <p:sp>
        <p:nvSpPr>
          <p:cNvPr id="6" name="Text Placeholder 5"/>
          <p:cNvSpPr>
            <a:spLocks noGrp="1"/>
          </p:cNvSpPr>
          <p:nvPr>
            <p:ph type="body" sz="quarter" idx="12"/>
          </p:nvPr>
        </p:nvSpPr>
        <p:spPr/>
        <p:txBody>
          <a:bodyPr/>
          <a:lstStyle/>
          <a:p>
            <a:r>
              <a:rPr lang="en-GB" dirty="0" smtClean="0"/>
              <a:t>WISE Community meeting</a:t>
            </a:r>
            <a:endParaRPr lang="en-GB" dirty="0"/>
          </a:p>
        </p:txBody>
      </p:sp>
      <p:sp>
        <p:nvSpPr>
          <p:cNvPr id="8" name="Text Placeholder 7"/>
          <p:cNvSpPr>
            <a:spLocks noGrp="1"/>
          </p:cNvSpPr>
          <p:nvPr>
            <p:ph type="body" sz="quarter" idx="17"/>
          </p:nvPr>
        </p:nvSpPr>
        <p:spPr>
          <a:xfrm>
            <a:off x="1240257" y="2804346"/>
            <a:ext cx="7828928" cy="503459"/>
          </a:xfrm>
        </p:spPr>
        <p:txBody>
          <a:bodyPr>
            <a:normAutofit/>
          </a:bodyPr>
          <a:lstStyle/>
          <a:p>
            <a:r>
              <a:rPr lang="en-GB" dirty="0" smtClean="0"/>
              <a:t>Security Coordination Communications Challenges – all in it together</a:t>
            </a:r>
            <a:endParaRPr lang="en-GB" dirty="0"/>
          </a:p>
        </p:txBody>
      </p:sp>
      <p:sp>
        <p:nvSpPr>
          <p:cNvPr id="7" name="Text Placeholder 6"/>
          <p:cNvSpPr>
            <a:spLocks noGrp="1"/>
          </p:cNvSpPr>
          <p:nvPr>
            <p:ph type="body" sz="quarter" idx="14"/>
          </p:nvPr>
        </p:nvSpPr>
        <p:spPr/>
        <p:txBody>
          <a:bodyPr/>
          <a:lstStyle/>
          <a:p>
            <a:r>
              <a:rPr lang="en-GB" dirty="0" smtClean="0"/>
              <a:t>Trust by Demonstration … in a coordinated way</a:t>
            </a:r>
            <a:endParaRPr lang="en-GB" dirty="0"/>
          </a:p>
        </p:txBody>
      </p:sp>
      <p:sp>
        <p:nvSpPr>
          <p:cNvPr id="9" name="Text Placeholder 8"/>
          <p:cNvSpPr>
            <a:spLocks noGrp="1"/>
          </p:cNvSpPr>
          <p:nvPr>
            <p:ph type="body" sz="quarter" idx="18"/>
          </p:nvPr>
        </p:nvSpPr>
        <p:spPr/>
        <p:txBody>
          <a:bodyPr/>
          <a:lstStyle/>
          <a:p>
            <a:r>
              <a:rPr lang="en-GB" dirty="0" smtClean="0"/>
              <a:t>October 2021</a:t>
            </a:r>
            <a:endParaRPr lang="en-GB" dirty="0"/>
          </a:p>
        </p:txBody>
      </p:sp>
      <p:sp>
        <p:nvSpPr>
          <p:cNvPr id="10" name="Text Placeholder 9"/>
          <p:cNvSpPr>
            <a:spLocks noGrp="1"/>
          </p:cNvSpPr>
          <p:nvPr>
            <p:ph type="body" sz="quarter" idx="19"/>
          </p:nvPr>
        </p:nvSpPr>
        <p:spPr/>
        <p:txBody>
          <a:bodyPr/>
          <a:lstStyle/>
          <a:p>
            <a:r>
              <a:rPr lang="en-GB" dirty="0" smtClean="0"/>
              <a:t>AARC Community, policy and best practice area</a:t>
            </a:r>
            <a:endParaRPr lang="en-GB" dirty="0"/>
          </a:p>
        </p:txBody>
      </p:sp>
      <p:sp>
        <p:nvSpPr>
          <p:cNvPr id="11" name="Text Placeholder 10"/>
          <p:cNvSpPr>
            <a:spLocks noGrp="1"/>
          </p:cNvSpPr>
          <p:nvPr>
            <p:ph type="body" sz="quarter" idx="20"/>
          </p:nvPr>
        </p:nvSpPr>
        <p:spPr/>
        <p:txBody>
          <a:bodyPr/>
          <a:lstStyle/>
          <a:p>
            <a:r>
              <a:rPr lang="en-GB" i="1" dirty="0" smtClean="0"/>
              <a:t>Nikhef PDP programme</a:t>
            </a:r>
            <a:endParaRPr lang="en-GB" i="1" dirty="0"/>
          </a:p>
        </p:txBody>
      </p:sp>
      <p:sp>
        <p:nvSpPr>
          <p:cNvPr id="3" name="Slide Number Placeholder 2"/>
          <p:cNvSpPr>
            <a:spLocks noGrp="1"/>
          </p:cNvSpPr>
          <p:nvPr>
            <p:ph type="sldNum" sz="quarter" idx="4294967295"/>
          </p:nvPr>
        </p:nvSpPr>
        <p:spPr>
          <a:xfrm>
            <a:off x="11450638" y="6405563"/>
            <a:ext cx="741362" cy="274637"/>
          </a:xfrm>
        </p:spPr>
        <p:txBody>
          <a:bodyPr/>
          <a:lstStyle/>
          <a:p>
            <a:fld id="{6F576E6A-F32A-4612-884C-86870357C6B4}" type="slidenum">
              <a:rPr lang="en-GB" smtClean="0"/>
              <a:pPr/>
              <a:t>1</a:t>
            </a:fld>
            <a:endParaRPr lang="en-GB"/>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6304" y="4899601"/>
            <a:ext cx="726194" cy="281924"/>
          </a:xfrm>
          <a:prstGeom prst="rect">
            <a:avLst/>
          </a:prstGeom>
        </p:spPr>
      </p:pic>
    </p:spTree>
    <p:extLst>
      <p:ext uri="{BB962C8B-B14F-4D97-AF65-F5344CB8AC3E}">
        <p14:creationId xmlns:p14="http://schemas.microsoft.com/office/powerpoint/2010/main" val="600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a:t>
            </a:fld>
            <a:endParaRPr lang="en-GB"/>
          </a:p>
        </p:txBody>
      </p:sp>
      <p:sp>
        <p:nvSpPr>
          <p:cNvPr id="4" name="Title 3"/>
          <p:cNvSpPr>
            <a:spLocks noGrp="1"/>
          </p:cNvSpPr>
          <p:nvPr>
            <p:ph type="title"/>
          </p:nvPr>
        </p:nvSpPr>
        <p:spPr/>
        <p:txBody>
          <a:bodyPr/>
          <a:lstStyle/>
          <a:p>
            <a:r>
              <a:rPr lang="en-GB" dirty="0" smtClean="0"/>
              <a:t>Many communities test, test, and test again</a:t>
            </a:r>
            <a:endParaRPr lang="en-GB" dirty="0"/>
          </a:p>
        </p:txBody>
      </p:sp>
      <p:pic>
        <p:nvPicPr>
          <p:cNvPr id="5" name="Picture 4"/>
          <p:cNvPicPr>
            <a:picLocks noChangeAspect="1"/>
          </p:cNvPicPr>
          <p:nvPr/>
        </p:nvPicPr>
        <p:blipFill>
          <a:blip r:embed="rId3"/>
          <a:stretch>
            <a:fillRect/>
          </a:stretch>
        </p:blipFill>
        <p:spPr>
          <a:xfrm>
            <a:off x="232756" y="1400212"/>
            <a:ext cx="6145876" cy="4282196"/>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264808510"/>
              </p:ext>
            </p:extLst>
          </p:nvPr>
        </p:nvGraphicFramePr>
        <p:xfrm>
          <a:off x="2158480" y="1952861"/>
          <a:ext cx="7473893" cy="4728031"/>
        </p:xfrm>
        <a:graphic>
          <a:graphicData uri="http://schemas.openxmlformats.org/presentationml/2006/ole">
            <mc:AlternateContent xmlns:mc="http://schemas.openxmlformats.org/markup-compatibility/2006">
              <mc:Choice xmlns:v="urn:schemas-microsoft-com:vml" Requires="v">
                <p:oleObj spid="_x0000_s1048" name="PHOTO-PAINT" r:id="rId4" imgW="5530680" imgH="3498840" progId="CorelPHOTOPAINT.Image.16">
                  <p:embed/>
                </p:oleObj>
              </mc:Choice>
              <mc:Fallback>
                <p:oleObj name="PHOTO-PAINT" r:id="rId4" imgW="5530680" imgH="3498840" progId="CorelPHOTOPAINT.Image.16">
                  <p:embed/>
                  <p:pic>
                    <p:nvPicPr>
                      <p:cNvPr id="0" name=""/>
                      <p:cNvPicPr/>
                      <p:nvPr/>
                    </p:nvPicPr>
                    <p:blipFill>
                      <a:blip r:embed="rId5"/>
                      <a:stretch>
                        <a:fillRect/>
                      </a:stretch>
                    </p:blipFill>
                    <p:spPr>
                      <a:xfrm>
                        <a:off x="2158480" y="1952861"/>
                        <a:ext cx="7473893" cy="4728031"/>
                      </a:xfrm>
                      <a:prstGeom prst="rect">
                        <a:avLst/>
                      </a:prstGeom>
                    </p:spPr>
                  </p:pic>
                </p:oleObj>
              </mc:Fallback>
            </mc:AlternateContent>
          </a:graphicData>
        </a:graphic>
      </p:graphicFrame>
      <p:pic>
        <p:nvPicPr>
          <p:cNvPr id="8" name="Picture 7"/>
          <p:cNvPicPr>
            <a:picLocks noChangeAspect="1"/>
          </p:cNvPicPr>
          <p:nvPr/>
        </p:nvPicPr>
        <p:blipFill>
          <a:blip r:embed="rId6"/>
          <a:stretch>
            <a:fillRect/>
          </a:stretch>
        </p:blipFill>
        <p:spPr>
          <a:xfrm>
            <a:off x="5012575" y="1758142"/>
            <a:ext cx="5575155" cy="3175721"/>
          </a:xfrm>
          <a:prstGeom prst="rect">
            <a:avLst/>
          </a:prstGeom>
        </p:spPr>
      </p:pic>
      <p:pic>
        <p:nvPicPr>
          <p:cNvPr id="9" name="Picture 8"/>
          <p:cNvPicPr>
            <a:picLocks noChangeAspect="1"/>
          </p:cNvPicPr>
          <p:nvPr/>
        </p:nvPicPr>
        <p:blipFill>
          <a:blip r:embed="rId7"/>
          <a:stretch>
            <a:fillRect/>
          </a:stretch>
        </p:blipFill>
        <p:spPr>
          <a:xfrm>
            <a:off x="6585277" y="3182865"/>
            <a:ext cx="5294900" cy="2946829"/>
          </a:xfrm>
          <a:prstGeom prst="rect">
            <a:avLst/>
          </a:prstGeom>
          <a:effectLst>
            <a:glow rad="101600">
              <a:srgbClr val="0C3959">
                <a:alpha val="60000"/>
              </a:srgbClr>
            </a:glow>
          </a:effectLst>
        </p:spPr>
      </p:pic>
      <p:grpSp>
        <p:nvGrpSpPr>
          <p:cNvPr id="10" name="Group 9"/>
          <p:cNvGrpSpPr/>
          <p:nvPr/>
        </p:nvGrpSpPr>
        <p:grpSpPr>
          <a:xfrm>
            <a:off x="7588026" y="2927341"/>
            <a:ext cx="4501983" cy="1820523"/>
            <a:chOff x="342635" y="3010798"/>
            <a:chExt cx="7195442" cy="2909711"/>
          </a:xfrm>
        </p:grpSpPr>
        <p:pic>
          <p:nvPicPr>
            <p:cNvPr id="11" name="Picture 10"/>
            <p:cNvPicPr>
              <a:picLocks noChangeAspect="1"/>
            </p:cNvPicPr>
            <p:nvPr/>
          </p:nvPicPr>
          <p:blipFill>
            <a:blip r:embed="rId8"/>
            <a:stretch>
              <a:fillRect/>
            </a:stretch>
          </p:blipFill>
          <p:spPr>
            <a:xfrm>
              <a:off x="342635" y="3010798"/>
              <a:ext cx="7195442" cy="2909711"/>
            </a:xfrm>
            <a:prstGeom prst="rect">
              <a:avLst/>
            </a:prstGeom>
            <a:effectLst>
              <a:glow rad="101600">
                <a:srgbClr val="0C3959">
                  <a:alpha val="60000"/>
                </a:srgbClr>
              </a:glow>
            </a:effectLst>
          </p:spPr>
        </p:pic>
        <p:pic>
          <p:nvPicPr>
            <p:cNvPr id="12" name="Picture 11"/>
            <p:cNvPicPr>
              <a:picLocks noChangeAspect="1"/>
            </p:cNvPicPr>
            <p:nvPr/>
          </p:nvPicPr>
          <p:blipFill>
            <a:blip r:embed="rId9"/>
            <a:stretch>
              <a:fillRect/>
            </a:stretch>
          </p:blipFill>
          <p:spPr>
            <a:xfrm>
              <a:off x="2249657" y="3092823"/>
              <a:ext cx="636018" cy="430986"/>
            </a:xfrm>
            <a:prstGeom prst="rect">
              <a:avLst/>
            </a:prstGeom>
          </p:spPr>
        </p:pic>
        <p:pic>
          <p:nvPicPr>
            <p:cNvPr id="13" name="Picture 12"/>
            <p:cNvPicPr>
              <a:picLocks noChangeAspect="1"/>
            </p:cNvPicPr>
            <p:nvPr/>
          </p:nvPicPr>
          <p:blipFill>
            <a:blip r:embed="rId10"/>
            <a:stretch>
              <a:fillRect/>
            </a:stretch>
          </p:blipFill>
          <p:spPr>
            <a:xfrm>
              <a:off x="5090992" y="3092823"/>
              <a:ext cx="640078" cy="430986"/>
            </a:xfrm>
            <a:prstGeom prst="rect">
              <a:avLst/>
            </a:prstGeom>
          </p:spPr>
        </p:pic>
        <p:pic>
          <p:nvPicPr>
            <p:cNvPr id="14" name="Picture 13"/>
            <p:cNvPicPr>
              <a:picLocks noChangeAspect="1"/>
            </p:cNvPicPr>
            <p:nvPr/>
          </p:nvPicPr>
          <p:blipFill>
            <a:blip r:embed="rId11"/>
            <a:stretch>
              <a:fillRect/>
            </a:stretch>
          </p:blipFill>
          <p:spPr>
            <a:xfrm>
              <a:off x="6221356" y="4869648"/>
              <a:ext cx="776839" cy="430986"/>
            </a:xfrm>
            <a:prstGeom prst="rect">
              <a:avLst/>
            </a:prstGeom>
          </p:spPr>
        </p:pic>
        <p:pic>
          <p:nvPicPr>
            <p:cNvPr id="15" name="Picture 14"/>
            <p:cNvPicPr>
              <a:picLocks noChangeAspect="1"/>
            </p:cNvPicPr>
            <p:nvPr/>
          </p:nvPicPr>
          <p:blipFill>
            <a:blip r:embed="rId12"/>
            <a:stretch>
              <a:fillRect/>
            </a:stretch>
          </p:blipFill>
          <p:spPr>
            <a:xfrm>
              <a:off x="6221356" y="5360014"/>
              <a:ext cx="428459" cy="430986"/>
            </a:xfrm>
            <a:prstGeom prst="rect">
              <a:avLst/>
            </a:prstGeom>
          </p:spPr>
        </p:pic>
        <p:pic>
          <p:nvPicPr>
            <p:cNvPr id="16" name="Picture 15"/>
            <p:cNvPicPr>
              <a:picLocks noChangeAspect="1"/>
            </p:cNvPicPr>
            <p:nvPr/>
          </p:nvPicPr>
          <p:blipFill>
            <a:blip r:embed="rId10"/>
            <a:stretch>
              <a:fillRect/>
            </a:stretch>
          </p:blipFill>
          <p:spPr>
            <a:xfrm>
              <a:off x="1701052" y="5191907"/>
              <a:ext cx="640078" cy="430986"/>
            </a:xfrm>
            <a:prstGeom prst="rect">
              <a:avLst/>
            </a:prstGeom>
          </p:spPr>
        </p:pic>
        <p:pic>
          <p:nvPicPr>
            <p:cNvPr id="17" name="Picture 16"/>
            <p:cNvPicPr>
              <a:picLocks noChangeAspect="1"/>
            </p:cNvPicPr>
            <p:nvPr/>
          </p:nvPicPr>
          <p:blipFill>
            <a:blip r:embed="rId13"/>
            <a:stretch>
              <a:fillRect/>
            </a:stretch>
          </p:blipFill>
          <p:spPr>
            <a:xfrm>
              <a:off x="6751682" y="5329652"/>
              <a:ext cx="425181" cy="437328"/>
            </a:xfrm>
            <a:prstGeom prst="rect">
              <a:avLst/>
            </a:prstGeom>
          </p:spPr>
        </p:pic>
      </p:grpSp>
      <p:pic>
        <p:nvPicPr>
          <p:cNvPr id="18" name="Picture 17"/>
          <p:cNvPicPr>
            <a:picLocks noChangeAspect="1"/>
          </p:cNvPicPr>
          <p:nvPr/>
        </p:nvPicPr>
        <p:blipFill>
          <a:blip r:embed="rId14"/>
          <a:stretch>
            <a:fillRect/>
          </a:stretch>
        </p:blipFill>
        <p:spPr>
          <a:xfrm>
            <a:off x="8124700" y="4619223"/>
            <a:ext cx="3941911" cy="1568968"/>
          </a:xfrm>
          <a:prstGeom prst="rect">
            <a:avLst/>
          </a:prstGeom>
          <a:effectLst>
            <a:glow rad="101600">
              <a:srgbClr val="0C3959">
                <a:alpha val="60000"/>
              </a:srgbClr>
            </a:glow>
          </a:effectLst>
        </p:spPr>
      </p:pic>
    </p:spTree>
    <p:extLst>
      <p:ext uri="{BB962C8B-B14F-4D97-AF65-F5344CB8AC3E}">
        <p14:creationId xmlns:p14="http://schemas.microsoft.com/office/powerpoint/2010/main" val="2811815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b="1" dirty="0" smtClean="0"/>
              <a:t>Trusted Introducer and TF-CSIRT</a:t>
            </a:r>
          </a:p>
          <a:p>
            <a:r>
              <a:rPr lang="en-US" dirty="0" smtClean="0"/>
              <a:t>2-3 Reaction Tests per year </a:t>
            </a:r>
          </a:p>
          <a:p>
            <a:r>
              <a:rPr lang="en-US" dirty="0" smtClean="0"/>
              <a:t>supported by web click infrastructure, but requires (team) authentication</a:t>
            </a:r>
          </a:p>
          <a:p>
            <a:pPr marL="0" indent="0">
              <a:buNone/>
            </a:pPr>
            <a:endParaRPr lang="en-US" dirty="0" smtClean="0"/>
          </a:p>
          <a:p>
            <a:pPr marL="0" indent="0">
              <a:buNone/>
            </a:pPr>
            <a:r>
              <a:rPr lang="en-US" b="1" dirty="0" err="1" smtClean="0"/>
              <a:t>SURFcert</a:t>
            </a:r>
            <a:r>
              <a:rPr lang="en-US" b="1" dirty="0" smtClean="0"/>
              <a:t> challenges</a:t>
            </a:r>
          </a:p>
          <a:p>
            <a:r>
              <a:rPr lang="en-US" dirty="0" smtClean="0"/>
              <a:t>annual response challenges, just reply to email to a (traceable) ticket</a:t>
            </a:r>
          </a:p>
          <a:p>
            <a:pPr marL="0" indent="0">
              <a:buNone/>
            </a:pPr>
            <a:endParaRPr lang="en-US" dirty="0" smtClean="0"/>
          </a:p>
          <a:p>
            <a:pPr marL="0" indent="0">
              <a:buNone/>
            </a:pPr>
            <a:r>
              <a:rPr lang="en-US" b="1" dirty="0" smtClean="0"/>
              <a:t>IGTF RAT Communications Challenges</a:t>
            </a:r>
          </a:p>
          <a:p>
            <a:r>
              <a:rPr lang="en-US" dirty="0" smtClean="0"/>
              <a:t>every 1-2 years, in parallel with continuous operational monitoring</a:t>
            </a:r>
          </a:p>
          <a:p>
            <a:pPr marL="0" indent="0">
              <a:buNone/>
            </a:pPr>
            <a:endParaRPr lang="en-US" dirty="0" smtClean="0"/>
          </a:p>
          <a:p>
            <a:pPr marL="0" indent="0">
              <a:buNone/>
            </a:pPr>
            <a:r>
              <a:rPr lang="en-US" b="1" dirty="0" smtClean="0"/>
              <a:t>EGI CSIRT Security Service Challenges</a:t>
            </a:r>
            <a:endParaRPr lang="en-US" dirty="0"/>
          </a:p>
          <a:p>
            <a:r>
              <a:rPr lang="en-US" dirty="0" smtClean="0"/>
              <a:t>every ~2 years, aiming at remediation, forensics, and response to real-life (botnet) incidents</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3</a:t>
            </a:fld>
            <a:endParaRPr lang="en-GB"/>
          </a:p>
        </p:txBody>
      </p:sp>
      <p:sp>
        <p:nvSpPr>
          <p:cNvPr id="4" name="Title 3"/>
          <p:cNvSpPr>
            <a:spLocks noGrp="1"/>
          </p:cNvSpPr>
          <p:nvPr>
            <p:ph type="title"/>
          </p:nvPr>
        </p:nvSpPr>
        <p:spPr/>
        <p:txBody>
          <a:bodyPr/>
          <a:lstStyle/>
          <a:p>
            <a:r>
              <a:rPr lang="en-US" dirty="0" smtClean="0"/>
              <a:t>Frequency of challenges and tests - examples</a:t>
            </a:r>
            <a:endParaRPr lang="en-GB" dirty="0"/>
          </a:p>
        </p:txBody>
      </p:sp>
    </p:spTree>
    <p:extLst>
      <p:ext uri="{BB962C8B-B14F-4D97-AF65-F5344CB8AC3E}">
        <p14:creationId xmlns:p14="http://schemas.microsoft.com/office/powerpoint/2010/main" val="3161005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46" y="3689603"/>
            <a:ext cx="11266673" cy="3058952"/>
          </a:xfrm>
        </p:spPr>
        <p:txBody>
          <a:bodyPr>
            <a:normAutofit/>
          </a:bodyPr>
          <a:lstStyle/>
          <a:p>
            <a:r>
              <a:rPr lang="en-US" dirty="0" smtClean="0"/>
              <a:t>when data available</a:t>
            </a:r>
            <a:r>
              <a:rPr lang="en-US" dirty="0"/>
              <a:t>:</a:t>
            </a:r>
            <a:r>
              <a:rPr lang="en-US" dirty="0" smtClean="0"/>
              <a:t> infrastructure can set its </a:t>
            </a:r>
            <a:r>
              <a:rPr lang="en-US" i="1" dirty="0" smtClean="0"/>
              <a:t>own level </a:t>
            </a:r>
            <a:r>
              <a:rPr lang="en-US" dirty="0" smtClean="0"/>
              <a:t>of expectancy and gives </a:t>
            </a:r>
            <a:r>
              <a:rPr lang="en-US" i="1" dirty="0" smtClean="0"/>
              <a:t>deep trust</a:t>
            </a:r>
          </a:p>
          <a:p>
            <a:r>
              <a:rPr lang="en-US" dirty="0" smtClean="0"/>
              <a:t>assessment supported with community controls (suspension) gives a </a:t>
            </a:r>
            <a:r>
              <a:rPr lang="en-US" i="1" dirty="0" smtClean="0"/>
              <a:t>baseline compliance</a:t>
            </a:r>
            <a:endParaRPr lang="en-US" dirty="0" smtClean="0"/>
          </a:p>
          <a:p>
            <a:pPr marL="0" indent="0">
              <a:buNone/>
            </a:pPr>
            <a:endParaRPr lang="en-US" sz="1100" b="1" dirty="0" smtClean="0"/>
          </a:p>
          <a:p>
            <a:pPr marL="0" indent="0">
              <a:buNone/>
            </a:pPr>
            <a:r>
              <a:rPr lang="en-US" b="1" dirty="0" smtClean="0"/>
              <a:t>Communications </a:t>
            </a:r>
            <a:r>
              <a:rPr lang="en-US" b="1" dirty="0"/>
              <a:t>challenges </a:t>
            </a:r>
            <a:r>
              <a:rPr lang="en-US" b="1" dirty="0" smtClean="0"/>
              <a:t>build </a:t>
            </a:r>
            <a:r>
              <a:rPr lang="en-US" b="1" dirty="0"/>
              <a:t>‘confidence’ and trust – an important social </a:t>
            </a:r>
            <a:r>
              <a:rPr lang="en-US" b="1" dirty="0" smtClean="0"/>
              <a:t>aspect!</a:t>
            </a:r>
            <a:endParaRPr lang="en-US" b="1" dirty="0"/>
          </a:p>
          <a:p>
            <a:r>
              <a:rPr lang="en-US" dirty="0"/>
              <a:t>different tests bring complementary results: responsiveness vs. ability act , or do forensics</a:t>
            </a:r>
          </a:p>
          <a:p>
            <a:r>
              <a:rPr lang="en-US" dirty="0" smtClean="0"/>
              <a:t>unless </a:t>
            </a:r>
            <a:r>
              <a:rPr lang="en-US" dirty="0"/>
              <a:t>you run the test </a:t>
            </a:r>
            <a:r>
              <a:rPr lang="en-US" dirty="0" smtClean="0"/>
              <a:t>yourself, you </a:t>
            </a:r>
            <a:r>
              <a:rPr lang="en-US" dirty="0"/>
              <a:t>may not be growing more trust in the entities tested</a:t>
            </a:r>
          </a:p>
          <a:p>
            <a:r>
              <a:rPr lang="en-US" dirty="0" smtClean="0"/>
              <a:t>for a ‘warm </a:t>
            </a:r>
            <a:r>
              <a:rPr lang="en-US" dirty="0"/>
              <a:t>and fuzzy feeling of trust’, </a:t>
            </a:r>
            <a:r>
              <a:rPr lang="en-US" dirty="0" smtClean="0"/>
              <a:t>share results: but this is sociologically still challenging …</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4</a:t>
            </a:fld>
            <a:endParaRPr lang="en-GB"/>
          </a:p>
        </p:txBody>
      </p:sp>
      <p:sp>
        <p:nvSpPr>
          <p:cNvPr id="4" name="Title 3"/>
          <p:cNvSpPr>
            <a:spLocks noGrp="1"/>
          </p:cNvSpPr>
          <p:nvPr>
            <p:ph type="title"/>
          </p:nvPr>
        </p:nvSpPr>
        <p:spPr/>
        <p:txBody>
          <a:bodyPr/>
          <a:lstStyle/>
          <a:p>
            <a:r>
              <a:rPr lang="en-US" dirty="0" smtClean="0"/>
              <a:t>Challenge elements – what is valued or expected might differ …</a:t>
            </a:r>
            <a:endParaRPr lang="en-GB" dirty="0"/>
          </a:p>
        </p:txBody>
      </p:sp>
      <p:grpSp>
        <p:nvGrpSpPr>
          <p:cNvPr id="14" name="Group 13"/>
          <p:cNvGrpSpPr/>
          <p:nvPr/>
        </p:nvGrpSpPr>
        <p:grpSpPr>
          <a:xfrm>
            <a:off x="1215960" y="2136011"/>
            <a:ext cx="2192531" cy="1117609"/>
            <a:chOff x="4176464" y="1509850"/>
            <a:chExt cx="2192531" cy="1117609"/>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6464" y="1509850"/>
              <a:ext cx="2192531" cy="1117609"/>
            </a:xfrm>
            <a:prstGeom prst="rect">
              <a:avLst/>
            </a:prstGeom>
          </p:spPr>
        </p:pic>
        <p:sp>
          <p:nvSpPr>
            <p:cNvPr id="6" name="TextBox 5"/>
            <p:cNvSpPr txBox="1"/>
            <p:nvPr/>
          </p:nvSpPr>
          <p:spPr>
            <a:xfrm>
              <a:off x="4413539" y="1807044"/>
              <a:ext cx="1696298" cy="461665"/>
            </a:xfrm>
            <a:prstGeom prst="rect">
              <a:avLst/>
            </a:prstGeom>
            <a:noFill/>
          </p:spPr>
          <p:txBody>
            <a:bodyPr wrap="none" rtlCol="0">
              <a:spAutoFit/>
            </a:bodyPr>
            <a:lstStyle/>
            <a:p>
              <a:pPr algn="ctr"/>
              <a:r>
                <a:rPr lang="en-GB" sz="2400" dirty="0" smtClean="0">
                  <a:solidFill>
                    <a:srgbClr val="F57A1E"/>
                  </a:solidFill>
                  <a:latin typeface="Segoe Print" panose="02000600000000000000" pitchFamily="2" charset="0"/>
                </a:rPr>
                <a:t>timeliness</a:t>
              </a:r>
            </a:p>
          </p:txBody>
        </p:sp>
      </p:grpSp>
      <p:grpSp>
        <p:nvGrpSpPr>
          <p:cNvPr id="16" name="Group 15"/>
          <p:cNvGrpSpPr/>
          <p:nvPr/>
        </p:nvGrpSpPr>
        <p:grpSpPr>
          <a:xfrm>
            <a:off x="7030253" y="2538251"/>
            <a:ext cx="4428019" cy="904856"/>
            <a:chOff x="7873109" y="2393343"/>
            <a:chExt cx="4428019" cy="904856"/>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109" y="2393343"/>
              <a:ext cx="4428019" cy="904856"/>
            </a:xfrm>
            <a:prstGeom prst="rect">
              <a:avLst/>
            </a:prstGeom>
          </p:spPr>
        </p:pic>
        <p:sp>
          <p:nvSpPr>
            <p:cNvPr id="8" name="TextBox 7"/>
            <p:cNvSpPr txBox="1"/>
            <p:nvPr/>
          </p:nvSpPr>
          <p:spPr>
            <a:xfrm>
              <a:off x="8216103" y="2615611"/>
              <a:ext cx="3703258" cy="461665"/>
            </a:xfrm>
            <a:prstGeom prst="rect">
              <a:avLst/>
            </a:prstGeom>
            <a:noFill/>
          </p:spPr>
          <p:txBody>
            <a:bodyPr wrap="none" rtlCol="0">
              <a:spAutoFit/>
            </a:bodyPr>
            <a:lstStyle/>
            <a:p>
              <a:pPr algn="ctr"/>
              <a:r>
                <a:rPr lang="en-GB" sz="2400" dirty="0" smtClean="0">
                  <a:solidFill>
                    <a:srgbClr val="F57A1E"/>
                  </a:solidFill>
                  <a:latin typeface="Segoe Print" panose="02000600000000000000" pitchFamily="2" charset="0"/>
                </a:rPr>
                <a:t>investigative capability</a:t>
              </a:r>
            </a:p>
          </p:txBody>
        </p:sp>
      </p:grpSp>
      <p:grpSp>
        <p:nvGrpSpPr>
          <p:cNvPr id="15" name="Group 14"/>
          <p:cNvGrpSpPr/>
          <p:nvPr/>
        </p:nvGrpSpPr>
        <p:grpSpPr>
          <a:xfrm>
            <a:off x="6091305" y="1752884"/>
            <a:ext cx="2867117" cy="773969"/>
            <a:chOff x="6723547" y="1874366"/>
            <a:chExt cx="2867117" cy="773969"/>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3547" y="1874366"/>
              <a:ext cx="2867117" cy="773969"/>
            </a:xfrm>
            <a:prstGeom prst="rect">
              <a:avLst/>
            </a:prstGeom>
          </p:spPr>
        </p:pic>
        <p:sp>
          <p:nvSpPr>
            <p:cNvPr id="9" name="TextBox 8"/>
            <p:cNvSpPr txBox="1"/>
            <p:nvPr/>
          </p:nvSpPr>
          <p:spPr>
            <a:xfrm>
              <a:off x="6952287" y="2025605"/>
              <a:ext cx="2409634" cy="461665"/>
            </a:xfrm>
            <a:prstGeom prst="rect">
              <a:avLst/>
            </a:prstGeom>
            <a:noFill/>
          </p:spPr>
          <p:txBody>
            <a:bodyPr wrap="none" rtlCol="0">
              <a:spAutoFit/>
            </a:bodyPr>
            <a:lstStyle/>
            <a:p>
              <a:pPr algn="ctr"/>
              <a:r>
                <a:rPr lang="en-GB" sz="2400" dirty="0" smtClean="0">
                  <a:solidFill>
                    <a:srgbClr val="F57A1E"/>
                  </a:solidFill>
                  <a:latin typeface="Segoe Print" panose="02000600000000000000" pitchFamily="2" charset="0"/>
                </a:rPr>
                <a:t>confidentiality</a:t>
              </a:r>
            </a:p>
          </p:txBody>
        </p:sp>
      </p:grpSp>
      <p:grpSp>
        <p:nvGrpSpPr>
          <p:cNvPr id="13" name="Group 12"/>
          <p:cNvGrpSpPr/>
          <p:nvPr/>
        </p:nvGrpSpPr>
        <p:grpSpPr>
          <a:xfrm>
            <a:off x="3452888" y="1672378"/>
            <a:ext cx="2546794" cy="1334618"/>
            <a:chOff x="4015782" y="2338885"/>
            <a:chExt cx="2546794" cy="1334618"/>
          </a:xfrm>
        </p:grpSpPr>
        <p:sp>
          <p:nvSpPr>
            <p:cNvPr id="10" name="TextBox 9"/>
            <p:cNvSpPr txBox="1"/>
            <p:nvPr/>
          </p:nvSpPr>
          <p:spPr>
            <a:xfrm>
              <a:off x="4375923" y="2603404"/>
              <a:ext cx="1925527" cy="830997"/>
            </a:xfrm>
            <a:prstGeom prst="rect">
              <a:avLst/>
            </a:prstGeom>
            <a:noFill/>
          </p:spPr>
          <p:txBody>
            <a:bodyPr wrap="none" rtlCol="0">
              <a:spAutoFit/>
            </a:bodyPr>
            <a:lstStyle/>
            <a:p>
              <a:pPr algn="ctr"/>
              <a:r>
                <a:rPr lang="en-GB" sz="2400" dirty="0" smtClean="0">
                  <a:solidFill>
                    <a:srgbClr val="F57A1E"/>
                  </a:solidFill>
                  <a:latin typeface="Segoe Print" panose="02000600000000000000" pitchFamily="2" charset="0"/>
                </a:rPr>
                <a:t>ability to </a:t>
              </a:r>
              <a:br>
                <a:rPr lang="en-GB" sz="2400" dirty="0" smtClean="0">
                  <a:solidFill>
                    <a:srgbClr val="F57A1E"/>
                  </a:solidFill>
                  <a:latin typeface="Segoe Print" panose="02000600000000000000" pitchFamily="2" charset="0"/>
                </a:rPr>
              </a:br>
              <a:r>
                <a:rPr lang="en-GB" sz="2400" dirty="0" smtClean="0">
                  <a:solidFill>
                    <a:srgbClr val="F57A1E"/>
                  </a:solidFill>
                  <a:latin typeface="Segoe Print" panose="02000600000000000000" pitchFamily="2" charset="0"/>
                </a:rPr>
                <a:t>take action</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5782" y="2338885"/>
              <a:ext cx="2546794" cy="1334618"/>
            </a:xfrm>
            <a:prstGeom prst="rect">
              <a:avLst/>
            </a:prstGeom>
          </p:spPr>
        </p:pic>
      </p:grpSp>
      <p:sp>
        <p:nvSpPr>
          <p:cNvPr id="17" name="TextBox 16"/>
          <p:cNvSpPr txBox="1"/>
          <p:nvPr/>
        </p:nvSpPr>
        <p:spPr>
          <a:xfrm>
            <a:off x="704007" y="1229005"/>
            <a:ext cx="10550196" cy="523220"/>
          </a:xfrm>
          <a:prstGeom prst="rect">
            <a:avLst/>
          </a:prstGeom>
          <a:noFill/>
        </p:spPr>
        <p:txBody>
          <a:bodyPr wrap="none" rtlCol="0">
            <a:spAutoFit/>
          </a:bodyPr>
          <a:lstStyle/>
          <a:p>
            <a:pPr algn="ctr"/>
            <a:r>
              <a:rPr lang="en-GB" sz="2800" dirty="0" smtClean="0">
                <a:solidFill>
                  <a:srgbClr val="0C3959"/>
                </a:solidFill>
              </a:rPr>
              <a:t>A single test and challenge can answer one </a:t>
            </a:r>
            <a:r>
              <a:rPr lang="en-GB" sz="2800" b="1" dirty="0" smtClean="0">
                <a:solidFill>
                  <a:srgbClr val="0C3959"/>
                </a:solidFill>
              </a:rPr>
              <a:t>or more </a:t>
            </a:r>
            <a:r>
              <a:rPr lang="en-GB" sz="2800" dirty="0" smtClean="0">
                <a:solidFill>
                  <a:srgbClr val="0C3959"/>
                </a:solidFill>
              </a:rPr>
              <a:t>of these questions</a:t>
            </a:r>
          </a:p>
        </p:txBody>
      </p:sp>
    </p:spTree>
    <p:extLst>
      <p:ext uri="{BB962C8B-B14F-4D97-AF65-F5344CB8AC3E}">
        <p14:creationId xmlns:p14="http://schemas.microsoft.com/office/powerpoint/2010/main" val="1699496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5</a:t>
            </a:fld>
            <a:endParaRPr lang="en-GB"/>
          </a:p>
        </p:txBody>
      </p:sp>
      <p:sp>
        <p:nvSpPr>
          <p:cNvPr id="6" name="Title 5"/>
          <p:cNvSpPr>
            <a:spLocks noGrp="1"/>
          </p:cNvSpPr>
          <p:nvPr>
            <p:ph type="title"/>
          </p:nvPr>
        </p:nvSpPr>
        <p:spPr/>
        <p:txBody>
          <a:bodyPr/>
          <a:lstStyle/>
          <a:p>
            <a:r>
              <a:rPr lang="en-GB" dirty="0" smtClean="0"/>
              <a:t>IGFT RATCC4</a:t>
            </a:r>
            <a:endParaRPr lang="en-GB" dirty="0"/>
          </a:p>
        </p:txBody>
      </p:sp>
      <p:pic>
        <p:nvPicPr>
          <p:cNvPr id="5" name="Picture 4"/>
          <p:cNvPicPr>
            <a:picLocks noChangeAspect="1"/>
          </p:cNvPicPr>
          <p:nvPr/>
        </p:nvPicPr>
        <p:blipFill>
          <a:blip r:embed="rId2"/>
          <a:stretch>
            <a:fillRect/>
          </a:stretch>
        </p:blipFill>
        <p:spPr>
          <a:xfrm>
            <a:off x="1388831" y="1306310"/>
            <a:ext cx="8982075" cy="5010150"/>
          </a:xfrm>
          <a:prstGeom prst="rect">
            <a:avLst/>
          </a:prstGeom>
        </p:spPr>
      </p:pic>
      <p:sp>
        <p:nvSpPr>
          <p:cNvPr id="7" name="TextBox 6"/>
          <p:cNvSpPr txBox="1"/>
          <p:nvPr/>
        </p:nvSpPr>
        <p:spPr>
          <a:xfrm>
            <a:off x="2483966" y="6082853"/>
            <a:ext cx="8506881" cy="646331"/>
          </a:xfrm>
          <a:prstGeom prst="rect">
            <a:avLst/>
          </a:prstGeom>
          <a:solidFill>
            <a:schemeClr val="bg1">
              <a:lumMod val="95000"/>
            </a:schemeClr>
          </a:solidFill>
          <a:ln>
            <a:solidFill>
              <a:srgbClr val="003F5E"/>
            </a:solidFill>
          </a:ln>
        </p:spPr>
        <p:txBody>
          <a:bodyPr wrap="none" rtlCol="0">
            <a:spAutoFit/>
          </a:bodyPr>
          <a:lstStyle/>
          <a:p>
            <a:r>
              <a:rPr lang="en-GB" b="1" dirty="0" smtClean="0">
                <a:solidFill>
                  <a:srgbClr val="003F5E"/>
                </a:solidFill>
              </a:rPr>
              <a:t>PS: of the non-response organisations,</a:t>
            </a:r>
          </a:p>
          <a:p>
            <a:r>
              <a:rPr lang="en-GB" b="1" dirty="0" smtClean="0">
                <a:solidFill>
                  <a:srgbClr val="003F5E"/>
                </a:solidFill>
              </a:rPr>
              <a:t>4 had their public contact meta-data fixed, and 2 were withdrawn from the distribution</a:t>
            </a:r>
            <a:endParaRPr lang="en-GB" b="1" dirty="0">
              <a:solidFill>
                <a:srgbClr val="003F5E"/>
              </a:solidFill>
            </a:endParaRPr>
          </a:p>
        </p:txBody>
      </p:sp>
    </p:spTree>
    <p:extLst>
      <p:ext uri="{BB962C8B-B14F-4D97-AF65-F5344CB8AC3E}">
        <p14:creationId xmlns:p14="http://schemas.microsoft.com/office/powerpoint/2010/main" val="4063142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44502" y="1439333"/>
            <a:ext cx="4511320" cy="4737633"/>
          </a:xfrm>
        </p:spPr>
        <p:txBody>
          <a:bodyPr/>
          <a:lstStyle/>
          <a:p>
            <a:r>
              <a:rPr lang="en-GB" dirty="0" smtClean="0"/>
              <a:t>Many </a:t>
            </a:r>
            <a:r>
              <a:rPr lang="en-GB" dirty="0" err="1" smtClean="0"/>
              <a:t>RedTeaming</a:t>
            </a:r>
            <a:r>
              <a:rPr lang="en-GB" dirty="0" smtClean="0"/>
              <a:t> tools </a:t>
            </a:r>
            <a:br>
              <a:rPr lang="en-GB" dirty="0" smtClean="0"/>
            </a:br>
            <a:r>
              <a:rPr lang="en-GB" dirty="0" smtClean="0"/>
              <a:t>are now standard (like Mythic C2)</a:t>
            </a:r>
          </a:p>
          <a:p>
            <a:endParaRPr lang="en-GB" dirty="0" smtClean="0"/>
          </a:p>
          <a:p>
            <a:r>
              <a:rPr lang="en-GB" dirty="0" smtClean="0"/>
              <a:t>containerisation aids in getting the payloads working across a heterogeneous infrastructure</a:t>
            </a:r>
            <a:br>
              <a:rPr lang="en-GB" dirty="0" smtClean="0"/>
            </a:br>
            <a:r>
              <a:rPr lang="en-GB" i="1" dirty="0" smtClean="0"/>
              <a:t>previous exercises ran into problems with the encrypted binaries and process hiding techniques</a:t>
            </a:r>
            <a:endParaRPr lang="en-GB" dirty="0" smtClean="0"/>
          </a:p>
          <a:p>
            <a:endParaRPr lang="en-GB" i="1" dirty="0"/>
          </a:p>
          <a:p>
            <a:r>
              <a:rPr lang="en-GB" dirty="0" smtClean="0"/>
              <a:t>integration with the operational submission systems remain</a:t>
            </a:r>
          </a:p>
          <a:p>
            <a:r>
              <a:rPr lang="en-GB" dirty="0" smtClean="0"/>
              <a:t>as well as monitoring and report-out</a:t>
            </a:r>
            <a:endParaRPr lang="en-GB" dirty="0"/>
          </a:p>
        </p:txBody>
      </p:sp>
      <p:sp>
        <p:nvSpPr>
          <p:cNvPr id="2" name="Slide Number Placeholder 1"/>
          <p:cNvSpPr>
            <a:spLocks noGrp="1"/>
          </p:cNvSpPr>
          <p:nvPr>
            <p:ph type="sldNum" sz="quarter" idx="12"/>
          </p:nvPr>
        </p:nvSpPr>
        <p:spPr/>
        <p:txBody>
          <a:bodyPr/>
          <a:lstStyle/>
          <a:p>
            <a:fld id="{6F576E6A-F32A-4612-884C-86870357C6B4}" type="slidenum">
              <a:rPr lang="en-GB" smtClean="0"/>
              <a:t>6</a:t>
            </a:fld>
            <a:endParaRPr lang="en-GB"/>
          </a:p>
        </p:txBody>
      </p:sp>
      <p:sp>
        <p:nvSpPr>
          <p:cNvPr id="3" name="Title 2"/>
          <p:cNvSpPr>
            <a:spLocks noGrp="1"/>
          </p:cNvSpPr>
          <p:nvPr>
            <p:ph type="title"/>
          </p:nvPr>
        </p:nvSpPr>
        <p:spPr/>
        <p:txBody>
          <a:bodyPr/>
          <a:lstStyle/>
          <a:p>
            <a:r>
              <a:rPr lang="en-GB" dirty="0" smtClean="0"/>
              <a:t>Upcoming EGI SSC challenge … simplified (with the Mythic C2)</a:t>
            </a:r>
            <a:endParaRPr lang="en-GB" dirty="0"/>
          </a:p>
        </p:txBody>
      </p:sp>
      <p:sp>
        <p:nvSpPr>
          <p:cNvPr id="4" name="TextBox 3"/>
          <p:cNvSpPr txBox="1"/>
          <p:nvPr/>
        </p:nvSpPr>
        <p:spPr>
          <a:xfrm>
            <a:off x="6970460" y="6396335"/>
            <a:ext cx="4461862" cy="461665"/>
          </a:xfrm>
          <a:prstGeom prst="rect">
            <a:avLst/>
          </a:prstGeom>
          <a:noFill/>
        </p:spPr>
        <p:txBody>
          <a:bodyPr wrap="none" rtlCol="0">
            <a:spAutoFit/>
          </a:bodyPr>
          <a:lstStyle/>
          <a:p>
            <a:pPr algn="r"/>
            <a:r>
              <a:rPr lang="en-GB" sz="1200" dirty="0">
                <a:hlinkClick r:id="rId2"/>
              </a:rPr>
              <a:t>https://docs.mythic-c2.net</a:t>
            </a:r>
            <a:r>
              <a:rPr lang="en-GB" sz="1200" dirty="0" smtClean="0">
                <a:hlinkClick r:id="rId2"/>
              </a:rPr>
              <a:t>/</a:t>
            </a:r>
          </a:p>
          <a:p>
            <a:pPr algn="r"/>
            <a:r>
              <a:rPr lang="en-GB" sz="1200" dirty="0" smtClean="0">
                <a:hlinkClick r:id="rId2"/>
              </a:rPr>
              <a:t>https</a:t>
            </a:r>
            <a:r>
              <a:rPr lang="en-GB" sz="1200" dirty="0">
                <a:hlinkClick r:id="rId2"/>
              </a:rPr>
              <a:t>://</a:t>
            </a:r>
            <a:r>
              <a:rPr lang="en-GB" sz="1200" dirty="0" smtClean="0">
                <a:hlinkClick r:id="rId2"/>
              </a:rPr>
              <a:t>posts.specterops.io/learning-from-our-myths-45a19ad4d077</a:t>
            </a:r>
            <a:endParaRPr lang="en-GB" sz="12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1689" y="2189419"/>
            <a:ext cx="6056698" cy="3417708"/>
          </a:xfrm>
          <a:prstGeom prst="rect">
            <a:avLst/>
          </a:prstGeom>
          <a:ln>
            <a:solidFill>
              <a:srgbClr val="003F5E"/>
            </a:solidFill>
          </a:ln>
        </p:spPr>
      </p:pic>
    </p:spTree>
    <p:extLst>
      <p:ext uri="{BB962C8B-B14F-4D97-AF65-F5344CB8AC3E}">
        <p14:creationId xmlns:p14="http://schemas.microsoft.com/office/powerpoint/2010/main" val="3996777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WISE SCCC-WG – participate!</a:t>
            </a:r>
            <a:endParaRPr lang="en-GB" dirty="0"/>
          </a:p>
        </p:txBody>
      </p:sp>
      <p:sp>
        <p:nvSpPr>
          <p:cNvPr id="3" name="Content Placeholder 2"/>
          <p:cNvSpPr>
            <a:spLocks noGrp="1"/>
          </p:cNvSpPr>
          <p:nvPr>
            <p:ph idx="1"/>
          </p:nvPr>
        </p:nvSpPr>
        <p:spPr>
          <a:xfrm>
            <a:off x="3276945" y="5128496"/>
            <a:ext cx="6205924" cy="824069"/>
          </a:xfrm>
          <a:ln>
            <a:solidFill>
              <a:srgbClr val="990000"/>
            </a:solidFill>
          </a:ln>
        </p:spPr>
        <p:txBody>
          <a:bodyPr/>
          <a:lstStyle/>
          <a:p>
            <a:pPr marL="0" indent="0" algn="ctr">
              <a:buNone/>
            </a:pPr>
            <a:r>
              <a:rPr lang="en-US" dirty="0" smtClean="0"/>
              <a:t>WISE, SIGISM, REFEDS, TI joint working group</a:t>
            </a:r>
          </a:p>
          <a:p>
            <a:pPr marL="0" indent="0" algn="ctr">
              <a:buNone/>
            </a:pPr>
            <a:r>
              <a:rPr lang="en-US" i="1" dirty="0" smtClean="0"/>
              <a:t>see wise-community.org and join!</a:t>
            </a:r>
            <a:endParaRPr lang="en-GB" i="1" dirty="0"/>
          </a:p>
        </p:txBody>
      </p:sp>
      <p:pic>
        <p:nvPicPr>
          <p:cNvPr id="7" name="Picture 6"/>
          <p:cNvPicPr>
            <a:picLocks noChangeAspect="1"/>
          </p:cNvPicPr>
          <p:nvPr/>
        </p:nvPicPr>
        <p:blipFill>
          <a:blip r:embed="rId2"/>
          <a:stretch>
            <a:fillRect/>
          </a:stretch>
        </p:blipFill>
        <p:spPr>
          <a:xfrm>
            <a:off x="378381" y="1261006"/>
            <a:ext cx="4872536" cy="2948268"/>
          </a:xfrm>
          <a:prstGeom prst="rect">
            <a:avLst/>
          </a:prstGeom>
          <a:effectLst>
            <a:glow rad="101600">
              <a:srgbClr val="000066">
                <a:alpha val="60000"/>
              </a:srgbClr>
            </a:glow>
          </a:effectLst>
        </p:spPr>
      </p:pic>
      <p:sp>
        <p:nvSpPr>
          <p:cNvPr id="6" name="TextBox 5"/>
          <p:cNvSpPr txBox="1"/>
          <p:nvPr/>
        </p:nvSpPr>
        <p:spPr>
          <a:xfrm>
            <a:off x="3348665" y="6007734"/>
            <a:ext cx="6002217" cy="830997"/>
          </a:xfrm>
          <a:prstGeom prst="rect">
            <a:avLst/>
          </a:prstGeom>
          <a:noFill/>
        </p:spPr>
        <p:txBody>
          <a:bodyPr wrap="square" rtlCol="0">
            <a:spAutoFit/>
          </a:bodyPr>
          <a:lstStyle/>
          <a:p>
            <a:pPr algn="ctr"/>
            <a:r>
              <a:rPr lang="en-GB" sz="1600" b="1" dirty="0">
                <a:solidFill>
                  <a:srgbClr val="990000"/>
                </a:solidFill>
              </a:rPr>
              <a:t>https://</a:t>
            </a:r>
            <a:r>
              <a:rPr lang="en-GB" sz="1600" b="1" dirty="0" smtClean="0">
                <a:solidFill>
                  <a:srgbClr val="990000"/>
                </a:solidFill>
              </a:rPr>
              <a:t>wiki.geant.org/display/WISE/SCCC-JWG</a:t>
            </a:r>
          </a:p>
          <a:p>
            <a:pPr algn="ctr"/>
            <a:endParaRPr lang="en-GB" sz="1600" b="1" dirty="0">
              <a:solidFill>
                <a:srgbClr val="990000"/>
              </a:solidFill>
            </a:endParaRPr>
          </a:p>
          <a:p>
            <a:pPr algn="ctr"/>
            <a:r>
              <a:rPr lang="en-GB" sz="1600" b="1" dirty="0" smtClean="0">
                <a:solidFill>
                  <a:srgbClr val="990000"/>
                </a:solidFill>
              </a:rPr>
              <a:t>co-chairs: Hannah Short (CERN) and David </a:t>
            </a:r>
            <a:r>
              <a:rPr lang="en-GB" sz="1600" b="1" dirty="0" err="1" smtClean="0">
                <a:solidFill>
                  <a:srgbClr val="990000"/>
                </a:solidFill>
              </a:rPr>
              <a:t>Groep</a:t>
            </a:r>
            <a:r>
              <a:rPr lang="en-GB" sz="1600" b="1" dirty="0" smtClean="0">
                <a:solidFill>
                  <a:srgbClr val="990000"/>
                </a:solidFill>
              </a:rPr>
              <a:t> (Nikhef)</a:t>
            </a:r>
            <a:endParaRPr lang="en-GB" sz="1600" b="1" dirty="0">
              <a:solidFill>
                <a:srgbClr val="990000"/>
              </a:solidFill>
            </a:endParaRPr>
          </a:p>
        </p:txBody>
      </p:sp>
      <p:pic>
        <p:nvPicPr>
          <p:cNvPr id="8" name="Picture 7"/>
          <p:cNvPicPr>
            <a:picLocks noChangeAspect="1"/>
          </p:cNvPicPr>
          <p:nvPr/>
        </p:nvPicPr>
        <p:blipFill>
          <a:blip r:embed="rId3"/>
          <a:stretch>
            <a:fillRect/>
          </a:stretch>
        </p:blipFill>
        <p:spPr>
          <a:xfrm>
            <a:off x="2084916" y="1719112"/>
            <a:ext cx="6550213" cy="3047352"/>
          </a:xfrm>
          <a:prstGeom prst="rect">
            <a:avLst/>
          </a:prstGeom>
          <a:effectLst>
            <a:glow rad="101600">
              <a:srgbClr val="000066">
                <a:alpha val="60000"/>
              </a:srgbClr>
            </a:glow>
          </a:effectLst>
        </p:spPr>
      </p:pic>
      <p:pic>
        <p:nvPicPr>
          <p:cNvPr id="9" name="Picture 8"/>
          <p:cNvPicPr>
            <a:picLocks noChangeAspect="1"/>
          </p:cNvPicPr>
          <p:nvPr/>
        </p:nvPicPr>
        <p:blipFill>
          <a:blip r:embed="rId4"/>
          <a:stretch>
            <a:fillRect/>
          </a:stretch>
        </p:blipFill>
        <p:spPr>
          <a:xfrm>
            <a:off x="6715129" y="1156032"/>
            <a:ext cx="5271505" cy="2876617"/>
          </a:xfrm>
          <a:prstGeom prst="rect">
            <a:avLst/>
          </a:prstGeom>
          <a:ln>
            <a:solidFill>
              <a:srgbClr val="990000"/>
            </a:solidFill>
          </a:ln>
          <a:effectLst>
            <a:glow rad="101600">
              <a:srgbClr val="000066">
                <a:alpha val="60000"/>
              </a:srgbClr>
            </a:glow>
          </a:effectLst>
        </p:spPr>
      </p:pic>
    </p:spTree>
    <p:extLst>
      <p:ext uri="{BB962C8B-B14F-4D97-AF65-F5344CB8AC3E}">
        <p14:creationId xmlns:p14="http://schemas.microsoft.com/office/powerpoint/2010/main" val="985581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GB" dirty="0" smtClean="0"/>
              <a:t>davidg@nikhef.nl</a:t>
            </a:r>
            <a:endParaRPr lang="en-GB" dirty="0"/>
          </a:p>
        </p:txBody>
      </p:sp>
      <p:sp>
        <p:nvSpPr>
          <p:cNvPr id="3" name="Text Placeholder 2"/>
          <p:cNvSpPr>
            <a:spLocks noGrp="1"/>
          </p:cNvSpPr>
          <p:nvPr>
            <p:ph type="body" sz="quarter" idx="12"/>
          </p:nvPr>
        </p:nvSpPr>
        <p:spPr>
          <a:xfrm>
            <a:off x="3511550" y="6672943"/>
            <a:ext cx="4946650" cy="185057"/>
          </a:xfrm>
        </p:spPr>
        <p:txBody>
          <a:bodyPr/>
          <a:lstStyle/>
          <a:p>
            <a:pPr algn="ctr"/>
            <a:r>
              <a:rPr lang="en-GB" dirty="0" smtClean="0"/>
              <a:t>We thank the following sources: EC Horizon 2020 projects GN4-3, </a:t>
            </a:r>
            <a:r>
              <a:rPr lang="en-GB" dirty="0" err="1" smtClean="0"/>
              <a:t>EOSChub</a:t>
            </a:r>
            <a:r>
              <a:rPr lang="en-GB" dirty="0" smtClean="0"/>
              <a:t>, and AARC-2; and the Dutch National e-Infrastructure coordinated by SURF</a:t>
            </a:r>
            <a:endParaRPr lang="en-GB" dirty="0"/>
          </a:p>
        </p:txBody>
      </p:sp>
      <p:sp>
        <p:nvSpPr>
          <p:cNvPr id="4" name="TextBox 3"/>
          <p:cNvSpPr txBox="1"/>
          <p:nvPr/>
        </p:nvSpPr>
        <p:spPr>
          <a:xfrm>
            <a:off x="3135036" y="6521192"/>
            <a:ext cx="5769528" cy="184666"/>
          </a:xfrm>
          <a:prstGeom prst="rect">
            <a:avLst/>
          </a:prstGeom>
          <a:noFill/>
        </p:spPr>
        <p:txBody>
          <a:bodyPr wrap="none" rtlCol="0">
            <a:spAutoFit/>
          </a:bodyPr>
          <a:lstStyle/>
          <a:p>
            <a:pPr algn="l"/>
            <a:r>
              <a:rPr lang="en-GB" sz="600" kern="1200" dirty="0" smtClean="0">
                <a:solidFill>
                  <a:schemeClr val="bg1"/>
                </a:solidFill>
                <a:effectLst/>
                <a:latin typeface="+mn-lt"/>
                <a:ea typeface="+mn-ea"/>
                <a:cs typeface="+mn-cs"/>
              </a:rPr>
              <a:t>This</a:t>
            </a:r>
            <a:r>
              <a:rPr lang="en-GB" sz="600" kern="1200" baseline="0" dirty="0" smtClean="0">
                <a:solidFill>
                  <a:schemeClr val="bg1"/>
                </a:solidFill>
                <a:effectLst/>
                <a:latin typeface="+mn-lt"/>
                <a:ea typeface="+mn-ea"/>
                <a:cs typeface="+mn-cs"/>
              </a:rPr>
              <a:t> work is part of a project that has received </a:t>
            </a:r>
            <a:r>
              <a:rPr lang="en-GB" sz="600" kern="1200" dirty="0" smtClean="0">
                <a:solidFill>
                  <a:schemeClr val="bg1"/>
                </a:solidFill>
                <a:effectLst/>
                <a:latin typeface="+mn-lt"/>
                <a:ea typeface="+mn-ea"/>
                <a:cs typeface="+mn-cs"/>
              </a:rPr>
              <a:t>funding from the European Union’s Horizon 2020 research and innovation programme under Grant Agreement No. 731122 (GN4-2).</a:t>
            </a:r>
            <a:endParaRPr lang="en-GB" sz="600" dirty="0">
              <a:solidFill>
                <a:schemeClr val="bg1"/>
              </a:solidFill>
            </a:endParaRPr>
          </a:p>
        </p:txBody>
      </p:sp>
    </p:spTree>
    <p:extLst>
      <p:ext uri="{BB962C8B-B14F-4D97-AF65-F5344CB8AC3E}">
        <p14:creationId xmlns:p14="http://schemas.microsoft.com/office/powerpoint/2010/main" val="441920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1" y="1331418"/>
            <a:ext cx="11113287" cy="4737633"/>
          </a:xfrm>
        </p:spPr>
        <p:txBody>
          <a:bodyPr>
            <a:noAutofit/>
          </a:bodyPr>
          <a:lstStyle/>
          <a:p>
            <a:pPr marL="0" indent="0">
              <a:buNone/>
            </a:pPr>
            <a:r>
              <a:rPr lang="en-GB" sz="1800" b="1" dirty="0"/>
              <a:t>Coordination of ‘CCs recipient groups’ among participating infrastructures</a:t>
            </a:r>
          </a:p>
          <a:p>
            <a:r>
              <a:rPr lang="en-GB" sz="1800" dirty="0" smtClean="0">
                <a:solidFill>
                  <a:srgbClr val="F6791C"/>
                </a:solidFill>
              </a:rPr>
              <a:t>ensure targets </a:t>
            </a:r>
            <a:r>
              <a:rPr lang="en-GB" sz="1800" dirty="0">
                <a:solidFill>
                  <a:srgbClr val="F6791C"/>
                </a:solidFill>
              </a:rPr>
              <a:t>are not </a:t>
            </a:r>
            <a:r>
              <a:rPr lang="en-GB" sz="1800" dirty="0" smtClean="0">
                <a:solidFill>
                  <a:srgbClr val="F6791C"/>
                </a:solidFill>
              </a:rPr>
              <a:t>overloaded </a:t>
            </a:r>
            <a:r>
              <a:rPr lang="en-GB" sz="1800" dirty="0">
                <a:solidFill>
                  <a:srgbClr val="F6791C"/>
                </a:solidFill>
              </a:rPr>
              <a:t>by coinciding or overlapping challenges, </a:t>
            </a:r>
            <a:r>
              <a:rPr lang="en-GB" sz="1800" dirty="0" smtClean="0">
                <a:solidFill>
                  <a:srgbClr val="F6791C"/>
                </a:solidFill>
              </a:rPr>
              <a:t>for example </a:t>
            </a:r>
            <a:r>
              <a:rPr lang="en-GB" sz="1800" dirty="0">
                <a:solidFill>
                  <a:srgbClr val="F6791C"/>
                </a:solidFill>
              </a:rPr>
              <a:t>by designating </a:t>
            </a:r>
            <a:r>
              <a:rPr lang="en-GB" sz="1800" dirty="0" smtClean="0">
                <a:solidFill>
                  <a:srgbClr val="F6791C"/>
                </a:solidFill>
              </a:rPr>
              <a:t>lead agency</a:t>
            </a:r>
            <a:endParaRPr lang="en-GB" sz="1800" dirty="0">
              <a:solidFill>
                <a:srgbClr val="F6791C"/>
              </a:solidFill>
            </a:endParaRPr>
          </a:p>
          <a:p>
            <a:pPr marL="0" indent="0">
              <a:buNone/>
            </a:pPr>
            <a:r>
              <a:rPr lang="en-GB" sz="1800" b="1" dirty="0" smtClean="0"/>
              <a:t>Transitivity </a:t>
            </a:r>
            <a:r>
              <a:rPr lang="en-GB" sz="1800" b="1" dirty="0"/>
              <a:t>of trust </a:t>
            </a:r>
            <a:r>
              <a:rPr lang="en-GB" sz="1800" b="1" dirty="0" smtClean="0"/>
              <a:t>based on challenge frequency and results</a:t>
            </a:r>
          </a:p>
          <a:p>
            <a:r>
              <a:rPr lang="en-GB" sz="1800" dirty="0" smtClean="0">
                <a:solidFill>
                  <a:srgbClr val="F6791C"/>
                </a:solidFill>
              </a:rPr>
              <a:t>for example by specifying the level of disclosure detail for CCs</a:t>
            </a:r>
          </a:p>
          <a:p>
            <a:r>
              <a:rPr lang="en-GB" sz="1800" dirty="0" smtClean="0">
                <a:solidFill>
                  <a:srgbClr val="F6791C"/>
                </a:solidFill>
              </a:rPr>
              <a:t>as extension: could CCs be requested e.g</a:t>
            </a:r>
            <a:r>
              <a:rPr lang="en-GB" sz="1800" dirty="0">
                <a:solidFill>
                  <a:srgbClr val="F6791C"/>
                </a:solidFill>
              </a:rPr>
              <a:t>. in response to </a:t>
            </a:r>
            <a:r>
              <a:rPr lang="en-GB" sz="1800" dirty="0" smtClean="0">
                <a:solidFill>
                  <a:srgbClr val="F6791C"/>
                </a:solidFill>
              </a:rPr>
              <a:t>changed </a:t>
            </a:r>
            <a:r>
              <a:rPr lang="en-GB" sz="1800" dirty="0">
                <a:solidFill>
                  <a:srgbClr val="F6791C"/>
                </a:solidFill>
              </a:rPr>
              <a:t>risk assessments between </a:t>
            </a:r>
            <a:r>
              <a:rPr lang="en-GB" sz="1800" dirty="0" smtClean="0">
                <a:solidFill>
                  <a:srgbClr val="F6791C"/>
                </a:solidFill>
              </a:rPr>
              <a:t>infrastructures?</a:t>
            </a:r>
            <a:endParaRPr lang="en-GB" sz="1800" dirty="0">
              <a:solidFill>
                <a:srgbClr val="F6791C"/>
              </a:solidFill>
            </a:endParaRPr>
          </a:p>
          <a:p>
            <a:pPr marL="0" indent="0">
              <a:buNone/>
            </a:pPr>
            <a:r>
              <a:rPr lang="en-GB" sz="1800" b="1" dirty="0" smtClean="0"/>
              <a:t>Definition </a:t>
            </a:r>
            <a:r>
              <a:rPr lang="en-GB" sz="1800" b="1" dirty="0"/>
              <a:t>of CC models and classification</a:t>
            </a:r>
          </a:p>
          <a:p>
            <a:r>
              <a:rPr lang="en-GB" sz="1800" dirty="0" smtClean="0">
                <a:solidFill>
                  <a:srgbClr val="F6791C"/>
                </a:solidFill>
              </a:rPr>
              <a:t>‘</a:t>
            </a:r>
            <a:r>
              <a:rPr lang="en-GB" sz="1800" dirty="0">
                <a:solidFill>
                  <a:srgbClr val="F6791C"/>
                </a:solidFill>
              </a:rPr>
              <a:t>depth’ of the CC testing is a balance between the level of trust gained </a:t>
            </a:r>
            <a:r>
              <a:rPr lang="en-GB" sz="1800" dirty="0" smtClean="0">
                <a:solidFill>
                  <a:srgbClr val="F6791C"/>
                </a:solidFill>
              </a:rPr>
              <a:t/>
            </a:r>
            <a:br>
              <a:rPr lang="en-GB" sz="1800" dirty="0" smtClean="0">
                <a:solidFill>
                  <a:srgbClr val="F6791C"/>
                </a:solidFill>
              </a:rPr>
            </a:br>
            <a:r>
              <a:rPr lang="en-GB" sz="1800" dirty="0" smtClean="0">
                <a:solidFill>
                  <a:srgbClr val="F6791C"/>
                </a:solidFill>
              </a:rPr>
              <a:t>(</a:t>
            </a:r>
            <a:r>
              <a:rPr lang="en-GB" sz="1800" dirty="0">
                <a:solidFill>
                  <a:srgbClr val="F6791C"/>
                </a:solidFill>
              </a:rPr>
              <a:t>more </a:t>
            </a:r>
            <a:r>
              <a:rPr lang="en-GB" sz="1800" dirty="0" smtClean="0">
                <a:solidFill>
                  <a:srgbClr val="F6791C"/>
                </a:solidFill>
              </a:rPr>
              <a:t>profound testing </a:t>
            </a:r>
            <a:r>
              <a:rPr lang="en-GB" sz="1800" dirty="0">
                <a:solidFill>
                  <a:srgbClr val="F6791C"/>
                </a:solidFill>
              </a:rPr>
              <a:t>and good results gives more trust) </a:t>
            </a:r>
            <a:r>
              <a:rPr lang="en-GB" sz="1800" dirty="0" smtClean="0">
                <a:solidFill>
                  <a:srgbClr val="F6791C"/>
                </a:solidFill>
              </a:rPr>
              <a:t/>
            </a:r>
            <a:br>
              <a:rPr lang="en-GB" sz="1800" dirty="0" smtClean="0">
                <a:solidFill>
                  <a:srgbClr val="F6791C"/>
                </a:solidFill>
              </a:rPr>
            </a:br>
            <a:r>
              <a:rPr lang="en-GB" sz="1800" dirty="0" smtClean="0">
                <a:solidFill>
                  <a:srgbClr val="F6791C"/>
                </a:solidFill>
              </a:rPr>
              <a:t>and </a:t>
            </a:r>
            <a:r>
              <a:rPr lang="en-GB" sz="1800" dirty="0">
                <a:solidFill>
                  <a:srgbClr val="F6791C"/>
                </a:solidFill>
              </a:rPr>
              <a:t>expediency </a:t>
            </a:r>
            <a:r>
              <a:rPr lang="en-GB" sz="1800" dirty="0" smtClean="0">
                <a:solidFill>
                  <a:srgbClr val="F6791C"/>
                </a:solidFill>
              </a:rPr>
              <a:t/>
            </a:r>
            <a:br>
              <a:rPr lang="en-GB" sz="1800" dirty="0" smtClean="0">
                <a:solidFill>
                  <a:srgbClr val="F6791C"/>
                </a:solidFill>
              </a:rPr>
            </a:br>
            <a:r>
              <a:rPr lang="en-GB" sz="1800" dirty="0" smtClean="0">
                <a:solidFill>
                  <a:srgbClr val="F6791C"/>
                </a:solidFill>
              </a:rPr>
              <a:t>(</a:t>
            </a:r>
            <a:r>
              <a:rPr lang="en-GB" sz="1800" dirty="0">
                <a:solidFill>
                  <a:srgbClr val="F6791C"/>
                </a:solidFill>
              </a:rPr>
              <a:t>asking </a:t>
            </a:r>
            <a:r>
              <a:rPr lang="en-GB" sz="1800" dirty="0" smtClean="0">
                <a:solidFill>
                  <a:srgbClr val="F6791C"/>
                </a:solidFill>
              </a:rPr>
              <a:t>mail </a:t>
            </a:r>
            <a:r>
              <a:rPr lang="en-GB" sz="1800" dirty="0">
                <a:solidFill>
                  <a:srgbClr val="F6791C"/>
                </a:solidFill>
              </a:rPr>
              <a:t>or click </a:t>
            </a:r>
            <a:r>
              <a:rPr lang="en-GB" sz="1800" dirty="0" smtClean="0">
                <a:solidFill>
                  <a:srgbClr val="F6791C"/>
                </a:solidFill>
              </a:rPr>
              <a:t>response consumes </a:t>
            </a:r>
            <a:r>
              <a:rPr lang="en-GB" sz="1800" dirty="0">
                <a:solidFill>
                  <a:srgbClr val="F6791C"/>
                </a:solidFill>
              </a:rPr>
              <a:t>less resources than requesting </a:t>
            </a:r>
            <a:r>
              <a:rPr lang="en-GB" sz="1800" dirty="0" smtClean="0">
                <a:solidFill>
                  <a:srgbClr val="F6791C"/>
                </a:solidFill>
              </a:rPr>
              <a:t>forensics of simulated incident)</a:t>
            </a:r>
            <a:endParaRPr lang="en-GB" sz="1800" dirty="0">
              <a:solidFill>
                <a:srgbClr val="F6791C"/>
              </a:solidFill>
            </a:endParaRPr>
          </a:p>
          <a:p>
            <a:pPr marL="0" indent="0">
              <a:buNone/>
            </a:pPr>
            <a:r>
              <a:rPr lang="en-GB" sz="1800" b="1" dirty="0" smtClean="0"/>
              <a:t>Frequency </a:t>
            </a:r>
            <a:r>
              <a:rPr lang="en-GB" sz="1800" b="1" dirty="0"/>
              <a:t>of CCs</a:t>
            </a:r>
          </a:p>
          <a:p>
            <a:r>
              <a:rPr lang="en-GB" sz="1800" dirty="0">
                <a:solidFill>
                  <a:srgbClr val="F6791C"/>
                </a:solidFill>
              </a:rPr>
              <a:t>simple communications challenges are often performed one or several times per </a:t>
            </a:r>
            <a:r>
              <a:rPr lang="en-GB" sz="1800" dirty="0" smtClean="0">
                <a:solidFill>
                  <a:srgbClr val="F6791C"/>
                </a:solidFill>
              </a:rPr>
              <a:t>year</a:t>
            </a:r>
          </a:p>
          <a:p>
            <a:r>
              <a:rPr lang="en-GB" sz="1800" dirty="0" smtClean="0">
                <a:solidFill>
                  <a:srgbClr val="F6791C"/>
                </a:solidFill>
              </a:rPr>
              <a:t>complex </a:t>
            </a:r>
            <a:r>
              <a:rPr lang="en-GB" sz="1800" dirty="0">
                <a:solidFill>
                  <a:srgbClr val="F6791C"/>
                </a:solidFill>
              </a:rPr>
              <a:t>challenges are less frequent (e.g</a:t>
            </a:r>
            <a:r>
              <a:rPr lang="en-GB" sz="1800" dirty="0" smtClean="0">
                <a:solidFill>
                  <a:srgbClr val="F6791C"/>
                </a:solidFill>
              </a:rPr>
              <a:t>. ‘</a:t>
            </a:r>
            <a:r>
              <a:rPr lang="en-GB" sz="1800" dirty="0">
                <a:solidFill>
                  <a:srgbClr val="F6791C"/>
                </a:solidFill>
              </a:rPr>
              <a:t>black-box traceability’ trials </a:t>
            </a:r>
            <a:r>
              <a:rPr lang="en-GB" sz="1800" dirty="0" smtClean="0">
                <a:solidFill>
                  <a:srgbClr val="F6791C"/>
                </a:solidFill>
              </a:rPr>
              <a:t>in EGI take place </a:t>
            </a:r>
            <a:r>
              <a:rPr lang="en-GB" sz="1800" dirty="0">
                <a:solidFill>
                  <a:srgbClr val="F6791C"/>
                </a:solidFill>
              </a:rPr>
              <a:t>once every 1-2 years</a:t>
            </a:r>
            <a:r>
              <a:rPr lang="en-GB" sz="1800" dirty="0" smtClean="0">
                <a:solidFill>
                  <a:srgbClr val="F6791C"/>
                </a:solidFill>
              </a:rPr>
              <a:t>)</a:t>
            </a:r>
          </a:p>
          <a:p>
            <a:r>
              <a:rPr lang="en-GB" sz="1800" dirty="0" smtClean="0">
                <a:solidFill>
                  <a:srgbClr val="F6791C"/>
                </a:solidFill>
              </a:rPr>
              <a:t>following </a:t>
            </a:r>
            <a:r>
              <a:rPr lang="en-GB" sz="1800" dirty="0">
                <a:solidFill>
                  <a:srgbClr val="F6791C"/>
                </a:solidFill>
              </a:rPr>
              <a:t>a CC </a:t>
            </a:r>
            <a:r>
              <a:rPr lang="en-GB" sz="1800" dirty="0" smtClean="0">
                <a:solidFill>
                  <a:srgbClr val="F6791C"/>
                </a:solidFill>
              </a:rPr>
              <a:t>model classification</a:t>
            </a:r>
            <a:r>
              <a:rPr lang="en-GB" sz="1800" dirty="0">
                <a:solidFill>
                  <a:srgbClr val="F6791C"/>
                </a:solidFill>
              </a:rPr>
              <a:t>, propose an appropriate frequency for each </a:t>
            </a:r>
            <a:r>
              <a:rPr lang="en-GB" sz="1800" dirty="0" smtClean="0">
                <a:solidFill>
                  <a:srgbClr val="F6791C"/>
                </a:solidFill>
              </a:rPr>
              <a:t>class</a:t>
            </a:r>
            <a:endParaRPr lang="en-GB" sz="1800" dirty="0">
              <a:solidFill>
                <a:srgbClr val="F6791C"/>
              </a:solidFill>
            </a:endParaRPr>
          </a:p>
        </p:txBody>
      </p:sp>
      <p:sp>
        <p:nvSpPr>
          <p:cNvPr id="3" name="Slide Number Placeholder 2"/>
          <p:cNvSpPr>
            <a:spLocks noGrp="1"/>
          </p:cNvSpPr>
          <p:nvPr>
            <p:ph type="sldNum" sz="quarter" idx="12"/>
          </p:nvPr>
        </p:nvSpPr>
        <p:spPr/>
        <p:txBody>
          <a:bodyPr/>
          <a:lstStyle/>
          <a:p>
            <a:fld id="{6F576E6A-F32A-4612-884C-86870357C6B4}" type="slidenum">
              <a:rPr lang="en-GB" smtClean="0"/>
              <a:pPr/>
              <a:t>9</a:t>
            </a:fld>
            <a:endParaRPr lang="en-GB"/>
          </a:p>
        </p:txBody>
      </p:sp>
      <p:sp>
        <p:nvSpPr>
          <p:cNvPr id="4" name="Title 3"/>
          <p:cNvSpPr>
            <a:spLocks noGrp="1"/>
          </p:cNvSpPr>
          <p:nvPr>
            <p:ph type="title"/>
          </p:nvPr>
        </p:nvSpPr>
        <p:spPr/>
        <p:txBody>
          <a:bodyPr/>
          <a:lstStyle/>
          <a:p>
            <a:r>
              <a:rPr lang="en-US" dirty="0" smtClean="0"/>
              <a:t>The SCCC Working Group – a joint effort of many</a:t>
            </a:r>
            <a:endParaRPr lang="en-GB" dirty="0"/>
          </a:p>
        </p:txBody>
      </p:sp>
    </p:spTree>
    <p:extLst>
      <p:ext uri="{BB962C8B-B14F-4D97-AF65-F5344CB8AC3E}">
        <p14:creationId xmlns:p14="http://schemas.microsoft.com/office/powerpoint/2010/main" val="2127595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RC-community-template-16-9-format.potx" id="{AE52D9D6-9D64-47B7-BEDA-75986951F70B}" vid="{0061BA48-699B-4232-B02C-5EF96819DD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3.xml><?xml version="1.0" encoding="utf-8"?>
<ds:datastoreItem xmlns:ds="http://schemas.openxmlformats.org/officeDocument/2006/customXml" ds:itemID="{59AA3960-760A-4B61-8C8B-DBF90F37C8C8}">
  <ds:schemaRefs>
    <ds:schemaRef ds:uri="http://purl.org/dc/terms/"/>
    <ds:schemaRef ds:uri="http://schemas.microsoft.com/sharepoint/v3"/>
    <ds:schemaRef ds:uri="http://schemas.microsoft.com/office/2006/metadata/properties"/>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AARC-community-template-16-9-format</Template>
  <TotalTime>441</TotalTime>
  <Words>625</Words>
  <Application>Microsoft Office PowerPoint</Application>
  <PresentationFormat>Widescreen</PresentationFormat>
  <Paragraphs>74</Paragraphs>
  <Slides>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Arial</vt:lpstr>
      <vt:lpstr>Calibri</vt:lpstr>
      <vt:lpstr>Segoe Print</vt:lpstr>
      <vt:lpstr>Verdana</vt:lpstr>
      <vt:lpstr>GEANT Association</vt:lpstr>
      <vt:lpstr>PHOTO-PAINT</vt:lpstr>
      <vt:lpstr>PowerPoint Presentation</vt:lpstr>
      <vt:lpstr>Many communities test, test, and test again</vt:lpstr>
      <vt:lpstr>Frequency of challenges and tests - examples</vt:lpstr>
      <vt:lpstr>Challenge elements – what is valued or expected might differ …</vt:lpstr>
      <vt:lpstr>IGFT RATCC4</vt:lpstr>
      <vt:lpstr>Upcoming EGI SSC challenge … simplified (with the Mythic C2)</vt:lpstr>
      <vt:lpstr>WISE SCCC-WG – participate!</vt:lpstr>
      <vt:lpstr>PowerPoint Presentation</vt:lpstr>
      <vt:lpstr>The SCCC Working Group – a joint effort of many</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davidg</dc:creator>
  <cp:lastModifiedBy>davidg</cp:lastModifiedBy>
  <cp:revision>24</cp:revision>
  <cp:lastPrinted>2015-05-01T10:30:08Z</cp:lastPrinted>
  <dcterms:created xsi:type="dcterms:W3CDTF">2020-04-20T10:18:50Z</dcterms:created>
  <dcterms:modified xsi:type="dcterms:W3CDTF">2021-10-25T10:36:27Z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