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6"/>
  </p:notesMasterIdLst>
  <p:sldIdLst>
    <p:sldId id="288" r:id="rId5"/>
    <p:sldId id="289" r:id="rId6"/>
    <p:sldId id="295" r:id="rId7"/>
    <p:sldId id="290" r:id="rId8"/>
    <p:sldId id="298" r:id="rId9"/>
    <p:sldId id="303" r:id="rId10"/>
    <p:sldId id="302" r:id="rId11"/>
    <p:sldId id="305" r:id="rId12"/>
    <p:sldId id="301" r:id="rId13"/>
    <p:sldId id="304" r:id="rId14"/>
    <p:sldId id="287" r:id="rId15"/>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F5E"/>
    <a:srgbClr val="F57A1E"/>
    <a:srgbClr val="F6791C"/>
    <a:srgbClr val="F57B20"/>
    <a:srgbClr val="013F5E"/>
    <a:srgbClr val="003959"/>
    <a:srgbClr val="ED1556"/>
    <a:srgbClr val="003F5D"/>
    <a:srgbClr val="1C4161"/>
    <a:srgbClr val="0043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32" autoAdjust="0"/>
    <p:restoredTop sz="94660"/>
  </p:normalViewPr>
  <p:slideViewPr>
    <p:cSldViewPr snapToGrid="0">
      <p:cViewPr varScale="1">
        <p:scale>
          <a:sx n="75" d="100"/>
          <a:sy n="75" d="100"/>
        </p:scale>
        <p:origin x="168" y="5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E41D8A83-A817-41E3-A602-3B517E18334E}" type="datetimeFigureOut">
              <a:rPr lang="en-GB" smtClean="0"/>
              <a:t>17/06/2022</a:t>
            </a:fld>
            <a:endParaRPr lang="en-GB"/>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9CBC110B-1C27-4A5B-8007-E6BF4BB6C5F7}" type="slidenum">
              <a:rPr lang="en-GB" smtClean="0"/>
              <a:t>‹#›</a:t>
            </a:fld>
            <a:endParaRPr lang="en-GB"/>
          </a:p>
        </p:txBody>
      </p:sp>
    </p:spTree>
    <p:extLst>
      <p:ext uri="{BB962C8B-B14F-4D97-AF65-F5344CB8AC3E}">
        <p14:creationId xmlns:p14="http://schemas.microsoft.com/office/powerpoint/2010/main" val="4031726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Rectangle 20"/>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userDrawn="1"/>
        </p:nvSpPr>
        <p:spPr>
          <a:xfrm>
            <a:off x="0" y="0"/>
            <a:ext cx="1625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4"/>
          <p:cNvSpPr>
            <a:spLocks noGrp="1"/>
          </p:cNvSpPr>
          <p:nvPr>
            <p:ph type="body" sz="quarter" idx="11" hasCustomPrompt="1"/>
          </p:nvPr>
        </p:nvSpPr>
        <p:spPr>
          <a:xfrm>
            <a:off x="1240257" y="3625009"/>
            <a:ext cx="6795911" cy="375289"/>
          </a:xfrm>
        </p:spPr>
        <p:txBody>
          <a:bodyPr>
            <a:normAutofit/>
          </a:bodyPr>
          <a:lstStyle>
            <a:lvl1pPr marL="0" indent="0">
              <a:buNone/>
              <a:defRPr sz="2000" b="1" baseline="0"/>
            </a:lvl1pPr>
          </a:lstStyle>
          <a:p>
            <a:pPr lvl="0"/>
            <a:r>
              <a:rPr lang="en-US" dirty="0" smtClean="0"/>
              <a:t>Presenter</a:t>
            </a:r>
          </a:p>
        </p:txBody>
      </p:sp>
      <p:sp>
        <p:nvSpPr>
          <p:cNvPr id="7" name="Text Placeholder 6"/>
          <p:cNvSpPr>
            <a:spLocks noGrp="1"/>
          </p:cNvSpPr>
          <p:nvPr>
            <p:ph type="body" sz="quarter" idx="12" hasCustomPrompt="1"/>
          </p:nvPr>
        </p:nvSpPr>
        <p:spPr>
          <a:xfrm>
            <a:off x="1240256" y="5484095"/>
            <a:ext cx="6671027" cy="436340"/>
          </a:xfrm>
        </p:spPr>
        <p:txBody>
          <a:bodyPr>
            <a:normAutofit/>
          </a:bodyPr>
          <a:lstStyle>
            <a:lvl1pPr marL="0" indent="0">
              <a:buNone/>
              <a:defRPr sz="1800"/>
            </a:lvl1pPr>
          </a:lstStyle>
          <a:p>
            <a:pPr lvl="0"/>
            <a:r>
              <a:rPr lang="en-US" dirty="0" smtClean="0"/>
              <a:t>Event, Location</a:t>
            </a:r>
            <a:endParaRPr lang="en-GB" dirty="0"/>
          </a:p>
        </p:txBody>
      </p:sp>
      <p:sp>
        <p:nvSpPr>
          <p:cNvPr id="12" name="Text Placeholder 10"/>
          <p:cNvSpPr>
            <a:spLocks noGrp="1"/>
          </p:cNvSpPr>
          <p:nvPr>
            <p:ph type="body" sz="quarter" idx="17" hasCustomPrompt="1"/>
          </p:nvPr>
        </p:nvSpPr>
        <p:spPr>
          <a:xfrm>
            <a:off x="1240257" y="2804346"/>
            <a:ext cx="6683727" cy="503459"/>
          </a:xfrm>
        </p:spPr>
        <p:txBody>
          <a:bodyPr>
            <a:normAutofit/>
          </a:bodyPr>
          <a:lstStyle>
            <a:lvl1pPr marL="0" indent="0">
              <a:buNone/>
              <a:defRPr sz="1950">
                <a:solidFill>
                  <a:srgbClr val="F6791C"/>
                </a:solidFill>
              </a:defRPr>
            </a:lvl1pPr>
          </a:lstStyle>
          <a:p>
            <a:pPr lvl="0"/>
            <a:r>
              <a:rPr lang="en-US" dirty="0" smtClean="0"/>
              <a:t>Subtitle</a:t>
            </a:r>
          </a:p>
        </p:txBody>
      </p:sp>
      <p:sp>
        <p:nvSpPr>
          <p:cNvPr id="11" name="Text Placeholder 10"/>
          <p:cNvSpPr>
            <a:spLocks noGrp="1"/>
          </p:cNvSpPr>
          <p:nvPr>
            <p:ph type="body" sz="quarter" idx="14" hasCustomPrompt="1"/>
          </p:nvPr>
        </p:nvSpPr>
        <p:spPr>
          <a:xfrm>
            <a:off x="1240257" y="2398309"/>
            <a:ext cx="6683727" cy="473242"/>
          </a:xfrm>
        </p:spPr>
        <p:txBody>
          <a:bodyPr>
            <a:noAutofit/>
          </a:bodyPr>
          <a:lstStyle>
            <a:lvl1pPr marL="0" indent="0">
              <a:buNone/>
              <a:defRPr sz="2400" b="1"/>
            </a:lvl1pPr>
          </a:lstStyle>
          <a:p>
            <a:pPr lvl="0"/>
            <a:r>
              <a:rPr lang="en-US" dirty="0" smtClean="0"/>
              <a:t>Title</a:t>
            </a:r>
          </a:p>
        </p:txBody>
      </p:sp>
      <p:sp>
        <p:nvSpPr>
          <p:cNvPr id="13" name="Text Placeholder 6"/>
          <p:cNvSpPr>
            <a:spLocks noGrp="1"/>
          </p:cNvSpPr>
          <p:nvPr>
            <p:ph type="body" sz="quarter" idx="18" hasCustomPrompt="1"/>
          </p:nvPr>
        </p:nvSpPr>
        <p:spPr>
          <a:xfrm>
            <a:off x="1240256" y="5785332"/>
            <a:ext cx="6671027" cy="428319"/>
          </a:xfrm>
        </p:spPr>
        <p:txBody>
          <a:bodyPr>
            <a:normAutofit/>
          </a:bodyPr>
          <a:lstStyle>
            <a:lvl1pPr marL="0" indent="0">
              <a:buNone/>
              <a:defRPr sz="1800"/>
            </a:lvl1pPr>
          </a:lstStyle>
          <a:p>
            <a:pPr lvl="0"/>
            <a:r>
              <a:rPr lang="en-US" dirty="0" smtClean="0"/>
              <a:t>Date</a:t>
            </a:r>
            <a:endParaRPr lang="en-GB" dirty="0"/>
          </a:p>
        </p:txBody>
      </p:sp>
      <p:sp>
        <p:nvSpPr>
          <p:cNvPr id="16" name="Text Placeholder 4"/>
          <p:cNvSpPr>
            <a:spLocks noGrp="1"/>
          </p:cNvSpPr>
          <p:nvPr>
            <p:ph type="body" sz="quarter" idx="19" hasCustomPrompt="1"/>
          </p:nvPr>
        </p:nvSpPr>
        <p:spPr>
          <a:xfrm>
            <a:off x="1240257" y="3947187"/>
            <a:ext cx="6795911" cy="347215"/>
          </a:xfrm>
        </p:spPr>
        <p:txBody>
          <a:bodyPr>
            <a:normAutofit/>
          </a:bodyPr>
          <a:lstStyle>
            <a:lvl1pPr marL="0" indent="0">
              <a:buNone/>
              <a:defRPr sz="1800" b="0" baseline="0"/>
            </a:lvl1pPr>
          </a:lstStyle>
          <a:p>
            <a:pPr lvl="0"/>
            <a:r>
              <a:rPr lang="en-US" dirty="0" smtClean="0"/>
              <a:t>Role in Community, AARC (if applicable)</a:t>
            </a:r>
          </a:p>
        </p:txBody>
      </p:sp>
      <p:sp>
        <p:nvSpPr>
          <p:cNvPr id="18" name="Text Placeholder 4"/>
          <p:cNvSpPr>
            <a:spLocks noGrp="1"/>
          </p:cNvSpPr>
          <p:nvPr>
            <p:ph type="body" sz="quarter" idx="20" hasCustomPrompt="1"/>
          </p:nvPr>
        </p:nvSpPr>
        <p:spPr>
          <a:xfrm>
            <a:off x="1240257" y="4249757"/>
            <a:ext cx="8818145" cy="347215"/>
          </a:xfrm>
        </p:spPr>
        <p:txBody>
          <a:bodyPr>
            <a:normAutofit/>
          </a:bodyPr>
          <a:lstStyle>
            <a:lvl1pPr marL="0" indent="0">
              <a:buNone/>
              <a:defRPr sz="1800" b="0" baseline="0"/>
            </a:lvl1pPr>
          </a:lstStyle>
          <a:p>
            <a:pPr lvl="0"/>
            <a:r>
              <a:rPr lang="en-US" dirty="0" smtClean="0"/>
              <a:t>Role in Organisation, Organisation Name (if Applicable)</a:t>
            </a:r>
          </a:p>
        </p:txBody>
      </p:sp>
      <p:sp>
        <p:nvSpPr>
          <p:cNvPr id="4" name="Text Placeholder 3"/>
          <p:cNvSpPr>
            <a:spLocks noGrp="1"/>
          </p:cNvSpPr>
          <p:nvPr>
            <p:ph type="body" sz="quarter" idx="21" hasCustomPrompt="1"/>
          </p:nvPr>
        </p:nvSpPr>
        <p:spPr>
          <a:xfrm>
            <a:off x="1486792" y="4765917"/>
            <a:ext cx="1219200" cy="190399"/>
          </a:xfrm>
        </p:spPr>
        <p:txBody>
          <a:bodyPr>
            <a:normAutofit/>
          </a:bodyPr>
          <a:lstStyle>
            <a:lvl1pPr marL="0" indent="0">
              <a:buNone/>
              <a:defRPr sz="600"/>
            </a:lvl1pPr>
          </a:lstStyle>
          <a:p>
            <a:pPr lvl="0"/>
            <a:r>
              <a:rPr lang="en-US" dirty="0" smtClean="0"/>
              <a:t>Logo (optional)</a:t>
            </a:r>
            <a:endParaRPr lang="en-GB"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56358" y="-42332"/>
            <a:ext cx="4389920" cy="6942667"/>
          </a:xfrm>
          <a:prstGeom prst="rect">
            <a:avLst/>
          </a:prstGeom>
        </p:spPr>
      </p:pic>
      <p:pic>
        <p:nvPicPr>
          <p:cNvPr id="22" name="Pictur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7682" y="480622"/>
            <a:ext cx="1482776" cy="1339714"/>
          </a:xfrm>
          <a:prstGeom prst="rect">
            <a:avLst/>
          </a:prstGeom>
        </p:spPr>
      </p:pic>
      <p:sp>
        <p:nvSpPr>
          <p:cNvPr id="23" name="TextBox 22"/>
          <p:cNvSpPr txBox="1"/>
          <p:nvPr userDrawn="1"/>
        </p:nvSpPr>
        <p:spPr>
          <a:xfrm>
            <a:off x="2818932" y="927797"/>
            <a:ext cx="5918159" cy="353943"/>
          </a:xfrm>
          <a:prstGeom prst="rect">
            <a:avLst/>
          </a:prstGeom>
          <a:noFill/>
        </p:spPr>
        <p:txBody>
          <a:bodyPr wrap="none" rtlCol="0">
            <a:spAutoFit/>
          </a:bodyPr>
          <a:lstStyle/>
          <a:p>
            <a:r>
              <a:rPr lang="en-GB" sz="1700" dirty="0" smtClean="0">
                <a:solidFill>
                  <a:srgbClr val="003F5E"/>
                </a:solidFill>
              </a:rPr>
              <a:t>Authentication and Authorisation for Research and Collaboration</a:t>
            </a:r>
            <a:endParaRPr lang="en-GB" sz="1700" dirty="0">
              <a:solidFill>
                <a:srgbClr val="003F5E"/>
              </a:solidFill>
            </a:endParaRPr>
          </a:p>
        </p:txBody>
      </p:sp>
    </p:spTree>
    <p:extLst>
      <p:ext uri="{BB962C8B-B14F-4D97-AF65-F5344CB8AC3E}">
        <p14:creationId xmlns:p14="http://schemas.microsoft.com/office/powerpoint/2010/main" val="416442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1716837"/>
            <a:ext cx="6172200" cy="4144217"/>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GB"/>
          </a:p>
        </p:txBody>
      </p:sp>
      <p:sp>
        <p:nvSpPr>
          <p:cNvPr id="4" name="Text Placeholder 3"/>
          <p:cNvSpPr>
            <a:spLocks noGrp="1"/>
          </p:cNvSpPr>
          <p:nvPr>
            <p:ph type="body" sz="half" idx="2"/>
          </p:nvPr>
        </p:nvSpPr>
        <p:spPr>
          <a:xfrm>
            <a:off x="457202" y="1716837"/>
            <a:ext cx="4314825" cy="415215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6F576E6A-F32A-4612-884C-86870357C6B4}" type="slidenum">
              <a:rPr lang="en-GB" smtClean="0"/>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1989188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yle Gu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lgn="r">
              <a:defRPr/>
            </a:lvl1pPr>
          </a:lstStyle>
          <a:p>
            <a:fld id="{6F576E6A-F32A-4612-884C-86870357C6B4}" type="slidenum">
              <a:rPr lang="en-GB" smtClean="0"/>
              <a:pPr/>
              <a:t>‹#›</a:t>
            </a:fld>
            <a:endParaRPr lang="en-GB"/>
          </a:p>
        </p:txBody>
      </p:sp>
      <p:sp>
        <p:nvSpPr>
          <p:cNvPr id="2" name="TextBox 1"/>
          <p:cNvSpPr txBox="1"/>
          <p:nvPr userDrawn="1"/>
        </p:nvSpPr>
        <p:spPr>
          <a:xfrm>
            <a:off x="652382" y="304802"/>
            <a:ext cx="3601692" cy="646331"/>
          </a:xfrm>
          <a:prstGeom prst="rect">
            <a:avLst/>
          </a:prstGeom>
          <a:noFill/>
        </p:spPr>
        <p:txBody>
          <a:bodyPr wrap="none" rtlCol="0">
            <a:spAutoFit/>
          </a:bodyPr>
          <a:lstStyle/>
          <a:p>
            <a:r>
              <a:rPr lang="en-GB" sz="1800" b="1" dirty="0" smtClean="0">
                <a:solidFill>
                  <a:srgbClr val="003F5D"/>
                </a:solidFill>
              </a:rPr>
              <a:t>Style</a:t>
            </a:r>
            <a:r>
              <a:rPr lang="en-GB" sz="1800" b="1" baseline="0" dirty="0" smtClean="0">
                <a:solidFill>
                  <a:srgbClr val="003F5D"/>
                </a:solidFill>
              </a:rPr>
              <a:t> Guide</a:t>
            </a:r>
          </a:p>
          <a:p>
            <a:r>
              <a:rPr lang="en-GB" sz="1800" baseline="0" dirty="0" smtClean="0">
                <a:solidFill>
                  <a:srgbClr val="F57A1E"/>
                </a:solidFill>
              </a:rPr>
              <a:t>A Guide to Using the AARC Template</a:t>
            </a:r>
            <a:endParaRPr lang="en-GB" sz="1800" dirty="0">
              <a:solidFill>
                <a:srgbClr val="F57A1E"/>
              </a:solidFill>
            </a:endParaRPr>
          </a:p>
        </p:txBody>
      </p:sp>
      <p:sp>
        <p:nvSpPr>
          <p:cNvPr id="4" name="TextBox 3"/>
          <p:cNvSpPr txBox="1"/>
          <p:nvPr userDrawn="1"/>
        </p:nvSpPr>
        <p:spPr>
          <a:xfrm>
            <a:off x="780366" y="2025770"/>
            <a:ext cx="10149657" cy="3139321"/>
          </a:xfrm>
          <a:prstGeom prst="rect">
            <a:avLst/>
          </a:prstGeom>
          <a:noFill/>
        </p:spPr>
        <p:txBody>
          <a:bodyPr wrap="square" rtlCol="0">
            <a:spAutoFit/>
          </a:bodyPr>
          <a:lstStyle/>
          <a:p>
            <a:pPr marL="214313" indent="-214313">
              <a:buFont typeface="Arial" panose="020B0604020202020204" pitchFamily="34" charset="0"/>
              <a:buChar char="•"/>
            </a:pPr>
            <a:r>
              <a:rPr lang="en-GB" sz="1800" dirty="0" smtClean="0">
                <a:solidFill>
                  <a:srgbClr val="003F5D"/>
                </a:solidFill>
              </a:rPr>
              <a:t>This template is to</a:t>
            </a:r>
            <a:r>
              <a:rPr lang="en-GB" sz="1800" baseline="0" dirty="0" smtClean="0">
                <a:solidFill>
                  <a:srgbClr val="003F5D"/>
                </a:solidFill>
              </a:rPr>
              <a:t> present information on behalf of the AARC Project</a:t>
            </a:r>
          </a:p>
          <a:p>
            <a:pPr marL="214313" indent="-214313">
              <a:buFont typeface="Arial" panose="020B0604020202020204" pitchFamily="34" charset="0"/>
              <a:buChar char="•"/>
            </a:pPr>
            <a:r>
              <a:rPr lang="en-GB" sz="1800" baseline="0" dirty="0" smtClean="0">
                <a:solidFill>
                  <a:srgbClr val="003F5D"/>
                </a:solidFill>
              </a:rPr>
              <a:t>Font is Calibri and will auto-size. Avoid using a font size less than 18pt.  Main font colour is Teal, </a:t>
            </a:r>
            <a:r>
              <a:rPr lang="en-GB" sz="1800" baseline="0" dirty="0" smtClean="0">
                <a:solidFill>
                  <a:srgbClr val="F57B20"/>
                </a:solidFill>
              </a:rPr>
              <a:t>highlight colour is Orange and should be used sparingly.</a:t>
            </a:r>
            <a:r>
              <a:rPr lang="en-GB" sz="1800" baseline="0" dirty="0" smtClean="0">
                <a:solidFill>
                  <a:srgbClr val="ED1556"/>
                </a:solidFill>
              </a:rPr>
              <a:t> </a:t>
            </a:r>
            <a:r>
              <a:rPr lang="en-GB" sz="1800" baseline="0" dirty="0" smtClean="0">
                <a:solidFill>
                  <a:srgbClr val="003F5D"/>
                </a:solidFill>
              </a:rPr>
              <a:t>If the colours are not shown in PowerPoint use the colour picker to select the correct colour from the logo or these samples</a:t>
            </a:r>
            <a:endParaRPr lang="en-GB" sz="1800" baseline="0" dirty="0" smtClean="0">
              <a:solidFill>
                <a:srgbClr val="ED1556"/>
              </a:solidFill>
            </a:endParaRPr>
          </a:p>
          <a:p>
            <a:pPr marL="214313" indent="-214313">
              <a:buFont typeface="Arial" panose="020B0604020202020204" pitchFamily="34" charset="0"/>
              <a:buChar char="•"/>
            </a:pPr>
            <a:endParaRPr lang="en-GB" sz="1800" baseline="0" dirty="0" smtClean="0">
              <a:solidFill>
                <a:srgbClr val="ED1556"/>
              </a:solidFill>
            </a:endParaRPr>
          </a:p>
          <a:p>
            <a:pPr marL="214313" indent="-214313">
              <a:buFont typeface="Arial" panose="020B0604020202020204" pitchFamily="34" charset="0"/>
              <a:buChar char="•"/>
            </a:pPr>
            <a:r>
              <a:rPr lang="en-GB" sz="1800" baseline="0" dirty="0" smtClean="0">
                <a:solidFill>
                  <a:srgbClr val="003F5D"/>
                </a:solidFill>
              </a:rPr>
              <a:t>The title slide has space for the speaker’s own organisation logo which should be no larger than the main AARC logo </a:t>
            </a:r>
          </a:p>
          <a:p>
            <a:pPr marL="214313" indent="-214313">
              <a:buFont typeface="Arial" panose="020B0604020202020204" pitchFamily="34" charset="0"/>
              <a:buChar char="•"/>
            </a:pPr>
            <a:endParaRPr lang="en-GB" sz="1800" baseline="0" dirty="0" smtClean="0">
              <a:solidFill>
                <a:srgbClr val="003F5D"/>
              </a:solidFill>
            </a:endParaRPr>
          </a:p>
          <a:p>
            <a:pPr marL="214313" indent="-214313">
              <a:buFont typeface="Arial" panose="020B0604020202020204" pitchFamily="34" charset="0"/>
              <a:buChar char="•"/>
            </a:pPr>
            <a:r>
              <a:rPr lang="en-GB" sz="1800" baseline="0" dirty="0" smtClean="0">
                <a:solidFill>
                  <a:srgbClr val="003F5D"/>
                </a:solidFill>
              </a:rPr>
              <a:t>The end slide includes EU logo, copyright, and funding statement. Adapt the funding statement and supporting organisations at the end (but likely keep the EU Logo and reference to H2020, since it supported the AARC and AARC2 projects)</a:t>
            </a:r>
          </a:p>
        </p:txBody>
      </p:sp>
      <p:sp>
        <p:nvSpPr>
          <p:cNvPr id="5" name="Oval 4"/>
          <p:cNvSpPr/>
          <p:nvPr userDrawn="1"/>
        </p:nvSpPr>
        <p:spPr>
          <a:xfrm>
            <a:off x="10890209" y="5560973"/>
            <a:ext cx="727243" cy="529390"/>
          </a:xfrm>
          <a:prstGeom prst="ellipse">
            <a:avLst/>
          </a:prstGeom>
          <a:solidFill>
            <a:srgbClr val="003F5D"/>
          </a:solidFill>
          <a:ln>
            <a:solidFill>
              <a:srgbClr val="003F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Oval 8"/>
          <p:cNvSpPr/>
          <p:nvPr userDrawn="1"/>
        </p:nvSpPr>
        <p:spPr>
          <a:xfrm>
            <a:off x="9884901" y="5560973"/>
            <a:ext cx="727243" cy="529390"/>
          </a:xfrm>
          <a:prstGeom prst="ellipse">
            <a:avLst/>
          </a:prstGeom>
          <a:solidFill>
            <a:srgbClr val="F6791C"/>
          </a:solidFill>
          <a:ln>
            <a:solidFill>
              <a:srgbClr val="F679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3178045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Slide (Must be included)">
    <p:spTree>
      <p:nvGrpSpPr>
        <p:cNvPr id="1" name=""/>
        <p:cNvGrpSpPr/>
        <p:nvPr/>
      </p:nvGrpSpPr>
      <p:grpSpPr>
        <a:xfrm>
          <a:off x="0" y="0"/>
          <a:ext cx="0" cy="0"/>
          <a:chOff x="0" y="0"/>
          <a:chExt cx="0" cy="0"/>
        </a:xfrm>
      </p:grpSpPr>
      <p:sp>
        <p:nvSpPr>
          <p:cNvPr id="4" name="Rectangle 3"/>
          <p:cNvSpPr/>
          <p:nvPr userDrawn="1"/>
        </p:nvSpPr>
        <p:spPr>
          <a:xfrm>
            <a:off x="-1" y="2"/>
            <a:ext cx="12192001" cy="6858001"/>
          </a:xfrm>
          <a:prstGeom prst="rect">
            <a:avLst/>
          </a:prstGeom>
          <a:solidFill>
            <a:srgbClr val="003F5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p>
        </p:txBody>
      </p:sp>
      <p:pic>
        <p:nvPicPr>
          <p:cNvPr id="7" name="Picture 6"/>
          <p:cNvPicPr>
            <a:picLocks noChangeAspect="1"/>
          </p:cNvPicPr>
          <p:nvPr userDrawn="1"/>
        </p:nvPicPr>
        <p:blipFill rotWithShape="1">
          <a:blip r:embed="rId2"/>
          <a:srcRect b="30428"/>
          <a:stretch/>
        </p:blipFill>
        <p:spPr>
          <a:xfrm>
            <a:off x="5217067" y="4837092"/>
            <a:ext cx="1385319" cy="785666"/>
          </a:xfrm>
          <a:prstGeom prst="rect">
            <a:avLst/>
          </a:prstGeom>
        </p:spPr>
      </p:pic>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34831" y="5927157"/>
            <a:ext cx="433675" cy="294664"/>
          </a:xfrm>
          <a:prstGeom prst="rect">
            <a:avLst/>
          </a:prstGeom>
        </p:spPr>
      </p:pic>
      <p:sp>
        <p:nvSpPr>
          <p:cNvPr id="8" name="TextBox 7"/>
          <p:cNvSpPr txBox="1"/>
          <p:nvPr userDrawn="1"/>
        </p:nvSpPr>
        <p:spPr>
          <a:xfrm>
            <a:off x="4111444" y="2395574"/>
            <a:ext cx="3748975" cy="1446550"/>
          </a:xfrm>
          <a:prstGeom prst="rect">
            <a:avLst/>
          </a:prstGeom>
          <a:noFill/>
        </p:spPr>
        <p:txBody>
          <a:bodyPr wrap="none" rtlCol="0">
            <a:spAutoFit/>
          </a:bodyPr>
          <a:lstStyle/>
          <a:p>
            <a:pPr algn="ctr"/>
            <a:r>
              <a:rPr lang="en-GB" sz="4400" dirty="0" smtClean="0">
                <a:solidFill>
                  <a:schemeClr val="bg1"/>
                </a:solidFill>
              </a:rPr>
              <a:t>Thank you</a:t>
            </a:r>
          </a:p>
          <a:p>
            <a:pPr algn="ctr"/>
            <a:r>
              <a:rPr lang="en-GB" sz="4400" dirty="0" smtClean="0">
                <a:solidFill>
                  <a:srgbClr val="F6791C"/>
                </a:solidFill>
              </a:rPr>
              <a:t>Any</a:t>
            </a:r>
            <a:r>
              <a:rPr lang="en-GB" sz="4400" baseline="0" dirty="0" smtClean="0">
                <a:solidFill>
                  <a:srgbClr val="F6791C"/>
                </a:solidFill>
              </a:rPr>
              <a:t> Questions?</a:t>
            </a:r>
            <a:endParaRPr lang="en-GB" sz="4400" dirty="0">
              <a:solidFill>
                <a:srgbClr val="F6791C"/>
              </a:solidFill>
            </a:endParaRP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56357" y="-50222"/>
            <a:ext cx="4394909" cy="6950557"/>
          </a:xfrm>
          <a:prstGeom prst="rect">
            <a:avLst/>
          </a:prstGeom>
        </p:spPr>
      </p:pic>
      <p:sp>
        <p:nvSpPr>
          <p:cNvPr id="25" name="Content Placeholder 24"/>
          <p:cNvSpPr>
            <a:spLocks noGrp="1"/>
          </p:cNvSpPr>
          <p:nvPr>
            <p:ph sz="quarter" idx="11" hasCustomPrompt="1"/>
          </p:nvPr>
        </p:nvSpPr>
        <p:spPr>
          <a:xfrm>
            <a:off x="3763166" y="4113541"/>
            <a:ext cx="4445529" cy="373710"/>
          </a:xfrm>
        </p:spPr>
        <p:txBody>
          <a:bodyPr>
            <a:normAutofit/>
          </a:bodyPr>
          <a:lstStyle>
            <a:lvl1pPr marL="0" indent="0" algn="ctr">
              <a:buNone/>
              <a:defRPr sz="1800">
                <a:solidFill>
                  <a:schemeClr val="bg1"/>
                </a:solidFill>
              </a:defRPr>
            </a:lvl1pPr>
          </a:lstStyle>
          <a:p>
            <a:pPr lvl="0"/>
            <a:r>
              <a:rPr lang="en-US" dirty="0" smtClean="0"/>
              <a:t>Presenter email address</a:t>
            </a:r>
            <a:endParaRPr lang="en-GB" dirty="0"/>
          </a:p>
        </p:txBody>
      </p:sp>
      <p:sp>
        <p:nvSpPr>
          <p:cNvPr id="10" name="TextBox 9"/>
          <p:cNvSpPr txBox="1"/>
          <p:nvPr userDrawn="1"/>
        </p:nvSpPr>
        <p:spPr>
          <a:xfrm>
            <a:off x="3492533" y="6289305"/>
            <a:ext cx="4945586" cy="276999"/>
          </a:xfrm>
          <a:prstGeom prst="rect">
            <a:avLst/>
          </a:prstGeom>
          <a:noFill/>
        </p:spPr>
        <p:txBody>
          <a:bodyPr wrap="none" rtlCol="0">
            <a:spAutoFit/>
          </a:bodyPr>
          <a:lstStyle/>
          <a:p>
            <a:pPr algn="ctr"/>
            <a:r>
              <a:rPr lang="en-GB" sz="600" kern="1200" dirty="0" smtClean="0">
                <a:solidFill>
                  <a:schemeClr val="bg1"/>
                </a:solidFill>
                <a:effectLst/>
                <a:latin typeface="+mn-lt"/>
                <a:ea typeface="+mn-ea"/>
                <a:cs typeface="+mn-cs"/>
              </a:rPr>
              <a:t>© members of the AARC Community. </a:t>
            </a:r>
          </a:p>
          <a:p>
            <a:pPr marL="0" marR="0" indent="0" algn="ctr" defTabSz="914400" rtl="0" eaLnBrk="1" fontAlgn="auto" latinLnBrk="0" hangingPunct="1">
              <a:lnSpc>
                <a:spcPct val="100000"/>
              </a:lnSpc>
              <a:spcBef>
                <a:spcPts val="0"/>
              </a:spcBef>
              <a:spcAft>
                <a:spcPts val="0"/>
              </a:spcAft>
              <a:buClrTx/>
              <a:buSzTx/>
              <a:buFontTx/>
              <a:buNone/>
              <a:tabLst/>
              <a:defRPr/>
            </a:pPr>
            <a:r>
              <a:rPr lang="en-GB" sz="600" kern="1200" dirty="0" smtClean="0">
                <a:solidFill>
                  <a:schemeClr val="bg1"/>
                </a:solidFill>
                <a:effectLst/>
                <a:latin typeface="+mn-lt"/>
                <a:ea typeface="+mn-ea"/>
                <a:cs typeface="+mn-cs"/>
              </a:rPr>
              <a:t>The work leading to these results has received funding from the European Union’s Horizon 2020 research and innovation programme</a:t>
            </a:r>
            <a:r>
              <a:rPr lang="en-GB" sz="600" kern="1200" baseline="0" dirty="0" smtClean="0">
                <a:solidFill>
                  <a:schemeClr val="bg1"/>
                </a:solidFill>
                <a:effectLst/>
                <a:latin typeface="+mn-lt"/>
                <a:ea typeface="+mn-ea"/>
                <a:cs typeface="+mn-cs"/>
              </a:rPr>
              <a:t> and other sources</a:t>
            </a:r>
            <a:r>
              <a:rPr lang="en-GB" sz="600" kern="1200" dirty="0" smtClean="0">
                <a:solidFill>
                  <a:schemeClr val="bg1"/>
                </a:solidFill>
                <a:effectLst/>
                <a:latin typeface="+mn-lt"/>
                <a:ea typeface="+mn-ea"/>
                <a:cs typeface="+mn-cs"/>
              </a:rPr>
              <a:t>.</a:t>
            </a:r>
            <a:endParaRPr lang="en-GB" sz="600" dirty="0">
              <a:solidFill>
                <a:schemeClr val="bg1"/>
              </a:solidFill>
            </a:endParaRPr>
          </a:p>
        </p:txBody>
      </p:sp>
      <p:sp>
        <p:nvSpPr>
          <p:cNvPr id="11" name="TextBox 10"/>
          <p:cNvSpPr txBox="1"/>
          <p:nvPr userDrawn="1"/>
        </p:nvSpPr>
        <p:spPr>
          <a:xfrm>
            <a:off x="5142826" y="5591160"/>
            <a:ext cx="1645002" cy="246221"/>
          </a:xfrm>
          <a:prstGeom prst="rect">
            <a:avLst/>
          </a:prstGeom>
          <a:noFill/>
        </p:spPr>
        <p:txBody>
          <a:bodyPr wrap="none" rtlCol="0">
            <a:spAutoFit/>
          </a:bodyPr>
          <a:lstStyle/>
          <a:p>
            <a:pPr algn="ctr"/>
            <a:r>
              <a:rPr lang="en-GB" sz="1000" dirty="0" smtClean="0">
                <a:solidFill>
                  <a:schemeClr val="bg1"/>
                </a:solidFill>
              </a:rPr>
              <a:t>https://aarc-community.org</a:t>
            </a:r>
            <a:endParaRPr lang="en-GB" sz="1000" dirty="0">
              <a:solidFill>
                <a:schemeClr val="bg1"/>
              </a:solidFill>
            </a:endParaRPr>
          </a:p>
        </p:txBody>
      </p:sp>
      <p:pic>
        <p:nvPicPr>
          <p:cNvPr id="12" name="Picture 1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846749" y="5927156"/>
            <a:ext cx="796527" cy="280595"/>
          </a:xfrm>
          <a:prstGeom prst="rect">
            <a:avLst/>
          </a:prstGeom>
        </p:spPr>
      </p:pic>
      <p:sp>
        <p:nvSpPr>
          <p:cNvPr id="3" name="Text Placeholder 2"/>
          <p:cNvSpPr>
            <a:spLocks noGrp="1"/>
          </p:cNvSpPr>
          <p:nvPr>
            <p:ph type="body" sz="quarter" idx="12" hasCustomPrompt="1"/>
          </p:nvPr>
        </p:nvSpPr>
        <p:spPr>
          <a:xfrm>
            <a:off x="3511550" y="6591300"/>
            <a:ext cx="4946650" cy="185057"/>
          </a:xfrm>
        </p:spPr>
        <p:txBody>
          <a:bodyPr>
            <a:normAutofit/>
          </a:bodyPr>
          <a:lstStyle>
            <a:lvl1pPr marL="0" indent="0">
              <a:buNone/>
              <a:defRPr sz="600" baseline="0">
                <a:solidFill>
                  <a:schemeClr val="bg1"/>
                </a:solidFill>
              </a:defRPr>
            </a:lvl1pPr>
          </a:lstStyle>
          <a:p>
            <a:pPr lvl="0"/>
            <a:r>
              <a:rPr lang="en-GB" dirty="0" smtClean="0"/>
              <a:t>Supporting projects and organisations: </a:t>
            </a:r>
            <a:endParaRPr lang="en-GB" dirty="0"/>
          </a:p>
        </p:txBody>
      </p:sp>
    </p:spTree>
    <p:extLst>
      <p:ext uri="{BB962C8B-B14F-4D97-AF65-F5344CB8AC3E}">
        <p14:creationId xmlns:p14="http://schemas.microsoft.com/office/powerpoint/2010/main" val="3512339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200">
                <a:latin typeface="+mn-lt"/>
              </a:defRPr>
            </a:lvl1pPr>
            <a:lvl2pPr>
              <a:defRPr sz="1800">
                <a:solidFill>
                  <a:srgbClr val="004361"/>
                </a:solidFill>
                <a:latin typeface="+mn-lt"/>
              </a:defRPr>
            </a:lvl2pPr>
            <a:lvl3pPr>
              <a:defRPr sz="1800">
                <a:solidFill>
                  <a:srgbClr val="003F5E"/>
                </a:solidFill>
                <a:latin typeface="+mn-lt"/>
              </a:defRPr>
            </a:lvl3pPr>
            <a:lvl4pPr>
              <a:defRPr sz="1800">
                <a:latin typeface="+mn-lt"/>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5"/>
          <p:cNvSpPr>
            <a:spLocks noGrp="1"/>
          </p:cNvSpPr>
          <p:nvPr>
            <p:ph type="sldNum" sz="quarter" idx="12"/>
          </p:nvPr>
        </p:nvSpPr>
        <p:spPr/>
        <p:txBody>
          <a:bodyPr/>
          <a:lstStyle>
            <a:lvl1pPr algn="r">
              <a:defRPr/>
            </a:lvl1pPr>
          </a:lstStyle>
          <a:p>
            <a:fld id="{6F576E6A-F32A-4612-884C-86870357C6B4}" type="slidenum">
              <a:rPr lang="en-GB" smtClean="0"/>
              <a:pPr/>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2631399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25625"/>
            <a:ext cx="5562600"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lvl1pPr>
              <a:defRPr sz="150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Slide Number Placeholder 6"/>
          <p:cNvSpPr>
            <a:spLocks noGrp="1"/>
          </p:cNvSpPr>
          <p:nvPr>
            <p:ph type="sldNum" sz="quarter" idx="12"/>
          </p:nvPr>
        </p:nvSpPr>
        <p:spPr/>
        <p:txBody>
          <a:bodyPr/>
          <a:lstStyle/>
          <a:p>
            <a:fld id="{6F576E6A-F32A-4612-884C-86870357C6B4}" type="slidenum">
              <a:rPr lang="en-GB" smtClean="0"/>
              <a:t>‹#›</a:t>
            </a:fld>
            <a:endParaRPr lang="en-GB"/>
          </a:p>
        </p:txBody>
      </p:sp>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710877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82603" y="1681163"/>
            <a:ext cx="5514975"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482601" y="2489204"/>
            <a:ext cx="5553075" cy="37004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Slide Number Placeholder 8"/>
          <p:cNvSpPr>
            <a:spLocks noGrp="1"/>
          </p:cNvSpPr>
          <p:nvPr>
            <p:ph type="sldNum" sz="quarter" idx="12"/>
          </p:nvPr>
        </p:nvSpPr>
        <p:spPr/>
        <p:txBody>
          <a:bodyPr/>
          <a:lstStyle/>
          <a:p>
            <a:fld id="{6F576E6A-F32A-4612-884C-86870357C6B4}" type="slidenum">
              <a:rPr lang="en-GB" smtClean="0"/>
              <a:t>‹#›</a:t>
            </a:fld>
            <a:endParaRPr lang="en-GB"/>
          </a:p>
        </p:txBody>
      </p:sp>
      <p:sp>
        <p:nvSpPr>
          <p:cNvPr id="10"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889482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6:33 Text Image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444501" y="1524003"/>
            <a:ext cx="7864123" cy="4652963"/>
          </a:xfrm>
        </p:spPr>
        <p:txBody>
          <a:bodyPr/>
          <a:lstStyle>
            <a:lvl1pPr>
              <a:defRPr sz="1500">
                <a:latin typeface="+mn-lt"/>
              </a:defRPr>
            </a:lvl1pPr>
            <a:lvl2pPr>
              <a:defRPr>
                <a:solidFill>
                  <a:srgbClr val="004361"/>
                </a:solidFill>
                <a:latin typeface="+mn-lt"/>
              </a:defRPr>
            </a:lvl2pPr>
            <a:lvl3pPr>
              <a:defRPr>
                <a:solidFill>
                  <a:srgbClr val="003F5E"/>
                </a:solidFill>
                <a:latin typeface="+mn-lt"/>
              </a:defRPr>
            </a:lvl3pPr>
            <a:lvl4pPr>
              <a:defRPr>
                <a:latin typeface="+mn-lt"/>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5"/>
          <p:cNvSpPr>
            <a:spLocks noGrp="1"/>
          </p:cNvSpPr>
          <p:nvPr>
            <p:ph type="sldNum" sz="quarter" idx="12"/>
          </p:nvPr>
        </p:nvSpPr>
        <p:spPr/>
        <p:txBody>
          <a:bodyPr/>
          <a:lstStyle>
            <a:lvl1pPr algn="r">
              <a:defRPr/>
            </a:lvl1pPr>
          </a:lstStyle>
          <a:p>
            <a:fld id="{6F576E6A-F32A-4612-884C-86870357C6B4}" type="slidenum">
              <a:rPr lang="en-GB" smtClean="0"/>
              <a:pPr/>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cxnSp>
        <p:nvCxnSpPr>
          <p:cNvPr id="4" name="Straight Connector 3"/>
          <p:cNvCxnSpPr/>
          <p:nvPr userDrawn="1"/>
        </p:nvCxnSpPr>
        <p:spPr>
          <a:xfrm>
            <a:off x="8319911" y="1532467"/>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8602125" y="1532467"/>
            <a:ext cx="3" cy="4682066"/>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651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F576E6A-F32A-4612-884C-86870357C6B4}" type="slidenum">
              <a:rPr lang="en-GB" smtClean="0"/>
              <a:t>‹#›</a:t>
            </a:fld>
            <a:endParaRPr lang="en-GB"/>
          </a:p>
        </p:txBody>
      </p:sp>
      <p:sp>
        <p:nvSpPr>
          <p:cNvPr id="6"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2275077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Image Bar with Tex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F576E6A-F32A-4612-884C-86870357C6B4}" type="slidenum">
              <a:rPr lang="en-GB" smtClean="0"/>
              <a:t>‹#›</a:t>
            </a:fld>
            <a:endParaRPr lang="en-GB"/>
          </a:p>
        </p:txBody>
      </p:sp>
      <p:sp>
        <p:nvSpPr>
          <p:cNvPr id="5"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2" name="Rectangle 1"/>
          <p:cNvSpPr/>
          <p:nvPr userDrawn="1"/>
        </p:nvSpPr>
        <p:spPr>
          <a:xfrm>
            <a:off x="0" y="1676400"/>
            <a:ext cx="12192000" cy="2165684"/>
          </a:xfrm>
          <a:prstGeom prst="rect">
            <a:avLst/>
          </a:prstGeom>
          <a:solidFill>
            <a:srgbClr val="013F5E"/>
          </a:solidFill>
          <a:ln>
            <a:solidFill>
              <a:srgbClr val="01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 name="Text Placeholder 5"/>
          <p:cNvSpPr>
            <a:spLocks noGrp="1"/>
          </p:cNvSpPr>
          <p:nvPr>
            <p:ph type="body" sz="quarter" idx="13"/>
          </p:nvPr>
        </p:nvSpPr>
        <p:spPr>
          <a:xfrm>
            <a:off x="470572" y="4083050"/>
            <a:ext cx="11208083" cy="218139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472505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ttom Image Bar with Tex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F576E6A-F32A-4612-884C-86870357C6B4}" type="slidenum">
              <a:rPr lang="en-GB" smtClean="0"/>
              <a:t>‹#›</a:t>
            </a:fld>
            <a:endParaRPr lang="en-GB"/>
          </a:p>
        </p:txBody>
      </p:sp>
      <p:sp>
        <p:nvSpPr>
          <p:cNvPr id="5"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6" name="Rectangle 5"/>
          <p:cNvSpPr/>
          <p:nvPr userDrawn="1"/>
        </p:nvSpPr>
        <p:spPr>
          <a:xfrm>
            <a:off x="0" y="3858126"/>
            <a:ext cx="12192000" cy="2165684"/>
          </a:xfrm>
          <a:prstGeom prst="rect">
            <a:avLst/>
          </a:prstGeom>
          <a:solidFill>
            <a:srgbClr val="004361"/>
          </a:solidFill>
          <a:ln>
            <a:solidFill>
              <a:srgbClr val="01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Text Placeholder 6"/>
          <p:cNvSpPr>
            <a:spLocks noGrp="1"/>
          </p:cNvSpPr>
          <p:nvPr>
            <p:ph type="body" sz="quarter" idx="13"/>
          </p:nvPr>
        </p:nvSpPr>
        <p:spPr>
          <a:xfrm>
            <a:off x="448287" y="1524586"/>
            <a:ext cx="11315924" cy="210093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97252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651518"/>
            <a:ext cx="6172200" cy="4209532"/>
          </a:xfrm>
        </p:spPr>
        <p:txBody>
          <a:bodyPr/>
          <a:lstStyle>
            <a:lvl1pPr>
              <a:defRPr sz="1800"/>
            </a:lvl1pPr>
            <a:lvl2pPr>
              <a:defRPr sz="1650"/>
            </a:lvl2pPr>
            <a:lvl3pPr>
              <a:defRPr sz="15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457202" y="1642188"/>
            <a:ext cx="4314825" cy="422680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6F576E6A-F32A-4612-884C-86870357C6B4}" type="slidenum">
              <a:rPr lang="en-GB" smtClean="0"/>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1334033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6935" y="203200"/>
            <a:ext cx="9040688" cy="927768"/>
          </a:xfrm>
          <a:prstGeom prst="rect">
            <a:avLst/>
          </a:prstGeom>
        </p:spPr>
        <p:txBody>
          <a:bodyPr vert="horz" lIns="91440" tIns="45720" rIns="91440" bIns="45720" rtlCol="0" anchor="ctr">
            <a:normAutofit/>
          </a:bodyPr>
          <a:lstStyle/>
          <a:p>
            <a:r>
              <a:rPr lang="en-US" dirty="0" smtClean="0"/>
              <a:t>Slide Title</a:t>
            </a:r>
            <a:br>
              <a:rPr lang="en-US" dirty="0" smtClean="0"/>
            </a:br>
            <a:r>
              <a:rPr lang="en-US" dirty="0" smtClean="0"/>
              <a:t>subtitle</a:t>
            </a:r>
            <a:endParaRPr lang="en-GB" dirty="0"/>
          </a:p>
        </p:txBody>
      </p:sp>
      <p:sp>
        <p:nvSpPr>
          <p:cNvPr id="3" name="Text Placeholder 2"/>
          <p:cNvSpPr>
            <a:spLocks noGrp="1"/>
          </p:cNvSpPr>
          <p:nvPr>
            <p:ph type="body" idx="1"/>
          </p:nvPr>
        </p:nvSpPr>
        <p:spPr>
          <a:xfrm>
            <a:off x="444502" y="1439333"/>
            <a:ext cx="10909300" cy="473763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4"/>
          </p:nvPr>
        </p:nvSpPr>
        <p:spPr>
          <a:xfrm>
            <a:off x="11061812" y="6406019"/>
            <a:ext cx="741021" cy="274873"/>
          </a:xfrm>
          <a:prstGeom prst="rect">
            <a:avLst/>
          </a:prstGeom>
        </p:spPr>
        <p:txBody>
          <a:bodyPr vert="horz" lIns="91440" tIns="45720" rIns="91440" bIns="45720" rtlCol="0" anchor="ctr"/>
          <a:lstStyle>
            <a:lvl1pPr algn="r">
              <a:defRPr sz="675">
                <a:solidFill>
                  <a:schemeClr val="tx1">
                    <a:tint val="75000"/>
                  </a:schemeClr>
                </a:solidFill>
              </a:defRPr>
            </a:lvl1pPr>
          </a:lstStyle>
          <a:p>
            <a:fld id="{6F576E6A-F32A-4612-884C-86870357C6B4}" type="slidenum">
              <a:rPr lang="en-GB" smtClean="0"/>
              <a:pPr/>
              <a:t>‹#›</a:t>
            </a:fld>
            <a:endParaRPr lang="en-GB" dirty="0"/>
          </a:p>
        </p:txBody>
      </p:sp>
      <p:cxnSp>
        <p:nvCxnSpPr>
          <p:cNvPr id="13" name="Straight Connector 12"/>
          <p:cNvCxnSpPr/>
          <p:nvPr userDrawn="1"/>
        </p:nvCxnSpPr>
        <p:spPr>
          <a:xfrm>
            <a:off x="444502" y="6406019"/>
            <a:ext cx="11274749" cy="7229"/>
          </a:xfrm>
          <a:prstGeom prst="line">
            <a:avLst/>
          </a:prstGeom>
          <a:ln w="12700" cap="rnd">
            <a:solidFill>
              <a:srgbClr val="F57B2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253997" y="6492496"/>
            <a:ext cx="1817512" cy="207749"/>
          </a:xfrm>
          <a:prstGeom prst="rect">
            <a:avLst/>
          </a:prstGeom>
          <a:noFill/>
        </p:spPr>
        <p:txBody>
          <a:bodyPr wrap="square" rtlCol="0">
            <a:spAutoFit/>
          </a:bodyPr>
          <a:lstStyle/>
          <a:p>
            <a:pPr marL="0" marR="0" indent="0" algn="r" defTabSz="685800" rtl="0" eaLnBrk="1" fontAlgn="auto" latinLnBrk="0" hangingPunct="1">
              <a:lnSpc>
                <a:spcPct val="100000"/>
              </a:lnSpc>
              <a:spcBef>
                <a:spcPts val="0"/>
              </a:spcBef>
              <a:spcAft>
                <a:spcPts val="0"/>
              </a:spcAft>
              <a:buClrTx/>
              <a:buSzTx/>
              <a:buFontTx/>
              <a:buNone/>
              <a:tabLst/>
              <a:defRPr/>
            </a:pPr>
            <a:r>
              <a:rPr lang="en-GB" sz="750" baseline="0" dirty="0" smtClean="0">
                <a:solidFill>
                  <a:srgbClr val="003F5E"/>
                </a:solidFill>
              </a:rPr>
              <a:t>https://aarc-community.org</a:t>
            </a:r>
            <a:endParaRPr lang="en-GB" sz="750" dirty="0">
              <a:solidFill>
                <a:srgbClr val="003F5E"/>
              </a:solidFill>
            </a:endParaRPr>
          </a:p>
        </p:txBody>
      </p:sp>
      <p:cxnSp>
        <p:nvCxnSpPr>
          <p:cNvPr id="8" name="Straight Connector 7"/>
          <p:cNvCxnSpPr/>
          <p:nvPr userDrawn="1"/>
        </p:nvCxnSpPr>
        <p:spPr>
          <a:xfrm flipH="1">
            <a:off x="444503" y="1224327"/>
            <a:ext cx="10274297" cy="2887"/>
          </a:xfrm>
          <a:prstGeom prst="line">
            <a:avLst/>
          </a:prstGeom>
          <a:ln w="12700">
            <a:solidFill>
              <a:srgbClr val="003959"/>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658149" y="143931"/>
            <a:ext cx="1144684" cy="1034242"/>
          </a:xfrm>
          <a:prstGeom prst="rect">
            <a:avLst/>
          </a:prstGeom>
        </p:spPr>
      </p:pic>
      <p:pic>
        <p:nvPicPr>
          <p:cNvPr id="22" name="Picture 2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68543" y="6460279"/>
            <a:ext cx="331798" cy="299785"/>
          </a:xfrm>
          <a:prstGeom prst="rect">
            <a:avLst/>
          </a:prstGeom>
        </p:spPr>
      </p:pic>
    </p:spTree>
    <p:extLst>
      <p:ext uri="{BB962C8B-B14F-4D97-AF65-F5344CB8AC3E}">
        <p14:creationId xmlns:p14="http://schemas.microsoft.com/office/powerpoint/2010/main" val="176233165"/>
      </p:ext>
    </p:extLst>
  </p:cSld>
  <p:clrMap bg1="lt1" tx1="dk1" bg2="lt2" tx2="dk2" accent1="accent1" accent2="accent2" accent3="accent3" accent4="accent4" accent5="accent5" accent6="accent6" hlink="hlink" folHlink="folHlink"/>
  <p:sldLayoutIdLst>
    <p:sldLayoutId id="2147483658" r:id="rId1"/>
    <p:sldLayoutId id="2147483650" r:id="rId2"/>
    <p:sldLayoutId id="2147483652" r:id="rId3"/>
    <p:sldLayoutId id="2147483653" r:id="rId4"/>
    <p:sldLayoutId id="2147483660" r:id="rId5"/>
    <p:sldLayoutId id="2147483654" r:id="rId6"/>
    <p:sldLayoutId id="2147483655" r:id="rId7"/>
    <p:sldLayoutId id="2147483659" r:id="rId8"/>
    <p:sldLayoutId id="2147483656" r:id="rId9"/>
    <p:sldLayoutId id="2147483657" r:id="rId10"/>
    <p:sldLayoutId id="2147483663" r:id="rId11"/>
    <p:sldLayoutId id="2147483662" r:id="rId12"/>
  </p:sldLayoutIdLst>
  <p:hf hdr="0" dt="0"/>
  <p:txStyles>
    <p:titleStyle>
      <a:lvl1pPr algn="l" defTabSz="685800" rtl="0" eaLnBrk="1" latinLnBrk="0" hangingPunct="1">
        <a:lnSpc>
          <a:spcPct val="90000"/>
        </a:lnSpc>
        <a:spcBef>
          <a:spcPct val="0"/>
        </a:spcBef>
        <a:buNone/>
        <a:defRPr sz="2400" b="1" kern="1200">
          <a:solidFill>
            <a:srgbClr val="004361"/>
          </a:solidFill>
          <a:latin typeface="+mn-lt"/>
          <a:ea typeface="Verdana" panose="020B0604030504040204" pitchFamily="34" charset="0"/>
          <a:cs typeface="Verdana" panose="020B060403050404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200" kern="1200">
          <a:solidFill>
            <a:srgbClr val="004360"/>
          </a:solidFill>
          <a:latin typeface="+mn-lt"/>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004361"/>
          </a:solidFill>
          <a:latin typeface="+mn-lt"/>
          <a:ea typeface="Verdana" panose="020B0604030504040204" pitchFamily="34" charset="0"/>
          <a:cs typeface="Verdana" panose="020B060403050404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003F5E"/>
          </a:solidFill>
          <a:latin typeface="+mn-lt"/>
          <a:ea typeface="Verdana" panose="020B0604030504040204" pitchFamily="34" charset="0"/>
          <a:cs typeface="Verdana" panose="020B060403050404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3.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2.wmf"/><Relationship Id="rId10" Type="http://schemas.openxmlformats.org/officeDocument/2006/relationships/image" Target="../media/image18.png"/><Relationship Id="rId4" Type="http://schemas.openxmlformats.org/officeDocument/2006/relationships/oleObject" Target="../embeddings/oleObject1.bin"/><Relationship Id="rId9" Type="http://schemas.openxmlformats.org/officeDocument/2006/relationships/image" Target="../media/image17.png"/><Relationship Id="rId14"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gif"/><Relationship Id="rId1" Type="http://schemas.openxmlformats.org/officeDocument/2006/relationships/slideLayout" Target="../slideLayouts/slideLayout2.xml"/><Relationship Id="rId5" Type="http://schemas.openxmlformats.org/officeDocument/2006/relationships/image" Target="../media/image26.gif"/><Relationship Id="rId4" Type="http://schemas.openxmlformats.org/officeDocument/2006/relationships/image" Target="../media/image25.gif"/></Relationships>
</file>

<file path=ppt/slides/_rels/slide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posts.specterops.io/learning-from-our-myths-45a19ad4d077"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en-GB" dirty="0" smtClean="0"/>
              <a:t>David </a:t>
            </a:r>
            <a:r>
              <a:rPr lang="en-GB" dirty="0" err="1" smtClean="0"/>
              <a:t>Groep</a:t>
            </a:r>
            <a:endParaRPr lang="en-GB" dirty="0"/>
          </a:p>
        </p:txBody>
      </p:sp>
      <p:sp>
        <p:nvSpPr>
          <p:cNvPr id="6" name="Text Placeholder 5"/>
          <p:cNvSpPr>
            <a:spLocks noGrp="1"/>
          </p:cNvSpPr>
          <p:nvPr>
            <p:ph type="body" sz="quarter" idx="12"/>
          </p:nvPr>
        </p:nvSpPr>
        <p:spPr/>
        <p:txBody>
          <a:bodyPr/>
          <a:lstStyle/>
          <a:p>
            <a:r>
              <a:rPr lang="en-GB" dirty="0" smtClean="0"/>
              <a:t>TNC22 Security Day - WISE Community</a:t>
            </a:r>
            <a:endParaRPr lang="en-GB" dirty="0"/>
          </a:p>
        </p:txBody>
      </p:sp>
      <p:sp>
        <p:nvSpPr>
          <p:cNvPr id="8" name="Text Placeholder 7"/>
          <p:cNvSpPr>
            <a:spLocks noGrp="1"/>
          </p:cNvSpPr>
          <p:nvPr>
            <p:ph type="body" sz="quarter" idx="17"/>
          </p:nvPr>
        </p:nvSpPr>
        <p:spPr>
          <a:xfrm>
            <a:off x="1240257" y="2804346"/>
            <a:ext cx="7828928" cy="503459"/>
          </a:xfrm>
        </p:spPr>
        <p:txBody>
          <a:bodyPr>
            <a:normAutofit/>
          </a:bodyPr>
          <a:lstStyle/>
          <a:p>
            <a:r>
              <a:rPr lang="en-GB" dirty="0" smtClean="0"/>
              <a:t>Security Coordination Communications Challenges – all in it together</a:t>
            </a:r>
            <a:endParaRPr lang="en-GB" dirty="0"/>
          </a:p>
        </p:txBody>
      </p:sp>
      <p:sp>
        <p:nvSpPr>
          <p:cNvPr id="7" name="Text Placeholder 6"/>
          <p:cNvSpPr>
            <a:spLocks noGrp="1"/>
          </p:cNvSpPr>
          <p:nvPr>
            <p:ph type="body" sz="quarter" idx="14"/>
          </p:nvPr>
        </p:nvSpPr>
        <p:spPr/>
        <p:txBody>
          <a:bodyPr/>
          <a:lstStyle/>
          <a:p>
            <a:r>
              <a:rPr lang="en-GB" dirty="0" smtClean="0"/>
              <a:t>Trust by Demonstration … in a coordinated way</a:t>
            </a:r>
            <a:endParaRPr lang="en-GB" dirty="0"/>
          </a:p>
        </p:txBody>
      </p:sp>
      <p:sp>
        <p:nvSpPr>
          <p:cNvPr id="9" name="Text Placeholder 8"/>
          <p:cNvSpPr>
            <a:spLocks noGrp="1"/>
          </p:cNvSpPr>
          <p:nvPr>
            <p:ph type="body" sz="quarter" idx="18"/>
          </p:nvPr>
        </p:nvSpPr>
        <p:spPr/>
        <p:txBody>
          <a:bodyPr/>
          <a:lstStyle/>
          <a:p>
            <a:r>
              <a:rPr lang="en-GB" smtClean="0"/>
              <a:t>June </a:t>
            </a:r>
            <a:r>
              <a:rPr lang="en-GB" smtClean="0"/>
              <a:t>2022</a:t>
            </a:r>
            <a:endParaRPr lang="en-GB" dirty="0"/>
          </a:p>
        </p:txBody>
      </p:sp>
      <p:sp>
        <p:nvSpPr>
          <p:cNvPr id="10" name="Text Placeholder 9"/>
          <p:cNvSpPr>
            <a:spLocks noGrp="1"/>
          </p:cNvSpPr>
          <p:nvPr>
            <p:ph type="body" sz="quarter" idx="19"/>
          </p:nvPr>
        </p:nvSpPr>
        <p:spPr/>
        <p:txBody>
          <a:bodyPr/>
          <a:lstStyle/>
          <a:p>
            <a:r>
              <a:rPr lang="en-GB" dirty="0" smtClean="0"/>
              <a:t>WISE SCCC-JWG &amp; AARC Community, </a:t>
            </a:r>
            <a:endParaRPr lang="en-GB" dirty="0"/>
          </a:p>
        </p:txBody>
      </p:sp>
      <p:sp>
        <p:nvSpPr>
          <p:cNvPr id="11" name="Text Placeholder 10"/>
          <p:cNvSpPr>
            <a:spLocks noGrp="1"/>
          </p:cNvSpPr>
          <p:nvPr>
            <p:ph type="body" sz="quarter" idx="20"/>
          </p:nvPr>
        </p:nvSpPr>
        <p:spPr/>
        <p:txBody>
          <a:bodyPr/>
          <a:lstStyle/>
          <a:p>
            <a:r>
              <a:rPr lang="en-GB" i="1" dirty="0" smtClean="0"/>
              <a:t>Nikhef Physics Data Processing, UM Dept. of Advanced Computing Sciences</a:t>
            </a:r>
            <a:endParaRPr lang="en-GB" i="1" dirty="0"/>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8304" y="4899601"/>
            <a:ext cx="726194" cy="281924"/>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1699" y="4819156"/>
            <a:ext cx="2200007" cy="457370"/>
          </a:xfrm>
          <a:prstGeom prst="rect">
            <a:avLst/>
          </a:prstGeom>
        </p:spPr>
      </p:pic>
      <p:pic>
        <p:nvPicPr>
          <p:cNvPr id="12" name="Picture 11"/>
          <p:cNvPicPr>
            <a:picLocks noChangeAspect="1"/>
          </p:cNvPicPr>
          <p:nvPr/>
        </p:nvPicPr>
        <p:blipFill>
          <a:blip r:embed="rId4"/>
          <a:stretch>
            <a:fillRect/>
          </a:stretch>
        </p:blipFill>
        <p:spPr>
          <a:xfrm>
            <a:off x="10285866" y="379689"/>
            <a:ext cx="1677563" cy="1309411"/>
          </a:xfrm>
          <a:prstGeom prst="rect">
            <a:avLst/>
          </a:prstGeom>
        </p:spPr>
      </p:pic>
    </p:spTree>
    <p:extLst>
      <p:ext uri="{BB962C8B-B14F-4D97-AF65-F5344CB8AC3E}">
        <p14:creationId xmlns:p14="http://schemas.microsoft.com/office/powerpoint/2010/main" val="6009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10</a:t>
            </a:fld>
            <a:endParaRPr lang="en-GB"/>
          </a:p>
        </p:txBody>
      </p:sp>
      <p:sp>
        <p:nvSpPr>
          <p:cNvPr id="4" name="Title 3"/>
          <p:cNvSpPr>
            <a:spLocks noGrp="1"/>
          </p:cNvSpPr>
          <p:nvPr>
            <p:ph type="title"/>
          </p:nvPr>
        </p:nvSpPr>
        <p:spPr/>
        <p:txBody>
          <a:bodyPr/>
          <a:lstStyle/>
          <a:p>
            <a:r>
              <a:rPr lang="en-GB" dirty="0" smtClean="0"/>
              <a:t>Making the SCCC JWG a useful place for all</a:t>
            </a:r>
            <a:endParaRPr lang="en-GB" dirty="0"/>
          </a:p>
        </p:txBody>
      </p:sp>
      <p:sp>
        <p:nvSpPr>
          <p:cNvPr id="5" name="Content Placeholder 1"/>
          <p:cNvSpPr txBox="1">
            <a:spLocks/>
          </p:cNvSpPr>
          <p:nvPr/>
        </p:nvSpPr>
        <p:spPr>
          <a:xfrm>
            <a:off x="444502" y="1780166"/>
            <a:ext cx="10909300" cy="347763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200" kern="1200">
                <a:solidFill>
                  <a:srgbClr val="004360"/>
                </a:solidFill>
                <a:latin typeface="+mn-lt"/>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004361"/>
                </a:solidFill>
                <a:latin typeface="+mn-lt"/>
                <a:ea typeface="Verdana" panose="020B0604030504040204" pitchFamily="34" charset="0"/>
                <a:cs typeface="Verdana" panose="020B060403050404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003F5E"/>
                </a:solidFill>
                <a:latin typeface="+mn-lt"/>
                <a:ea typeface="Verdana" panose="020B0604030504040204" pitchFamily="34" charset="0"/>
                <a:cs typeface="Verdana" panose="020B060403050404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2400" dirty="0" smtClean="0"/>
              <a:t>How to grow the community and leverage the trust built?</a:t>
            </a:r>
          </a:p>
          <a:p>
            <a:endParaRPr lang="en-GB" sz="2400" dirty="0" smtClean="0"/>
          </a:p>
          <a:p>
            <a:r>
              <a:rPr lang="en-GB" sz="2400" dirty="0" smtClean="0"/>
              <a:t>Can we use joint machinery for running challenges?</a:t>
            </a:r>
            <a:br>
              <a:rPr lang="en-GB" sz="2400" dirty="0" smtClean="0"/>
            </a:br>
            <a:r>
              <a:rPr lang="en-GB" sz="2400" i="1" dirty="0" smtClean="0"/>
              <a:t>eduGAIN, EGI, TI, SURF all have tooling, and more is coming</a:t>
            </a:r>
            <a:endParaRPr lang="en-GB" sz="2400" dirty="0" smtClean="0"/>
          </a:p>
          <a:p>
            <a:endParaRPr lang="en-GB" sz="2400" dirty="0" smtClean="0"/>
          </a:p>
          <a:p>
            <a:r>
              <a:rPr lang="en-GB" sz="2400" dirty="0" smtClean="0"/>
              <a:t>The Wiki page is a start – evolution and completeness requires </a:t>
            </a:r>
            <a:r>
              <a:rPr lang="en-GB" sz="2400" i="1" dirty="0" smtClean="0"/>
              <a:t>you</a:t>
            </a:r>
            <a:r>
              <a:rPr lang="en-GB" sz="2400" dirty="0" smtClean="0"/>
              <a:t>!</a:t>
            </a:r>
            <a:endParaRPr lang="en-GB" sz="2400" dirty="0"/>
          </a:p>
        </p:txBody>
      </p:sp>
    </p:spTree>
    <p:extLst>
      <p:ext uri="{BB962C8B-B14F-4D97-AF65-F5344CB8AC3E}">
        <p14:creationId xmlns:p14="http://schemas.microsoft.com/office/powerpoint/2010/main" val="19601459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r>
              <a:rPr lang="en-GB" dirty="0" smtClean="0"/>
              <a:t>davidg@nikhef.nl</a:t>
            </a:r>
            <a:endParaRPr lang="en-GB" dirty="0"/>
          </a:p>
        </p:txBody>
      </p:sp>
      <p:sp>
        <p:nvSpPr>
          <p:cNvPr id="3" name="Text Placeholder 2"/>
          <p:cNvSpPr>
            <a:spLocks noGrp="1"/>
          </p:cNvSpPr>
          <p:nvPr>
            <p:ph type="body" sz="quarter" idx="12"/>
          </p:nvPr>
        </p:nvSpPr>
        <p:spPr>
          <a:xfrm>
            <a:off x="3511550" y="6672943"/>
            <a:ext cx="4946650" cy="185057"/>
          </a:xfrm>
        </p:spPr>
        <p:txBody>
          <a:bodyPr/>
          <a:lstStyle/>
          <a:p>
            <a:pPr algn="ctr"/>
            <a:r>
              <a:rPr lang="en-GB" dirty="0" smtClean="0"/>
              <a:t>We thank the following sources: EC Horizon 2020 projects GN4-3, </a:t>
            </a:r>
            <a:r>
              <a:rPr lang="en-GB" dirty="0" err="1" smtClean="0"/>
              <a:t>EOSChub</a:t>
            </a:r>
            <a:r>
              <a:rPr lang="en-GB" dirty="0" smtClean="0"/>
              <a:t>, and AARC-2; and the Dutch National e-Infrastructure coordinated by SURF</a:t>
            </a:r>
            <a:endParaRPr lang="en-GB" dirty="0"/>
          </a:p>
        </p:txBody>
      </p:sp>
      <p:sp>
        <p:nvSpPr>
          <p:cNvPr id="4" name="TextBox 3"/>
          <p:cNvSpPr txBox="1"/>
          <p:nvPr/>
        </p:nvSpPr>
        <p:spPr>
          <a:xfrm>
            <a:off x="3135036" y="6521192"/>
            <a:ext cx="5769528" cy="184666"/>
          </a:xfrm>
          <a:prstGeom prst="rect">
            <a:avLst/>
          </a:prstGeom>
          <a:noFill/>
        </p:spPr>
        <p:txBody>
          <a:bodyPr wrap="none" rtlCol="0">
            <a:spAutoFit/>
          </a:bodyPr>
          <a:lstStyle/>
          <a:p>
            <a:pPr algn="l"/>
            <a:r>
              <a:rPr lang="en-GB" sz="600" kern="1200" dirty="0" smtClean="0">
                <a:solidFill>
                  <a:schemeClr val="bg1"/>
                </a:solidFill>
                <a:effectLst/>
                <a:latin typeface="+mn-lt"/>
                <a:ea typeface="+mn-ea"/>
                <a:cs typeface="+mn-cs"/>
              </a:rPr>
              <a:t>This</a:t>
            </a:r>
            <a:r>
              <a:rPr lang="en-GB" sz="600" kern="1200" baseline="0" dirty="0" smtClean="0">
                <a:solidFill>
                  <a:schemeClr val="bg1"/>
                </a:solidFill>
                <a:effectLst/>
                <a:latin typeface="+mn-lt"/>
                <a:ea typeface="+mn-ea"/>
                <a:cs typeface="+mn-cs"/>
              </a:rPr>
              <a:t> work is part of a project that has received </a:t>
            </a:r>
            <a:r>
              <a:rPr lang="en-GB" sz="600" kern="1200" dirty="0" smtClean="0">
                <a:solidFill>
                  <a:schemeClr val="bg1"/>
                </a:solidFill>
                <a:effectLst/>
                <a:latin typeface="+mn-lt"/>
                <a:ea typeface="+mn-ea"/>
                <a:cs typeface="+mn-cs"/>
              </a:rPr>
              <a:t>funding from the European Union’s Horizon 2020 research and innovation programme under Grant Agreement No. 731122 (GN4-2).</a:t>
            </a:r>
            <a:endParaRPr lang="en-GB" sz="600" dirty="0">
              <a:solidFill>
                <a:schemeClr val="bg1"/>
              </a:solidFill>
            </a:endParaRPr>
          </a:p>
        </p:txBody>
      </p:sp>
    </p:spTree>
    <p:extLst>
      <p:ext uri="{BB962C8B-B14F-4D97-AF65-F5344CB8AC3E}">
        <p14:creationId xmlns:p14="http://schemas.microsoft.com/office/powerpoint/2010/main" val="4419207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2</a:t>
            </a:fld>
            <a:endParaRPr lang="en-GB"/>
          </a:p>
        </p:txBody>
      </p:sp>
      <p:sp>
        <p:nvSpPr>
          <p:cNvPr id="4" name="Title 3"/>
          <p:cNvSpPr>
            <a:spLocks noGrp="1"/>
          </p:cNvSpPr>
          <p:nvPr>
            <p:ph type="title"/>
          </p:nvPr>
        </p:nvSpPr>
        <p:spPr/>
        <p:txBody>
          <a:bodyPr/>
          <a:lstStyle/>
          <a:p>
            <a:r>
              <a:rPr lang="en-GB" dirty="0" smtClean="0"/>
              <a:t>Many communities test, test, and test again</a:t>
            </a:r>
            <a:endParaRPr lang="en-GB" dirty="0"/>
          </a:p>
        </p:txBody>
      </p:sp>
      <p:pic>
        <p:nvPicPr>
          <p:cNvPr id="5" name="Picture 4"/>
          <p:cNvPicPr>
            <a:picLocks noChangeAspect="1"/>
          </p:cNvPicPr>
          <p:nvPr/>
        </p:nvPicPr>
        <p:blipFill>
          <a:blip r:embed="rId3"/>
          <a:stretch>
            <a:fillRect/>
          </a:stretch>
        </p:blipFill>
        <p:spPr>
          <a:xfrm>
            <a:off x="232756" y="1400212"/>
            <a:ext cx="6145876" cy="4282196"/>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3264808510"/>
              </p:ext>
            </p:extLst>
          </p:nvPr>
        </p:nvGraphicFramePr>
        <p:xfrm>
          <a:off x="2158480" y="1952861"/>
          <a:ext cx="7473893" cy="4728031"/>
        </p:xfrm>
        <a:graphic>
          <a:graphicData uri="http://schemas.openxmlformats.org/presentationml/2006/ole">
            <mc:AlternateContent xmlns:mc="http://schemas.openxmlformats.org/markup-compatibility/2006">
              <mc:Choice xmlns:v="urn:schemas-microsoft-com:vml" Requires="v">
                <p:oleObj spid="_x0000_s1065" name="PHOTO-PAINT" r:id="rId4" imgW="5530680" imgH="3498840" progId="CorelPHOTOPAINT.Image.16">
                  <p:embed/>
                </p:oleObj>
              </mc:Choice>
              <mc:Fallback>
                <p:oleObj name="PHOTO-PAINT" r:id="rId4" imgW="5530680" imgH="3498840" progId="CorelPHOTOPAINT.Image.16">
                  <p:embed/>
                  <p:pic>
                    <p:nvPicPr>
                      <p:cNvPr id="0" name=""/>
                      <p:cNvPicPr/>
                      <p:nvPr/>
                    </p:nvPicPr>
                    <p:blipFill>
                      <a:blip r:embed="rId5"/>
                      <a:stretch>
                        <a:fillRect/>
                      </a:stretch>
                    </p:blipFill>
                    <p:spPr>
                      <a:xfrm>
                        <a:off x="2158480" y="1952861"/>
                        <a:ext cx="7473893" cy="4728031"/>
                      </a:xfrm>
                      <a:prstGeom prst="rect">
                        <a:avLst/>
                      </a:prstGeom>
                    </p:spPr>
                  </p:pic>
                </p:oleObj>
              </mc:Fallback>
            </mc:AlternateContent>
          </a:graphicData>
        </a:graphic>
      </p:graphicFrame>
      <p:pic>
        <p:nvPicPr>
          <p:cNvPr id="9" name="Picture 8"/>
          <p:cNvPicPr>
            <a:picLocks noChangeAspect="1"/>
          </p:cNvPicPr>
          <p:nvPr/>
        </p:nvPicPr>
        <p:blipFill>
          <a:blip r:embed="rId6"/>
          <a:stretch>
            <a:fillRect/>
          </a:stretch>
        </p:blipFill>
        <p:spPr>
          <a:xfrm>
            <a:off x="6585277" y="3182865"/>
            <a:ext cx="5294900" cy="2946829"/>
          </a:xfrm>
          <a:prstGeom prst="rect">
            <a:avLst/>
          </a:prstGeom>
          <a:effectLst>
            <a:glow rad="101600">
              <a:srgbClr val="0C3959">
                <a:alpha val="60000"/>
              </a:srgbClr>
            </a:glow>
          </a:effectLst>
        </p:spPr>
      </p:pic>
      <p:grpSp>
        <p:nvGrpSpPr>
          <p:cNvPr id="10" name="Group 9"/>
          <p:cNvGrpSpPr/>
          <p:nvPr/>
        </p:nvGrpSpPr>
        <p:grpSpPr>
          <a:xfrm>
            <a:off x="7588026" y="2927341"/>
            <a:ext cx="4501983" cy="1820523"/>
            <a:chOff x="342635" y="3010798"/>
            <a:chExt cx="7195442" cy="2909711"/>
          </a:xfrm>
        </p:grpSpPr>
        <p:pic>
          <p:nvPicPr>
            <p:cNvPr id="11" name="Picture 10"/>
            <p:cNvPicPr>
              <a:picLocks noChangeAspect="1"/>
            </p:cNvPicPr>
            <p:nvPr/>
          </p:nvPicPr>
          <p:blipFill>
            <a:blip r:embed="rId7"/>
            <a:stretch>
              <a:fillRect/>
            </a:stretch>
          </p:blipFill>
          <p:spPr>
            <a:xfrm>
              <a:off x="342635" y="3010798"/>
              <a:ext cx="7195442" cy="2909711"/>
            </a:xfrm>
            <a:prstGeom prst="rect">
              <a:avLst/>
            </a:prstGeom>
            <a:effectLst>
              <a:glow rad="101600">
                <a:srgbClr val="0C3959">
                  <a:alpha val="60000"/>
                </a:srgbClr>
              </a:glow>
            </a:effectLst>
          </p:spPr>
        </p:pic>
        <p:pic>
          <p:nvPicPr>
            <p:cNvPr id="12" name="Picture 11"/>
            <p:cNvPicPr>
              <a:picLocks noChangeAspect="1"/>
            </p:cNvPicPr>
            <p:nvPr/>
          </p:nvPicPr>
          <p:blipFill>
            <a:blip r:embed="rId8"/>
            <a:stretch>
              <a:fillRect/>
            </a:stretch>
          </p:blipFill>
          <p:spPr>
            <a:xfrm>
              <a:off x="2249657" y="3092823"/>
              <a:ext cx="636018" cy="430986"/>
            </a:xfrm>
            <a:prstGeom prst="rect">
              <a:avLst/>
            </a:prstGeom>
          </p:spPr>
        </p:pic>
        <p:pic>
          <p:nvPicPr>
            <p:cNvPr id="13" name="Picture 12"/>
            <p:cNvPicPr>
              <a:picLocks noChangeAspect="1"/>
            </p:cNvPicPr>
            <p:nvPr/>
          </p:nvPicPr>
          <p:blipFill>
            <a:blip r:embed="rId9"/>
            <a:stretch>
              <a:fillRect/>
            </a:stretch>
          </p:blipFill>
          <p:spPr>
            <a:xfrm>
              <a:off x="5090992" y="3092823"/>
              <a:ext cx="640078" cy="430986"/>
            </a:xfrm>
            <a:prstGeom prst="rect">
              <a:avLst/>
            </a:prstGeom>
          </p:spPr>
        </p:pic>
        <p:pic>
          <p:nvPicPr>
            <p:cNvPr id="14" name="Picture 13"/>
            <p:cNvPicPr>
              <a:picLocks noChangeAspect="1"/>
            </p:cNvPicPr>
            <p:nvPr/>
          </p:nvPicPr>
          <p:blipFill>
            <a:blip r:embed="rId10"/>
            <a:stretch>
              <a:fillRect/>
            </a:stretch>
          </p:blipFill>
          <p:spPr>
            <a:xfrm>
              <a:off x="6221356" y="4869648"/>
              <a:ext cx="776839" cy="430986"/>
            </a:xfrm>
            <a:prstGeom prst="rect">
              <a:avLst/>
            </a:prstGeom>
          </p:spPr>
        </p:pic>
        <p:pic>
          <p:nvPicPr>
            <p:cNvPr id="15" name="Picture 14"/>
            <p:cNvPicPr>
              <a:picLocks noChangeAspect="1"/>
            </p:cNvPicPr>
            <p:nvPr/>
          </p:nvPicPr>
          <p:blipFill>
            <a:blip r:embed="rId11"/>
            <a:stretch>
              <a:fillRect/>
            </a:stretch>
          </p:blipFill>
          <p:spPr>
            <a:xfrm>
              <a:off x="6221356" y="5360014"/>
              <a:ext cx="428459" cy="430986"/>
            </a:xfrm>
            <a:prstGeom prst="rect">
              <a:avLst/>
            </a:prstGeom>
          </p:spPr>
        </p:pic>
        <p:pic>
          <p:nvPicPr>
            <p:cNvPr id="16" name="Picture 15"/>
            <p:cNvPicPr>
              <a:picLocks noChangeAspect="1"/>
            </p:cNvPicPr>
            <p:nvPr/>
          </p:nvPicPr>
          <p:blipFill>
            <a:blip r:embed="rId9"/>
            <a:stretch>
              <a:fillRect/>
            </a:stretch>
          </p:blipFill>
          <p:spPr>
            <a:xfrm>
              <a:off x="1701052" y="5191907"/>
              <a:ext cx="640078" cy="430986"/>
            </a:xfrm>
            <a:prstGeom prst="rect">
              <a:avLst/>
            </a:prstGeom>
          </p:spPr>
        </p:pic>
        <p:pic>
          <p:nvPicPr>
            <p:cNvPr id="17" name="Picture 16"/>
            <p:cNvPicPr>
              <a:picLocks noChangeAspect="1"/>
            </p:cNvPicPr>
            <p:nvPr/>
          </p:nvPicPr>
          <p:blipFill>
            <a:blip r:embed="rId12"/>
            <a:stretch>
              <a:fillRect/>
            </a:stretch>
          </p:blipFill>
          <p:spPr>
            <a:xfrm>
              <a:off x="6751682" y="5329652"/>
              <a:ext cx="425181" cy="437328"/>
            </a:xfrm>
            <a:prstGeom prst="rect">
              <a:avLst/>
            </a:prstGeom>
          </p:spPr>
        </p:pic>
      </p:grpSp>
      <p:pic>
        <p:nvPicPr>
          <p:cNvPr id="18" name="Picture 17"/>
          <p:cNvPicPr>
            <a:picLocks noChangeAspect="1"/>
          </p:cNvPicPr>
          <p:nvPr/>
        </p:nvPicPr>
        <p:blipFill>
          <a:blip r:embed="rId13"/>
          <a:stretch>
            <a:fillRect/>
          </a:stretch>
        </p:blipFill>
        <p:spPr>
          <a:xfrm>
            <a:off x="8124700" y="4619223"/>
            <a:ext cx="3941911" cy="1568968"/>
          </a:xfrm>
          <a:prstGeom prst="rect">
            <a:avLst/>
          </a:prstGeom>
          <a:effectLst>
            <a:glow rad="101600">
              <a:srgbClr val="0C3959">
                <a:alpha val="60000"/>
              </a:srgbClr>
            </a:glow>
          </a:effectLst>
        </p:spPr>
      </p:pic>
      <p:pic>
        <p:nvPicPr>
          <p:cNvPr id="8" name="Picture 7"/>
          <p:cNvPicPr>
            <a:picLocks noChangeAspect="1"/>
          </p:cNvPicPr>
          <p:nvPr/>
        </p:nvPicPr>
        <p:blipFill>
          <a:blip r:embed="rId14"/>
          <a:stretch>
            <a:fillRect/>
          </a:stretch>
        </p:blipFill>
        <p:spPr>
          <a:xfrm>
            <a:off x="5313724" y="1545511"/>
            <a:ext cx="5575155" cy="3175721"/>
          </a:xfrm>
          <a:prstGeom prst="rect">
            <a:avLst/>
          </a:prstGeom>
        </p:spPr>
      </p:pic>
    </p:spTree>
    <p:extLst>
      <p:ext uri="{BB962C8B-B14F-4D97-AF65-F5344CB8AC3E}">
        <p14:creationId xmlns:p14="http://schemas.microsoft.com/office/powerpoint/2010/main" val="28118151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2" y="1439333"/>
            <a:ext cx="10909300" cy="4966686"/>
          </a:xfrm>
        </p:spPr>
        <p:txBody>
          <a:bodyPr>
            <a:normAutofit lnSpcReduction="10000"/>
          </a:bodyPr>
          <a:lstStyle/>
          <a:p>
            <a:pPr marL="0" indent="0">
              <a:buNone/>
            </a:pPr>
            <a:r>
              <a:rPr lang="en-US" b="1" dirty="0" smtClean="0"/>
              <a:t>Trusted Introducer and TF-CSIRT</a:t>
            </a:r>
          </a:p>
          <a:p>
            <a:r>
              <a:rPr lang="en-US" dirty="0"/>
              <a:t>~</a:t>
            </a:r>
            <a:r>
              <a:rPr lang="en-US" dirty="0" smtClean="0"/>
              <a:t>3 Reaction Tests p/year, supported by web infrastructure, (team) authenticated responses</a:t>
            </a:r>
          </a:p>
          <a:p>
            <a:pPr marL="0" indent="0">
              <a:buNone/>
            </a:pPr>
            <a:endParaRPr lang="en-US" dirty="0" smtClean="0"/>
          </a:p>
          <a:p>
            <a:pPr marL="0" indent="0">
              <a:buNone/>
            </a:pPr>
            <a:r>
              <a:rPr lang="en-US" b="1" dirty="0" err="1" smtClean="0"/>
              <a:t>SURFcert</a:t>
            </a:r>
            <a:r>
              <a:rPr lang="en-US" b="1" dirty="0" smtClean="0"/>
              <a:t> challenges for the national (federated) contacts</a:t>
            </a:r>
          </a:p>
          <a:p>
            <a:r>
              <a:rPr lang="en-US" dirty="0" smtClean="0"/>
              <a:t>annual response challenges, just reply to email to a (traceable) ticket</a:t>
            </a:r>
          </a:p>
          <a:p>
            <a:pPr marL="0" indent="0">
              <a:buNone/>
            </a:pPr>
            <a:endParaRPr lang="en-US" dirty="0" smtClean="0"/>
          </a:p>
          <a:p>
            <a:pPr marL="0" indent="0">
              <a:buNone/>
            </a:pPr>
            <a:r>
              <a:rPr lang="en-US" b="1" dirty="0" smtClean="0"/>
              <a:t>Communications Challenges: IGTF RAT, eduGAIN-to-federation-ops, EOSC Core providers …</a:t>
            </a:r>
          </a:p>
          <a:p>
            <a:r>
              <a:rPr lang="en-US" dirty="0" smtClean="0"/>
              <a:t>periodic, from every 1-2 years, to </a:t>
            </a:r>
            <a:r>
              <a:rPr lang="en-US" dirty="0" err="1" smtClean="0"/>
              <a:t>annualy</a:t>
            </a:r>
            <a:endParaRPr lang="en-US" dirty="0" smtClean="0"/>
          </a:p>
          <a:p>
            <a:r>
              <a:rPr lang="en-US" dirty="0" smtClean="0"/>
              <a:t>usually in parallel with continuous operational monitoring</a:t>
            </a:r>
          </a:p>
          <a:p>
            <a:pPr marL="0" indent="0">
              <a:buNone/>
            </a:pPr>
            <a:endParaRPr lang="en-US" b="1" dirty="0" smtClean="0"/>
          </a:p>
          <a:p>
            <a:pPr marL="0" indent="0">
              <a:buNone/>
            </a:pPr>
            <a:r>
              <a:rPr lang="en-US" b="1" dirty="0" smtClean="0"/>
              <a:t>EGI CSIRT Security Service Challenges</a:t>
            </a:r>
            <a:endParaRPr lang="en-US" dirty="0"/>
          </a:p>
          <a:p>
            <a:r>
              <a:rPr lang="en-US" dirty="0" smtClean="0"/>
              <a:t>every ~2 years, aiming at remediation, forensics, and response to real-life (botnet) incidents</a:t>
            </a:r>
          </a:p>
          <a:p>
            <a:r>
              <a:rPr lang="en-US" dirty="0" smtClean="0"/>
              <a:t>requires much more preparation, and integration with research workflow systems costly</a:t>
            </a:r>
            <a:endParaRPr lang="en-GB"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3</a:t>
            </a:fld>
            <a:endParaRPr lang="en-GB"/>
          </a:p>
        </p:txBody>
      </p:sp>
      <p:sp>
        <p:nvSpPr>
          <p:cNvPr id="4" name="Title 3"/>
          <p:cNvSpPr>
            <a:spLocks noGrp="1"/>
          </p:cNvSpPr>
          <p:nvPr>
            <p:ph type="title"/>
          </p:nvPr>
        </p:nvSpPr>
        <p:spPr/>
        <p:txBody>
          <a:bodyPr/>
          <a:lstStyle/>
          <a:p>
            <a:r>
              <a:rPr lang="en-US" dirty="0" smtClean="0"/>
              <a:t>Not all tests are created equal … and not run equally either!</a:t>
            </a:r>
            <a:endParaRPr lang="en-GB" dirty="0"/>
          </a:p>
        </p:txBody>
      </p:sp>
    </p:spTree>
    <p:extLst>
      <p:ext uri="{BB962C8B-B14F-4D97-AF65-F5344CB8AC3E}">
        <p14:creationId xmlns:p14="http://schemas.microsoft.com/office/powerpoint/2010/main" val="31610058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5646" y="3689603"/>
            <a:ext cx="11266673" cy="3058952"/>
          </a:xfrm>
        </p:spPr>
        <p:txBody>
          <a:bodyPr>
            <a:normAutofit/>
          </a:bodyPr>
          <a:lstStyle/>
          <a:p>
            <a:r>
              <a:rPr lang="en-US" dirty="0" smtClean="0"/>
              <a:t>when data available</a:t>
            </a:r>
            <a:r>
              <a:rPr lang="en-US" dirty="0"/>
              <a:t>:</a:t>
            </a:r>
            <a:r>
              <a:rPr lang="en-US" dirty="0" smtClean="0"/>
              <a:t> infrastructure can set its </a:t>
            </a:r>
            <a:r>
              <a:rPr lang="en-US" i="1" dirty="0" smtClean="0"/>
              <a:t>own level </a:t>
            </a:r>
            <a:r>
              <a:rPr lang="en-US" dirty="0" smtClean="0"/>
              <a:t>of expectancy and gives </a:t>
            </a:r>
            <a:r>
              <a:rPr lang="en-US" i="1" dirty="0" smtClean="0"/>
              <a:t>deep trust</a:t>
            </a:r>
          </a:p>
          <a:p>
            <a:r>
              <a:rPr lang="en-US" dirty="0" smtClean="0"/>
              <a:t>assessment supported with community controls (suspension) gives a </a:t>
            </a:r>
            <a:r>
              <a:rPr lang="en-US" i="1" dirty="0" smtClean="0"/>
              <a:t>baseline compliance</a:t>
            </a:r>
            <a:endParaRPr lang="en-US" dirty="0" smtClean="0"/>
          </a:p>
          <a:p>
            <a:pPr marL="0" indent="0">
              <a:buNone/>
            </a:pPr>
            <a:endParaRPr lang="en-US" sz="1100" b="1" dirty="0" smtClean="0"/>
          </a:p>
          <a:p>
            <a:pPr marL="0" indent="0">
              <a:buNone/>
            </a:pPr>
            <a:r>
              <a:rPr lang="en-US" b="1" dirty="0" smtClean="0"/>
              <a:t>Communications </a:t>
            </a:r>
            <a:r>
              <a:rPr lang="en-US" b="1" dirty="0"/>
              <a:t>challenges </a:t>
            </a:r>
            <a:r>
              <a:rPr lang="en-US" b="1" dirty="0" smtClean="0"/>
              <a:t>build </a:t>
            </a:r>
            <a:r>
              <a:rPr lang="en-US" b="1" dirty="0"/>
              <a:t>‘confidence’ and trust – an important social </a:t>
            </a:r>
            <a:r>
              <a:rPr lang="en-US" b="1" dirty="0" smtClean="0"/>
              <a:t>aspect!</a:t>
            </a:r>
            <a:endParaRPr lang="en-US" b="1" dirty="0"/>
          </a:p>
          <a:p>
            <a:r>
              <a:rPr lang="en-US" dirty="0"/>
              <a:t>different tests bring complementary results: responsiveness vs. ability act , or do forensics</a:t>
            </a:r>
          </a:p>
          <a:p>
            <a:r>
              <a:rPr lang="en-US" dirty="0" smtClean="0"/>
              <a:t>unless </a:t>
            </a:r>
            <a:r>
              <a:rPr lang="en-US" dirty="0"/>
              <a:t>you run the test </a:t>
            </a:r>
            <a:r>
              <a:rPr lang="en-US" dirty="0" smtClean="0"/>
              <a:t>yourself, you </a:t>
            </a:r>
            <a:r>
              <a:rPr lang="en-US" dirty="0"/>
              <a:t>may not be growing more trust in the entities tested</a:t>
            </a:r>
          </a:p>
          <a:p>
            <a:r>
              <a:rPr lang="en-US" dirty="0" smtClean="0"/>
              <a:t>for a ‘warm </a:t>
            </a:r>
            <a:r>
              <a:rPr lang="en-US" dirty="0"/>
              <a:t>and fuzzy feeling of trust’, </a:t>
            </a:r>
            <a:r>
              <a:rPr lang="en-US" dirty="0" smtClean="0"/>
              <a:t>share results: but this is sociologically still challenging …</a:t>
            </a:r>
            <a:endParaRPr lang="en-GB"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4</a:t>
            </a:fld>
            <a:endParaRPr lang="en-GB"/>
          </a:p>
        </p:txBody>
      </p:sp>
      <p:sp>
        <p:nvSpPr>
          <p:cNvPr id="4" name="Title 3"/>
          <p:cNvSpPr>
            <a:spLocks noGrp="1"/>
          </p:cNvSpPr>
          <p:nvPr>
            <p:ph type="title"/>
          </p:nvPr>
        </p:nvSpPr>
        <p:spPr/>
        <p:txBody>
          <a:bodyPr/>
          <a:lstStyle/>
          <a:p>
            <a:r>
              <a:rPr lang="en-US" dirty="0" smtClean="0"/>
              <a:t>Challenge elements – what is valued or expected might differ …</a:t>
            </a:r>
            <a:endParaRPr lang="en-GB" dirty="0"/>
          </a:p>
        </p:txBody>
      </p:sp>
      <p:grpSp>
        <p:nvGrpSpPr>
          <p:cNvPr id="14" name="Group 13"/>
          <p:cNvGrpSpPr/>
          <p:nvPr/>
        </p:nvGrpSpPr>
        <p:grpSpPr>
          <a:xfrm>
            <a:off x="1215960" y="2136011"/>
            <a:ext cx="2192531" cy="1117609"/>
            <a:chOff x="4176464" y="1509850"/>
            <a:chExt cx="2192531" cy="1117609"/>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76464" y="1509850"/>
              <a:ext cx="2192531" cy="1117609"/>
            </a:xfrm>
            <a:prstGeom prst="rect">
              <a:avLst/>
            </a:prstGeom>
          </p:spPr>
        </p:pic>
        <p:sp>
          <p:nvSpPr>
            <p:cNvPr id="6" name="TextBox 5"/>
            <p:cNvSpPr txBox="1"/>
            <p:nvPr/>
          </p:nvSpPr>
          <p:spPr>
            <a:xfrm>
              <a:off x="4413539" y="1807044"/>
              <a:ext cx="1696298" cy="461665"/>
            </a:xfrm>
            <a:prstGeom prst="rect">
              <a:avLst/>
            </a:prstGeom>
            <a:noFill/>
          </p:spPr>
          <p:txBody>
            <a:bodyPr wrap="none" rtlCol="0">
              <a:spAutoFit/>
            </a:bodyPr>
            <a:lstStyle/>
            <a:p>
              <a:pPr algn="ctr"/>
              <a:r>
                <a:rPr lang="en-GB" sz="2400" dirty="0" smtClean="0">
                  <a:solidFill>
                    <a:srgbClr val="F57A1E"/>
                  </a:solidFill>
                  <a:latin typeface="Segoe Print" panose="02000600000000000000" pitchFamily="2" charset="0"/>
                </a:rPr>
                <a:t>timeliness</a:t>
              </a:r>
            </a:p>
          </p:txBody>
        </p:sp>
      </p:grpSp>
      <p:grpSp>
        <p:nvGrpSpPr>
          <p:cNvPr id="16" name="Group 15"/>
          <p:cNvGrpSpPr/>
          <p:nvPr/>
        </p:nvGrpSpPr>
        <p:grpSpPr>
          <a:xfrm>
            <a:off x="7030253" y="2538251"/>
            <a:ext cx="4428019" cy="904856"/>
            <a:chOff x="7873109" y="2393343"/>
            <a:chExt cx="4428019" cy="904856"/>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3109" y="2393343"/>
              <a:ext cx="4428019" cy="904856"/>
            </a:xfrm>
            <a:prstGeom prst="rect">
              <a:avLst/>
            </a:prstGeom>
          </p:spPr>
        </p:pic>
        <p:sp>
          <p:nvSpPr>
            <p:cNvPr id="8" name="TextBox 7"/>
            <p:cNvSpPr txBox="1"/>
            <p:nvPr/>
          </p:nvSpPr>
          <p:spPr>
            <a:xfrm>
              <a:off x="8216103" y="2615611"/>
              <a:ext cx="3703258" cy="461665"/>
            </a:xfrm>
            <a:prstGeom prst="rect">
              <a:avLst/>
            </a:prstGeom>
            <a:noFill/>
          </p:spPr>
          <p:txBody>
            <a:bodyPr wrap="none" rtlCol="0">
              <a:spAutoFit/>
            </a:bodyPr>
            <a:lstStyle/>
            <a:p>
              <a:pPr algn="ctr"/>
              <a:r>
                <a:rPr lang="en-GB" sz="2400" dirty="0" smtClean="0">
                  <a:solidFill>
                    <a:srgbClr val="F57A1E"/>
                  </a:solidFill>
                  <a:latin typeface="Segoe Print" panose="02000600000000000000" pitchFamily="2" charset="0"/>
                </a:rPr>
                <a:t>investigative capability</a:t>
              </a:r>
            </a:p>
          </p:txBody>
        </p:sp>
      </p:grpSp>
      <p:grpSp>
        <p:nvGrpSpPr>
          <p:cNvPr id="15" name="Group 14"/>
          <p:cNvGrpSpPr/>
          <p:nvPr/>
        </p:nvGrpSpPr>
        <p:grpSpPr>
          <a:xfrm>
            <a:off x="6091305" y="1752884"/>
            <a:ext cx="2867117" cy="773969"/>
            <a:chOff x="6723547" y="1874366"/>
            <a:chExt cx="2867117" cy="773969"/>
          </a:xfrm>
        </p:grpSpPr>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23547" y="1874366"/>
              <a:ext cx="2867117" cy="773969"/>
            </a:xfrm>
            <a:prstGeom prst="rect">
              <a:avLst/>
            </a:prstGeom>
          </p:spPr>
        </p:pic>
        <p:sp>
          <p:nvSpPr>
            <p:cNvPr id="9" name="TextBox 8"/>
            <p:cNvSpPr txBox="1"/>
            <p:nvPr/>
          </p:nvSpPr>
          <p:spPr>
            <a:xfrm>
              <a:off x="6952287" y="2025605"/>
              <a:ext cx="2409634" cy="461665"/>
            </a:xfrm>
            <a:prstGeom prst="rect">
              <a:avLst/>
            </a:prstGeom>
            <a:noFill/>
          </p:spPr>
          <p:txBody>
            <a:bodyPr wrap="none" rtlCol="0">
              <a:spAutoFit/>
            </a:bodyPr>
            <a:lstStyle/>
            <a:p>
              <a:pPr algn="ctr"/>
              <a:r>
                <a:rPr lang="en-GB" sz="2400" dirty="0" smtClean="0">
                  <a:solidFill>
                    <a:srgbClr val="F57A1E"/>
                  </a:solidFill>
                  <a:latin typeface="Segoe Print" panose="02000600000000000000" pitchFamily="2" charset="0"/>
                </a:rPr>
                <a:t>confidentiality</a:t>
              </a:r>
            </a:p>
          </p:txBody>
        </p:sp>
      </p:grpSp>
      <p:grpSp>
        <p:nvGrpSpPr>
          <p:cNvPr id="13" name="Group 12"/>
          <p:cNvGrpSpPr/>
          <p:nvPr/>
        </p:nvGrpSpPr>
        <p:grpSpPr>
          <a:xfrm>
            <a:off x="3452888" y="1672378"/>
            <a:ext cx="2546794" cy="1334618"/>
            <a:chOff x="4015782" y="2338885"/>
            <a:chExt cx="2546794" cy="1334618"/>
          </a:xfrm>
        </p:grpSpPr>
        <p:sp>
          <p:nvSpPr>
            <p:cNvPr id="10" name="TextBox 9"/>
            <p:cNvSpPr txBox="1"/>
            <p:nvPr/>
          </p:nvSpPr>
          <p:spPr>
            <a:xfrm>
              <a:off x="4375923" y="2603404"/>
              <a:ext cx="1925527" cy="830997"/>
            </a:xfrm>
            <a:prstGeom prst="rect">
              <a:avLst/>
            </a:prstGeom>
            <a:noFill/>
          </p:spPr>
          <p:txBody>
            <a:bodyPr wrap="none" rtlCol="0">
              <a:spAutoFit/>
            </a:bodyPr>
            <a:lstStyle/>
            <a:p>
              <a:pPr algn="ctr"/>
              <a:r>
                <a:rPr lang="en-GB" sz="2400" dirty="0" smtClean="0">
                  <a:solidFill>
                    <a:srgbClr val="F57A1E"/>
                  </a:solidFill>
                  <a:latin typeface="Segoe Print" panose="02000600000000000000" pitchFamily="2" charset="0"/>
                </a:rPr>
                <a:t>ability to </a:t>
              </a:r>
              <a:br>
                <a:rPr lang="en-GB" sz="2400" dirty="0" smtClean="0">
                  <a:solidFill>
                    <a:srgbClr val="F57A1E"/>
                  </a:solidFill>
                  <a:latin typeface="Segoe Print" panose="02000600000000000000" pitchFamily="2" charset="0"/>
                </a:rPr>
              </a:br>
              <a:r>
                <a:rPr lang="en-GB" sz="2400" dirty="0" smtClean="0">
                  <a:solidFill>
                    <a:srgbClr val="F57A1E"/>
                  </a:solidFill>
                  <a:latin typeface="Segoe Print" panose="02000600000000000000" pitchFamily="2" charset="0"/>
                </a:rPr>
                <a:t>take action</a:t>
              </a: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15782" y="2338885"/>
              <a:ext cx="2546794" cy="1334618"/>
            </a:xfrm>
            <a:prstGeom prst="rect">
              <a:avLst/>
            </a:prstGeom>
          </p:spPr>
        </p:pic>
      </p:grpSp>
      <p:sp>
        <p:nvSpPr>
          <p:cNvPr id="17" name="TextBox 16"/>
          <p:cNvSpPr txBox="1"/>
          <p:nvPr/>
        </p:nvSpPr>
        <p:spPr>
          <a:xfrm>
            <a:off x="704007" y="1229005"/>
            <a:ext cx="10550196" cy="523220"/>
          </a:xfrm>
          <a:prstGeom prst="rect">
            <a:avLst/>
          </a:prstGeom>
          <a:noFill/>
        </p:spPr>
        <p:txBody>
          <a:bodyPr wrap="none" rtlCol="0">
            <a:spAutoFit/>
          </a:bodyPr>
          <a:lstStyle/>
          <a:p>
            <a:pPr algn="ctr"/>
            <a:r>
              <a:rPr lang="en-GB" sz="2800" dirty="0" smtClean="0">
                <a:solidFill>
                  <a:srgbClr val="0C3959"/>
                </a:solidFill>
              </a:rPr>
              <a:t>A single test and challenge can answer one </a:t>
            </a:r>
            <a:r>
              <a:rPr lang="en-GB" sz="2800" b="1" dirty="0" smtClean="0">
                <a:solidFill>
                  <a:srgbClr val="0C3959"/>
                </a:solidFill>
              </a:rPr>
              <a:t>or more </a:t>
            </a:r>
            <a:r>
              <a:rPr lang="en-GB" sz="2800" dirty="0" smtClean="0">
                <a:solidFill>
                  <a:srgbClr val="0C3959"/>
                </a:solidFill>
              </a:rPr>
              <a:t>of these questions</a:t>
            </a:r>
          </a:p>
        </p:txBody>
      </p:sp>
    </p:spTree>
    <p:extLst>
      <p:ext uri="{BB962C8B-B14F-4D97-AF65-F5344CB8AC3E}">
        <p14:creationId xmlns:p14="http://schemas.microsoft.com/office/powerpoint/2010/main" val="16994966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5</a:t>
            </a:fld>
            <a:endParaRPr lang="en-GB"/>
          </a:p>
        </p:txBody>
      </p:sp>
      <p:sp>
        <p:nvSpPr>
          <p:cNvPr id="6" name="Title 5"/>
          <p:cNvSpPr>
            <a:spLocks noGrp="1"/>
          </p:cNvSpPr>
          <p:nvPr>
            <p:ph type="title"/>
          </p:nvPr>
        </p:nvSpPr>
        <p:spPr/>
        <p:txBody>
          <a:bodyPr/>
          <a:lstStyle/>
          <a:p>
            <a:r>
              <a:rPr lang="en-GB" dirty="0" smtClean="0"/>
              <a:t>IGFT RATCC4</a:t>
            </a:r>
            <a:endParaRPr lang="en-GB" dirty="0"/>
          </a:p>
        </p:txBody>
      </p:sp>
      <p:pic>
        <p:nvPicPr>
          <p:cNvPr id="5" name="Picture 4"/>
          <p:cNvPicPr>
            <a:picLocks noChangeAspect="1"/>
          </p:cNvPicPr>
          <p:nvPr/>
        </p:nvPicPr>
        <p:blipFill>
          <a:blip r:embed="rId2"/>
          <a:stretch>
            <a:fillRect/>
          </a:stretch>
        </p:blipFill>
        <p:spPr>
          <a:xfrm>
            <a:off x="1388831" y="1306310"/>
            <a:ext cx="8982075" cy="5010150"/>
          </a:xfrm>
          <a:prstGeom prst="rect">
            <a:avLst/>
          </a:prstGeom>
        </p:spPr>
      </p:pic>
      <p:sp>
        <p:nvSpPr>
          <p:cNvPr id="7" name="TextBox 6"/>
          <p:cNvSpPr txBox="1"/>
          <p:nvPr/>
        </p:nvSpPr>
        <p:spPr>
          <a:xfrm>
            <a:off x="2483966" y="6082853"/>
            <a:ext cx="8506881" cy="646331"/>
          </a:xfrm>
          <a:prstGeom prst="rect">
            <a:avLst/>
          </a:prstGeom>
          <a:solidFill>
            <a:schemeClr val="bg1">
              <a:lumMod val="95000"/>
            </a:schemeClr>
          </a:solidFill>
          <a:ln>
            <a:solidFill>
              <a:srgbClr val="003F5E"/>
            </a:solidFill>
          </a:ln>
        </p:spPr>
        <p:txBody>
          <a:bodyPr wrap="none" rtlCol="0">
            <a:spAutoFit/>
          </a:bodyPr>
          <a:lstStyle/>
          <a:p>
            <a:r>
              <a:rPr lang="en-GB" b="1" dirty="0" smtClean="0">
                <a:solidFill>
                  <a:srgbClr val="003F5E"/>
                </a:solidFill>
              </a:rPr>
              <a:t>PS: of the non-response organisations,</a:t>
            </a:r>
          </a:p>
          <a:p>
            <a:r>
              <a:rPr lang="en-GB" b="1" dirty="0" smtClean="0">
                <a:solidFill>
                  <a:srgbClr val="003F5E"/>
                </a:solidFill>
              </a:rPr>
              <a:t>4 had their public contact meta-data fixed, and 2 were withdrawn from the distribution</a:t>
            </a:r>
            <a:endParaRPr lang="en-GB" b="1" dirty="0">
              <a:solidFill>
                <a:srgbClr val="003F5E"/>
              </a:solidFill>
            </a:endParaRPr>
          </a:p>
        </p:txBody>
      </p:sp>
    </p:spTree>
    <p:extLst>
      <p:ext uri="{BB962C8B-B14F-4D97-AF65-F5344CB8AC3E}">
        <p14:creationId xmlns:p14="http://schemas.microsoft.com/office/powerpoint/2010/main" val="40631422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F576E6A-F32A-4612-884C-86870357C6B4}" type="slidenum">
              <a:rPr lang="en-GB" smtClean="0"/>
              <a:t>6</a:t>
            </a:fld>
            <a:endParaRPr lang="en-GB"/>
          </a:p>
        </p:txBody>
      </p:sp>
      <p:sp>
        <p:nvSpPr>
          <p:cNvPr id="3" name="Title 2"/>
          <p:cNvSpPr>
            <a:spLocks noGrp="1"/>
          </p:cNvSpPr>
          <p:nvPr>
            <p:ph type="title"/>
          </p:nvPr>
        </p:nvSpPr>
        <p:spPr/>
        <p:txBody>
          <a:bodyPr/>
          <a:lstStyle/>
          <a:p>
            <a:r>
              <a:rPr lang="en-GB" dirty="0" smtClean="0"/>
              <a:t>Designing challenges for new targets: the European Open Science Cloud</a:t>
            </a:r>
            <a:endParaRPr lang="en-GB" dirty="0"/>
          </a:p>
        </p:txBody>
      </p:sp>
      <p:sp>
        <p:nvSpPr>
          <p:cNvPr id="4" name="Text Placeholder 5"/>
          <p:cNvSpPr txBox="1">
            <a:spLocks/>
          </p:cNvSpPr>
          <p:nvPr/>
        </p:nvSpPr>
        <p:spPr>
          <a:xfrm>
            <a:off x="455646" y="1400212"/>
            <a:ext cx="10439400" cy="4494276"/>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200" kern="1200">
                <a:solidFill>
                  <a:srgbClr val="004360"/>
                </a:solidFill>
                <a:latin typeface="+mn-lt"/>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004361"/>
                </a:solidFill>
                <a:latin typeface="+mn-lt"/>
                <a:ea typeface="Verdana" panose="020B0604030504040204" pitchFamily="34" charset="0"/>
                <a:cs typeface="Verdana" panose="020B060403050404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003F5E"/>
                </a:solidFill>
                <a:latin typeface="+mn-lt"/>
                <a:ea typeface="Verdana" panose="020B0604030504040204" pitchFamily="34" charset="0"/>
                <a:cs typeface="Verdana" panose="020B060403050404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dirty="0" smtClean="0">
                <a:solidFill>
                  <a:srgbClr val="0C30D8"/>
                </a:solidFill>
              </a:rPr>
              <a:t>Distance between operational security</a:t>
            </a:r>
            <a:br>
              <a:rPr lang="en-GB" dirty="0" smtClean="0">
                <a:solidFill>
                  <a:srgbClr val="0C30D8"/>
                </a:solidFill>
              </a:rPr>
            </a:br>
            <a:r>
              <a:rPr lang="en-GB" dirty="0" smtClean="0">
                <a:solidFill>
                  <a:srgbClr val="0C30D8"/>
                </a:solidFill>
              </a:rPr>
              <a:t>and (exchange) services remains large</a:t>
            </a:r>
          </a:p>
          <a:p>
            <a:pPr marL="342900" indent="-342900"/>
            <a:r>
              <a:rPr lang="en-GB" i="1" dirty="0" smtClean="0"/>
              <a:t>who to target first in an open ecosystem?</a:t>
            </a:r>
          </a:p>
          <a:p>
            <a:pPr marL="342900" indent="-342900"/>
            <a:r>
              <a:rPr lang="en-GB" i="1" dirty="0" smtClean="0"/>
              <a:t>raising awareness </a:t>
            </a:r>
            <a:br>
              <a:rPr lang="en-GB" i="1" dirty="0" smtClean="0"/>
            </a:br>
            <a:r>
              <a:rPr lang="en-GB" i="1" dirty="0" smtClean="0"/>
              <a:t>as well as improving response</a:t>
            </a:r>
          </a:p>
          <a:p>
            <a:pPr marL="342900" indent="-342900"/>
            <a:endParaRPr lang="en-GB" dirty="0" smtClean="0"/>
          </a:p>
          <a:p>
            <a:pPr marL="0" indent="0">
              <a:buNone/>
            </a:pPr>
            <a:r>
              <a:rPr lang="en-GB" dirty="0" smtClean="0">
                <a:solidFill>
                  <a:srgbClr val="0C30D8"/>
                </a:solidFill>
              </a:rPr>
              <a:t>Core services easier to identify</a:t>
            </a:r>
          </a:p>
          <a:p>
            <a:pPr marL="342900" indent="-342900"/>
            <a:r>
              <a:rPr lang="en-GB" dirty="0" smtClean="0"/>
              <a:t>security contact are in place</a:t>
            </a:r>
          </a:p>
          <a:p>
            <a:pPr marL="342900" indent="-342900"/>
            <a:r>
              <a:rPr lang="en-GB" dirty="0" smtClean="0"/>
              <a:t>service management system is known</a:t>
            </a:r>
          </a:p>
          <a:p>
            <a:pPr marL="342900" indent="-342900"/>
            <a:r>
              <a:rPr lang="en-GB" dirty="0" smtClean="0"/>
              <a:t>on-boarding process being rolled out</a:t>
            </a:r>
          </a:p>
          <a:p>
            <a:pPr marL="342900" indent="-342900"/>
            <a:endParaRPr lang="en-GB" dirty="0" smtClean="0"/>
          </a:p>
          <a:p>
            <a:r>
              <a:rPr lang="en-GB" b="1" dirty="0" smtClean="0">
                <a:solidFill>
                  <a:srgbClr val="0C30D8"/>
                </a:solidFill>
              </a:rPr>
              <a:t>but designing the security scenarios is</a:t>
            </a:r>
            <a:br>
              <a:rPr lang="en-GB" b="1" dirty="0" smtClean="0">
                <a:solidFill>
                  <a:srgbClr val="0C30D8"/>
                </a:solidFill>
              </a:rPr>
            </a:br>
            <a:r>
              <a:rPr lang="en-GB" b="1" dirty="0" smtClean="0">
                <a:solidFill>
                  <a:srgbClr val="0C30D8"/>
                </a:solidFill>
              </a:rPr>
              <a:t>an art in itself (thanks to </a:t>
            </a:r>
            <a:r>
              <a:rPr lang="en-GB" b="1" dirty="0" err="1" smtClean="0">
                <a:solidFill>
                  <a:srgbClr val="0C30D8"/>
                </a:solidFill>
              </a:rPr>
              <a:t>Pinja</a:t>
            </a:r>
            <a:r>
              <a:rPr lang="en-GB" b="1" dirty="0" smtClean="0">
                <a:solidFill>
                  <a:srgbClr val="0C30D8"/>
                </a:solidFill>
              </a:rPr>
              <a:t> Koskinen and Alf </a:t>
            </a:r>
            <a:r>
              <a:rPr lang="en-GB" b="1" dirty="0" err="1" smtClean="0">
                <a:solidFill>
                  <a:srgbClr val="0C30D8"/>
                </a:solidFill>
              </a:rPr>
              <a:t>Moens</a:t>
            </a:r>
            <a:r>
              <a:rPr lang="en-GB" b="1" dirty="0" smtClean="0">
                <a:solidFill>
                  <a:srgbClr val="0C30D8"/>
                </a:solidFill>
              </a:rPr>
              <a:t>!)</a:t>
            </a:r>
          </a:p>
        </p:txBody>
      </p:sp>
      <p:pic>
        <p:nvPicPr>
          <p:cNvPr id="5" name="Picture 4"/>
          <p:cNvPicPr>
            <a:picLocks noChangeAspect="1"/>
          </p:cNvPicPr>
          <p:nvPr/>
        </p:nvPicPr>
        <p:blipFill>
          <a:blip r:embed="rId2"/>
          <a:stretch>
            <a:fillRect/>
          </a:stretch>
        </p:blipFill>
        <p:spPr>
          <a:xfrm>
            <a:off x="5928998" y="2241318"/>
            <a:ext cx="4788248" cy="3574698"/>
          </a:xfrm>
          <a:prstGeom prst="rect">
            <a:avLst/>
          </a:prstGeom>
          <a:ln>
            <a:solidFill>
              <a:srgbClr val="0C30D8"/>
            </a:solidFill>
          </a:ln>
        </p:spPr>
      </p:pic>
      <p:pic>
        <p:nvPicPr>
          <p:cNvPr id="6" name="bg object 17"/>
          <p:cNvPicPr/>
          <p:nvPr/>
        </p:nvPicPr>
        <p:blipFill>
          <a:blip r:embed="rId3" cstate="print"/>
          <a:stretch>
            <a:fillRect/>
          </a:stretch>
        </p:blipFill>
        <p:spPr>
          <a:xfrm>
            <a:off x="9977090" y="1275843"/>
            <a:ext cx="1835912" cy="965475"/>
          </a:xfrm>
          <a:prstGeom prst="rect">
            <a:avLst/>
          </a:prstGeom>
        </p:spPr>
      </p:pic>
    </p:spTree>
    <p:extLst>
      <p:ext uri="{BB962C8B-B14F-4D97-AF65-F5344CB8AC3E}">
        <p14:creationId xmlns:p14="http://schemas.microsoft.com/office/powerpoint/2010/main" val="2164701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44502" y="1439333"/>
            <a:ext cx="4511320" cy="4737633"/>
          </a:xfrm>
        </p:spPr>
        <p:txBody>
          <a:bodyPr/>
          <a:lstStyle/>
          <a:p>
            <a:r>
              <a:rPr lang="en-GB" dirty="0" smtClean="0"/>
              <a:t>Many </a:t>
            </a:r>
            <a:r>
              <a:rPr lang="en-GB" dirty="0" err="1" smtClean="0"/>
              <a:t>RedTeaming</a:t>
            </a:r>
            <a:r>
              <a:rPr lang="en-GB" dirty="0" smtClean="0"/>
              <a:t> tools </a:t>
            </a:r>
            <a:br>
              <a:rPr lang="en-GB" dirty="0" smtClean="0"/>
            </a:br>
            <a:r>
              <a:rPr lang="en-GB" dirty="0" smtClean="0"/>
              <a:t>are now standard (like Mythic C2)</a:t>
            </a:r>
          </a:p>
          <a:p>
            <a:endParaRPr lang="en-GB" dirty="0" smtClean="0"/>
          </a:p>
          <a:p>
            <a:r>
              <a:rPr lang="en-GB" dirty="0" smtClean="0"/>
              <a:t>containerisation aids in getting the payloads working across a heterogeneous infrastructure</a:t>
            </a:r>
            <a:br>
              <a:rPr lang="en-GB" dirty="0" smtClean="0"/>
            </a:br>
            <a:r>
              <a:rPr lang="en-GB" i="1" dirty="0" smtClean="0"/>
              <a:t>previous exercises ran into problems with the encrypted binaries and process hiding techniques</a:t>
            </a:r>
            <a:endParaRPr lang="en-GB" dirty="0" smtClean="0"/>
          </a:p>
          <a:p>
            <a:endParaRPr lang="en-GB" i="1" dirty="0"/>
          </a:p>
          <a:p>
            <a:r>
              <a:rPr lang="en-GB" dirty="0" smtClean="0"/>
              <a:t>integration with the operational submission systems remain</a:t>
            </a:r>
          </a:p>
          <a:p>
            <a:r>
              <a:rPr lang="en-GB" dirty="0" smtClean="0"/>
              <a:t>as well as monitoring and report-out</a:t>
            </a:r>
            <a:endParaRPr lang="en-GB" dirty="0"/>
          </a:p>
        </p:txBody>
      </p:sp>
      <p:sp>
        <p:nvSpPr>
          <p:cNvPr id="2" name="Slide Number Placeholder 1"/>
          <p:cNvSpPr>
            <a:spLocks noGrp="1"/>
          </p:cNvSpPr>
          <p:nvPr>
            <p:ph type="sldNum" sz="quarter" idx="12"/>
          </p:nvPr>
        </p:nvSpPr>
        <p:spPr/>
        <p:txBody>
          <a:bodyPr/>
          <a:lstStyle/>
          <a:p>
            <a:fld id="{6F576E6A-F32A-4612-884C-86870357C6B4}" type="slidenum">
              <a:rPr lang="en-GB" smtClean="0"/>
              <a:t>7</a:t>
            </a:fld>
            <a:endParaRPr lang="en-GB"/>
          </a:p>
        </p:txBody>
      </p:sp>
      <p:sp>
        <p:nvSpPr>
          <p:cNvPr id="3" name="Title 2"/>
          <p:cNvSpPr>
            <a:spLocks noGrp="1"/>
          </p:cNvSpPr>
          <p:nvPr>
            <p:ph type="title"/>
          </p:nvPr>
        </p:nvSpPr>
        <p:spPr/>
        <p:txBody>
          <a:bodyPr/>
          <a:lstStyle/>
          <a:p>
            <a:r>
              <a:rPr lang="en-GB" dirty="0" smtClean="0"/>
              <a:t>Upcoming EGI SSC challenge … simplified (with the Mythic C2)</a:t>
            </a:r>
            <a:endParaRPr lang="en-GB" dirty="0"/>
          </a:p>
        </p:txBody>
      </p:sp>
      <p:sp>
        <p:nvSpPr>
          <p:cNvPr id="4" name="TextBox 3"/>
          <p:cNvSpPr txBox="1"/>
          <p:nvPr/>
        </p:nvSpPr>
        <p:spPr>
          <a:xfrm>
            <a:off x="6970460" y="6396335"/>
            <a:ext cx="4461862" cy="461665"/>
          </a:xfrm>
          <a:prstGeom prst="rect">
            <a:avLst/>
          </a:prstGeom>
          <a:noFill/>
        </p:spPr>
        <p:txBody>
          <a:bodyPr wrap="none" rtlCol="0">
            <a:spAutoFit/>
          </a:bodyPr>
          <a:lstStyle/>
          <a:p>
            <a:pPr algn="r"/>
            <a:r>
              <a:rPr lang="en-GB" sz="1200" dirty="0">
                <a:hlinkClick r:id="rId2"/>
              </a:rPr>
              <a:t>https://docs.mythic-c2.net</a:t>
            </a:r>
            <a:r>
              <a:rPr lang="en-GB" sz="1200" dirty="0" smtClean="0">
                <a:hlinkClick r:id="rId2"/>
              </a:rPr>
              <a:t>/</a:t>
            </a:r>
          </a:p>
          <a:p>
            <a:pPr algn="r"/>
            <a:r>
              <a:rPr lang="en-GB" sz="1200" dirty="0" smtClean="0">
                <a:hlinkClick r:id="rId2"/>
              </a:rPr>
              <a:t>https</a:t>
            </a:r>
            <a:r>
              <a:rPr lang="en-GB" sz="1200" dirty="0">
                <a:hlinkClick r:id="rId2"/>
              </a:rPr>
              <a:t>://</a:t>
            </a:r>
            <a:r>
              <a:rPr lang="en-GB" sz="1200" dirty="0" smtClean="0">
                <a:hlinkClick r:id="rId2"/>
              </a:rPr>
              <a:t>posts.specterops.io/learning-from-our-myths-45a19ad4d077</a:t>
            </a:r>
            <a:endParaRPr lang="en-GB" sz="1200"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1689" y="2189419"/>
            <a:ext cx="6056698" cy="3417708"/>
          </a:xfrm>
          <a:prstGeom prst="rect">
            <a:avLst/>
          </a:prstGeom>
          <a:ln>
            <a:solidFill>
              <a:srgbClr val="003F5E"/>
            </a:solidFill>
          </a:ln>
        </p:spPr>
      </p:pic>
    </p:spTree>
    <p:extLst>
      <p:ext uri="{BB962C8B-B14F-4D97-AF65-F5344CB8AC3E}">
        <p14:creationId xmlns:p14="http://schemas.microsoft.com/office/powerpoint/2010/main" val="39967777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6144477" y="3013757"/>
            <a:ext cx="6047523" cy="2381861"/>
          </a:xfrm>
          <a:prstGeom prst="rect">
            <a:avLst/>
          </a:prstGeom>
        </p:spPr>
      </p:pic>
      <p:sp>
        <p:nvSpPr>
          <p:cNvPr id="3" name="Slide Number Placeholder 2"/>
          <p:cNvSpPr>
            <a:spLocks noGrp="1"/>
          </p:cNvSpPr>
          <p:nvPr>
            <p:ph type="sldNum" sz="quarter" idx="12"/>
          </p:nvPr>
        </p:nvSpPr>
        <p:spPr/>
        <p:txBody>
          <a:bodyPr/>
          <a:lstStyle/>
          <a:p>
            <a:fld id="{6F576E6A-F32A-4612-884C-86870357C6B4}" type="slidenum">
              <a:rPr lang="en-GB" smtClean="0"/>
              <a:pPr/>
              <a:t>8</a:t>
            </a:fld>
            <a:endParaRPr lang="en-GB"/>
          </a:p>
        </p:txBody>
      </p:sp>
      <p:sp>
        <p:nvSpPr>
          <p:cNvPr id="4" name="Title 3"/>
          <p:cNvSpPr>
            <a:spLocks noGrp="1"/>
          </p:cNvSpPr>
          <p:nvPr>
            <p:ph type="title"/>
          </p:nvPr>
        </p:nvSpPr>
        <p:spPr/>
        <p:txBody>
          <a:bodyPr/>
          <a:lstStyle/>
          <a:p>
            <a:r>
              <a:rPr lang="en-GB" dirty="0" smtClean="0"/>
              <a:t>Designing </a:t>
            </a:r>
            <a:r>
              <a:rPr lang="en-GB" dirty="0" err="1" smtClean="0"/>
              <a:t>forestics</a:t>
            </a:r>
            <a:r>
              <a:rPr lang="en-GB" dirty="0" smtClean="0"/>
              <a:t>-oriented challenges is exhilarating in itself</a:t>
            </a:r>
            <a:endParaRPr lang="en-GB" dirty="0"/>
          </a:p>
        </p:txBody>
      </p:sp>
      <p:pic>
        <p:nvPicPr>
          <p:cNvPr id="6" name="Picture 5"/>
          <p:cNvPicPr>
            <a:picLocks noChangeAspect="1"/>
          </p:cNvPicPr>
          <p:nvPr/>
        </p:nvPicPr>
        <p:blipFill>
          <a:blip r:embed="rId3"/>
          <a:stretch>
            <a:fillRect/>
          </a:stretch>
        </p:blipFill>
        <p:spPr>
          <a:xfrm>
            <a:off x="2527299" y="2844105"/>
            <a:ext cx="6413501" cy="3561913"/>
          </a:xfrm>
          <a:prstGeom prst="rect">
            <a:avLst/>
          </a:prstGeom>
        </p:spPr>
      </p:pic>
      <p:pic>
        <p:nvPicPr>
          <p:cNvPr id="5" name="Picture 4"/>
          <p:cNvPicPr>
            <a:picLocks noChangeAspect="1"/>
          </p:cNvPicPr>
          <p:nvPr/>
        </p:nvPicPr>
        <p:blipFill>
          <a:blip r:embed="rId4"/>
          <a:stretch>
            <a:fillRect/>
          </a:stretch>
        </p:blipFill>
        <p:spPr>
          <a:xfrm>
            <a:off x="169395" y="1439333"/>
            <a:ext cx="6498934" cy="3572331"/>
          </a:xfrm>
          <a:prstGeom prst="rect">
            <a:avLst/>
          </a:prstGeom>
        </p:spPr>
      </p:pic>
      <p:pic>
        <p:nvPicPr>
          <p:cNvPr id="7" name="Picture 6"/>
          <p:cNvPicPr>
            <a:picLocks noChangeAspect="1"/>
          </p:cNvPicPr>
          <p:nvPr/>
        </p:nvPicPr>
        <p:blipFill>
          <a:blip r:embed="rId5"/>
          <a:stretch>
            <a:fillRect/>
          </a:stretch>
        </p:blipFill>
        <p:spPr>
          <a:xfrm>
            <a:off x="5261689" y="1283965"/>
            <a:ext cx="5423719" cy="3042037"/>
          </a:xfrm>
          <a:prstGeom prst="rect">
            <a:avLst/>
          </a:prstGeom>
        </p:spPr>
      </p:pic>
      <p:sp>
        <p:nvSpPr>
          <p:cNvPr id="9" name="TextBox 8"/>
          <p:cNvSpPr txBox="1"/>
          <p:nvPr/>
        </p:nvSpPr>
        <p:spPr>
          <a:xfrm>
            <a:off x="5882148" y="6471320"/>
            <a:ext cx="5550174" cy="307777"/>
          </a:xfrm>
          <a:prstGeom prst="rect">
            <a:avLst/>
          </a:prstGeom>
          <a:noFill/>
        </p:spPr>
        <p:txBody>
          <a:bodyPr wrap="none" rtlCol="0">
            <a:spAutoFit/>
          </a:bodyPr>
          <a:lstStyle/>
          <a:p>
            <a:r>
              <a:rPr lang="en-GB" sz="1400" dirty="0" smtClean="0"/>
              <a:t>imagery: SSC5 Oscar </a:t>
            </a:r>
            <a:r>
              <a:rPr lang="en-GB" sz="1400" dirty="0" err="1" smtClean="0"/>
              <a:t>Koeroo</a:t>
            </a:r>
            <a:r>
              <a:rPr lang="en-GB" sz="1400" dirty="0" smtClean="0"/>
              <a:t>, Graeme Stuart, EGI CSIRT team, WLCG, </a:t>
            </a:r>
            <a:r>
              <a:rPr lang="en-GB" sz="1400" i="1" dirty="0" smtClean="0"/>
              <a:t>et al.</a:t>
            </a:r>
            <a:endParaRPr lang="en-GB" sz="1400" i="1" dirty="0"/>
          </a:p>
        </p:txBody>
      </p:sp>
    </p:spTree>
    <p:extLst>
      <p:ext uri="{BB962C8B-B14F-4D97-AF65-F5344CB8AC3E}">
        <p14:creationId xmlns:p14="http://schemas.microsoft.com/office/powerpoint/2010/main" val="2690915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WISE SCCC-WG – participate!</a:t>
            </a:r>
            <a:endParaRPr lang="en-GB" dirty="0"/>
          </a:p>
        </p:txBody>
      </p:sp>
      <p:sp>
        <p:nvSpPr>
          <p:cNvPr id="3" name="Content Placeholder 2"/>
          <p:cNvSpPr>
            <a:spLocks noGrp="1"/>
          </p:cNvSpPr>
          <p:nvPr>
            <p:ph idx="1"/>
          </p:nvPr>
        </p:nvSpPr>
        <p:spPr>
          <a:xfrm>
            <a:off x="3276945" y="5128496"/>
            <a:ext cx="6205924" cy="824069"/>
          </a:xfrm>
          <a:ln>
            <a:solidFill>
              <a:srgbClr val="990000"/>
            </a:solidFill>
          </a:ln>
        </p:spPr>
        <p:txBody>
          <a:bodyPr/>
          <a:lstStyle/>
          <a:p>
            <a:pPr marL="0" indent="0" algn="ctr">
              <a:buNone/>
            </a:pPr>
            <a:r>
              <a:rPr lang="en-US" dirty="0" smtClean="0"/>
              <a:t>WISE, SIGISM, REFEDS, TI joint working group</a:t>
            </a:r>
          </a:p>
          <a:p>
            <a:pPr marL="0" indent="0" algn="ctr">
              <a:buNone/>
            </a:pPr>
            <a:r>
              <a:rPr lang="en-US" i="1" dirty="0" smtClean="0"/>
              <a:t>see wise-community.org and join!</a:t>
            </a:r>
            <a:endParaRPr lang="en-GB" i="1" dirty="0"/>
          </a:p>
        </p:txBody>
      </p:sp>
      <p:pic>
        <p:nvPicPr>
          <p:cNvPr id="7" name="Picture 6"/>
          <p:cNvPicPr>
            <a:picLocks noChangeAspect="1"/>
          </p:cNvPicPr>
          <p:nvPr/>
        </p:nvPicPr>
        <p:blipFill>
          <a:blip r:embed="rId2"/>
          <a:stretch>
            <a:fillRect/>
          </a:stretch>
        </p:blipFill>
        <p:spPr>
          <a:xfrm>
            <a:off x="378381" y="1261006"/>
            <a:ext cx="4872536" cy="2948268"/>
          </a:xfrm>
          <a:prstGeom prst="rect">
            <a:avLst/>
          </a:prstGeom>
          <a:effectLst>
            <a:glow rad="101600">
              <a:srgbClr val="000066">
                <a:alpha val="60000"/>
              </a:srgbClr>
            </a:glow>
          </a:effectLst>
        </p:spPr>
      </p:pic>
      <p:sp>
        <p:nvSpPr>
          <p:cNvPr id="6" name="TextBox 5"/>
          <p:cNvSpPr txBox="1"/>
          <p:nvPr/>
        </p:nvSpPr>
        <p:spPr>
          <a:xfrm>
            <a:off x="3348665" y="6007734"/>
            <a:ext cx="6002217" cy="830997"/>
          </a:xfrm>
          <a:prstGeom prst="rect">
            <a:avLst/>
          </a:prstGeom>
          <a:noFill/>
        </p:spPr>
        <p:txBody>
          <a:bodyPr wrap="square" rtlCol="0">
            <a:spAutoFit/>
          </a:bodyPr>
          <a:lstStyle/>
          <a:p>
            <a:pPr algn="ctr"/>
            <a:r>
              <a:rPr lang="en-GB" sz="1600" b="1" dirty="0">
                <a:solidFill>
                  <a:srgbClr val="990000"/>
                </a:solidFill>
              </a:rPr>
              <a:t>https://</a:t>
            </a:r>
            <a:r>
              <a:rPr lang="en-GB" sz="1600" b="1" dirty="0" smtClean="0">
                <a:solidFill>
                  <a:srgbClr val="990000"/>
                </a:solidFill>
              </a:rPr>
              <a:t>wiki.geant.org/display/WISE/SCCC-JWG</a:t>
            </a:r>
          </a:p>
          <a:p>
            <a:pPr algn="ctr"/>
            <a:endParaRPr lang="en-GB" sz="1600" b="1" dirty="0">
              <a:solidFill>
                <a:srgbClr val="990000"/>
              </a:solidFill>
            </a:endParaRPr>
          </a:p>
          <a:p>
            <a:pPr algn="ctr"/>
            <a:r>
              <a:rPr lang="en-GB" sz="1600" b="1" dirty="0" smtClean="0">
                <a:solidFill>
                  <a:srgbClr val="990000"/>
                </a:solidFill>
              </a:rPr>
              <a:t>co-chairs: Hannah Short (CERN) and David </a:t>
            </a:r>
            <a:r>
              <a:rPr lang="en-GB" sz="1600" b="1" dirty="0" err="1" smtClean="0">
                <a:solidFill>
                  <a:srgbClr val="990000"/>
                </a:solidFill>
              </a:rPr>
              <a:t>Groep</a:t>
            </a:r>
            <a:r>
              <a:rPr lang="en-GB" sz="1600" b="1" dirty="0" smtClean="0">
                <a:solidFill>
                  <a:srgbClr val="990000"/>
                </a:solidFill>
              </a:rPr>
              <a:t> (Nikhef)</a:t>
            </a:r>
            <a:endParaRPr lang="en-GB" sz="1600" b="1" dirty="0">
              <a:solidFill>
                <a:srgbClr val="990000"/>
              </a:solidFill>
            </a:endParaRPr>
          </a:p>
        </p:txBody>
      </p:sp>
      <p:sp>
        <p:nvSpPr>
          <p:cNvPr id="4" name="Slide Number Placeholder 3"/>
          <p:cNvSpPr>
            <a:spLocks noGrp="1"/>
          </p:cNvSpPr>
          <p:nvPr>
            <p:ph type="sldNum" sz="quarter" idx="12"/>
          </p:nvPr>
        </p:nvSpPr>
        <p:spPr/>
        <p:txBody>
          <a:bodyPr/>
          <a:lstStyle/>
          <a:p>
            <a:fld id="{6F576E6A-F32A-4612-884C-86870357C6B4}" type="slidenum">
              <a:rPr lang="en-GB" smtClean="0"/>
              <a:pPr/>
              <a:t>9</a:t>
            </a:fld>
            <a:endParaRPr lang="en-GB"/>
          </a:p>
        </p:txBody>
      </p:sp>
      <p:pic>
        <p:nvPicPr>
          <p:cNvPr id="5" name="Picture 4"/>
          <p:cNvPicPr>
            <a:picLocks noChangeAspect="1"/>
          </p:cNvPicPr>
          <p:nvPr/>
        </p:nvPicPr>
        <p:blipFill>
          <a:blip r:embed="rId3"/>
          <a:stretch>
            <a:fillRect/>
          </a:stretch>
        </p:blipFill>
        <p:spPr>
          <a:xfrm>
            <a:off x="2044700" y="1520953"/>
            <a:ext cx="6626960" cy="3445300"/>
          </a:xfrm>
          <a:prstGeom prst="rect">
            <a:avLst/>
          </a:prstGeom>
          <a:effectLst>
            <a:glow rad="101600">
              <a:srgbClr val="003F5E">
                <a:alpha val="60000"/>
              </a:srgbClr>
            </a:glow>
          </a:effectLst>
        </p:spPr>
      </p:pic>
      <p:pic>
        <p:nvPicPr>
          <p:cNvPr id="9" name="Picture 8"/>
          <p:cNvPicPr>
            <a:picLocks noChangeAspect="1"/>
          </p:cNvPicPr>
          <p:nvPr/>
        </p:nvPicPr>
        <p:blipFill>
          <a:blip r:embed="rId4"/>
          <a:stretch>
            <a:fillRect/>
          </a:stretch>
        </p:blipFill>
        <p:spPr>
          <a:xfrm>
            <a:off x="6715129" y="1156032"/>
            <a:ext cx="5271505" cy="2876617"/>
          </a:xfrm>
          <a:prstGeom prst="rect">
            <a:avLst/>
          </a:prstGeom>
          <a:ln>
            <a:solidFill>
              <a:srgbClr val="990000"/>
            </a:solidFill>
          </a:ln>
          <a:effectLst>
            <a:glow rad="101600">
              <a:srgbClr val="000066">
                <a:alpha val="60000"/>
              </a:srgbClr>
            </a:glow>
          </a:effectLst>
        </p:spPr>
      </p:pic>
    </p:spTree>
    <p:extLst>
      <p:ext uri="{BB962C8B-B14F-4D97-AF65-F5344CB8AC3E}">
        <p14:creationId xmlns:p14="http://schemas.microsoft.com/office/powerpoint/2010/main" val="985581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GEANT Associ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ARC-community-template-16-9-format.potx" id="{AE52D9D6-9D64-47B7-BEDA-75986951F70B}" vid="{0061BA48-699B-4232-B02C-5EF96819DD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5D342B61AA90142A8D5A114AFFAD389" ma:contentTypeVersion="1" ma:contentTypeDescription="Create a new document." ma:contentTypeScope="" ma:versionID="138dd77d572eb9aa87051d9216bdb443">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FF8F0BB2-8848-4E68-80B0-B0624BDBD5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2C07721-32FF-48B6-9D36-E09F4CC3A69A}">
  <ds:schemaRefs>
    <ds:schemaRef ds:uri="http://schemas.microsoft.com/sharepoint/v3/contenttype/forms"/>
  </ds:schemaRefs>
</ds:datastoreItem>
</file>

<file path=customXml/itemProps3.xml><?xml version="1.0" encoding="utf-8"?>
<ds:datastoreItem xmlns:ds="http://schemas.openxmlformats.org/officeDocument/2006/customXml" ds:itemID="{59AA3960-760A-4B61-8C8B-DBF90F37C8C8}">
  <ds:schemaRefs>
    <ds:schemaRef ds:uri="http://schemas.microsoft.com/office/2006/documentManagement/types"/>
    <ds:schemaRef ds:uri="http://purl.org/dc/terms/"/>
    <ds:schemaRef ds:uri="http://schemas.openxmlformats.org/package/2006/metadata/core-properties"/>
    <ds:schemaRef ds:uri="http://www.w3.org/XML/1998/namespace"/>
    <ds:schemaRef ds:uri="http://purl.org/dc/elements/1.1/"/>
    <ds:schemaRef ds:uri="http://purl.org/dc/dcmitype/"/>
    <ds:schemaRef ds:uri="http://schemas.microsoft.com/office/2006/metadata/properties"/>
    <ds:schemaRef ds:uri="http://schemas.microsoft.com/sharepoint/v3"/>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AARC-community-template-16-9-format</Template>
  <TotalTime>985</TotalTime>
  <Words>659</Words>
  <Application>Microsoft Office PowerPoint</Application>
  <PresentationFormat>Widescreen</PresentationFormat>
  <Paragraphs>84</Paragraphs>
  <Slides>11</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7" baseType="lpstr">
      <vt:lpstr>Arial</vt:lpstr>
      <vt:lpstr>Calibri</vt:lpstr>
      <vt:lpstr>Segoe Print</vt:lpstr>
      <vt:lpstr>Verdana</vt:lpstr>
      <vt:lpstr>GEANT Association</vt:lpstr>
      <vt:lpstr>PHOTO-PAINT</vt:lpstr>
      <vt:lpstr>PowerPoint Presentation</vt:lpstr>
      <vt:lpstr>Many communities test, test, and test again</vt:lpstr>
      <vt:lpstr>Not all tests are created equal … and not run equally either!</vt:lpstr>
      <vt:lpstr>Challenge elements – what is valued or expected might differ …</vt:lpstr>
      <vt:lpstr>IGFT RATCC4</vt:lpstr>
      <vt:lpstr>Designing challenges for new targets: the European Open Science Cloud</vt:lpstr>
      <vt:lpstr>Upcoming EGI SSC challenge … simplified (with the Mythic C2)</vt:lpstr>
      <vt:lpstr>Designing forestics-oriented challenges is exhilarating in itself</vt:lpstr>
      <vt:lpstr>WISE SCCC-WG – participate!</vt:lpstr>
      <vt:lpstr>Making the SCCC JWG a useful place for all</vt:lpstr>
      <vt:lpstr>PowerPoint Presentation</vt:lpstr>
    </vt:vector>
  </TitlesOfParts>
  <Company>Nikhef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davidg</dc:creator>
  <cp:lastModifiedBy>davidg</cp:lastModifiedBy>
  <cp:revision>42</cp:revision>
  <cp:lastPrinted>2015-05-01T10:30:08Z</cp:lastPrinted>
  <dcterms:created xsi:type="dcterms:W3CDTF">2020-04-20T10:18:50Z</dcterms:created>
  <dcterms:modified xsi:type="dcterms:W3CDTF">2022-06-17T07:54:36Z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0x01010015D342B61AA90142A8D5A114AFFAD389</vt:lpwstr>
  </property>
</Properties>
</file>