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320" r:id="rId5"/>
    <p:sldId id="334" r:id="rId6"/>
    <p:sldId id="332" r:id="rId7"/>
    <p:sldId id="301" r:id="rId8"/>
    <p:sldId id="316" r:id="rId9"/>
    <p:sldId id="333" r:id="rId10"/>
    <p:sldId id="314" r:id="rId11"/>
    <p:sldId id="318" r:id="rId12"/>
    <p:sldId id="331" r:id="rId13"/>
    <p:sldId id="330" r:id="rId14"/>
    <p:sldId id="342" r:id="rId15"/>
    <p:sldId id="337" r:id="rId16"/>
    <p:sldId id="336" r:id="rId17"/>
    <p:sldId id="339" r:id="rId18"/>
    <p:sldId id="341" r:id="rId19"/>
    <p:sldId id="335" r:id="rId20"/>
    <p:sldId id="340" r:id="rId21"/>
    <p:sldId id="286" r:id="rId2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C01"/>
    <a:srgbClr val="003959"/>
    <a:srgbClr val="5B9BD5"/>
    <a:srgbClr val="FFFFFF"/>
    <a:srgbClr val="05334E"/>
    <a:srgbClr val="F6791C"/>
    <a:srgbClr val="003F5E"/>
    <a:srgbClr val="F57B20"/>
    <a:srgbClr val="F57A1E"/>
    <a:srgbClr val="01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7" autoAdjust="0"/>
    <p:restoredTop sz="85714"/>
  </p:normalViewPr>
  <p:slideViewPr>
    <p:cSldViewPr snapToGrid="0">
      <p:cViewPr varScale="1">
        <p:scale>
          <a:sx n="71" d="100"/>
          <a:sy n="71" d="100"/>
        </p:scale>
        <p:origin x="-1046" y="-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38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3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2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</a:t>
            </a:r>
            <a:r>
              <a:rPr lang="en-GB" baseline="0" dirty="0" smtClean="0"/>
              <a:t> portal can be anything even a simple shell </a:t>
            </a:r>
          </a:p>
          <a:p>
            <a:r>
              <a:rPr lang="en-GB" baseline="0" dirty="0" smtClean="0"/>
              <a:t>Certs stored only for 11 days </a:t>
            </a:r>
          </a:p>
          <a:p>
            <a:r>
              <a:rPr lang="en-GB" baseline="0" dirty="0" smtClean="0"/>
              <a:t>Master portal can add attributes via VOMS (or others in the future)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3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7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7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7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0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5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71437"/>
            <a:ext cx="109728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50201" y="1153134"/>
            <a:ext cx="11891599" cy="52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59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logon.org/" TargetMode="External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wmf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gi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jpg"/><Relationship Id="rId40" Type="http://schemas.openxmlformats.org/officeDocument/2006/relationships/image" Target="../media/image45.gi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hyperlink" Target="http://wayf.dk/" TargetMode="External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NL OpenStack Federation WS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40257" y="3070709"/>
            <a:ext cx="6683727" cy="503459"/>
          </a:xfrm>
        </p:spPr>
        <p:txBody>
          <a:bodyPr/>
          <a:lstStyle/>
          <a:p>
            <a:r>
              <a:rPr lang="en-GB" dirty="0" smtClean="0"/>
              <a:t>A snapshot of the BPA implementations and its context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AARC </a:t>
            </a:r>
            <a:r>
              <a:rPr lang="en-GB" dirty="0" smtClean="0"/>
              <a:t>Blueprint Architecture and Pilots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April 4, 2017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240257" y="4249757"/>
            <a:ext cx="8818145" cy="731034"/>
          </a:xfrm>
        </p:spPr>
        <p:txBody>
          <a:bodyPr>
            <a:normAutofit/>
          </a:bodyPr>
          <a:lstStyle/>
          <a:p>
            <a:r>
              <a:rPr lang="en-GB" dirty="0" smtClean="0"/>
              <a:t>AARC NA3 policy harmonisation coordinator</a:t>
            </a:r>
          </a:p>
          <a:p>
            <a:r>
              <a:rPr lang="en-GB" dirty="0" smtClean="0"/>
              <a:t>Nikhef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AARC Blueprint Architecture &amp; ELIXIR</a:t>
            </a:r>
            <a:endParaRPr lang="en-GB" sz="3200" dirty="0"/>
          </a:p>
        </p:txBody>
      </p:sp>
      <p:pic>
        <p:nvPicPr>
          <p:cNvPr id="2050" name="Picture 2" descr="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3" y="1153757"/>
            <a:ext cx="7664824" cy="53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AARC Blueprint Architecture &amp; </a:t>
            </a:r>
            <a:r>
              <a:rPr lang="en-US" sz="3200" dirty="0" smtClean="0"/>
              <a:t>EGI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02" y="1196613"/>
            <a:ext cx="8075883" cy="537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2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Pushing forward best practices and like policies across many participants</a:t>
            </a:r>
          </a:p>
          <a:p>
            <a:endParaRPr lang="en-US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Levels of Assurance</a:t>
            </a:r>
            <a:r>
              <a:rPr lang="en-US" dirty="0" smtClean="0"/>
              <a:t>”	–</a:t>
            </a:r>
            <a:r>
              <a:rPr lang="en-US" sz="2000" dirty="0" smtClean="0"/>
              <a:t> baseline and differentiated profiles, capabilities and grouping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Incident Response</a:t>
            </a:r>
            <a:r>
              <a:rPr lang="en-US" sz="2000" dirty="0" smtClean="0"/>
              <a:t>”	– beyond Sirtfi: a common understanding on operational security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“Sustainability, Guest IdPs, use models”	– how can a service be offered in the long run?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“Scalable policy negotiation” 		– helping SPs move beyond bilateral discussion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“Protection of (accounting) data privacy” 	– necessary aggregation without breaking </a:t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							   the law too much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Strategy</a:t>
            </a:r>
          </a:p>
          <a:p>
            <a:pPr marL="0" indent="0">
              <a:buNone/>
            </a:pPr>
            <a:r>
              <a:rPr lang="en-US" dirty="0" smtClean="0"/>
              <a:t>to support and extend established and emergent </a:t>
            </a:r>
            <a:r>
              <a:rPr lang="en-US" dirty="0" smtClean="0"/>
              <a:t>groups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policy – should be simpler ‘inside a single country’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029315" y="2104831"/>
            <a:ext cx="1968981" cy="3349575"/>
            <a:chOff x="9584933" y="1351102"/>
            <a:chExt cx="1968981" cy="3349575"/>
          </a:xfrm>
        </p:grpSpPr>
        <p:grpSp>
          <p:nvGrpSpPr>
            <p:cNvPr id="5" name="Group 4"/>
            <p:cNvGrpSpPr/>
            <p:nvPr/>
          </p:nvGrpSpPr>
          <p:grpSpPr>
            <a:xfrm>
              <a:off x="9584933" y="1351102"/>
              <a:ext cx="1968981" cy="2420008"/>
              <a:chOff x="7355548" y="1052736"/>
              <a:chExt cx="1968981" cy="2420008"/>
            </a:xfrm>
          </p:grpSpPr>
          <p:sp>
            <p:nvSpPr>
              <p:cNvPr id="6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105273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IGTF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Puzzle2"/>
              <p:cNvSpPr>
                <a:spLocks noEditPoints="1" noChangeArrowheads="1"/>
              </p:cNvSpPr>
              <p:nvPr/>
            </p:nvSpPr>
            <p:spPr bwMode="auto">
              <a:xfrm>
                <a:off x="8089227" y="1818263"/>
                <a:ext cx="1235302" cy="957083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WISE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Puzzle4"/>
              <p:cNvSpPr>
                <a:spLocks noEditPoints="1" noChangeArrowheads="1"/>
              </p:cNvSpPr>
              <p:nvPr/>
            </p:nvSpPr>
            <p:spPr bwMode="auto">
              <a:xfrm>
                <a:off x="7611225" y="1806465"/>
                <a:ext cx="744794" cy="1223595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REFEDS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Puzzle1"/>
              <p:cNvSpPr>
                <a:spLocks noEditPoints="1" noChangeArrowheads="1"/>
              </p:cNvSpPr>
              <p:nvPr/>
            </p:nvSpPr>
            <p:spPr bwMode="auto">
              <a:xfrm>
                <a:off x="7355549" y="1370607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000" b="1" dirty="0" smtClean="0">
                    <a:solidFill>
                      <a:srgbClr val="002060"/>
                    </a:solidFill>
                  </a:rPr>
                  <a:t/>
                </a:r>
                <a:br>
                  <a:rPr lang="en-GB" sz="1000" b="1" dirty="0" smtClean="0">
                    <a:solidFill>
                      <a:srgbClr val="002060"/>
                    </a:solidFill>
                  </a:rPr>
                </a:br>
                <a:r>
                  <a:rPr lang="en-GB" sz="1100" b="1" dirty="0" smtClean="0">
                    <a:solidFill>
                      <a:srgbClr val="002060"/>
                    </a:solidFill>
                  </a:rPr>
                  <a:t>FIM4R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242196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GN4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Puzzle1"/>
              <p:cNvSpPr>
                <a:spLocks noEditPoints="1" noChangeArrowheads="1"/>
              </p:cNvSpPr>
              <p:nvPr/>
            </p:nvSpPr>
            <p:spPr bwMode="auto">
              <a:xfrm>
                <a:off x="7355548" y="2739836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36000" rIns="0" bIns="36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050" b="1" dirty="0" smtClean="0">
                    <a:solidFill>
                      <a:srgbClr val="002060"/>
                    </a:solidFill>
                  </a:rPr>
                  <a:t>AARC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Puzzle4"/>
            <p:cNvSpPr>
              <a:spLocks noEditPoints="1" noChangeArrowheads="1"/>
            </p:cNvSpPr>
            <p:nvPr/>
          </p:nvSpPr>
          <p:spPr bwMode="auto">
            <a:xfrm>
              <a:off x="10543717" y="3477082"/>
              <a:ext cx="744794" cy="122359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SIRTFI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Puzzle2"/>
            <p:cNvSpPr>
              <a:spLocks noEditPoints="1" noChangeArrowheads="1"/>
            </p:cNvSpPr>
            <p:nvPr/>
          </p:nvSpPr>
          <p:spPr bwMode="auto">
            <a:xfrm>
              <a:off x="9600219" y="3477082"/>
              <a:ext cx="1235302" cy="957083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. . .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9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First e-Infrastructure implementations for BPA &amp; pilots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58840" y="1524000"/>
            <a:ext cx="6233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EGI </a:t>
            </a:r>
            <a:r>
              <a:rPr lang="en-US" sz="2800" dirty="0" err="1" smtClean="0"/>
              <a:t>CheckIn</a:t>
            </a:r>
            <a:r>
              <a:rPr lang="en-US" sz="2800" dirty="0"/>
              <a:t> Service</a:t>
            </a:r>
            <a:br>
              <a:rPr lang="en-US" sz="2800" dirty="0"/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https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wiki.egi.eu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/wiki/AAI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ELIXIR AAI</a:t>
            </a:r>
            <a:br>
              <a:rPr lang="en-US" sz="2800" dirty="0"/>
            </a:br>
            <a:r>
              <a:rPr lang="en-US" sz="2000" dirty="0"/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www.elixir-europe.org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/services/compute/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aai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EUDAT B2ACCESS</a:t>
            </a:r>
            <a:br>
              <a:rPr lang="en-US" sz="2800" dirty="0"/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www.eudat.eu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/services/b2access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GÉANT </a:t>
            </a:r>
            <a:r>
              <a:rPr lang="en-US" sz="2800" dirty="0" err="1" smtClean="0"/>
              <a:t>eduTEAMS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www.eduteams.org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114" y="1026078"/>
            <a:ext cx="6700114" cy="47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4295" y="3227312"/>
            <a:ext cx="3278412" cy="3067353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rgbClr val="F57A1E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AttributeManagementPilot</a:t>
            </a:r>
            <a:r>
              <a:rPr lang="en-US" dirty="0" smtClean="0"/>
              <a:t> </a:t>
            </a:r>
          </a:p>
          <a:p>
            <a:r>
              <a:rPr lang="en-US" dirty="0" smtClean="0"/>
              <a:t>AuthX509toSAMLDemo</a:t>
            </a:r>
          </a:p>
          <a:p>
            <a:r>
              <a:rPr lang="en-US" dirty="0" err="1" smtClean="0"/>
              <a:t>BBMRIAAIPilot</a:t>
            </a:r>
            <a:endParaRPr lang="en-US" dirty="0" smtClean="0"/>
          </a:p>
          <a:p>
            <a:r>
              <a:rPr lang="en-US" dirty="0" smtClean="0"/>
              <a:t>CILogon-like pilot</a:t>
            </a:r>
          </a:p>
          <a:p>
            <a:r>
              <a:rPr lang="en-US" dirty="0" err="1" smtClean="0"/>
              <a:t>COmanageORCIDPilot</a:t>
            </a:r>
            <a:endParaRPr lang="en-US" dirty="0" smtClean="0"/>
          </a:p>
          <a:p>
            <a:r>
              <a:rPr lang="en-US" dirty="0" err="1" smtClean="0"/>
              <a:t>COmanageSSHPilot</a:t>
            </a:r>
            <a:endParaRPr lang="en-US" dirty="0" smtClean="0"/>
          </a:p>
          <a:p>
            <a:r>
              <a:rPr lang="en-US" dirty="0" err="1" smtClean="0"/>
              <a:t>LibrariesCockpitPanelConsortiumProxy</a:t>
            </a:r>
            <a:endParaRPr lang="en-US" dirty="0" smtClean="0"/>
          </a:p>
          <a:p>
            <a:r>
              <a:rPr lang="en-US" dirty="0" err="1" smtClean="0"/>
              <a:t>LibrariesCockpitPanelEZproxy</a:t>
            </a:r>
            <a:endParaRPr lang="en-US" dirty="0" smtClean="0"/>
          </a:p>
          <a:p>
            <a:r>
              <a:rPr lang="en-US" dirty="0" err="1" smtClean="0"/>
              <a:t>LibrariesCockpitPanelWalkInUsersPortal</a:t>
            </a:r>
            <a:endParaRPr lang="en-US" dirty="0" smtClean="0"/>
          </a:p>
          <a:p>
            <a:r>
              <a:rPr lang="en-US" dirty="0" err="1" smtClean="0"/>
              <a:t>ORCIDpilotCockpitPanel</a:t>
            </a:r>
            <a:endParaRPr lang="en-US" dirty="0" smtClean="0"/>
          </a:p>
          <a:p>
            <a:r>
              <a:rPr lang="en-US" dirty="0" err="1" smtClean="0"/>
              <a:t>PerunVOMSCILogonPilot</a:t>
            </a:r>
            <a:endParaRPr lang="en-US" dirty="0" smtClean="0"/>
          </a:p>
          <a:p>
            <a:r>
              <a:rPr lang="en-US" dirty="0" err="1" smtClean="0"/>
              <a:t>SocialIDCockpitPanel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Pilots and demonstrators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78230" y="6429580"/>
            <a:ext cx="605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3959"/>
                </a:solidFill>
              </a:rPr>
              <a:t>https://wiki.geant.org/display/AARC/Pilot+results+and+demos</a:t>
            </a:r>
          </a:p>
        </p:txBody>
      </p:sp>
      <p:pic>
        <p:nvPicPr>
          <p:cNvPr id="2050" name="Picture 2" descr="https://wiki.geant.org/download/attachments/59935440/5-1.png?version=1&amp;modificationDate=1480011074815&amp;api=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" y="1338262"/>
            <a:ext cx="4762500" cy="2809876"/>
          </a:xfrm>
          <a:prstGeom prst="rect">
            <a:avLst/>
          </a:prstGeom>
          <a:noFill/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iki.geant.org/download/attachments/66650142/group.png?version=1&amp;modificationDate=1483368502298&amp;api=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18" y="3118077"/>
            <a:ext cx="4762500" cy="2809876"/>
          </a:xfrm>
          <a:prstGeom prst="rect">
            <a:avLst/>
          </a:prstGeom>
          <a:noFill/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iki.geant.org/download/attachments/66650412/yellow.png?version=1&amp;modificationDate=1484062624498&amp;api=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45" y="500062"/>
            <a:ext cx="4762500" cy="2419351"/>
          </a:xfrm>
          <a:prstGeom prst="rect">
            <a:avLst/>
          </a:prstGeom>
          <a:noFill/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4850" y="74649"/>
            <a:ext cx="5552883" cy="13255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Flow for </a:t>
            </a:r>
            <a:r>
              <a:rPr lang="en-GB" sz="3200" dirty="0" err="1" smtClean="0"/>
              <a:t>RCauth</a:t>
            </a:r>
            <a:r>
              <a:rPr lang="en-GB" sz="3200" dirty="0" smtClean="0"/>
              <a:t>-like scenarios</a:t>
            </a:r>
            <a:endParaRPr lang="en-GB" sz="32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7570334" y="5134764"/>
            <a:ext cx="2586039" cy="957042"/>
          </a:xfrm>
          <a:prstGeom prst="homePlate">
            <a:avLst/>
          </a:prstGeom>
          <a:solidFill>
            <a:srgbClr val="917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05200" eaLnBrk="0" hangingPunct="0">
              <a:buFont typeface="Arial" charset="0"/>
              <a:buChar char="•"/>
            </a:pPr>
            <a:r>
              <a:rPr lang="en-US" sz="2400" dirty="0" err="1">
                <a:solidFill>
                  <a:schemeClr val="bg1"/>
                </a:solidFill>
                <a:cs typeface="Gill Sans Light"/>
              </a:rPr>
              <a:t>Sirtfi</a:t>
            </a:r>
            <a:endParaRPr lang="en-US" sz="2400" dirty="0">
              <a:solidFill>
                <a:schemeClr val="bg1"/>
              </a:solidFill>
              <a:cs typeface="Gill Sans Light"/>
            </a:endParaRPr>
          </a:p>
          <a:p>
            <a:pPr indent="-205200" eaLnBrk="0" hangingPunct="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Gill Sans Light"/>
              </a:rPr>
              <a:t>REFEDS “</a:t>
            </a:r>
            <a:r>
              <a:rPr lang="en-US" sz="2400" dirty="0" smtClean="0">
                <a:solidFill>
                  <a:schemeClr val="bg1"/>
                </a:solidFill>
                <a:cs typeface="Gill Sans Light"/>
              </a:rPr>
              <a:t>R&amp;S”</a:t>
            </a:r>
            <a:endParaRPr lang="en-US" sz="2400" dirty="0">
              <a:solidFill>
                <a:schemeClr val="bg1"/>
              </a:solidFill>
              <a:cs typeface="Gill Sans Ligh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" y="212271"/>
            <a:ext cx="4321485" cy="3690257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" y="4490357"/>
            <a:ext cx="4151431" cy="2245857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03242" y="6475452"/>
            <a:ext cx="342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C3959"/>
                </a:solidFill>
              </a:rPr>
              <a:t>see </a:t>
            </a:r>
            <a:r>
              <a:rPr lang="en-GB" i="1" dirty="0" smtClean="0">
                <a:solidFill>
                  <a:srgbClr val="0C3959"/>
                </a:solidFill>
              </a:rPr>
              <a:t>also </a:t>
            </a:r>
            <a:r>
              <a:rPr lang="en-GB" dirty="0" smtClean="0">
                <a:solidFill>
                  <a:srgbClr val="0C3959"/>
                </a:solidFill>
              </a:rPr>
              <a:t>https://rcdemo.nikhef.nl/</a:t>
            </a:r>
            <a:endParaRPr lang="en-US" dirty="0">
              <a:solidFill>
                <a:srgbClr val="0C3959"/>
              </a:solidFill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08" y="1205480"/>
            <a:ext cx="8976632" cy="474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317" y="4490357"/>
            <a:ext cx="1552009" cy="705459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0" y="2925853"/>
            <a:ext cx="1622879" cy="3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62775" y="5731392"/>
            <a:ext cx="3129318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C3959"/>
                </a:solidFill>
              </a:rPr>
              <a:t>Built on CILogon and </a:t>
            </a:r>
            <a:r>
              <a:rPr lang="en-US" b="1" dirty="0" err="1" smtClean="0">
                <a:solidFill>
                  <a:srgbClr val="0C3959"/>
                </a:solidFill>
              </a:rPr>
              <a:t>MyProxy</a:t>
            </a:r>
            <a:r>
              <a:rPr lang="en-US" b="1" dirty="0" smtClean="0">
                <a:solidFill>
                  <a:srgbClr val="0C3959"/>
                </a:solidFill>
              </a:rPr>
              <a:t>!</a:t>
            </a:r>
          </a:p>
          <a:p>
            <a:pPr algn="ctr"/>
            <a:r>
              <a:rPr lang="en-US" b="1" dirty="0" smtClean="0">
                <a:solidFill>
                  <a:srgbClr val="0C3959"/>
                </a:solidFill>
                <a:hlinkClick r:id="rId8"/>
              </a:rPr>
              <a:t>www.cilogon.org</a:t>
            </a:r>
            <a:r>
              <a:rPr lang="en-US" b="1" dirty="0" smtClean="0">
                <a:solidFill>
                  <a:srgbClr val="0C3959"/>
                </a:solidFill>
              </a:rPr>
              <a:t> </a:t>
            </a:r>
            <a:endParaRPr lang="en-US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941"/>
            <a:ext cx="10972800" cy="94569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Comanage</a:t>
            </a:r>
            <a:r>
              <a:rPr lang="en-US" sz="4000" dirty="0" smtClean="0"/>
              <a:t> pilots – and the OS </a:t>
            </a:r>
            <a:r>
              <a:rPr lang="en-US" sz="4000" dirty="0" err="1" smtClean="0"/>
              <a:t>AttrMngtPilot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730693"/>
            <a:ext cx="7239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7" y="1282064"/>
            <a:ext cx="3400377" cy="365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5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AARC2: new </a:t>
            </a:r>
            <a:r>
              <a:rPr lang="en-US" dirty="0" smtClean="0"/>
              <a:t>engagement mechanisms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6" y="1425121"/>
            <a:ext cx="11178267" cy="47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8496" y="4694465"/>
            <a:ext cx="10900683" cy="1487652"/>
          </a:xfrm>
          <a:prstGeom prst="rect">
            <a:avLst/>
          </a:prstGeom>
          <a:noFill/>
          <a:ln w="76200">
            <a:solidFill>
              <a:srgbClr val="0C3959"/>
            </a:solidFill>
          </a:ln>
          <a:effectLst>
            <a:glow rad="101600">
              <a:srgbClr val="F57A1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763166" y="4113540"/>
            <a:ext cx="4445529" cy="58545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Christos </a:t>
            </a:r>
            <a:r>
              <a:rPr lang="en-GB" dirty="0" err="1" smtClean="0"/>
              <a:t>Kanellopoulos</a:t>
            </a:r>
            <a:endParaRPr lang="en-GB" dirty="0" smtClean="0"/>
          </a:p>
          <a:p>
            <a:r>
              <a:rPr lang="en-GB" dirty="0" err="1" smtClean="0"/>
              <a:t>skanct@admin.grnet.gr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92" y="544625"/>
            <a:ext cx="2155878" cy="126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11599817" y="6511934"/>
            <a:ext cx="409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DB5B91-B4E4-4EE4-BE5C-3E09032CE5EC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96766" y="1257836"/>
            <a:ext cx="11912359" cy="4969641"/>
            <a:chOff x="154414" y="1379756"/>
            <a:chExt cx="11912359" cy="496964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022" y="3490409"/>
              <a:ext cx="1091570" cy="54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47" y="3172547"/>
              <a:ext cx="1819488" cy="1055303"/>
            </a:xfrm>
            <a:prstGeom prst="rect">
              <a:avLst/>
            </a:prstGeom>
          </p:spPr>
        </p:pic>
        <p:pic>
          <p:nvPicPr>
            <p:cNvPr id="8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1" b="6812"/>
            <a:stretch/>
          </p:blipFill>
          <p:spPr bwMode="auto">
            <a:xfrm>
              <a:off x="6403328" y="1762217"/>
              <a:ext cx="2623967" cy="94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128" y="3157976"/>
              <a:ext cx="1763305" cy="119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743" y="1791423"/>
              <a:ext cx="2015206" cy="104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800" y="4498521"/>
              <a:ext cx="2519008" cy="53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82" y="2842337"/>
              <a:ext cx="2037510" cy="86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360" y="2770329"/>
              <a:ext cx="1679339" cy="53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406" y="2341235"/>
              <a:ext cx="1574380" cy="79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061" y="5578641"/>
              <a:ext cx="1217521" cy="59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440" y="3673277"/>
              <a:ext cx="2324259" cy="104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72" y="2795058"/>
              <a:ext cx="1969287" cy="69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104" y="1931633"/>
              <a:ext cx="2099174" cy="52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Screen shot 2011-07-15 at 9.47.40 AM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508" y="1509206"/>
              <a:ext cx="1601932" cy="46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968" y="5218601"/>
              <a:ext cx="1490414" cy="8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963" y="5359491"/>
              <a:ext cx="2210693" cy="86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800" y="5002577"/>
              <a:ext cx="1742314" cy="57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754" y="4549775"/>
              <a:ext cx="3125625" cy="62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/>
            <a:srcRect l="70923" r="-448"/>
            <a:stretch/>
          </p:blipFill>
          <p:spPr>
            <a:xfrm>
              <a:off x="6763368" y="4646642"/>
              <a:ext cx="1656184" cy="7879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378992" y="3490409"/>
              <a:ext cx="1257769" cy="107560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567092" y="1379756"/>
              <a:ext cx="1307844" cy="104960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031808" y="5421794"/>
              <a:ext cx="1698423" cy="57250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6"/>
            <a:srcRect l="7228" t="18183" r="1480" b="17888"/>
            <a:stretch/>
          </p:blipFill>
          <p:spPr>
            <a:xfrm>
              <a:off x="4067083" y="1384903"/>
              <a:ext cx="1544157" cy="521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347544" y="1402177"/>
              <a:ext cx="1524000" cy="6985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8"/>
            <a:srcRect l="19454" t="10141" r="23978" b="14024"/>
            <a:stretch/>
          </p:blipFill>
          <p:spPr>
            <a:xfrm>
              <a:off x="9071361" y="1906233"/>
              <a:ext cx="788351" cy="1245094"/>
            </a:xfrm>
            <a:prstGeom prst="rect">
              <a:avLst/>
            </a:prstGeom>
          </p:spPr>
        </p:pic>
        <p:pic>
          <p:nvPicPr>
            <p:cNvPr id="31" name="Picture 20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144" y="4388974"/>
              <a:ext cx="1902376" cy="104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0"/>
            <a:srcRect l="3938" r="81886"/>
            <a:stretch/>
          </p:blipFill>
          <p:spPr>
            <a:xfrm>
              <a:off x="6428728" y="3543949"/>
              <a:ext cx="1071075" cy="95457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525007" y="5115926"/>
              <a:ext cx="1026805" cy="1233471"/>
            </a:xfrm>
            <a:prstGeom prst="rect">
              <a:avLst/>
            </a:prstGeom>
          </p:spPr>
        </p:pic>
        <p:pic>
          <p:nvPicPr>
            <p:cNvPr id="35" name="Picture 15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4" y="2469219"/>
              <a:ext cx="1813712" cy="55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3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63" y="3517745"/>
              <a:ext cx="2009959" cy="56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668130" y="1811377"/>
              <a:ext cx="2385425" cy="715627"/>
            </a:xfrm>
            <a:prstGeom prst="rect">
              <a:avLst/>
            </a:prstGeom>
          </p:spPr>
        </p:pic>
        <p:pic>
          <p:nvPicPr>
            <p:cNvPr id="38" name="0 Imagen"/>
            <p:cNvPicPr/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91" y="4364549"/>
              <a:ext cx="1397525" cy="10175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659039" y="3633413"/>
              <a:ext cx="2407734" cy="918582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8" y="3820067"/>
            <a:ext cx="2810171" cy="670697"/>
          </a:xfrm>
          <a:prstGeom prst="rect">
            <a:avLst/>
          </a:prstGeom>
        </p:spPr>
      </p:pic>
      <p:pic>
        <p:nvPicPr>
          <p:cNvPr id="42" name="Content Placeholder 4" descr="Icon_mensch_interaktion_gruppe_forschung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1" r="-11041"/>
          <a:stretch>
            <a:fillRect/>
          </a:stretch>
        </p:blipFill>
        <p:spPr>
          <a:xfrm>
            <a:off x="3915573" y="1666024"/>
            <a:ext cx="4126996" cy="4020457"/>
          </a:xfrm>
          <a:prstGeom prst="rect">
            <a:avLst/>
          </a:prstGeom>
        </p:spPr>
      </p:pic>
      <p:pic>
        <p:nvPicPr>
          <p:cNvPr id="44" name="Picture 3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94" y="3127066"/>
            <a:ext cx="1274391" cy="5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0070623" y="2362199"/>
            <a:ext cx="2121377" cy="1022893"/>
            <a:chOff x="6504112" y="5183900"/>
            <a:chExt cx="3968785" cy="1706393"/>
          </a:xfrm>
        </p:grpSpPr>
        <p:pic>
          <p:nvPicPr>
            <p:cNvPr id="45" name="Picture 2" descr="H:\Home\davidg\EUGridPMA\Presentations\images\igtf-worldstatus-2015.gif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112" y="5494550"/>
              <a:ext cx="3522415" cy="1395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" descr="H:\Home\davidg\Template\Logos\cilogon-service-header.png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830" y="5183900"/>
              <a:ext cx="3683067" cy="40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 descr="H:\Home\davidg\Template\Logos\SWITCHaai.gif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09" y="1176077"/>
            <a:ext cx="2019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goals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2964" y="1365324"/>
            <a:ext cx="9609869" cy="4955009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Users </a:t>
            </a:r>
            <a:r>
              <a:rPr lang="en-US" sz="2000" dirty="0">
                <a:solidFill>
                  <a:srgbClr val="003959"/>
                </a:solidFill>
              </a:rPr>
              <a:t>should be able to access the </a:t>
            </a:r>
            <a:r>
              <a:rPr lang="en-US" sz="2000" dirty="0" smtClean="0">
                <a:solidFill>
                  <a:srgbClr val="003959"/>
                </a:solidFill>
              </a:rPr>
              <a:t>all services </a:t>
            </a:r>
            <a:r>
              <a:rPr lang="en-US" sz="2000" dirty="0">
                <a:solidFill>
                  <a:srgbClr val="003959"/>
                </a:solidFill>
              </a:rPr>
              <a:t>using the </a:t>
            </a:r>
            <a:r>
              <a:rPr lang="en-US" sz="2000" b="1" dirty="0">
                <a:solidFill>
                  <a:srgbClr val="003959"/>
                </a:solidFill>
              </a:rPr>
              <a:t>credentials </a:t>
            </a:r>
            <a:r>
              <a:rPr lang="en-US" sz="2000" b="1" dirty="0" smtClean="0">
                <a:solidFill>
                  <a:srgbClr val="003959"/>
                </a:solidFill>
              </a:rPr>
              <a:t>from </a:t>
            </a:r>
            <a:r>
              <a:rPr lang="en-US" sz="2000" b="1" dirty="0">
                <a:solidFill>
                  <a:srgbClr val="003959"/>
                </a:solidFill>
              </a:rPr>
              <a:t>their Home </a:t>
            </a:r>
            <a:r>
              <a:rPr lang="en-US" sz="2000" b="1" dirty="0" smtClean="0">
                <a:solidFill>
                  <a:srgbClr val="003959"/>
                </a:solidFill>
              </a:rPr>
              <a:t>Organization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Users </a:t>
            </a:r>
            <a:r>
              <a:rPr lang="en-US" sz="2000" dirty="0">
                <a:solidFill>
                  <a:srgbClr val="003959"/>
                </a:solidFill>
              </a:rPr>
              <a:t>should have one </a:t>
            </a:r>
            <a:r>
              <a:rPr lang="en-US" sz="2000" b="1" dirty="0">
                <a:solidFill>
                  <a:srgbClr val="003959"/>
                </a:solidFill>
              </a:rPr>
              <a:t>persistent non-</a:t>
            </a:r>
            <a:r>
              <a:rPr lang="en-US" sz="2000" b="1" dirty="0" err="1">
                <a:solidFill>
                  <a:srgbClr val="003959"/>
                </a:solidFill>
              </a:rPr>
              <a:t>reassignable</a:t>
            </a:r>
            <a:r>
              <a:rPr lang="en-US" sz="2000" b="1" dirty="0">
                <a:solidFill>
                  <a:srgbClr val="003959"/>
                </a:solidFill>
              </a:rPr>
              <a:t> non-targeted unique identifier</a:t>
            </a:r>
            <a:r>
              <a:rPr lang="en-US" sz="2000" dirty="0" smtClean="0">
                <a:solidFill>
                  <a:srgbClr val="003959"/>
                </a:solidFill>
              </a:rPr>
              <a:t>.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Attempt to </a:t>
            </a:r>
            <a:r>
              <a:rPr lang="en-US" sz="2000" b="1" dirty="0">
                <a:solidFill>
                  <a:srgbClr val="003959"/>
                </a:solidFill>
              </a:rPr>
              <a:t>retrieve</a:t>
            </a:r>
            <a:r>
              <a:rPr lang="en-US" sz="2000" dirty="0">
                <a:solidFill>
                  <a:srgbClr val="003959"/>
                </a:solidFill>
              </a:rPr>
              <a:t> </a:t>
            </a:r>
            <a:r>
              <a:rPr lang="en-US" sz="2000" b="1" dirty="0" smtClean="0">
                <a:solidFill>
                  <a:srgbClr val="003959"/>
                </a:solidFill>
              </a:rPr>
              <a:t>user attributes</a:t>
            </a:r>
            <a:r>
              <a:rPr lang="en-US" sz="2000" dirty="0" smtClean="0">
                <a:solidFill>
                  <a:srgbClr val="003959"/>
                </a:solidFill>
              </a:rPr>
              <a:t> </a:t>
            </a:r>
            <a:r>
              <a:rPr lang="en-US" sz="2000" dirty="0">
                <a:solidFill>
                  <a:srgbClr val="003959"/>
                </a:solidFill>
              </a:rPr>
              <a:t>from the user’s Home Organization. If this is not possible, then an alternate process should </a:t>
            </a:r>
            <a:r>
              <a:rPr lang="en-US" sz="2000" dirty="0" smtClean="0">
                <a:solidFill>
                  <a:srgbClr val="003959"/>
                </a:solidFill>
              </a:rPr>
              <a:t>exist.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Distinguish </a:t>
            </a:r>
            <a:r>
              <a:rPr lang="en-US" sz="2000" b="1" dirty="0" smtClean="0">
                <a:solidFill>
                  <a:srgbClr val="003959"/>
                </a:solidFill>
              </a:rPr>
              <a:t>(LOA)</a:t>
            </a:r>
            <a:r>
              <a:rPr lang="en-US" sz="2000" dirty="0" smtClean="0">
                <a:solidFill>
                  <a:srgbClr val="003959"/>
                </a:solidFill>
              </a:rPr>
              <a:t> between </a:t>
            </a:r>
            <a:r>
              <a:rPr lang="en-US" sz="2000" dirty="0">
                <a:solidFill>
                  <a:srgbClr val="003959"/>
                </a:solidFill>
              </a:rPr>
              <a:t>self-asserted attributes and the attributes provided by the Home </a:t>
            </a:r>
            <a:r>
              <a:rPr lang="en-US" sz="2000" dirty="0" smtClean="0">
                <a:solidFill>
                  <a:srgbClr val="003959"/>
                </a:solidFill>
              </a:rPr>
              <a:t>Organization/VO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</a:t>
            </a:r>
            <a:r>
              <a:rPr lang="en-US" sz="2000" b="1" dirty="0" smtClean="0">
                <a:solidFill>
                  <a:srgbClr val="003959"/>
                </a:solidFill>
              </a:rPr>
              <a:t>Access</a:t>
            </a:r>
            <a:r>
              <a:rPr lang="en-US" sz="2000" dirty="0" smtClean="0">
                <a:solidFill>
                  <a:srgbClr val="003959"/>
                </a:solidFill>
              </a:rPr>
              <a:t> </a:t>
            </a:r>
            <a:r>
              <a:rPr lang="en-US" sz="2000" dirty="0">
                <a:solidFill>
                  <a:srgbClr val="003959"/>
                </a:solidFill>
              </a:rPr>
              <a:t>to the various services should be granted </a:t>
            </a:r>
            <a:r>
              <a:rPr lang="en-US" sz="2000" b="1" dirty="0">
                <a:solidFill>
                  <a:srgbClr val="003959"/>
                </a:solidFill>
              </a:rPr>
              <a:t>based </a:t>
            </a:r>
            <a:r>
              <a:rPr lang="en-US" sz="2000" b="1" dirty="0" smtClean="0">
                <a:solidFill>
                  <a:srgbClr val="003959"/>
                </a:solidFill>
              </a:rPr>
              <a:t>on </a:t>
            </a:r>
            <a:r>
              <a:rPr lang="en-US" sz="2000" dirty="0" smtClean="0">
                <a:solidFill>
                  <a:srgbClr val="003959"/>
                </a:solidFill>
              </a:rPr>
              <a:t>the</a:t>
            </a:r>
            <a:r>
              <a:rPr lang="en-US" sz="2000" b="1" dirty="0" smtClean="0">
                <a:solidFill>
                  <a:srgbClr val="003959"/>
                </a:solidFill>
              </a:rPr>
              <a:t> role(s) </a:t>
            </a:r>
            <a:r>
              <a:rPr lang="en-US" sz="2000" dirty="0">
                <a:solidFill>
                  <a:srgbClr val="003959"/>
                </a:solidFill>
              </a:rPr>
              <a:t>the </a:t>
            </a:r>
            <a:r>
              <a:rPr lang="en-US" sz="2000" dirty="0" smtClean="0">
                <a:solidFill>
                  <a:srgbClr val="003959"/>
                </a:solidFill>
              </a:rPr>
              <a:t>users have within the collaboration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 Services </a:t>
            </a:r>
            <a:r>
              <a:rPr lang="en-US" sz="2000" dirty="0">
                <a:solidFill>
                  <a:srgbClr val="003959"/>
                </a:solidFill>
              </a:rPr>
              <a:t>should not have to deal with the complexity of multiple </a:t>
            </a:r>
            <a:r>
              <a:rPr lang="en-US" sz="2000" dirty="0" smtClean="0">
                <a:solidFill>
                  <a:srgbClr val="003959"/>
                </a:solidFill>
              </a:rPr>
              <a:t>IdPs/Federations/Attribute </a:t>
            </a:r>
            <a:r>
              <a:rPr lang="en-US" sz="2000" dirty="0" smtClean="0">
                <a:solidFill>
                  <a:srgbClr val="003959"/>
                </a:solidFill>
              </a:rPr>
              <a:t>Authorities/technologies</a:t>
            </a:r>
            <a:r>
              <a:rPr lang="en-US" sz="2000" dirty="0">
                <a:solidFill>
                  <a:srgbClr val="003959"/>
                </a:solidFill>
              </a:rPr>
              <a:t> </a:t>
            </a:r>
            <a:r>
              <a:rPr lang="en-US" sz="2000" dirty="0" smtClean="0">
                <a:solidFill>
                  <a:srgbClr val="003959"/>
                </a:solidFill>
              </a:rPr>
              <a:t>– and work with non-web</a:t>
            </a:r>
            <a:endParaRPr lang="en-US" sz="2000" dirty="0">
              <a:solidFill>
                <a:srgbClr val="00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57593"/>
            <a:ext cx="1737318" cy="27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AARC: Analysis of User Communities and e-Infrastructure</a:t>
            </a:r>
            <a:br>
              <a:rPr lang="en-GB" sz="3200" dirty="0" smtClean="0"/>
            </a:br>
            <a:r>
              <a:rPr lang="en-GB" sz="3200" dirty="0" smtClean="0"/>
              <a:t>            Providers</a:t>
            </a:r>
            <a:endParaRPr lang="en-GB" sz="32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3" y="2597099"/>
            <a:ext cx="1931908" cy="261558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10058" y="2556507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Rectangle 46"/>
          <p:cNvSpPr/>
          <p:nvPr/>
        </p:nvSpPr>
        <p:spPr>
          <a:xfrm>
            <a:off x="5215057" y="4813566"/>
            <a:ext cx="1997276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>
                <a:cs typeface="Gill Sans Light"/>
              </a:rPr>
              <a:t>Non-web-browser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74028" y="3761135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Guest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users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47771" y="2731586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Persistent Unique Id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04007" y="2731586"/>
            <a:ext cx="182546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Credential translation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147771" y="1616834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Attribute Aggregation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04006" y="1607772"/>
            <a:ext cx="178891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 smtClean="0">
                <a:solidFill>
                  <a:schemeClr val="bg1"/>
                </a:solidFill>
                <a:cs typeface="Gill Sans Light"/>
              </a:rPr>
              <a:t>Attribute Release   </a:t>
            </a:r>
            <a:endParaRPr lang="en-US" sz="2600" dirty="0">
              <a:solidFill>
                <a:schemeClr val="bg1"/>
              </a:solidFill>
              <a:cs typeface="Gill Sans Ligh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4006" y="3761135"/>
            <a:ext cx="182546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Levels of Assurance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14189" y="4813566"/>
            <a:ext cx="1890040" cy="892552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 smtClean="0">
                <a:cs typeface="Gill Sans Light"/>
              </a:rPr>
              <a:t>Community based </a:t>
            </a:r>
            <a:r>
              <a:rPr lang="en-US" sz="2600" dirty="0" err="1" smtClean="0">
                <a:cs typeface="Gill Sans Light"/>
              </a:rPr>
              <a:t>AuthZ</a:t>
            </a:r>
            <a:endParaRPr lang="en-US" sz="2600" dirty="0">
              <a:cs typeface="Gill Sans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69319" y="4842331"/>
            <a:ext cx="2078530" cy="892552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 smtClean="0">
                <a:cs typeface="Gill Sans Light"/>
              </a:rPr>
              <a:t>Social &amp; e-</a:t>
            </a:r>
            <a:r>
              <a:rPr lang="en-US" sz="2600" dirty="0" err="1" smtClean="0">
                <a:cs typeface="Gill Sans Light"/>
              </a:rPr>
              <a:t>Gov</a:t>
            </a:r>
            <a:r>
              <a:rPr lang="en-US" sz="2600" dirty="0" smtClean="0">
                <a:cs typeface="Gill Sans Light"/>
              </a:rPr>
              <a:t> IDs</a:t>
            </a:r>
            <a:endParaRPr lang="en-US" sz="2600" dirty="0">
              <a:cs typeface="Gill Sans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69319" y="3783911"/>
            <a:ext cx="2078530" cy="892552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 smtClean="0">
                <a:cs typeface="Gill Sans Light"/>
              </a:rPr>
              <a:t>Step-up </a:t>
            </a:r>
            <a:r>
              <a:rPr lang="en-US" sz="2600" dirty="0" err="1" smtClean="0">
                <a:cs typeface="Gill Sans Light"/>
              </a:rPr>
              <a:t>AuthN</a:t>
            </a:r>
            <a:endParaRPr lang="en-US" sz="2600" dirty="0"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9319" y="2720145"/>
            <a:ext cx="2078530" cy="830997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dirty="0" smtClean="0">
                <a:cs typeface="Gill Sans Light"/>
              </a:rPr>
              <a:t>User Managed Information</a:t>
            </a:r>
            <a:endParaRPr lang="en-US" sz="2400" dirty="0">
              <a:cs typeface="Gill Sans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67396" y="1627417"/>
            <a:ext cx="2082375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User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Friendliness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584890" y="4821663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Incident Response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584891" y="3767377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Best 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Practices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570376" y="2731586"/>
            <a:ext cx="2000388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cs typeface="Gill Sans Light"/>
              </a:rPr>
              <a:t>Credential Delegation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584890" y="1627417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SP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Friendliness</a:t>
            </a:r>
          </a:p>
        </p:txBody>
      </p:sp>
    </p:spTree>
    <p:extLst>
      <p:ext uri="{BB962C8B-B14F-4D97-AF65-F5344CB8AC3E}">
        <p14:creationId xmlns:p14="http://schemas.microsoft.com/office/powerpoint/2010/main" val="11591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61" y="819807"/>
            <a:ext cx="8028393" cy="56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ight Arrow 62"/>
          <p:cNvSpPr/>
          <p:nvPr/>
        </p:nvSpPr>
        <p:spPr>
          <a:xfrm>
            <a:off x="510059" y="3518396"/>
            <a:ext cx="3782541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functional Components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9" y="2556558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393252" y="1728986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User </a:t>
            </a:r>
            <a:r>
              <a:rPr lang="en-US" sz="2400" dirty="0" smtClean="0"/>
              <a:t>Community</a:t>
            </a:r>
          </a:p>
          <a:p>
            <a:pPr algn="ctr"/>
            <a:r>
              <a:rPr lang="en-US" sz="2400" dirty="0" smtClean="0"/>
              <a:t>Requirements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96326" y="5978395"/>
            <a:ext cx="2057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/>
              <a:t>aarc-project.eu</a:t>
            </a:r>
            <a:r>
              <a:rPr lang="en-GB" u="sng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252" y="5253120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nsolas" charset="0"/>
                <a:ea typeface="Consolas" charset="0"/>
                <a:cs typeface="Consolas" charset="0"/>
              </a:rPr>
              <a:t>https://</a:t>
            </a:r>
            <a:r>
              <a:rPr lang="en-US" sz="1200" b="1" dirty="0" err="1">
                <a:latin typeface="Consolas" charset="0"/>
                <a:ea typeface="Consolas" charset="0"/>
                <a:cs typeface="Consolas" charset="0"/>
              </a:rPr>
              <a:t>goo.gl</a:t>
            </a:r>
            <a:r>
              <a:rPr lang="en-US" sz="1200" b="1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200" b="1" dirty="0" err="1">
                <a:latin typeface="Consolas" charset="0"/>
                <a:ea typeface="Consolas" charset="0"/>
                <a:cs typeface="Consolas" charset="0"/>
              </a:rPr>
              <a:t>kSxENp</a:t>
            </a:r>
            <a:endParaRPr lang="en-US" sz="1200" b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Why the proxy model?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286" t="51457" r="1690" b="103"/>
          <a:stretch/>
        </p:blipFill>
        <p:spPr>
          <a:xfrm>
            <a:off x="10053812" y="3817428"/>
            <a:ext cx="2016000" cy="244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347" y="1364431"/>
            <a:ext cx="8866153" cy="4955009"/>
          </a:xfrm>
          <a:solidFill>
            <a:schemeClr val="bg1">
              <a:alpha val="37000"/>
            </a:schemeClr>
          </a:solidFill>
        </p:spPr>
        <p:txBody>
          <a:bodyPr>
            <a:normAutofit lnSpcReduction="10000"/>
          </a:bodyPr>
          <a:lstStyle/>
          <a:p>
            <a:pPr fontAlgn="base">
              <a:lnSpc>
                <a:spcPct val="160000"/>
              </a:lnSpc>
            </a:pPr>
            <a:r>
              <a:rPr lang="en-US" sz="2800" dirty="0"/>
              <a:t>All </a:t>
            </a:r>
            <a:r>
              <a:rPr lang="en-US" sz="2800" dirty="0" smtClean="0"/>
              <a:t>internal Services </a:t>
            </a:r>
            <a:r>
              <a:rPr lang="en-US" sz="2800" dirty="0"/>
              <a:t>can have </a:t>
            </a:r>
            <a:r>
              <a:rPr lang="en-US" sz="2800" b="1" dirty="0"/>
              <a:t>one statically configured </a:t>
            </a:r>
            <a:r>
              <a:rPr lang="en-US" sz="2800" b="1" dirty="0" err="1"/>
              <a:t>IdP</a:t>
            </a:r>
            <a:endParaRPr lang="en-US" sz="2800" dirty="0"/>
          </a:p>
          <a:p>
            <a:pPr fontAlgn="base">
              <a:lnSpc>
                <a:spcPct val="160000"/>
              </a:lnSpc>
            </a:pPr>
            <a:r>
              <a:rPr lang="en-US" sz="2800" b="1" dirty="0"/>
              <a:t>No need to run an </a:t>
            </a:r>
            <a:r>
              <a:rPr lang="en-US" sz="2800" b="1" dirty="0" err="1"/>
              <a:t>IdP</a:t>
            </a:r>
            <a:r>
              <a:rPr lang="en-US" sz="2800" b="1" dirty="0"/>
              <a:t> Discovery Service</a:t>
            </a:r>
            <a:r>
              <a:rPr lang="en-US" sz="2800" dirty="0"/>
              <a:t> on each </a:t>
            </a:r>
            <a:r>
              <a:rPr lang="en-US" sz="2800" dirty="0" smtClean="0"/>
              <a:t>Service</a:t>
            </a:r>
            <a:endParaRPr lang="en-US" sz="2800" dirty="0"/>
          </a:p>
          <a:p>
            <a:pPr fontAlgn="base">
              <a:lnSpc>
                <a:spcPct val="160000"/>
              </a:lnSpc>
            </a:pPr>
            <a:r>
              <a:rPr lang="en-US" sz="2800" dirty="0"/>
              <a:t>Connected SPs get </a:t>
            </a:r>
            <a:r>
              <a:rPr lang="en-US" sz="2800" b="1" dirty="0"/>
              <a:t>consistent/</a:t>
            </a:r>
            <a:r>
              <a:rPr lang="en-US" sz="2800" b="1" dirty="0" err="1"/>
              <a:t>harmonised</a:t>
            </a:r>
            <a:r>
              <a:rPr lang="en-US" sz="2800" b="1" dirty="0"/>
              <a:t> user identifiers and accompanying attribute sets</a:t>
            </a:r>
            <a:r>
              <a:rPr lang="en-US" sz="2800" dirty="0"/>
              <a:t> from one or more AAs that can be interpreted in a uniform way for </a:t>
            </a:r>
            <a:r>
              <a:rPr lang="en-US" sz="2800" dirty="0" err="1"/>
              <a:t>authZ</a:t>
            </a:r>
            <a:r>
              <a:rPr lang="en-US" sz="2800" dirty="0"/>
              <a:t> purposes </a:t>
            </a:r>
          </a:p>
          <a:p>
            <a:pPr fontAlgn="base">
              <a:lnSpc>
                <a:spcPct val="160000"/>
              </a:lnSpc>
            </a:pPr>
            <a:r>
              <a:rPr lang="en-US" sz="2800" dirty="0"/>
              <a:t>External </a:t>
            </a:r>
            <a:r>
              <a:rPr lang="en-US" sz="2800" dirty="0" err="1"/>
              <a:t>IdPs</a:t>
            </a:r>
            <a:r>
              <a:rPr lang="en-US" sz="2800" dirty="0"/>
              <a:t> only deal with a </a:t>
            </a:r>
            <a:r>
              <a:rPr lang="en-US" sz="2800" b="1" dirty="0"/>
              <a:t>single </a:t>
            </a:r>
            <a:r>
              <a:rPr lang="en-US" sz="2800" b="1" dirty="0" smtClean="0"/>
              <a:t>SP</a:t>
            </a:r>
            <a:r>
              <a:rPr lang="en-US" sz="2800" dirty="0" smtClean="0"/>
              <a:t> proxy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28" y="4152900"/>
            <a:ext cx="1350183" cy="21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ight Arrow 62"/>
          <p:cNvSpPr/>
          <p:nvPr/>
        </p:nvSpPr>
        <p:spPr>
          <a:xfrm>
            <a:off x="510059" y="3518396"/>
            <a:ext cx="8717068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Functional Components and available AAI tools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3" y="2597099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8" y="2556507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8696326" y="5978395"/>
            <a:ext cx="2057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/>
              <a:t>aarc-project.eu</a:t>
            </a:r>
            <a:r>
              <a:rPr lang="en-GB" u="sng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60" y="2668925"/>
            <a:ext cx="1898821" cy="261558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457659" y="2668923"/>
            <a:ext cx="1898823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9231203" y="1774218"/>
            <a:ext cx="2351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Available </a:t>
            </a:r>
            <a:endParaRPr lang="en-US" sz="2400" dirty="0"/>
          </a:p>
          <a:p>
            <a:pPr algn="ctr"/>
            <a:r>
              <a:rPr lang="en-US" sz="2400" dirty="0"/>
              <a:t>AAI Components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051306" y="2702547"/>
            <a:ext cx="1891664" cy="607677"/>
          </a:xfrm>
          <a:prstGeom prst="roundRect">
            <a:avLst/>
          </a:prstGeom>
          <a:solidFill>
            <a:srgbClr val="C6FB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Attribute Authorities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051306" y="1840227"/>
            <a:ext cx="1891664" cy="6076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IdPs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051306" y="3563199"/>
            <a:ext cx="1891664" cy="6076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Proxies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051306" y="4423851"/>
            <a:ext cx="1891664" cy="607677"/>
          </a:xfrm>
          <a:prstGeom prst="roundRect">
            <a:avLst/>
          </a:prstGeom>
          <a:solidFill>
            <a:srgbClr val="F89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Token Translation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051306" y="5284503"/>
            <a:ext cx="1891664" cy="607677"/>
          </a:xfrm>
          <a:prstGeom prst="roundRect">
            <a:avLst/>
          </a:prstGeom>
          <a:solidFill>
            <a:srgbClr val="F0B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Service Provider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0660" y="1728986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Analysis of </a:t>
            </a:r>
            <a:endParaRPr lang="en-US" sz="2400" dirty="0"/>
          </a:p>
          <a:p>
            <a:pPr algn="ctr"/>
            <a:r>
              <a:rPr lang="en-US" sz="2400" dirty="0"/>
              <a:t>User </a:t>
            </a:r>
            <a:r>
              <a:rPr lang="en-US" sz="2400" dirty="0" smtClean="0"/>
              <a:t>Communities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0" y="5172138"/>
            <a:ext cx="282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 Infrastructure Providers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5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eduGAIN</a:t>
            </a:r>
            <a:r>
              <a:rPr lang="en-GB" sz="3200" dirty="0" smtClean="0"/>
              <a:t> &amp; AARC</a:t>
            </a:r>
            <a:endParaRPr lang="en-GB" sz="32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1671" y="1691139"/>
            <a:ext cx="6383129" cy="17110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eduGAIN</a:t>
            </a:r>
            <a:r>
              <a:rPr lang="en-US" sz="2800" b="1" dirty="0" smtClean="0"/>
              <a:t> and the Identity Federations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solid foundation for federated access in R&amp;E </a:t>
            </a:r>
            <a:endParaRPr lang="en-US" sz="2400" dirty="0"/>
          </a:p>
          <a:p>
            <a:endParaRPr lang="en-US" sz="2800" dirty="0" smtClean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71670" y="3181553"/>
            <a:ext cx="7206486" cy="212704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Authentication and Authorization Architecture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for Research Collaboration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 set of building blocks on top of </a:t>
            </a:r>
            <a:r>
              <a:rPr lang="en-US" sz="2400" dirty="0" err="1" smtClean="0"/>
              <a:t>eduGAIN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for International Research Collaboration</a:t>
            </a:r>
          </a:p>
          <a:p>
            <a:endParaRPr lang="en-US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541003" y="3285798"/>
            <a:ext cx="7650997" cy="3453615"/>
            <a:chOff x="1517600" y="2272862"/>
            <a:chExt cx="10862444" cy="4858253"/>
          </a:xfrm>
        </p:grpSpPr>
        <p:grpSp>
          <p:nvGrpSpPr>
            <p:cNvPr id="7" name="Group 6"/>
            <p:cNvGrpSpPr/>
            <p:nvPr/>
          </p:nvGrpSpPr>
          <p:grpSpPr>
            <a:xfrm>
              <a:off x="1517600" y="2272862"/>
              <a:ext cx="10862444" cy="4858253"/>
              <a:chOff x="1497722" y="2056695"/>
              <a:chExt cx="10862444" cy="4858253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497722" y="3405513"/>
                <a:ext cx="10862444" cy="2536733"/>
              </a:xfrm>
              <a:prstGeom prst="cube">
                <a:avLst>
                  <a:gd name="adj" fmla="val 897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675" y="2056695"/>
                <a:ext cx="8477333" cy="4858253"/>
              </a:xfrm>
              <a:prstGeom prst="rect">
                <a:avLst/>
              </a:prstGeom>
              <a:scene3d>
                <a:camera prst="orthographicFront">
                  <a:rot lat="18071412" lon="3083636" rev="18801558"/>
                </a:camera>
                <a:lightRig rig="threePt" dir="t"/>
              </a:scene3d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4584" y="4920979"/>
              <a:ext cx="2003683" cy="522598"/>
            </a:xfrm>
            <a:prstGeom prst="rect">
              <a:avLst/>
            </a:prstGeom>
            <a:scene3d>
              <a:camera prst="orthographicFront">
                <a:rot lat="17688851" lon="3115458" rev="18624947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566" y="4368109"/>
              <a:ext cx="1691439" cy="1058641"/>
            </a:xfrm>
            <a:prstGeom prst="rect">
              <a:avLst/>
            </a:prstGeom>
            <a:scene3d>
              <a:camera prst="orthographicFront">
                <a:rot lat="17869862" lon="3567120" rev="18211867"/>
              </a:camera>
              <a:lightRig rig="threePt" dir="t"/>
            </a:scene3d>
          </p:spPr>
        </p:pic>
      </p:grpSp>
      <p:sp>
        <p:nvSpPr>
          <p:cNvPr id="12" name="Up Arrow 11"/>
          <p:cNvSpPr/>
          <p:nvPr/>
        </p:nvSpPr>
        <p:spPr>
          <a:xfrm rot="10800000">
            <a:off x="9005063" y="2535065"/>
            <a:ext cx="1056180" cy="1501466"/>
          </a:xfrm>
          <a:prstGeom prst="upArrow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37027" y="1239002"/>
            <a:ext cx="4654973" cy="1926106"/>
            <a:chOff x="2652280" y="1278903"/>
            <a:chExt cx="9113590" cy="3130836"/>
          </a:xfrm>
        </p:grpSpPr>
        <p:sp>
          <p:nvSpPr>
            <p:cNvPr id="15" name="Cube 14"/>
            <p:cNvSpPr/>
            <p:nvPr/>
          </p:nvSpPr>
          <p:spPr>
            <a:xfrm>
              <a:off x="2652280" y="1634855"/>
              <a:ext cx="9113590" cy="2756922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772" b="1772"/>
            <a:stretch/>
          </p:blipFill>
          <p:spPr bwMode="auto">
            <a:xfrm>
              <a:off x="3960560" y="1278903"/>
              <a:ext cx="6436892" cy="313083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19370699" lon="3588530" rev="188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Up Arrow 17"/>
          <p:cNvSpPr/>
          <p:nvPr/>
        </p:nvSpPr>
        <p:spPr>
          <a:xfrm>
            <a:off x="9020561" y="4036532"/>
            <a:ext cx="1056180" cy="1501466"/>
          </a:xfrm>
          <a:prstGeom prst="upArrow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AARC Blueprint Architecture &amp; ELIXIR</a:t>
            </a:r>
            <a:endParaRPr lang="en-GB" sz="3200" dirty="0"/>
          </a:p>
        </p:txBody>
      </p:sp>
      <p:pic>
        <p:nvPicPr>
          <p:cNvPr id="1026" name="Picture 2" descr="-new-toget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7360"/>
            <a:ext cx="11177798" cy="39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89" y="30388"/>
            <a:ext cx="2913938" cy="170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8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39473</TotalTime>
  <Words>480</Words>
  <Application>Microsoft Office PowerPoint</Application>
  <PresentationFormat>Custom</PresentationFormat>
  <Paragraphs>147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GEANT Association</vt:lpstr>
      <vt:lpstr>PowerPoint Presentation</vt:lpstr>
      <vt:lpstr>PowerPoint Presentation</vt:lpstr>
      <vt:lpstr>The goals</vt:lpstr>
      <vt:lpstr>AARC: Analysis of User Communities and e-Infrastructure             Providers</vt:lpstr>
      <vt:lpstr>The functional Components</vt:lpstr>
      <vt:lpstr>Why the proxy model?</vt:lpstr>
      <vt:lpstr>The Functional Components and available AAI tools</vt:lpstr>
      <vt:lpstr>eduGAIN &amp; AARC</vt:lpstr>
      <vt:lpstr>AARC Blueprint Architecture &amp; ELIXIR</vt:lpstr>
      <vt:lpstr>AARC Blueprint Architecture &amp; ELIXIR</vt:lpstr>
      <vt:lpstr>AARC Blueprint Architecture &amp; EGI</vt:lpstr>
      <vt:lpstr>Aligning policy – should be simpler ‘inside a single country’</vt:lpstr>
      <vt:lpstr> First e-Infrastructure implementations for BPA &amp; pilots</vt:lpstr>
      <vt:lpstr>Pilots and demonstrators</vt:lpstr>
      <vt:lpstr>Flow for RCauth-like scenarios</vt:lpstr>
      <vt:lpstr>Comanage pilots – and the OS AttrMngtPilot</vt:lpstr>
      <vt:lpstr>AARC2: new engagement mechanisms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168</cp:revision>
  <cp:lastPrinted>2016-05-12T14:06:55Z</cp:lastPrinted>
  <dcterms:created xsi:type="dcterms:W3CDTF">2015-04-29T14:13:57Z</dcterms:created>
  <dcterms:modified xsi:type="dcterms:W3CDTF">2017-04-04T08:59:46Z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