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  <p:sldMasterId id="2147483728" r:id="rId2"/>
    <p:sldMasterId id="2147483741" r:id="rId3"/>
    <p:sldMasterId id="2147483830" r:id="rId4"/>
    <p:sldMasterId id="2147483839" r:id="rId5"/>
  </p:sldMasterIdLst>
  <p:notesMasterIdLst>
    <p:notesMasterId r:id="rId52"/>
  </p:notesMasterIdLst>
  <p:handoutMasterIdLst>
    <p:handoutMasterId r:id="rId53"/>
  </p:handoutMasterIdLst>
  <p:sldIdLst>
    <p:sldId id="258" r:id="rId6"/>
    <p:sldId id="399" r:id="rId7"/>
    <p:sldId id="400" r:id="rId8"/>
    <p:sldId id="366" r:id="rId9"/>
    <p:sldId id="385" r:id="rId10"/>
    <p:sldId id="390" r:id="rId11"/>
    <p:sldId id="389" r:id="rId12"/>
    <p:sldId id="393" r:id="rId13"/>
    <p:sldId id="282" r:id="rId14"/>
    <p:sldId id="284" r:id="rId15"/>
    <p:sldId id="291" r:id="rId16"/>
    <p:sldId id="285" r:id="rId17"/>
    <p:sldId id="293" r:id="rId18"/>
    <p:sldId id="297" r:id="rId19"/>
    <p:sldId id="311" r:id="rId20"/>
    <p:sldId id="313" r:id="rId21"/>
    <p:sldId id="315" r:id="rId22"/>
    <p:sldId id="303" r:id="rId23"/>
    <p:sldId id="307" r:id="rId24"/>
    <p:sldId id="305" r:id="rId25"/>
    <p:sldId id="306" r:id="rId26"/>
    <p:sldId id="382" r:id="rId27"/>
    <p:sldId id="322" r:id="rId28"/>
    <p:sldId id="319" r:id="rId29"/>
    <p:sldId id="394" r:id="rId30"/>
    <p:sldId id="395" r:id="rId31"/>
    <p:sldId id="387" r:id="rId32"/>
    <p:sldId id="396" r:id="rId33"/>
    <p:sldId id="321" r:id="rId34"/>
    <p:sldId id="323" r:id="rId35"/>
    <p:sldId id="324" r:id="rId36"/>
    <p:sldId id="397" r:id="rId37"/>
    <p:sldId id="398" r:id="rId38"/>
    <p:sldId id="328" r:id="rId39"/>
    <p:sldId id="380" r:id="rId40"/>
    <p:sldId id="391" r:id="rId41"/>
    <p:sldId id="392" r:id="rId42"/>
    <p:sldId id="330" r:id="rId43"/>
    <p:sldId id="337" r:id="rId44"/>
    <p:sldId id="331" r:id="rId45"/>
    <p:sldId id="332" r:id="rId46"/>
    <p:sldId id="333" r:id="rId47"/>
    <p:sldId id="334" r:id="rId48"/>
    <p:sldId id="377" r:id="rId49"/>
    <p:sldId id="379" r:id="rId50"/>
    <p:sldId id="335" r:id="rId51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B3D"/>
    <a:srgbClr val="6F2575"/>
    <a:srgbClr val="F6791C"/>
    <a:srgbClr val="001A3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409" autoAdjust="0"/>
    <p:restoredTop sz="94670"/>
  </p:normalViewPr>
  <p:slideViewPr>
    <p:cSldViewPr snapToGrid="0" snapToObjects="1">
      <p:cViewPr varScale="1">
        <p:scale>
          <a:sx n="125" d="100"/>
          <a:sy n="125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04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8E4F01-E98C-46D1-8EAE-5FF8F83C507A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AC5A48-779B-4237-8BB9-512CCFB3254E}">
      <dgm:prSet phldrT="[Text]"/>
      <dgm:spPr/>
      <dgm:t>
        <a:bodyPr lIns="822960" rIns="0"/>
        <a:lstStyle/>
        <a:p>
          <a:r>
            <a:rPr lang="en-US" dirty="0" smtClean="0"/>
            <a:t>Governance Board</a:t>
          </a:r>
          <a:endParaRPr lang="en-US" dirty="0"/>
        </a:p>
      </dgm:t>
    </dgm:pt>
    <dgm:pt modelId="{D7B83923-93AD-43F5-BD4B-F69A7606976A}" type="parTrans" cxnId="{080949EE-B4DD-4411-95B8-C0D503FEE8AD}">
      <dgm:prSet/>
      <dgm:spPr/>
      <dgm:t>
        <a:bodyPr/>
        <a:lstStyle/>
        <a:p>
          <a:endParaRPr lang="en-US"/>
        </a:p>
      </dgm:t>
    </dgm:pt>
    <dgm:pt modelId="{EE59E471-9F07-4539-96AF-665355481133}" type="sibTrans" cxnId="{080949EE-B4DD-4411-95B8-C0D503FEE8AD}">
      <dgm:prSet/>
      <dgm:spPr/>
      <dgm:t>
        <a:bodyPr/>
        <a:lstStyle/>
        <a:p>
          <a:endParaRPr lang="en-US"/>
        </a:p>
      </dgm:t>
    </dgm:pt>
    <dgm:pt modelId="{167B848C-0BC9-4754-B1A8-571D165FB027}" type="asst">
      <dgm:prSet phldrT="[Text]"/>
      <dgm:spPr/>
      <dgm:t>
        <a:bodyPr lIns="822960" rIns="0"/>
        <a:lstStyle/>
        <a:p>
          <a:r>
            <a:rPr lang="en-US" dirty="0" err="1" smtClean="0"/>
            <a:t>RCauth</a:t>
          </a:r>
          <a:r>
            <a:rPr lang="en-US" dirty="0" smtClean="0"/>
            <a:t> PMA</a:t>
          </a:r>
          <a:endParaRPr lang="en-US" dirty="0"/>
        </a:p>
      </dgm:t>
    </dgm:pt>
    <dgm:pt modelId="{3A6DFB73-CD29-4659-B56B-570420199147}" type="sibTrans" cxnId="{07DC2BFB-A192-441A-9977-8604BC320769}">
      <dgm:prSet/>
      <dgm:spPr/>
      <dgm:t>
        <a:bodyPr/>
        <a:lstStyle/>
        <a:p>
          <a:endParaRPr lang="en-US"/>
        </a:p>
      </dgm:t>
    </dgm:pt>
    <dgm:pt modelId="{E8444021-4AA8-4810-9F2B-3241C7B7240D}" type="parTrans" cxnId="{07DC2BFB-A192-441A-9977-8604BC320769}">
      <dgm:prSet/>
      <dgm:spPr/>
      <dgm:t>
        <a:bodyPr/>
        <a:lstStyle/>
        <a:p>
          <a:endParaRPr lang="en-US"/>
        </a:p>
      </dgm:t>
    </dgm:pt>
    <dgm:pt modelId="{F2B7DA55-5ECF-48FF-B4BB-7B2643F12549}">
      <dgm:prSet phldrT="[Text]"/>
      <dgm:spPr/>
      <dgm:t>
        <a:bodyPr lIns="822960" rIns="0"/>
        <a:lstStyle/>
        <a:p>
          <a:r>
            <a:rPr lang="en-US" dirty="0" smtClean="0"/>
            <a:t>Ops Coordination Team</a:t>
          </a:r>
          <a:endParaRPr lang="en-US" dirty="0"/>
        </a:p>
      </dgm:t>
    </dgm:pt>
    <dgm:pt modelId="{E960D01A-85C1-45BA-AEC3-3F1114A50E0F}" type="sibTrans" cxnId="{25FB18F5-E051-482D-9B7A-7065FC13C043}">
      <dgm:prSet/>
      <dgm:spPr/>
      <dgm:t>
        <a:bodyPr/>
        <a:lstStyle/>
        <a:p>
          <a:endParaRPr lang="en-US"/>
        </a:p>
      </dgm:t>
    </dgm:pt>
    <dgm:pt modelId="{BEA8430C-3FB6-4C44-83AC-48875C502814}" type="parTrans" cxnId="{25FB18F5-E051-482D-9B7A-7065FC13C043}">
      <dgm:prSet/>
      <dgm:spPr/>
      <dgm:t>
        <a:bodyPr/>
        <a:lstStyle/>
        <a:p>
          <a:endParaRPr lang="en-US"/>
        </a:p>
      </dgm:t>
    </dgm:pt>
    <dgm:pt modelId="{0F00426C-3883-4A49-889C-F358C36957C0}" type="pres">
      <dgm:prSet presAssocID="{448E4F01-E98C-46D1-8EAE-5FF8F83C50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2E03E18-009F-402C-AD7D-65B6A063AD8D}" type="pres">
      <dgm:prSet presAssocID="{D6AC5A48-779B-4237-8BB9-512CCFB3254E}" presName="hierRoot1" presStyleCnt="0"/>
      <dgm:spPr/>
    </dgm:pt>
    <dgm:pt modelId="{6422EAE3-C8EB-487C-B140-4212779949DC}" type="pres">
      <dgm:prSet presAssocID="{D6AC5A48-779B-4237-8BB9-512CCFB3254E}" presName="composite" presStyleCnt="0"/>
      <dgm:spPr/>
    </dgm:pt>
    <dgm:pt modelId="{D6EEFAB6-1401-4F53-BFC9-02A2FC5B882A}" type="pres">
      <dgm:prSet presAssocID="{D6AC5A48-779B-4237-8BB9-512CCFB3254E}" presName="image" presStyleLbl="node0" presStyleIdx="0" presStyleCnt="1"/>
      <dgm:spPr/>
    </dgm:pt>
    <dgm:pt modelId="{BAF2B5AE-775E-4821-9406-B6A485DF6971}" type="pres">
      <dgm:prSet presAssocID="{D6AC5A48-779B-4237-8BB9-512CCFB3254E}" presName="text" presStyleLbl="revTx" presStyleIdx="0" presStyleCnt="3" custScaleX="1008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A65DF6-98F9-4A12-9D01-F149EA6A8BEE}" type="pres">
      <dgm:prSet presAssocID="{D6AC5A48-779B-4237-8BB9-512CCFB3254E}" presName="hierChild2" presStyleCnt="0"/>
      <dgm:spPr/>
    </dgm:pt>
    <dgm:pt modelId="{ECAE533D-2959-4C59-86AD-5E4B0C906EE5}" type="pres">
      <dgm:prSet presAssocID="{E8444021-4AA8-4810-9F2B-3241C7B7240D}" presName="Name10" presStyleLbl="parChTrans1D2" presStyleIdx="0" presStyleCnt="1"/>
      <dgm:spPr/>
      <dgm:t>
        <a:bodyPr/>
        <a:lstStyle/>
        <a:p>
          <a:endParaRPr lang="en-US"/>
        </a:p>
      </dgm:t>
    </dgm:pt>
    <dgm:pt modelId="{FE25FCA7-7587-42E3-932F-B84D38A1E611}" type="pres">
      <dgm:prSet presAssocID="{167B848C-0BC9-4754-B1A8-571D165FB027}" presName="hierRoot2" presStyleCnt="0"/>
      <dgm:spPr/>
    </dgm:pt>
    <dgm:pt modelId="{6BE858BE-D372-4A6E-A824-3B62A2CE51D9}" type="pres">
      <dgm:prSet presAssocID="{167B848C-0BC9-4754-B1A8-571D165FB027}" presName="composite2" presStyleCnt="0"/>
      <dgm:spPr/>
    </dgm:pt>
    <dgm:pt modelId="{57CDE482-9592-4032-825C-1DDABD30E7A7}" type="pres">
      <dgm:prSet presAssocID="{167B848C-0BC9-4754-B1A8-571D165FB027}" presName="image2" presStyleLbl="asst1" presStyleIdx="0" presStyleCnt="1"/>
      <dgm:spPr/>
    </dgm:pt>
    <dgm:pt modelId="{060543C8-3705-4F92-A2E2-FAAA481F9308}" type="pres">
      <dgm:prSet presAssocID="{167B848C-0BC9-4754-B1A8-571D165FB027}" presName="text2" presStyleLbl="revTx" presStyleIdx="1" presStyleCnt="3" custScaleX="1008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A66F86-D932-4658-A414-0C8563C3B97D}" type="pres">
      <dgm:prSet presAssocID="{167B848C-0BC9-4754-B1A8-571D165FB027}" presName="hierChild3" presStyleCnt="0"/>
      <dgm:spPr/>
    </dgm:pt>
    <dgm:pt modelId="{E786466B-C7BB-4760-821C-F63EEBCB56BE}" type="pres">
      <dgm:prSet presAssocID="{BEA8430C-3FB6-4C44-83AC-48875C502814}" presName="Name17" presStyleLbl="parChTrans1D3" presStyleIdx="0" presStyleCnt="1"/>
      <dgm:spPr/>
      <dgm:t>
        <a:bodyPr/>
        <a:lstStyle/>
        <a:p>
          <a:endParaRPr lang="en-US"/>
        </a:p>
      </dgm:t>
    </dgm:pt>
    <dgm:pt modelId="{D4AE6593-C952-4152-8537-AB328B6FA863}" type="pres">
      <dgm:prSet presAssocID="{F2B7DA55-5ECF-48FF-B4BB-7B2643F12549}" presName="hierRoot3" presStyleCnt="0"/>
      <dgm:spPr/>
    </dgm:pt>
    <dgm:pt modelId="{E076F92E-8768-4B77-974F-935D747BA56C}" type="pres">
      <dgm:prSet presAssocID="{F2B7DA55-5ECF-48FF-B4BB-7B2643F12549}" presName="composite3" presStyleCnt="0"/>
      <dgm:spPr/>
    </dgm:pt>
    <dgm:pt modelId="{F619059F-D3CD-4AA7-97D9-0F189F846E3E}" type="pres">
      <dgm:prSet presAssocID="{F2B7DA55-5ECF-48FF-B4BB-7B2643F12549}" presName="image3" presStyleLbl="node3" presStyleIdx="0" presStyleCnt="1"/>
      <dgm:spPr/>
    </dgm:pt>
    <dgm:pt modelId="{3C64E244-6A80-4547-88E2-F40A339DFB9B}" type="pres">
      <dgm:prSet presAssocID="{F2B7DA55-5ECF-48FF-B4BB-7B2643F12549}" presName="text3" presStyleLbl="revTx" presStyleIdx="2" presStyleCnt="3" custScaleX="1008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D3F35E-8F0E-47F1-9D10-E35DDDD35EBB}" type="pres">
      <dgm:prSet presAssocID="{F2B7DA55-5ECF-48FF-B4BB-7B2643F12549}" presName="hierChild4" presStyleCnt="0"/>
      <dgm:spPr/>
    </dgm:pt>
  </dgm:ptLst>
  <dgm:cxnLst>
    <dgm:cxn modelId="{07DC2BFB-A192-441A-9977-8604BC320769}" srcId="{D6AC5A48-779B-4237-8BB9-512CCFB3254E}" destId="{167B848C-0BC9-4754-B1A8-571D165FB027}" srcOrd="0" destOrd="0" parTransId="{E8444021-4AA8-4810-9F2B-3241C7B7240D}" sibTransId="{3A6DFB73-CD29-4659-B56B-570420199147}"/>
    <dgm:cxn modelId="{F1C6301C-7039-4A4E-B22E-7A90738245AE}" type="presOf" srcId="{D6AC5A48-779B-4237-8BB9-512CCFB3254E}" destId="{BAF2B5AE-775E-4821-9406-B6A485DF6971}" srcOrd="0" destOrd="0" presId="urn:microsoft.com/office/officeart/2009/layout/CirclePictureHierarchy"/>
    <dgm:cxn modelId="{25FB18F5-E051-482D-9B7A-7065FC13C043}" srcId="{167B848C-0BC9-4754-B1A8-571D165FB027}" destId="{F2B7DA55-5ECF-48FF-B4BB-7B2643F12549}" srcOrd="0" destOrd="0" parTransId="{BEA8430C-3FB6-4C44-83AC-48875C502814}" sibTransId="{E960D01A-85C1-45BA-AEC3-3F1114A50E0F}"/>
    <dgm:cxn modelId="{35B8710A-A6FE-45BC-9E7A-EF27053CFB07}" type="presOf" srcId="{167B848C-0BC9-4754-B1A8-571D165FB027}" destId="{060543C8-3705-4F92-A2E2-FAAA481F9308}" srcOrd="0" destOrd="0" presId="urn:microsoft.com/office/officeart/2009/layout/CirclePictureHierarchy"/>
    <dgm:cxn modelId="{CDE824EB-5A42-4439-A1FB-8690D849F20B}" type="presOf" srcId="{448E4F01-E98C-46D1-8EAE-5FF8F83C507A}" destId="{0F00426C-3883-4A49-889C-F358C36957C0}" srcOrd="0" destOrd="0" presId="urn:microsoft.com/office/officeart/2009/layout/CirclePictureHierarchy"/>
    <dgm:cxn modelId="{3550075C-B104-439A-A73A-099F9B239FAA}" type="presOf" srcId="{F2B7DA55-5ECF-48FF-B4BB-7B2643F12549}" destId="{3C64E244-6A80-4547-88E2-F40A339DFB9B}" srcOrd="0" destOrd="0" presId="urn:microsoft.com/office/officeart/2009/layout/CirclePictureHierarchy"/>
    <dgm:cxn modelId="{080949EE-B4DD-4411-95B8-C0D503FEE8AD}" srcId="{448E4F01-E98C-46D1-8EAE-5FF8F83C507A}" destId="{D6AC5A48-779B-4237-8BB9-512CCFB3254E}" srcOrd="0" destOrd="0" parTransId="{D7B83923-93AD-43F5-BD4B-F69A7606976A}" sibTransId="{EE59E471-9F07-4539-96AF-665355481133}"/>
    <dgm:cxn modelId="{6D59E1DA-3DD8-40B9-847A-D85EC8FE6E84}" type="presOf" srcId="{BEA8430C-3FB6-4C44-83AC-48875C502814}" destId="{E786466B-C7BB-4760-821C-F63EEBCB56BE}" srcOrd="0" destOrd="0" presId="urn:microsoft.com/office/officeart/2009/layout/CirclePictureHierarchy"/>
    <dgm:cxn modelId="{D16E72CA-11CD-4C7D-B6FF-ECA326BAD9B0}" type="presOf" srcId="{E8444021-4AA8-4810-9F2B-3241C7B7240D}" destId="{ECAE533D-2959-4C59-86AD-5E4B0C906EE5}" srcOrd="0" destOrd="0" presId="urn:microsoft.com/office/officeart/2009/layout/CirclePictureHierarchy"/>
    <dgm:cxn modelId="{1B2C736D-41F1-4E73-97FA-5124EFFA22E1}" type="presParOf" srcId="{0F00426C-3883-4A49-889C-F358C36957C0}" destId="{92E03E18-009F-402C-AD7D-65B6A063AD8D}" srcOrd="0" destOrd="0" presId="urn:microsoft.com/office/officeart/2009/layout/CirclePictureHierarchy"/>
    <dgm:cxn modelId="{91EF2EFE-8566-490A-B128-D72965EA1CD5}" type="presParOf" srcId="{92E03E18-009F-402C-AD7D-65B6A063AD8D}" destId="{6422EAE3-C8EB-487C-B140-4212779949DC}" srcOrd="0" destOrd="0" presId="urn:microsoft.com/office/officeart/2009/layout/CirclePictureHierarchy"/>
    <dgm:cxn modelId="{AC04A461-7256-4770-900F-54661D6AF16B}" type="presParOf" srcId="{6422EAE3-C8EB-487C-B140-4212779949DC}" destId="{D6EEFAB6-1401-4F53-BFC9-02A2FC5B882A}" srcOrd="0" destOrd="0" presId="urn:microsoft.com/office/officeart/2009/layout/CirclePictureHierarchy"/>
    <dgm:cxn modelId="{143AE832-F7E4-4297-981C-BA6DAEF280A3}" type="presParOf" srcId="{6422EAE3-C8EB-487C-B140-4212779949DC}" destId="{BAF2B5AE-775E-4821-9406-B6A485DF6971}" srcOrd="1" destOrd="0" presId="urn:microsoft.com/office/officeart/2009/layout/CirclePictureHierarchy"/>
    <dgm:cxn modelId="{29EFCD73-0992-4CBD-9965-62065CAD644D}" type="presParOf" srcId="{92E03E18-009F-402C-AD7D-65B6A063AD8D}" destId="{8BA65DF6-98F9-4A12-9D01-F149EA6A8BEE}" srcOrd="1" destOrd="0" presId="urn:microsoft.com/office/officeart/2009/layout/CirclePictureHierarchy"/>
    <dgm:cxn modelId="{533666A0-7BAC-4E01-B7E1-B7C440F3ACC9}" type="presParOf" srcId="{8BA65DF6-98F9-4A12-9D01-F149EA6A8BEE}" destId="{ECAE533D-2959-4C59-86AD-5E4B0C906EE5}" srcOrd="0" destOrd="0" presId="urn:microsoft.com/office/officeart/2009/layout/CirclePictureHierarchy"/>
    <dgm:cxn modelId="{167D00C9-FD36-4A52-BB0B-1D318CE38D9C}" type="presParOf" srcId="{8BA65DF6-98F9-4A12-9D01-F149EA6A8BEE}" destId="{FE25FCA7-7587-42E3-932F-B84D38A1E611}" srcOrd="1" destOrd="0" presId="urn:microsoft.com/office/officeart/2009/layout/CirclePictureHierarchy"/>
    <dgm:cxn modelId="{4CFB12A7-A84B-4377-B90B-577FC7F24B49}" type="presParOf" srcId="{FE25FCA7-7587-42E3-932F-B84D38A1E611}" destId="{6BE858BE-D372-4A6E-A824-3B62A2CE51D9}" srcOrd="0" destOrd="0" presId="urn:microsoft.com/office/officeart/2009/layout/CirclePictureHierarchy"/>
    <dgm:cxn modelId="{76B57A74-F1EE-4586-AF00-2E34203C5206}" type="presParOf" srcId="{6BE858BE-D372-4A6E-A824-3B62A2CE51D9}" destId="{57CDE482-9592-4032-825C-1DDABD30E7A7}" srcOrd="0" destOrd="0" presId="urn:microsoft.com/office/officeart/2009/layout/CirclePictureHierarchy"/>
    <dgm:cxn modelId="{002DC789-C3A5-4477-BA1E-D01D341572E4}" type="presParOf" srcId="{6BE858BE-D372-4A6E-A824-3B62A2CE51D9}" destId="{060543C8-3705-4F92-A2E2-FAAA481F9308}" srcOrd="1" destOrd="0" presId="urn:microsoft.com/office/officeart/2009/layout/CirclePictureHierarchy"/>
    <dgm:cxn modelId="{1FBD8C91-C051-4F1F-A960-3AA45F023F43}" type="presParOf" srcId="{FE25FCA7-7587-42E3-932F-B84D38A1E611}" destId="{7AA66F86-D932-4658-A414-0C8563C3B97D}" srcOrd="1" destOrd="0" presId="urn:microsoft.com/office/officeart/2009/layout/CirclePictureHierarchy"/>
    <dgm:cxn modelId="{880623C1-DF74-4DDB-A640-6E153EE1B220}" type="presParOf" srcId="{7AA66F86-D932-4658-A414-0C8563C3B97D}" destId="{E786466B-C7BB-4760-821C-F63EEBCB56BE}" srcOrd="0" destOrd="0" presId="urn:microsoft.com/office/officeart/2009/layout/CirclePictureHierarchy"/>
    <dgm:cxn modelId="{721111E4-332C-4E8F-A463-74D5E48F2947}" type="presParOf" srcId="{7AA66F86-D932-4658-A414-0C8563C3B97D}" destId="{D4AE6593-C952-4152-8537-AB328B6FA863}" srcOrd="1" destOrd="0" presId="urn:microsoft.com/office/officeart/2009/layout/CirclePictureHierarchy"/>
    <dgm:cxn modelId="{DDA9C15A-8902-4E44-B163-BA20A9862DD0}" type="presParOf" srcId="{D4AE6593-C952-4152-8537-AB328B6FA863}" destId="{E076F92E-8768-4B77-974F-935D747BA56C}" srcOrd="0" destOrd="0" presId="urn:microsoft.com/office/officeart/2009/layout/CirclePictureHierarchy"/>
    <dgm:cxn modelId="{53EC1A40-495D-4894-B7E5-ACFF3427B9C0}" type="presParOf" srcId="{E076F92E-8768-4B77-974F-935D747BA56C}" destId="{F619059F-D3CD-4AA7-97D9-0F189F846E3E}" srcOrd="0" destOrd="0" presId="urn:microsoft.com/office/officeart/2009/layout/CirclePictureHierarchy"/>
    <dgm:cxn modelId="{86E3B190-1EBF-45D9-8D12-D727A26ADBBF}" type="presParOf" srcId="{E076F92E-8768-4B77-974F-935D747BA56C}" destId="{3C64E244-6A80-4547-88E2-F40A339DFB9B}" srcOrd="1" destOrd="0" presId="urn:microsoft.com/office/officeart/2009/layout/CirclePictureHierarchy"/>
    <dgm:cxn modelId="{0AA804F5-52DC-4916-8E80-C25883F8BD64}" type="presParOf" srcId="{D4AE6593-C952-4152-8537-AB328B6FA863}" destId="{6AD3F35E-8F0E-47F1-9D10-E35DDDD35EBB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3F0290-34C2-49F9-B221-3452E5B734D5}" type="doc">
      <dgm:prSet loTypeId="urn:microsoft.com/office/officeart/2005/8/layout/cycle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798D064-DE0F-4D33-B368-21352B032682}">
      <dgm:prSet phldrT="[Text]"/>
      <dgm:spPr/>
      <dgm:t>
        <a:bodyPr/>
        <a:lstStyle/>
        <a:p>
          <a:r>
            <a:rPr lang="en-US" dirty="0" smtClean="0"/>
            <a:t>STFC</a:t>
          </a:r>
          <a:endParaRPr lang="en-US" dirty="0"/>
        </a:p>
      </dgm:t>
    </dgm:pt>
    <dgm:pt modelId="{E72178C1-594E-4354-B375-F29ADE27B665}" type="parTrans" cxnId="{E92D96AB-1DD9-4670-8DEE-0A344D87CDCC}">
      <dgm:prSet/>
      <dgm:spPr/>
      <dgm:t>
        <a:bodyPr/>
        <a:lstStyle/>
        <a:p>
          <a:endParaRPr lang="en-US"/>
        </a:p>
      </dgm:t>
    </dgm:pt>
    <dgm:pt modelId="{54AAF65D-C4FB-43CF-87DF-20403AAED67B}" type="sibTrans" cxnId="{E92D96AB-1DD9-4670-8DEE-0A344D87CDCC}">
      <dgm:prSet/>
      <dgm:spPr/>
      <dgm:t>
        <a:bodyPr/>
        <a:lstStyle/>
        <a:p>
          <a:endParaRPr lang="en-US"/>
        </a:p>
      </dgm:t>
    </dgm:pt>
    <dgm:pt modelId="{EF72B0BF-5961-4BA5-992F-4C97FB881B3B}">
      <dgm:prSet phldrT="[Text]"/>
      <dgm:spPr/>
      <dgm:t>
        <a:bodyPr/>
        <a:lstStyle/>
        <a:p>
          <a:r>
            <a:rPr lang="en-US" dirty="0" smtClean="0"/>
            <a:t>GRNET</a:t>
          </a:r>
          <a:endParaRPr lang="en-US" dirty="0"/>
        </a:p>
      </dgm:t>
    </dgm:pt>
    <dgm:pt modelId="{D3E3CFF8-BA87-4DFA-B7D0-99D0085C158E}" type="parTrans" cxnId="{975A08A4-9650-46DD-AE92-005F3AEF5788}">
      <dgm:prSet/>
      <dgm:spPr/>
      <dgm:t>
        <a:bodyPr/>
        <a:lstStyle/>
        <a:p>
          <a:endParaRPr lang="en-US"/>
        </a:p>
      </dgm:t>
    </dgm:pt>
    <dgm:pt modelId="{A78E3050-F973-4990-B50B-F5B824CE9A23}" type="sibTrans" cxnId="{975A08A4-9650-46DD-AE92-005F3AEF5788}">
      <dgm:prSet/>
      <dgm:spPr/>
      <dgm:t>
        <a:bodyPr/>
        <a:lstStyle/>
        <a:p>
          <a:endParaRPr lang="en-US"/>
        </a:p>
      </dgm:t>
    </dgm:pt>
    <dgm:pt modelId="{D5F5A781-72E8-4F1D-9CAC-CEC6D0C77F1B}">
      <dgm:prSet phldrT="[Text]"/>
      <dgm:spPr/>
      <dgm:t>
        <a:bodyPr/>
        <a:lstStyle/>
        <a:p>
          <a:r>
            <a:rPr lang="en-US" dirty="0" smtClean="0"/>
            <a:t>Nikhef</a:t>
          </a:r>
          <a:endParaRPr lang="en-US" dirty="0"/>
        </a:p>
      </dgm:t>
    </dgm:pt>
    <dgm:pt modelId="{170F08FB-121C-48BD-840D-960B165462F5}" type="parTrans" cxnId="{0EA66792-9123-430C-9D3E-367BC8290F8E}">
      <dgm:prSet/>
      <dgm:spPr/>
      <dgm:t>
        <a:bodyPr/>
        <a:lstStyle/>
        <a:p>
          <a:endParaRPr lang="en-US"/>
        </a:p>
      </dgm:t>
    </dgm:pt>
    <dgm:pt modelId="{415426FD-BFE5-44E1-8E4C-94164502DC50}" type="sibTrans" cxnId="{0EA66792-9123-430C-9D3E-367BC8290F8E}">
      <dgm:prSet/>
      <dgm:spPr/>
      <dgm:t>
        <a:bodyPr/>
        <a:lstStyle/>
        <a:p>
          <a:endParaRPr lang="en-US"/>
        </a:p>
      </dgm:t>
    </dgm:pt>
    <dgm:pt modelId="{06D79FEB-0177-4583-9F2B-1067802206E5}" type="pres">
      <dgm:prSet presAssocID="{693F0290-34C2-49F9-B221-3452E5B734D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BE3F5-9538-47E3-833E-4CA93BC90B2A}" type="pres">
      <dgm:prSet presAssocID="{2798D064-DE0F-4D33-B368-21352B0326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5B877-B923-4097-B8C3-2A9B47B1FC2C}" type="pres">
      <dgm:prSet presAssocID="{2798D064-DE0F-4D33-B368-21352B032682}" presName="spNode" presStyleCnt="0"/>
      <dgm:spPr/>
    </dgm:pt>
    <dgm:pt modelId="{0B8EACBB-8CA9-444D-9086-FA4B617FBE48}" type="pres">
      <dgm:prSet presAssocID="{54AAF65D-C4FB-43CF-87DF-20403AAED67B}" presName="sibTrans" presStyleLbl="sibTrans1D1" presStyleIdx="0" presStyleCnt="3"/>
      <dgm:spPr/>
      <dgm:t>
        <a:bodyPr/>
        <a:lstStyle/>
        <a:p>
          <a:endParaRPr lang="en-US"/>
        </a:p>
      </dgm:t>
    </dgm:pt>
    <dgm:pt modelId="{2C60587E-F907-4A1F-880D-376CE71B3AB5}" type="pres">
      <dgm:prSet presAssocID="{EF72B0BF-5961-4BA5-992F-4C97FB881B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8A2ADD-AB6D-4310-B55B-68BCF3E93B86}" type="pres">
      <dgm:prSet presAssocID="{EF72B0BF-5961-4BA5-992F-4C97FB881B3B}" presName="spNode" presStyleCnt="0"/>
      <dgm:spPr/>
    </dgm:pt>
    <dgm:pt modelId="{35EEB9E1-A6C1-46EA-810B-3546BE5C1B24}" type="pres">
      <dgm:prSet presAssocID="{A78E3050-F973-4990-B50B-F5B824CE9A23}" presName="sibTrans" presStyleLbl="sibTrans1D1" presStyleIdx="1" presStyleCnt="3"/>
      <dgm:spPr/>
      <dgm:t>
        <a:bodyPr/>
        <a:lstStyle/>
        <a:p>
          <a:endParaRPr lang="en-US"/>
        </a:p>
      </dgm:t>
    </dgm:pt>
    <dgm:pt modelId="{558FDC3D-E3F9-47B4-A21C-12FB2394924A}" type="pres">
      <dgm:prSet presAssocID="{D5F5A781-72E8-4F1D-9CAC-CEC6D0C77F1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D08AC-2251-4968-B101-DFE9007D60E4}" type="pres">
      <dgm:prSet presAssocID="{D5F5A781-72E8-4F1D-9CAC-CEC6D0C77F1B}" presName="spNode" presStyleCnt="0"/>
      <dgm:spPr/>
    </dgm:pt>
    <dgm:pt modelId="{20B826B6-E233-4950-A407-26E768120E4E}" type="pres">
      <dgm:prSet presAssocID="{415426FD-BFE5-44E1-8E4C-94164502DC50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FD7B429F-93DE-4733-9AC4-7AEADB24BCDF}" type="presOf" srcId="{D5F5A781-72E8-4F1D-9CAC-CEC6D0C77F1B}" destId="{558FDC3D-E3F9-47B4-A21C-12FB2394924A}" srcOrd="0" destOrd="0" presId="urn:microsoft.com/office/officeart/2005/8/layout/cycle6"/>
    <dgm:cxn modelId="{EEE27E08-4956-4475-BE5A-B494238E03FA}" type="presOf" srcId="{2798D064-DE0F-4D33-B368-21352B032682}" destId="{614BE3F5-9538-47E3-833E-4CA93BC90B2A}" srcOrd="0" destOrd="0" presId="urn:microsoft.com/office/officeart/2005/8/layout/cycle6"/>
    <dgm:cxn modelId="{CD7F46A1-BFEA-487F-AF65-95A45146BA2D}" type="presOf" srcId="{A78E3050-F973-4990-B50B-F5B824CE9A23}" destId="{35EEB9E1-A6C1-46EA-810B-3546BE5C1B24}" srcOrd="0" destOrd="0" presId="urn:microsoft.com/office/officeart/2005/8/layout/cycle6"/>
    <dgm:cxn modelId="{CEF0E326-5684-4568-8704-B5399C2B8A51}" type="presOf" srcId="{54AAF65D-C4FB-43CF-87DF-20403AAED67B}" destId="{0B8EACBB-8CA9-444D-9086-FA4B617FBE48}" srcOrd="0" destOrd="0" presId="urn:microsoft.com/office/officeart/2005/8/layout/cycle6"/>
    <dgm:cxn modelId="{0EA66792-9123-430C-9D3E-367BC8290F8E}" srcId="{693F0290-34C2-49F9-B221-3452E5B734D5}" destId="{D5F5A781-72E8-4F1D-9CAC-CEC6D0C77F1B}" srcOrd="2" destOrd="0" parTransId="{170F08FB-121C-48BD-840D-960B165462F5}" sibTransId="{415426FD-BFE5-44E1-8E4C-94164502DC50}"/>
    <dgm:cxn modelId="{9046CD41-1E07-4F80-8360-D1F6D7581187}" type="presOf" srcId="{EF72B0BF-5961-4BA5-992F-4C97FB881B3B}" destId="{2C60587E-F907-4A1F-880D-376CE71B3AB5}" srcOrd="0" destOrd="0" presId="urn:microsoft.com/office/officeart/2005/8/layout/cycle6"/>
    <dgm:cxn modelId="{975A08A4-9650-46DD-AE92-005F3AEF5788}" srcId="{693F0290-34C2-49F9-B221-3452E5B734D5}" destId="{EF72B0BF-5961-4BA5-992F-4C97FB881B3B}" srcOrd="1" destOrd="0" parTransId="{D3E3CFF8-BA87-4DFA-B7D0-99D0085C158E}" sibTransId="{A78E3050-F973-4990-B50B-F5B824CE9A23}"/>
    <dgm:cxn modelId="{E92D96AB-1DD9-4670-8DEE-0A344D87CDCC}" srcId="{693F0290-34C2-49F9-B221-3452E5B734D5}" destId="{2798D064-DE0F-4D33-B368-21352B032682}" srcOrd="0" destOrd="0" parTransId="{E72178C1-594E-4354-B375-F29ADE27B665}" sibTransId="{54AAF65D-C4FB-43CF-87DF-20403AAED67B}"/>
    <dgm:cxn modelId="{9E7BFF74-1145-4596-AECE-8A0F2C155F32}" type="presOf" srcId="{693F0290-34C2-49F9-B221-3452E5B734D5}" destId="{06D79FEB-0177-4583-9F2B-1067802206E5}" srcOrd="0" destOrd="0" presId="urn:microsoft.com/office/officeart/2005/8/layout/cycle6"/>
    <dgm:cxn modelId="{DDAB4694-590A-4EBF-B7FD-DC6478B8E64D}" type="presOf" srcId="{415426FD-BFE5-44E1-8E4C-94164502DC50}" destId="{20B826B6-E233-4950-A407-26E768120E4E}" srcOrd="0" destOrd="0" presId="urn:microsoft.com/office/officeart/2005/8/layout/cycle6"/>
    <dgm:cxn modelId="{18D62240-560C-4436-BFE7-FF011EC38FB6}" type="presParOf" srcId="{06D79FEB-0177-4583-9F2B-1067802206E5}" destId="{614BE3F5-9538-47E3-833E-4CA93BC90B2A}" srcOrd="0" destOrd="0" presId="urn:microsoft.com/office/officeart/2005/8/layout/cycle6"/>
    <dgm:cxn modelId="{E70170C3-9849-4617-ACEE-B084A127A0A0}" type="presParOf" srcId="{06D79FEB-0177-4583-9F2B-1067802206E5}" destId="{1425B877-B923-4097-B8C3-2A9B47B1FC2C}" srcOrd="1" destOrd="0" presId="urn:microsoft.com/office/officeart/2005/8/layout/cycle6"/>
    <dgm:cxn modelId="{38C761FC-FAFA-4648-966D-3A3F593C7FF3}" type="presParOf" srcId="{06D79FEB-0177-4583-9F2B-1067802206E5}" destId="{0B8EACBB-8CA9-444D-9086-FA4B617FBE48}" srcOrd="2" destOrd="0" presId="urn:microsoft.com/office/officeart/2005/8/layout/cycle6"/>
    <dgm:cxn modelId="{41C581D1-2B94-486C-AC20-2D6AC789114B}" type="presParOf" srcId="{06D79FEB-0177-4583-9F2B-1067802206E5}" destId="{2C60587E-F907-4A1F-880D-376CE71B3AB5}" srcOrd="3" destOrd="0" presId="urn:microsoft.com/office/officeart/2005/8/layout/cycle6"/>
    <dgm:cxn modelId="{DF9F4D99-7317-433F-9BF6-66338265EEA4}" type="presParOf" srcId="{06D79FEB-0177-4583-9F2B-1067802206E5}" destId="{0F8A2ADD-AB6D-4310-B55B-68BCF3E93B86}" srcOrd="4" destOrd="0" presId="urn:microsoft.com/office/officeart/2005/8/layout/cycle6"/>
    <dgm:cxn modelId="{80C8DE4E-5C9A-4AEC-A106-7FA438800352}" type="presParOf" srcId="{06D79FEB-0177-4583-9F2B-1067802206E5}" destId="{35EEB9E1-A6C1-46EA-810B-3546BE5C1B24}" srcOrd="5" destOrd="0" presId="urn:microsoft.com/office/officeart/2005/8/layout/cycle6"/>
    <dgm:cxn modelId="{5C2F9CD6-9034-479C-8D25-F4DCD67D571C}" type="presParOf" srcId="{06D79FEB-0177-4583-9F2B-1067802206E5}" destId="{558FDC3D-E3F9-47B4-A21C-12FB2394924A}" srcOrd="6" destOrd="0" presId="urn:microsoft.com/office/officeart/2005/8/layout/cycle6"/>
    <dgm:cxn modelId="{17469F3A-AE56-4B33-B759-FE5D785753D3}" type="presParOf" srcId="{06D79FEB-0177-4583-9F2B-1067802206E5}" destId="{8B6D08AC-2251-4968-B101-DFE9007D60E4}" srcOrd="7" destOrd="0" presId="urn:microsoft.com/office/officeart/2005/8/layout/cycle6"/>
    <dgm:cxn modelId="{0832656D-D9C1-4066-BD5F-A55D4FB77DD5}" type="presParOf" srcId="{06D79FEB-0177-4583-9F2B-1067802206E5}" destId="{20B826B6-E233-4950-A407-26E768120E4E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3F0290-34C2-49F9-B221-3452E5B734D5}" type="doc">
      <dgm:prSet loTypeId="urn:microsoft.com/office/officeart/2005/8/layout/cycle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798D064-DE0F-4D33-B368-21352B032682}">
      <dgm:prSet phldrT="[Text]"/>
      <dgm:spPr/>
      <dgm:t>
        <a:bodyPr/>
        <a:lstStyle/>
        <a:p>
          <a:r>
            <a:rPr lang="en-US" dirty="0" smtClean="0"/>
            <a:t>STFC</a:t>
          </a:r>
          <a:endParaRPr lang="en-US" dirty="0"/>
        </a:p>
      </dgm:t>
    </dgm:pt>
    <dgm:pt modelId="{E72178C1-594E-4354-B375-F29ADE27B665}" type="parTrans" cxnId="{E92D96AB-1DD9-4670-8DEE-0A344D87CDCC}">
      <dgm:prSet/>
      <dgm:spPr/>
      <dgm:t>
        <a:bodyPr/>
        <a:lstStyle/>
        <a:p>
          <a:endParaRPr lang="en-US"/>
        </a:p>
      </dgm:t>
    </dgm:pt>
    <dgm:pt modelId="{54AAF65D-C4FB-43CF-87DF-20403AAED67B}" type="sibTrans" cxnId="{E92D96AB-1DD9-4670-8DEE-0A344D87CDCC}">
      <dgm:prSet/>
      <dgm:spPr/>
      <dgm:t>
        <a:bodyPr/>
        <a:lstStyle/>
        <a:p>
          <a:endParaRPr lang="en-US"/>
        </a:p>
      </dgm:t>
    </dgm:pt>
    <dgm:pt modelId="{EF72B0BF-5961-4BA5-992F-4C97FB881B3B}">
      <dgm:prSet phldrT="[Text]"/>
      <dgm:spPr/>
      <dgm:t>
        <a:bodyPr/>
        <a:lstStyle/>
        <a:p>
          <a:r>
            <a:rPr lang="en-US" dirty="0" smtClean="0"/>
            <a:t>GRNET</a:t>
          </a:r>
          <a:endParaRPr lang="en-US" dirty="0"/>
        </a:p>
      </dgm:t>
    </dgm:pt>
    <dgm:pt modelId="{D3E3CFF8-BA87-4DFA-B7D0-99D0085C158E}" type="parTrans" cxnId="{975A08A4-9650-46DD-AE92-005F3AEF5788}">
      <dgm:prSet/>
      <dgm:spPr/>
      <dgm:t>
        <a:bodyPr/>
        <a:lstStyle/>
        <a:p>
          <a:endParaRPr lang="en-US"/>
        </a:p>
      </dgm:t>
    </dgm:pt>
    <dgm:pt modelId="{A78E3050-F973-4990-B50B-F5B824CE9A23}" type="sibTrans" cxnId="{975A08A4-9650-46DD-AE92-005F3AEF5788}">
      <dgm:prSet/>
      <dgm:spPr/>
      <dgm:t>
        <a:bodyPr/>
        <a:lstStyle/>
        <a:p>
          <a:endParaRPr lang="en-US"/>
        </a:p>
      </dgm:t>
    </dgm:pt>
    <dgm:pt modelId="{D5F5A781-72E8-4F1D-9CAC-CEC6D0C77F1B}">
      <dgm:prSet phldrT="[Text]"/>
      <dgm:spPr/>
      <dgm:t>
        <a:bodyPr/>
        <a:lstStyle/>
        <a:p>
          <a:r>
            <a:rPr lang="en-US" dirty="0" smtClean="0"/>
            <a:t>Nikhef</a:t>
          </a:r>
          <a:endParaRPr lang="en-US" dirty="0"/>
        </a:p>
      </dgm:t>
    </dgm:pt>
    <dgm:pt modelId="{170F08FB-121C-48BD-840D-960B165462F5}" type="parTrans" cxnId="{0EA66792-9123-430C-9D3E-367BC8290F8E}">
      <dgm:prSet/>
      <dgm:spPr/>
      <dgm:t>
        <a:bodyPr/>
        <a:lstStyle/>
        <a:p>
          <a:endParaRPr lang="en-US"/>
        </a:p>
      </dgm:t>
    </dgm:pt>
    <dgm:pt modelId="{415426FD-BFE5-44E1-8E4C-94164502DC50}" type="sibTrans" cxnId="{0EA66792-9123-430C-9D3E-367BC8290F8E}">
      <dgm:prSet/>
      <dgm:spPr/>
      <dgm:t>
        <a:bodyPr/>
        <a:lstStyle/>
        <a:p>
          <a:endParaRPr lang="en-US"/>
        </a:p>
      </dgm:t>
    </dgm:pt>
    <dgm:pt modelId="{06D79FEB-0177-4583-9F2B-1067802206E5}" type="pres">
      <dgm:prSet presAssocID="{693F0290-34C2-49F9-B221-3452E5B734D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4BE3F5-9538-47E3-833E-4CA93BC90B2A}" type="pres">
      <dgm:prSet presAssocID="{2798D064-DE0F-4D33-B368-21352B0326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5B877-B923-4097-B8C3-2A9B47B1FC2C}" type="pres">
      <dgm:prSet presAssocID="{2798D064-DE0F-4D33-B368-21352B032682}" presName="spNode" presStyleCnt="0"/>
      <dgm:spPr/>
    </dgm:pt>
    <dgm:pt modelId="{0B8EACBB-8CA9-444D-9086-FA4B617FBE48}" type="pres">
      <dgm:prSet presAssocID="{54AAF65D-C4FB-43CF-87DF-20403AAED67B}" presName="sibTrans" presStyleLbl="sibTrans1D1" presStyleIdx="0" presStyleCnt="3"/>
      <dgm:spPr/>
      <dgm:t>
        <a:bodyPr/>
        <a:lstStyle/>
        <a:p>
          <a:endParaRPr lang="en-US"/>
        </a:p>
      </dgm:t>
    </dgm:pt>
    <dgm:pt modelId="{2C60587E-F907-4A1F-880D-376CE71B3AB5}" type="pres">
      <dgm:prSet presAssocID="{EF72B0BF-5961-4BA5-992F-4C97FB881B3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8A2ADD-AB6D-4310-B55B-68BCF3E93B86}" type="pres">
      <dgm:prSet presAssocID="{EF72B0BF-5961-4BA5-992F-4C97FB881B3B}" presName="spNode" presStyleCnt="0"/>
      <dgm:spPr/>
    </dgm:pt>
    <dgm:pt modelId="{35EEB9E1-A6C1-46EA-810B-3546BE5C1B24}" type="pres">
      <dgm:prSet presAssocID="{A78E3050-F973-4990-B50B-F5B824CE9A23}" presName="sibTrans" presStyleLbl="sibTrans1D1" presStyleIdx="1" presStyleCnt="3"/>
      <dgm:spPr/>
      <dgm:t>
        <a:bodyPr/>
        <a:lstStyle/>
        <a:p>
          <a:endParaRPr lang="en-US"/>
        </a:p>
      </dgm:t>
    </dgm:pt>
    <dgm:pt modelId="{558FDC3D-E3F9-47B4-A21C-12FB2394924A}" type="pres">
      <dgm:prSet presAssocID="{D5F5A781-72E8-4F1D-9CAC-CEC6D0C77F1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D08AC-2251-4968-B101-DFE9007D60E4}" type="pres">
      <dgm:prSet presAssocID="{D5F5A781-72E8-4F1D-9CAC-CEC6D0C77F1B}" presName="spNode" presStyleCnt="0"/>
      <dgm:spPr/>
    </dgm:pt>
    <dgm:pt modelId="{20B826B6-E233-4950-A407-26E768120E4E}" type="pres">
      <dgm:prSet presAssocID="{415426FD-BFE5-44E1-8E4C-94164502DC50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FD7B429F-93DE-4733-9AC4-7AEADB24BCDF}" type="presOf" srcId="{D5F5A781-72E8-4F1D-9CAC-CEC6D0C77F1B}" destId="{558FDC3D-E3F9-47B4-A21C-12FB2394924A}" srcOrd="0" destOrd="0" presId="urn:microsoft.com/office/officeart/2005/8/layout/cycle6"/>
    <dgm:cxn modelId="{EEE27E08-4956-4475-BE5A-B494238E03FA}" type="presOf" srcId="{2798D064-DE0F-4D33-B368-21352B032682}" destId="{614BE3F5-9538-47E3-833E-4CA93BC90B2A}" srcOrd="0" destOrd="0" presId="urn:microsoft.com/office/officeart/2005/8/layout/cycle6"/>
    <dgm:cxn modelId="{CD7F46A1-BFEA-487F-AF65-95A45146BA2D}" type="presOf" srcId="{A78E3050-F973-4990-B50B-F5B824CE9A23}" destId="{35EEB9E1-A6C1-46EA-810B-3546BE5C1B24}" srcOrd="0" destOrd="0" presId="urn:microsoft.com/office/officeart/2005/8/layout/cycle6"/>
    <dgm:cxn modelId="{CEF0E326-5684-4568-8704-B5399C2B8A51}" type="presOf" srcId="{54AAF65D-C4FB-43CF-87DF-20403AAED67B}" destId="{0B8EACBB-8CA9-444D-9086-FA4B617FBE48}" srcOrd="0" destOrd="0" presId="urn:microsoft.com/office/officeart/2005/8/layout/cycle6"/>
    <dgm:cxn modelId="{0EA66792-9123-430C-9D3E-367BC8290F8E}" srcId="{693F0290-34C2-49F9-B221-3452E5B734D5}" destId="{D5F5A781-72E8-4F1D-9CAC-CEC6D0C77F1B}" srcOrd="2" destOrd="0" parTransId="{170F08FB-121C-48BD-840D-960B165462F5}" sibTransId="{415426FD-BFE5-44E1-8E4C-94164502DC50}"/>
    <dgm:cxn modelId="{9046CD41-1E07-4F80-8360-D1F6D7581187}" type="presOf" srcId="{EF72B0BF-5961-4BA5-992F-4C97FB881B3B}" destId="{2C60587E-F907-4A1F-880D-376CE71B3AB5}" srcOrd="0" destOrd="0" presId="urn:microsoft.com/office/officeart/2005/8/layout/cycle6"/>
    <dgm:cxn modelId="{975A08A4-9650-46DD-AE92-005F3AEF5788}" srcId="{693F0290-34C2-49F9-B221-3452E5B734D5}" destId="{EF72B0BF-5961-4BA5-992F-4C97FB881B3B}" srcOrd="1" destOrd="0" parTransId="{D3E3CFF8-BA87-4DFA-B7D0-99D0085C158E}" sibTransId="{A78E3050-F973-4990-B50B-F5B824CE9A23}"/>
    <dgm:cxn modelId="{E92D96AB-1DD9-4670-8DEE-0A344D87CDCC}" srcId="{693F0290-34C2-49F9-B221-3452E5B734D5}" destId="{2798D064-DE0F-4D33-B368-21352B032682}" srcOrd="0" destOrd="0" parTransId="{E72178C1-594E-4354-B375-F29ADE27B665}" sibTransId="{54AAF65D-C4FB-43CF-87DF-20403AAED67B}"/>
    <dgm:cxn modelId="{9E7BFF74-1145-4596-AECE-8A0F2C155F32}" type="presOf" srcId="{693F0290-34C2-49F9-B221-3452E5B734D5}" destId="{06D79FEB-0177-4583-9F2B-1067802206E5}" srcOrd="0" destOrd="0" presId="urn:microsoft.com/office/officeart/2005/8/layout/cycle6"/>
    <dgm:cxn modelId="{DDAB4694-590A-4EBF-B7FD-DC6478B8E64D}" type="presOf" srcId="{415426FD-BFE5-44E1-8E4C-94164502DC50}" destId="{20B826B6-E233-4950-A407-26E768120E4E}" srcOrd="0" destOrd="0" presId="urn:microsoft.com/office/officeart/2005/8/layout/cycle6"/>
    <dgm:cxn modelId="{18D62240-560C-4436-BFE7-FF011EC38FB6}" type="presParOf" srcId="{06D79FEB-0177-4583-9F2B-1067802206E5}" destId="{614BE3F5-9538-47E3-833E-4CA93BC90B2A}" srcOrd="0" destOrd="0" presId="urn:microsoft.com/office/officeart/2005/8/layout/cycle6"/>
    <dgm:cxn modelId="{E70170C3-9849-4617-ACEE-B084A127A0A0}" type="presParOf" srcId="{06D79FEB-0177-4583-9F2B-1067802206E5}" destId="{1425B877-B923-4097-B8C3-2A9B47B1FC2C}" srcOrd="1" destOrd="0" presId="urn:microsoft.com/office/officeart/2005/8/layout/cycle6"/>
    <dgm:cxn modelId="{38C761FC-FAFA-4648-966D-3A3F593C7FF3}" type="presParOf" srcId="{06D79FEB-0177-4583-9F2B-1067802206E5}" destId="{0B8EACBB-8CA9-444D-9086-FA4B617FBE48}" srcOrd="2" destOrd="0" presId="urn:microsoft.com/office/officeart/2005/8/layout/cycle6"/>
    <dgm:cxn modelId="{41C581D1-2B94-486C-AC20-2D6AC789114B}" type="presParOf" srcId="{06D79FEB-0177-4583-9F2B-1067802206E5}" destId="{2C60587E-F907-4A1F-880D-376CE71B3AB5}" srcOrd="3" destOrd="0" presId="urn:microsoft.com/office/officeart/2005/8/layout/cycle6"/>
    <dgm:cxn modelId="{DF9F4D99-7317-433F-9BF6-66338265EEA4}" type="presParOf" srcId="{06D79FEB-0177-4583-9F2B-1067802206E5}" destId="{0F8A2ADD-AB6D-4310-B55B-68BCF3E93B86}" srcOrd="4" destOrd="0" presId="urn:microsoft.com/office/officeart/2005/8/layout/cycle6"/>
    <dgm:cxn modelId="{80C8DE4E-5C9A-4AEC-A106-7FA438800352}" type="presParOf" srcId="{06D79FEB-0177-4583-9F2B-1067802206E5}" destId="{35EEB9E1-A6C1-46EA-810B-3546BE5C1B24}" srcOrd="5" destOrd="0" presId="urn:microsoft.com/office/officeart/2005/8/layout/cycle6"/>
    <dgm:cxn modelId="{5C2F9CD6-9034-479C-8D25-F4DCD67D571C}" type="presParOf" srcId="{06D79FEB-0177-4583-9F2B-1067802206E5}" destId="{558FDC3D-E3F9-47B4-A21C-12FB2394924A}" srcOrd="6" destOrd="0" presId="urn:microsoft.com/office/officeart/2005/8/layout/cycle6"/>
    <dgm:cxn modelId="{17469F3A-AE56-4B33-B759-FE5D785753D3}" type="presParOf" srcId="{06D79FEB-0177-4583-9F2B-1067802206E5}" destId="{8B6D08AC-2251-4968-B101-DFE9007D60E4}" srcOrd="7" destOrd="0" presId="urn:microsoft.com/office/officeart/2005/8/layout/cycle6"/>
    <dgm:cxn modelId="{0832656D-D9C1-4066-BD5F-A55D4FB77DD5}" type="presParOf" srcId="{06D79FEB-0177-4583-9F2B-1067802206E5}" destId="{20B826B6-E233-4950-A407-26E768120E4E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6466B-C7BB-4760-821C-F63EEBCB56BE}">
      <dsp:nvSpPr>
        <dsp:cNvPr id="0" name=""/>
        <dsp:cNvSpPr/>
      </dsp:nvSpPr>
      <dsp:spPr>
        <a:xfrm>
          <a:off x="773680" y="2353064"/>
          <a:ext cx="91440" cy="3150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0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E533D-2959-4C59-86AD-5E4B0C906EE5}">
      <dsp:nvSpPr>
        <dsp:cNvPr id="0" name=""/>
        <dsp:cNvSpPr/>
      </dsp:nvSpPr>
      <dsp:spPr>
        <a:xfrm>
          <a:off x="773680" y="1037658"/>
          <a:ext cx="91440" cy="3150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0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EFAB6-1401-4F53-BFC9-02A2FC5B882A}">
      <dsp:nvSpPr>
        <dsp:cNvPr id="0" name=""/>
        <dsp:cNvSpPr/>
      </dsp:nvSpPr>
      <dsp:spPr>
        <a:xfrm>
          <a:off x="319246" y="37349"/>
          <a:ext cx="1000309" cy="10003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2B5AE-775E-4821-9406-B6A485DF6971}">
      <dsp:nvSpPr>
        <dsp:cNvPr id="0" name=""/>
        <dsp:cNvSpPr/>
      </dsp:nvSpPr>
      <dsp:spPr>
        <a:xfrm>
          <a:off x="1312885" y="34848"/>
          <a:ext cx="1513802" cy="10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60" tIns="38100" rIns="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Governance Board</a:t>
          </a:r>
          <a:endParaRPr lang="en-US" sz="1000" kern="1200" dirty="0"/>
        </a:p>
      </dsp:txBody>
      <dsp:txXfrm>
        <a:off x="1312885" y="34848"/>
        <a:ext cx="1513802" cy="1000309"/>
      </dsp:txXfrm>
    </dsp:sp>
    <dsp:sp modelId="{57CDE482-9592-4032-825C-1DDABD30E7A7}">
      <dsp:nvSpPr>
        <dsp:cNvPr id="0" name=""/>
        <dsp:cNvSpPr/>
      </dsp:nvSpPr>
      <dsp:spPr>
        <a:xfrm>
          <a:off x="319246" y="1352755"/>
          <a:ext cx="1000309" cy="10003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543C8-3705-4F92-A2E2-FAAA481F9308}">
      <dsp:nvSpPr>
        <dsp:cNvPr id="0" name=""/>
        <dsp:cNvSpPr/>
      </dsp:nvSpPr>
      <dsp:spPr>
        <a:xfrm>
          <a:off x="1312885" y="1350255"/>
          <a:ext cx="1513802" cy="10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60" tIns="38100" rIns="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RCauth</a:t>
          </a:r>
          <a:r>
            <a:rPr lang="en-US" sz="1000" kern="1200" dirty="0" smtClean="0"/>
            <a:t> PMA</a:t>
          </a:r>
          <a:endParaRPr lang="en-US" sz="1000" kern="1200" dirty="0"/>
        </a:p>
      </dsp:txBody>
      <dsp:txXfrm>
        <a:off x="1312885" y="1350255"/>
        <a:ext cx="1513802" cy="1000309"/>
      </dsp:txXfrm>
    </dsp:sp>
    <dsp:sp modelId="{F619059F-D3CD-4AA7-97D9-0F189F846E3E}">
      <dsp:nvSpPr>
        <dsp:cNvPr id="0" name=""/>
        <dsp:cNvSpPr/>
      </dsp:nvSpPr>
      <dsp:spPr>
        <a:xfrm>
          <a:off x="319246" y="2668162"/>
          <a:ext cx="1000309" cy="10003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4E244-6A80-4547-88E2-F40A339DFB9B}">
      <dsp:nvSpPr>
        <dsp:cNvPr id="0" name=""/>
        <dsp:cNvSpPr/>
      </dsp:nvSpPr>
      <dsp:spPr>
        <a:xfrm>
          <a:off x="1312885" y="2665661"/>
          <a:ext cx="1513802" cy="1000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960" tIns="38100" rIns="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Ops Coordination Team</a:t>
          </a:r>
          <a:endParaRPr lang="en-US" sz="1000" kern="1200" dirty="0"/>
        </a:p>
      </dsp:txBody>
      <dsp:txXfrm>
        <a:off x="1312885" y="2665661"/>
        <a:ext cx="1513802" cy="10003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BE3F5-9538-47E3-833E-4CA93BC90B2A}">
      <dsp:nvSpPr>
        <dsp:cNvPr id="0" name=""/>
        <dsp:cNvSpPr/>
      </dsp:nvSpPr>
      <dsp:spPr>
        <a:xfrm>
          <a:off x="781930" y="507"/>
          <a:ext cx="688450" cy="44749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STFC</a:t>
          </a:r>
          <a:endParaRPr lang="en-US" sz="1400" kern="1200" dirty="0"/>
        </a:p>
      </dsp:txBody>
      <dsp:txXfrm>
        <a:off x="803775" y="22352"/>
        <a:ext cx="644760" cy="403802"/>
      </dsp:txXfrm>
    </dsp:sp>
    <dsp:sp modelId="{0B8EACBB-8CA9-444D-9086-FA4B617FBE48}">
      <dsp:nvSpPr>
        <dsp:cNvPr id="0" name=""/>
        <dsp:cNvSpPr/>
      </dsp:nvSpPr>
      <dsp:spPr>
        <a:xfrm>
          <a:off x="529072" y="224253"/>
          <a:ext cx="1194166" cy="1194166"/>
        </a:xfrm>
        <a:custGeom>
          <a:avLst/>
          <a:gdLst/>
          <a:ahLst/>
          <a:cxnLst/>
          <a:rect l="0" t="0" r="0" b="0"/>
          <a:pathLst>
            <a:path>
              <a:moveTo>
                <a:pt x="946314" y="112784"/>
              </a:moveTo>
              <a:arcTo wR="597083" hR="597083" stAng="18347740" swAng="3648626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60587E-F907-4A1F-880D-376CE71B3AB5}">
      <dsp:nvSpPr>
        <dsp:cNvPr id="0" name=""/>
        <dsp:cNvSpPr/>
      </dsp:nvSpPr>
      <dsp:spPr>
        <a:xfrm>
          <a:off x="1299019" y="896131"/>
          <a:ext cx="688450" cy="447492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GRNET</a:t>
          </a:r>
          <a:endParaRPr lang="en-US" sz="1400" kern="1200" dirty="0"/>
        </a:p>
      </dsp:txBody>
      <dsp:txXfrm>
        <a:off x="1320864" y="917976"/>
        <a:ext cx="644760" cy="403802"/>
      </dsp:txXfrm>
    </dsp:sp>
    <dsp:sp modelId="{35EEB9E1-A6C1-46EA-810B-3546BE5C1B24}">
      <dsp:nvSpPr>
        <dsp:cNvPr id="0" name=""/>
        <dsp:cNvSpPr/>
      </dsp:nvSpPr>
      <dsp:spPr>
        <a:xfrm>
          <a:off x="529072" y="224253"/>
          <a:ext cx="1194166" cy="1194166"/>
        </a:xfrm>
        <a:custGeom>
          <a:avLst/>
          <a:gdLst/>
          <a:ahLst/>
          <a:cxnLst/>
          <a:rect l="0" t="0" r="0" b="0"/>
          <a:pathLst>
            <a:path>
              <a:moveTo>
                <a:pt x="881357" y="1122150"/>
              </a:moveTo>
              <a:arcTo wR="597083" hR="597083" stAng="3694119" swAng="3411762"/>
            </a:path>
          </a:pathLst>
        </a:custGeom>
        <a:noFill/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FDC3D-E3F9-47B4-A21C-12FB2394924A}">
      <dsp:nvSpPr>
        <dsp:cNvPr id="0" name=""/>
        <dsp:cNvSpPr/>
      </dsp:nvSpPr>
      <dsp:spPr>
        <a:xfrm>
          <a:off x="264841" y="896131"/>
          <a:ext cx="688450" cy="447492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Nikhef</a:t>
          </a:r>
          <a:endParaRPr lang="en-US" sz="1400" kern="1200" dirty="0"/>
        </a:p>
      </dsp:txBody>
      <dsp:txXfrm>
        <a:off x="286686" y="917976"/>
        <a:ext cx="644760" cy="403802"/>
      </dsp:txXfrm>
    </dsp:sp>
    <dsp:sp modelId="{20B826B6-E233-4950-A407-26E768120E4E}">
      <dsp:nvSpPr>
        <dsp:cNvPr id="0" name=""/>
        <dsp:cNvSpPr/>
      </dsp:nvSpPr>
      <dsp:spPr>
        <a:xfrm>
          <a:off x="529072" y="224253"/>
          <a:ext cx="1194166" cy="1194166"/>
        </a:xfrm>
        <a:custGeom>
          <a:avLst/>
          <a:gdLst/>
          <a:ahLst/>
          <a:cxnLst/>
          <a:rect l="0" t="0" r="0" b="0"/>
          <a:pathLst>
            <a:path>
              <a:moveTo>
                <a:pt x="3964" y="665773"/>
              </a:moveTo>
              <a:arcTo wR="597083" hR="597083" stAng="10403634" swAng="3648626"/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BE3F5-9538-47E3-833E-4CA93BC90B2A}">
      <dsp:nvSpPr>
        <dsp:cNvPr id="0" name=""/>
        <dsp:cNvSpPr/>
      </dsp:nvSpPr>
      <dsp:spPr>
        <a:xfrm>
          <a:off x="737180" y="478"/>
          <a:ext cx="649051" cy="42188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STFC</a:t>
          </a:r>
          <a:endParaRPr lang="en-US" sz="1100" kern="1200" dirty="0"/>
        </a:p>
      </dsp:txBody>
      <dsp:txXfrm>
        <a:off x="757775" y="21073"/>
        <a:ext cx="607861" cy="380693"/>
      </dsp:txXfrm>
    </dsp:sp>
    <dsp:sp modelId="{0B8EACBB-8CA9-444D-9086-FA4B617FBE48}">
      <dsp:nvSpPr>
        <dsp:cNvPr id="0" name=""/>
        <dsp:cNvSpPr/>
      </dsp:nvSpPr>
      <dsp:spPr>
        <a:xfrm>
          <a:off x="498794" y="211419"/>
          <a:ext cx="1125824" cy="1125824"/>
        </a:xfrm>
        <a:custGeom>
          <a:avLst/>
          <a:gdLst/>
          <a:ahLst/>
          <a:cxnLst/>
          <a:rect l="0" t="0" r="0" b="0"/>
          <a:pathLst>
            <a:path>
              <a:moveTo>
                <a:pt x="892157" y="106329"/>
              </a:moveTo>
              <a:arcTo wR="562912" hR="562912" stAng="18347740" swAng="3648626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60587E-F907-4A1F-880D-376CE71B3AB5}">
      <dsp:nvSpPr>
        <dsp:cNvPr id="0" name=""/>
        <dsp:cNvSpPr/>
      </dsp:nvSpPr>
      <dsp:spPr>
        <a:xfrm>
          <a:off x="1224677" y="844846"/>
          <a:ext cx="649051" cy="421883"/>
        </a:xfrm>
        <a:prstGeom prst="roundRect">
          <a:avLst/>
        </a:prstGeom>
        <a:solidFill>
          <a:schemeClr val="accent4">
            <a:hueOff val="3357415"/>
            <a:satOff val="16391"/>
            <a:lumOff val="-1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GRNET</a:t>
          </a:r>
          <a:endParaRPr lang="en-US" sz="1100" kern="1200" dirty="0"/>
        </a:p>
      </dsp:txBody>
      <dsp:txXfrm>
        <a:off x="1245272" y="865441"/>
        <a:ext cx="607861" cy="380693"/>
      </dsp:txXfrm>
    </dsp:sp>
    <dsp:sp modelId="{35EEB9E1-A6C1-46EA-810B-3546BE5C1B24}">
      <dsp:nvSpPr>
        <dsp:cNvPr id="0" name=""/>
        <dsp:cNvSpPr/>
      </dsp:nvSpPr>
      <dsp:spPr>
        <a:xfrm>
          <a:off x="498794" y="211419"/>
          <a:ext cx="1125824" cy="1125824"/>
        </a:xfrm>
        <a:custGeom>
          <a:avLst/>
          <a:gdLst/>
          <a:ahLst/>
          <a:cxnLst/>
          <a:rect l="0" t="0" r="0" b="0"/>
          <a:pathLst>
            <a:path>
              <a:moveTo>
                <a:pt x="830918" y="1057931"/>
              </a:moveTo>
              <a:arcTo wR="562912" hR="562912" stAng="3694119" swAng="3411762"/>
            </a:path>
          </a:pathLst>
        </a:custGeom>
        <a:noFill/>
        <a:ln w="9525" cap="flat" cmpd="sng" algn="ctr">
          <a:solidFill>
            <a:schemeClr val="accent4">
              <a:hueOff val="3357415"/>
              <a:satOff val="16391"/>
              <a:lumOff val="-198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8FDC3D-E3F9-47B4-A21C-12FB2394924A}">
      <dsp:nvSpPr>
        <dsp:cNvPr id="0" name=""/>
        <dsp:cNvSpPr/>
      </dsp:nvSpPr>
      <dsp:spPr>
        <a:xfrm>
          <a:off x="249684" y="844846"/>
          <a:ext cx="649051" cy="421883"/>
        </a:xfrm>
        <a:prstGeom prst="roundRect">
          <a:avLst/>
        </a:prstGeom>
        <a:solidFill>
          <a:schemeClr val="accent4">
            <a:hueOff val="6714831"/>
            <a:satOff val="32782"/>
            <a:lumOff val="-396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Nikhef</a:t>
          </a:r>
          <a:endParaRPr lang="en-US" sz="1100" kern="1200" dirty="0"/>
        </a:p>
      </dsp:txBody>
      <dsp:txXfrm>
        <a:off x="270279" y="865441"/>
        <a:ext cx="607861" cy="380693"/>
      </dsp:txXfrm>
    </dsp:sp>
    <dsp:sp modelId="{20B826B6-E233-4950-A407-26E768120E4E}">
      <dsp:nvSpPr>
        <dsp:cNvPr id="0" name=""/>
        <dsp:cNvSpPr/>
      </dsp:nvSpPr>
      <dsp:spPr>
        <a:xfrm>
          <a:off x="498794" y="211419"/>
          <a:ext cx="1125824" cy="1125824"/>
        </a:xfrm>
        <a:custGeom>
          <a:avLst/>
          <a:gdLst/>
          <a:ahLst/>
          <a:cxnLst/>
          <a:rect l="0" t="0" r="0" b="0"/>
          <a:pathLst>
            <a:path>
              <a:moveTo>
                <a:pt x="3737" y="627671"/>
              </a:moveTo>
              <a:arcTo wR="562912" hR="562912" stAng="10403634" swAng="3648626"/>
            </a:path>
          </a:pathLst>
        </a:custGeom>
        <a:noFill/>
        <a:ln w="9525" cap="flat" cmpd="sng" algn="ctr">
          <a:solidFill>
            <a:schemeClr val="accent4">
              <a:hueOff val="6714831"/>
              <a:satOff val="32782"/>
              <a:lumOff val="-396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23-3-2023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VO</a:t>
            </a:r>
            <a:r>
              <a:rPr lang="en-GB" baseline="0" dirty="0" smtClean="0"/>
              <a:t> portal can be anything even a simple shell </a:t>
            </a:r>
          </a:p>
          <a:p>
            <a:r>
              <a:rPr lang="en-GB" baseline="0" dirty="0" smtClean="0"/>
              <a:t>Certs stored only for 11 days </a:t>
            </a:r>
          </a:p>
          <a:p>
            <a:r>
              <a:rPr lang="en-GB" baseline="0" dirty="0" smtClean="0"/>
              <a:t>Master portal can add attributes via VOMS (or others in the future)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C110B-1C27-4A5B-8007-E6BF4BB6C5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14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w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3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3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17.jpe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3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2.wmf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w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8535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011100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3853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12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363698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281794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620181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203869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31617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17901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57009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3302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439525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30759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386460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85869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85081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08248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429615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233940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45256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78844599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572610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449453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987729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473015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336043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273413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266767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1103758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01579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4019400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7154305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861615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60078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52551930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8179820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696047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2301681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142577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1722766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31169299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47521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45606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74499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1209224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026844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0798912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21803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21722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557165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658311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49867297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50">
                <a:latin typeface="+mn-lt"/>
              </a:defRPr>
            </a:lvl1pPr>
            <a:lvl2pPr>
              <a:defRPr sz="1350">
                <a:solidFill>
                  <a:srgbClr val="004361"/>
                </a:solidFill>
                <a:latin typeface="+mn-lt"/>
              </a:defRPr>
            </a:lvl2pPr>
            <a:lvl3pPr>
              <a:defRPr sz="1350">
                <a:solidFill>
                  <a:srgbClr val="003F5E"/>
                </a:solidFill>
                <a:latin typeface="+mn-lt"/>
              </a:defRPr>
            </a:lvl3pPr>
            <a:lvl4pPr>
              <a:defRPr sz="135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4842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25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81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4053830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00642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435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28408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received funding from the European Union’s Horizon research and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innovation programmes under Grant Agreement No. 856726  (GN4-3),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06528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28408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received funding from the European Union’s Horizon research and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innovation programmes under Grant Agreement No. 856726  (GN4-3),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26184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08533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6775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30193" y="2718757"/>
            <a:ext cx="5096933" cy="281467"/>
          </a:xfrm>
        </p:spPr>
        <p:txBody>
          <a:bodyPr>
            <a:normAutofit/>
          </a:bodyPr>
          <a:lstStyle>
            <a:lvl1pPr marL="0" indent="0">
              <a:buNone/>
              <a:defRPr sz="15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30193" y="4113071"/>
            <a:ext cx="5003270" cy="327255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930193" y="2103260"/>
            <a:ext cx="5012795" cy="377594"/>
          </a:xfrm>
        </p:spPr>
        <p:txBody>
          <a:bodyPr>
            <a:normAutofit/>
          </a:bodyPr>
          <a:lstStyle>
            <a:lvl1pPr marL="0" indent="0">
              <a:buNone/>
              <a:defRPr sz="1463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30193" y="1798732"/>
            <a:ext cx="5012795" cy="354932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930193" y="4339000"/>
            <a:ext cx="5003270" cy="321239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30193" y="2960391"/>
            <a:ext cx="5096933" cy="260411"/>
          </a:xfrm>
        </p:spPr>
        <p:txBody>
          <a:bodyPr>
            <a:normAutofit/>
          </a:bodyPr>
          <a:lstStyle>
            <a:lvl1pPr marL="0" indent="0">
              <a:buNone/>
              <a:defRPr sz="135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30193" y="3187318"/>
            <a:ext cx="6613609" cy="260411"/>
          </a:xfrm>
        </p:spPr>
        <p:txBody>
          <a:bodyPr>
            <a:normAutofit/>
          </a:bodyPr>
          <a:lstStyle>
            <a:lvl1pPr marL="0" indent="0">
              <a:buNone/>
              <a:defRPr sz="135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115094" y="3574438"/>
            <a:ext cx="914400" cy="142799"/>
          </a:xfrm>
        </p:spPr>
        <p:txBody>
          <a:bodyPr>
            <a:normAutofit/>
          </a:bodyPr>
          <a:lstStyle>
            <a:lvl1pPr marL="0" indent="0">
              <a:buNone/>
              <a:defRPr sz="45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69" y="-31749"/>
            <a:ext cx="3292440" cy="5207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2" y="360466"/>
            <a:ext cx="1112082" cy="1004786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114199" y="695848"/>
            <a:ext cx="4494820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75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275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338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50">
                <a:latin typeface="+mn-lt"/>
              </a:defRPr>
            </a:lvl1pPr>
            <a:lvl2pPr>
              <a:defRPr sz="1350">
                <a:solidFill>
                  <a:srgbClr val="004361"/>
                </a:solidFill>
                <a:latin typeface="+mn-lt"/>
              </a:defRPr>
            </a:lvl2pPr>
            <a:lvl3pPr>
              <a:defRPr sz="1350">
                <a:solidFill>
                  <a:srgbClr val="003F5E"/>
                </a:solidFill>
                <a:latin typeface="+mn-lt"/>
              </a:defRPr>
            </a:lvl3pPr>
            <a:lvl4pPr>
              <a:defRPr sz="135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6978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369219"/>
            <a:ext cx="4171950" cy="326350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1125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5062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953" y="1260872"/>
            <a:ext cx="413623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951" y="1866904"/>
            <a:ext cx="4164806" cy="27753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741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61027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6" y="1143003"/>
            <a:ext cx="5898092" cy="3489722"/>
          </a:xfrm>
        </p:spPr>
        <p:txBody>
          <a:bodyPr/>
          <a:lstStyle>
            <a:lvl1pPr>
              <a:defRPr sz="1125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239933" y="11493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6451594" y="1149350"/>
            <a:ext cx="2" cy="35115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1593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7069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257300"/>
            <a:ext cx="9144000" cy="1624263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52930" y="3062288"/>
            <a:ext cx="8406062" cy="163604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5933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893595"/>
            <a:ext cx="9144000" cy="1624263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36215" y="1143439"/>
            <a:ext cx="8486943" cy="15756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7038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38639"/>
            <a:ext cx="4629150" cy="3157149"/>
          </a:xfrm>
        </p:spPr>
        <p:txBody>
          <a:bodyPr/>
          <a:lstStyle>
            <a:lvl1pPr>
              <a:defRPr sz="1350"/>
            </a:lvl1pPr>
            <a:lvl2pPr>
              <a:defRPr sz="1238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231641"/>
            <a:ext cx="3236119" cy="3170100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6542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287628"/>
            <a:ext cx="4629150" cy="310816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287628"/>
            <a:ext cx="3236119" cy="311411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5686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489287" y="228602"/>
            <a:ext cx="27418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 smtClean="0">
                <a:solidFill>
                  <a:srgbClr val="003F5D"/>
                </a:solidFill>
              </a:rPr>
              <a:t>Style</a:t>
            </a:r>
            <a:r>
              <a:rPr lang="en-GB" sz="135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350" baseline="0" dirty="0" smtClean="0">
                <a:solidFill>
                  <a:srgbClr val="F57A1E"/>
                </a:solidFill>
              </a:rPr>
              <a:t>A Guide to Using the AARC Template</a:t>
            </a:r>
            <a:endParaRPr lang="en-GB" sz="135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585275" y="1519328"/>
            <a:ext cx="761224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dirty="0" smtClean="0">
                <a:solidFill>
                  <a:srgbClr val="003F5D"/>
                </a:solidFill>
              </a:rPr>
              <a:t>This template is to</a:t>
            </a:r>
            <a:r>
              <a:rPr lang="en-GB" sz="135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350" baseline="0" dirty="0" smtClean="0">
                <a:solidFill>
                  <a:srgbClr val="F57B20"/>
                </a:solidFill>
              </a:rPr>
              <a:t>highlight colour is Orange and should be used sparingly.</a:t>
            </a:r>
            <a:r>
              <a:rPr lang="en-GB" sz="1350" baseline="0" dirty="0" smtClean="0">
                <a:solidFill>
                  <a:srgbClr val="ED1556"/>
                </a:solidFill>
              </a:rPr>
              <a:t> </a:t>
            </a:r>
            <a:r>
              <a:rPr lang="en-GB" sz="135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350" baseline="0" dirty="0" smtClean="0">
              <a:solidFill>
                <a:srgbClr val="ED1556"/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GB" sz="1350" baseline="0" dirty="0" smtClean="0">
              <a:solidFill>
                <a:srgbClr val="ED1556"/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GB" sz="1350" baseline="0" dirty="0" smtClean="0">
              <a:solidFill>
                <a:srgbClr val="003F5D"/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8167657" y="4170730"/>
            <a:ext cx="545432" cy="397043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9" name="Oval 8"/>
          <p:cNvSpPr/>
          <p:nvPr userDrawn="1"/>
        </p:nvSpPr>
        <p:spPr>
          <a:xfrm>
            <a:off x="7413676" y="4170730"/>
            <a:ext cx="545432" cy="397043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</p:spTree>
    <p:extLst>
      <p:ext uri="{BB962C8B-B14F-4D97-AF65-F5344CB8AC3E}">
        <p14:creationId xmlns:p14="http://schemas.microsoft.com/office/powerpoint/2010/main" val="24223064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51435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0428"/>
          <a:stretch/>
        </p:blipFill>
        <p:spPr>
          <a:xfrm>
            <a:off x="3912801" y="3627819"/>
            <a:ext cx="1038989" cy="5892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67" y="4474784"/>
            <a:ext cx="325256" cy="22099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061687" y="1796681"/>
            <a:ext cx="2855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3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3300" dirty="0" smtClean="0">
                <a:solidFill>
                  <a:srgbClr val="F6791C"/>
                </a:solidFill>
              </a:rPr>
              <a:t>Any</a:t>
            </a:r>
            <a:r>
              <a:rPr lang="en-GB" sz="3300" baseline="0" dirty="0" smtClean="0">
                <a:solidFill>
                  <a:srgbClr val="F6791C"/>
                </a:solidFill>
              </a:rPr>
              <a:t> Questions?</a:t>
            </a:r>
            <a:endParaRPr lang="en-GB" sz="33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68" y="-37666"/>
            <a:ext cx="3296182" cy="5212918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2822375" y="3085156"/>
            <a:ext cx="3334147" cy="28028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294551" y="4716979"/>
            <a:ext cx="4358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GÉANT  on behalf of the AARC project.</a:t>
            </a:r>
          </a:p>
          <a:p>
            <a:pPr algn="ctr"/>
            <a:r>
              <a:rPr lang="en-GB" sz="45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653965 (AARC).</a:t>
            </a:r>
            <a:endParaRPr lang="en-GB" sz="45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955102" y="4193370"/>
            <a:ext cx="108555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dirty="0" smtClean="0">
                <a:solidFill>
                  <a:schemeClr val="bg1"/>
                </a:solidFill>
              </a:rPr>
              <a:t>https://aarc-project.eu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21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9999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9375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782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2519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1094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2855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8944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4237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895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314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538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0725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3296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7840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9034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7878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753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8331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6419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384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9504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884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470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7938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691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5797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5361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031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9262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656058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10330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762850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74809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[A1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hthoek"/>
          <p:cNvSpPr/>
          <p:nvPr/>
        </p:nvSpPr>
        <p:spPr>
          <a:xfrm>
            <a:off x="0" y="4779354"/>
            <a:ext cx="9144000" cy="364147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6" name="Vorm"/>
          <p:cNvSpPr/>
          <p:nvPr/>
        </p:nvSpPr>
        <p:spPr>
          <a:xfrm rot="10800000">
            <a:off x="6721592" y="4572000"/>
            <a:ext cx="2431184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</p:spPr>
        <p:txBody>
          <a:bodyPr lIns="0" tIns="0" rIns="0" bIns="0"/>
          <a:lstStyle>
            <a:lvl1pPr algn="l" defTabSz="309563">
              <a:defRPr sz="112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98820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1007509"/>
            <a:ext cx="6191990" cy="3333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309563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063">
                <a:latin typeface="+mn-lt"/>
                <a:ea typeface="+mn-ea"/>
                <a:cs typeface="+mn-cs"/>
                <a:sym typeface="Arial"/>
              </a:defRPr>
            </a:lvl1pPr>
            <a:lvl2pPr marL="48617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buChar char="•"/>
              <a:defRPr sz="1875">
                <a:solidFill>
                  <a:srgbClr val="702677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72429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962422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200547" indent="-248047" defTabSz="309563">
              <a:lnSpc>
                <a:spcPct val="120000"/>
              </a:lnSpc>
              <a:spcBef>
                <a:spcPts val="0"/>
              </a:spcBef>
              <a:buClrTx/>
              <a:buSzPct val="125000"/>
              <a:buFontTx/>
              <a:defRPr sz="1688">
                <a:solidFill>
                  <a:srgbClr val="00B3C4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10" name="Titeltekst"/>
          <p:cNvSpPr txBox="1">
            <a:spLocks noGrp="1"/>
          </p:cNvSpPr>
          <p:nvPr>
            <p:ph type="title"/>
          </p:nvPr>
        </p:nvSpPr>
        <p:spPr>
          <a:xfrm>
            <a:off x="239712" y="238522"/>
            <a:ext cx="8664576" cy="50085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defTabSz="309563">
              <a:lnSpc>
                <a:spcPct val="100000"/>
              </a:lnSpc>
              <a:defRPr sz="2625" cap="all">
                <a:solidFill>
                  <a:srgbClr val="E6223D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Titeltekst</a:t>
            </a:r>
          </a:p>
        </p:txBody>
      </p:sp>
      <p:sp>
        <p:nvSpPr>
          <p:cNvPr id="211" name="FuSE, the Fundamental Sciences E-infrastructure"/>
          <p:cNvSpPr txBox="1"/>
          <p:nvPr/>
        </p:nvSpPr>
        <p:spPr>
          <a:xfrm>
            <a:off x="1043184" y="4874865"/>
            <a:ext cx="6540455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000" cap="none">
                <a:solidFill>
                  <a:srgbClr val="FFFFFF"/>
                </a:solidFill>
              </a:defRPr>
            </a:lvl1pPr>
          </a:lstStyle>
          <a:p>
            <a:r>
              <a:rPr sz="1125"/>
              <a:t>FuSE, the Fundamental Sciences E-infrastructure</a:t>
            </a:r>
          </a:p>
        </p:txBody>
      </p:sp>
      <p:pic>
        <p:nvPicPr>
          <p:cNvPr id="212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rcRect r="41485" b="20345"/>
          <a:stretch>
            <a:fillRect/>
          </a:stretch>
        </p:blipFill>
        <p:spPr>
          <a:xfrm>
            <a:off x="7085338" y="4718400"/>
            <a:ext cx="1008663" cy="278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720136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30193" y="2718757"/>
            <a:ext cx="5096933" cy="281467"/>
          </a:xfrm>
        </p:spPr>
        <p:txBody>
          <a:bodyPr>
            <a:normAutofit/>
          </a:bodyPr>
          <a:lstStyle>
            <a:lvl1pPr marL="0" indent="0">
              <a:buNone/>
              <a:defRPr sz="15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30193" y="4113071"/>
            <a:ext cx="5003270" cy="327255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930193" y="2103260"/>
            <a:ext cx="5012795" cy="377594"/>
          </a:xfrm>
        </p:spPr>
        <p:txBody>
          <a:bodyPr>
            <a:normAutofit/>
          </a:bodyPr>
          <a:lstStyle>
            <a:lvl1pPr marL="0" indent="0">
              <a:buNone/>
              <a:defRPr sz="1463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30193" y="1798732"/>
            <a:ext cx="5012795" cy="354932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930193" y="4339000"/>
            <a:ext cx="5003270" cy="321239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30193" y="2960391"/>
            <a:ext cx="5096933" cy="260411"/>
          </a:xfrm>
        </p:spPr>
        <p:txBody>
          <a:bodyPr>
            <a:normAutofit/>
          </a:bodyPr>
          <a:lstStyle>
            <a:lvl1pPr marL="0" indent="0">
              <a:buNone/>
              <a:defRPr sz="135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30193" y="3187318"/>
            <a:ext cx="6613609" cy="260411"/>
          </a:xfrm>
        </p:spPr>
        <p:txBody>
          <a:bodyPr>
            <a:normAutofit/>
          </a:bodyPr>
          <a:lstStyle>
            <a:lvl1pPr marL="0" indent="0">
              <a:buNone/>
              <a:defRPr sz="135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115094" y="3574438"/>
            <a:ext cx="914400" cy="142799"/>
          </a:xfrm>
        </p:spPr>
        <p:txBody>
          <a:bodyPr>
            <a:normAutofit/>
          </a:bodyPr>
          <a:lstStyle>
            <a:lvl1pPr marL="0" indent="0">
              <a:buNone/>
              <a:defRPr sz="45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69" y="-31749"/>
            <a:ext cx="3292440" cy="5207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2" y="360466"/>
            <a:ext cx="1112082" cy="1004786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114199" y="695848"/>
            <a:ext cx="4494820" cy="288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75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275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8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50">
                <a:latin typeface="+mn-lt"/>
              </a:defRPr>
            </a:lvl1pPr>
            <a:lvl2pPr>
              <a:defRPr sz="1350">
                <a:solidFill>
                  <a:srgbClr val="004361"/>
                </a:solidFill>
                <a:latin typeface="+mn-lt"/>
              </a:defRPr>
            </a:lvl2pPr>
            <a:lvl3pPr>
              <a:defRPr sz="1350">
                <a:solidFill>
                  <a:srgbClr val="003F5E"/>
                </a:solidFill>
                <a:latin typeface="+mn-lt"/>
              </a:defRPr>
            </a:lvl3pPr>
            <a:lvl4pPr>
              <a:defRPr sz="135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93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328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369219"/>
            <a:ext cx="4171950" cy="326350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1125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12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953" y="1260872"/>
            <a:ext cx="413623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1951" y="1866904"/>
            <a:ext cx="4164806" cy="27753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682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6" y="1143003"/>
            <a:ext cx="5898092" cy="3489722"/>
          </a:xfrm>
        </p:spPr>
        <p:txBody>
          <a:bodyPr/>
          <a:lstStyle>
            <a:lvl1pPr>
              <a:defRPr sz="1125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239933" y="11493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6451594" y="1149350"/>
            <a:ext cx="2" cy="35115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641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435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257300"/>
            <a:ext cx="9144000" cy="1624263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52930" y="3062288"/>
            <a:ext cx="8406062" cy="163604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2253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893595"/>
            <a:ext cx="9144000" cy="1624263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36215" y="1143439"/>
            <a:ext cx="8486943" cy="15756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848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238639"/>
            <a:ext cx="4629150" cy="3157149"/>
          </a:xfrm>
        </p:spPr>
        <p:txBody>
          <a:bodyPr/>
          <a:lstStyle>
            <a:lvl1pPr>
              <a:defRPr sz="1350"/>
            </a:lvl1pPr>
            <a:lvl2pPr>
              <a:defRPr sz="1238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231641"/>
            <a:ext cx="3236119" cy="3170100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6025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287628"/>
            <a:ext cx="4629150" cy="310816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287628"/>
            <a:ext cx="3236119" cy="3114116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41735" y="55987"/>
            <a:ext cx="72090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4552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489287" y="228602"/>
            <a:ext cx="27418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 smtClean="0">
                <a:solidFill>
                  <a:srgbClr val="003F5D"/>
                </a:solidFill>
              </a:rPr>
              <a:t>Style</a:t>
            </a:r>
            <a:r>
              <a:rPr lang="en-GB" sz="135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350" baseline="0" dirty="0" smtClean="0">
                <a:solidFill>
                  <a:srgbClr val="F57A1E"/>
                </a:solidFill>
              </a:rPr>
              <a:t>A Guide to Using the AARC Template</a:t>
            </a:r>
            <a:endParaRPr lang="en-GB" sz="135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585275" y="1519328"/>
            <a:ext cx="761224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dirty="0" smtClean="0">
                <a:solidFill>
                  <a:srgbClr val="003F5D"/>
                </a:solidFill>
              </a:rPr>
              <a:t>This template is to</a:t>
            </a:r>
            <a:r>
              <a:rPr lang="en-GB" sz="135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350" baseline="0" dirty="0" smtClean="0">
                <a:solidFill>
                  <a:srgbClr val="F57B20"/>
                </a:solidFill>
              </a:rPr>
              <a:t>highlight colour is Orange and should be used sparingly.</a:t>
            </a:r>
            <a:r>
              <a:rPr lang="en-GB" sz="1350" baseline="0" dirty="0" smtClean="0">
                <a:solidFill>
                  <a:srgbClr val="ED1556"/>
                </a:solidFill>
              </a:rPr>
              <a:t> </a:t>
            </a:r>
            <a:r>
              <a:rPr lang="en-GB" sz="135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350" baseline="0" dirty="0" smtClean="0">
              <a:solidFill>
                <a:srgbClr val="ED1556"/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GB" sz="1350" baseline="0" dirty="0" smtClean="0">
              <a:solidFill>
                <a:srgbClr val="ED1556"/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GB" sz="1350" baseline="0" dirty="0" smtClean="0">
              <a:solidFill>
                <a:srgbClr val="003F5D"/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GB" sz="135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8167657" y="4170730"/>
            <a:ext cx="545432" cy="397043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9" name="Oval 8"/>
          <p:cNvSpPr/>
          <p:nvPr userDrawn="1"/>
        </p:nvSpPr>
        <p:spPr>
          <a:xfrm>
            <a:off x="7413676" y="4170730"/>
            <a:ext cx="545432" cy="397043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</p:spTree>
    <p:extLst>
      <p:ext uri="{BB962C8B-B14F-4D97-AF65-F5344CB8AC3E}">
        <p14:creationId xmlns:p14="http://schemas.microsoft.com/office/powerpoint/2010/main" val="9180394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9144001" cy="51435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0428"/>
          <a:stretch/>
        </p:blipFill>
        <p:spPr>
          <a:xfrm>
            <a:off x="3912801" y="3627819"/>
            <a:ext cx="1038989" cy="5892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67" y="4474784"/>
            <a:ext cx="325256" cy="22099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061687" y="1796681"/>
            <a:ext cx="2855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3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3300" dirty="0" smtClean="0">
                <a:solidFill>
                  <a:srgbClr val="F6791C"/>
                </a:solidFill>
              </a:rPr>
              <a:t>Any</a:t>
            </a:r>
            <a:r>
              <a:rPr lang="en-GB" sz="3300" baseline="0" dirty="0" smtClean="0">
                <a:solidFill>
                  <a:srgbClr val="F6791C"/>
                </a:solidFill>
              </a:rPr>
              <a:t> Questions?</a:t>
            </a:r>
            <a:endParaRPr lang="en-GB" sz="33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268" y="-37666"/>
            <a:ext cx="3296182" cy="5212918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2822375" y="3085156"/>
            <a:ext cx="3334147" cy="28028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294551" y="4716979"/>
            <a:ext cx="43588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GÉANT  on behalf of the AARC project.</a:t>
            </a:r>
          </a:p>
          <a:p>
            <a:pPr algn="ctr"/>
            <a:r>
              <a:rPr lang="en-GB" sz="45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653965 (AARC).</a:t>
            </a:r>
            <a:endParaRPr lang="en-GB" sz="45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955102" y="4193370"/>
            <a:ext cx="108555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50" dirty="0" smtClean="0">
                <a:solidFill>
                  <a:schemeClr val="bg1"/>
                </a:solidFill>
              </a:rPr>
              <a:t>https://aarc-project.eu</a:t>
            </a:r>
            <a:endParaRPr lang="en-GB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9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64928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6129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  <p:sp>
        <p:nvSpPr>
          <p:cNvPr id="10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1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7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789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  <p:sp>
        <p:nvSpPr>
          <p:cNvPr id="13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636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  <p:pic>
        <p:nvPicPr>
          <p:cNvPr id="10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476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  <p:sp>
        <p:nvSpPr>
          <p:cNvPr id="8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9220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/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500634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59693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7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946349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4977725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1520227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747471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7558248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8229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635101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103980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07640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8427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2680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349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684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2620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952818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9641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300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3334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7422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6369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539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4098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3763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31089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4012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496418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9973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17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18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129765230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55030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8964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6412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856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6842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51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4807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28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63" Type="http://schemas.openxmlformats.org/officeDocument/2006/relationships/slideLayout" Target="../slideLayouts/slideLayout122.xml"/><Relationship Id="rId68" Type="http://schemas.openxmlformats.org/officeDocument/2006/relationships/slideLayout" Target="../slideLayouts/slideLayout127.xml"/><Relationship Id="rId84" Type="http://schemas.openxmlformats.org/officeDocument/2006/relationships/slideLayout" Target="../slideLayouts/slideLayout143.xml"/><Relationship Id="rId89" Type="http://schemas.openxmlformats.org/officeDocument/2006/relationships/theme" Target="../theme/theme3.xml"/><Relationship Id="rId1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53" Type="http://schemas.openxmlformats.org/officeDocument/2006/relationships/slideLayout" Target="../slideLayouts/slideLayout112.xml"/><Relationship Id="rId58" Type="http://schemas.openxmlformats.org/officeDocument/2006/relationships/slideLayout" Target="../slideLayouts/slideLayout117.xml"/><Relationship Id="rId74" Type="http://schemas.openxmlformats.org/officeDocument/2006/relationships/slideLayout" Target="../slideLayouts/slideLayout133.xml"/><Relationship Id="rId79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64.xml"/><Relationship Id="rId90" Type="http://schemas.openxmlformats.org/officeDocument/2006/relationships/image" Target="../media/image1.png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56" Type="http://schemas.openxmlformats.org/officeDocument/2006/relationships/slideLayout" Target="../slideLayouts/slideLayout115.xml"/><Relationship Id="rId64" Type="http://schemas.openxmlformats.org/officeDocument/2006/relationships/slideLayout" Target="../slideLayouts/slideLayout123.xml"/><Relationship Id="rId69" Type="http://schemas.openxmlformats.org/officeDocument/2006/relationships/slideLayout" Target="../slideLayouts/slideLayout128.xml"/><Relationship Id="rId77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Relationship Id="rId72" Type="http://schemas.openxmlformats.org/officeDocument/2006/relationships/slideLayout" Target="../slideLayouts/slideLayout131.xml"/><Relationship Id="rId80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59" Type="http://schemas.openxmlformats.org/officeDocument/2006/relationships/slideLayout" Target="../slideLayouts/slideLayout118.xml"/><Relationship Id="rId67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100.xml"/><Relationship Id="rId54" Type="http://schemas.openxmlformats.org/officeDocument/2006/relationships/slideLayout" Target="../slideLayouts/slideLayout113.xml"/><Relationship Id="rId62" Type="http://schemas.openxmlformats.org/officeDocument/2006/relationships/slideLayout" Target="../slideLayouts/slideLayout121.xml"/><Relationship Id="rId70" Type="http://schemas.openxmlformats.org/officeDocument/2006/relationships/slideLayout" Target="../slideLayouts/slideLayout129.xml"/><Relationship Id="rId75" Type="http://schemas.openxmlformats.org/officeDocument/2006/relationships/slideLayout" Target="../slideLayouts/slideLayout134.xml"/><Relationship Id="rId83" Type="http://schemas.openxmlformats.org/officeDocument/2006/relationships/slideLayout" Target="../slideLayouts/slideLayout142.xml"/><Relationship Id="rId88" Type="http://schemas.openxmlformats.org/officeDocument/2006/relationships/slideLayout" Target="../slideLayouts/slideLayout147.xml"/><Relationship Id="rId91" Type="http://schemas.openxmlformats.org/officeDocument/2006/relationships/image" Target="../media/image2.wmf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57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60" Type="http://schemas.openxmlformats.org/officeDocument/2006/relationships/slideLayout" Target="../slideLayouts/slideLayout119.xml"/><Relationship Id="rId65" Type="http://schemas.openxmlformats.org/officeDocument/2006/relationships/slideLayout" Target="../slideLayouts/slideLayout124.xml"/><Relationship Id="rId73" Type="http://schemas.openxmlformats.org/officeDocument/2006/relationships/slideLayout" Target="../slideLayouts/slideLayout132.xml"/><Relationship Id="rId78" Type="http://schemas.openxmlformats.org/officeDocument/2006/relationships/slideLayout" Target="../slideLayouts/slideLayout137.xml"/><Relationship Id="rId81" Type="http://schemas.openxmlformats.org/officeDocument/2006/relationships/slideLayout" Target="../slideLayouts/slideLayout140.xml"/><Relationship Id="rId86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93.xml"/><Relationship Id="rId50" Type="http://schemas.openxmlformats.org/officeDocument/2006/relationships/slideLayout" Target="../slideLayouts/slideLayout109.xml"/><Relationship Id="rId55" Type="http://schemas.openxmlformats.org/officeDocument/2006/relationships/slideLayout" Target="../slideLayouts/slideLayout114.xml"/><Relationship Id="rId76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66.xml"/><Relationship Id="rId71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66" Type="http://schemas.openxmlformats.org/officeDocument/2006/relationships/slideLayout" Target="../slideLayouts/slideLayout125.xml"/><Relationship Id="rId87" Type="http://schemas.openxmlformats.org/officeDocument/2006/relationships/slideLayout" Target="../slideLayouts/slideLayout146.xml"/><Relationship Id="rId61" Type="http://schemas.openxmlformats.org/officeDocument/2006/relationships/slideLayout" Target="../slideLayouts/slideLayout120.xml"/><Relationship Id="rId82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5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5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9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95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  <p:sldLayoutId id="2147483719" r:id="rId40"/>
    <p:sldLayoutId id="2147483720" r:id="rId41"/>
    <p:sldLayoutId id="2147483721" r:id="rId42"/>
    <p:sldLayoutId id="2147483722" r:id="rId43"/>
    <p:sldLayoutId id="2147483723" r:id="rId44"/>
    <p:sldLayoutId id="2147483724" r:id="rId45"/>
    <p:sldLayoutId id="2147483725" r:id="rId46"/>
    <p:sldLayoutId id="2147483726" r:id="rId47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52400"/>
            <a:ext cx="6780516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377" y="1079500"/>
            <a:ext cx="8181975" cy="355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6359" y="4804515"/>
            <a:ext cx="555766" cy="2061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3377" y="4804515"/>
            <a:ext cx="8456062" cy="5422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9050" y="4861208"/>
            <a:ext cx="1363134" cy="17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63" baseline="0" dirty="0" smtClean="0">
                <a:solidFill>
                  <a:srgbClr val="003F5E"/>
                </a:solidFill>
              </a:rPr>
              <a:t>https://aarc-project.eu</a:t>
            </a:r>
            <a:endParaRPr lang="en-GB" sz="563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33378" y="918246"/>
            <a:ext cx="7705723" cy="2165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12" y="107948"/>
            <a:ext cx="858513" cy="7756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" y="4845210"/>
            <a:ext cx="248849" cy="2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5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hdr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5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90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53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88" r:id="rId47"/>
    <p:sldLayoutId id="2147483789" r:id="rId48"/>
    <p:sldLayoutId id="2147483790" r:id="rId49"/>
    <p:sldLayoutId id="2147483791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799" r:id="rId58"/>
    <p:sldLayoutId id="2147483800" r:id="rId59"/>
    <p:sldLayoutId id="2147483801" r:id="rId60"/>
    <p:sldLayoutId id="2147483802" r:id="rId61"/>
    <p:sldLayoutId id="2147483803" r:id="rId62"/>
    <p:sldLayoutId id="2147483804" r:id="rId63"/>
    <p:sldLayoutId id="2147483805" r:id="rId64"/>
    <p:sldLayoutId id="2147483806" r:id="rId65"/>
    <p:sldLayoutId id="2147483807" r:id="rId66"/>
    <p:sldLayoutId id="2147483808" r:id="rId67"/>
    <p:sldLayoutId id="2147483809" r:id="rId68"/>
    <p:sldLayoutId id="2147483810" r:id="rId69"/>
    <p:sldLayoutId id="2147483811" r:id="rId70"/>
    <p:sldLayoutId id="2147483812" r:id="rId71"/>
    <p:sldLayoutId id="2147483813" r:id="rId72"/>
    <p:sldLayoutId id="2147483814" r:id="rId73"/>
    <p:sldLayoutId id="2147483815" r:id="rId74"/>
    <p:sldLayoutId id="2147483816" r:id="rId75"/>
    <p:sldLayoutId id="2147483817" r:id="rId76"/>
    <p:sldLayoutId id="2147483818" r:id="rId77"/>
    <p:sldLayoutId id="2147483819" r:id="rId78"/>
    <p:sldLayoutId id="2147483820" r:id="rId79"/>
    <p:sldLayoutId id="2147483821" r:id="rId80"/>
    <p:sldLayoutId id="2147483822" r:id="rId81"/>
    <p:sldLayoutId id="2147483823" r:id="rId82"/>
    <p:sldLayoutId id="2147483824" r:id="rId83"/>
    <p:sldLayoutId id="2147483825" r:id="rId84"/>
    <p:sldLayoutId id="2147483826" r:id="rId85"/>
    <p:sldLayoutId id="2147483827" r:id="rId86"/>
    <p:sldLayoutId id="2147483828" r:id="rId87"/>
    <p:sldLayoutId id="2147483829" r:id="rId88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6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88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25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52400"/>
            <a:ext cx="6780516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377" y="1079500"/>
            <a:ext cx="8181975" cy="355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6359" y="4804515"/>
            <a:ext cx="555766" cy="2061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3377" y="4804515"/>
            <a:ext cx="8456062" cy="5422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9050" y="4861208"/>
            <a:ext cx="1363134" cy="17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63" baseline="0" dirty="0" smtClean="0">
                <a:solidFill>
                  <a:srgbClr val="003F5E"/>
                </a:solidFill>
              </a:rPr>
              <a:t>https://aarc-project.eu</a:t>
            </a:r>
            <a:endParaRPr lang="en-GB" sz="563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33378" y="918246"/>
            <a:ext cx="7705723" cy="2165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12" y="107948"/>
            <a:ext cx="858513" cy="7756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" y="4845210"/>
            <a:ext cx="248849" cy="22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hf hdr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5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44f7751265a6e8b228f9@nikhef.nl" TargetMode="Externa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41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jpg"/><Relationship Id="rId40" Type="http://schemas.openxmlformats.org/officeDocument/2006/relationships/image" Target="../media/image64.wmf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8" Type="http://schemas.openxmlformats.org/officeDocument/2006/relationships/hyperlink" Target="http://wayf.dk/" TargetMode="External"/><Relationship Id="rId3" Type="http://schemas.openxmlformats.org/officeDocument/2006/relationships/image" Target="../media/image28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hyperlink" Target="http://doi.org/10.2777/8702" TargetMode="Externa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9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6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38125" y="3303820"/>
            <a:ext cx="5236369" cy="1768070"/>
          </a:xfrm>
        </p:spPr>
        <p:txBody>
          <a:bodyPr lIns="0"/>
          <a:lstStyle/>
          <a:p>
            <a:r>
              <a:rPr lang="en-US" dirty="0" smtClean="0"/>
              <a:t>Building the anycasted </a:t>
            </a:r>
            <a:r>
              <a:rPr lang="en-US" dirty="0" err="1" smtClean="0"/>
              <a:t>RCauth</a:t>
            </a:r>
            <a:r>
              <a:rPr lang="en-US" dirty="0" smtClean="0"/>
              <a:t> Federated authentication proxy</a:t>
            </a:r>
            <a:endParaRPr lang="en-GB" sz="3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5768974" y="2716932"/>
            <a:ext cx="2978785" cy="2182697"/>
          </a:xfrm>
        </p:spPr>
        <p:txBody>
          <a:bodyPr/>
          <a:lstStyle/>
          <a:p>
            <a:r>
              <a:rPr lang="en-GB" sz="1050" dirty="0"/>
              <a:t>David Groep</a:t>
            </a:r>
          </a:p>
          <a:p>
            <a:r>
              <a:rPr lang="en-GB" sz="1050" i="1" dirty="0" smtClean="0"/>
              <a:t>Nikhef PDP programme </a:t>
            </a:r>
            <a:br>
              <a:rPr lang="en-GB" sz="1050" i="1" dirty="0" smtClean="0"/>
            </a:br>
            <a:r>
              <a:rPr lang="en-GB" sz="1050" i="1" dirty="0" smtClean="0"/>
              <a:t>UM Dept. of Advanced Computing Sciences </a:t>
            </a:r>
          </a:p>
          <a:p>
            <a:endParaRPr lang="en-GB" sz="1050" i="1" dirty="0"/>
          </a:p>
          <a:p>
            <a:r>
              <a:rPr lang="en-GB" sz="1050" dirty="0" smtClean="0"/>
              <a:t>ISGC Taipei, March </a:t>
            </a:r>
            <a:r>
              <a:rPr lang="en-GB" sz="1050" dirty="0"/>
              <a:t>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38126" y="2519785"/>
            <a:ext cx="5236368" cy="350507"/>
          </a:xfrm>
        </p:spPr>
        <p:txBody>
          <a:bodyPr/>
          <a:lstStyle/>
          <a:p>
            <a:r>
              <a:rPr lang="en-US" dirty="0"/>
              <a:t>a multi-domain anycasted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/>
              <a:t>availability </a:t>
            </a:r>
            <a:r>
              <a:rPr lang="en-US" dirty="0" smtClean="0"/>
              <a:t>solution 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stateful services in RCauth.eu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8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RCauth.eu – a white-label IOTA CA in Europe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38125" y="1422399"/>
            <a:ext cx="8181975" cy="313746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Cover as much as R&amp;E Federated (Europe++)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6F257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Scoped to research and collaborative use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6F257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In a scalable and sustainable deployment model</a:t>
            </a:r>
          </a:p>
          <a:p>
            <a:endParaRPr lang="en-US" sz="18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74113" y="4738688"/>
            <a:ext cx="369887" cy="274637"/>
          </a:xfrm>
        </p:spPr>
        <p:txBody>
          <a:bodyPr/>
          <a:lstStyle/>
          <a:p>
            <a:fld id="{6F576E6A-F32A-4612-884C-86870357C6B4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0" y="867000"/>
            <a:ext cx="2228455" cy="364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1428" y="4097007"/>
            <a:ext cx="5623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F2575"/>
                </a:solidFill>
              </a:rPr>
              <a:t>Service inspired by and using components (such as the DS) from </a:t>
            </a:r>
            <a:br>
              <a:rPr lang="en-US" sz="1100" dirty="0" smtClean="0">
                <a:solidFill>
                  <a:srgbClr val="6F2575"/>
                </a:solidFill>
              </a:rPr>
            </a:br>
            <a:r>
              <a:rPr lang="en-US" sz="1100" dirty="0" smtClean="0">
                <a:solidFill>
                  <a:srgbClr val="6F2575"/>
                </a:solidFill>
              </a:rPr>
              <a:t>Jim </a:t>
            </a:r>
            <a:r>
              <a:rPr lang="en-US" sz="1100" dirty="0" err="1" smtClean="0">
                <a:solidFill>
                  <a:srgbClr val="6F2575"/>
                </a:solidFill>
              </a:rPr>
              <a:t>Basney’s</a:t>
            </a:r>
            <a:r>
              <a:rPr lang="en-US" sz="1100" dirty="0" smtClean="0">
                <a:solidFill>
                  <a:srgbClr val="6F2575"/>
                </a:solidFill>
              </a:rPr>
              <a:t> </a:t>
            </a:r>
            <a:r>
              <a:rPr lang="en-US" sz="1100" dirty="0" err="1" smtClean="0">
                <a:solidFill>
                  <a:srgbClr val="6F2575"/>
                </a:solidFill>
              </a:rPr>
              <a:t>CILogon</a:t>
            </a:r>
            <a:r>
              <a:rPr lang="en-US" sz="1100" dirty="0" smtClean="0">
                <a:solidFill>
                  <a:srgbClr val="6F2575"/>
                </a:solidFill>
              </a:rPr>
              <a:t>, see https://www.cilogon.org/docs/20141030-basney-cilogon.pdf</a:t>
            </a:r>
            <a:endParaRPr lang="en-US" sz="1100" dirty="0">
              <a:solidFill>
                <a:srgbClr val="6F2575"/>
              </a:solidFill>
            </a:endParaRPr>
          </a:p>
        </p:txBody>
      </p:sp>
      <p:pic>
        <p:nvPicPr>
          <p:cNvPr id="7" name="Picture 2" descr="H:\Home\davidg\Template\Logos\cilogon-service-head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56" y="4130261"/>
            <a:ext cx="1241079" cy="1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82" y="264691"/>
            <a:ext cx="1340231" cy="65224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239929" y="3035565"/>
            <a:ext cx="2180084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https://rcauth.eu/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8919" y="3035565"/>
            <a:ext cx="3076163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https://rcdemo.nikhef.nl/</a:t>
            </a:r>
          </a:p>
        </p:txBody>
      </p:sp>
    </p:spTree>
    <p:extLst>
      <p:ext uri="{BB962C8B-B14F-4D97-AF65-F5344CB8AC3E}">
        <p14:creationId xmlns:p14="http://schemas.microsoft.com/office/powerpoint/2010/main" val="10180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joys of global </a:t>
            </a:r>
            <a:r>
              <a:rPr lang="en-US" sz="2800" dirty="0" err="1"/>
              <a:t>interfederation</a:t>
            </a:r>
            <a:r>
              <a:rPr lang="en-US" sz="2800" dirty="0"/>
              <a:t/>
            </a:r>
            <a:br>
              <a:rPr lang="en-US" sz="2800" dirty="0"/>
            </a:br>
            <a:endParaRPr lang="en-GB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 smtClean="0"/>
              <a:t>global </a:t>
            </a:r>
            <a:r>
              <a:rPr lang="en-US" sz="2000" dirty="0" err="1" smtClean="0"/>
              <a:t>IdPs</a:t>
            </a:r>
            <a:r>
              <a:rPr lang="en-US" sz="2000" dirty="0" smtClean="0"/>
              <a:t> in eduGAIN</a:t>
            </a:r>
            <a:br>
              <a:rPr lang="en-US" sz="2000" dirty="0" smtClean="0"/>
            </a:br>
            <a:r>
              <a:rPr lang="en-US" sz="2000" dirty="0" smtClean="0"/>
              <a:t>the quest </a:t>
            </a:r>
            <a:r>
              <a:rPr lang="en-US" sz="2000" dirty="0"/>
              <a:t>for a reasonable, </a:t>
            </a:r>
            <a:r>
              <a:rPr lang="en-US" sz="2000" dirty="0" smtClean="0"/>
              <a:t>non-reassigned </a:t>
            </a:r>
            <a:r>
              <a:rPr lang="en-US" sz="2000" dirty="0"/>
              <a:t>name </a:t>
            </a:r>
            <a:endParaRPr lang="en-US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88375" y="4803775"/>
            <a:ext cx="555625" cy="206375"/>
          </a:xfrm>
        </p:spPr>
        <p:txBody>
          <a:bodyPr/>
          <a:lstStyle/>
          <a:p>
            <a:fld id="{6F576E6A-F32A-4612-884C-86870357C6B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50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376" y="1079500"/>
            <a:ext cx="8631901" cy="35532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RAs are the </a:t>
            </a:r>
            <a:r>
              <a:rPr lang="en-US" dirty="0"/>
              <a:t>eligible </a:t>
            </a:r>
            <a:r>
              <a:rPr lang="en-US" dirty="0" smtClean="0"/>
              <a:t>IdPs connected </a:t>
            </a:r>
            <a:r>
              <a:rPr lang="en-US" dirty="0"/>
              <a:t>through </a:t>
            </a:r>
            <a:r>
              <a:rPr lang="en-US" dirty="0" smtClean="0"/>
              <a:t>a </a:t>
            </a:r>
            <a:br>
              <a:rPr lang="en-US" dirty="0" smtClean="0"/>
            </a:br>
            <a:r>
              <a:rPr lang="en-US" dirty="0" smtClean="0"/>
              <a:t>Federated </a:t>
            </a:r>
            <a:r>
              <a:rPr lang="en-US" dirty="0"/>
              <a:t>Identity Management System (FIMS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primarily: ensemble </a:t>
            </a:r>
            <a:r>
              <a:rPr lang="en-US" dirty="0"/>
              <a:t>of </a:t>
            </a:r>
            <a:r>
              <a:rPr lang="en-US" dirty="0" smtClean="0"/>
              <a:t>IdPs in eduGAIN that </a:t>
            </a:r>
            <a:br>
              <a:rPr lang="en-US" dirty="0" smtClean="0"/>
            </a:br>
            <a:r>
              <a:rPr lang="en-US" dirty="0" smtClean="0"/>
              <a:t>meet </a:t>
            </a:r>
            <a:r>
              <a:rPr lang="en-US" dirty="0"/>
              <a:t>the policy requirements of this </a:t>
            </a:r>
            <a:r>
              <a:rPr lang="en-US" dirty="0" smtClean="0"/>
              <a:t>CA</a:t>
            </a:r>
          </a:p>
          <a:p>
            <a:r>
              <a:rPr lang="en-US" dirty="0" smtClean="0"/>
              <a:t>Eligible applicants are all affiliated to an RA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6791C"/>
                </a:solidFill>
              </a:rPr>
              <a:t>Three eligibility models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Direct relationship CA-IdP, with agreement declaration</a:t>
            </a:r>
          </a:p>
          <a:p>
            <a:pPr marL="342900" indent="-342900">
              <a:lnSpc>
                <a:spcPct val="110000"/>
              </a:lnSpc>
              <a:spcBef>
                <a:spcPts val="413"/>
              </a:spcBef>
              <a:buFont typeface="+mj-lt"/>
              <a:buAutoNum type="arabicPeriod"/>
            </a:pPr>
            <a:r>
              <a:rPr lang="en-US" dirty="0" smtClean="0"/>
              <a:t>Rest of eduGAIN:  	</a:t>
            </a:r>
            <a:r>
              <a:rPr lang="en-US" dirty="0"/>
              <a:t> </a:t>
            </a:r>
            <a:r>
              <a:rPr lang="en-US" dirty="0" smtClean="0"/>
              <a:t>– “Sirtfi” security incident response and </a:t>
            </a:r>
            <a:r>
              <a:rPr lang="en-US" dirty="0" err="1" smtClean="0"/>
              <a:t>OpSec</a:t>
            </a:r>
            <a:r>
              <a:rPr lang="en-US" dirty="0" smtClean="0"/>
              <a:t> capabilities plus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/>
              <a:t>	</a:t>
            </a:r>
            <a:r>
              <a:rPr lang="en-US" dirty="0" smtClean="0"/>
              <a:t> 	</a:t>
            </a:r>
            <a:r>
              <a:rPr lang="en-US" dirty="0"/>
              <a:t> – </a:t>
            </a:r>
            <a:r>
              <a:rPr lang="en-US" dirty="0" smtClean="0"/>
              <a:t>REFEDS “R&amp;S section 6” non-reassigned identifiers and applicant name</a:t>
            </a:r>
            <a:br>
              <a:rPr lang="en-US" dirty="0" smtClean="0"/>
            </a:br>
            <a:r>
              <a:rPr lang="en-US" dirty="0" smtClean="0"/>
              <a:t>are required, and tested via statement in ‘meta-data’ and by releasing the proper attributes</a:t>
            </a:r>
          </a:p>
          <a:p>
            <a:pPr marL="342900" indent="-342900">
              <a:lnSpc>
                <a:spcPct val="110000"/>
              </a:lnSpc>
              <a:spcBef>
                <a:spcPts val="413"/>
              </a:spcBef>
              <a:buFont typeface="+mj-lt"/>
              <a:buAutoNum type="arabicPeriod"/>
            </a:pPr>
            <a:r>
              <a:rPr lang="en-US" dirty="0" smtClean="0"/>
              <a:t>within </a:t>
            </a:r>
            <a:r>
              <a:rPr lang="en-US" dirty="0"/>
              <a:t>the </a:t>
            </a:r>
            <a:r>
              <a:rPr lang="en-US" dirty="0" smtClean="0"/>
              <a:t>Netherlands, </a:t>
            </a:r>
            <a:r>
              <a:rPr lang="en-US" dirty="0" err="1"/>
              <a:t>SURFconext</a:t>
            </a:r>
            <a:r>
              <a:rPr lang="en-US" dirty="0"/>
              <a:t> Annex IX* </a:t>
            </a:r>
            <a:r>
              <a:rPr lang="en-US" dirty="0" smtClean="0"/>
              <a:t>already ensures compliance </a:t>
            </a:r>
            <a:r>
              <a:rPr lang="en-US" dirty="0"/>
              <a:t>for all </a:t>
            </a:r>
            <a:r>
              <a:rPr lang="en-US" dirty="0" err="1"/>
              <a:t>IdPs</a:t>
            </a:r>
            <a:endParaRPr lang="en-US" dirty="0"/>
          </a:p>
          <a:p>
            <a:pPr marL="0" indent="0">
              <a:buNone/>
            </a:pPr>
            <a:endParaRPr lang="en-US" i="1" dirty="0" smtClean="0">
              <a:solidFill>
                <a:srgbClr val="F6791C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rgbClr val="F6791C"/>
                </a:solidFill>
              </a:rPr>
              <a:t>“IdPs </a:t>
            </a:r>
            <a:r>
              <a:rPr lang="en-US" i="1" dirty="0">
                <a:solidFill>
                  <a:srgbClr val="F6791C"/>
                </a:solidFill>
              </a:rPr>
              <a:t>within </a:t>
            </a:r>
            <a:r>
              <a:rPr lang="en-US" i="1" dirty="0" smtClean="0">
                <a:solidFill>
                  <a:srgbClr val="F6791C"/>
                </a:solidFill>
              </a:rPr>
              <a:t>eduGAIN [#3] </a:t>
            </a:r>
            <a:r>
              <a:rPr lang="en-US" i="1" dirty="0">
                <a:solidFill>
                  <a:srgbClr val="F6791C"/>
                </a:solidFill>
              </a:rPr>
              <a:t>are deemed to have entered materially into an </a:t>
            </a:r>
            <a:r>
              <a:rPr lang="en-US" i="1" dirty="0" smtClean="0">
                <a:solidFill>
                  <a:srgbClr val="F6791C"/>
                </a:solidFill>
              </a:rPr>
              <a:t>agreement with </a:t>
            </a:r>
            <a:r>
              <a:rPr lang="en-US" i="1" dirty="0">
                <a:solidFill>
                  <a:srgbClr val="F6791C"/>
                </a:solidFill>
              </a:rPr>
              <a:t>the </a:t>
            </a:r>
            <a:r>
              <a:rPr lang="en-US" i="1" dirty="0" smtClean="0">
                <a:solidFill>
                  <a:srgbClr val="F6791C"/>
                </a:solidFill>
              </a:rPr>
              <a:t>CA”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576E6A-F32A-4612-884C-86870357C6B4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12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Our Registration Authorities: the Federated </a:t>
            </a:r>
            <a:r>
              <a:rPr lang="en-US" sz="2400" dirty="0" err="1" smtClean="0"/>
              <a:t>IdPs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29" y="1050159"/>
            <a:ext cx="3500648" cy="17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377" y="1079500"/>
            <a:ext cx="8518748" cy="2531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Sources of naming and uniqueness, that work </a:t>
            </a:r>
            <a:r>
              <a:rPr lang="en-US" i="1" dirty="0" smtClean="0"/>
              <a:t>today</a:t>
            </a:r>
            <a:endParaRPr lang="en-US" dirty="0" smtClean="0"/>
          </a:p>
          <a:p>
            <a:r>
              <a:rPr lang="en-US" b="1" dirty="0" err="1" smtClean="0"/>
              <a:t>eduPersonPrincipalName</a:t>
            </a:r>
            <a:r>
              <a:rPr lang="en-US" dirty="0"/>
              <a:t> </a:t>
            </a:r>
            <a:r>
              <a:rPr lang="en-US" dirty="0" smtClean="0"/>
              <a:t>– scoped point-in-time unique identifier, which could be, but usually is not, privacy preserving: “davidg@nikhef.nl”, “P70081609@maastrichtuniversity.nl”</a:t>
            </a:r>
          </a:p>
          <a:p>
            <a:r>
              <a:rPr lang="en-US" b="1" dirty="0" err="1" smtClean="0"/>
              <a:t>eduPersonTargetedID</a:t>
            </a:r>
            <a:r>
              <a:rPr lang="en-US" dirty="0" smtClean="0"/>
              <a:t> – scoped transient non-reassigned identifier, like</a:t>
            </a:r>
            <a:br>
              <a:rPr lang="en-US" dirty="0" smtClean="0"/>
            </a:br>
            <a:r>
              <a:rPr lang="en-US" dirty="0" smtClean="0"/>
              <a:t>urn:geant:nikhef.nl:nikidm:idp:sso!</a:t>
            </a:r>
            <a:r>
              <a:rPr lang="en-US" i="1" dirty="0" smtClean="0"/>
              <a:t>27c8d63ed42c84af2875e2984</a:t>
            </a:r>
          </a:p>
          <a:p>
            <a:r>
              <a:rPr lang="en-US" b="1" dirty="0" smtClean="0"/>
              <a:t>subject-id </a:t>
            </a:r>
            <a:r>
              <a:rPr lang="en-US" dirty="0"/>
              <a:t>- a scoped persistent non-reassigned identifier, which should be privacy-preserving: </a:t>
            </a:r>
            <a:r>
              <a:rPr lang="en-US" dirty="0" smtClean="0">
                <a:hlinkClick r:id="rId2"/>
              </a:rPr>
              <a:t>44f7751265a6e8b228f9@nikhef.nl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Plus the (domain-name based) </a:t>
            </a:r>
            <a:r>
              <a:rPr lang="en-US" dirty="0" err="1" smtClean="0"/>
              <a:t>schacHomeOrganisation</a:t>
            </a:r>
            <a:r>
              <a:rPr lang="en-US" dirty="0" smtClean="0"/>
              <a:t> and a ‘</a:t>
            </a:r>
            <a:r>
              <a:rPr lang="en-US" b="1" dirty="0" smtClean="0"/>
              <a:t>representation of the real name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certificated from FIM via </a:t>
            </a:r>
            <a:r>
              <a:rPr lang="en-US" dirty="0" err="1" smtClean="0"/>
              <a:t>eduPerson</a:t>
            </a:r>
            <a:r>
              <a:rPr lang="en-US" dirty="0" smtClean="0"/>
              <a:t> and REFEDS R&amp;S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92267" y="3457026"/>
            <a:ext cx="8181975" cy="1213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65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/>
              <a:t>/DC=</a:t>
            </a:r>
            <a:r>
              <a:rPr lang="en-US" b="1" dirty="0" err="1" smtClean="0"/>
              <a:t>eu</a:t>
            </a:r>
            <a:r>
              <a:rPr lang="en-US" b="1" dirty="0" smtClean="0"/>
              <a:t>/DC=</a:t>
            </a:r>
            <a:r>
              <a:rPr lang="en-US" b="1" dirty="0" err="1" smtClean="0"/>
              <a:t>rcauth</a:t>
            </a:r>
            <a:r>
              <a:rPr lang="en-US" b="1" dirty="0" smtClean="0"/>
              <a:t>/DC=</a:t>
            </a:r>
            <a:r>
              <a:rPr lang="en-US" b="1" dirty="0" err="1" smtClean="0"/>
              <a:t>rcauth</a:t>
            </a:r>
            <a:r>
              <a:rPr lang="en-US" b="1" dirty="0" smtClean="0"/>
              <a:t>-clients/O=</a:t>
            </a:r>
            <a:r>
              <a:rPr lang="en-US" b="1" i="1" dirty="0" err="1" smtClean="0">
                <a:solidFill>
                  <a:srgbClr val="F6791C"/>
                </a:solidFill>
              </a:rPr>
              <a:t>orgdisplayname</a:t>
            </a:r>
            <a:r>
              <a:rPr lang="en-US" b="1" dirty="0" smtClean="0"/>
              <a:t>/CN=</a:t>
            </a:r>
            <a:r>
              <a:rPr lang="en-US" b="1" i="1" dirty="0" err="1" smtClean="0">
                <a:solidFill>
                  <a:srgbClr val="F6791C"/>
                </a:solidFill>
              </a:rPr>
              <a:t>commonName</a:t>
            </a:r>
            <a:r>
              <a:rPr lang="en-US" b="1" i="1" dirty="0" smtClean="0">
                <a:solidFill>
                  <a:srgbClr val="F6791C"/>
                </a:solidFill>
              </a:rPr>
              <a:t> +</a:t>
            </a:r>
            <a:r>
              <a:rPr lang="en-US" b="1" i="1" dirty="0" err="1" smtClean="0">
                <a:solidFill>
                  <a:srgbClr val="F6791C"/>
                </a:solidFill>
              </a:rPr>
              <a:t>uniqeness</a:t>
            </a:r>
            <a:endParaRPr lang="en-US" b="1" dirty="0" smtClean="0">
              <a:solidFill>
                <a:srgbClr val="F6791C"/>
              </a:solidFill>
            </a:endParaRP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dirty="0" smtClean="0"/>
              <a:t>uniqueness will added to </a:t>
            </a:r>
            <a:r>
              <a:rPr lang="en-US" dirty="0" err="1" smtClean="0"/>
              <a:t>commonName</a:t>
            </a:r>
            <a:r>
              <a:rPr lang="en-US" dirty="0" smtClean="0"/>
              <a:t> via hashing of </a:t>
            </a:r>
            <a:r>
              <a:rPr lang="en-US" i="1" dirty="0" err="1" smtClean="0"/>
              <a:t>ePPN</a:t>
            </a:r>
            <a:r>
              <a:rPr lang="en-US" i="1" dirty="0" smtClean="0"/>
              <a:t>, </a:t>
            </a:r>
            <a:r>
              <a:rPr lang="en-US" i="1" dirty="0" err="1" smtClean="0"/>
              <a:t>ePTID</a:t>
            </a:r>
            <a:r>
              <a:rPr lang="en-US" i="1" dirty="0" smtClean="0"/>
              <a:t>, subject-id</a:t>
            </a:r>
            <a:r>
              <a:rPr lang="en-US" dirty="0" smtClean="0"/>
              <a:t>, so that </a:t>
            </a:r>
            <a:br>
              <a:rPr lang="en-US" dirty="0" smtClean="0"/>
            </a:br>
            <a:r>
              <a:rPr lang="en-US" dirty="0" smtClean="0"/>
              <a:t>an enquiry via the issuer allows unique identification of the vetted entity”</a:t>
            </a:r>
          </a:p>
        </p:txBody>
      </p:sp>
    </p:spTree>
    <p:extLst>
      <p:ext uri="{BB962C8B-B14F-4D97-AF65-F5344CB8AC3E}">
        <p14:creationId xmlns:p14="http://schemas.microsoft.com/office/powerpoint/2010/main" val="30419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‘REFEDS R&amp;S’ gives a subset of attributes that should be released: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i="1" dirty="0" err="1" smtClean="0"/>
              <a:t>displayName</a:t>
            </a:r>
            <a:r>
              <a:rPr lang="en-US" dirty="0" smtClean="0"/>
              <a:t> attribute from the </a:t>
            </a:r>
            <a:r>
              <a:rPr lang="en-US" dirty="0" err="1" smtClean="0"/>
              <a:t>IdP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i="1" dirty="0" err="1"/>
              <a:t>givenName</a:t>
            </a:r>
            <a:r>
              <a:rPr lang="en-US" dirty="0"/>
              <a:t> attribute, followed by a space, followed by the </a:t>
            </a:r>
            <a:r>
              <a:rPr lang="en-US" i="1" dirty="0" err="1" smtClean="0"/>
              <a:t>sn</a:t>
            </a:r>
            <a:r>
              <a:rPr lang="en-US" dirty="0" smtClean="0"/>
              <a:t> </a:t>
            </a:r>
            <a:r>
              <a:rPr lang="en-US" dirty="0"/>
              <a:t>attribute from the </a:t>
            </a:r>
            <a:r>
              <a:rPr lang="en-US" dirty="0" smtClean="0"/>
              <a:t>IdP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i="1" dirty="0" err="1"/>
              <a:t>commonName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cn</a:t>
            </a:r>
            <a:r>
              <a:rPr lang="en-US" dirty="0"/>
              <a:t>) attribute from the </a:t>
            </a:r>
            <a:r>
              <a:rPr lang="en-US" dirty="0" smtClean="0"/>
              <a:t>IdP</a:t>
            </a:r>
          </a:p>
          <a:p>
            <a:pPr marL="0" indent="0">
              <a:buNone/>
            </a:pPr>
            <a:r>
              <a:rPr lang="en-US" dirty="0" smtClean="0"/>
              <a:t>but we need to make it printable in ASCII</a:t>
            </a:r>
          </a:p>
          <a:p>
            <a:pPr marL="0" indent="0">
              <a:buNone/>
            </a:pPr>
            <a:r>
              <a:rPr lang="en-US" dirty="0" smtClean="0"/>
              <a:t>We tried using </a:t>
            </a:r>
            <a:r>
              <a:rPr lang="en-US" i="1" dirty="0" err="1" smtClean="0"/>
              <a:t>java.text.Normalizer.Form.NFD</a:t>
            </a:r>
            <a:r>
              <a:rPr lang="en-US" dirty="0" smtClean="0"/>
              <a:t> and map the remainder to “X”, which gives: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commonName</a:t>
            </a:r>
            <a:r>
              <a:rPr lang="en-US" dirty="0" smtClean="0"/>
              <a:t> – should be readable element in printable 7-bit chars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167496"/>
              </p:ext>
            </p:extLst>
          </p:nvPr>
        </p:nvGraphicFramePr>
        <p:xfrm>
          <a:off x="2326005" y="3088640"/>
          <a:ext cx="4040852" cy="162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0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If IdP</a:t>
                      </a:r>
                      <a:r>
                        <a:rPr lang="en-US" sz="1400" baseline="0" dirty="0" smtClean="0"/>
                        <a:t> sends us this </a:t>
                      </a:r>
                      <a:r>
                        <a:rPr lang="en-US" sz="1400" dirty="0" smtClean="0"/>
                        <a:t>UTF-8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Representation in CN </a:t>
                      </a:r>
                      <a:r>
                        <a:rPr lang="en-US" sz="1400" baseline="0" dirty="0" smtClean="0"/>
                        <a:t>RDN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Jőzsi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Bácsi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Jozsi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Bacsi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Guðrún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Ósvífursdóttir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GuXrun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Osvifursdottir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Χρηστος</a:t>
                      </a:r>
                      <a:r>
                        <a:rPr lang="el-GR" sz="1400" baseline="0" dirty="0" smtClean="0"/>
                        <a:t> Κανελλοπουλος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XXXXXXX XXXXXXXXXXXXX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ja-JP" altLang="en-US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簡禎儀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XXX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77689" y="3669337"/>
            <a:ext cx="946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1A3B"/>
                </a:solidFill>
              </a:rPr>
              <a:t>Oops!</a:t>
            </a:r>
            <a:endParaRPr lang="en-GB" sz="2400" b="1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/>
              <a:t>java.text.Normalizer.Form.NFD</a:t>
            </a:r>
            <a:r>
              <a:rPr lang="en-US" i="1" dirty="0" smtClean="0"/>
              <a:t> </a:t>
            </a:r>
            <a:r>
              <a:rPr lang="en-US" dirty="0" smtClean="0"/>
              <a:t>and ‘X-</a:t>
            </a:r>
            <a:r>
              <a:rPr lang="en-US" dirty="0" err="1" smtClean="0"/>
              <a:t>ing</a:t>
            </a:r>
            <a:r>
              <a:rPr lang="en-US" dirty="0" smtClean="0"/>
              <a:t>’ the rest particularly bad for</a:t>
            </a:r>
            <a:br>
              <a:rPr lang="en-US" dirty="0" smtClean="0"/>
            </a:br>
            <a:r>
              <a:rPr lang="en-US" dirty="0" smtClean="0"/>
              <a:t>Greeks, Bulgarians, Chinese, Georgians, Thai, Armenians, Serbians, …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fr-FR" i="1" dirty="0"/>
              <a:t>ICU - International Components for </a:t>
            </a:r>
            <a:r>
              <a:rPr lang="fr-FR" i="1" dirty="0" smtClean="0"/>
              <a:t>Unicode </a:t>
            </a:r>
            <a:r>
              <a:rPr lang="fr-FR" dirty="0" smtClean="0"/>
              <a:t>(icu-project.org) </a:t>
            </a:r>
            <a:r>
              <a:rPr lang="fr-FR" dirty="0" err="1" smtClean="0"/>
              <a:t>appears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r>
              <a:rPr lang="fr-FR" dirty="0" smtClean="0"/>
              <a:t>, but:</a:t>
            </a:r>
          </a:p>
          <a:p>
            <a:r>
              <a:rPr lang="fr-FR" dirty="0" err="1" smtClean="0"/>
              <a:t>there</a:t>
            </a:r>
            <a:r>
              <a:rPr lang="fr-FR" dirty="0" smtClean="0"/>
              <a:t> are </a:t>
            </a:r>
            <a:r>
              <a:rPr lang="fr-FR" dirty="0" err="1" smtClean="0"/>
              <a:t>many</a:t>
            </a:r>
            <a:r>
              <a:rPr lang="fr-FR" dirty="0" smtClean="0"/>
              <a:t> options for </a:t>
            </a:r>
            <a:r>
              <a:rPr lang="fr-FR" dirty="0" err="1" smtClean="0"/>
              <a:t>transliteration</a:t>
            </a:r>
            <a:endParaRPr lang="fr-FR" dirty="0" smtClean="0"/>
          </a:p>
          <a:p>
            <a:r>
              <a:rPr lang="fr-FR" dirty="0" err="1" smtClean="0"/>
              <a:t>some</a:t>
            </a:r>
            <a:r>
              <a:rPr lang="fr-FR" dirty="0" smtClean="0"/>
              <a:t> code points </a:t>
            </a:r>
            <a:r>
              <a:rPr lang="fr-FR" dirty="0" err="1" smtClean="0"/>
              <a:t>shared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languages</a:t>
            </a:r>
            <a:r>
              <a:rPr lang="fr-FR" dirty="0" smtClean="0"/>
              <a:t>,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prefer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transliterations</a:t>
            </a:r>
            <a:endParaRPr lang="fr-FR" dirty="0" smtClean="0"/>
          </a:p>
          <a:p>
            <a:r>
              <a:rPr lang="fr-FR" dirty="0" err="1" smtClean="0"/>
              <a:t>some</a:t>
            </a:r>
            <a:r>
              <a:rPr lang="fr-FR" dirty="0" smtClean="0"/>
              <a:t> code points are absent </a:t>
            </a:r>
            <a:r>
              <a:rPr lang="fr-FR" dirty="0" err="1" smtClean="0"/>
              <a:t>even</a:t>
            </a:r>
            <a:r>
              <a:rPr lang="fr-FR" dirty="0" smtClean="0"/>
              <a:t> in UTF-8 </a:t>
            </a:r>
            <a:r>
              <a:rPr lang="fr-FR" dirty="0" err="1" smtClean="0"/>
              <a:t>causing</a:t>
            </a:r>
            <a:r>
              <a:rPr lang="fr-FR" dirty="0" smtClean="0"/>
              <a:t> </a:t>
            </a:r>
            <a:r>
              <a:rPr lang="fr-FR" dirty="0" err="1" smtClean="0"/>
              <a:t>ambiguity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 we moved to the ICO, but even then the mapping is not trivial: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UTF-8 → Latin-1 → ASCII → IA5String (we need </a:t>
            </a:r>
            <a:r>
              <a:rPr lang="en-US" dirty="0" err="1" smtClean="0"/>
              <a:t>PrintableString</a:t>
            </a:r>
            <a:r>
              <a:rPr lang="en-US" dirty="0" smtClean="0"/>
              <a:t> + “@” and minus [:/=])</a:t>
            </a:r>
            <a:endParaRPr lang="en-US" dirty="0"/>
          </a:p>
          <a:p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also </a:t>
            </a:r>
            <a:r>
              <a:rPr lang="el-GR" dirty="0"/>
              <a:t>Νικόλας </a:t>
            </a:r>
            <a:r>
              <a:rPr lang="el-GR" dirty="0" smtClean="0"/>
              <a:t>Λιαμπότης</a:t>
            </a:r>
            <a:r>
              <a:rPr lang="en-US" dirty="0" smtClean="0"/>
              <a:t> may not quite like that … and I understand 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304314" y="3844458"/>
            <a:ext cx="5020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ICU 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111559" y="3844458"/>
            <a:ext cx="5020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ICU 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807471" y="3790285"/>
            <a:ext cx="6104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regex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4099" y="4776787"/>
            <a:ext cx="43412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F6791C"/>
                </a:solidFill>
              </a:rPr>
              <a:t>thanks go to Mischa </a:t>
            </a:r>
            <a:r>
              <a:rPr lang="en-US" sz="1100" i="1" dirty="0" err="1" smtClean="0">
                <a:solidFill>
                  <a:srgbClr val="F6791C"/>
                </a:solidFill>
              </a:rPr>
              <a:t>Sallé</a:t>
            </a:r>
            <a:r>
              <a:rPr lang="en-US" sz="1100" i="1" dirty="0" smtClean="0">
                <a:solidFill>
                  <a:srgbClr val="F6791C"/>
                </a:solidFill>
              </a:rPr>
              <a:t> for the transliteration studies (and much more)</a:t>
            </a:r>
            <a:endParaRPr lang="en-GB" sz="1100" i="1" dirty="0">
              <a:solidFill>
                <a:srgbClr val="F679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377" y="1079500"/>
            <a:ext cx="8181975" cy="3721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Just Any-Latin fails for Slavonic unique “</a:t>
            </a:r>
            <a:r>
              <a:rPr lang="en-US" b="1" dirty="0" err="1" smtClean="0"/>
              <a:t>sh</a:t>
            </a:r>
            <a:r>
              <a:rPr lang="en-US" b="1" dirty="0" smtClean="0"/>
              <a:t>” sounds. E.g. for ‘</a:t>
            </a:r>
            <a:r>
              <a:rPr lang="en-US" b="1" dirty="0" err="1" smtClean="0"/>
              <a:t>Миша</a:t>
            </a:r>
            <a:r>
              <a:rPr lang="en-US" b="1" dirty="0" smtClean="0"/>
              <a:t>’</a:t>
            </a:r>
            <a:endParaRPr lang="en-US" b="1" dirty="0"/>
          </a:p>
          <a:p>
            <a:r>
              <a:rPr lang="en-US" dirty="0" smtClean="0"/>
              <a:t>with </a:t>
            </a:r>
            <a:r>
              <a:rPr lang="en-US" i="1" dirty="0" smtClean="0"/>
              <a:t>Any-Latin </a:t>
            </a:r>
            <a:r>
              <a:rPr lang="en-US" dirty="0" smtClean="0"/>
              <a:t>becomes ‘</a:t>
            </a:r>
            <a:r>
              <a:rPr lang="en-US" dirty="0" err="1" smtClean="0"/>
              <a:t>Miša</a:t>
            </a:r>
            <a:r>
              <a:rPr lang="en-US" dirty="0" smtClean="0"/>
              <a:t>’ </a:t>
            </a:r>
            <a:r>
              <a:rPr lang="en-US" dirty="0"/>
              <a:t>which then translates into </a:t>
            </a:r>
            <a:r>
              <a:rPr lang="en-US" dirty="0" smtClean="0"/>
              <a:t>‘Misa’ </a:t>
            </a:r>
            <a:r>
              <a:rPr lang="en-US" dirty="0"/>
              <a:t>after the </a:t>
            </a:r>
            <a:r>
              <a:rPr lang="en-US" dirty="0" smtClean="0"/>
              <a:t>Latin-</a:t>
            </a:r>
            <a:r>
              <a:rPr lang="en-US" dirty="0" err="1" smtClean="0"/>
              <a:t>Ascii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 quite some people called </a:t>
            </a:r>
            <a:r>
              <a:rPr lang="ru-RU" dirty="0"/>
              <a:t>‘Миша</a:t>
            </a:r>
            <a:r>
              <a:rPr lang="ru-RU" dirty="0" smtClean="0"/>
              <a:t>’</a:t>
            </a:r>
            <a:r>
              <a:rPr lang="en-US" dirty="0" smtClean="0"/>
              <a:t> want to see ‘Mischa’, but not all, so you need</a:t>
            </a:r>
          </a:p>
          <a:p>
            <a:r>
              <a:rPr lang="en-US" dirty="0" smtClean="0"/>
              <a:t>first </a:t>
            </a:r>
            <a:r>
              <a:rPr lang="en-US" i="1" dirty="0" smtClean="0"/>
              <a:t>Russian-Latin/BGN</a:t>
            </a:r>
            <a:r>
              <a:rPr lang="en-US" dirty="0" smtClean="0"/>
              <a:t>, making it ‘Misha’, which is slightly better, then do </a:t>
            </a:r>
            <a:r>
              <a:rPr lang="en-US" i="1" dirty="0" smtClean="0"/>
              <a:t>Any-Latin </a:t>
            </a:r>
            <a:r>
              <a:rPr lang="en-US" dirty="0" smtClean="0"/>
              <a:t>(1-to-1)</a:t>
            </a:r>
          </a:p>
          <a:p>
            <a:r>
              <a:rPr lang="en-US" dirty="0" smtClean="0"/>
              <a:t>but “</a:t>
            </a:r>
            <a:r>
              <a:rPr lang="en-US" i="1" dirty="0" smtClean="0"/>
              <a:t>Russian-Latin/</a:t>
            </a:r>
            <a:r>
              <a:rPr lang="en-US" i="1" dirty="0" err="1" smtClean="0"/>
              <a:t>BGN+Serbian-Latin</a:t>
            </a:r>
            <a:r>
              <a:rPr lang="en-US" i="1" dirty="0" smtClean="0"/>
              <a:t>/BGN” </a:t>
            </a:r>
            <a:r>
              <a:rPr lang="en-US" dirty="0" smtClean="0"/>
              <a:t>is different from the reverse …</a:t>
            </a:r>
          </a:p>
          <a:p>
            <a:pPr marL="0" indent="0">
              <a:buNone/>
            </a:pPr>
            <a:r>
              <a:rPr lang="en-US" b="1" dirty="0" smtClean="0"/>
              <a:t>First Any-Latin/BGN, then Any-Latin, to fix mapping to </a:t>
            </a:r>
            <a:r>
              <a:rPr lang="en-US" b="1" i="1" dirty="0">
                <a:solidFill>
                  <a:srgbClr val="003F5E"/>
                </a:solidFill>
              </a:rPr>
              <a:t>→ </a:t>
            </a:r>
            <a:r>
              <a:rPr lang="en-US" b="1" dirty="0" smtClean="0"/>
              <a:t>š and the </a:t>
            </a:r>
            <a:r>
              <a:rPr lang="en-US" b="1" i="1" dirty="0" smtClean="0">
                <a:solidFill>
                  <a:srgbClr val="003F5E"/>
                </a:solidFill>
              </a:rPr>
              <a:t>→</a:t>
            </a:r>
            <a:r>
              <a:rPr lang="en-US" b="1" dirty="0" smtClean="0"/>
              <a:t> </a:t>
            </a:r>
            <a:r>
              <a:rPr lang="en-US" b="1" dirty="0"/>
              <a:t>s</a:t>
            </a:r>
            <a:endParaRPr lang="en-US" b="1" dirty="0" smtClean="0"/>
          </a:p>
          <a:p>
            <a:r>
              <a:rPr lang="hy-AM" dirty="0"/>
              <a:t>Բարեւ աշխարհ → </a:t>
            </a:r>
            <a:r>
              <a:rPr lang="en-US" dirty="0" err="1"/>
              <a:t>Barev</a:t>
            </a:r>
            <a:r>
              <a:rPr lang="en-US" dirty="0"/>
              <a:t> </a:t>
            </a:r>
            <a:r>
              <a:rPr lang="en-US" dirty="0" err="1"/>
              <a:t>a</a:t>
            </a:r>
            <a:r>
              <a:rPr lang="en-US" b="1" dirty="0" err="1"/>
              <a:t>sh</a:t>
            </a:r>
            <a:r>
              <a:rPr lang="en-US" dirty="0" err="1"/>
              <a:t>kharh</a:t>
            </a:r>
            <a:r>
              <a:rPr lang="en-US" dirty="0"/>
              <a:t> </a:t>
            </a:r>
            <a:r>
              <a:rPr lang="en-US" dirty="0" smtClean="0"/>
              <a:t>(with the /BGN</a:t>
            </a:r>
            <a:r>
              <a:rPr lang="en-US" dirty="0"/>
              <a:t>, </a:t>
            </a:r>
            <a:r>
              <a:rPr lang="en-US" dirty="0" smtClean="0"/>
              <a:t>to ensure the “</a:t>
            </a:r>
            <a:r>
              <a:rPr lang="en-US" dirty="0" err="1" smtClean="0"/>
              <a:t>sh</a:t>
            </a:r>
            <a:r>
              <a:rPr lang="en-US" dirty="0" smtClean="0"/>
              <a:t>”) </a:t>
            </a:r>
          </a:p>
          <a:p>
            <a:r>
              <a:rPr lang="he-IL" dirty="0" smtClean="0"/>
              <a:t>ישראל</a:t>
            </a:r>
            <a:r>
              <a:rPr lang="en-US" dirty="0" smtClean="0"/>
              <a:t> </a:t>
            </a:r>
            <a:r>
              <a:rPr lang="hy-AM" dirty="0"/>
              <a:t>→ </a:t>
            </a:r>
            <a:r>
              <a:rPr lang="en-US" dirty="0" err="1" smtClean="0"/>
              <a:t>ysr'l</a:t>
            </a:r>
            <a:r>
              <a:rPr lang="en-US" dirty="0" smtClean="0"/>
              <a:t> (taken care of without the /BGN</a:t>
            </a:r>
            <a:r>
              <a:rPr lang="en-US" dirty="0"/>
              <a:t>, </a:t>
            </a:r>
            <a:r>
              <a:rPr lang="en-US" dirty="0" smtClean="0"/>
              <a:t>otherwise the</a:t>
            </a:r>
            <a:r>
              <a:rPr lang="he-IL" dirty="0" smtClean="0"/>
              <a:t>ש </a:t>
            </a:r>
            <a:r>
              <a:rPr lang="en-US" dirty="0" smtClean="0"/>
              <a:t> never makes it)</a:t>
            </a:r>
          </a:p>
          <a:p>
            <a:pPr marL="0" indent="0">
              <a:buNone/>
            </a:pPr>
            <a:r>
              <a:rPr lang="en-US" b="1" dirty="0" smtClean="0"/>
              <a:t>And Unicode does not distinguish the </a:t>
            </a:r>
            <a:r>
              <a:rPr lang="en-US" b="1" i="1" dirty="0" err="1" smtClean="0"/>
              <a:t>diaeresis</a:t>
            </a:r>
            <a:r>
              <a:rPr lang="en-US" b="1" i="1" dirty="0" smtClean="0"/>
              <a:t> </a:t>
            </a:r>
            <a:r>
              <a:rPr lang="en-US" b="1" dirty="0" smtClean="0"/>
              <a:t>and </a:t>
            </a:r>
            <a:r>
              <a:rPr lang="en-US" b="1" dirty="0"/>
              <a:t>the </a:t>
            </a:r>
            <a:r>
              <a:rPr lang="en-US" b="1" i="1" dirty="0" smtClean="0"/>
              <a:t>umlaut</a:t>
            </a:r>
            <a:endParaRPr lang="en-US" b="1" dirty="0"/>
          </a:p>
          <a:p>
            <a:r>
              <a:rPr lang="en-US" dirty="0" smtClean="0"/>
              <a:t>Günter </a:t>
            </a:r>
            <a:r>
              <a:rPr lang="en-GB" dirty="0" err="1"/>
              <a:t>Strauß</a:t>
            </a:r>
            <a:r>
              <a:rPr lang="en-US" dirty="0" smtClean="0"/>
              <a:t> </a:t>
            </a:r>
            <a:r>
              <a:rPr lang="en-US" dirty="0">
                <a:latin typeface="Calibri (Body)"/>
              </a:rPr>
              <a:t>→</a:t>
            </a:r>
            <a:r>
              <a:rPr lang="en-US" dirty="0"/>
              <a:t> </a:t>
            </a:r>
            <a:r>
              <a:rPr lang="en-US" dirty="0" smtClean="0"/>
              <a:t>Gunter Strauss </a:t>
            </a:r>
            <a:r>
              <a:rPr lang="en-US" dirty="0"/>
              <a:t>	</a:t>
            </a:r>
            <a:r>
              <a:rPr lang="en-US" i="1" dirty="0" smtClean="0"/>
              <a:t>should </a:t>
            </a:r>
            <a:r>
              <a:rPr lang="en-US" dirty="0"/>
              <a:t>have been </a:t>
            </a:r>
            <a:r>
              <a:rPr lang="en-US" dirty="0" smtClean="0"/>
              <a:t>‘</a:t>
            </a:r>
            <a:r>
              <a:rPr lang="en-US" dirty="0" err="1" smtClean="0"/>
              <a:t>Guenter</a:t>
            </a:r>
            <a:r>
              <a:rPr lang="en-US" dirty="0" smtClean="0"/>
              <a:t> Strauss’</a:t>
            </a:r>
            <a:endParaRPr lang="en-US" dirty="0"/>
          </a:p>
          <a:p>
            <a:r>
              <a:rPr lang="en-US" dirty="0" err="1" smtClean="0"/>
              <a:t>Daniëlle</a:t>
            </a:r>
            <a:r>
              <a:rPr lang="en-US" dirty="0" smtClean="0"/>
              <a:t> </a:t>
            </a:r>
            <a:r>
              <a:rPr lang="en-US" dirty="0">
                <a:latin typeface="Calibri (Body)"/>
              </a:rPr>
              <a:t>→</a:t>
            </a:r>
            <a:r>
              <a:rPr lang="en-US" dirty="0"/>
              <a:t> </a:t>
            </a:r>
            <a:r>
              <a:rPr lang="en-US" dirty="0" smtClean="0"/>
              <a:t>Danielle</a:t>
            </a:r>
            <a:r>
              <a:rPr lang="en-US" dirty="0"/>
              <a:t>		</a:t>
            </a:r>
            <a:r>
              <a:rPr lang="en-US" dirty="0" smtClean="0"/>
              <a:t>	is good</a:t>
            </a:r>
            <a:r>
              <a:rPr lang="en-US" dirty="0"/>
              <a:t>, you definitely don’t want </a:t>
            </a:r>
            <a:r>
              <a:rPr lang="en-US" dirty="0" smtClean="0"/>
              <a:t>‘</a:t>
            </a:r>
            <a:r>
              <a:rPr lang="en-US" dirty="0" err="1" smtClean="0"/>
              <a:t>Danieelle</a:t>
            </a:r>
            <a:r>
              <a:rPr lang="en-US" dirty="0" smtClean="0"/>
              <a:t>’</a:t>
            </a:r>
          </a:p>
          <a:p>
            <a:pPr marL="0" indent="0">
              <a:buNone/>
            </a:pPr>
            <a:r>
              <a:rPr lang="en-US" i="1" dirty="0" smtClean="0"/>
              <a:t>As the so for stability, we keep Any-Latin here and treat all as a </a:t>
            </a:r>
            <a:r>
              <a:rPr lang="en-US" i="1" dirty="0" err="1" smtClean="0"/>
              <a:t>diaeresis</a:t>
            </a:r>
            <a:endParaRPr lang="en-US" i="1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straightforward translation is not always good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377" y="1079500"/>
            <a:ext cx="8181975" cy="374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hu-HU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java </a:t>
            </a: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-cp icu4j-59_1.jar:. transliterate2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[...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hu-HU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Jőzsi Bácsi" "Guðrún Ósvífursdóttir"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  <a:b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l-GR" b="1" dirty="0">
                <a:latin typeface="Courier New" panose="02070309020205020404" pitchFamily="49" charset="0"/>
                <a:cs typeface="Courier New" panose="02070309020205020404" pitchFamily="49" charset="0"/>
              </a:rPr>
              <a:t>Χρηστος Κανελλοπουλος" </a:t>
            </a:r>
            <a:r>
              <a:rPr lang="el-GR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ja-JP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簡禎</a:t>
            </a:r>
            <a:r>
              <a:rPr lang="ja-JP" alt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儀</a:t>
            </a:r>
            <a:r>
              <a:rPr lang="en-US" altLang="ja-JP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</a:p>
          <a:p>
            <a:pPr marL="0" indent="0">
              <a:buNone/>
            </a:pPr>
            <a:endParaRPr lang="en-US" altLang="ja-JP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Input:   Jőzsi Bácsi</a:t>
            </a:r>
          </a:p>
          <a:p>
            <a:pPr marL="0" indent="0">
              <a:buNone/>
            </a:pP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Output:  Jozsi Bacsi</a:t>
            </a:r>
          </a:p>
          <a:p>
            <a:pPr marL="0" indent="0">
              <a:buNone/>
            </a:pP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Input:   Guðrún Ósvífursdóttir</a:t>
            </a:r>
          </a:p>
          <a:p>
            <a:pPr marL="0" indent="0">
              <a:buNone/>
            </a:pP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Output:  Gudrun Osvifursdottir</a:t>
            </a:r>
          </a:p>
          <a:p>
            <a:pPr marL="0" indent="0">
              <a:buNone/>
            </a:pP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Input:   </a:t>
            </a:r>
            <a:r>
              <a:rPr lang="el-GR" b="1" dirty="0">
                <a:latin typeface="Courier New" panose="02070309020205020404" pitchFamily="49" charset="0"/>
                <a:cs typeface="Courier New" panose="02070309020205020404" pitchFamily="49" charset="0"/>
              </a:rPr>
              <a:t>Χρηστος Κανελλοπουλος</a:t>
            </a:r>
          </a:p>
          <a:p>
            <a:pPr marL="0" indent="0">
              <a:buNone/>
            </a:pP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Output:  Christos Kanellopoulos</a:t>
            </a:r>
          </a:p>
          <a:p>
            <a:pPr marL="0" indent="0">
              <a:buNone/>
            </a:pP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Input:   </a:t>
            </a:r>
            <a:r>
              <a:rPr lang="ja-JP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簡禎儀</a:t>
            </a:r>
          </a:p>
          <a:p>
            <a:pPr marL="0" indent="0">
              <a:buNone/>
            </a:pPr>
            <a:r>
              <a:rPr lang="hu-HU" b="1" dirty="0">
                <a:latin typeface="Courier New" panose="02070309020205020404" pitchFamily="49" charset="0"/>
                <a:cs typeface="Courier New" panose="02070309020205020404" pitchFamily="49" charset="0"/>
              </a:rPr>
              <a:t>Output:  jian zhen </a:t>
            </a:r>
            <a:r>
              <a:rPr lang="hu-HU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yi</a:t>
            </a:r>
            <a:endParaRPr lang="hu-H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get?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Building </a:t>
            </a:r>
            <a:r>
              <a:rPr lang="en-US" sz="3200" dirty="0" smtClean="0"/>
              <a:t>the initial RCauth.eu</a:t>
            </a:r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88375" y="4803775"/>
            <a:ext cx="555625" cy="206375"/>
          </a:xfrm>
        </p:spPr>
        <p:txBody>
          <a:bodyPr/>
          <a:lstStyle/>
          <a:p>
            <a:fld id="{6F576E6A-F32A-4612-884C-86870357C6B4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94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706" y="1098094"/>
            <a:ext cx="1474836" cy="19826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fully compliant ‘Heath Robinson’ CA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3" y="976552"/>
            <a:ext cx="4383995" cy="24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008" y="976552"/>
            <a:ext cx="30003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09" y="2963943"/>
            <a:ext cx="2464594" cy="180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03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30887"/>
          </a:xfrm>
        </p:spPr>
        <p:txBody>
          <a:bodyPr/>
          <a:lstStyle/>
          <a:p>
            <a:r>
              <a:rPr lang="en-US" sz="2800" dirty="0"/>
              <a:t>We live in a federated world!</a:t>
            </a:r>
            <a:endParaRPr lang="en-GB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699863" y="4883951"/>
            <a:ext cx="30698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99DB5B91-B4E4-4EE4-BE5C-3E09032CE5EC}" type="slidenum">
              <a:rPr lang="en-GB" sz="506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/>
              <a:t>2</a:t>
            </a:fld>
            <a:endParaRPr lang="en-GB" sz="506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2575" y="943377"/>
            <a:ext cx="8934269" cy="3635218"/>
            <a:chOff x="154414" y="1379756"/>
            <a:chExt cx="11912359" cy="4846957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022" y="3490409"/>
              <a:ext cx="1091570" cy="545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5842" y="3130369"/>
              <a:ext cx="2099174" cy="1217521"/>
            </a:xfrm>
            <a:prstGeom prst="rect">
              <a:avLst/>
            </a:prstGeom>
          </p:spPr>
        </p:pic>
        <p:pic>
          <p:nvPicPr>
            <p:cNvPr id="8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1" b="6812"/>
            <a:stretch/>
          </p:blipFill>
          <p:spPr bwMode="auto">
            <a:xfrm>
              <a:off x="6403328" y="1762217"/>
              <a:ext cx="2623967" cy="94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128" y="3157976"/>
              <a:ext cx="1763305" cy="1196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743" y="1791423"/>
              <a:ext cx="2015206" cy="104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800" y="4498521"/>
              <a:ext cx="2519008" cy="535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2282" y="2842337"/>
              <a:ext cx="2037510" cy="863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360" y="2770329"/>
              <a:ext cx="1679339" cy="535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406" y="2341235"/>
              <a:ext cx="1574380" cy="79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061" y="5578641"/>
              <a:ext cx="1217521" cy="59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1440" y="3673277"/>
              <a:ext cx="2324259" cy="104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872" y="2795058"/>
              <a:ext cx="1969287" cy="695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7104" y="1931633"/>
              <a:ext cx="2099174" cy="524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Screen shot 2011-07-15 at 9.47.40 AM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508" y="1509206"/>
              <a:ext cx="1601932" cy="469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968" y="5218601"/>
              <a:ext cx="1490414" cy="89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63" y="5359491"/>
              <a:ext cx="2210693" cy="867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800" y="5002577"/>
              <a:ext cx="1742314" cy="57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6754" y="4549775"/>
              <a:ext cx="3125625" cy="62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1"/>
            <a:srcRect l="70923" r="-448"/>
            <a:stretch/>
          </p:blipFill>
          <p:spPr>
            <a:xfrm>
              <a:off x="6763368" y="4646642"/>
              <a:ext cx="1656184" cy="78798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378992" y="3490409"/>
              <a:ext cx="1257769" cy="107560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67092" y="1379756"/>
              <a:ext cx="1307844" cy="104960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031808" y="5421794"/>
              <a:ext cx="1698423" cy="57250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5"/>
            <a:srcRect l="7228" t="18183" r="1480" b="17888"/>
            <a:stretch/>
          </p:blipFill>
          <p:spPr>
            <a:xfrm>
              <a:off x="4067083" y="1384903"/>
              <a:ext cx="1544157" cy="52127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347544" y="1402177"/>
              <a:ext cx="1524000" cy="6985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7"/>
            <a:srcRect l="19454" t="10141" r="23978" b="14024"/>
            <a:stretch/>
          </p:blipFill>
          <p:spPr>
            <a:xfrm>
              <a:off x="9071361" y="1906233"/>
              <a:ext cx="788351" cy="1245094"/>
            </a:xfrm>
            <a:prstGeom prst="rect">
              <a:avLst/>
            </a:prstGeom>
          </p:spPr>
        </p:pic>
        <p:pic>
          <p:nvPicPr>
            <p:cNvPr id="31" name="Picture 20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144" y="4388974"/>
              <a:ext cx="1902376" cy="1045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230369" y="1441871"/>
              <a:ext cx="1189183" cy="18472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0"/>
            <a:srcRect l="3938" r="81886"/>
            <a:stretch/>
          </p:blipFill>
          <p:spPr>
            <a:xfrm>
              <a:off x="6428728" y="3543949"/>
              <a:ext cx="1071075" cy="95457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9419197" y="4714545"/>
              <a:ext cx="1026805" cy="1233471"/>
            </a:xfrm>
            <a:prstGeom prst="rect">
              <a:avLst/>
            </a:prstGeom>
          </p:spPr>
        </p:pic>
        <p:pic>
          <p:nvPicPr>
            <p:cNvPr id="35" name="Picture 15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14" y="2469219"/>
              <a:ext cx="1813712" cy="551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3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63" y="3517745"/>
              <a:ext cx="2009959" cy="566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668130" y="1811377"/>
              <a:ext cx="2385425" cy="715627"/>
            </a:xfrm>
            <a:prstGeom prst="rect">
              <a:avLst/>
            </a:prstGeom>
          </p:spPr>
        </p:pic>
        <p:pic>
          <p:nvPicPr>
            <p:cNvPr id="38" name="0 Imagen"/>
            <p:cNvPicPr/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91" y="4364549"/>
              <a:ext cx="1397525" cy="101757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9659039" y="3633413"/>
              <a:ext cx="2407734" cy="918582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12" y="2717925"/>
            <a:ext cx="2724078" cy="650149"/>
          </a:xfrm>
          <a:prstGeom prst="rect">
            <a:avLst/>
          </a:prstGeom>
        </p:spPr>
      </p:pic>
      <p:pic>
        <p:nvPicPr>
          <p:cNvPr id="42" name="Content Placeholder 4" descr="Icon_mensch_interaktion_gruppe_forschung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41" r="-11041"/>
          <a:stretch>
            <a:fillRect/>
          </a:stretch>
        </p:blipFill>
        <p:spPr>
          <a:xfrm>
            <a:off x="4530825" y="1044145"/>
            <a:ext cx="3095247" cy="3015343"/>
          </a:xfrm>
          <a:prstGeom prst="rect">
            <a:avLst/>
          </a:prstGeom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20" y="1064835"/>
            <a:ext cx="1616909" cy="9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760" y="1722746"/>
            <a:ext cx="1051457" cy="48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36" y="194891"/>
            <a:ext cx="2491008" cy="985240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5" y="4099713"/>
            <a:ext cx="1351929" cy="33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7138643" y="4359571"/>
            <a:ext cx="2005357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slide inspiration: </a:t>
            </a:r>
            <a:r>
              <a:rPr kumimoji="0" lang="en-US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Licia</a:t>
            </a:r>
            <a:r>
              <a:rPr kumimoji="0" lang="en-US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Florio, NORDUNET</a:t>
            </a:r>
            <a:endParaRPr kumimoji="0" lang="en-GB" sz="800" b="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739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86125" y="930910"/>
            <a:ext cx="5755005" cy="3553225"/>
          </a:xfrm>
        </p:spPr>
        <p:txBody>
          <a:bodyPr>
            <a:normAutofit/>
          </a:bodyPr>
          <a:lstStyle/>
          <a:p>
            <a:r>
              <a:rPr lang="en-US" sz="1600" dirty="0"/>
              <a:t>Located at Nikhef, Amsterdam, NL</a:t>
            </a:r>
          </a:p>
          <a:p>
            <a:r>
              <a:rPr lang="en-US" sz="1600" dirty="0" smtClean="0"/>
              <a:t>Scientific Data Centre </a:t>
            </a:r>
            <a:r>
              <a:rPr lang="en-US" sz="1600" dirty="0"/>
              <a:t>part of the </a:t>
            </a:r>
            <a:r>
              <a:rPr lang="en-US" sz="1600" dirty="0" err="1" smtClean="0"/>
              <a:t>NikhefHousing</a:t>
            </a:r>
            <a:r>
              <a:rPr lang="en-US" sz="1600" dirty="0" smtClean="0"/>
              <a:t> </a:t>
            </a:r>
            <a:r>
              <a:rPr lang="en-US" sz="1600" dirty="0"/>
              <a:t>Facilities</a:t>
            </a:r>
          </a:p>
          <a:p>
            <a:r>
              <a:rPr lang="en-US" sz="1600" dirty="0" smtClean="0"/>
              <a:t>ID </a:t>
            </a:r>
            <a:r>
              <a:rPr lang="en-US" sz="1600" dirty="0"/>
              <a:t>based access control, 24hr guard </a:t>
            </a:r>
            <a:r>
              <a:rPr lang="en-US" sz="1600" dirty="0" smtClean="0"/>
              <a:t>on-site</a:t>
            </a:r>
          </a:p>
          <a:p>
            <a:r>
              <a:rPr lang="en-US" sz="1600" dirty="0" smtClean="0"/>
              <a:t>CA </a:t>
            </a:r>
            <a:r>
              <a:rPr lang="en-US" sz="1600" dirty="0"/>
              <a:t>and security systems in locked dedicated </a:t>
            </a:r>
            <a:r>
              <a:rPr lang="en-US" sz="1600" dirty="0" smtClean="0"/>
              <a:t>cabinet</a:t>
            </a:r>
            <a:r>
              <a:rPr lang="en-US" sz="1600" dirty="0"/>
              <a:t> </a:t>
            </a:r>
            <a:r>
              <a:rPr lang="en-US" sz="1600" dirty="0" smtClean="0"/>
              <a:t>on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floor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On-line CA signing system in locked drawer</a:t>
            </a:r>
          </a:p>
          <a:p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controls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81552"/>
            <a:ext cx="2863215" cy="217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2437035"/>
            <a:ext cx="1680210" cy="216850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3077281"/>
            <a:ext cx="891540" cy="162330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55" y="2617909"/>
            <a:ext cx="3974069" cy="213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00282" y="3686020"/>
            <a:ext cx="14344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CA signing system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0282" y="4370018"/>
            <a:ext cx="14365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Delegation Server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4690230" y="3824520"/>
            <a:ext cx="1550551" cy="0"/>
          </a:xfrm>
          <a:prstGeom prst="straightConnector1">
            <a:avLst/>
          </a:prstGeom>
          <a:ln w="76200">
            <a:solidFill>
              <a:srgbClr val="003F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90230" y="4508518"/>
            <a:ext cx="1276231" cy="0"/>
          </a:xfrm>
          <a:prstGeom prst="straightConnector1">
            <a:avLst/>
          </a:prstGeom>
          <a:ln w="76200">
            <a:solidFill>
              <a:srgbClr val="003F5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77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set-up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6" y="986435"/>
            <a:ext cx="7695962" cy="368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Most ‘fault-prone’ components are </a:t>
            </a:r>
          </a:p>
          <a:p>
            <a:pPr lvl="1"/>
            <a:r>
              <a:rPr lang="en-GB" dirty="0" smtClean="0"/>
              <a:t>Intel NUC (single power supply) </a:t>
            </a:r>
          </a:p>
          <a:p>
            <a:pPr lvl="1"/>
            <a:r>
              <a:rPr lang="en-GB" dirty="0" smtClean="0"/>
              <a:t>HSM (can lock itself down, and the USB connection is prone to oxidation)</a:t>
            </a:r>
          </a:p>
          <a:p>
            <a:pPr lvl="1"/>
            <a:r>
              <a:rPr lang="en-GB" dirty="0" smtClean="0"/>
              <a:t>DS front-end servers (they are physical hardware, albeit with redundant disks and </a:t>
            </a:r>
            <a:r>
              <a:rPr lang="en-GB" dirty="0" err="1" smtClean="0"/>
              <a:t>powersupplies</a:t>
            </a:r>
            <a:r>
              <a:rPr lang="en-GB" dirty="0" smtClean="0"/>
              <a:t>)</a:t>
            </a:r>
          </a:p>
          <a:p>
            <a:r>
              <a:rPr lang="en-GB" dirty="0" smtClean="0"/>
              <a:t>Eliminated first </a:t>
            </a:r>
            <a:br>
              <a:rPr lang="en-GB" dirty="0" smtClean="0"/>
            </a:br>
            <a:r>
              <a:rPr lang="en-GB" dirty="0" smtClean="0"/>
              <a:t>using ‘local HA’</a:t>
            </a: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local highly-available setup at Nikhef Amsterdam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2242456" y="2174652"/>
            <a:ext cx="6400801" cy="2883005"/>
            <a:chOff x="2242456" y="2174652"/>
            <a:chExt cx="6400801" cy="28830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456" y="2174652"/>
              <a:ext cx="6400801" cy="288300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8000000">
              <a:off x="6296273" y="2806158"/>
              <a:ext cx="1090363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/>
                <a:t>private </a:t>
              </a:r>
              <a:br>
                <a:rPr lang="en-GB" sz="1050" dirty="0" smtClean="0"/>
              </a:br>
              <a:r>
                <a:rPr lang="en-GB" sz="1050" dirty="0" smtClean="0"/>
                <a:t>semi-redundant </a:t>
              </a:r>
              <a:br>
                <a:rPr lang="en-GB" sz="1050" dirty="0" smtClean="0"/>
              </a:br>
              <a:r>
                <a:rPr lang="en-GB" sz="1050" dirty="0" smtClean="0"/>
                <a:t>switch</a:t>
              </a:r>
              <a:endParaRPr lang="en-GB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74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a pan-European distributed service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4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42900" y="1079897"/>
          <a:ext cx="3145935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24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RCauth.eu Governance</a:t>
            </a:r>
            <a:endParaRPr lang="en-GB" dirty="0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18411" y="3406051"/>
          <a:ext cx="2252311" cy="1501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Line Callout 1 (Accent Bar) 2"/>
          <p:cNvSpPr/>
          <p:nvPr/>
        </p:nvSpPr>
        <p:spPr>
          <a:xfrm>
            <a:off x="4403271" y="1179208"/>
            <a:ext cx="4054929" cy="800846"/>
          </a:xfrm>
          <a:prstGeom prst="accentCallout1">
            <a:avLst>
              <a:gd name="adj1" fmla="val 48018"/>
              <a:gd name="adj2" fmla="val -9004"/>
              <a:gd name="adj3" fmla="val 49280"/>
              <a:gd name="adj4" fmla="val -24720"/>
            </a:avLst>
          </a:prstGeom>
          <a:solidFill>
            <a:srgbClr val="ED7D31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003F5E"/>
                </a:solidFill>
              </a:rPr>
              <a:t>Representatives</a:t>
            </a:r>
            <a:r>
              <a:rPr lang="en-US" sz="1350" b="1" dirty="0"/>
              <a:t> </a:t>
            </a:r>
            <a:r>
              <a:rPr lang="en-US" sz="1350" dirty="0"/>
              <a:t>(and one alternate) from </a:t>
            </a:r>
            <a:br>
              <a:rPr lang="en-US" sz="1350" dirty="0"/>
            </a:br>
            <a:r>
              <a:rPr lang="en-US" sz="1350" dirty="0"/>
              <a:t>each Materially Contributing Stakeholder</a:t>
            </a:r>
            <a:br>
              <a:rPr lang="en-US" sz="1350" dirty="0"/>
            </a:br>
            <a:r>
              <a:rPr lang="en-US" sz="1350" dirty="0"/>
              <a:t>EGI.eu, EUDAT (ETFC), G</a:t>
            </a:r>
            <a:r>
              <a:rPr lang="nl-NL" sz="1350" dirty="0"/>
              <a:t>É</a:t>
            </a:r>
            <a:r>
              <a:rPr lang="en-US" sz="1350" dirty="0"/>
              <a:t>ANT, Nikhef (SURF)</a:t>
            </a:r>
            <a:endParaRPr lang="en-GB" sz="1350" dirty="0"/>
          </a:p>
        </p:txBody>
      </p:sp>
      <p:sp>
        <p:nvSpPr>
          <p:cNvPr id="9" name="Line Callout 1 (Accent Bar) 8"/>
          <p:cNvSpPr/>
          <p:nvPr/>
        </p:nvSpPr>
        <p:spPr>
          <a:xfrm>
            <a:off x="4403271" y="2485532"/>
            <a:ext cx="4054929" cy="892051"/>
          </a:xfrm>
          <a:prstGeom prst="accentCallout1">
            <a:avLst>
              <a:gd name="adj1" fmla="val 48018"/>
              <a:gd name="adj2" fmla="val -9004"/>
              <a:gd name="adj3" fmla="val 49280"/>
              <a:gd name="adj4" fmla="val -24720"/>
            </a:avLst>
          </a:prstGeom>
          <a:solidFill>
            <a:srgbClr val="ED7D31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srgbClr val="003F5E"/>
                </a:solidFill>
              </a:rPr>
              <a:t>Individuals </a:t>
            </a:r>
            <a:r>
              <a:rPr lang="en-GB" sz="1350" dirty="0"/>
              <a:t>drawn from the wide community […]</a:t>
            </a:r>
            <a:br>
              <a:rPr lang="en-GB" sz="1350" dirty="0"/>
            </a:br>
            <a:r>
              <a:rPr lang="en-GB" sz="1350" dirty="0"/>
              <a:t>experts in the field of identity management </a:t>
            </a:r>
            <a:br>
              <a:rPr lang="en-GB" sz="1350" dirty="0"/>
            </a:br>
            <a:r>
              <a:rPr lang="en-GB" sz="1350" dirty="0"/>
              <a:t>for research and collaboration, </a:t>
            </a:r>
            <a:br>
              <a:rPr lang="en-GB" sz="1350" dirty="0"/>
            </a:br>
            <a:r>
              <a:rPr lang="en-GB" sz="1350" dirty="0"/>
              <a:t>PKI technology and identity bridging</a:t>
            </a:r>
          </a:p>
        </p:txBody>
      </p:sp>
      <p:sp>
        <p:nvSpPr>
          <p:cNvPr id="10" name="Line Callout 1 (Accent Bar) 9"/>
          <p:cNvSpPr/>
          <p:nvPr/>
        </p:nvSpPr>
        <p:spPr>
          <a:xfrm>
            <a:off x="4403271" y="3710796"/>
            <a:ext cx="4054929" cy="892051"/>
          </a:xfrm>
          <a:prstGeom prst="accentCallout1">
            <a:avLst>
              <a:gd name="adj1" fmla="val 48018"/>
              <a:gd name="adj2" fmla="val -9004"/>
              <a:gd name="adj3" fmla="val 49280"/>
              <a:gd name="adj4" fmla="val -24720"/>
            </a:avLst>
          </a:prstGeom>
          <a:solidFill>
            <a:srgbClr val="ED7D31"/>
          </a:solidFill>
          <a:ln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Operations people from each of the </a:t>
            </a:r>
            <a:r>
              <a:rPr lang="en-GB" sz="1350" b="1" dirty="0">
                <a:solidFill>
                  <a:srgbClr val="003F5E"/>
                </a:solidFill>
              </a:rPr>
              <a:t>hosting partners </a:t>
            </a:r>
            <a:r>
              <a:rPr lang="en-GB" sz="1350" dirty="0"/>
              <a:t>with a (copy of) the RCauth.eu signing key,</a:t>
            </a:r>
          </a:p>
          <a:p>
            <a:pPr algn="ctr"/>
            <a:r>
              <a:rPr lang="en-US" sz="1350" dirty="0"/>
              <a:t>and those partners otherwise involved in OPS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9641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a single instance …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45" y="1220469"/>
            <a:ext cx="581977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to a 3-fold continuously-consistent setup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25" y="1079500"/>
            <a:ext cx="5905874" cy="3552825"/>
          </a:xfrm>
        </p:spPr>
      </p:pic>
    </p:spTree>
    <p:extLst>
      <p:ext uri="{BB962C8B-B14F-4D97-AF65-F5344CB8AC3E}">
        <p14:creationId xmlns:p14="http://schemas.microsoft.com/office/powerpoint/2010/main" val="11001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6791C"/>
                </a:solidFill>
              </a:rPr>
              <a:t>Local high availability, three distinct providers?</a:t>
            </a:r>
            <a:endParaRPr lang="en-GB" b="1" dirty="0" smtClean="0">
              <a:solidFill>
                <a:srgbClr val="F6791C"/>
              </a:solidFill>
            </a:endParaRPr>
          </a:p>
          <a:p>
            <a:r>
              <a:rPr lang="en-US" dirty="0" smtClean="0"/>
              <a:t>pushes account linking burden to the relying parties/service providers</a:t>
            </a:r>
          </a:p>
          <a:p>
            <a:r>
              <a:rPr lang="en-US" dirty="0" smtClean="0"/>
              <a:t>users may have 3 credentials, which is confusing</a:t>
            </a:r>
          </a:p>
          <a:p>
            <a:r>
              <a:rPr lang="en-US" dirty="0" smtClean="0"/>
              <a:t>a single identifier would require ‘ensured’ database synchronization – no true independence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6791C"/>
                </a:solidFill>
              </a:rPr>
              <a:t>DNS-based fail-over?</a:t>
            </a:r>
          </a:p>
          <a:p>
            <a:r>
              <a:rPr lang="en-US" dirty="0" smtClean="0"/>
              <a:t>the ‘trivial’ model relies on the client not to cache answers for long, </a:t>
            </a:r>
            <a:br>
              <a:rPr lang="en-US" dirty="0" smtClean="0"/>
            </a:br>
            <a:r>
              <a:rPr lang="en-US" b="1" i="1" dirty="0" smtClean="0"/>
              <a:t>and </a:t>
            </a:r>
            <a:r>
              <a:rPr lang="en-US" dirty="0" smtClean="0"/>
              <a:t>not to round-robin the DNS answers - since the WAYF and DS go together</a:t>
            </a:r>
          </a:p>
          <a:p>
            <a:r>
              <a:rPr lang="en-US" dirty="0" smtClean="0"/>
              <a:t>short TTL is quite bad for reliance, since both service and domain name provider must be up</a:t>
            </a:r>
          </a:p>
          <a:p>
            <a:r>
              <a:rPr lang="en-US" dirty="0" smtClean="0"/>
              <a:t>‘advanced’ DNS-based solutions (like for </a:t>
            </a:r>
            <a:r>
              <a:rPr lang="en-US" dirty="0" err="1" smtClean="0"/>
              <a:t>InAcademia</a:t>
            </a:r>
            <a:r>
              <a:rPr lang="en-US" dirty="0" smtClean="0"/>
              <a:t>) – with near-</a:t>
            </a:r>
            <a:r>
              <a:rPr lang="en-US" dirty="0" err="1" smtClean="0"/>
              <a:t>realtime</a:t>
            </a:r>
            <a:r>
              <a:rPr lang="en-US" dirty="0" smtClean="0"/>
              <a:t> updates of a distributed DNS may appear better, but still: need a overly-low TTL, and </a:t>
            </a:r>
            <a:br>
              <a:rPr lang="en-US" dirty="0" smtClean="0"/>
            </a:br>
            <a:r>
              <a:rPr lang="en-US" dirty="0" smtClean="0"/>
              <a:t>move the HA problem to the DNS provider (or </a:t>
            </a:r>
            <a:r>
              <a:rPr lang="en-US" dirty="0" err="1" smtClean="0"/>
              <a:t>ccTLD</a:t>
            </a:r>
            <a:r>
              <a:rPr lang="en-US" dirty="0" smtClean="0"/>
              <a:t>), rather than solve it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6791C"/>
                </a:solidFill>
              </a:rPr>
              <a:t>So we looked at network-layer resilience, the ‘go-to’ solution for large CDN providers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 solutions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6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82" y="1330960"/>
            <a:ext cx="6769418" cy="3156241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Services at a site go up and down together  - adding an </a:t>
            </a:r>
            <a:r>
              <a:rPr lang="en-US" dirty="0" err="1" smtClean="0"/>
              <a:t>HAproxy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6" name="Cloud 5"/>
          <p:cNvSpPr/>
          <p:nvPr/>
        </p:nvSpPr>
        <p:spPr>
          <a:xfrm rot="16200000">
            <a:off x="7494270" y="2015490"/>
            <a:ext cx="2076450" cy="5676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6791C"/>
                </a:solidFill>
              </a:rPr>
              <a:t>VPC or VPN interconnect</a:t>
            </a:r>
            <a:endParaRPr lang="en-GB" sz="1400" dirty="0">
              <a:solidFill>
                <a:srgbClr val="F679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3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Since we do not like SPOFs …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75" y="512146"/>
            <a:ext cx="5405268" cy="3806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799" y="1603301"/>
            <a:ext cx="3350276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Implement a High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Availability setup </a:t>
            </a:r>
            <a:endParaRPr lang="en-US" sz="1600" kern="0" dirty="0">
              <a:solidFill>
                <a:srgbClr val="6F2575"/>
              </a:solidFill>
              <a:latin typeface="Arial"/>
              <a:cs typeface="Arial"/>
              <a:sym typeface="Arial"/>
            </a:endParaRPr>
          </a:p>
          <a:p>
            <a:pPr marL="285750" marR="0" lvl="0" indent="-28575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across the 3 sites</a:t>
            </a:r>
          </a:p>
          <a:p>
            <a:pPr marL="285750" marR="0" lvl="0" indent="-28575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 smtClean="0">
                <a:solidFill>
                  <a:srgbClr val="6F2575"/>
                </a:solidFill>
                <a:latin typeface="Arial"/>
                <a:cs typeface="Arial"/>
                <a:sym typeface="Arial"/>
              </a:rPr>
              <a:t>using IP anycast</a:t>
            </a:r>
          </a:p>
          <a:p>
            <a:pPr marL="285750" marR="0" lvl="0" indent="-28575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L3 VPN or L2 VPC</a:t>
            </a:r>
          </a:p>
          <a:p>
            <a:pPr marL="285750" marR="0" lvl="0" indent="-28575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 smtClean="0">
                <a:solidFill>
                  <a:srgbClr val="6F2575"/>
                </a:solidFill>
                <a:latin typeface="Arial"/>
                <a:cs typeface="Arial"/>
                <a:sym typeface="Arial"/>
              </a:rPr>
              <a:t>with minimal effort</a:t>
            </a:r>
            <a:endParaRPr kumimoji="0" lang="en-US" sz="1600" b="0" i="0" u="none" strike="noStrike" kern="0" cap="none" spc="0" normalizeH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125" y="4156462"/>
            <a:ext cx="3053721" cy="26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 supported by 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EOSC Hub and EOSC Future </a:t>
            </a:r>
            <a:endParaRPr kumimoji="0" lang="en-GB" sz="1050" b="0" i="1" u="none" strike="noStrike" kern="0" cap="none" spc="0" normalizeH="0" baseline="0" noProof="0" dirty="0" err="1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57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07777"/>
          </a:xfrm>
        </p:spPr>
        <p:txBody>
          <a:bodyPr/>
          <a:lstStyle/>
          <a:p>
            <a:r>
              <a:rPr lang="en-GB" sz="2000" dirty="0"/>
              <a:t>But just identity federation with your home organisation is not enough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462" y="897090"/>
            <a:ext cx="3098297" cy="3191948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41734" y="843300"/>
            <a:ext cx="5533285" cy="3245738"/>
          </a:xfrm>
          <a:prstGeom prst="roundRect">
            <a:avLst/>
          </a:prstGeom>
          <a:solidFill>
            <a:srgbClr val="154081">
              <a:alpha val="15000"/>
            </a:srgbClr>
          </a:solidFill>
          <a:ln>
            <a:solidFill>
              <a:srgbClr val="623E85"/>
            </a:solidFill>
          </a:ln>
          <a:effectLst>
            <a:outerShdw blurRad="50800" dist="38100" dir="10800000" sx="102000" sy="102000" algn="r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1" fontAlgn="base" hangingPunct="1">
              <a:spcBef>
                <a:spcPct val="20000"/>
              </a:spcBef>
              <a:spcAft>
                <a:spcPts val="300"/>
              </a:spcAft>
              <a:buFont typeface="Wingdings" charset="2"/>
              <a:buChar char="Ø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71500" indent="-185738" algn="l" rtl="0" eaLnBrk="1" fontAlgn="base" hangingPunct="1">
              <a:spcBef>
                <a:spcPct val="20000"/>
              </a:spcBef>
              <a:spcAft>
                <a:spcPts val="300"/>
              </a:spcAft>
              <a:buFont typeface="Wingdings" charset="2"/>
              <a:buChar char="²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49325" indent="-187325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41425" indent="-96838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351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923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495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067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9639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Helvetica CE" charset="0"/>
              <a:buChar char="›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charset="0"/>
              <a:buChar char="o"/>
            </a:pPr>
            <a:r>
              <a:rPr lang="en-US" sz="1500" dirty="0">
                <a:solidFill>
                  <a:srgbClr val="1C4161"/>
                </a:solidFill>
                <a:cs typeface="Verdana"/>
              </a:rPr>
              <a:t> Access services using </a:t>
            </a:r>
            <a:r>
              <a:rPr lang="en-US" sz="1500" b="1" dirty="0">
                <a:solidFill>
                  <a:srgbClr val="1C4161"/>
                </a:solidFill>
                <a:cs typeface="Verdana"/>
              </a:rPr>
              <a:t>identities from their Home Organizations.</a:t>
            </a:r>
            <a:endParaRPr lang="en-US" sz="1500" dirty="0">
              <a:solidFill>
                <a:srgbClr val="1C4161"/>
              </a:solidFill>
              <a:cs typeface="Verdana"/>
            </a:endParaRPr>
          </a:p>
          <a:p>
            <a:pPr>
              <a:buFont typeface="Courier New" charset="0"/>
              <a:buChar char="o"/>
            </a:pPr>
            <a:r>
              <a:rPr lang="en-US" sz="1500" b="1" dirty="0">
                <a:solidFill>
                  <a:srgbClr val="1C4161"/>
                </a:solidFill>
                <a:cs typeface="Verdana"/>
              </a:rPr>
              <a:t>Access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 services </a:t>
            </a:r>
            <a:r>
              <a:rPr lang="en-US" sz="1500" b="1" dirty="0">
                <a:solidFill>
                  <a:srgbClr val="1C4161"/>
                </a:solidFill>
                <a:cs typeface="Verdana"/>
              </a:rPr>
              <a:t>based on role(s) 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users have in the collaboration. This info is not known to </a:t>
            </a:r>
            <a:r>
              <a:rPr lang="en-US" sz="1500" dirty="0" err="1">
                <a:solidFill>
                  <a:srgbClr val="1C4161"/>
                </a:solidFill>
                <a:cs typeface="Verdana"/>
              </a:rPr>
              <a:t>IdPs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/</a:t>
            </a:r>
            <a:r>
              <a:rPr lang="en-US" sz="1500" dirty="0" err="1">
                <a:solidFill>
                  <a:srgbClr val="1C4161"/>
                </a:solidFill>
                <a:cs typeface="Verdana"/>
              </a:rPr>
              <a:t>eduGAIN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.</a:t>
            </a:r>
          </a:p>
          <a:p>
            <a:pPr>
              <a:buFont typeface="Courier New" charset="0"/>
              <a:buChar char="o"/>
            </a:pPr>
            <a:r>
              <a:rPr lang="en-US" sz="1500" dirty="0">
                <a:solidFill>
                  <a:srgbClr val="1C4161"/>
                </a:solidFill>
                <a:cs typeface="Verdana"/>
              </a:rPr>
              <a:t>Secure integration of </a:t>
            </a:r>
            <a:r>
              <a:rPr lang="en-US" sz="1500" b="1" dirty="0">
                <a:solidFill>
                  <a:srgbClr val="1C4161"/>
                </a:solidFill>
                <a:cs typeface="Verdana"/>
              </a:rPr>
              <a:t>guest identity solutions 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and </a:t>
            </a:r>
            <a:r>
              <a:rPr lang="en-US" sz="1500" b="1" dirty="0">
                <a:solidFill>
                  <a:srgbClr val="1C4161"/>
                </a:solidFill>
                <a:cs typeface="Verdana"/>
              </a:rPr>
              <a:t>support for stronger authentication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 mechanisms.</a:t>
            </a:r>
          </a:p>
          <a:p>
            <a:pPr>
              <a:buFont typeface="Courier New" charset="0"/>
              <a:buChar char="o"/>
            </a:pPr>
            <a:r>
              <a:rPr lang="en-US" sz="1500" dirty="0">
                <a:solidFill>
                  <a:srgbClr val="1C4161"/>
                </a:solidFill>
                <a:cs typeface="Verdana"/>
              </a:rPr>
              <a:t>Requirement for </a:t>
            </a:r>
            <a:r>
              <a:rPr lang="en-US" sz="1500" b="1" dirty="0">
                <a:solidFill>
                  <a:srgbClr val="1C4161"/>
                </a:solidFill>
                <a:cs typeface="Verdana"/>
              </a:rPr>
              <a:t>one persistent identity 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across all the community’s services when needed and </a:t>
            </a:r>
            <a:r>
              <a:rPr lang="en-US" sz="1500" b="1" dirty="0">
                <a:solidFill>
                  <a:srgbClr val="1C4161"/>
                </a:solidFill>
                <a:cs typeface="Verdana"/>
              </a:rPr>
              <a:t>account linking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.</a:t>
            </a:r>
          </a:p>
          <a:p>
            <a:pPr>
              <a:buFont typeface="Courier New" charset="0"/>
              <a:buChar char="o"/>
            </a:pPr>
            <a:r>
              <a:rPr lang="en-US" sz="1500" b="1" dirty="0">
                <a:solidFill>
                  <a:srgbClr val="1C4161"/>
                </a:solidFill>
                <a:cs typeface="Verdana"/>
              </a:rPr>
              <a:t>Web 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and </a:t>
            </a:r>
            <a:r>
              <a:rPr lang="en-US" sz="1500" b="1" dirty="0">
                <a:solidFill>
                  <a:srgbClr val="1C4161"/>
                </a:solidFill>
                <a:cs typeface="Verdana"/>
              </a:rPr>
              <a:t>non-web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 resources</a:t>
            </a:r>
          </a:p>
          <a:p>
            <a:pPr>
              <a:buFont typeface="Courier New" charset="0"/>
              <a:buChar char="o"/>
            </a:pPr>
            <a:r>
              <a:rPr lang="en-US" sz="1500" b="1" dirty="0">
                <a:solidFill>
                  <a:srgbClr val="1C4161"/>
                </a:solidFill>
                <a:cs typeface="Verdana"/>
              </a:rPr>
              <a:t>Hide complexity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 of multiple </a:t>
            </a:r>
            <a:r>
              <a:rPr lang="en-US" sz="1500" dirty="0" err="1">
                <a:solidFill>
                  <a:srgbClr val="1C4161"/>
                </a:solidFill>
                <a:cs typeface="Verdana"/>
              </a:rPr>
              <a:t>IdPs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/feds/At </a:t>
            </a:r>
            <a:r>
              <a:rPr lang="en-US" sz="1500" dirty="0" err="1">
                <a:solidFill>
                  <a:srgbClr val="1C4161"/>
                </a:solidFill>
                <a:cs typeface="Verdana"/>
              </a:rPr>
              <a:t>Auth</a:t>
            </a:r>
            <a:r>
              <a:rPr lang="en-US" sz="1500" dirty="0">
                <a:solidFill>
                  <a:srgbClr val="1C4161"/>
                </a:solidFill>
                <a:cs typeface="Verdana"/>
              </a:rPr>
              <a:t>/ technologies.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88445" y="4359921"/>
            <a:ext cx="1617430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slide design: </a:t>
            </a:r>
            <a:r>
              <a:rPr kumimoji="0" lang="en-US" sz="8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Licia</a:t>
            </a:r>
            <a:r>
              <a:rPr kumimoji="0" lang="en-US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Florio, NORDUNET</a:t>
            </a:r>
            <a:endParaRPr kumimoji="0" lang="en-GB" sz="800" b="0" i="0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2990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Distributed </a:t>
            </a:r>
            <a:r>
              <a:rPr lang="en-US" dirty="0" err="1" smtClean="0"/>
              <a:t>RCauth</a:t>
            </a:r>
            <a:r>
              <a:rPr lang="en-US" dirty="0" smtClean="0"/>
              <a:t> service</a:t>
            </a:r>
            <a:endParaRPr lang="en-GB" dirty="0"/>
          </a:p>
        </p:txBody>
      </p:sp>
      <p:grpSp>
        <p:nvGrpSpPr>
          <p:cNvPr id="74" name="Group 73"/>
          <p:cNvGrpSpPr/>
          <p:nvPr/>
        </p:nvGrpSpPr>
        <p:grpSpPr>
          <a:xfrm>
            <a:off x="151089" y="798739"/>
            <a:ext cx="7903841" cy="2938582"/>
            <a:chOff x="609600" y="1720976"/>
            <a:chExt cx="11178172" cy="4155951"/>
          </a:xfrm>
        </p:grpSpPr>
        <p:graphicFrame>
          <p:nvGraphicFramePr>
            <p:cNvPr id="40" name="Diagram 39"/>
            <p:cNvGraphicFramePr/>
            <p:nvPr>
              <p:extLst/>
            </p:nvPr>
          </p:nvGraphicFramePr>
          <p:xfrm>
            <a:off x="609600" y="2885967"/>
            <a:ext cx="3003081" cy="20020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41" name="Group 40"/>
            <p:cNvGrpSpPr/>
            <p:nvPr/>
          </p:nvGrpSpPr>
          <p:grpSpPr>
            <a:xfrm>
              <a:off x="3810000" y="1720976"/>
              <a:ext cx="7977772" cy="4155951"/>
              <a:chOff x="837350" y="1063375"/>
              <a:chExt cx="9940275" cy="5178300"/>
            </a:xfrm>
          </p:grpSpPr>
          <p:sp>
            <p:nvSpPr>
              <p:cNvPr id="42" name="Google Shape;207;p23"/>
              <p:cNvSpPr/>
              <p:nvPr/>
            </p:nvSpPr>
            <p:spPr>
              <a:xfrm>
                <a:off x="837350" y="1063375"/>
                <a:ext cx="1787700" cy="5178300"/>
              </a:xfrm>
              <a:prstGeom prst="roundRect">
                <a:avLst>
                  <a:gd name="adj" fmla="val 16667"/>
                </a:avLst>
              </a:prstGeom>
              <a:solidFill>
                <a:srgbClr val="CCCCC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08;p23"/>
              <p:cNvSpPr/>
              <p:nvPr/>
            </p:nvSpPr>
            <p:spPr>
              <a:xfrm>
                <a:off x="6462425" y="1178950"/>
                <a:ext cx="4315200" cy="14640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0;p23"/>
              <p:cNvSpPr/>
              <p:nvPr/>
            </p:nvSpPr>
            <p:spPr>
              <a:xfrm>
                <a:off x="1155975" y="1325350"/>
                <a:ext cx="1125000" cy="1171200"/>
              </a:xfrm>
              <a:prstGeom prst="heptagon">
                <a:avLst>
                  <a:gd name="hf" fmla="val 102572"/>
                  <a:gd name="vf" fmla="val 10521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HA proxy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1;p23"/>
              <p:cNvSpPr/>
              <p:nvPr/>
            </p:nvSpPr>
            <p:spPr>
              <a:xfrm>
                <a:off x="6724475" y="1379200"/>
                <a:ext cx="1125000" cy="1063500"/>
              </a:xfrm>
              <a:prstGeom prst="can">
                <a:avLst>
                  <a:gd name="adj" fmla="val 25000"/>
                </a:avLst>
              </a:prstGeom>
              <a:solidFill>
                <a:srgbClr val="CC412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DB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2;p23"/>
              <p:cNvSpPr/>
              <p:nvPr/>
            </p:nvSpPr>
            <p:spPr>
              <a:xfrm>
                <a:off x="9390575" y="1379200"/>
                <a:ext cx="1125000" cy="1063500"/>
              </a:xfrm>
              <a:prstGeom prst="ellipse">
                <a:avLst/>
              </a:prstGeom>
              <a:solidFill>
                <a:srgbClr val="134F5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VPN server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3;p23"/>
              <p:cNvSpPr/>
              <p:nvPr/>
            </p:nvSpPr>
            <p:spPr>
              <a:xfrm>
                <a:off x="8057525" y="1379200"/>
                <a:ext cx="1125000" cy="10635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VPN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client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4;p23"/>
              <p:cNvSpPr/>
              <p:nvPr/>
            </p:nvSpPr>
            <p:spPr>
              <a:xfrm>
                <a:off x="3560100" y="1171150"/>
                <a:ext cx="1479600" cy="1479600"/>
              </a:xfrm>
              <a:prstGeom prst="sun">
                <a:avLst>
                  <a:gd name="adj" fmla="val 25000"/>
                </a:avLst>
              </a:prstGeom>
              <a:solidFill>
                <a:srgbClr val="FF99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all" spc="0" normalizeH="0" baseline="0" noProof="0">
                    <a:ln>
                      <a:noFill/>
                    </a:ln>
                    <a:solidFill>
                      <a:srgbClr val="6F2575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DS</a:t>
                </a:r>
                <a:endParaRPr kumimoji="0" sz="600" b="1" i="0" u="none" strike="noStrike" kern="0" cap="all" spc="0" normalizeH="0" baseline="0" noProof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;p23"/>
              <p:cNvSpPr/>
              <p:nvPr/>
            </p:nvSpPr>
            <p:spPr>
              <a:xfrm>
                <a:off x="2375888" y="1695250"/>
                <a:ext cx="1089300" cy="4314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;p23"/>
              <p:cNvSpPr/>
              <p:nvPr/>
            </p:nvSpPr>
            <p:spPr>
              <a:xfrm>
                <a:off x="5206400" y="1695250"/>
                <a:ext cx="1089300" cy="4314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17;p23"/>
              <p:cNvSpPr/>
              <p:nvPr/>
            </p:nvSpPr>
            <p:spPr>
              <a:xfrm>
                <a:off x="6462425" y="2938025"/>
                <a:ext cx="4315200" cy="14640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18;p23"/>
              <p:cNvSpPr/>
              <p:nvPr/>
            </p:nvSpPr>
            <p:spPr>
              <a:xfrm>
                <a:off x="1155975" y="3084425"/>
                <a:ext cx="1125000" cy="1171200"/>
              </a:xfrm>
              <a:prstGeom prst="heptagon">
                <a:avLst>
                  <a:gd name="hf" fmla="val 102572"/>
                  <a:gd name="vf" fmla="val 10521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HA proxy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19;p23"/>
              <p:cNvSpPr/>
              <p:nvPr/>
            </p:nvSpPr>
            <p:spPr>
              <a:xfrm>
                <a:off x="6724475" y="3138275"/>
                <a:ext cx="1125000" cy="1063500"/>
              </a:xfrm>
              <a:prstGeom prst="can">
                <a:avLst>
                  <a:gd name="adj" fmla="val 25000"/>
                </a:avLst>
              </a:prstGeom>
              <a:solidFill>
                <a:srgbClr val="CC412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DB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0;p23"/>
              <p:cNvSpPr/>
              <p:nvPr/>
            </p:nvSpPr>
            <p:spPr>
              <a:xfrm>
                <a:off x="9390575" y="3138275"/>
                <a:ext cx="1125000" cy="1063500"/>
              </a:xfrm>
              <a:prstGeom prst="ellipse">
                <a:avLst/>
              </a:prstGeom>
              <a:solidFill>
                <a:srgbClr val="134F5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VPN server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1;p23"/>
              <p:cNvSpPr/>
              <p:nvPr/>
            </p:nvSpPr>
            <p:spPr>
              <a:xfrm>
                <a:off x="8057525" y="3138275"/>
                <a:ext cx="1125000" cy="10635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VPN client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2;p23"/>
              <p:cNvSpPr/>
              <p:nvPr/>
            </p:nvSpPr>
            <p:spPr>
              <a:xfrm>
                <a:off x="3560100" y="2930225"/>
                <a:ext cx="1479600" cy="1479600"/>
              </a:xfrm>
              <a:prstGeom prst="sun">
                <a:avLst>
                  <a:gd name="adj" fmla="val 25000"/>
                </a:avLst>
              </a:prstGeom>
              <a:solidFill>
                <a:srgbClr val="FF99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all" spc="0" normalizeH="0" baseline="0" noProof="0">
                    <a:ln>
                      <a:noFill/>
                    </a:ln>
                    <a:solidFill>
                      <a:srgbClr val="6F2575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DS</a:t>
                </a:r>
                <a:endParaRPr kumimoji="0" sz="600" b="1" i="0" u="none" strike="noStrike" kern="0" cap="all" spc="0" normalizeH="0" baseline="0" noProof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3;p23"/>
              <p:cNvSpPr/>
              <p:nvPr/>
            </p:nvSpPr>
            <p:spPr>
              <a:xfrm>
                <a:off x="2375888" y="3454325"/>
                <a:ext cx="1089300" cy="4314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4;p23"/>
              <p:cNvSpPr/>
              <p:nvPr/>
            </p:nvSpPr>
            <p:spPr>
              <a:xfrm>
                <a:off x="5206400" y="3454325"/>
                <a:ext cx="1089300" cy="4314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5;p23"/>
              <p:cNvSpPr/>
              <p:nvPr/>
            </p:nvSpPr>
            <p:spPr>
              <a:xfrm>
                <a:off x="6462425" y="4689300"/>
                <a:ext cx="4315200" cy="1464000"/>
              </a:xfrm>
              <a:prstGeom prst="roundRect">
                <a:avLst>
                  <a:gd name="adj" fmla="val 16667"/>
                </a:avLst>
              </a:prstGeom>
              <a:solidFill>
                <a:srgbClr val="C9DAF8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6;p23"/>
              <p:cNvSpPr/>
              <p:nvPr/>
            </p:nvSpPr>
            <p:spPr>
              <a:xfrm>
                <a:off x="1155975" y="4835700"/>
                <a:ext cx="1125000" cy="1171200"/>
              </a:xfrm>
              <a:prstGeom prst="heptagon">
                <a:avLst>
                  <a:gd name="hf" fmla="val 102572"/>
                  <a:gd name="vf" fmla="val 105210"/>
                </a:avLst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HA proxy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7;p23"/>
              <p:cNvSpPr/>
              <p:nvPr/>
            </p:nvSpPr>
            <p:spPr>
              <a:xfrm>
                <a:off x="6724475" y="4889550"/>
                <a:ext cx="1125000" cy="1063500"/>
              </a:xfrm>
              <a:prstGeom prst="can">
                <a:avLst>
                  <a:gd name="adj" fmla="val 25000"/>
                </a:avLst>
              </a:prstGeom>
              <a:solidFill>
                <a:srgbClr val="CC4125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DB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8;p23"/>
              <p:cNvSpPr/>
              <p:nvPr/>
            </p:nvSpPr>
            <p:spPr>
              <a:xfrm>
                <a:off x="9390575" y="4889550"/>
                <a:ext cx="1125000" cy="1063500"/>
              </a:xfrm>
              <a:prstGeom prst="ellipse">
                <a:avLst/>
              </a:prstGeom>
              <a:solidFill>
                <a:srgbClr val="134F5C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VPN server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9;p23"/>
              <p:cNvSpPr/>
              <p:nvPr/>
            </p:nvSpPr>
            <p:spPr>
              <a:xfrm>
                <a:off x="8057525" y="4889550"/>
                <a:ext cx="1125000" cy="1063500"/>
              </a:xfrm>
              <a:prstGeom prst="ellipse">
                <a:avLst/>
              </a:prstGeom>
              <a:solidFill>
                <a:srgbClr val="38761D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all" spc="0" normalizeH="0" baseline="0" noProof="0">
                    <a:ln>
                      <a:noFill/>
                    </a:ln>
                    <a:solidFill>
                      <a:srgbClr val="E3D88B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VPN client</a:t>
                </a: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30;p23"/>
              <p:cNvSpPr/>
              <p:nvPr/>
            </p:nvSpPr>
            <p:spPr>
              <a:xfrm>
                <a:off x="3560100" y="4681500"/>
                <a:ext cx="1479600" cy="1479600"/>
              </a:xfrm>
              <a:prstGeom prst="sun">
                <a:avLst>
                  <a:gd name="adj" fmla="val 25000"/>
                </a:avLst>
              </a:prstGeom>
              <a:solidFill>
                <a:srgbClr val="FF99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all" spc="0" normalizeH="0" baseline="0" noProof="0">
                    <a:ln>
                      <a:noFill/>
                    </a:ln>
                    <a:solidFill>
                      <a:srgbClr val="6F2575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DS</a:t>
                </a:r>
                <a:endParaRPr kumimoji="0" sz="600" b="1" i="0" u="none" strike="noStrike" kern="0" cap="all" spc="0" normalizeH="0" baseline="0" noProof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31;p23"/>
              <p:cNvSpPr/>
              <p:nvPr/>
            </p:nvSpPr>
            <p:spPr>
              <a:xfrm>
                <a:off x="2375888" y="5205600"/>
                <a:ext cx="1089300" cy="4314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32;p23"/>
              <p:cNvSpPr/>
              <p:nvPr/>
            </p:nvSpPr>
            <p:spPr>
              <a:xfrm>
                <a:off x="5206400" y="5205600"/>
                <a:ext cx="1089300" cy="4314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33;p23"/>
              <p:cNvSpPr/>
              <p:nvPr/>
            </p:nvSpPr>
            <p:spPr>
              <a:xfrm rot="-4402076">
                <a:off x="7968933" y="3482277"/>
                <a:ext cx="2695785" cy="431396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34;p23"/>
              <p:cNvSpPr/>
              <p:nvPr/>
            </p:nvSpPr>
            <p:spPr>
              <a:xfrm rot="3311646">
                <a:off x="8681622" y="2637086"/>
                <a:ext cx="1089527" cy="4315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35;p23"/>
              <p:cNvSpPr/>
              <p:nvPr/>
            </p:nvSpPr>
            <p:spPr>
              <a:xfrm rot="3311646">
                <a:off x="8681622" y="4419411"/>
                <a:ext cx="1089527" cy="4315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38;p23"/>
              <p:cNvSpPr/>
              <p:nvPr/>
            </p:nvSpPr>
            <p:spPr>
              <a:xfrm rot="2700000">
                <a:off x="2244175" y="2585261"/>
                <a:ext cx="1340250" cy="431477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39;p23"/>
              <p:cNvSpPr/>
              <p:nvPr/>
            </p:nvSpPr>
            <p:spPr>
              <a:xfrm rot="-2540511">
                <a:off x="2250436" y="2574719"/>
                <a:ext cx="1340207" cy="431513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40;p23"/>
              <p:cNvSpPr/>
              <p:nvPr/>
            </p:nvSpPr>
            <p:spPr>
              <a:xfrm rot="-2540511">
                <a:off x="2250436" y="4319394"/>
                <a:ext cx="1340207" cy="431513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41;p23"/>
              <p:cNvSpPr/>
              <p:nvPr/>
            </p:nvSpPr>
            <p:spPr>
              <a:xfrm rot="2700000">
                <a:off x="2244175" y="4329936"/>
                <a:ext cx="1340250" cy="431477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chemeClr val="lt1"/>
              </a:solidFill>
              <a:ln w="3810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500" b="0" i="0" u="none" strike="noStrike" kern="0" cap="all" spc="0" normalizeH="0" baseline="0" noProof="0">
                  <a:ln>
                    <a:noFill/>
                  </a:ln>
                  <a:solidFill>
                    <a:srgbClr val="E3D88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5077645" y="4294032"/>
            <a:ext cx="40110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selected imagery: Mischa </a:t>
            </a: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Sall</a:t>
            </a:r>
            <a:r>
              <a:rPr kumimoji="0" lang="en-GB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é, 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Jens Jensen, Nicolas </a:t>
            </a: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Liampotis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7" y="3505725"/>
            <a:ext cx="1520704" cy="990051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77" name="TextBox 76"/>
          <p:cNvSpPr txBox="1"/>
          <p:nvPr/>
        </p:nvSpPr>
        <p:spPr>
          <a:xfrm>
            <a:off x="2191151" y="4088172"/>
            <a:ext cx="1045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similar for the </a:t>
            </a:r>
            <a:b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filtering WAYF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1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 transparent multi-site </a:t>
            </a:r>
            <a:r>
              <a:rPr lang="en-US" dirty="0" smtClean="0"/>
              <a:t>setup</a:t>
            </a:r>
            <a:endParaRPr lang="en-GB" dirty="0"/>
          </a:p>
        </p:txBody>
      </p:sp>
      <p:sp>
        <p:nvSpPr>
          <p:cNvPr id="6" name="Google Shape;313;p32"/>
          <p:cNvSpPr/>
          <p:nvPr/>
        </p:nvSpPr>
        <p:spPr>
          <a:xfrm>
            <a:off x="5408571" y="970245"/>
            <a:ext cx="1012656" cy="2933285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0" cap="all" spc="0" normalizeH="0" baseline="0" noProof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15;p32"/>
          <p:cNvSpPr/>
          <p:nvPr/>
        </p:nvSpPr>
        <p:spPr>
          <a:xfrm>
            <a:off x="5589059" y="1118643"/>
            <a:ext cx="637264" cy="663435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 proxy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16;p32"/>
          <p:cNvSpPr/>
          <p:nvPr/>
        </p:nvSpPr>
        <p:spPr>
          <a:xfrm>
            <a:off x="5589059" y="2115083"/>
            <a:ext cx="637264" cy="663435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 proxy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17;p32"/>
          <p:cNvSpPr/>
          <p:nvPr/>
        </p:nvSpPr>
        <p:spPr>
          <a:xfrm>
            <a:off x="5589059" y="3107106"/>
            <a:ext cx="637264" cy="663435"/>
          </a:xfrm>
          <a:prstGeom prst="heptagon">
            <a:avLst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 proxy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19;p32"/>
          <p:cNvSpPr/>
          <p:nvPr/>
        </p:nvSpPr>
        <p:spPr>
          <a:xfrm>
            <a:off x="2553924" y="2035723"/>
            <a:ext cx="838130" cy="838130"/>
          </a:xfrm>
          <a:prstGeom prst="smileyFace">
            <a:avLst>
              <a:gd name="adj" fmla="val 4653"/>
            </a:avLst>
          </a:prstGeom>
          <a:solidFill>
            <a:srgbClr val="FFE599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20;p32"/>
          <p:cNvSpPr txBox="1"/>
          <p:nvPr/>
        </p:nvSpPr>
        <p:spPr>
          <a:xfrm>
            <a:off x="175259" y="886537"/>
            <a:ext cx="5038407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kern="0" dirty="0">
                <a:solidFill>
                  <a:srgbClr val="6F2575"/>
                </a:solidFill>
                <a:latin typeface="Open Sans"/>
                <a:ea typeface="Open Sans"/>
                <a:cs typeface="Open Sans"/>
                <a:sym typeface="Open Sans"/>
              </a:rPr>
              <a:t>U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ser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285750" marR="0" lvl="0" indent="-28575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connects to HA proxy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at </a:t>
            </a:r>
            <a:r>
              <a:rPr lang="en-US" sz="1600" kern="0" dirty="0" smtClean="0">
                <a:solidFill>
                  <a:srgbClr val="6F2575"/>
                </a:solidFill>
                <a:latin typeface="Open Sans"/>
                <a:ea typeface="Open Sans"/>
                <a:cs typeface="Open Sans"/>
                <a:sym typeface="Open Sans"/>
              </a:rPr>
              <a:t>{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wayf,ica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}.rcauth.eu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 smtClean="0">
                <a:solidFill>
                  <a:srgbClr val="6F2575"/>
                </a:solidFill>
                <a:latin typeface="Open Sans"/>
                <a:ea typeface="Open Sans"/>
                <a:cs typeface="Open Sans"/>
                <a:sym typeface="Open Sans"/>
              </a:rPr>
              <a:t>HA proxy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sends users to “closest” working service</a:t>
            </a:r>
          </a:p>
          <a:p>
            <a:pPr marL="285750" marR="0" lvl="0" indent="-28575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forward mainly to its own DS when available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322;p32"/>
          <p:cNvSpPr/>
          <p:nvPr/>
        </p:nvSpPr>
        <p:spPr>
          <a:xfrm>
            <a:off x="3577909" y="2314590"/>
            <a:ext cx="1570050" cy="2798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23;p32"/>
          <p:cNvSpPr txBox="1"/>
          <p:nvPr/>
        </p:nvSpPr>
        <p:spPr>
          <a:xfrm>
            <a:off x="7169406" y="3158758"/>
            <a:ext cx="193638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If a HA loses its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backend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DS,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can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still 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/>
            </a:r>
            <a:b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route to another DS</a:t>
            </a:r>
          </a:p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0" dirty="0" smtClean="0">
                <a:solidFill>
                  <a:srgbClr val="6F2575"/>
                </a:solidFill>
                <a:latin typeface="Open Sans"/>
                <a:ea typeface="Open Sans"/>
                <a:cs typeface="Open Sans"/>
                <a:sym typeface="Open Sans"/>
              </a:rPr>
              <a:t>over VPC/VPN backend</a:t>
            </a:r>
            <a:endParaRPr kumimoji="0" sz="1200" b="0" i="1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7645" y="4294032"/>
            <a:ext cx="40110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selected imagery: Mischa </a:t>
            </a: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Sall</a:t>
            </a:r>
            <a:r>
              <a:rPr kumimoji="0" lang="en-GB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é, 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Jens Jensen, Nicolas </a:t>
            </a: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Liampotis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20;p32"/>
          <p:cNvSpPr txBox="1"/>
          <p:nvPr/>
        </p:nvSpPr>
        <p:spPr>
          <a:xfrm>
            <a:off x="175260" y="3154805"/>
            <a:ext cx="503840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and wherever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the user is, the service is at</a:t>
            </a:r>
          </a:p>
          <a:p>
            <a:pPr marL="285750" marR="0" lvl="0" indent="-28575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0" baseline="0" dirty="0" smtClean="0">
                <a:solidFill>
                  <a:srgbClr val="6F2575"/>
                </a:solidFill>
                <a:latin typeface="Open Sans"/>
                <a:ea typeface="Open Sans"/>
                <a:cs typeface="Open Sans"/>
                <a:sym typeface="Open Sans"/>
              </a:rPr>
              <a:t>2a07:8504:01a0:</a:t>
            </a:r>
            <a:r>
              <a:rPr lang="en-US" sz="1600" b="1" kern="0" dirty="0" smtClean="0">
                <a:solidFill>
                  <a:srgbClr val="6F2575"/>
                </a:solidFill>
                <a:latin typeface="Open Sans"/>
                <a:ea typeface="Open Sans"/>
                <a:cs typeface="Open Sans"/>
                <a:sym typeface="Open Sans"/>
              </a:rPr>
              <a:t>:1</a:t>
            </a:r>
            <a:r>
              <a:rPr lang="en-US" sz="1600" kern="0" dirty="0" smtClean="0">
                <a:solidFill>
                  <a:srgbClr val="6F2575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</a:p>
          <a:p>
            <a:pPr marL="285750" marR="0" lvl="0" indent="-28575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145.116.216.1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for legacy IP users)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Cloud 16"/>
          <p:cNvSpPr/>
          <p:nvPr/>
        </p:nvSpPr>
        <p:spPr>
          <a:xfrm rot="16200000">
            <a:off x="5847335" y="2153042"/>
            <a:ext cx="2076450" cy="567690"/>
          </a:xfrm>
          <a:prstGeom prst="cloud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VPC or VPN interconnect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6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Intermezzo – BGP routing principles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6" y="646833"/>
            <a:ext cx="5069535" cy="3769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90" y="4021765"/>
            <a:ext cx="1328737" cy="333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8362" y="3272842"/>
            <a:ext cx="240846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Data: </a:t>
            </a:r>
            <a:r>
              <a:rPr kumimoji="0" lang="en-US" sz="1050" b="0" i="1" u="none" strike="noStrike" kern="0" cap="none" spc="0" normalizeH="0" baseline="0" noProof="0" dirty="0" err="1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TraceMON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50" b="0" i="1" u="none" strike="noStrike" kern="0" cap="none" spc="0" normalizeH="0" baseline="0" noProof="0" dirty="0" err="1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IPmap</a:t>
            </a:r>
            <a:endParaRPr kumimoji="0" lang="en-US" sz="1050" b="0" i="1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from RIPE NCC Atlas</a:t>
            </a:r>
          </a:p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atlas.ripe.net</a:t>
            </a:r>
          </a:p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measurement </a:t>
            </a:r>
            <a:r>
              <a:rPr kumimoji="0" lang="en-US" sz="1050" b="0" i="1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9249079</a:t>
            </a:r>
            <a:endParaRPr kumimoji="0" lang="en-US" sz="1050" b="0" i="1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9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1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How does a packet flow?</a:t>
            </a:r>
            <a:endParaRPr lang="en-GB" dirty="0"/>
          </a:p>
        </p:txBody>
      </p:sp>
      <p:grpSp>
        <p:nvGrpSpPr>
          <p:cNvPr id="98" name="Group 97"/>
          <p:cNvGrpSpPr/>
          <p:nvPr/>
        </p:nvGrpSpPr>
        <p:grpSpPr>
          <a:xfrm>
            <a:off x="32143" y="649610"/>
            <a:ext cx="8970665" cy="3803100"/>
            <a:chOff x="32143" y="519502"/>
            <a:chExt cx="8970665" cy="3803100"/>
          </a:xfrm>
        </p:grpSpPr>
        <p:sp>
          <p:nvSpPr>
            <p:cNvPr id="67" name="Freeform 66"/>
            <p:cNvSpPr/>
            <p:nvPr/>
          </p:nvSpPr>
          <p:spPr>
            <a:xfrm>
              <a:off x="1811575" y="519502"/>
              <a:ext cx="5273966" cy="2967652"/>
            </a:xfrm>
            <a:custGeom>
              <a:avLst/>
              <a:gdLst>
                <a:gd name="connsiteX0" fmla="*/ 0 w 11323320"/>
                <a:gd name="connsiteY0" fmla="*/ 2904090 h 6180690"/>
                <a:gd name="connsiteX1" fmla="*/ 1417320 w 11323320"/>
                <a:gd name="connsiteY1" fmla="*/ 1273410 h 6180690"/>
                <a:gd name="connsiteX2" fmla="*/ 1493520 w 11323320"/>
                <a:gd name="connsiteY2" fmla="*/ 1273410 h 6180690"/>
                <a:gd name="connsiteX3" fmla="*/ 4053840 w 11323320"/>
                <a:gd name="connsiteY3" fmla="*/ 176130 h 6180690"/>
                <a:gd name="connsiteX4" fmla="*/ 6720840 w 11323320"/>
                <a:gd name="connsiteY4" fmla="*/ 23730 h 6180690"/>
                <a:gd name="connsiteX5" fmla="*/ 8686800 w 11323320"/>
                <a:gd name="connsiteY5" fmla="*/ 404730 h 6180690"/>
                <a:gd name="connsiteX6" fmla="*/ 10378440 w 11323320"/>
                <a:gd name="connsiteY6" fmla="*/ 1776330 h 6180690"/>
                <a:gd name="connsiteX7" fmla="*/ 11140440 w 11323320"/>
                <a:gd name="connsiteY7" fmla="*/ 3940410 h 6180690"/>
                <a:gd name="connsiteX8" fmla="*/ 11323320 w 11323320"/>
                <a:gd name="connsiteY8" fmla="*/ 6180690 h 6180690"/>
                <a:gd name="connsiteX0" fmla="*/ 0 w 11267521"/>
                <a:gd name="connsiteY0" fmla="*/ 3315620 h 6180690"/>
                <a:gd name="connsiteX1" fmla="*/ 1361521 w 11267521"/>
                <a:gd name="connsiteY1" fmla="*/ 1273410 h 6180690"/>
                <a:gd name="connsiteX2" fmla="*/ 1437721 w 11267521"/>
                <a:gd name="connsiteY2" fmla="*/ 1273410 h 6180690"/>
                <a:gd name="connsiteX3" fmla="*/ 3998041 w 11267521"/>
                <a:gd name="connsiteY3" fmla="*/ 176130 h 6180690"/>
                <a:gd name="connsiteX4" fmla="*/ 6665041 w 11267521"/>
                <a:gd name="connsiteY4" fmla="*/ 23730 h 6180690"/>
                <a:gd name="connsiteX5" fmla="*/ 8631001 w 11267521"/>
                <a:gd name="connsiteY5" fmla="*/ 404730 h 6180690"/>
                <a:gd name="connsiteX6" fmla="*/ 10322641 w 11267521"/>
                <a:gd name="connsiteY6" fmla="*/ 1776330 h 6180690"/>
                <a:gd name="connsiteX7" fmla="*/ 11084641 w 11267521"/>
                <a:gd name="connsiteY7" fmla="*/ 3940410 h 6180690"/>
                <a:gd name="connsiteX8" fmla="*/ 11267521 w 11267521"/>
                <a:gd name="connsiteY8" fmla="*/ 6180690 h 6180690"/>
                <a:gd name="connsiteX0" fmla="*/ 0 w 11267521"/>
                <a:gd name="connsiteY0" fmla="*/ 3307015 h 6172085"/>
                <a:gd name="connsiteX1" fmla="*/ 1361521 w 11267521"/>
                <a:gd name="connsiteY1" fmla="*/ 1264805 h 6172085"/>
                <a:gd name="connsiteX2" fmla="*/ 1009929 w 11267521"/>
                <a:gd name="connsiteY2" fmla="*/ 990452 h 6172085"/>
                <a:gd name="connsiteX3" fmla="*/ 3998041 w 11267521"/>
                <a:gd name="connsiteY3" fmla="*/ 167525 h 6172085"/>
                <a:gd name="connsiteX4" fmla="*/ 6665041 w 11267521"/>
                <a:gd name="connsiteY4" fmla="*/ 15125 h 6172085"/>
                <a:gd name="connsiteX5" fmla="*/ 8631001 w 11267521"/>
                <a:gd name="connsiteY5" fmla="*/ 396125 h 6172085"/>
                <a:gd name="connsiteX6" fmla="*/ 10322641 w 11267521"/>
                <a:gd name="connsiteY6" fmla="*/ 1767725 h 6172085"/>
                <a:gd name="connsiteX7" fmla="*/ 11084641 w 11267521"/>
                <a:gd name="connsiteY7" fmla="*/ 3931805 h 6172085"/>
                <a:gd name="connsiteX8" fmla="*/ 11267521 w 11267521"/>
                <a:gd name="connsiteY8" fmla="*/ 6172085 h 6172085"/>
                <a:gd name="connsiteX0" fmla="*/ 0 w 11267521"/>
                <a:gd name="connsiteY0" fmla="*/ 3307015 h 6172085"/>
                <a:gd name="connsiteX1" fmla="*/ 580336 w 11267521"/>
                <a:gd name="connsiteY1" fmla="*/ 1676336 h 6172085"/>
                <a:gd name="connsiteX2" fmla="*/ 1009929 w 11267521"/>
                <a:gd name="connsiteY2" fmla="*/ 990452 h 6172085"/>
                <a:gd name="connsiteX3" fmla="*/ 3998041 w 11267521"/>
                <a:gd name="connsiteY3" fmla="*/ 167525 h 6172085"/>
                <a:gd name="connsiteX4" fmla="*/ 6665041 w 11267521"/>
                <a:gd name="connsiteY4" fmla="*/ 15125 h 6172085"/>
                <a:gd name="connsiteX5" fmla="*/ 8631001 w 11267521"/>
                <a:gd name="connsiteY5" fmla="*/ 396125 h 6172085"/>
                <a:gd name="connsiteX6" fmla="*/ 10322641 w 11267521"/>
                <a:gd name="connsiteY6" fmla="*/ 1767725 h 6172085"/>
                <a:gd name="connsiteX7" fmla="*/ 11084641 w 11267521"/>
                <a:gd name="connsiteY7" fmla="*/ 3931805 h 6172085"/>
                <a:gd name="connsiteX8" fmla="*/ 11267521 w 11267521"/>
                <a:gd name="connsiteY8" fmla="*/ 6172085 h 6172085"/>
                <a:gd name="connsiteX0" fmla="*/ 0 w 11267521"/>
                <a:gd name="connsiteY0" fmla="*/ 3321090 h 6186160"/>
                <a:gd name="connsiteX1" fmla="*/ 580336 w 11267521"/>
                <a:gd name="connsiteY1" fmla="*/ 1690411 h 6186160"/>
                <a:gd name="connsiteX2" fmla="*/ 1009929 w 11267521"/>
                <a:gd name="connsiteY2" fmla="*/ 1004527 h 6186160"/>
                <a:gd name="connsiteX3" fmla="*/ 3998041 w 11267521"/>
                <a:gd name="connsiteY3" fmla="*/ 135875 h 6186160"/>
                <a:gd name="connsiteX4" fmla="*/ 6665041 w 11267521"/>
                <a:gd name="connsiteY4" fmla="*/ 29200 h 6186160"/>
                <a:gd name="connsiteX5" fmla="*/ 8631001 w 11267521"/>
                <a:gd name="connsiteY5" fmla="*/ 410200 h 6186160"/>
                <a:gd name="connsiteX6" fmla="*/ 10322641 w 11267521"/>
                <a:gd name="connsiteY6" fmla="*/ 1781800 h 6186160"/>
                <a:gd name="connsiteX7" fmla="*/ 11084641 w 11267521"/>
                <a:gd name="connsiteY7" fmla="*/ 3945880 h 6186160"/>
                <a:gd name="connsiteX8" fmla="*/ 11267521 w 11267521"/>
                <a:gd name="connsiteY8" fmla="*/ 6186160 h 6186160"/>
                <a:gd name="connsiteX0" fmla="*/ 0 w 11267521"/>
                <a:gd name="connsiteY0" fmla="*/ 3357196 h 6222266"/>
                <a:gd name="connsiteX1" fmla="*/ 580336 w 11267521"/>
                <a:gd name="connsiteY1" fmla="*/ 1726517 h 6222266"/>
                <a:gd name="connsiteX2" fmla="*/ 1009929 w 11267521"/>
                <a:gd name="connsiteY2" fmla="*/ 1040633 h 6222266"/>
                <a:gd name="connsiteX3" fmla="*/ 3998041 w 11267521"/>
                <a:gd name="connsiteY3" fmla="*/ 171981 h 6222266"/>
                <a:gd name="connsiteX4" fmla="*/ 6720840 w 11267521"/>
                <a:gd name="connsiteY4" fmla="*/ 19580 h 6222266"/>
                <a:gd name="connsiteX5" fmla="*/ 8631001 w 11267521"/>
                <a:gd name="connsiteY5" fmla="*/ 446306 h 6222266"/>
                <a:gd name="connsiteX6" fmla="*/ 10322641 w 11267521"/>
                <a:gd name="connsiteY6" fmla="*/ 1817906 h 6222266"/>
                <a:gd name="connsiteX7" fmla="*/ 11084641 w 11267521"/>
                <a:gd name="connsiteY7" fmla="*/ 3981986 h 6222266"/>
                <a:gd name="connsiteX8" fmla="*/ 11267521 w 11267521"/>
                <a:gd name="connsiteY8" fmla="*/ 6222266 h 6222266"/>
                <a:gd name="connsiteX0" fmla="*/ 0 w 11267521"/>
                <a:gd name="connsiteY0" fmla="*/ 3357196 h 6222266"/>
                <a:gd name="connsiteX1" fmla="*/ 580336 w 11267521"/>
                <a:gd name="connsiteY1" fmla="*/ 1726517 h 6222266"/>
                <a:gd name="connsiteX2" fmla="*/ 1009929 w 11267521"/>
                <a:gd name="connsiteY2" fmla="*/ 1040633 h 6222266"/>
                <a:gd name="connsiteX3" fmla="*/ 3998041 w 11267521"/>
                <a:gd name="connsiteY3" fmla="*/ 171981 h 6222266"/>
                <a:gd name="connsiteX4" fmla="*/ 6720840 w 11267521"/>
                <a:gd name="connsiteY4" fmla="*/ 19580 h 6222266"/>
                <a:gd name="connsiteX5" fmla="*/ 8631001 w 11267521"/>
                <a:gd name="connsiteY5" fmla="*/ 446306 h 6222266"/>
                <a:gd name="connsiteX6" fmla="*/ 10434240 w 11267521"/>
                <a:gd name="connsiteY6" fmla="*/ 1817905 h 6222266"/>
                <a:gd name="connsiteX7" fmla="*/ 11084641 w 11267521"/>
                <a:gd name="connsiteY7" fmla="*/ 3981986 h 6222266"/>
                <a:gd name="connsiteX8" fmla="*/ 11267521 w 11267521"/>
                <a:gd name="connsiteY8" fmla="*/ 6222266 h 6222266"/>
                <a:gd name="connsiteX0" fmla="*/ 0 w 11479689"/>
                <a:gd name="connsiteY0" fmla="*/ 3357196 h 6222266"/>
                <a:gd name="connsiteX1" fmla="*/ 580336 w 11479689"/>
                <a:gd name="connsiteY1" fmla="*/ 1726517 h 6222266"/>
                <a:gd name="connsiteX2" fmla="*/ 1009929 w 11479689"/>
                <a:gd name="connsiteY2" fmla="*/ 1040633 h 6222266"/>
                <a:gd name="connsiteX3" fmla="*/ 3998041 w 11479689"/>
                <a:gd name="connsiteY3" fmla="*/ 171981 h 6222266"/>
                <a:gd name="connsiteX4" fmla="*/ 6720840 w 11479689"/>
                <a:gd name="connsiteY4" fmla="*/ 19580 h 6222266"/>
                <a:gd name="connsiteX5" fmla="*/ 8631001 w 11479689"/>
                <a:gd name="connsiteY5" fmla="*/ 446306 h 6222266"/>
                <a:gd name="connsiteX6" fmla="*/ 10434240 w 11479689"/>
                <a:gd name="connsiteY6" fmla="*/ 1817905 h 6222266"/>
                <a:gd name="connsiteX7" fmla="*/ 11438035 w 11479689"/>
                <a:gd name="connsiteY7" fmla="*/ 3981987 h 6222266"/>
                <a:gd name="connsiteX8" fmla="*/ 11267521 w 11479689"/>
                <a:gd name="connsiteY8" fmla="*/ 6222266 h 6222266"/>
                <a:gd name="connsiteX0" fmla="*/ 0 w 11458451"/>
                <a:gd name="connsiteY0" fmla="*/ 3357196 h 8417095"/>
                <a:gd name="connsiteX1" fmla="*/ 580336 w 11458451"/>
                <a:gd name="connsiteY1" fmla="*/ 1726517 h 8417095"/>
                <a:gd name="connsiteX2" fmla="*/ 1009929 w 11458451"/>
                <a:gd name="connsiteY2" fmla="*/ 1040633 h 8417095"/>
                <a:gd name="connsiteX3" fmla="*/ 3998041 w 11458451"/>
                <a:gd name="connsiteY3" fmla="*/ 171981 h 8417095"/>
                <a:gd name="connsiteX4" fmla="*/ 6720840 w 11458451"/>
                <a:gd name="connsiteY4" fmla="*/ 19580 h 8417095"/>
                <a:gd name="connsiteX5" fmla="*/ 8631001 w 11458451"/>
                <a:gd name="connsiteY5" fmla="*/ 446306 h 8417095"/>
                <a:gd name="connsiteX6" fmla="*/ 10434240 w 11458451"/>
                <a:gd name="connsiteY6" fmla="*/ 1817905 h 8417095"/>
                <a:gd name="connsiteX7" fmla="*/ 11438035 w 11458451"/>
                <a:gd name="connsiteY7" fmla="*/ 3981987 h 8417095"/>
                <a:gd name="connsiteX8" fmla="*/ 10802530 w 11458451"/>
                <a:gd name="connsiteY8" fmla="*/ 8417095 h 8417095"/>
                <a:gd name="connsiteX0" fmla="*/ 0 w 11422121"/>
                <a:gd name="connsiteY0" fmla="*/ 3357196 h 8417095"/>
                <a:gd name="connsiteX1" fmla="*/ 580336 w 11422121"/>
                <a:gd name="connsiteY1" fmla="*/ 1726517 h 8417095"/>
                <a:gd name="connsiteX2" fmla="*/ 1009929 w 11422121"/>
                <a:gd name="connsiteY2" fmla="*/ 1040633 h 8417095"/>
                <a:gd name="connsiteX3" fmla="*/ 3998041 w 11422121"/>
                <a:gd name="connsiteY3" fmla="*/ 171981 h 8417095"/>
                <a:gd name="connsiteX4" fmla="*/ 6720840 w 11422121"/>
                <a:gd name="connsiteY4" fmla="*/ 19580 h 8417095"/>
                <a:gd name="connsiteX5" fmla="*/ 8631001 w 11422121"/>
                <a:gd name="connsiteY5" fmla="*/ 446306 h 8417095"/>
                <a:gd name="connsiteX6" fmla="*/ 10434240 w 11422121"/>
                <a:gd name="connsiteY6" fmla="*/ 1817905 h 8417095"/>
                <a:gd name="connsiteX7" fmla="*/ 11400836 w 11422121"/>
                <a:gd name="connsiteY7" fmla="*/ 5239441 h 8417095"/>
                <a:gd name="connsiteX8" fmla="*/ 10802530 w 11422121"/>
                <a:gd name="connsiteY8" fmla="*/ 8417095 h 8417095"/>
                <a:gd name="connsiteX0" fmla="*/ 0 w 11422121"/>
                <a:gd name="connsiteY0" fmla="*/ 3357196 h 8417095"/>
                <a:gd name="connsiteX1" fmla="*/ 580336 w 11422121"/>
                <a:gd name="connsiteY1" fmla="*/ 1726517 h 8417095"/>
                <a:gd name="connsiteX2" fmla="*/ 1009929 w 11422121"/>
                <a:gd name="connsiteY2" fmla="*/ 1040633 h 8417095"/>
                <a:gd name="connsiteX3" fmla="*/ 3998041 w 11422121"/>
                <a:gd name="connsiteY3" fmla="*/ 171981 h 8417095"/>
                <a:gd name="connsiteX4" fmla="*/ 6720840 w 11422121"/>
                <a:gd name="connsiteY4" fmla="*/ 19580 h 8417095"/>
                <a:gd name="connsiteX5" fmla="*/ 8631001 w 11422121"/>
                <a:gd name="connsiteY5" fmla="*/ 446306 h 8417095"/>
                <a:gd name="connsiteX6" fmla="*/ 10545839 w 11422121"/>
                <a:gd name="connsiteY6" fmla="*/ 1795042 h 8417095"/>
                <a:gd name="connsiteX7" fmla="*/ 11400836 w 11422121"/>
                <a:gd name="connsiteY7" fmla="*/ 5239441 h 8417095"/>
                <a:gd name="connsiteX8" fmla="*/ 10802530 w 11422121"/>
                <a:gd name="connsiteY8" fmla="*/ 8417095 h 8417095"/>
                <a:gd name="connsiteX0" fmla="*/ 0 w 11422121"/>
                <a:gd name="connsiteY0" fmla="*/ 3357196 h 8417095"/>
                <a:gd name="connsiteX1" fmla="*/ 580336 w 11422121"/>
                <a:gd name="connsiteY1" fmla="*/ 1726517 h 8417095"/>
                <a:gd name="connsiteX2" fmla="*/ 1009929 w 11422121"/>
                <a:gd name="connsiteY2" fmla="*/ 1040633 h 8417095"/>
                <a:gd name="connsiteX3" fmla="*/ 3998041 w 11422121"/>
                <a:gd name="connsiteY3" fmla="*/ 171981 h 8417095"/>
                <a:gd name="connsiteX4" fmla="*/ 6720840 w 11422121"/>
                <a:gd name="connsiteY4" fmla="*/ 19580 h 8417095"/>
                <a:gd name="connsiteX5" fmla="*/ 8631001 w 11422121"/>
                <a:gd name="connsiteY5" fmla="*/ 446306 h 8417095"/>
                <a:gd name="connsiteX6" fmla="*/ 10545839 w 11422121"/>
                <a:gd name="connsiteY6" fmla="*/ 1795042 h 8417095"/>
                <a:gd name="connsiteX7" fmla="*/ 11400836 w 11422121"/>
                <a:gd name="connsiteY7" fmla="*/ 5239441 h 8417095"/>
                <a:gd name="connsiteX8" fmla="*/ 10802530 w 11422121"/>
                <a:gd name="connsiteY8" fmla="*/ 8417095 h 8417095"/>
                <a:gd name="connsiteX0" fmla="*/ 0 w 10802531"/>
                <a:gd name="connsiteY0" fmla="*/ 3357196 h 8417095"/>
                <a:gd name="connsiteX1" fmla="*/ 580336 w 10802531"/>
                <a:gd name="connsiteY1" fmla="*/ 1726517 h 8417095"/>
                <a:gd name="connsiteX2" fmla="*/ 1009929 w 10802531"/>
                <a:gd name="connsiteY2" fmla="*/ 1040633 h 8417095"/>
                <a:gd name="connsiteX3" fmla="*/ 3998041 w 10802531"/>
                <a:gd name="connsiteY3" fmla="*/ 171981 h 8417095"/>
                <a:gd name="connsiteX4" fmla="*/ 6720840 w 10802531"/>
                <a:gd name="connsiteY4" fmla="*/ 19580 h 8417095"/>
                <a:gd name="connsiteX5" fmla="*/ 8631001 w 10802531"/>
                <a:gd name="connsiteY5" fmla="*/ 446306 h 8417095"/>
                <a:gd name="connsiteX6" fmla="*/ 10545839 w 10802531"/>
                <a:gd name="connsiteY6" fmla="*/ 1795042 h 8417095"/>
                <a:gd name="connsiteX7" fmla="*/ 9819867 w 10802531"/>
                <a:gd name="connsiteY7" fmla="*/ 6451170 h 8417095"/>
                <a:gd name="connsiteX8" fmla="*/ 10802530 w 10802531"/>
                <a:gd name="connsiteY8" fmla="*/ 8417095 h 8417095"/>
                <a:gd name="connsiteX0" fmla="*/ 0 w 11472543"/>
                <a:gd name="connsiteY0" fmla="*/ 3366227 h 8426126"/>
                <a:gd name="connsiteX1" fmla="*/ 580336 w 11472543"/>
                <a:gd name="connsiteY1" fmla="*/ 1735548 h 8426126"/>
                <a:gd name="connsiteX2" fmla="*/ 1009929 w 11472543"/>
                <a:gd name="connsiteY2" fmla="*/ 1049664 h 8426126"/>
                <a:gd name="connsiteX3" fmla="*/ 3998041 w 11472543"/>
                <a:gd name="connsiteY3" fmla="*/ 181012 h 8426126"/>
                <a:gd name="connsiteX4" fmla="*/ 6720840 w 11472543"/>
                <a:gd name="connsiteY4" fmla="*/ 28611 h 8426126"/>
                <a:gd name="connsiteX5" fmla="*/ 8631001 w 11472543"/>
                <a:gd name="connsiteY5" fmla="*/ 455337 h 8426126"/>
                <a:gd name="connsiteX6" fmla="*/ 11457221 w 11472543"/>
                <a:gd name="connsiteY6" fmla="*/ 4136079 h 8426126"/>
                <a:gd name="connsiteX7" fmla="*/ 9819867 w 11472543"/>
                <a:gd name="connsiteY7" fmla="*/ 6460201 h 8426126"/>
                <a:gd name="connsiteX8" fmla="*/ 10802530 w 11472543"/>
                <a:gd name="connsiteY8" fmla="*/ 8426126 h 8426126"/>
                <a:gd name="connsiteX0" fmla="*/ 0 w 11466919"/>
                <a:gd name="connsiteY0" fmla="*/ 3366227 h 8426126"/>
                <a:gd name="connsiteX1" fmla="*/ 580336 w 11466919"/>
                <a:gd name="connsiteY1" fmla="*/ 1735548 h 8426126"/>
                <a:gd name="connsiteX2" fmla="*/ 1009929 w 11466919"/>
                <a:gd name="connsiteY2" fmla="*/ 1049664 h 8426126"/>
                <a:gd name="connsiteX3" fmla="*/ 3998041 w 11466919"/>
                <a:gd name="connsiteY3" fmla="*/ 181012 h 8426126"/>
                <a:gd name="connsiteX4" fmla="*/ 6720840 w 11466919"/>
                <a:gd name="connsiteY4" fmla="*/ 28611 h 8426126"/>
                <a:gd name="connsiteX5" fmla="*/ 8631001 w 11466919"/>
                <a:gd name="connsiteY5" fmla="*/ 455337 h 8426126"/>
                <a:gd name="connsiteX6" fmla="*/ 11457221 w 11466919"/>
                <a:gd name="connsiteY6" fmla="*/ 4136079 h 8426126"/>
                <a:gd name="connsiteX7" fmla="*/ 9819867 w 11466919"/>
                <a:gd name="connsiteY7" fmla="*/ 6460201 h 8426126"/>
                <a:gd name="connsiteX8" fmla="*/ 10802530 w 11466919"/>
                <a:gd name="connsiteY8" fmla="*/ 8426126 h 8426126"/>
                <a:gd name="connsiteX0" fmla="*/ 0 w 11461268"/>
                <a:gd name="connsiteY0" fmla="*/ 3366227 h 8426126"/>
                <a:gd name="connsiteX1" fmla="*/ 580336 w 11461268"/>
                <a:gd name="connsiteY1" fmla="*/ 1735548 h 8426126"/>
                <a:gd name="connsiteX2" fmla="*/ 1009929 w 11461268"/>
                <a:gd name="connsiteY2" fmla="*/ 1049664 h 8426126"/>
                <a:gd name="connsiteX3" fmla="*/ 3998041 w 11461268"/>
                <a:gd name="connsiteY3" fmla="*/ 181012 h 8426126"/>
                <a:gd name="connsiteX4" fmla="*/ 6720840 w 11461268"/>
                <a:gd name="connsiteY4" fmla="*/ 28611 h 8426126"/>
                <a:gd name="connsiteX5" fmla="*/ 8631001 w 11461268"/>
                <a:gd name="connsiteY5" fmla="*/ 455337 h 8426126"/>
                <a:gd name="connsiteX6" fmla="*/ 11457221 w 11461268"/>
                <a:gd name="connsiteY6" fmla="*/ 4136079 h 8426126"/>
                <a:gd name="connsiteX7" fmla="*/ 9299077 w 11461268"/>
                <a:gd name="connsiteY7" fmla="*/ 6848868 h 8426126"/>
                <a:gd name="connsiteX8" fmla="*/ 10802530 w 11461268"/>
                <a:gd name="connsiteY8" fmla="*/ 8426126 h 8426126"/>
                <a:gd name="connsiteX0" fmla="*/ 0 w 11457243"/>
                <a:gd name="connsiteY0" fmla="*/ 3378874 h 8438773"/>
                <a:gd name="connsiteX1" fmla="*/ 580336 w 11457243"/>
                <a:gd name="connsiteY1" fmla="*/ 1748195 h 8438773"/>
                <a:gd name="connsiteX2" fmla="*/ 1009929 w 11457243"/>
                <a:gd name="connsiteY2" fmla="*/ 1062311 h 8438773"/>
                <a:gd name="connsiteX3" fmla="*/ 3998041 w 11457243"/>
                <a:gd name="connsiteY3" fmla="*/ 193659 h 8438773"/>
                <a:gd name="connsiteX4" fmla="*/ 6720840 w 11457243"/>
                <a:gd name="connsiteY4" fmla="*/ 41258 h 8438773"/>
                <a:gd name="connsiteX5" fmla="*/ 9337787 w 11457243"/>
                <a:gd name="connsiteY5" fmla="*/ 765199 h 8438773"/>
                <a:gd name="connsiteX6" fmla="*/ 11457221 w 11457243"/>
                <a:gd name="connsiteY6" fmla="*/ 4148726 h 8438773"/>
                <a:gd name="connsiteX7" fmla="*/ 9299077 w 11457243"/>
                <a:gd name="connsiteY7" fmla="*/ 6861515 h 8438773"/>
                <a:gd name="connsiteX8" fmla="*/ 10802530 w 11457243"/>
                <a:gd name="connsiteY8" fmla="*/ 8438773 h 8438773"/>
                <a:gd name="connsiteX0" fmla="*/ 0 w 11457243"/>
                <a:gd name="connsiteY0" fmla="*/ 3378874 h 8438773"/>
                <a:gd name="connsiteX1" fmla="*/ 801688 w 11457243"/>
                <a:gd name="connsiteY1" fmla="*/ 2949908 h 8438773"/>
                <a:gd name="connsiteX2" fmla="*/ 1009929 w 11457243"/>
                <a:gd name="connsiteY2" fmla="*/ 1062311 h 8438773"/>
                <a:gd name="connsiteX3" fmla="*/ 3998041 w 11457243"/>
                <a:gd name="connsiteY3" fmla="*/ 193659 h 8438773"/>
                <a:gd name="connsiteX4" fmla="*/ 6720840 w 11457243"/>
                <a:gd name="connsiteY4" fmla="*/ 41258 h 8438773"/>
                <a:gd name="connsiteX5" fmla="*/ 9337787 w 11457243"/>
                <a:gd name="connsiteY5" fmla="*/ 765199 h 8438773"/>
                <a:gd name="connsiteX6" fmla="*/ 11457221 w 11457243"/>
                <a:gd name="connsiteY6" fmla="*/ 4148726 h 8438773"/>
                <a:gd name="connsiteX7" fmla="*/ 9299077 w 11457243"/>
                <a:gd name="connsiteY7" fmla="*/ 6861515 h 8438773"/>
                <a:gd name="connsiteX8" fmla="*/ 10802530 w 11457243"/>
                <a:gd name="connsiteY8" fmla="*/ 8438773 h 8438773"/>
                <a:gd name="connsiteX0" fmla="*/ 0 w 11051434"/>
                <a:gd name="connsiteY0" fmla="*/ 3900371 h 8438773"/>
                <a:gd name="connsiteX1" fmla="*/ 395879 w 11051434"/>
                <a:gd name="connsiteY1" fmla="*/ 2949908 h 8438773"/>
                <a:gd name="connsiteX2" fmla="*/ 604120 w 11051434"/>
                <a:gd name="connsiteY2" fmla="*/ 1062311 h 8438773"/>
                <a:gd name="connsiteX3" fmla="*/ 3592232 w 11051434"/>
                <a:gd name="connsiteY3" fmla="*/ 193659 h 8438773"/>
                <a:gd name="connsiteX4" fmla="*/ 6315031 w 11051434"/>
                <a:gd name="connsiteY4" fmla="*/ 41258 h 8438773"/>
                <a:gd name="connsiteX5" fmla="*/ 8931978 w 11051434"/>
                <a:gd name="connsiteY5" fmla="*/ 765199 h 8438773"/>
                <a:gd name="connsiteX6" fmla="*/ 11051412 w 11051434"/>
                <a:gd name="connsiteY6" fmla="*/ 4148726 h 8438773"/>
                <a:gd name="connsiteX7" fmla="*/ 8893268 w 11051434"/>
                <a:gd name="connsiteY7" fmla="*/ 6861515 h 8438773"/>
                <a:gd name="connsiteX8" fmla="*/ 10396721 w 11051434"/>
                <a:gd name="connsiteY8" fmla="*/ 8438773 h 8438773"/>
                <a:gd name="connsiteX0" fmla="*/ 0 w 11051434"/>
                <a:gd name="connsiteY0" fmla="*/ 3900371 h 8438773"/>
                <a:gd name="connsiteX1" fmla="*/ 604120 w 11051434"/>
                <a:gd name="connsiteY1" fmla="*/ 1062311 h 8438773"/>
                <a:gd name="connsiteX2" fmla="*/ 3592232 w 11051434"/>
                <a:gd name="connsiteY2" fmla="*/ 193659 h 8438773"/>
                <a:gd name="connsiteX3" fmla="*/ 6315031 w 11051434"/>
                <a:gd name="connsiteY3" fmla="*/ 41258 h 8438773"/>
                <a:gd name="connsiteX4" fmla="*/ 8931978 w 11051434"/>
                <a:gd name="connsiteY4" fmla="*/ 765199 h 8438773"/>
                <a:gd name="connsiteX5" fmla="*/ 11051412 w 11051434"/>
                <a:gd name="connsiteY5" fmla="*/ 4148726 h 8438773"/>
                <a:gd name="connsiteX6" fmla="*/ 8893268 w 11051434"/>
                <a:gd name="connsiteY6" fmla="*/ 6861515 h 8438773"/>
                <a:gd name="connsiteX7" fmla="*/ 10396721 w 11051434"/>
                <a:gd name="connsiteY7" fmla="*/ 8438773 h 8438773"/>
                <a:gd name="connsiteX0" fmla="*/ 0 w 11051434"/>
                <a:gd name="connsiteY0" fmla="*/ 3900371 h 8438773"/>
                <a:gd name="connsiteX1" fmla="*/ 105889 w 11051434"/>
                <a:gd name="connsiteY1" fmla="*/ 2989645 h 8438773"/>
                <a:gd name="connsiteX2" fmla="*/ 604120 w 11051434"/>
                <a:gd name="connsiteY2" fmla="*/ 1062311 h 8438773"/>
                <a:gd name="connsiteX3" fmla="*/ 3592232 w 11051434"/>
                <a:gd name="connsiteY3" fmla="*/ 193659 h 8438773"/>
                <a:gd name="connsiteX4" fmla="*/ 6315031 w 11051434"/>
                <a:gd name="connsiteY4" fmla="*/ 41258 h 8438773"/>
                <a:gd name="connsiteX5" fmla="*/ 8931978 w 11051434"/>
                <a:gd name="connsiteY5" fmla="*/ 765199 h 8438773"/>
                <a:gd name="connsiteX6" fmla="*/ 11051412 w 11051434"/>
                <a:gd name="connsiteY6" fmla="*/ 4148726 h 8438773"/>
                <a:gd name="connsiteX7" fmla="*/ 8893268 w 11051434"/>
                <a:gd name="connsiteY7" fmla="*/ 6861515 h 8438773"/>
                <a:gd name="connsiteX8" fmla="*/ 10396721 w 11051434"/>
                <a:gd name="connsiteY8" fmla="*/ 8438773 h 8438773"/>
                <a:gd name="connsiteX0" fmla="*/ 0 w 11051434"/>
                <a:gd name="connsiteY0" fmla="*/ 3900371 h 8438773"/>
                <a:gd name="connsiteX1" fmla="*/ 382579 w 11051434"/>
                <a:gd name="connsiteY1" fmla="*/ 3420447 h 8438773"/>
                <a:gd name="connsiteX2" fmla="*/ 604120 w 11051434"/>
                <a:gd name="connsiteY2" fmla="*/ 1062311 h 8438773"/>
                <a:gd name="connsiteX3" fmla="*/ 3592232 w 11051434"/>
                <a:gd name="connsiteY3" fmla="*/ 193659 h 8438773"/>
                <a:gd name="connsiteX4" fmla="*/ 6315031 w 11051434"/>
                <a:gd name="connsiteY4" fmla="*/ 41258 h 8438773"/>
                <a:gd name="connsiteX5" fmla="*/ 8931978 w 11051434"/>
                <a:gd name="connsiteY5" fmla="*/ 765199 h 8438773"/>
                <a:gd name="connsiteX6" fmla="*/ 11051412 w 11051434"/>
                <a:gd name="connsiteY6" fmla="*/ 4148726 h 8438773"/>
                <a:gd name="connsiteX7" fmla="*/ 8893268 w 11051434"/>
                <a:gd name="connsiteY7" fmla="*/ 6861515 h 8438773"/>
                <a:gd name="connsiteX8" fmla="*/ 10396721 w 11051434"/>
                <a:gd name="connsiteY8" fmla="*/ 8438773 h 8438773"/>
                <a:gd name="connsiteX0" fmla="*/ 0 w 11051434"/>
                <a:gd name="connsiteY0" fmla="*/ 3870532 h 8408934"/>
                <a:gd name="connsiteX1" fmla="*/ 382579 w 11051434"/>
                <a:gd name="connsiteY1" fmla="*/ 3390608 h 8408934"/>
                <a:gd name="connsiteX2" fmla="*/ 604120 w 11051434"/>
                <a:gd name="connsiteY2" fmla="*/ 1032472 h 8408934"/>
                <a:gd name="connsiteX3" fmla="*/ 6315031 w 11051434"/>
                <a:gd name="connsiteY3" fmla="*/ 11419 h 8408934"/>
                <a:gd name="connsiteX4" fmla="*/ 8931978 w 11051434"/>
                <a:gd name="connsiteY4" fmla="*/ 735360 h 8408934"/>
                <a:gd name="connsiteX5" fmla="*/ 11051412 w 11051434"/>
                <a:gd name="connsiteY5" fmla="*/ 4118887 h 8408934"/>
                <a:gd name="connsiteX6" fmla="*/ 8893268 w 11051434"/>
                <a:gd name="connsiteY6" fmla="*/ 6831676 h 8408934"/>
                <a:gd name="connsiteX7" fmla="*/ 10396721 w 11051434"/>
                <a:gd name="connsiteY7" fmla="*/ 8408934 h 8408934"/>
                <a:gd name="connsiteX0" fmla="*/ 0 w 11051434"/>
                <a:gd name="connsiteY0" fmla="*/ 3950855 h 8489257"/>
                <a:gd name="connsiteX1" fmla="*/ 382579 w 11051434"/>
                <a:gd name="connsiteY1" fmla="*/ 3470931 h 8489257"/>
                <a:gd name="connsiteX2" fmla="*/ 843916 w 11051434"/>
                <a:gd name="connsiteY2" fmla="*/ 387234 h 8489257"/>
                <a:gd name="connsiteX3" fmla="*/ 6315031 w 11051434"/>
                <a:gd name="connsiteY3" fmla="*/ 91742 h 8489257"/>
                <a:gd name="connsiteX4" fmla="*/ 8931978 w 11051434"/>
                <a:gd name="connsiteY4" fmla="*/ 815683 h 8489257"/>
                <a:gd name="connsiteX5" fmla="*/ 11051412 w 11051434"/>
                <a:gd name="connsiteY5" fmla="*/ 4199210 h 8489257"/>
                <a:gd name="connsiteX6" fmla="*/ 8893268 w 11051434"/>
                <a:gd name="connsiteY6" fmla="*/ 6911999 h 8489257"/>
                <a:gd name="connsiteX7" fmla="*/ 10396721 w 11051434"/>
                <a:gd name="connsiteY7" fmla="*/ 8489257 h 8489257"/>
                <a:gd name="connsiteX0" fmla="*/ 0 w 11051434"/>
                <a:gd name="connsiteY0" fmla="*/ 3929177 h 8467579"/>
                <a:gd name="connsiteX1" fmla="*/ 382579 w 11051434"/>
                <a:gd name="connsiteY1" fmla="*/ 3449253 h 8467579"/>
                <a:gd name="connsiteX2" fmla="*/ 493444 w 11051434"/>
                <a:gd name="connsiteY2" fmla="*/ 410903 h 8467579"/>
                <a:gd name="connsiteX3" fmla="*/ 6315031 w 11051434"/>
                <a:gd name="connsiteY3" fmla="*/ 70064 h 8467579"/>
                <a:gd name="connsiteX4" fmla="*/ 8931978 w 11051434"/>
                <a:gd name="connsiteY4" fmla="*/ 794005 h 8467579"/>
                <a:gd name="connsiteX5" fmla="*/ 11051412 w 11051434"/>
                <a:gd name="connsiteY5" fmla="*/ 4177532 h 8467579"/>
                <a:gd name="connsiteX6" fmla="*/ 8893268 w 11051434"/>
                <a:gd name="connsiteY6" fmla="*/ 6890321 h 8467579"/>
                <a:gd name="connsiteX7" fmla="*/ 10396721 w 11051434"/>
                <a:gd name="connsiteY7" fmla="*/ 8467579 h 8467579"/>
                <a:gd name="connsiteX0" fmla="*/ 0 w 11051434"/>
                <a:gd name="connsiteY0" fmla="*/ 4171517 h 8709919"/>
                <a:gd name="connsiteX1" fmla="*/ 382579 w 11051434"/>
                <a:gd name="connsiteY1" fmla="*/ 3691593 h 8709919"/>
                <a:gd name="connsiteX2" fmla="*/ 493444 w 11051434"/>
                <a:gd name="connsiteY2" fmla="*/ 653243 h 8709919"/>
                <a:gd name="connsiteX3" fmla="*/ 6315031 w 11051434"/>
                <a:gd name="connsiteY3" fmla="*/ 17645 h 8709919"/>
                <a:gd name="connsiteX4" fmla="*/ 8931978 w 11051434"/>
                <a:gd name="connsiteY4" fmla="*/ 1036345 h 8709919"/>
                <a:gd name="connsiteX5" fmla="*/ 11051412 w 11051434"/>
                <a:gd name="connsiteY5" fmla="*/ 4419872 h 8709919"/>
                <a:gd name="connsiteX6" fmla="*/ 8893268 w 11051434"/>
                <a:gd name="connsiteY6" fmla="*/ 7132661 h 8709919"/>
                <a:gd name="connsiteX7" fmla="*/ 10396721 w 11051434"/>
                <a:gd name="connsiteY7" fmla="*/ 8709919 h 8709919"/>
                <a:gd name="connsiteX0" fmla="*/ 0 w 11131039"/>
                <a:gd name="connsiteY0" fmla="*/ 4165015 h 8703417"/>
                <a:gd name="connsiteX1" fmla="*/ 382579 w 11131039"/>
                <a:gd name="connsiteY1" fmla="*/ 3685091 h 8703417"/>
                <a:gd name="connsiteX2" fmla="*/ 493444 w 11131039"/>
                <a:gd name="connsiteY2" fmla="*/ 646741 h 8703417"/>
                <a:gd name="connsiteX3" fmla="*/ 6315031 w 11131039"/>
                <a:gd name="connsiteY3" fmla="*/ 11143 h 8703417"/>
                <a:gd name="connsiteX4" fmla="*/ 10241639 w 11131039"/>
                <a:gd name="connsiteY4" fmla="*/ 916474 h 8703417"/>
                <a:gd name="connsiteX5" fmla="*/ 11051412 w 11131039"/>
                <a:gd name="connsiteY5" fmla="*/ 4413370 h 8703417"/>
                <a:gd name="connsiteX6" fmla="*/ 8893268 w 11131039"/>
                <a:gd name="connsiteY6" fmla="*/ 7126159 h 8703417"/>
                <a:gd name="connsiteX7" fmla="*/ 10396721 w 11131039"/>
                <a:gd name="connsiteY7" fmla="*/ 8703417 h 8703417"/>
                <a:gd name="connsiteX0" fmla="*/ 0 w 10930285"/>
                <a:gd name="connsiteY0" fmla="*/ 4165015 h 8703417"/>
                <a:gd name="connsiteX1" fmla="*/ 382579 w 10930285"/>
                <a:gd name="connsiteY1" fmla="*/ 3685091 h 8703417"/>
                <a:gd name="connsiteX2" fmla="*/ 493444 w 10930285"/>
                <a:gd name="connsiteY2" fmla="*/ 646741 h 8703417"/>
                <a:gd name="connsiteX3" fmla="*/ 6315031 w 10930285"/>
                <a:gd name="connsiteY3" fmla="*/ 11143 h 8703417"/>
                <a:gd name="connsiteX4" fmla="*/ 10241639 w 10930285"/>
                <a:gd name="connsiteY4" fmla="*/ 916474 h 8703417"/>
                <a:gd name="connsiteX5" fmla="*/ 10811616 w 10930285"/>
                <a:gd name="connsiteY5" fmla="*/ 4640108 h 8703417"/>
                <a:gd name="connsiteX6" fmla="*/ 8893268 w 10930285"/>
                <a:gd name="connsiteY6" fmla="*/ 7126159 h 8703417"/>
                <a:gd name="connsiteX7" fmla="*/ 10396721 w 10930285"/>
                <a:gd name="connsiteY7" fmla="*/ 8703417 h 8703417"/>
                <a:gd name="connsiteX0" fmla="*/ 0 w 11216265"/>
                <a:gd name="connsiteY0" fmla="*/ 4165015 h 8703417"/>
                <a:gd name="connsiteX1" fmla="*/ 382579 w 11216265"/>
                <a:gd name="connsiteY1" fmla="*/ 3685091 h 8703417"/>
                <a:gd name="connsiteX2" fmla="*/ 493444 w 11216265"/>
                <a:gd name="connsiteY2" fmla="*/ 646741 h 8703417"/>
                <a:gd name="connsiteX3" fmla="*/ 6315031 w 11216265"/>
                <a:gd name="connsiteY3" fmla="*/ 11143 h 8703417"/>
                <a:gd name="connsiteX4" fmla="*/ 10241639 w 11216265"/>
                <a:gd name="connsiteY4" fmla="*/ 916474 h 8703417"/>
                <a:gd name="connsiteX5" fmla="*/ 10811616 w 11216265"/>
                <a:gd name="connsiteY5" fmla="*/ 4640108 h 8703417"/>
                <a:gd name="connsiteX6" fmla="*/ 11199008 w 11216265"/>
                <a:gd name="connsiteY6" fmla="*/ 6219205 h 8703417"/>
                <a:gd name="connsiteX7" fmla="*/ 10396721 w 11216265"/>
                <a:gd name="connsiteY7" fmla="*/ 8703417 h 8703417"/>
                <a:gd name="connsiteX0" fmla="*/ 0 w 10818953"/>
                <a:gd name="connsiteY0" fmla="*/ 4165015 h 8703417"/>
                <a:gd name="connsiteX1" fmla="*/ 382579 w 10818953"/>
                <a:gd name="connsiteY1" fmla="*/ 3685091 h 8703417"/>
                <a:gd name="connsiteX2" fmla="*/ 493444 w 10818953"/>
                <a:gd name="connsiteY2" fmla="*/ 646741 h 8703417"/>
                <a:gd name="connsiteX3" fmla="*/ 6315031 w 10818953"/>
                <a:gd name="connsiteY3" fmla="*/ 11143 h 8703417"/>
                <a:gd name="connsiteX4" fmla="*/ 10241639 w 10818953"/>
                <a:gd name="connsiteY4" fmla="*/ 916474 h 8703417"/>
                <a:gd name="connsiteX5" fmla="*/ 10811616 w 10818953"/>
                <a:gd name="connsiteY5" fmla="*/ 4640108 h 8703417"/>
                <a:gd name="connsiteX6" fmla="*/ 10396721 w 10818953"/>
                <a:gd name="connsiteY6" fmla="*/ 8703417 h 8703417"/>
                <a:gd name="connsiteX0" fmla="*/ 0 w 10848546"/>
                <a:gd name="connsiteY0" fmla="*/ 4165015 h 8703417"/>
                <a:gd name="connsiteX1" fmla="*/ 382579 w 10848546"/>
                <a:gd name="connsiteY1" fmla="*/ 3685091 h 8703417"/>
                <a:gd name="connsiteX2" fmla="*/ 493444 w 10848546"/>
                <a:gd name="connsiteY2" fmla="*/ 646741 h 8703417"/>
                <a:gd name="connsiteX3" fmla="*/ 6315031 w 10848546"/>
                <a:gd name="connsiteY3" fmla="*/ 11143 h 8703417"/>
                <a:gd name="connsiteX4" fmla="*/ 10241639 w 10848546"/>
                <a:gd name="connsiteY4" fmla="*/ 916474 h 8703417"/>
                <a:gd name="connsiteX5" fmla="*/ 10811616 w 10848546"/>
                <a:gd name="connsiteY5" fmla="*/ 4640108 h 8703417"/>
                <a:gd name="connsiteX6" fmla="*/ 10749185 w 10848546"/>
                <a:gd name="connsiteY6" fmla="*/ 5952472 h 8703417"/>
                <a:gd name="connsiteX7" fmla="*/ 10396721 w 10848546"/>
                <a:gd name="connsiteY7" fmla="*/ 8703417 h 8703417"/>
                <a:gd name="connsiteX0" fmla="*/ 0 w 11166446"/>
                <a:gd name="connsiteY0" fmla="*/ 4165015 h 8703417"/>
                <a:gd name="connsiteX1" fmla="*/ 382579 w 11166446"/>
                <a:gd name="connsiteY1" fmla="*/ 3685091 h 8703417"/>
                <a:gd name="connsiteX2" fmla="*/ 493444 w 11166446"/>
                <a:gd name="connsiteY2" fmla="*/ 646741 h 8703417"/>
                <a:gd name="connsiteX3" fmla="*/ 6315031 w 11166446"/>
                <a:gd name="connsiteY3" fmla="*/ 11143 h 8703417"/>
                <a:gd name="connsiteX4" fmla="*/ 10241639 w 11166446"/>
                <a:gd name="connsiteY4" fmla="*/ 916474 h 8703417"/>
                <a:gd name="connsiteX5" fmla="*/ 10811616 w 11166446"/>
                <a:gd name="connsiteY5" fmla="*/ 4640108 h 8703417"/>
                <a:gd name="connsiteX6" fmla="*/ 11154993 w 11166446"/>
                <a:gd name="connsiteY6" fmla="*/ 6360604 h 8703417"/>
                <a:gd name="connsiteX7" fmla="*/ 10396721 w 11166446"/>
                <a:gd name="connsiteY7" fmla="*/ 8703417 h 8703417"/>
                <a:gd name="connsiteX0" fmla="*/ 0 w 11167144"/>
                <a:gd name="connsiteY0" fmla="*/ 4165015 h 8703417"/>
                <a:gd name="connsiteX1" fmla="*/ 382579 w 11167144"/>
                <a:gd name="connsiteY1" fmla="*/ 3685091 h 8703417"/>
                <a:gd name="connsiteX2" fmla="*/ 493444 w 11167144"/>
                <a:gd name="connsiteY2" fmla="*/ 646741 h 8703417"/>
                <a:gd name="connsiteX3" fmla="*/ 6315031 w 11167144"/>
                <a:gd name="connsiteY3" fmla="*/ 11143 h 8703417"/>
                <a:gd name="connsiteX4" fmla="*/ 10241639 w 11167144"/>
                <a:gd name="connsiteY4" fmla="*/ 916474 h 8703417"/>
                <a:gd name="connsiteX5" fmla="*/ 10830064 w 11167144"/>
                <a:gd name="connsiteY5" fmla="*/ 4753477 h 8703417"/>
                <a:gd name="connsiteX6" fmla="*/ 11154993 w 11167144"/>
                <a:gd name="connsiteY6" fmla="*/ 6360604 h 8703417"/>
                <a:gd name="connsiteX7" fmla="*/ 10396721 w 11167144"/>
                <a:gd name="connsiteY7" fmla="*/ 8703417 h 8703417"/>
                <a:gd name="connsiteX0" fmla="*/ 0 w 11158576"/>
                <a:gd name="connsiteY0" fmla="*/ 4165015 h 8703417"/>
                <a:gd name="connsiteX1" fmla="*/ 382579 w 11158576"/>
                <a:gd name="connsiteY1" fmla="*/ 3685091 h 8703417"/>
                <a:gd name="connsiteX2" fmla="*/ 493444 w 11158576"/>
                <a:gd name="connsiteY2" fmla="*/ 646741 h 8703417"/>
                <a:gd name="connsiteX3" fmla="*/ 6315031 w 11158576"/>
                <a:gd name="connsiteY3" fmla="*/ 11143 h 8703417"/>
                <a:gd name="connsiteX4" fmla="*/ 10241639 w 11158576"/>
                <a:gd name="connsiteY4" fmla="*/ 916474 h 8703417"/>
                <a:gd name="connsiteX5" fmla="*/ 10830064 w 11158576"/>
                <a:gd name="connsiteY5" fmla="*/ 4753477 h 8703417"/>
                <a:gd name="connsiteX6" fmla="*/ 11154993 w 11158576"/>
                <a:gd name="connsiteY6" fmla="*/ 6360604 h 8703417"/>
                <a:gd name="connsiteX7" fmla="*/ 10396721 w 11158576"/>
                <a:gd name="connsiteY7" fmla="*/ 8703417 h 8703417"/>
                <a:gd name="connsiteX0" fmla="*/ 0 w 11526780"/>
                <a:gd name="connsiteY0" fmla="*/ 4165015 h 8680743"/>
                <a:gd name="connsiteX1" fmla="*/ 382579 w 11526780"/>
                <a:gd name="connsiteY1" fmla="*/ 3685091 h 8680743"/>
                <a:gd name="connsiteX2" fmla="*/ 493444 w 11526780"/>
                <a:gd name="connsiteY2" fmla="*/ 646741 h 8680743"/>
                <a:gd name="connsiteX3" fmla="*/ 6315031 w 11526780"/>
                <a:gd name="connsiteY3" fmla="*/ 11143 h 8680743"/>
                <a:gd name="connsiteX4" fmla="*/ 10241639 w 11526780"/>
                <a:gd name="connsiteY4" fmla="*/ 916474 h 8680743"/>
                <a:gd name="connsiteX5" fmla="*/ 10830064 w 11526780"/>
                <a:gd name="connsiteY5" fmla="*/ 4753477 h 8680743"/>
                <a:gd name="connsiteX6" fmla="*/ 11154993 w 11526780"/>
                <a:gd name="connsiteY6" fmla="*/ 6360604 h 8680743"/>
                <a:gd name="connsiteX7" fmla="*/ 11521923 w 11526780"/>
                <a:gd name="connsiteY7" fmla="*/ 8680743 h 8680743"/>
                <a:gd name="connsiteX0" fmla="*/ 0 w 11521923"/>
                <a:gd name="connsiteY0" fmla="*/ 4165015 h 8680743"/>
                <a:gd name="connsiteX1" fmla="*/ 382579 w 11521923"/>
                <a:gd name="connsiteY1" fmla="*/ 3685091 h 8680743"/>
                <a:gd name="connsiteX2" fmla="*/ 493444 w 11521923"/>
                <a:gd name="connsiteY2" fmla="*/ 646741 h 8680743"/>
                <a:gd name="connsiteX3" fmla="*/ 6315031 w 11521923"/>
                <a:gd name="connsiteY3" fmla="*/ 11143 h 8680743"/>
                <a:gd name="connsiteX4" fmla="*/ 10241639 w 11521923"/>
                <a:gd name="connsiteY4" fmla="*/ 916474 h 8680743"/>
                <a:gd name="connsiteX5" fmla="*/ 10830064 w 11521923"/>
                <a:gd name="connsiteY5" fmla="*/ 4753477 h 8680743"/>
                <a:gd name="connsiteX6" fmla="*/ 11154993 w 11521923"/>
                <a:gd name="connsiteY6" fmla="*/ 6360604 h 8680743"/>
                <a:gd name="connsiteX7" fmla="*/ 11521923 w 11521923"/>
                <a:gd name="connsiteY7" fmla="*/ 8680743 h 8680743"/>
                <a:gd name="connsiteX0" fmla="*/ 112030 w 11633953"/>
                <a:gd name="connsiteY0" fmla="*/ 4171598 h 8687326"/>
                <a:gd name="connsiteX1" fmla="*/ 605474 w 11633953"/>
                <a:gd name="connsiteY1" fmla="*/ 653324 h 8687326"/>
                <a:gd name="connsiteX2" fmla="*/ 6427061 w 11633953"/>
                <a:gd name="connsiteY2" fmla="*/ 17726 h 8687326"/>
                <a:gd name="connsiteX3" fmla="*/ 10353669 w 11633953"/>
                <a:gd name="connsiteY3" fmla="*/ 923057 h 8687326"/>
                <a:gd name="connsiteX4" fmla="*/ 10942094 w 11633953"/>
                <a:gd name="connsiteY4" fmla="*/ 4760060 h 8687326"/>
                <a:gd name="connsiteX5" fmla="*/ 11267023 w 11633953"/>
                <a:gd name="connsiteY5" fmla="*/ 6367187 h 8687326"/>
                <a:gd name="connsiteX6" fmla="*/ 11633953 w 11633953"/>
                <a:gd name="connsiteY6" fmla="*/ 8687326 h 8687326"/>
                <a:gd name="connsiteX0" fmla="*/ 14179 w 11536102"/>
                <a:gd name="connsiteY0" fmla="*/ 4156194 h 8671922"/>
                <a:gd name="connsiteX1" fmla="*/ 710528 w 11536102"/>
                <a:gd name="connsiteY1" fmla="*/ 1046048 h 8671922"/>
                <a:gd name="connsiteX2" fmla="*/ 6329210 w 11536102"/>
                <a:gd name="connsiteY2" fmla="*/ 2322 h 8671922"/>
                <a:gd name="connsiteX3" fmla="*/ 10255818 w 11536102"/>
                <a:gd name="connsiteY3" fmla="*/ 907653 h 8671922"/>
                <a:gd name="connsiteX4" fmla="*/ 10844243 w 11536102"/>
                <a:gd name="connsiteY4" fmla="*/ 4744656 h 8671922"/>
                <a:gd name="connsiteX5" fmla="*/ 11169172 w 11536102"/>
                <a:gd name="connsiteY5" fmla="*/ 6351783 h 8671922"/>
                <a:gd name="connsiteX6" fmla="*/ 11536102 w 11536102"/>
                <a:gd name="connsiteY6" fmla="*/ 8671922 h 8671922"/>
                <a:gd name="connsiteX0" fmla="*/ 14179 w 11536102"/>
                <a:gd name="connsiteY0" fmla="*/ 3897343 h 8413071"/>
                <a:gd name="connsiteX1" fmla="*/ 710528 w 11536102"/>
                <a:gd name="connsiteY1" fmla="*/ 787197 h 8413071"/>
                <a:gd name="connsiteX2" fmla="*/ 6329210 w 11536102"/>
                <a:gd name="connsiteY2" fmla="*/ 15560 h 8413071"/>
                <a:gd name="connsiteX3" fmla="*/ 10255818 w 11536102"/>
                <a:gd name="connsiteY3" fmla="*/ 648802 h 8413071"/>
                <a:gd name="connsiteX4" fmla="*/ 10844243 w 11536102"/>
                <a:gd name="connsiteY4" fmla="*/ 4485805 h 8413071"/>
                <a:gd name="connsiteX5" fmla="*/ 11169172 w 11536102"/>
                <a:gd name="connsiteY5" fmla="*/ 6092932 h 8413071"/>
                <a:gd name="connsiteX6" fmla="*/ 11536102 w 11536102"/>
                <a:gd name="connsiteY6" fmla="*/ 8413071 h 8413071"/>
                <a:gd name="connsiteX0" fmla="*/ 14179 w 11572205"/>
                <a:gd name="connsiteY0" fmla="*/ 3892467 h 8408195"/>
                <a:gd name="connsiteX1" fmla="*/ 710528 w 11572205"/>
                <a:gd name="connsiteY1" fmla="*/ 782321 h 8408195"/>
                <a:gd name="connsiteX2" fmla="*/ 6329210 w 11572205"/>
                <a:gd name="connsiteY2" fmla="*/ 10684 h 8408195"/>
                <a:gd name="connsiteX3" fmla="*/ 11325682 w 11572205"/>
                <a:gd name="connsiteY3" fmla="*/ 1142753 h 8408195"/>
                <a:gd name="connsiteX4" fmla="*/ 10844243 w 11572205"/>
                <a:gd name="connsiteY4" fmla="*/ 4480929 h 8408195"/>
                <a:gd name="connsiteX5" fmla="*/ 11169172 w 11572205"/>
                <a:gd name="connsiteY5" fmla="*/ 6088056 h 8408195"/>
                <a:gd name="connsiteX6" fmla="*/ 11536102 w 11572205"/>
                <a:gd name="connsiteY6" fmla="*/ 8408195 h 8408195"/>
                <a:gd name="connsiteX0" fmla="*/ 14179 w 12012028"/>
                <a:gd name="connsiteY0" fmla="*/ 3892467 h 8408195"/>
                <a:gd name="connsiteX1" fmla="*/ 710528 w 12012028"/>
                <a:gd name="connsiteY1" fmla="*/ 782321 h 8408195"/>
                <a:gd name="connsiteX2" fmla="*/ 6329210 w 12012028"/>
                <a:gd name="connsiteY2" fmla="*/ 10684 h 8408195"/>
                <a:gd name="connsiteX3" fmla="*/ 11325682 w 12012028"/>
                <a:gd name="connsiteY3" fmla="*/ 1142753 h 8408195"/>
                <a:gd name="connsiteX4" fmla="*/ 11950998 w 12012028"/>
                <a:gd name="connsiteY4" fmla="*/ 4526277 h 8408195"/>
                <a:gd name="connsiteX5" fmla="*/ 11169172 w 12012028"/>
                <a:gd name="connsiteY5" fmla="*/ 6088056 h 8408195"/>
                <a:gd name="connsiteX6" fmla="*/ 11536102 w 12012028"/>
                <a:gd name="connsiteY6" fmla="*/ 8408195 h 8408195"/>
                <a:gd name="connsiteX0" fmla="*/ 14179 w 12944253"/>
                <a:gd name="connsiteY0" fmla="*/ 3892467 h 8408195"/>
                <a:gd name="connsiteX1" fmla="*/ 710528 w 12944253"/>
                <a:gd name="connsiteY1" fmla="*/ 782321 h 8408195"/>
                <a:gd name="connsiteX2" fmla="*/ 6329210 w 12944253"/>
                <a:gd name="connsiteY2" fmla="*/ 10684 h 8408195"/>
                <a:gd name="connsiteX3" fmla="*/ 11325682 w 12944253"/>
                <a:gd name="connsiteY3" fmla="*/ 1142753 h 8408195"/>
                <a:gd name="connsiteX4" fmla="*/ 11950998 w 12944253"/>
                <a:gd name="connsiteY4" fmla="*/ 4526277 h 8408195"/>
                <a:gd name="connsiteX5" fmla="*/ 12939981 w 12944253"/>
                <a:gd name="connsiteY5" fmla="*/ 5747949 h 8408195"/>
                <a:gd name="connsiteX6" fmla="*/ 11536102 w 12944253"/>
                <a:gd name="connsiteY6" fmla="*/ 8408195 h 8408195"/>
                <a:gd name="connsiteX0" fmla="*/ 14179 w 12944253"/>
                <a:gd name="connsiteY0" fmla="*/ 3892467 h 8657607"/>
                <a:gd name="connsiteX1" fmla="*/ 710528 w 12944253"/>
                <a:gd name="connsiteY1" fmla="*/ 782321 h 8657607"/>
                <a:gd name="connsiteX2" fmla="*/ 6329210 w 12944253"/>
                <a:gd name="connsiteY2" fmla="*/ 10684 h 8657607"/>
                <a:gd name="connsiteX3" fmla="*/ 11325682 w 12944253"/>
                <a:gd name="connsiteY3" fmla="*/ 1142753 h 8657607"/>
                <a:gd name="connsiteX4" fmla="*/ 11950998 w 12944253"/>
                <a:gd name="connsiteY4" fmla="*/ 4526277 h 8657607"/>
                <a:gd name="connsiteX5" fmla="*/ 12939981 w 12944253"/>
                <a:gd name="connsiteY5" fmla="*/ 5747949 h 8657607"/>
                <a:gd name="connsiteX6" fmla="*/ 12218601 w 12944253"/>
                <a:gd name="connsiteY6" fmla="*/ 8657607 h 8657607"/>
                <a:gd name="connsiteX0" fmla="*/ 14179 w 12889164"/>
                <a:gd name="connsiteY0" fmla="*/ 3892467 h 8657607"/>
                <a:gd name="connsiteX1" fmla="*/ 710528 w 12889164"/>
                <a:gd name="connsiteY1" fmla="*/ 782321 h 8657607"/>
                <a:gd name="connsiteX2" fmla="*/ 6329210 w 12889164"/>
                <a:gd name="connsiteY2" fmla="*/ 10684 h 8657607"/>
                <a:gd name="connsiteX3" fmla="*/ 11325682 w 12889164"/>
                <a:gd name="connsiteY3" fmla="*/ 1142753 h 8657607"/>
                <a:gd name="connsiteX4" fmla="*/ 11950998 w 12889164"/>
                <a:gd name="connsiteY4" fmla="*/ 4526277 h 8657607"/>
                <a:gd name="connsiteX5" fmla="*/ 12884644 w 12889164"/>
                <a:gd name="connsiteY5" fmla="*/ 6790946 h 8657607"/>
                <a:gd name="connsiteX6" fmla="*/ 12218601 w 12889164"/>
                <a:gd name="connsiteY6" fmla="*/ 8657607 h 8657607"/>
                <a:gd name="connsiteX0" fmla="*/ 14179 w 12895840"/>
                <a:gd name="connsiteY0" fmla="*/ 3892467 h 8657607"/>
                <a:gd name="connsiteX1" fmla="*/ 710528 w 12895840"/>
                <a:gd name="connsiteY1" fmla="*/ 782321 h 8657607"/>
                <a:gd name="connsiteX2" fmla="*/ 6329210 w 12895840"/>
                <a:gd name="connsiteY2" fmla="*/ 10684 h 8657607"/>
                <a:gd name="connsiteX3" fmla="*/ 11325682 w 12895840"/>
                <a:gd name="connsiteY3" fmla="*/ 1142753 h 8657607"/>
                <a:gd name="connsiteX4" fmla="*/ 12430593 w 12895840"/>
                <a:gd name="connsiteY4" fmla="*/ 4186168 h 8657607"/>
                <a:gd name="connsiteX5" fmla="*/ 12884644 w 12895840"/>
                <a:gd name="connsiteY5" fmla="*/ 6790946 h 8657607"/>
                <a:gd name="connsiteX6" fmla="*/ 12218601 w 12895840"/>
                <a:gd name="connsiteY6" fmla="*/ 8657607 h 8657607"/>
                <a:gd name="connsiteX0" fmla="*/ 14179 w 12884644"/>
                <a:gd name="connsiteY0" fmla="*/ 3892467 h 8657607"/>
                <a:gd name="connsiteX1" fmla="*/ 710528 w 12884644"/>
                <a:gd name="connsiteY1" fmla="*/ 782321 h 8657607"/>
                <a:gd name="connsiteX2" fmla="*/ 6329210 w 12884644"/>
                <a:gd name="connsiteY2" fmla="*/ 10684 h 8657607"/>
                <a:gd name="connsiteX3" fmla="*/ 11325682 w 12884644"/>
                <a:gd name="connsiteY3" fmla="*/ 1142753 h 8657607"/>
                <a:gd name="connsiteX4" fmla="*/ 12884644 w 12884644"/>
                <a:gd name="connsiteY4" fmla="*/ 6790946 h 8657607"/>
                <a:gd name="connsiteX5" fmla="*/ 12218601 w 12884644"/>
                <a:gd name="connsiteY5" fmla="*/ 8657607 h 8657607"/>
                <a:gd name="connsiteX0" fmla="*/ 14179 w 12884644"/>
                <a:gd name="connsiteY0" fmla="*/ 3892467 h 8657607"/>
                <a:gd name="connsiteX1" fmla="*/ 710528 w 12884644"/>
                <a:gd name="connsiteY1" fmla="*/ 782321 h 8657607"/>
                <a:gd name="connsiteX2" fmla="*/ 6329210 w 12884644"/>
                <a:gd name="connsiteY2" fmla="*/ 10684 h 8657607"/>
                <a:gd name="connsiteX3" fmla="*/ 11325682 w 12884644"/>
                <a:gd name="connsiteY3" fmla="*/ 1142753 h 8657607"/>
                <a:gd name="connsiteX4" fmla="*/ 12884644 w 12884644"/>
                <a:gd name="connsiteY4" fmla="*/ 6972336 h 8657607"/>
                <a:gd name="connsiteX5" fmla="*/ 12218601 w 12884644"/>
                <a:gd name="connsiteY5" fmla="*/ 8657607 h 8657607"/>
                <a:gd name="connsiteX0" fmla="*/ 14179 w 12884644"/>
                <a:gd name="connsiteY0" fmla="*/ 3892467 h 8907019"/>
                <a:gd name="connsiteX1" fmla="*/ 710528 w 12884644"/>
                <a:gd name="connsiteY1" fmla="*/ 782321 h 8907019"/>
                <a:gd name="connsiteX2" fmla="*/ 6329210 w 12884644"/>
                <a:gd name="connsiteY2" fmla="*/ 10684 h 8907019"/>
                <a:gd name="connsiteX3" fmla="*/ 11325682 w 12884644"/>
                <a:gd name="connsiteY3" fmla="*/ 1142753 h 8907019"/>
                <a:gd name="connsiteX4" fmla="*/ 12884644 w 12884644"/>
                <a:gd name="connsiteY4" fmla="*/ 6972336 h 8907019"/>
                <a:gd name="connsiteX5" fmla="*/ 12034140 w 12884644"/>
                <a:gd name="connsiteY5" fmla="*/ 8907019 h 8907019"/>
                <a:gd name="connsiteX0" fmla="*/ 14179 w 12792412"/>
                <a:gd name="connsiteY0" fmla="*/ 3892467 h 8907019"/>
                <a:gd name="connsiteX1" fmla="*/ 710528 w 12792412"/>
                <a:gd name="connsiteY1" fmla="*/ 782321 h 8907019"/>
                <a:gd name="connsiteX2" fmla="*/ 6329210 w 12792412"/>
                <a:gd name="connsiteY2" fmla="*/ 10684 h 8907019"/>
                <a:gd name="connsiteX3" fmla="*/ 11325682 w 12792412"/>
                <a:gd name="connsiteY3" fmla="*/ 1142753 h 8907019"/>
                <a:gd name="connsiteX4" fmla="*/ 12792412 w 12792412"/>
                <a:gd name="connsiteY4" fmla="*/ 6813620 h 8907019"/>
                <a:gd name="connsiteX5" fmla="*/ 12034140 w 12792412"/>
                <a:gd name="connsiteY5" fmla="*/ 8907019 h 8907019"/>
                <a:gd name="connsiteX0" fmla="*/ 14179 w 12792412"/>
                <a:gd name="connsiteY0" fmla="*/ 3892467 h 8907019"/>
                <a:gd name="connsiteX1" fmla="*/ 710528 w 12792412"/>
                <a:gd name="connsiteY1" fmla="*/ 782321 h 8907019"/>
                <a:gd name="connsiteX2" fmla="*/ 6329210 w 12792412"/>
                <a:gd name="connsiteY2" fmla="*/ 10684 h 8907019"/>
                <a:gd name="connsiteX3" fmla="*/ 11325682 w 12792412"/>
                <a:gd name="connsiteY3" fmla="*/ 1142753 h 8907019"/>
                <a:gd name="connsiteX4" fmla="*/ 12792412 w 12792412"/>
                <a:gd name="connsiteY4" fmla="*/ 6813620 h 8907019"/>
                <a:gd name="connsiteX5" fmla="*/ 12034140 w 12792412"/>
                <a:gd name="connsiteY5" fmla="*/ 8907019 h 8907019"/>
                <a:gd name="connsiteX0" fmla="*/ 14179 w 12034140"/>
                <a:gd name="connsiteY0" fmla="*/ 3892467 h 8907019"/>
                <a:gd name="connsiteX1" fmla="*/ 710528 w 12034140"/>
                <a:gd name="connsiteY1" fmla="*/ 782321 h 8907019"/>
                <a:gd name="connsiteX2" fmla="*/ 6329210 w 12034140"/>
                <a:gd name="connsiteY2" fmla="*/ 10684 h 8907019"/>
                <a:gd name="connsiteX3" fmla="*/ 11325682 w 12034140"/>
                <a:gd name="connsiteY3" fmla="*/ 1142753 h 8907019"/>
                <a:gd name="connsiteX4" fmla="*/ 12034140 w 12034140"/>
                <a:gd name="connsiteY4" fmla="*/ 8907019 h 8907019"/>
                <a:gd name="connsiteX0" fmla="*/ 14179 w 12075599"/>
                <a:gd name="connsiteY0" fmla="*/ 3892467 h 8907019"/>
                <a:gd name="connsiteX1" fmla="*/ 710528 w 12075599"/>
                <a:gd name="connsiteY1" fmla="*/ 782321 h 8907019"/>
                <a:gd name="connsiteX2" fmla="*/ 6329210 w 12075599"/>
                <a:gd name="connsiteY2" fmla="*/ 10684 h 8907019"/>
                <a:gd name="connsiteX3" fmla="*/ 11325682 w 12075599"/>
                <a:gd name="connsiteY3" fmla="*/ 1142753 h 8907019"/>
                <a:gd name="connsiteX4" fmla="*/ 12019697 w 12075599"/>
                <a:gd name="connsiteY4" fmla="*/ 4972210 h 8907019"/>
                <a:gd name="connsiteX5" fmla="*/ 12034140 w 12075599"/>
                <a:gd name="connsiteY5" fmla="*/ 8907019 h 8907019"/>
                <a:gd name="connsiteX0" fmla="*/ 14179 w 12732442"/>
                <a:gd name="connsiteY0" fmla="*/ 3892467 h 8907019"/>
                <a:gd name="connsiteX1" fmla="*/ 710528 w 12732442"/>
                <a:gd name="connsiteY1" fmla="*/ 782321 h 8907019"/>
                <a:gd name="connsiteX2" fmla="*/ 6329210 w 12732442"/>
                <a:gd name="connsiteY2" fmla="*/ 10684 h 8907019"/>
                <a:gd name="connsiteX3" fmla="*/ 11325682 w 12732442"/>
                <a:gd name="connsiteY3" fmla="*/ 1142753 h 8907019"/>
                <a:gd name="connsiteX4" fmla="*/ 12720643 w 12732442"/>
                <a:gd name="connsiteY4" fmla="*/ 6219271 h 8907019"/>
                <a:gd name="connsiteX5" fmla="*/ 12034140 w 12732442"/>
                <a:gd name="connsiteY5" fmla="*/ 8907019 h 8907019"/>
                <a:gd name="connsiteX0" fmla="*/ 14179 w 12727677"/>
                <a:gd name="connsiteY0" fmla="*/ 3892467 h 8907019"/>
                <a:gd name="connsiteX1" fmla="*/ 710528 w 12727677"/>
                <a:gd name="connsiteY1" fmla="*/ 782321 h 8907019"/>
                <a:gd name="connsiteX2" fmla="*/ 6329210 w 12727677"/>
                <a:gd name="connsiteY2" fmla="*/ 10684 h 8907019"/>
                <a:gd name="connsiteX3" fmla="*/ 11325682 w 12727677"/>
                <a:gd name="connsiteY3" fmla="*/ 1142753 h 8907019"/>
                <a:gd name="connsiteX4" fmla="*/ 12720643 w 12727677"/>
                <a:gd name="connsiteY4" fmla="*/ 6219271 h 8907019"/>
                <a:gd name="connsiteX5" fmla="*/ 12034140 w 12727677"/>
                <a:gd name="connsiteY5" fmla="*/ 8907019 h 8907019"/>
                <a:gd name="connsiteX0" fmla="*/ 14179 w 12726020"/>
                <a:gd name="connsiteY0" fmla="*/ 3892467 h 8907019"/>
                <a:gd name="connsiteX1" fmla="*/ 710528 w 12726020"/>
                <a:gd name="connsiteY1" fmla="*/ 782321 h 8907019"/>
                <a:gd name="connsiteX2" fmla="*/ 6329210 w 12726020"/>
                <a:gd name="connsiteY2" fmla="*/ 10684 h 8907019"/>
                <a:gd name="connsiteX3" fmla="*/ 11325682 w 12726020"/>
                <a:gd name="connsiteY3" fmla="*/ 1142753 h 8907019"/>
                <a:gd name="connsiteX4" fmla="*/ 12720643 w 12726020"/>
                <a:gd name="connsiteY4" fmla="*/ 6219271 h 8907019"/>
                <a:gd name="connsiteX5" fmla="*/ 12034140 w 12726020"/>
                <a:gd name="connsiteY5" fmla="*/ 8907019 h 8907019"/>
                <a:gd name="connsiteX0" fmla="*/ 14179 w 12873209"/>
                <a:gd name="connsiteY0" fmla="*/ 3892467 h 8907019"/>
                <a:gd name="connsiteX1" fmla="*/ 710528 w 12873209"/>
                <a:gd name="connsiteY1" fmla="*/ 782321 h 8907019"/>
                <a:gd name="connsiteX2" fmla="*/ 6329210 w 12873209"/>
                <a:gd name="connsiteY2" fmla="*/ 10684 h 8907019"/>
                <a:gd name="connsiteX3" fmla="*/ 11325682 w 12873209"/>
                <a:gd name="connsiteY3" fmla="*/ 1142753 h 8907019"/>
                <a:gd name="connsiteX4" fmla="*/ 12868212 w 12873209"/>
                <a:gd name="connsiteY4" fmla="*/ 6151250 h 8907019"/>
                <a:gd name="connsiteX5" fmla="*/ 12034140 w 12873209"/>
                <a:gd name="connsiteY5" fmla="*/ 8907019 h 8907019"/>
                <a:gd name="connsiteX0" fmla="*/ 14179 w 12873209"/>
                <a:gd name="connsiteY0" fmla="*/ 3892467 h 8907019"/>
                <a:gd name="connsiteX1" fmla="*/ 710528 w 12873209"/>
                <a:gd name="connsiteY1" fmla="*/ 782321 h 8907019"/>
                <a:gd name="connsiteX2" fmla="*/ 6329210 w 12873209"/>
                <a:gd name="connsiteY2" fmla="*/ 10684 h 8907019"/>
                <a:gd name="connsiteX3" fmla="*/ 11325682 w 12873209"/>
                <a:gd name="connsiteY3" fmla="*/ 1142753 h 8907019"/>
                <a:gd name="connsiteX4" fmla="*/ 12868212 w 12873209"/>
                <a:gd name="connsiteY4" fmla="*/ 6491360 h 8907019"/>
                <a:gd name="connsiteX5" fmla="*/ 12034140 w 12873209"/>
                <a:gd name="connsiteY5" fmla="*/ 8907019 h 8907019"/>
                <a:gd name="connsiteX0" fmla="*/ 14179 w 12873209"/>
                <a:gd name="connsiteY0" fmla="*/ 3888570 h 8903122"/>
                <a:gd name="connsiteX1" fmla="*/ 710528 w 12873209"/>
                <a:gd name="connsiteY1" fmla="*/ 778424 h 8903122"/>
                <a:gd name="connsiteX2" fmla="*/ 6329210 w 12873209"/>
                <a:gd name="connsiteY2" fmla="*/ 6787 h 8903122"/>
                <a:gd name="connsiteX3" fmla="*/ 11159670 w 12873209"/>
                <a:gd name="connsiteY3" fmla="*/ 1048161 h 8903122"/>
                <a:gd name="connsiteX4" fmla="*/ 12868212 w 12873209"/>
                <a:gd name="connsiteY4" fmla="*/ 6487463 h 8903122"/>
                <a:gd name="connsiteX5" fmla="*/ 12034140 w 12873209"/>
                <a:gd name="connsiteY5" fmla="*/ 8903122 h 8903122"/>
                <a:gd name="connsiteX0" fmla="*/ 14179 w 12873209"/>
                <a:gd name="connsiteY0" fmla="*/ 3890457 h 8905009"/>
                <a:gd name="connsiteX1" fmla="*/ 710528 w 12873209"/>
                <a:gd name="connsiteY1" fmla="*/ 780311 h 8905009"/>
                <a:gd name="connsiteX2" fmla="*/ 6329210 w 12873209"/>
                <a:gd name="connsiteY2" fmla="*/ 8674 h 8905009"/>
                <a:gd name="connsiteX3" fmla="*/ 11030549 w 12873209"/>
                <a:gd name="connsiteY3" fmla="*/ 1095395 h 8905009"/>
                <a:gd name="connsiteX4" fmla="*/ 12868212 w 12873209"/>
                <a:gd name="connsiteY4" fmla="*/ 6489350 h 8905009"/>
                <a:gd name="connsiteX5" fmla="*/ 12034140 w 12873209"/>
                <a:gd name="connsiteY5" fmla="*/ 8905009 h 8905009"/>
                <a:gd name="connsiteX0" fmla="*/ 14179 w 12873209"/>
                <a:gd name="connsiteY0" fmla="*/ 3889497 h 8904049"/>
                <a:gd name="connsiteX1" fmla="*/ 710528 w 12873209"/>
                <a:gd name="connsiteY1" fmla="*/ 779351 h 8904049"/>
                <a:gd name="connsiteX2" fmla="*/ 6329210 w 12873209"/>
                <a:gd name="connsiteY2" fmla="*/ 7714 h 8904049"/>
                <a:gd name="connsiteX3" fmla="*/ 11104332 w 12873209"/>
                <a:gd name="connsiteY3" fmla="*/ 1071762 h 8904049"/>
                <a:gd name="connsiteX4" fmla="*/ 12868212 w 12873209"/>
                <a:gd name="connsiteY4" fmla="*/ 6488390 h 8904049"/>
                <a:gd name="connsiteX5" fmla="*/ 12034140 w 12873209"/>
                <a:gd name="connsiteY5" fmla="*/ 8904049 h 8904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73209" h="8904049">
                  <a:moveTo>
                    <a:pt x="14179" y="3889497"/>
                  </a:moveTo>
                  <a:cubicBezTo>
                    <a:pt x="116980" y="3156523"/>
                    <a:pt x="-341977" y="1426315"/>
                    <a:pt x="710528" y="779351"/>
                  </a:cubicBezTo>
                  <a:cubicBezTo>
                    <a:pt x="1763033" y="132387"/>
                    <a:pt x="4596909" y="-41021"/>
                    <a:pt x="6329210" y="7714"/>
                  </a:cubicBezTo>
                  <a:cubicBezTo>
                    <a:pt x="8061511" y="56449"/>
                    <a:pt x="10014499" y="-8350"/>
                    <a:pt x="11104332" y="1071762"/>
                  </a:cubicBezTo>
                  <a:cubicBezTo>
                    <a:pt x="12194165" y="2151874"/>
                    <a:pt x="12750136" y="5194346"/>
                    <a:pt x="12868212" y="6488390"/>
                  </a:cubicBezTo>
                  <a:cubicBezTo>
                    <a:pt x="12986288" y="7782434"/>
                    <a:pt x="10961871" y="8157554"/>
                    <a:pt x="12034140" y="8904049"/>
                  </a:cubicBezTo>
                </a:path>
              </a:pathLst>
            </a:custGeom>
            <a:noFill/>
            <a:ln w="57150" cap="flat">
              <a:solidFill>
                <a:srgbClr val="C00000"/>
              </a:solidFill>
              <a:prstDash val="solid"/>
              <a:round/>
              <a:tailEnd type="triangle"/>
            </a:ln>
            <a:effectLst/>
            <a:sp3d/>
          </p:spPr>
          <p:txBody>
            <a:bodyPr rot="0" spcFirstLastPara="1" vertOverflow="overflow" horzOverflow="overflow" vert="horz" wrap="square" lIns="91440" tIns="45720" rIns="91440" bIns="45720" numCol="1" spcCol="38100" rtlCol="0" anchor="t">
              <a:noAutofit/>
            </a:bodyPr>
            <a:lstStyle/>
            <a:p>
              <a:pPr marL="0" marR="0" lvl="0" indent="0" algn="l" defTabSz="914411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710449" y="1472909"/>
              <a:ext cx="196482" cy="33250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 flipH="1" flipV="1">
              <a:off x="2745761" y="1744962"/>
              <a:ext cx="10929" cy="698119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0" name="Straight Connector 69"/>
            <p:cNvCxnSpPr/>
            <p:nvPr/>
          </p:nvCxnSpPr>
          <p:spPr>
            <a:xfrm flipV="1">
              <a:off x="2103413" y="1744962"/>
              <a:ext cx="498764" cy="35518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1" name="Straight Connector 70"/>
            <p:cNvCxnSpPr/>
            <p:nvPr/>
          </p:nvCxnSpPr>
          <p:spPr>
            <a:xfrm>
              <a:off x="2103413" y="2160598"/>
              <a:ext cx="362737" cy="317395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4355407" y="1393771"/>
              <a:ext cx="120912" cy="569143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4457833" y="1377412"/>
              <a:ext cx="614531" cy="4972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4" name="Straight Connector 73"/>
            <p:cNvCxnSpPr/>
            <p:nvPr/>
          </p:nvCxnSpPr>
          <p:spPr>
            <a:xfrm flipV="1">
              <a:off x="2284781" y="2422073"/>
              <a:ext cx="1163813" cy="81031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2284781" y="3283691"/>
              <a:ext cx="2173052" cy="92824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6" name="Straight Connector 75"/>
            <p:cNvCxnSpPr/>
            <p:nvPr/>
          </p:nvCxnSpPr>
          <p:spPr>
            <a:xfrm>
              <a:off x="5504074" y="2276315"/>
              <a:ext cx="1275175" cy="119633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4966468" y="3540948"/>
              <a:ext cx="1797109" cy="31271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/>
            <p:nvPr/>
          </p:nvCxnSpPr>
          <p:spPr>
            <a:xfrm flipV="1">
              <a:off x="4568839" y="2061604"/>
              <a:ext cx="537606" cy="82698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9" name="Text Placeholder 5"/>
            <p:cNvSpPr txBox="1">
              <a:spLocks/>
            </p:cNvSpPr>
            <p:nvPr/>
          </p:nvSpPr>
          <p:spPr>
            <a:xfrm>
              <a:off x="264682" y="4153251"/>
              <a:ext cx="8326437" cy="16935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1000" kern="1200">
                  <a:solidFill>
                    <a:schemeClr val="tx2"/>
                  </a:solidFill>
                  <a:latin typeface="+mj-lt"/>
                  <a:ea typeface="+mn-ea"/>
                  <a:cs typeface="Verdana"/>
                </a:defRPr>
              </a:lvl1pPr>
              <a:lvl2pPr marL="358775" indent="0" algn="l" defTabSz="457200" rtl="0" eaLnBrk="1" latinLnBrk="0" hangingPunct="1">
                <a:spcBef>
                  <a:spcPts val="0"/>
                </a:spcBef>
                <a:buFont typeface="Lucida Grande"/>
                <a:buNone/>
                <a:defRPr sz="1100" kern="1200">
                  <a:solidFill>
                    <a:schemeClr val="tx2"/>
                  </a:solidFill>
                  <a:latin typeface="+mj-lt"/>
                  <a:ea typeface="+mn-ea"/>
                  <a:cs typeface="Verdana"/>
                </a:defRPr>
              </a:lvl2pPr>
              <a:lvl3pPr marL="715962" indent="0" algn="l" defTabSz="457200" rtl="0" eaLnBrk="1" latinLnBrk="0" hangingPunct="1">
                <a:spcBef>
                  <a:spcPts val="0"/>
                </a:spcBef>
                <a:buFont typeface="Lucida Grande"/>
                <a:buNone/>
                <a:defRPr sz="1050" kern="1200">
                  <a:solidFill>
                    <a:schemeClr val="tx2"/>
                  </a:solidFill>
                  <a:latin typeface="+mj-lt"/>
                  <a:ea typeface="+mn-ea"/>
                  <a:cs typeface="Verdana"/>
                </a:defRPr>
              </a:lvl3pPr>
              <a:lvl4pPr marL="1074738" indent="0" algn="l" defTabSz="457200" rtl="0" eaLnBrk="1" latinLnBrk="0" hangingPunct="1">
                <a:spcBef>
                  <a:spcPts val="0"/>
                </a:spcBef>
                <a:buFont typeface="Lucida Grande"/>
                <a:buNone/>
                <a:defRPr sz="1000" kern="1200">
                  <a:solidFill>
                    <a:schemeClr val="tx2"/>
                  </a:solidFill>
                  <a:latin typeface="+mj-lt"/>
                  <a:ea typeface="+mn-ea"/>
                  <a:cs typeface="Verdana"/>
                </a:defRPr>
              </a:lvl4pPr>
              <a:lvl5pPr marL="1433512" indent="0" algn="l" defTabSz="457200" rtl="0" eaLnBrk="1" latinLnBrk="0" hangingPunct="1">
                <a:spcBef>
                  <a:spcPts val="0"/>
                </a:spcBef>
                <a:buFont typeface="Lucida Grande"/>
                <a:buNone/>
                <a:defRPr sz="1000" kern="1200">
                  <a:solidFill>
                    <a:schemeClr val="tx2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A2DB"/>
                  </a:solidFill>
                  <a:effectLst/>
                  <a:uLnTx/>
                  <a:uFillTx/>
                  <a:latin typeface="Calibri"/>
                  <a:ea typeface="+mn-ea"/>
                </a:rPr>
                <a:t>grey-dash lines for illustration only: may not correspond to actual peerings or transit agreements; red lines: the three existing LHCOPN and R&amp;E fall-back routes; yellow: public internet fall-back (least preferred option)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A2DB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19" y="914745"/>
              <a:ext cx="7791293" cy="2966045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6773221" y="619310"/>
              <a:ext cx="2229587" cy="646331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solidFill>
                <a:srgbClr val="00A2DB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  <a:cs typeface="Arial"/>
                </a:rPr>
                <a:t>Border Gateway Protocol (BGP) used here is based on (weighted) </a:t>
              </a:r>
              <a:b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  <a:cs typeface="Arial"/>
                </a:rPr>
              </a:b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"/>
                  <a:cs typeface="Arial"/>
                </a:rPr>
                <a:t>path-vector traversal</a:t>
              </a:r>
              <a:endParaRPr kumimoji="0" lang="en-GB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1801170" y="2224600"/>
              <a:ext cx="4962407" cy="1672549"/>
            </a:xfrm>
            <a:custGeom>
              <a:avLst/>
              <a:gdLst>
                <a:gd name="connsiteX0" fmla="*/ 0 w 11095630"/>
                <a:gd name="connsiteY0" fmla="*/ 0 h 5431021"/>
                <a:gd name="connsiteX1" fmla="*/ 586854 w 11095630"/>
                <a:gd name="connsiteY1" fmla="*/ 2279177 h 5431021"/>
                <a:gd name="connsiteX2" fmla="*/ 3084394 w 11095630"/>
                <a:gd name="connsiteY2" fmla="*/ 2838735 h 5431021"/>
                <a:gd name="connsiteX3" fmla="*/ 4162567 w 11095630"/>
                <a:gd name="connsiteY3" fmla="*/ 5199797 h 5431021"/>
                <a:gd name="connsiteX4" fmla="*/ 7629099 w 11095630"/>
                <a:gd name="connsiteY4" fmla="*/ 5349923 h 5431021"/>
                <a:gd name="connsiteX5" fmla="*/ 11095630 w 11095630"/>
                <a:gd name="connsiteY5" fmla="*/ 5268036 h 5431021"/>
                <a:gd name="connsiteX0" fmla="*/ 0 w 11095630"/>
                <a:gd name="connsiteY0" fmla="*/ 0 h 5431021"/>
                <a:gd name="connsiteX1" fmla="*/ 546848 w 11095630"/>
                <a:gd name="connsiteY1" fmla="*/ 4023622 h 5431021"/>
                <a:gd name="connsiteX2" fmla="*/ 3084394 w 11095630"/>
                <a:gd name="connsiteY2" fmla="*/ 2838735 h 5431021"/>
                <a:gd name="connsiteX3" fmla="*/ 4162567 w 11095630"/>
                <a:gd name="connsiteY3" fmla="*/ 5199797 h 5431021"/>
                <a:gd name="connsiteX4" fmla="*/ 7629099 w 11095630"/>
                <a:gd name="connsiteY4" fmla="*/ 5349923 h 5431021"/>
                <a:gd name="connsiteX5" fmla="*/ 11095630 w 11095630"/>
                <a:gd name="connsiteY5" fmla="*/ 5268036 h 5431021"/>
                <a:gd name="connsiteX0" fmla="*/ 198135 w 11293765"/>
                <a:gd name="connsiteY0" fmla="*/ 0 h 5351654"/>
                <a:gd name="connsiteX1" fmla="*/ 744983 w 11293765"/>
                <a:gd name="connsiteY1" fmla="*/ 4023622 h 5351654"/>
                <a:gd name="connsiteX2" fmla="*/ 7903317 w 11293765"/>
                <a:gd name="connsiteY2" fmla="*/ 4413584 h 5351654"/>
                <a:gd name="connsiteX3" fmla="*/ 4360702 w 11293765"/>
                <a:gd name="connsiteY3" fmla="*/ 5199797 h 5351654"/>
                <a:gd name="connsiteX4" fmla="*/ 7827234 w 11293765"/>
                <a:gd name="connsiteY4" fmla="*/ 5349923 h 5351654"/>
                <a:gd name="connsiteX5" fmla="*/ 11293765 w 11293765"/>
                <a:gd name="connsiteY5" fmla="*/ 5268036 h 5351654"/>
                <a:gd name="connsiteX0" fmla="*/ 198135 w 11293765"/>
                <a:gd name="connsiteY0" fmla="*/ 0 h 5924577"/>
                <a:gd name="connsiteX1" fmla="*/ 744983 w 11293765"/>
                <a:gd name="connsiteY1" fmla="*/ 4023622 h 5924577"/>
                <a:gd name="connsiteX2" fmla="*/ 7903317 w 11293765"/>
                <a:gd name="connsiteY2" fmla="*/ 4413584 h 5924577"/>
                <a:gd name="connsiteX3" fmla="*/ 10681775 w 11293765"/>
                <a:gd name="connsiteY3" fmla="*/ 5902423 h 5924577"/>
                <a:gd name="connsiteX4" fmla="*/ 7827234 w 11293765"/>
                <a:gd name="connsiteY4" fmla="*/ 5349923 h 5924577"/>
                <a:gd name="connsiteX5" fmla="*/ 11293765 w 11293765"/>
                <a:gd name="connsiteY5" fmla="*/ 5268036 h 5924577"/>
                <a:gd name="connsiteX0" fmla="*/ 198135 w 12574572"/>
                <a:gd name="connsiteY0" fmla="*/ 0 h 5941271"/>
                <a:gd name="connsiteX1" fmla="*/ 744983 w 12574572"/>
                <a:gd name="connsiteY1" fmla="*/ 4023622 h 5941271"/>
                <a:gd name="connsiteX2" fmla="*/ 7903317 w 12574572"/>
                <a:gd name="connsiteY2" fmla="*/ 4413584 h 5941271"/>
                <a:gd name="connsiteX3" fmla="*/ 10681775 w 12574572"/>
                <a:gd name="connsiteY3" fmla="*/ 5902423 h 5941271"/>
                <a:gd name="connsiteX4" fmla="*/ 12327999 w 12574572"/>
                <a:gd name="connsiteY4" fmla="*/ 5543749 h 5941271"/>
                <a:gd name="connsiteX5" fmla="*/ 11293765 w 12574572"/>
                <a:gd name="connsiteY5" fmla="*/ 5268036 h 5941271"/>
                <a:gd name="connsiteX0" fmla="*/ 198135 w 13234097"/>
                <a:gd name="connsiteY0" fmla="*/ 0 h 5941271"/>
                <a:gd name="connsiteX1" fmla="*/ 744983 w 13234097"/>
                <a:gd name="connsiteY1" fmla="*/ 4023622 h 5941271"/>
                <a:gd name="connsiteX2" fmla="*/ 7903317 w 13234097"/>
                <a:gd name="connsiteY2" fmla="*/ 4413584 h 5941271"/>
                <a:gd name="connsiteX3" fmla="*/ 10681775 w 13234097"/>
                <a:gd name="connsiteY3" fmla="*/ 5902423 h 5941271"/>
                <a:gd name="connsiteX4" fmla="*/ 12327999 w 13234097"/>
                <a:gd name="connsiteY4" fmla="*/ 5543749 h 5941271"/>
                <a:gd name="connsiteX5" fmla="*/ 13234097 w 13234097"/>
                <a:gd name="connsiteY5" fmla="*/ 4759237 h 5941271"/>
                <a:gd name="connsiteX0" fmla="*/ 198135 w 13234097"/>
                <a:gd name="connsiteY0" fmla="*/ 0 h 5904904"/>
                <a:gd name="connsiteX1" fmla="*/ 744983 w 13234097"/>
                <a:gd name="connsiteY1" fmla="*/ 4023622 h 5904904"/>
                <a:gd name="connsiteX2" fmla="*/ 7903317 w 13234097"/>
                <a:gd name="connsiteY2" fmla="*/ 4413584 h 5904904"/>
                <a:gd name="connsiteX3" fmla="*/ 10681775 w 13234097"/>
                <a:gd name="connsiteY3" fmla="*/ 5902423 h 5904904"/>
                <a:gd name="connsiteX4" fmla="*/ 13234097 w 13234097"/>
                <a:gd name="connsiteY4" fmla="*/ 4759237 h 5904904"/>
                <a:gd name="connsiteX0" fmla="*/ 198135 w 13234097"/>
                <a:gd name="connsiteY0" fmla="*/ 0 h 5350707"/>
                <a:gd name="connsiteX1" fmla="*/ 744983 w 13234097"/>
                <a:gd name="connsiteY1" fmla="*/ 4023622 h 5350707"/>
                <a:gd name="connsiteX2" fmla="*/ 7903317 w 13234097"/>
                <a:gd name="connsiteY2" fmla="*/ 4413584 h 5350707"/>
                <a:gd name="connsiteX3" fmla="*/ 10721781 w 13234097"/>
                <a:gd name="connsiteY3" fmla="*/ 5345170 h 5350707"/>
                <a:gd name="connsiteX4" fmla="*/ 13234097 w 13234097"/>
                <a:gd name="connsiteY4" fmla="*/ 4759237 h 5350707"/>
                <a:gd name="connsiteX0" fmla="*/ 209477 w 13245439"/>
                <a:gd name="connsiteY0" fmla="*/ 0 h 5350707"/>
                <a:gd name="connsiteX1" fmla="*/ 736322 w 13245439"/>
                <a:gd name="connsiteY1" fmla="*/ 4144762 h 5350707"/>
                <a:gd name="connsiteX2" fmla="*/ 7914659 w 13245439"/>
                <a:gd name="connsiteY2" fmla="*/ 4413584 h 5350707"/>
                <a:gd name="connsiteX3" fmla="*/ 10733123 w 13245439"/>
                <a:gd name="connsiteY3" fmla="*/ 5345170 h 5350707"/>
                <a:gd name="connsiteX4" fmla="*/ 13245439 w 13245439"/>
                <a:gd name="connsiteY4" fmla="*/ 4759237 h 5350707"/>
                <a:gd name="connsiteX0" fmla="*/ -1 w 13035961"/>
                <a:gd name="connsiteY0" fmla="*/ 0 h 5350707"/>
                <a:gd name="connsiteX1" fmla="*/ 526844 w 13035961"/>
                <a:gd name="connsiteY1" fmla="*/ 4144762 h 5350707"/>
                <a:gd name="connsiteX2" fmla="*/ 7705181 w 13035961"/>
                <a:gd name="connsiteY2" fmla="*/ 4413584 h 5350707"/>
                <a:gd name="connsiteX3" fmla="*/ 10523645 w 13035961"/>
                <a:gd name="connsiteY3" fmla="*/ 5345170 h 5350707"/>
                <a:gd name="connsiteX4" fmla="*/ 13035961 w 13035961"/>
                <a:gd name="connsiteY4" fmla="*/ 4759237 h 5350707"/>
                <a:gd name="connsiteX0" fmla="*/ -1 w 13035961"/>
                <a:gd name="connsiteY0" fmla="*/ 0 h 5350707"/>
                <a:gd name="connsiteX1" fmla="*/ 526844 w 13035961"/>
                <a:gd name="connsiteY1" fmla="*/ 4144762 h 5350707"/>
                <a:gd name="connsiteX2" fmla="*/ 7705181 w 13035961"/>
                <a:gd name="connsiteY2" fmla="*/ 4413584 h 5350707"/>
                <a:gd name="connsiteX3" fmla="*/ 10523645 w 13035961"/>
                <a:gd name="connsiteY3" fmla="*/ 5345170 h 5350707"/>
                <a:gd name="connsiteX4" fmla="*/ 13035961 w 13035961"/>
                <a:gd name="connsiteY4" fmla="*/ 4759237 h 5350707"/>
                <a:gd name="connsiteX0" fmla="*/ 85989 w 13121951"/>
                <a:gd name="connsiteY0" fmla="*/ 0 h 5349912"/>
                <a:gd name="connsiteX1" fmla="*/ 612834 w 13121951"/>
                <a:gd name="connsiteY1" fmla="*/ 4144762 h 5349912"/>
                <a:gd name="connsiteX2" fmla="*/ 5890849 w 13121951"/>
                <a:gd name="connsiteY2" fmla="*/ 5116205 h 5349912"/>
                <a:gd name="connsiteX3" fmla="*/ 10609635 w 13121951"/>
                <a:gd name="connsiteY3" fmla="*/ 5345170 h 5349912"/>
                <a:gd name="connsiteX4" fmla="*/ 13121951 w 13121951"/>
                <a:gd name="connsiteY4" fmla="*/ 4759237 h 5349912"/>
                <a:gd name="connsiteX0" fmla="*/ 85989 w 13121951"/>
                <a:gd name="connsiteY0" fmla="*/ 0 h 5357914"/>
                <a:gd name="connsiteX1" fmla="*/ 612835 w 13121951"/>
                <a:gd name="connsiteY1" fmla="*/ 4580876 h 5357914"/>
                <a:gd name="connsiteX2" fmla="*/ 5890849 w 13121951"/>
                <a:gd name="connsiteY2" fmla="*/ 5116205 h 5357914"/>
                <a:gd name="connsiteX3" fmla="*/ 10609635 w 13121951"/>
                <a:gd name="connsiteY3" fmla="*/ 5345170 h 5357914"/>
                <a:gd name="connsiteX4" fmla="*/ 13121951 w 13121951"/>
                <a:gd name="connsiteY4" fmla="*/ 4759237 h 5357914"/>
                <a:gd name="connsiteX0" fmla="*/ 99502 w 13135464"/>
                <a:gd name="connsiteY0" fmla="*/ 0 h 5355439"/>
                <a:gd name="connsiteX1" fmla="*/ 626348 w 13135464"/>
                <a:gd name="connsiteY1" fmla="*/ 4580876 h 5355439"/>
                <a:gd name="connsiteX2" fmla="*/ 6124402 w 13135464"/>
                <a:gd name="connsiteY2" fmla="*/ 5091976 h 5355439"/>
                <a:gd name="connsiteX3" fmla="*/ 10623148 w 13135464"/>
                <a:gd name="connsiteY3" fmla="*/ 5345170 h 5355439"/>
                <a:gd name="connsiteX4" fmla="*/ 13135464 w 13135464"/>
                <a:gd name="connsiteY4" fmla="*/ 4759237 h 5355439"/>
                <a:gd name="connsiteX0" fmla="*/ 99502 w 13135464"/>
                <a:gd name="connsiteY0" fmla="*/ 0 h 5370277"/>
                <a:gd name="connsiteX1" fmla="*/ 626348 w 13135464"/>
                <a:gd name="connsiteY1" fmla="*/ 4580876 h 5370277"/>
                <a:gd name="connsiteX2" fmla="*/ 6124402 w 13135464"/>
                <a:gd name="connsiteY2" fmla="*/ 5091976 h 5370277"/>
                <a:gd name="connsiteX3" fmla="*/ 8481344 w 13135464"/>
                <a:gd name="connsiteY3" fmla="*/ 5246201 h 5370277"/>
                <a:gd name="connsiteX4" fmla="*/ 10623148 w 13135464"/>
                <a:gd name="connsiteY4" fmla="*/ 5345170 h 5370277"/>
                <a:gd name="connsiteX5" fmla="*/ 13135464 w 13135464"/>
                <a:gd name="connsiteY5" fmla="*/ 4759237 h 5370277"/>
                <a:gd name="connsiteX0" fmla="*/ 99502 w 13135464"/>
                <a:gd name="connsiteY0" fmla="*/ 0 h 5350457"/>
                <a:gd name="connsiteX1" fmla="*/ 626348 w 13135464"/>
                <a:gd name="connsiteY1" fmla="*/ 4580876 h 5350457"/>
                <a:gd name="connsiteX2" fmla="*/ 6124402 w 13135464"/>
                <a:gd name="connsiteY2" fmla="*/ 5091976 h 5350457"/>
                <a:gd name="connsiteX3" fmla="*/ 7721214 w 13135464"/>
                <a:gd name="connsiteY3" fmla="*/ 4422438 h 5350457"/>
                <a:gd name="connsiteX4" fmla="*/ 10623148 w 13135464"/>
                <a:gd name="connsiteY4" fmla="*/ 5345170 h 5350457"/>
                <a:gd name="connsiteX5" fmla="*/ 13135464 w 13135464"/>
                <a:gd name="connsiteY5" fmla="*/ 4759237 h 5350457"/>
                <a:gd name="connsiteX0" fmla="*/ 99502 w 13135464"/>
                <a:gd name="connsiteY0" fmla="*/ 0 h 5231236"/>
                <a:gd name="connsiteX1" fmla="*/ 626348 w 13135464"/>
                <a:gd name="connsiteY1" fmla="*/ 4580876 h 5231236"/>
                <a:gd name="connsiteX2" fmla="*/ 6124402 w 13135464"/>
                <a:gd name="connsiteY2" fmla="*/ 5091976 h 5231236"/>
                <a:gd name="connsiteX3" fmla="*/ 7721214 w 13135464"/>
                <a:gd name="connsiteY3" fmla="*/ 4422438 h 5231236"/>
                <a:gd name="connsiteX4" fmla="*/ 9222912 w 13135464"/>
                <a:gd name="connsiteY4" fmla="*/ 5224028 h 5231236"/>
                <a:gd name="connsiteX5" fmla="*/ 13135464 w 13135464"/>
                <a:gd name="connsiteY5" fmla="*/ 4759237 h 5231236"/>
                <a:gd name="connsiteX0" fmla="*/ 99502 w 13135464"/>
                <a:gd name="connsiteY0" fmla="*/ 0 h 5263374"/>
                <a:gd name="connsiteX1" fmla="*/ 626348 w 13135464"/>
                <a:gd name="connsiteY1" fmla="*/ 4580876 h 5263374"/>
                <a:gd name="connsiteX2" fmla="*/ 6124402 w 13135464"/>
                <a:gd name="connsiteY2" fmla="*/ 5091976 h 5263374"/>
                <a:gd name="connsiteX3" fmla="*/ 7721214 w 13135464"/>
                <a:gd name="connsiteY3" fmla="*/ 4422438 h 5263374"/>
                <a:gd name="connsiteX4" fmla="*/ 9222912 w 13135464"/>
                <a:gd name="connsiteY4" fmla="*/ 5224028 h 5263374"/>
                <a:gd name="connsiteX5" fmla="*/ 11581871 w 13135464"/>
                <a:gd name="connsiteY5" fmla="*/ 5100829 h 5263374"/>
                <a:gd name="connsiteX6" fmla="*/ 13135464 w 13135464"/>
                <a:gd name="connsiteY6" fmla="*/ 4759237 h 5263374"/>
                <a:gd name="connsiteX0" fmla="*/ 99502 w 13135464"/>
                <a:gd name="connsiteY0" fmla="*/ 0 h 5362326"/>
                <a:gd name="connsiteX1" fmla="*/ 626348 w 13135464"/>
                <a:gd name="connsiteY1" fmla="*/ 4580876 h 5362326"/>
                <a:gd name="connsiteX2" fmla="*/ 6124402 w 13135464"/>
                <a:gd name="connsiteY2" fmla="*/ 5091976 h 5362326"/>
                <a:gd name="connsiteX3" fmla="*/ 7721214 w 13135464"/>
                <a:gd name="connsiteY3" fmla="*/ 4422438 h 5362326"/>
                <a:gd name="connsiteX4" fmla="*/ 9222912 w 13135464"/>
                <a:gd name="connsiteY4" fmla="*/ 5224028 h 5362326"/>
                <a:gd name="connsiteX5" fmla="*/ 12101958 w 13135464"/>
                <a:gd name="connsiteY5" fmla="*/ 5318887 h 5362326"/>
                <a:gd name="connsiteX6" fmla="*/ 13135464 w 13135464"/>
                <a:gd name="connsiteY6" fmla="*/ 4759237 h 5362326"/>
                <a:gd name="connsiteX0" fmla="*/ 99502 w 13135464"/>
                <a:gd name="connsiteY0" fmla="*/ 0 h 5362326"/>
                <a:gd name="connsiteX1" fmla="*/ 626348 w 13135464"/>
                <a:gd name="connsiteY1" fmla="*/ 4580876 h 5362326"/>
                <a:gd name="connsiteX2" fmla="*/ 6124402 w 13135464"/>
                <a:gd name="connsiteY2" fmla="*/ 5091976 h 5362326"/>
                <a:gd name="connsiteX3" fmla="*/ 7721214 w 13135464"/>
                <a:gd name="connsiteY3" fmla="*/ 4422438 h 5362326"/>
                <a:gd name="connsiteX4" fmla="*/ 9222912 w 13135464"/>
                <a:gd name="connsiteY4" fmla="*/ 5224028 h 5362326"/>
                <a:gd name="connsiteX5" fmla="*/ 12101958 w 13135464"/>
                <a:gd name="connsiteY5" fmla="*/ 5318887 h 5362326"/>
                <a:gd name="connsiteX6" fmla="*/ 13135464 w 13135464"/>
                <a:gd name="connsiteY6" fmla="*/ 4759237 h 536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35464" h="5362326">
                  <a:moveTo>
                    <a:pt x="99502" y="0"/>
                  </a:moveTo>
                  <a:cubicBezTo>
                    <a:pt x="135896" y="903027"/>
                    <a:pt x="-377802" y="3732213"/>
                    <a:pt x="626348" y="4580876"/>
                  </a:cubicBezTo>
                  <a:cubicBezTo>
                    <a:pt x="1630498" y="5429539"/>
                    <a:pt x="4941925" y="5118382"/>
                    <a:pt x="6124402" y="5091976"/>
                  </a:cubicBezTo>
                  <a:cubicBezTo>
                    <a:pt x="7306879" y="5065570"/>
                    <a:pt x="6971423" y="4380239"/>
                    <a:pt x="7721214" y="4422438"/>
                  </a:cubicBezTo>
                  <a:cubicBezTo>
                    <a:pt x="8471005" y="4464637"/>
                    <a:pt x="8492788" y="5074620"/>
                    <a:pt x="9222912" y="5224028"/>
                  </a:cubicBezTo>
                  <a:cubicBezTo>
                    <a:pt x="9953036" y="5373436"/>
                    <a:pt x="11449866" y="5396352"/>
                    <a:pt x="12101958" y="5318887"/>
                  </a:cubicBezTo>
                  <a:cubicBezTo>
                    <a:pt x="12754050" y="5241422"/>
                    <a:pt x="12276430" y="4767714"/>
                    <a:pt x="13135464" y="4759237"/>
                  </a:cubicBezTo>
                </a:path>
              </a:pathLst>
            </a:custGeom>
            <a:noFill/>
            <a:ln w="57150" cap="flat">
              <a:solidFill>
                <a:srgbClr val="F3A687">
                  <a:lumMod val="40000"/>
                  <a:lumOff val="60000"/>
                </a:srgbClr>
              </a:solidFill>
              <a:prstDash val="solid"/>
              <a:round/>
              <a:tailEnd type="stealth"/>
            </a:ln>
            <a:effectLst/>
            <a:sp3d/>
          </p:spPr>
          <p:txBody>
            <a:bodyPr rot="0" spcFirstLastPara="1" vertOverflow="overflow" horzOverflow="overflow" vert="horz" wrap="square" lIns="91440" tIns="45720" rIns="91440" bIns="45720" numCol="1" spcCol="38100" rtlCol="0" anchor="t">
              <a:noAutofit/>
            </a:bodyPr>
            <a:lstStyle/>
            <a:p>
              <a:pPr marL="0" marR="0" lvl="0" indent="0" algn="l" defTabSz="914411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2143" y="2322310"/>
              <a:ext cx="1678306" cy="427736"/>
            </a:xfrm>
            <a:prstGeom prst="rect">
              <a:avLst/>
            </a:prstGeom>
            <a:solidFill>
              <a:srgbClr val="00A2DB">
                <a:lumMod val="20000"/>
                <a:lumOff val="8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101600" tIns="101600" rIns="101600" bIns="101600" numCol="1" spcCol="3810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B3D"/>
                  </a:solidFill>
                  <a:effectLst/>
                  <a:uLnTx/>
                  <a:uFillTx/>
                  <a:latin typeface="Akkurat Std Bold" panose="02000803000000000000" pitchFamily="2" charset="0"/>
                  <a:cs typeface="Arial"/>
                </a:rPr>
                <a:t>I want to sent this to</a:t>
              </a:r>
              <a:b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B3D"/>
                  </a:solidFill>
                  <a:effectLst/>
                  <a:uLnTx/>
                  <a:uFillTx/>
                  <a:latin typeface="Akkurat Std Bold" panose="02000803000000000000" pitchFamily="2" charset="0"/>
                  <a:cs typeface="Arial"/>
                </a:rPr>
              </a:br>
              <a:r>
                <a:rPr kumimoji="0" lang="en-US" sz="1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1B3D"/>
                  </a:solidFill>
                  <a:effectLst/>
                  <a:uLnTx/>
                  <a:uFillTx/>
                  <a:latin typeface="Akkurat Std Bold" panose="02000803000000000000" pitchFamily="2" charset="0"/>
                  <a:cs typeface="Arial"/>
                </a:rPr>
                <a:t>e.g. 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B3D"/>
                  </a:solidFill>
                  <a:effectLst/>
                  <a:uLnTx/>
                  <a:uFillTx/>
                  <a:latin typeface="Akkurat Std Bold" panose="02000803000000000000" pitchFamily="2" charset="0"/>
                  <a:cs typeface="Arial"/>
                </a:rPr>
                <a:t>194.171.96.130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176878" y="2595353"/>
              <a:ext cx="1678306" cy="427736"/>
            </a:xfrm>
            <a:prstGeom prst="rect">
              <a:avLst/>
            </a:prstGeom>
            <a:solidFill>
              <a:srgbClr val="00A2DB">
                <a:lumMod val="20000"/>
                <a:lumOff val="80000"/>
              </a:srgbClr>
            </a:solidFill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101600" tIns="101600" rIns="101600" bIns="101600" numCol="1" spcCol="38100" rtlCol="0" anchor="ctr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B3D"/>
                  </a:solidFill>
                  <a:effectLst/>
                  <a:uLnTx/>
                  <a:uFillTx/>
                  <a:latin typeface="Akkurat Std Bold" panose="02000803000000000000" pitchFamily="2" charset="0"/>
                  <a:cs typeface="Arial"/>
                </a:rPr>
                <a:t>194.171.96.128/25 </a:t>
              </a:r>
              <a:b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B3D"/>
                  </a:solidFill>
                  <a:effectLst/>
                  <a:uLnTx/>
                  <a:uFillTx/>
                  <a:latin typeface="Akkurat Std Bold" panose="02000803000000000000" pitchFamily="2" charset="0"/>
                  <a:cs typeface="Arial"/>
                </a:rPr>
              </a:b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1B3D"/>
                  </a:solidFill>
                  <a:effectLst/>
                  <a:uLnTx/>
                  <a:uFillTx/>
                  <a:latin typeface="Akkurat Std Bold" panose="02000803000000000000" pitchFamily="2" charset="0"/>
                  <a:cs typeface="Arial"/>
                </a:rPr>
                <a:t>is here at AS1104</a:t>
              </a:r>
            </a:p>
          </p:txBody>
        </p:sp>
        <p:sp>
          <p:nvSpPr>
            <p:cNvPr id="85" name="Freeform 84"/>
            <p:cNvSpPr/>
            <p:nvPr/>
          </p:nvSpPr>
          <p:spPr>
            <a:xfrm>
              <a:off x="2052476" y="614991"/>
              <a:ext cx="4720364" cy="2893226"/>
            </a:xfrm>
            <a:custGeom>
              <a:avLst/>
              <a:gdLst>
                <a:gd name="connsiteX0" fmla="*/ 0 w 11323320"/>
                <a:gd name="connsiteY0" fmla="*/ 2904090 h 6180690"/>
                <a:gd name="connsiteX1" fmla="*/ 1417320 w 11323320"/>
                <a:gd name="connsiteY1" fmla="*/ 1273410 h 6180690"/>
                <a:gd name="connsiteX2" fmla="*/ 1493520 w 11323320"/>
                <a:gd name="connsiteY2" fmla="*/ 1273410 h 6180690"/>
                <a:gd name="connsiteX3" fmla="*/ 4053840 w 11323320"/>
                <a:gd name="connsiteY3" fmla="*/ 176130 h 6180690"/>
                <a:gd name="connsiteX4" fmla="*/ 6720840 w 11323320"/>
                <a:gd name="connsiteY4" fmla="*/ 23730 h 6180690"/>
                <a:gd name="connsiteX5" fmla="*/ 8686800 w 11323320"/>
                <a:gd name="connsiteY5" fmla="*/ 404730 h 6180690"/>
                <a:gd name="connsiteX6" fmla="*/ 10378440 w 11323320"/>
                <a:gd name="connsiteY6" fmla="*/ 1776330 h 6180690"/>
                <a:gd name="connsiteX7" fmla="*/ 11140440 w 11323320"/>
                <a:gd name="connsiteY7" fmla="*/ 3940410 h 6180690"/>
                <a:gd name="connsiteX8" fmla="*/ 11323320 w 11323320"/>
                <a:gd name="connsiteY8" fmla="*/ 6180690 h 6180690"/>
                <a:gd name="connsiteX0" fmla="*/ 0 w 11267521"/>
                <a:gd name="connsiteY0" fmla="*/ 3315620 h 6180690"/>
                <a:gd name="connsiteX1" fmla="*/ 1361521 w 11267521"/>
                <a:gd name="connsiteY1" fmla="*/ 1273410 h 6180690"/>
                <a:gd name="connsiteX2" fmla="*/ 1437721 w 11267521"/>
                <a:gd name="connsiteY2" fmla="*/ 1273410 h 6180690"/>
                <a:gd name="connsiteX3" fmla="*/ 3998041 w 11267521"/>
                <a:gd name="connsiteY3" fmla="*/ 176130 h 6180690"/>
                <a:gd name="connsiteX4" fmla="*/ 6665041 w 11267521"/>
                <a:gd name="connsiteY4" fmla="*/ 23730 h 6180690"/>
                <a:gd name="connsiteX5" fmla="*/ 8631001 w 11267521"/>
                <a:gd name="connsiteY5" fmla="*/ 404730 h 6180690"/>
                <a:gd name="connsiteX6" fmla="*/ 10322641 w 11267521"/>
                <a:gd name="connsiteY6" fmla="*/ 1776330 h 6180690"/>
                <a:gd name="connsiteX7" fmla="*/ 11084641 w 11267521"/>
                <a:gd name="connsiteY7" fmla="*/ 3940410 h 6180690"/>
                <a:gd name="connsiteX8" fmla="*/ 11267521 w 11267521"/>
                <a:gd name="connsiteY8" fmla="*/ 6180690 h 6180690"/>
                <a:gd name="connsiteX0" fmla="*/ 0 w 11267521"/>
                <a:gd name="connsiteY0" fmla="*/ 3307015 h 6172085"/>
                <a:gd name="connsiteX1" fmla="*/ 1361521 w 11267521"/>
                <a:gd name="connsiteY1" fmla="*/ 1264805 h 6172085"/>
                <a:gd name="connsiteX2" fmla="*/ 1009929 w 11267521"/>
                <a:gd name="connsiteY2" fmla="*/ 990452 h 6172085"/>
                <a:gd name="connsiteX3" fmla="*/ 3998041 w 11267521"/>
                <a:gd name="connsiteY3" fmla="*/ 167525 h 6172085"/>
                <a:gd name="connsiteX4" fmla="*/ 6665041 w 11267521"/>
                <a:gd name="connsiteY4" fmla="*/ 15125 h 6172085"/>
                <a:gd name="connsiteX5" fmla="*/ 8631001 w 11267521"/>
                <a:gd name="connsiteY5" fmla="*/ 396125 h 6172085"/>
                <a:gd name="connsiteX6" fmla="*/ 10322641 w 11267521"/>
                <a:gd name="connsiteY6" fmla="*/ 1767725 h 6172085"/>
                <a:gd name="connsiteX7" fmla="*/ 11084641 w 11267521"/>
                <a:gd name="connsiteY7" fmla="*/ 3931805 h 6172085"/>
                <a:gd name="connsiteX8" fmla="*/ 11267521 w 11267521"/>
                <a:gd name="connsiteY8" fmla="*/ 6172085 h 6172085"/>
                <a:gd name="connsiteX0" fmla="*/ 0 w 11267521"/>
                <a:gd name="connsiteY0" fmla="*/ 3307015 h 6172085"/>
                <a:gd name="connsiteX1" fmla="*/ 580336 w 11267521"/>
                <a:gd name="connsiteY1" fmla="*/ 1676336 h 6172085"/>
                <a:gd name="connsiteX2" fmla="*/ 1009929 w 11267521"/>
                <a:gd name="connsiteY2" fmla="*/ 990452 h 6172085"/>
                <a:gd name="connsiteX3" fmla="*/ 3998041 w 11267521"/>
                <a:gd name="connsiteY3" fmla="*/ 167525 h 6172085"/>
                <a:gd name="connsiteX4" fmla="*/ 6665041 w 11267521"/>
                <a:gd name="connsiteY4" fmla="*/ 15125 h 6172085"/>
                <a:gd name="connsiteX5" fmla="*/ 8631001 w 11267521"/>
                <a:gd name="connsiteY5" fmla="*/ 396125 h 6172085"/>
                <a:gd name="connsiteX6" fmla="*/ 10322641 w 11267521"/>
                <a:gd name="connsiteY6" fmla="*/ 1767725 h 6172085"/>
                <a:gd name="connsiteX7" fmla="*/ 11084641 w 11267521"/>
                <a:gd name="connsiteY7" fmla="*/ 3931805 h 6172085"/>
                <a:gd name="connsiteX8" fmla="*/ 11267521 w 11267521"/>
                <a:gd name="connsiteY8" fmla="*/ 6172085 h 6172085"/>
                <a:gd name="connsiteX0" fmla="*/ 0 w 11267521"/>
                <a:gd name="connsiteY0" fmla="*/ 3321090 h 6186160"/>
                <a:gd name="connsiteX1" fmla="*/ 580336 w 11267521"/>
                <a:gd name="connsiteY1" fmla="*/ 1690411 h 6186160"/>
                <a:gd name="connsiteX2" fmla="*/ 1009929 w 11267521"/>
                <a:gd name="connsiteY2" fmla="*/ 1004527 h 6186160"/>
                <a:gd name="connsiteX3" fmla="*/ 3998041 w 11267521"/>
                <a:gd name="connsiteY3" fmla="*/ 135875 h 6186160"/>
                <a:gd name="connsiteX4" fmla="*/ 6665041 w 11267521"/>
                <a:gd name="connsiteY4" fmla="*/ 29200 h 6186160"/>
                <a:gd name="connsiteX5" fmla="*/ 8631001 w 11267521"/>
                <a:gd name="connsiteY5" fmla="*/ 410200 h 6186160"/>
                <a:gd name="connsiteX6" fmla="*/ 10322641 w 11267521"/>
                <a:gd name="connsiteY6" fmla="*/ 1781800 h 6186160"/>
                <a:gd name="connsiteX7" fmla="*/ 11084641 w 11267521"/>
                <a:gd name="connsiteY7" fmla="*/ 3945880 h 6186160"/>
                <a:gd name="connsiteX8" fmla="*/ 11267521 w 11267521"/>
                <a:gd name="connsiteY8" fmla="*/ 6186160 h 6186160"/>
                <a:gd name="connsiteX0" fmla="*/ 0 w 11267521"/>
                <a:gd name="connsiteY0" fmla="*/ 3357196 h 6222266"/>
                <a:gd name="connsiteX1" fmla="*/ 580336 w 11267521"/>
                <a:gd name="connsiteY1" fmla="*/ 1726517 h 6222266"/>
                <a:gd name="connsiteX2" fmla="*/ 1009929 w 11267521"/>
                <a:gd name="connsiteY2" fmla="*/ 1040633 h 6222266"/>
                <a:gd name="connsiteX3" fmla="*/ 3998041 w 11267521"/>
                <a:gd name="connsiteY3" fmla="*/ 171981 h 6222266"/>
                <a:gd name="connsiteX4" fmla="*/ 6720840 w 11267521"/>
                <a:gd name="connsiteY4" fmla="*/ 19580 h 6222266"/>
                <a:gd name="connsiteX5" fmla="*/ 8631001 w 11267521"/>
                <a:gd name="connsiteY5" fmla="*/ 446306 h 6222266"/>
                <a:gd name="connsiteX6" fmla="*/ 10322641 w 11267521"/>
                <a:gd name="connsiteY6" fmla="*/ 1817906 h 6222266"/>
                <a:gd name="connsiteX7" fmla="*/ 11084641 w 11267521"/>
                <a:gd name="connsiteY7" fmla="*/ 3981986 h 6222266"/>
                <a:gd name="connsiteX8" fmla="*/ 11267521 w 11267521"/>
                <a:gd name="connsiteY8" fmla="*/ 6222266 h 6222266"/>
                <a:gd name="connsiteX0" fmla="*/ 0 w 11267521"/>
                <a:gd name="connsiteY0" fmla="*/ 3357196 h 6222266"/>
                <a:gd name="connsiteX1" fmla="*/ 580336 w 11267521"/>
                <a:gd name="connsiteY1" fmla="*/ 1726517 h 6222266"/>
                <a:gd name="connsiteX2" fmla="*/ 1009929 w 11267521"/>
                <a:gd name="connsiteY2" fmla="*/ 1040633 h 6222266"/>
                <a:gd name="connsiteX3" fmla="*/ 3998041 w 11267521"/>
                <a:gd name="connsiteY3" fmla="*/ 171981 h 6222266"/>
                <a:gd name="connsiteX4" fmla="*/ 6720840 w 11267521"/>
                <a:gd name="connsiteY4" fmla="*/ 19580 h 6222266"/>
                <a:gd name="connsiteX5" fmla="*/ 8631001 w 11267521"/>
                <a:gd name="connsiteY5" fmla="*/ 446306 h 6222266"/>
                <a:gd name="connsiteX6" fmla="*/ 10434240 w 11267521"/>
                <a:gd name="connsiteY6" fmla="*/ 1817905 h 6222266"/>
                <a:gd name="connsiteX7" fmla="*/ 11084641 w 11267521"/>
                <a:gd name="connsiteY7" fmla="*/ 3981986 h 6222266"/>
                <a:gd name="connsiteX8" fmla="*/ 11267521 w 11267521"/>
                <a:gd name="connsiteY8" fmla="*/ 6222266 h 6222266"/>
                <a:gd name="connsiteX0" fmla="*/ 0 w 11479689"/>
                <a:gd name="connsiteY0" fmla="*/ 3357196 h 6222266"/>
                <a:gd name="connsiteX1" fmla="*/ 580336 w 11479689"/>
                <a:gd name="connsiteY1" fmla="*/ 1726517 h 6222266"/>
                <a:gd name="connsiteX2" fmla="*/ 1009929 w 11479689"/>
                <a:gd name="connsiteY2" fmla="*/ 1040633 h 6222266"/>
                <a:gd name="connsiteX3" fmla="*/ 3998041 w 11479689"/>
                <a:gd name="connsiteY3" fmla="*/ 171981 h 6222266"/>
                <a:gd name="connsiteX4" fmla="*/ 6720840 w 11479689"/>
                <a:gd name="connsiteY4" fmla="*/ 19580 h 6222266"/>
                <a:gd name="connsiteX5" fmla="*/ 8631001 w 11479689"/>
                <a:gd name="connsiteY5" fmla="*/ 446306 h 6222266"/>
                <a:gd name="connsiteX6" fmla="*/ 10434240 w 11479689"/>
                <a:gd name="connsiteY6" fmla="*/ 1817905 h 6222266"/>
                <a:gd name="connsiteX7" fmla="*/ 11438035 w 11479689"/>
                <a:gd name="connsiteY7" fmla="*/ 3981987 h 6222266"/>
                <a:gd name="connsiteX8" fmla="*/ 11267521 w 11479689"/>
                <a:gd name="connsiteY8" fmla="*/ 6222266 h 6222266"/>
                <a:gd name="connsiteX0" fmla="*/ 0 w 11458451"/>
                <a:gd name="connsiteY0" fmla="*/ 3357196 h 8417095"/>
                <a:gd name="connsiteX1" fmla="*/ 580336 w 11458451"/>
                <a:gd name="connsiteY1" fmla="*/ 1726517 h 8417095"/>
                <a:gd name="connsiteX2" fmla="*/ 1009929 w 11458451"/>
                <a:gd name="connsiteY2" fmla="*/ 1040633 h 8417095"/>
                <a:gd name="connsiteX3" fmla="*/ 3998041 w 11458451"/>
                <a:gd name="connsiteY3" fmla="*/ 171981 h 8417095"/>
                <a:gd name="connsiteX4" fmla="*/ 6720840 w 11458451"/>
                <a:gd name="connsiteY4" fmla="*/ 19580 h 8417095"/>
                <a:gd name="connsiteX5" fmla="*/ 8631001 w 11458451"/>
                <a:gd name="connsiteY5" fmla="*/ 446306 h 8417095"/>
                <a:gd name="connsiteX6" fmla="*/ 10434240 w 11458451"/>
                <a:gd name="connsiteY6" fmla="*/ 1817905 h 8417095"/>
                <a:gd name="connsiteX7" fmla="*/ 11438035 w 11458451"/>
                <a:gd name="connsiteY7" fmla="*/ 3981987 h 8417095"/>
                <a:gd name="connsiteX8" fmla="*/ 10802530 w 11458451"/>
                <a:gd name="connsiteY8" fmla="*/ 8417095 h 8417095"/>
                <a:gd name="connsiteX0" fmla="*/ 0 w 11422121"/>
                <a:gd name="connsiteY0" fmla="*/ 3357196 h 8417095"/>
                <a:gd name="connsiteX1" fmla="*/ 580336 w 11422121"/>
                <a:gd name="connsiteY1" fmla="*/ 1726517 h 8417095"/>
                <a:gd name="connsiteX2" fmla="*/ 1009929 w 11422121"/>
                <a:gd name="connsiteY2" fmla="*/ 1040633 h 8417095"/>
                <a:gd name="connsiteX3" fmla="*/ 3998041 w 11422121"/>
                <a:gd name="connsiteY3" fmla="*/ 171981 h 8417095"/>
                <a:gd name="connsiteX4" fmla="*/ 6720840 w 11422121"/>
                <a:gd name="connsiteY4" fmla="*/ 19580 h 8417095"/>
                <a:gd name="connsiteX5" fmla="*/ 8631001 w 11422121"/>
                <a:gd name="connsiteY5" fmla="*/ 446306 h 8417095"/>
                <a:gd name="connsiteX6" fmla="*/ 10434240 w 11422121"/>
                <a:gd name="connsiteY6" fmla="*/ 1817905 h 8417095"/>
                <a:gd name="connsiteX7" fmla="*/ 11400836 w 11422121"/>
                <a:gd name="connsiteY7" fmla="*/ 5239441 h 8417095"/>
                <a:gd name="connsiteX8" fmla="*/ 10802530 w 11422121"/>
                <a:gd name="connsiteY8" fmla="*/ 8417095 h 8417095"/>
                <a:gd name="connsiteX0" fmla="*/ 0 w 11422121"/>
                <a:gd name="connsiteY0" fmla="*/ 3357196 h 8417095"/>
                <a:gd name="connsiteX1" fmla="*/ 580336 w 11422121"/>
                <a:gd name="connsiteY1" fmla="*/ 1726517 h 8417095"/>
                <a:gd name="connsiteX2" fmla="*/ 1009929 w 11422121"/>
                <a:gd name="connsiteY2" fmla="*/ 1040633 h 8417095"/>
                <a:gd name="connsiteX3" fmla="*/ 3998041 w 11422121"/>
                <a:gd name="connsiteY3" fmla="*/ 171981 h 8417095"/>
                <a:gd name="connsiteX4" fmla="*/ 6720840 w 11422121"/>
                <a:gd name="connsiteY4" fmla="*/ 19580 h 8417095"/>
                <a:gd name="connsiteX5" fmla="*/ 8631001 w 11422121"/>
                <a:gd name="connsiteY5" fmla="*/ 446306 h 8417095"/>
                <a:gd name="connsiteX6" fmla="*/ 10545839 w 11422121"/>
                <a:gd name="connsiteY6" fmla="*/ 1795042 h 8417095"/>
                <a:gd name="connsiteX7" fmla="*/ 11400836 w 11422121"/>
                <a:gd name="connsiteY7" fmla="*/ 5239441 h 8417095"/>
                <a:gd name="connsiteX8" fmla="*/ 10802530 w 11422121"/>
                <a:gd name="connsiteY8" fmla="*/ 8417095 h 8417095"/>
                <a:gd name="connsiteX0" fmla="*/ 0 w 11422121"/>
                <a:gd name="connsiteY0" fmla="*/ 3357196 h 8417095"/>
                <a:gd name="connsiteX1" fmla="*/ 580336 w 11422121"/>
                <a:gd name="connsiteY1" fmla="*/ 1726517 h 8417095"/>
                <a:gd name="connsiteX2" fmla="*/ 1009929 w 11422121"/>
                <a:gd name="connsiteY2" fmla="*/ 1040633 h 8417095"/>
                <a:gd name="connsiteX3" fmla="*/ 3998041 w 11422121"/>
                <a:gd name="connsiteY3" fmla="*/ 171981 h 8417095"/>
                <a:gd name="connsiteX4" fmla="*/ 6720840 w 11422121"/>
                <a:gd name="connsiteY4" fmla="*/ 19580 h 8417095"/>
                <a:gd name="connsiteX5" fmla="*/ 8631001 w 11422121"/>
                <a:gd name="connsiteY5" fmla="*/ 446306 h 8417095"/>
                <a:gd name="connsiteX6" fmla="*/ 10545839 w 11422121"/>
                <a:gd name="connsiteY6" fmla="*/ 1795042 h 8417095"/>
                <a:gd name="connsiteX7" fmla="*/ 11400836 w 11422121"/>
                <a:gd name="connsiteY7" fmla="*/ 5239441 h 8417095"/>
                <a:gd name="connsiteX8" fmla="*/ 10802530 w 11422121"/>
                <a:gd name="connsiteY8" fmla="*/ 8417095 h 8417095"/>
                <a:gd name="connsiteX0" fmla="*/ 0 w 10802531"/>
                <a:gd name="connsiteY0" fmla="*/ 3357196 h 8417095"/>
                <a:gd name="connsiteX1" fmla="*/ 580336 w 10802531"/>
                <a:gd name="connsiteY1" fmla="*/ 1726517 h 8417095"/>
                <a:gd name="connsiteX2" fmla="*/ 1009929 w 10802531"/>
                <a:gd name="connsiteY2" fmla="*/ 1040633 h 8417095"/>
                <a:gd name="connsiteX3" fmla="*/ 3998041 w 10802531"/>
                <a:gd name="connsiteY3" fmla="*/ 171981 h 8417095"/>
                <a:gd name="connsiteX4" fmla="*/ 6720840 w 10802531"/>
                <a:gd name="connsiteY4" fmla="*/ 19580 h 8417095"/>
                <a:gd name="connsiteX5" fmla="*/ 8631001 w 10802531"/>
                <a:gd name="connsiteY5" fmla="*/ 446306 h 8417095"/>
                <a:gd name="connsiteX6" fmla="*/ 10545839 w 10802531"/>
                <a:gd name="connsiteY6" fmla="*/ 1795042 h 8417095"/>
                <a:gd name="connsiteX7" fmla="*/ 9819867 w 10802531"/>
                <a:gd name="connsiteY7" fmla="*/ 6451170 h 8417095"/>
                <a:gd name="connsiteX8" fmla="*/ 10802530 w 10802531"/>
                <a:gd name="connsiteY8" fmla="*/ 8417095 h 8417095"/>
                <a:gd name="connsiteX0" fmla="*/ 0 w 11472543"/>
                <a:gd name="connsiteY0" fmla="*/ 3366227 h 8426126"/>
                <a:gd name="connsiteX1" fmla="*/ 580336 w 11472543"/>
                <a:gd name="connsiteY1" fmla="*/ 1735548 h 8426126"/>
                <a:gd name="connsiteX2" fmla="*/ 1009929 w 11472543"/>
                <a:gd name="connsiteY2" fmla="*/ 1049664 h 8426126"/>
                <a:gd name="connsiteX3" fmla="*/ 3998041 w 11472543"/>
                <a:gd name="connsiteY3" fmla="*/ 181012 h 8426126"/>
                <a:gd name="connsiteX4" fmla="*/ 6720840 w 11472543"/>
                <a:gd name="connsiteY4" fmla="*/ 28611 h 8426126"/>
                <a:gd name="connsiteX5" fmla="*/ 8631001 w 11472543"/>
                <a:gd name="connsiteY5" fmla="*/ 455337 h 8426126"/>
                <a:gd name="connsiteX6" fmla="*/ 11457221 w 11472543"/>
                <a:gd name="connsiteY6" fmla="*/ 4136079 h 8426126"/>
                <a:gd name="connsiteX7" fmla="*/ 9819867 w 11472543"/>
                <a:gd name="connsiteY7" fmla="*/ 6460201 h 8426126"/>
                <a:gd name="connsiteX8" fmla="*/ 10802530 w 11472543"/>
                <a:gd name="connsiteY8" fmla="*/ 8426126 h 8426126"/>
                <a:gd name="connsiteX0" fmla="*/ 0 w 11466919"/>
                <a:gd name="connsiteY0" fmla="*/ 3366227 h 8426126"/>
                <a:gd name="connsiteX1" fmla="*/ 580336 w 11466919"/>
                <a:gd name="connsiteY1" fmla="*/ 1735548 h 8426126"/>
                <a:gd name="connsiteX2" fmla="*/ 1009929 w 11466919"/>
                <a:gd name="connsiteY2" fmla="*/ 1049664 h 8426126"/>
                <a:gd name="connsiteX3" fmla="*/ 3998041 w 11466919"/>
                <a:gd name="connsiteY3" fmla="*/ 181012 h 8426126"/>
                <a:gd name="connsiteX4" fmla="*/ 6720840 w 11466919"/>
                <a:gd name="connsiteY4" fmla="*/ 28611 h 8426126"/>
                <a:gd name="connsiteX5" fmla="*/ 8631001 w 11466919"/>
                <a:gd name="connsiteY5" fmla="*/ 455337 h 8426126"/>
                <a:gd name="connsiteX6" fmla="*/ 11457221 w 11466919"/>
                <a:gd name="connsiteY6" fmla="*/ 4136079 h 8426126"/>
                <a:gd name="connsiteX7" fmla="*/ 9819867 w 11466919"/>
                <a:gd name="connsiteY7" fmla="*/ 6460201 h 8426126"/>
                <a:gd name="connsiteX8" fmla="*/ 10802530 w 11466919"/>
                <a:gd name="connsiteY8" fmla="*/ 8426126 h 8426126"/>
                <a:gd name="connsiteX0" fmla="*/ 0 w 11461268"/>
                <a:gd name="connsiteY0" fmla="*/ 3366227 h 8426126"/>
                <a:gd name="connsiteX1" fmla="*/ 580336 w 11461268"/>
                <a:gd name="connsiteY1" fmla="*/ 1735548 h 8426126"/>
                <a:gd name="connsiteX2" fmla="*/ 1009929 w 11461268"/>
                <a:gd name="connsiteY2" fmla="*/ 1049664 h 8426126"/>
                <a:gd name="connsiteX3" fmla="*/ 3998041 w 11461268"/>
                <a:gd name="connsiteY3" fmla="*/ 181012 h 8426126"/>
                <a:gd name="connsiteX4" fmla="*/ 6720840 w 11461268"/>
                <a:gd name="connsiteY4" fmla="*/ 28611 h 8426126"/>
                <a:gd name="connsiteX5" fmla="*/ 8631001 w 11461268"/>
                <a:gd name="connsiteY5" fmla="*/ 455337 h 8426126"/>
                <a:gd name="connsiteX6" fmla="*/ 11457221 w 11461268"/>
                <a:gd name="connsiteY6" fmla="*/ 4136079 h 8426126"/>
                <a:gd name="connsiteX7" fmla="*/ 9299077 w 11461268"/>
                <a:gd name="connsiteY7" fmla="*/ 6848868 h 8426126"/>
                <a:gd name="connsiteX8" fmla="*/ 10802530 w 11461268"/>
                <a:gd name="connsiteY8" fmla="*/ 8426126 h 8426126"/>
                <a:gd name="connsiteX0" fmla="*/ 0 w 11457243"/>
                <a:gd name="connsiteY0" fmla="*/ 3378874 h 8438773"/>
                <a:gd name="connsiteX1" fmla="*/ 580336 w 11457243"/>
                <a:gd name="connsiteY1" fmla="*/ 1748195 h 8438773"/>
                <a:gd name="connsiteX2" fmla="*/ 1009929 w 11457243"/>
                <a:gd name="connsiteY2" fmla="*/ 1062311 h 8438773"/>
                <a:gd name="connsiteX3" fmla="*/ 3998041 w 11457243"/>
                <a:gd name="connsiteY3" fmla="*/ 193659 h 8438773"/>
                <a:gd name="connsiteX4" fmla="*/ 6720840 w 11457243"/>
                <a:gd name="connsiteY4" fmla="*/ 41258 h 8438773"/>
                <a:gd name="connsiteX5" fmla="*/ 9337787 w 11457243"/>
                <a:gd name="connsiteY5" fmla="*/ 765199 h 8438773"/>
                <a:gd name="connsiteX6" fmla="*/ 11457221 w 11457243"/>
                <a:gd name="connsiteY6" fmla="*/ 4148726 h 8438773"/>
                <a:gd name="connsiteX7" fmla="*/ 9299077 w 11457243"/>
                <a:gd name="connsiteY7" fmla="*/ 6861515 h 8438773"/>
                <a:gd name="connsiteX8" fmla="*/ 10802530 w 11457243"/>
                <a:gd name="connsiteY8" fmla="*/ 8438773 h 8438773"/>
                <a:gd name="connsiteX0" fmla="*/ 0 w 11457243"/>
                <a:gd name="connsiteY0" fmla="*/ 3378874 h 8438773"/>
                <a:gd name="connsiteX1" fmla="*/ 801688 w 11457243"/>
                <a:gd name="connsiteY1" fmla="*/ 2949908 h 8438773"/>
                <a:gd name="connsiteX2" fmla="*/ 1009929 w 11457243"/>
                <a:gd name="connsiteY2" fmla="*/ 1062311 h 8438773"/>
                <a:gd name="connsiteX3" fmla="*/ 3998041 w 11457243"/>
                <a:gd name="connsiteY3" fmla="*/ 193659 h 8438773"/>
                <a:gd name="connsiteX4" fmla="*/ 6720840 w 11457243"/>
                <a:gd name="connsiteY4" fmla="*/ 41258 h 8438773"/>
                <a:gd name="connsiteX5" fmla="*/ 9337787 w 11457243"/>
                <a:gd name="connsiteY5" fmla="*/ 765199 h 8438773"/>
                <a:gd name="connsiteX6" fmla="*/ 11457221 w 11457243"/>
                <a:gd name="connsiteY6" fmla="*/ 4148726 h 8438773"/>
                <a:gd name="connsiteX7" fmla="*/ 9299077 w 11457243"/>
                <a:gd name="connsiteY7" fmla="*/ 6861515 h 8438773"/>
                <a:gd name="connsiteX8" fmla="*/ 10802530 w 11457243"/>
                <a:gd name="connsiteY8" fmla="*/ 8438773 h 8438773"/>
                <a:gd name="connsiteX0" fmla="*/ 0 w 11051434"/>
                <a:gd name="connsiteY0" fmla="*/ 3900371 h 8438773"/>
                <a:gd name="connsiteX1" fmla="*/ 395879 w 11051434"/>
                <a:gd name="connsiteY1" fmla="*/ 2949908 h 8438773"/>
                <a:gd name="connsiteX2" fmla="*/ 604120 w 11051434"/>
                <a:gd name="connsiteY2" fmla="*/ 1062311 h 8438773"/>
                <a:gd name="connsiteX3" fmla="*/ 3592232 w 11051434"/>
                <a:gd name="connsiteY3" fmla="*/ 193659 h 8438773"/>
                <a:gd name="connsiteX4" fmla="*/ 6315031 w 11051434"/>
                <a:gd name="connsiteY4" fmla="*/ 41258 h 8438773"/>
                <a:gd name="connsiteX5" fmla="*/ 8931978 w 11051434"/>
                <a:gd name="connsiteY5" fmla="*/ 765199 h 8438773"/>
                <a:gd name="connsiteX6" fmla="*/ 11051412 w 11051434"/>
                <a:gd name="connsiteY6" fmla="*/ 4148726 h 8438773"/>
                <a:gd name="connsiteX7" fmla="*/ 8893268 w 11051434"/>
                <a:gd name="connsiteY7" fmla="*/ 6861515 h 8438773"/>
                <a:gd name="connsiteX8" fmla="*/ 10396721 w 11051434"/>
                <a:gd name="connsiteY8" fmla="*/ 8438773 h 8438773"/>
                <a:gd name="connsiteX0" fmla="*/ 0 w 11051434"/>
                <a:gd name="connsiteY0" fmla="*/ 3900371 h 8438773"/>
                <a:gd name="connsiteX1" fmla="*/ 604120 w 11051434"/>
                <a:gd name="connsiteY1" fmla="*/ 1062311 h 8438773"/>
                <a:gd name="connsiteX2" fmla="*/ 3592232 w 11051434"/>
                <a:gd name="connsiteY2" fmla="*/ 193659 h 8438773"/>
                <a:gd name="connsiteX3" fmla="*/ 6315031 w 11051434"/>
                <a:gd name="connsiteY3" fmla="*/ 41258 h 8438773"/>
                <a:gd name="connsiteX4" fmla="*/ 8931978 w 11051434"/>
                <a:gd name="connsiteY4" fmla="*/ 765199 h 8438773"/>
                <a:gd name="connsiteX5" fmla="*/ 11051412 w 11051434"/>
                <a:gd name="connsiteY5" fmla="*/ 4148726 h 8438773"/>
                <a:gd name="connsiteX6" fmla="*/ 8893268 w 11051434"/>
                <a:gd name="connsiteY6" fmla="*/ 6861515 h 8438773"/>
                <a:gd name="connsiteX7" fmla="*/ 10396721 w 11051434"/>
                <a:gd name="connsiteY7" fmla="*/ 8438773 h 8438773"/>
                <a:gd name="connsiteX0" fmla="*/ 0 w 11051434"/>
                <a:gd name="connsiteY0" fmla="*/ 3900371 h 8438773"/>
                <a:gd name="connsiteX1" fmla="*/ 105889 w 11051434"/>
                <a:gd name="connsiteY1" fmla="*/ 2989645 h 8438773"/>
                <a:gd name="connsiteX2" fmla="*/ 604120 w 11051434"/>
                <a:gd name="connsiteY2" fmla="*/ 1062311 h 8438773"/>
                <a:gd name="connsiteX3" fmla="*/ 3592232 w 11051434"/>
                <a:gd name="connsiteY3" fmla="*/ 193659 h 8438773"/>
                <a:gd name="connsiteX4" fmla="*/ 6315031 w 11051434"/>
                <a:gd name="connsiteY4" fmla="*/ 41258 h 8438773"/>
                <a:gd name="connsiteX5" fmla="*/ 8931978 w 11051434"/>
                <a:gd name="connsiteY5" fmla="*/ 765199 h 8438773"/>
                <a:gd name="connsiteX6" fmla="*/ 11051412 w 11051434"/>
                <a:gd name="connsiteY6" fmla="*/ 4148726 h 8438773"/>
                <a:gd name="connsiteX7" fmla="*/ 8893268 w 11051434"/>
                <a:gd name="connsiteY7" fmla="*/ 6861515 h 8438773"/>
                <a:gd name="connsiteX8" fmla="*/ 10396721 w 11051434"/>
                <a:gd name="connsiteY8" fmla="*/ 8438773 h 8438773"/>
                <a:gd name="connsiteX0" fmla="*/ 0 w 11051434"/>
                <a:gd name="connsiteY0" fmla="*/ 3900371 h 8438773"/>
                <a:gd name="connsiteX1" fmla="*/ 382579 w 11051434"/>
                <a:gd name="connsiteY1" fmla="*/ 3420447 h 8438773"/>
                <a:gd name="connsiteX2" fmla="*/ 604120 w 11051434"/>
                <a:gd name="connsiteY2" fmla="*/ 1062311 h 8438773"/>
                <a:gd name="connsiteX3" fmla="*/ 3592232 w 11051434"/>
                <a:gd name="connsiteY3" fmla="*/ 193659 h 8438773"/>
                <a:gd name="connsiteX4" fmla="*/ 6315031 w 11051434"/>
                <a:gd name="connsiteY4" fmla="*/ 41258 h 8438773"/>
                <a:gd name="connsiteX5" fmla="*/ 8931978 w 11051434"/>
                <a:gd name="connsiteY5" fmla="*/ 765199 h 8438773"/>
                <a:gd name="connsiteX6" fmla="*/ 11051412 w 11051434"/>
                <a:gd name="connsiteY6" fmla="*/ 4148726 h 8438773"/>
                <a:gd name="connsiteX7" fmla="*/ 8893268 w 11051434"/>
                <a:gd name="connsiteY7" fmla="*/ 6861515 h 8438773"/>
                <a:gd name="connsiteX8" fmla="*/ 10396721 w 11051434"/>
                <a:gd name="connsiteY8" fmla="*/ 8438773 h 8438773"/>
                <a:gd name="connsiteX0" fmla="*/ 0 w 11051434"/>
                <a:gd name="connsiteY0" fmla="*/ 3870532 h 8408934"/>
                <a:gd name="connsiteX1" fmla="*/ 382579 w 11051434"/>
                <a:gd name="connsiteY1" fmla="*/ 3390608 h 8408934"/>
                <a:gd name="connsiteX2" fmla="*/ 604120 w 11051434"/>
                <a:gd name="connsiteY2" fmla="*/ 1032472 h 8408934"/>
                <a:gd name="connsiteX3" fmla="*/ 6315031 w 11051434"/>
                <a:gd name="connsiteY3" fmla="*/ 11419 h 8408934"/>
                <a:gd name="connsiteX4" fmla="*/ 8931978 w 11051434"/>
                <a:gd name="connsiteY4" fmla="*/ 735360 h 8408934"/>
                <a:gd name="connsiteX5" fmla="*/ 11051412 w 11051434"/>
                <a:gd name="connsiteY5" fmla="*/ 4118887 h 8408934"/>
                <a:gd name="connsiteX6" fmla="*/ 8893268 w 11051434"/>
                <a:gd name="connsiteY6" fmla="*/ 6831676 h 8408934"/>
                <a:gd name="connsiteX7" fmla="*/ 10396721 w 11051434"/>
                <a:gd name="connsiteY7" fmla="*/ 8408934 h 8408934"/>
                <a:gd name="connsiteX0" fmla="*/ 0 w 11051434"/>
                <a:gd name="connsiteY0" fmla="*/ 3950855 h 8489257"/>
                <a:gd name="connsiteX1" fmla="*/ 382579 w 11051434"/>
                <a:gd name="connsiteY1" fmla="*/ 3470931 h 8489257"/>
                <a:gd name="connsiteX2" fmla="*/ 843916 w 11051434"/>
                <a:gd name="connsiteY2" fmla="*/ 387234 h 8489257"/>
                <a:gd name="connsiteX3" fmla="*/ 6315031 w 11051434"/>
                <a:gd name="connsiteY3" fmla="*/ 91742 h 8489257"/>
                <a:gd name="connsiteX4" fmla="*/ 8931978 w 11051434"/>
                <a:gd name="connsiteY4" fmla="*/ 815683 h 8489257"/>
                <a:gd name="connsiteX5" fmla="*/ 11051412 w 11051434"/>
                <a:gd name="connsiteY5" fmla="*/ 4199210 h 8489257"/>
                <a:gd name="connsiteX6" fmla="*/ 8893268 w 11051434"/>
                <a:gd name="connsiteY6" fmla="*/ 6911999 h 8489257"/>
                <a:gd name="connsiteX7" fmla="*/ 10396721 w 11051434"/>
                <a:gd name="connsiteY7" fmla="*/ 8489257 h 8489257"/>
                <a:gd name="connsiteX0" fmla="*/ 0 w 11051434"/>
                <a:gd name="connsiteY0" fmla="*/ 3929177 h 8467579"/>
                <a:gd name="connsiteX1" fmla="*/ 382579 w 11051434"/>
                <a:gd name="connsiteY1" fmla="*/ 3449253 h 8467579"/>
                <a:gd name="connsiteX2" fmla="*/ 493444 w 11051434"/>
                <a:gd name="connsiteY2" fmla="*/ 410903 h 8467579"/>
                <a:gd name="connsiteX3" fmla="*/ 6315031 w 11051434"/>
                <a:gd name="connsiteY3" fmla="*/ 70064 h 8467579"/>
                <a:gd name="connsiteX4" fmla="*/ 8931978 w 11051434"/>
                <a:gd name="connsiteY4" fmla="*/ 794005 h 8467579"/>
                <a:gd name="connsiteX5" fmla="*/ 11051412 w 11051434"/>
                <a:gd name="connsiteY5" fmla="*/ 4177532 h 8467579"/>
                <a:gd name="connsiteX6" fmla="*/ 8893268 w 11051434"/>
                <a:gd name="connsiteY6" fmla="*/ 6890321 h 8467579"/>
                <a:gd name="connsiteX7" fmla="*/ 10396721 w 11051434"/>
                <a:gd name="connsiteY7" fmla="*/ 8467579 h 8467579"/>
                <a:gd name="connsiteX0" fmla="*/ 0 w 11051434"/>
                <a:gd name="connsiteY0" fmla="*/ 4171517 h 8709919"/>
                <a:gd name="connsiteX1" fmla="*/ 382579 w 11051434"/>
                <a:gd name="connsiteY1" fmla="*/ 3691593 h 8709919"/>
                <a:gd name="connsiteX2" fmla="*/ 493444 w 11051434"/>
                <a:gd name="connsiteY2" fmla="*/ 653243 h 8709919"/>
                <a:gd name="connsiteX3" fmla="*/ 6315031 w 11051434"/>
                <a:gd name="connsiteY3" fmla="*/ 17645 h 8709919"/>
                <a:gd name="connsiteX4" fmla="*/ 8931978 w 11051434"/>
                <a:gd name="connsiteY4" fmla="*/ 1036345 h 8709919"/>
                <a:gd name="connsiteX5" fmla="*/ 11051412 w 11051434"/>
                <a:gd name="connsiteY5" fmla="*/ 4419872 h 8709919"/>
                <a:gd name="connsiteX6" fmla="*/ 8893268 w 11051434"/>
                <a:gd name="connsiteY6" fmla="*/ 7132661 h 8709919"/>
                <a:gd name="connsiteX7" fmla="*/ 10396721 w 11051434"/>
                <a:gd name="connsiteY7" fmla="*/ 8709919 h 8709919"/>
                <a:gd name="connsiteX0" fmla="*/ 0 w 11131039"/>
                <a:gd name="connsiteY0" fmla="*/ 4165015 h 8703417"/>
                <a:gd name="connsiteX1" fmla="*/ 382579 w 11131039"/>
                <a:gd name="connsiteY1" fmla="*/ 3685091 h 8703417"/>
                <a:gd name="connsiteX2" fmla="*/ 493444 w 11131039"/>
                <a:gd name="connsiteY2" fmla="*/ 646741 h 8703417"/>
                <a:gd name="connsiteX3" fmla="*/ 6315031 w 11131039"/>
                <a:gd name="connsiteY3" fmla="*/ 11143 h 8703417"/>
                <a:gd name="connsiteX4" fmla="*/ 10241639 w 11131039"/>
                <a:gd name="connsiteY4" fmla="*/ 916474 h 8703417"/>
                <a:gd name="connsiteX5" fmla="*/ 11051412 w 11131039"/>
                <a:gd name="connsiteY5" fmla="*/ 4413370 h 8703417"/>
                <a:gd name="connsiteX6" fmla="*/ 8893268 w 11131039"/>
                <a:gd name="connsiteY6" fmla="*/ 7126159 h 8703417"/>
                <a:gd name="connsiteX7" fmla="*/ 10396721 w 11131039"/>
                <a:gd name="connsiteY7" fmla="*/ 8703417 h 8703417"/>
                <a:gd name="connsiteX0" fmla="*/ 0 w 10930285"/>
                <a:gd name="connsiteY0" fmla="*/ 4165015 h 8703417"/>
                <a:gd name="connsiteX1" fmla="*/ 382579 w 10930285"/>
                <a:gd name="connsiteY1" fmla="*/ 3685091 h 8703417"/>
                <a:gd name="connsiteX2" fmla="*/ 493444 w 10930285"/>
                <a:gd name="connsiteY2" fmla="*/ 646741 h 8703417"/>
                <a:gd name="connsiteX3" fmla="*/ 6315031 w 10930285"/>
                <a:gd name="connsiteY3" fmla="*/ 11143 h 8703417"/>
                <a:gd name="connsiteX4" fmla="*/ 10241639 w 10930285"/>
                <a:gd name="connsiteY4" fmla="*/ 916474 h 8703417"/>
                <a:gd name="connsiteX5" fmla="*/ 10811616 w 10930285"/>
                <a:gd name="connsiteY5" fmla="*/ 4640108 h 8703417"/>
                <a:gd name="connsiteX6" fmla="*/ 8893268 w 10930285"/>
                <a:gd name="connsiteY6" fmla="*/ 7126159 h 8703417"/>
                <a:gd name="connsiteX7" fmla="*/ 10396721 w 10930285"/>
                <a:gd name="connsiteY7" fmla="*/ 8703417 h 8703417"/>
                <a:gd name="connsiteX0" fmla="*/ 0 w 11216265"/>
                <a:gd name="connsiteY0" fmla="*/ 4165015 h 8703417"/>
                <a:gd name="connsiteX1" fmla="*/ 382579 w 11216265"/>
                <a:gd name="connsiteY1" fmla="*/ 3685091 h 8703417"/>
                <a:gd name="connsiteX2" fmla="*/ 493444 w 11216265"/>
                <a:gd name="connsiteY2" fmla="*/ 646741 h 8703417"/>
                <a:gd name="connsiteX3" fmla="*/ 6315031 w 11216265"/>
                <a:gd name="connsiteY3" fmla="*/ 11143 h 8703417"/>
                <a:gd name="connsiteX4" fmla="*/ 10241639 w 11216265"/>
                <a:gd name="connsiteY4" fmla="*/ 916474 h 8703417"/>
                <a:gd name="connsiteX5" fmla="*/ 10811616 w 11216265"/>
                <a:gd name="connsiteY5" fmla="*/ 4640108 h 8703417"/>
                <a:gd name="connsiteX6" fmla="*/ 11199008 w 11216265"/>
                <a:gd name="connsiteY6" fmla="*/ 6219205 h 8703417"/>
                <a:gd name="connsiteX7" fmla="*/ 10396721 w 11216265"/>
                <a:gd name="connsiteY7" fmla="*/ 8703417 h 8703417"/>
                <a:gd name="connsiteX0" fmla="*/ 0 w 10818953"/>
                <a:gd name="connsiteY0" fmla="*/ 4165015 h 8703417"/>
                <a:gd name="connsiteX1" fmla="*/ 382579 w 10818953"/>
                <a:gd name="connsiteY1" fmla="*/ 3685091 h 8703417"/>
                <a:gd name="connsiteX2" fmla="*/ 493444 w 10818953"/>
                <a:gd name="connsiteY2" fmla="*/ 646741 h 8703417"/>
                <a:gd name="connsiteX3" fmla="*/ 6315031 w 10818953"/>
                <a:gd name="connsiteY3" fmla="*/ 11143 h 8703417"/>
                <a:gd name="connsiteX4" fmla="*/ 10241639 w 10818953"/>
                <a:gd name="connsiteY4" fmla="*/ 916474 h 8703417"/>
                <a:gd name="connsiteX5" fmla="*/ 10811616 w 10818953"/>
                <a:gd name="connsiteY5" fmla="*/ 4640108 h 8703417"/>
                <a:gd name="connsiteX6" fmla="*/ 10396721 w 10818953"/>
                <a:gd name="connsiteY6" fmla="*/ 8703417 h 8703417"/>
                <a:gd name="connsiteX0" fmla="*/ 0 w 10848546"/>
                <a:gd name="connsiteY0" fmla="*/ 4165015 h 8703417"/>
                <a:gd name="connsiteX1" fmla="*/ 382579 w 10848546"/>
                <a:gd name="connsiteY1" fmla="*/ 3685091 h 8703417"/>
                <a:gd name="connsiteX2" fmla="*/ 493444 w 10848546"/>
                <a:gd name="connsiteY2" fmla="*/ 646741 h 8703417"/>
                <a:gd name="connsiteX3" fmla="*/ 6315031 w 10848546"/>
                <a:gd name="connsiteY3" fmla="*/ 11143 h 8703417"/>
                <a:gd name="connsiteX4" fmla="*/ 10241639 w 10848546"/>
                <a:gd name="connsiteY4" fmla="*/ 916474 h 8703417"/>
                <a:gd name="connsiteX5" fmla="*/ 10811616 w 10848546"/>
                <a:gd name="connsiteY5" fmla="*/ 4640108 h 8703417"/>
                <a:gd name="connsiteX6" fmla="*/ 10749185 w 10848546"/>
                <a:gd name="connsiteY6" fmla="*/ 5952472 h 8703417"/>
                <a:gd name="connsiteX7" fmla="*/ 10396721 w 10848546"/>
                <a:gd name="connsiteY7" fmla="*/ 8703417 h 8703417"/>
                <a:gd name="connsiteX0" fmla="*/ 0 w 11166446"/>
                <a:gd name="connsiteY0" fmla="*/ 4165015 h 8703417"/>
                <a:gd name="connsiteX1" fmla="*/ 382579 w 11166446"/>
                <a:gd name="connsiteY1" fmla="*/ 3685091 h 8703417"/>
                <a:gd name="connsiteX2" fmla="*/ 493444 w 11166446"/>
                <a:gd name="connsiteY2" fmla="*/ 646741 h 8703417"/>
                <a:gd name="connsiteX3" fmla="*/ 6315031 w 11166446"/>
                <a:gd name="connsiteY3" fmla="*/ 11143 h 8703417"/>
                <a:gd name="connsiteX4" fmla="*/ 10241639 w 11166446"/>
                <a:gd name="connsiteY4" fmla="*/ 916474 h 8703417"/>
                <a:gd name="connsiteX5" fmla="*/ 10811616 w 11166446"/>
                <a:gd name="connsiteY5" fmla="*/ 4640108 h 8703417"/>
                <a:gd name="connsiteX6" fmla="*/ 11154993 w 11166446"/>
                <a:gd name="connsiteY6" fmla="*/ 6360604 h 8703417"/>
                <a:gd name="connsiteX7" fmla="*/ 10396721 w 11166446"/>
                <a:gd name="connsiteY7" fmla="*/ 8703417 h 8703417"/>
                <a:gd name="connsiteX0" fmla="*/ 0 w 11167144"/>
                <a:gd name="connsiteY0" fmla="*/ 4165015 h 8703417"/>
                <a:gd name="connsiteX1" fmla="*/ 382579 w 11167144"/>
                <a:gd name="connsiteY1" fmla="*/ 3685091 h 8703417"/>
                <a:gd name="connsiteX2" fmla="*/ 493444 w 11167144"/>
                <a:gd name="connsiteY2" fmla="*/ 646741 h 8703417"/>
                <a:gd name="connsiteX3" fmla="*/ 6315031 w 11167144"/>
                <a:gd name="connsiteY3" fmla="*/ 11143 h 8703417"/>
                <a:gd name="connsiteX4" fmla="*/ 10241639 w 11167144"/>
                <a:gd name="connsiteY4" fmla="*/ 916474 h 8703417"/>
                <a:gd name="connsiteX5" fmla="*/ 10830064 w 11167144"/>
                <a:gd name="connsiteY5" fmla="*/ 4753477 h 8703417"/>
                <a:gd name="connsiteX6" fmla="*/ 11154993 w 11167144"/>
                <a:gd name="connsiteY6" fmla="*/ 6360604 h 8703417"/>
                <a:gd name="connsiteX7" fmla="*/ 10396721 w 11167144"/>
                <a:gd name="connsiteY7" fmla="*/ 8703417 h 8703417"/>
                <a:gd name="connsiteX0" fmla="*/ 0 w 11158576"/>
                <a:gd name="connsiteY0" fmla="*/ 4165015 h 8703417"/>
                <a:gd name="connsiteX1" fmla="*/ 382579 w 11158576"/>
                <a:gd name="connsiteY1" fmla="*/ 3685091 h 8703417"/>
                <a:gd name="connsiteX2" fmla="*/ 493444 w 11158576"/>
                <a:gd name="connsiteY2" fmla="*/ 646741 h 8703417"/>
                <a:gd name="connsiteX3" fmla="*/ 6315031 w 11158576"/>
                <a:gd name="connsiteY3" fmla="*/ 11143 h 8703417"/>
                <a:gd name="connsiteX4" fmla="*/ 10241639 w 11158576"/>
                <a:gd name="connsiteY4" fmla="*/ 916474 h 8703417"/>
                <a:gd name="connsiteX5" fmla="*/ 10830064 w 11158576"/>
                <a:gd name="connsiteY5" fmla="*/ 4753477 h 8703417"/>
                <a:gd name="connsiteX6" fmla="*/ 11154993 w 11158576"/>
                <a:gd name="connsiteY6" fmla="*/ 6360604 h 8703417"/>
                <a:gd name="connsiteX7" fmla="*/ 10396721 w 11158576"/>
                <a:gd name="connsiteY7" fmla="*/ 8703417 h 8703417"/>
                <a:gd name="connsiteX0" fmla="*/ 0 w 11526780"/>
                <a:gd name="connsiteY0" fmla="*/ 4165015 h 8680743"/>
                <a:gd name="connsiteX1" fmla="*/ 382579 w 11526780"/>
                <a:gd name="connsiteY1" fmla="*/ 3685091 h 8680743"/>
                <a:gd name="connsiteX2" fmla="*/ 493444 w 11526780"/>
                <a:gd name="connsiteY2" fmla="*/ 646741 h 8680743"/>
                <a:gd name="connsiteX3" fmla="*/ 6315031 w 11526780"/>
                <a:gd name="connsiteY3" fmla="*/ 11143 h 8680743"/>
                <a:gd name="connsiteX4" fmla="*/ 10241639 w 11526780"/>
                <a:gd name="connsiteY4" fmla="*/ 916474 h 8680743"/>
                <a:gd name="connsiteX5" fmla="*/ 10830064 w 11526780"/>
                <a:gd name="connsiteY5" fmla="*/ 4753477 h 8680743"/>
                <a:gd name="connsiteX6" fmla="*/ 11154993 w 11526780"/>
                <a:gd name="connsiteY6" fmla="*/ 6360604 h 8680743"/>
                <a:gd name="connsiteX7" fmla="*/ 11521923 w 11526780"/>
                <a:gd name="connsiteY7" fmla="*/ 8680743 h 8680743"/>
                <a:gd name="connsiteX0" fmla="*/ 0 w 11521923"/>
                <a:gd name="connsiteY0" fmla="*/ 4165015 h 8680743"/>
                <a:gd name="connsiteX1" fmla="*/ 382579 w 11521923"/>
                <a:gd name="connsiteY1" fmla="*/ 3685091 h 8680743"/>
                <a:gd name="connsiteX2" fmla="*/ 493444 w 11521923"/>
                <a:gd name="connsiteY2" fmla="*/ 646741 h 8680743"/>
                <a:gd name="connsiteX3" fmla="*/ 6315031 w 11521923"/>
                <a:gd name="connsiteY3" fmla="*/ 11143 h 8680743"/>
                <a:gd name="connsiteX4" fmla="*/ 10241639 w 11521923"/>
                <a:gd name="connsiteY4" fmla="*/ 916474 h 8680743"/>
                <a:gd name="connsiteX5" fmla="*/ 10830064 w 11521923"/>
                <a:gd name="connsiteY5" fmla="*/ 4753477 h 8680743"/>
                <a:gd name="connsiteX6" fmla="*/ 11154993 w 11521923"/>
                <a:gd name="connsiteY6" fmla="*/ 6360604 h 8680743"/>
                <a:gd name="connsiteX7" fmla="*/ 11521923 w 11521923"/>
                <a:gd name="connsiteY7" fmla="*/ 8680743 h 868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21923" h="8680743">
                  <a:moveTo>
                    <a:pt x="0" y="4165015"/>
                  </a:moveTo>
                  <a:cubicBezTo>
                    <a:pt x="17648" y="4013227"/>
                    <a:pt x="281892" y="4158101"/>
                    <a:pt x="382579" y="3685091"/>
                  </a:cubicBezTo>
                  <a:cubicBezTo>
                    <a:pt x="483266" y="3212081"/>
                    <a:pt x="-495298" y="1259066"/>
                    <a:pt x="493444" y="646741"/>
                  </a:cubicBezTo>
                  <a:cubicBezTo>
                    <a:pt x="1482186" y="34416"/>
                    <a:pt x="4690332" y="-33812"/>
                    <a:pt x="6315031" y="11143"/>
                  </a:cubicBezTo>
                  <a:cubicBezTo>
                    <a:pt x="7939730" y="56098"/>
                    <a:pt x="9489134" y="126085"/>
                    <a:pt x="10241639" y="916474"/>
                  </a:cubicBezTo>
                  <a:cubicBezTo>
                    <a:pt x="10994144" y="1706863"/>
                    <a:pt x="11397230" y="3800773"/>
                    <a:pt x="10830064" y="4753477"/>
                  </a:cubicBezTo>
                  <a:cubicBezTo>
                    <a:pt x="10262898" y="5706181"/>
                    <a:pt x="11224142" y="5683386"/>
                    <a:pt x="11154993" y="6360604"/>
                  </a:cubicBezTo>
                  <a:cubicBezTo>
                    <a:pt x="11085844" y="7037822"/>
                    <a:pt x="10916614" y="7519364"/>
                    <a:pt x="11521923" y="8680743"/>
                  </a:cubicBezTo>
                </a:path>
              </a:pathLst>
            </a:custGeom>
            <a:noFill/>
            <a:ln w="57150" cap="flat">
              <a:solidFill>
                <a:srgbClr val="E84E10">
                  <a:lumMod val="40000"/>
                  <a:lumOff val="60000"/>
                </a:srgbClr>
              </a:solidFill>
              <a:prstDash val="solid"/>
              <a:round/>
              <a:tailEnd type="triangle"/>
            </a:ln>
            <a:effectLst/>
            <a:sp3d/>
          </p:spPr>
          <p:txBody>
            <a:bodyPr rot="0" spcFirstLastPara="1" vertOverflow="overflow" horzOverflow="overflow" vert="horz" wrap="square" lIns="91440" tIns="45720" rIns="91440" bIns="45720" numCol="1" spcCol="38100" rtlCol="0" anchor="t">
              <a:noAutofit/>
            </a:bodyPr>
            <a:lstStyle/>
            <a:p>
              <a:pPr marL="0" marR="0" lvl="0" indent="0" algn="l" defTabSz="914411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00" b="0" i="0" u="none" strike="noStrike" kern="0" cap="none" spc="0" normalizeH="0" baseline="0" noProof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2103413" y="1393771"/>
              <a:ext cx="4624899" cy="2225333"/>
            </a:xfrm>
            <a:custGeom>
              <a:avLst/>
              <a:gdLst>
                <a:gd name="connsiteX0" fmla="*/ 0 w 4624899"/>
                <a:gd name="connsiteY0" fmla="*/ 653472 h 2225333"/>
                <a:gd name="connsiteX1" fmla="*/ 521435 w 4624899"/>
                <a:gd name="connsiteY1" fmla="*/ 245392 h 2225333"/>
                <a:gd name="connsiteX2" fmla="*/ 1571861 w 4624899"/>
                <a:gd name="connsiteY2" fmla="*/ 18682 h 2225333"/>
                <a:gd name="connsiteX3" fmla="*/ 2735643 w 4624899"/>
                <a:gd name="connsiteY3" fmla="*/ 222721 h 2225333"/>
                <a:gd name="connsiteX4" fmla="*/ 2274665 w 4624899"/>
                <a:gd name="connsiteY4" fmla="*/ 1870153 h 2225333"/>
                <a:gd name="connsiteX5" fmla="*/ 4624899 w 4624899"/>
                <a:gd name="connsiteY5" fmla="*/ 2225333 h 222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4899" h="2225333">
                  <a:moveTo>
                    <a:pt x="0" y="653472"/>
                  </a:moveTo>
                  <a:cubicBezTo>
                    <a:pt x="129729" y="502331"/>
                    <a:pt x="259458" y="351190"/>
                    <a:pt x="521435" y="245392"/>
                  </a:cubicBezTo>
                  <a:cubicBezTo>
                    <a:pt x="783412" y="139594"/>
                    <a:pt x="1202826" y="22460"/>
                    <a:pt x="1571861" y="18682"/>
                  </a:cubicBezTo>
                  <a:cubicBezTo>
                    <a:pt x="1940896" y="14903"/>
                    <a:pt x="2618509" y="-85857"/>
                    <a:pt x="2735643" y="222721"/>
                  </a:cubicBezTo>
                  <a:cubicBezTo>
                    <a:pt x="2852777" y="531299"/>
                    <a:pt x="1959789" y="1536384"/>
                    <a:pt x="2274665" y="1870153"/>
                  </a:cubicBezTo>
                  <a:cubicBezTo>
                    <a:pt x="2589541" y="2203922"/>
                    <a:pt x="3607220" y="2214627"/>
                    <a:pt x="4624899" y="2225333"/>
                  </a:cubicBezTo>
                </a:path>
              </a:pathLst>
            </a:custGeom>
            <a:noFill/>
            <a:ln w="19050" cap="flat" cmpd="sng" algn="ctr">
              <a:solidFill>
                <a:srgbClr val="001A3B"/>
              </a:solidFill>
              <a:prstDash val="sysDot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2851559" y="1744962"/>
              <a:ext cx="528991" cy="415636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8" name="Straight Connector 87"/>
            <p:cNvCxnSpPr/>
            <p:nvPr/>
          </p:nvCxnSpPr>
          <p:spPr>
            <a:xfrm>
              <a:off x="4383829" y="2477993"/>
              <a:ext cx="185010" cy="789804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9" name="Straight Connector 88"/>
            <p:cNvCxnSpPr/>
            <p:nvPr/>
          </p:nvCxnSpPr>
          <p:spPr>
            <a:xfrm flipH="1" flipV="1">
              <a:off x="6710688" y="2901828"/>
              <a:ext cx="88138" cy="514784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0" name="Straight Connector 89"/>
            <p:cNvCxnSpPr/>
            <p:nvPr/>
          </p:nvCxnSpPr>
          <p:spPr>
            <a:xfrm flipV="1">
              <a:off x="2853516" y="1290193"/>
              <a:ext cx="1110389" cy="1187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1" name="Straight Connector 90"/>
            <p:cNvCxnSpPr/>
            <p:nvPr/>
          </p:nvCxnSpPr>
          <p:spPr>
            <a:xfrm>
              <a:off x="1873364" y="2266366"/>
              <a:ext cx="105125" cy="848907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2" name="Straight Connector 91"/>
            <p:cNvCxnSpPr/>
            <p:nvPr/>
          </p:nvCxnSpPr>
          <p:spPr>
            <a:xfrm flipV="1">
              <a:off x="4928839" y="2853310"/>
              <a:ext cx="1537794" cy="414487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3" name="Straight Connector 92"/>
            <p:cNvCxnSpPr/>
            <p:nvPr/>
          </p:nvCxnSpPr>
          <p:spPr>
            <a:xfrm flipV="1">
              <a:off x="1932871" y="893682"/>
              <a:ext cx="473555" cy="930134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4" name="Straight Connector 93"/>
            <p:cNvCxnSpPr/>
            <p:nvPr/>
          </p:nvCxnSpPr>
          <p:spPr>
            <a:xfrm flipV="1">
              <a:off x="2406426" y="842374"/>
              <a:ext cx="3458596" cy="30245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5" name="Straight Connector 94"/>
            <p:cNvCxnSpPr/>
            <p:nvPr/>
          </p:nvCxnSpPr>
          <p:spPr>
            <a:xfrm>
              <a:off x="5865022" y="880939"/>
              <a:ext cx="718948" cy="1601114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5865022" y="859824"/>
              <a:ext cx="1027423" cy="1273318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7" name="Straight Connector 96"/>
            <p:cNvCxnSpPr/>
            <p:nvPr/>
          </p:nvCxnSpPr>
          <p:spPr>
            <a:xfrm>
              <a:off x="6901476" y="2133142"/>
              <a:ext cx="184065" cy="1322983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2050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Anycast: when the same place exists many times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330506" y="4359363"/>
            <a:ext cx="6999611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routing image: </a:t>
            </a:r>
            <a:r>
              <a:rPr kumimoji="0" lang="en-GB" sz="800" b="0" i="0" u="none" strike="noStrike" kern="0" cap="none" spc="0" normalizeH="0" baseline="0" noProof="0" dirty="0" err="1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SIDNlabs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- https://</a:t>
            </a: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www.sidnlabs.nl/en/news-and-blogs/the-bgp-tuner-intuitive-management-applied-to-dns-anycast-infrastructure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667350"/>
            <a:ext cx="5547532" cy="36711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26628" y="950207"/>
            <a:ext cx="330292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So we used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3 (now: 2) sites</a:t>
            </a:r>
          </a:p>
          <a:p>
            <a:pPr marL="457200" lvl="0" indent="-457200" defTabSz="91440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one VM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at each site</a:t>
            </a:r>
            <a:b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exposing </a:t>
            </a:r>
            <a:r>
              <a:rPr lang="en-US" dirty="0" smtClean="0">
                <a:solidFill>
                  <a:srgbClr val="6F2575"/>
                </a:solidFill>
                <a:latin typeface="Calibri"/>
                <a:sym typeface="Arial"/>
              </a:rPr>
              <a:t>2a07:8504:01a0</a:t>
            </a:r>
            <a:r>
              <a:rPr lang="en-US" dirty="0">
                <a:solidFill>
                  <a:srgbClr val="6F2575"/>
                </a:solidFill>
                <a:latin typeface="Calibri"/>
                <a:sym typeface="Arial"/>
              </a:rPr>
              <a:t>::1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smallest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v6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subnet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(/48)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bird + a service probe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each site’s own ASN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some IRR DB editing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v4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is similar, with a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/</a:t>
            </a:r>
            <a:r>
              <a:rPr lang="en-US" dirty="0" smtClean="0">
                <a:solidFill>
                  <a:srgbClr val="6F2575"/>
                </a:solidFill>
                <a:latin typeface="Calibri"/>
                <a:cs typeface="Arial"/>
                <a:sym typeface="Arial"/>
              </a:rPr>
              <a:t>24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and some monitoring</a:t>
            </a:r>
          </a:p>
        </p:txBody>
      </p:sp>
    </p:spTree>
    <p:extLst>
      <p:ext uri="{BB962C8B-B14F-4D97-AF65-F5344CB8AC3E}">
        <p14:creationId xmlns:p14="http://schemas.microsoft.com/office/powerpoint/2010/main" val="4206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you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 health checker to drive </a:t>
            </a:r>
            <a:br>
              <a:rPr lang="en-GB" dirty="0" smtClean="0"/>
            </a:br>
            <a:r>
              <a:rPr lang="en-GB" dirty="0" smtClean="0"/>
              <a:t>the local BGP daemon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 BGP talker, such as bird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 </a:t>
            </a:r>
            <a:r>
              <a:rPr lang="en-GB" i="1" dirty="0" smtClean="0"/>
              <a:t>very</a:t>
            </a:r>
            <a:r>
              <a:rPr lang="en-GB" dirty="0" smtClean="0"/>
              <a:t> simple </a:t>
            </a:r>
            <a:r>
              <a:rPr lang="en-GB" dirty="0" err="1" smtClean="0"/>
              <a:t>config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BIRD </a:t>
            </a:r>
            <a:r>
              <a:rPr lang="en-GB" dirty="0" err="1" smtClean="0"/>
              <a:t>config</a:t>
            </a:r>
            <a:r>
              <a:rPr lang="en-GB" dirty="0" smtClean="0"/>
              <a:t> and probes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759200" y="816664"/>
            <a:ext cx="5275943" cy="36574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include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"/</a:t>
            </a:r>
            <a:r>
              <a:rPr lang="en-GB" sz="7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etc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/</a:t>
            </a:r>
            <a:r>
              <a:rPr lang="en-GB" sz="7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bird.d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/*.</a:t>
            </a:r>
            <a:r>
              <a:rPr lang="en-GB" sz="7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conf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";</a:t>
            </a:r>
          </a:p>
          <a:p>
            <a:pPr defTabSz="825500" hangingPunct="0"/>
            <a:endParaRPr lang="en-GB" sz="700" dirty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router id 194.171.98.77;</a:t>
            </a:r>
          </a:p>
          <a:p>
            <a:pPr defTabSz="825500" hangingPunct="0"/>
            <a:endParaRPr lang="en-GB" sz="700" dirty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define ASN_OWN         = 65530;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define ASN_NEIGHBOUR   = </a:t>
            </a:r>
            <a:r>
              <a:rPr lang="en-GB" sz="70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1104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define ADDR_NEIGHBOUR4 = 194.171.98.94;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define ADDR_NEIGHBOUR6 = 2a07:8500:120:e011::1;</a:t>
            </a:r>
          </a:p>
          <a:p>
            <a:pPr defTabSz="825500" hangingPunct="0"/>
            <a:endParaRPr lang="en-GB" sz="700" dirty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protocol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device 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{ scan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time 10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; }</a:t>
            </a:r>
            <a:endParaRPr lang="en-GB" sz="700" dirty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endParaRPr lang="en-GB" sz="700" dirty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protocol direct direct1 {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interface "lo";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ipv4 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{ import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all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;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export none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;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};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ipv6 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{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import all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;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export none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;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};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}</a:t>
            </a:r>
          </a:p>
          <a:p>
            <a:pPr defTabSz="825500" hangingPunct="0"/>
            <a:endParaRPr lang="en-GB" sz="700" dirty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template </a:t>
            </a:r>
            <a:r>
              <a:rPr lang="en-GB" sz="7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bgp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bgp_peers4 {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local as ASN_OWN;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ipv4 {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import none;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export filter </a:t>
            </a:r>
            <a:r>
              <a:rPr lang="en-GB" sz="7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match_route_filter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};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}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template </a:t>
            </a:r>
            <a:r>
              <a:rPr lang="en-GB" sz="7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bgp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bgp_peers6 {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local as ASN_OWN;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ipv6 {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import none;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export filter match_route6_filter;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};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}</a:t>
            </a: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protocol </a:t>
            </a:r>
            <a:r>
              <a:rPr lang="en-GB" sz="7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bgp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BGP4 from bgp_peers4 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{ disabled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no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; </a:t>
            </a:r>
            <a:r>
              <a:rPr lang="en-GB" sz="700" dirty="0" err="1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neighbor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ADDR_NEIGHBOUR4 as ASN_NEIGHBOUR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; }</a:t>
            </a:r>
            <a:endParaRPr lang="en-GB" sz="700" dirty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protocol </a:t>
            </a:r>
            <a:r>
              <a:rPr lang="en-GB" sz="7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bgp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BGP6 from bgp_peers6 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{ disabled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no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; </a:t>
            </a:r>
            <a:r>
              <a:rPr lang="en-GB" sz="700" dirty="0" err="1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neighbor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 </a:t>
            </a:r>
            <a:r>
              <a:rPr lang="en-GB" sz="700" dirty="0">
                <a:solidFill>
                  <a:srgbClr val="6F2575"/>
                </a:solidFill>
                <a:latin typeface="Courier" pitchFamily="49" charset="0"/>
                <a:sym typeface="Arial"/>
              </a:rPr>
              <a:t>ADDR_NEIGHBOUR6 as ASN_NEIGHBOUR</a:t>
            </a:r>
            <a:r>
              <a:rPr lang="en-GB" sz="7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; }</a:t>
            </a:r>
            <a:endParaRPr lang="en-GB" sz="700" dirty="0">
              <a:solidFill>
                <a:srgbClr val="6F2575"/>
              </a:solidFill>
              <a:latin typeface="Courier" pitchFamily="49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25" y="2773671"/>
            <a:ext cx="3180358" cy="1641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# Generated 2023-02-05 14:49:36.063331 </a:t>
            </a:r>
            <a:endParaRPr lang="en-US" sz="1000" dirty="0" smtClean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US" sz="10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# by </a:t>
            </a:r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anycast-</a:t>
            </a:r>
            <a:r>
              <a:rPr lang="en-US" sz="10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healthchecker</a:t>
            </a:r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(</a:t>
            </a:r>
            <a:r>
              <a:rPr lang="en-US" sz="100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pid</a:t>
            </a:r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=1299)</a:t>
            </a:r>
          </a:p>
          <a:p>
            <a:pPr defTabSz="825500" hangingPunct="0"/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# 2001:db8::1/128 is a dummy IP Prefix. </a:t>
            </a:r>
            <a:endParaRPr lang="en-US" sz="1000" dirty="0" smtClean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US" sz="10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# It </a:t>
            </a:r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should NOT be used and REMOVED </a:t>
            </a:r>
            <a:endParaRPr lang="en-US" sz="1000" dirty="0" smtClean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US" sz="10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# from </a:t>
            </a:r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the constant.</a:t>
            </a:r>
          </a:p>
          <a:p>
            <a:pPr defTabSz="825500" hangingPunct="0"/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define ACAST6_PS_ADVERTISE =</a:t>
            </a:r>
          </a:p>
          <a:p>
            <a:pPr defTabSz="825500" hangingPunct="0"/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[</a:t>
            </a:r>
          </a:p>
          <a:p>
            <a:pPr defTabSz="825500" hangingPunct="0"/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2001:db8::1/128,</a:t>
            </a:r>
          </a:p>
          <a:p>
            <a:pPr defTabSz="825500" hangingPunct="0"/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2a07:8504:1a0::1/128</a:t>
            </a:r>
          </a:p>
          <a:p>
            <a:pPr defTabSz="825500" hangingPunct="0"/>
            <a:r>
              <a:rPr lang="en-US" sz="1000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</a:t>
            </a:r>
            <a:r>
              <a:rPr lang="en-US" sz="1000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];</a:t>
            </a:r>
            <a:endParaRPr lang="en-US" sz="1000" dirty="0">
              <a:solidFill>
                <a:srgbClr val="6F2575"/>
              </a:solidFill>
              <a:latin typeface="Courier" pitchFamily="49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7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Service status verification tool needed to ‘drive’ bird actions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 smtClean="0"/>
              <a:t>anycast_healthchecker</a:t>
            </a:r>
            <a:r>
              <a:rPr lang="en-GB" dirty="0" smtClean="0"/>
              <a:t> by </a:t>
            </a:r>
            <a:r>
              <a:rPr lang="en-GB" dirty="0" err="1" smtClean="0"/>
              <a:t>Pavlos</a:t>
            </a:r>
            <a:r>
              <a:rPr lang="en-GB" dirty="0" smtClean="0"/>
              <a:t> </a:t>
            </a:r>
            <a:r>
              <a:rPr lang="en-GB" dirty="0" err="1" smtClean="0"/>
              <a:t>Parissis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with </a:t>
            </a:r>
            <a:r>
              <a:rPr lang="en-GB" dirty="0" err="1" smtClean="0"/>
              <a:t>HAproxy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on the front-end host </a:t>
            </a:r>
            <a:br>
              <a:rPr lang="en-GB" dirty="0" smtClean="0"/>
            </a:br>
            <a:r>
              <a:rPr lang="en-GB" dirty="0" smtClean="0"/>
              <a:t>on each site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But what is ‘healthy’?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38125" y="3078821"/>
            <a:ext cx="5413827" cy="13952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[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haproxy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]</a:t>
            </a:r>
          </a:p>
          <a:p>
            <a:pPr defTabSz="825500" hangingPunct="0"/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check_cmd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= /usr/local/sbin/check_haproxy.sh</a:t>
            </a:r>
          </a:p>
          <a:p>
            <a:pPr defTabSz="825500" hangingPunct="0"/>
            <a:r>
              <a:rPr lang="en-US" sz="1050" b="1" dirty="0" err="1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on_disabled</a:t>
            </a:r>
            <a:r>
              <a:rPr lang="en-US" sz="1050" b="1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    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= withdraw</a:t>
            </a:r>
          </a:p>
          <a:p>
            <a:pPr defTabSz="825500" hangingPunct="0"/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ip_prefix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= </a:t>
            </a:r>
            <a:r>
              <a:rPr lang="en-US" sz="1050" b="1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145.116.216.1/32</a:t>
            </a:r>
            <a:endParaRPr lang="en-US" sz="1050" b="1" dirty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[haproxy6]</a:t>
            </a:r>
          </a:p>
          <a:p>
            <a:pPr defTabSz="825500" hangingPunct="0"/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check_cmd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= /usr/local/sbin/check_haproxy.sh</a:t>
            </a:r>
          </a:p>
          <a:p>
            <a:pPr defTabSz="825500" hangingPunct="0"/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on_disabled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= withdraw</a:t>
            </a:r>
          </a:p>
          <a:p>
            <a:pPr defTabSz="825500" hangingPunct="0"/>
            <a:r>
              <a:rPr lang="en-US" sz="1050" b="1" dirty="0" err="1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ip_prefix</a:t>
            </a:r>
            <a:r>
              <a:rPr lang="en-US" sz="1050" b="1" dirty="0" smtClean="0">
                <a:solidFill>
                  <a:srgbClr val="6F2575"/>
                </a:solidFill>
                <a:latin typeface="Courier" pitchFamily="49" charset="0"/>
                <a:sym typeface="Arial"/>
              </a:rPr>
              <a:t>      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= 2a07:8504:1a0::1/128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3602" y="1721808"/>
            <a:ext cx="5413827" cy="1556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Packager    : Mischa </a:t>
            </a:r>
            <a:r>
              <a:rPr lang="en-US" sz="105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Sallé</a:t>
            </a:r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 &lt;msalle@nikhef.nl&gt;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Vendor      : 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Pavlos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Parissis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&lt;pavlos.parissis@gmail.com&gt;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URL         : https://github.com/unixsurfer/anycast_healthchecker</a:t>
            </a:r>
          </a:p>
          <a:p>
            <a:pPr defTabSz="825500" hangingPunct="0"/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Summary     : A </a:t>
            </a:r>
            <a:r>
              <a:rPr lang="en-US" sz="105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healthchecker</a:t>
            </a:r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 for Anycasted Services</a:t>
            </a:r>
          </a:p>
          <a:p>
            <a:pPr defTabSz="825500" hangingPunct="0"/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Description :</a:t>
            </a:r>
          </a:p>
          <a:p>
            <a:pPr defTabSz="825500" hangingPunct="0"/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Anycast-</a:t>
            </a:r>
            <a:r>
              <a:rPr lang="en-US" sz="1050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healthchecker</a:t>
            </a:r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 monitors a service by doing periodic health</a:t>
            </a:r>
          </a:p>
          <a:p>
            <a:pPr defTabSz="825500" hangingPunct="0"/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checks and based on the result instructs Bird daemon to either</a:t>
            </a:r>
          </a:p>
          <a:p>
            <a:pPr defTabSz="825500" hangingPunct="0"/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advertise or withdraw the route to reach the monitored service. As</a:t>
            </a:r>
          </a:p>
          <a:p>
            <a:pPr defTabSz="825500" hangingPunct="0"/>
            <a:r>
              <a:rPr lang="en-US" sz="1050" dirty="0">
                <a:solidFill>
                  <a:srgbClr val="6F2575"/>
                </a:solidFill>
                <a:latin typeface="Courier" pitchFamily="49" charset="0"/>
                <a:sym typeface="Arial"/>
              </a:rPr>
              <a:t>a result Bird will only advertise routes for healthy services.</a:t>
            </a:r>
          </a:p>
        </p:txBody>
      </p:sp>
    </p:spTree>
    <p:extLst>
      <p:ext uri="{BB962C8B-B14F-4D97-AF65-F5344CB8AC3E}">
        <p14:creationId xmlns:p14="http://schemas.microsoft.com/office/powerpoint/2010/main" val="41046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7"/>
            <a:ext cx="8669759" cy="389290"/>
          </a:xfrm>
        </p:spPr>
        <p:txBody>
          <a:bodyPr/>
          <a:lstStyle/>
          <a:p>
            <a:r>
              <a:rPr lang="en-GB" dirty="0" smtClean="0">
                <a:solidFill>
                  <a:srgbClr val="6F2575"/>
                </a:solidFill>
              </a:rPr>
              <a:t>But since Nikhef also has local HA with two back-ends, either is OK!</a:t>
            </a:r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Both Delegation Service and filtering WAYF should be up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653268" y="1420920"/>
            <a:ext cx="5413827" cy="33342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# Checks WAYF 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backends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, at least one should be up or starting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# i.e. in state 2 or 3 (see Section 9.3 Unix Socket commands in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# management.txt).</a:t>
            </a:r>
          </a:p>
          <a:p>
            <a:pPr defTabSz="825500" hangingPunct="0"/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check_wayf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()    {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echo $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state_cmd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|\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socat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unix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-connect:${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haproxy_socket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} 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stdio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|\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grep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$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wayf_pattern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|\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cut -d' ' -f${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site_col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},${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state_col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} |\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while read 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wayf_site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wayf_state</a:t>
            </a:r>
            <a:endParaRPr lang="en-US" sz="1050" b="1" dirty="0">
              <a:solidFill>
                <a:srgbClr val="6F2575"/>
              </a:solidFill>
              <a:latin typeface="Courier" pitchFamily="49" charset="0"/>
              <a:sym typeface="Arial"/>
            </a:endParaRP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do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if [ "$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wayf_state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" -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ge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1 -a "$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wayf_state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" -le 2 ];then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    # Found at least one up DS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    info "WAYF $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wayf_site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has state $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wayf_state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"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    return 1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else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    warn "WAYF $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wayf_site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has state $</a:t>
            </a:r>
            <a:r>
              <a:rPr lang="en-US" sz="1050" b="1" dirty="0" err="1">
                <a:solidFill>
                  <a:srgbClr val="6F2575"/>
                </a:solidFill>
                <a:latin typeface="Courier" pitchFamily="49" charset="0"/>
                <a:sym typeface="Arial"/>
              </a:rPr>
              <a:t>wayf_state</a:t>
            </a:r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" &gt;&amp;2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    fi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done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    return $((1-$?))</a:t>
            </a:r>
          </a:p>
          <a:p>
            <a:pPr defTabSz="825500" hangingPunct="0"/>
            <a:r>
              <a:rPr lang="en-US" sz="1050" b="1" dirty="0">
                <a:solidFill>
                  <a:srgbClr val="6F2575"/>
                </a:solidFill>
                <a:latin typeface="Courier" pitchFamily="49" charset="0"/>
                <a:sym typeface="Arial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629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Getting </a:t>
            </a:r>
            <a:r>
              <a:rPr lang="en-US" dirty="0"/>
              <a:t>2a07:8504:01a0</a:t>
            </a:r>
            <a:r>
              <a:rPr lang="en-US" dirty="0" smtClean="0"/>
              <a:t>::/48 </a:t>
            </a:r>
            <a:r>
              <a:rPr lang="en-US" dirty="0"/>
              <a:t>out there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440649" y="438180"/>
            <a:ext cx="8594523" cy="4043802"/>
            <a:chOff x="-1780924" y="-569082"/>
            <a:chExt cx="10806716" cy="50846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7211" y="-569082"/>
              <a:ext cx="3978581" cy="5084659"/>
            </a:xfrm>
            <a:prstGeom prst="rect">
              <a:avLst/>
            </a:prstGeom>
          </p:spPr>
        </p:pic>
        <p:sp>
          <p:nvSpPr>
            <p:cNvPr id="6" name="Chevron 5"/>
            <p:cNvSpPr/>
            <p:nvPr/>
          </p:nvSpPr>
          <p:spPr>
            <a:xfrm>
              <a:off x="3370811" y="1252887"/>
              <a:ext cx="493059" cy="1440719"/>
            </a:xfrm>
            <a:prstGeom prst="chevron">
              <a:avLst/>
            </a:prstGeom>
            <a:solidFill>
              <a:srgbClr val="F6791C"/>
            </a:solidFill>
            <a:ln>
              <a:solidFill>
                <a:srgbClr val="003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25" b="0" i="0" u="none" strike="noStrike" kern="0" cap="all" spc="0" normalizeH="0" baseline="0" noProof="0">
                <a:ln>
                  <a:noFill/>
                </a:ln>
                <a:solidFill>
                  <a:srgbClr val="E6223C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780924" y="152668"/>
              <a:ext cx="4939316" cy="346132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4272782"/>
            <a:ext cx="381835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route maps: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bgp.tools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for 145.116.216.0/24 – IPv6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 similar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7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4826244" cy="40011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0" y="258743"/>
            <a:ext cx="7649939" cy="4306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53" y="238125"/>
            <a:ext cx="3798277" cy="4327200"/>
          </a:xfrm>
          <a:prstGeom prst="rect">
            <a:avLst/>
          </a:prstGeom>
          <a:effectLst>
            <a:glow rad="101600">
              <a:srgbClr val="001A3B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14959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7AD4A-C94A-7B42-9E17-606C7F366C4B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7F8D9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trust </a:t>
            </a:r>
            <a:r>
              <a:rPr lang="en-US" dirty="0"/>
              <a:t>flows from the (research) </a:t>
            </a:r>
            <a:r>
              <a:rPr lang="en-US" dirty="0" smtClean="0"/>
              <a:t>community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652056" y="4804515"/>
            <a:ext cx="3976687" cy="27463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t>Building the anycasted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t>RCauth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8D9E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</a:rPr>
              <a:t> Federated authentication proxy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7F8D9E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247804" y="4528002"/>
            <a:ext cx="8326438" cy="169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00" dirty="0"/>
              <a:t>AARC Blueprint Architecture (2019) AARC-G045 https://aarc-community.org/guidelines/aarc-g045/; stacked proxies: EOSC AAI Architecture</a:t>
            </a:r>
            <a:br>
              <a:rPr lang="en-US" sz="900" dirty="0"/>
            </a:br>
            <a:r>
              <a:rPr lang="en-US" sz="900" dirty="0" smtClean="0"/>
              <a:t>EOSC </a:t>
            </a:r>
            <a:r>
              <a:rPr lang="en-US" sz="900" dirty="0"/>
              <a:t>Authentication and Authorization Infrastructure (</a:t>
            </a:r>
            <a:r>
              <a:rPr lang="en-US" sz="900" dirty="0" smtClean="0"/>
              <a:t>AAI), ISBN </a:t>
            </a:r>
            <a:r>
              <a:rPr lang="en-GB" sz="900" dirty="0"/>
              <a:t>978-92-76-28113-9, </a:t>
            </a:r>
            <a:r>
              <a:rPr lang="en-GB" sz="900" dirty="0">
                <a:hlinkClick r:id="rId2"/>
              </a:rPr>
              <a:t>http://</a:t>
            </a:r>
            <a:r>
              <a:rPr lang="en-GB" sz="900" dirty="0" smtClean="0">
                <a:hlinkClick r:id="rId2"/>
              </a:rPr>
              <a:t>doi.org/10.2777/8702</a:t>
            </a:r>
            <a:r>
              <a:rPr lang="en-GB" sz="900" dirty="0" smtClean="0"/>
              <a:t> 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958362"/>
            <a:ext cx="4698743" cy="356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53" y="1199709"/>
            <a:ext cx="3010689" cy="3173941"/>
          </a:xfrm>
          <a:prstGeom prst="rect">
            <a:avLst/>
          </a:prstGeom>
          <a:solidFill>
            <a:srgbClr val="FFFFFF"/>
          </a:solidFill>
          <a:effectLst>
            <a:glow rad="101600">
              <a:srgbClr val="6F2575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476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26" y="1258774"/>
            <a:ext cx="4704722" cy="32712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Shortest path, also when mixing with the default-free zone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822819" y="3659989"/>
            <a:ext cx="432837" cy="23727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924637" y="3897260"/>
            <a:ext cx="1898183" cy="37829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202020" y="4141004"/>
            <a:ext cx="2369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rcauth.eu HA proxy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147" y="758449"/>
            <a:ext cx="736307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[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root@kwark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~]# traceroute -IA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145.116.216.1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traceroute to 145.116.216.1 (145.116.216.1), 30 hops max, 60 byte packets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1  cmbr.connected.by.freedominter.net </a:t>
            </a:r>
            <a:b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185.93.175.234) [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AS206238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]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2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connected.by.freedom.nl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/>
            </a:r>
            <a:b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185.93.175.240) [AS206238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]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3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et-0-0-0-1002.core1.fi001.nl.freedomnet.nl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/>
            </a:r>
            <a:b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185.93.175.208) [AS206238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]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4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as1104.frys-ix.net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(185.1.203.66)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[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*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]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5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parkwachter.nikhef.nl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/>
            </a:r>
            <a:b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192.16.186.141) [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AS1104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]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6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gw-anyc-01.rcauth.eu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/>
            </a:r>
            <a:b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</a:b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     (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145.116.216.1) [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AS786/AS5408/AS1104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]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3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IPv4 </a:t>
            </a:r>
            <a:r>
              <a:rPr lang="en-US" sz="1800" b="1" dirty="0" smtClean="0">
                <a:solidFill>
                  <a:srgbClr val="6F2575"/>
                </a:solidFill>
              </a:rPr>
              <a:t>/24</a:t>
            </a:r>
            <a:r>
              <a:rPr lang="en-US" sz="1800" dirty="0" smtClean="0">
                <a:solidFill>
                  <a:srgbClr val="6F2575"/>
                </a:solidFill>
              </a:rPr>
              <a:t> </a:t>
            </a:r>
            <a:r>
              <a:rPr lang="en-US" sz="1800" dirty="0" err="1" smtClean="0">
                <a:solidFill>
                  <a:srgbClr val="6F2575"/>
                </a:solidFill>
              </a:rPr>
              <a:t>netblock</a:t>
            </a:r>
            <a:r>
              <a:rPr lang="en-US" sz="1800" dirty="0" smtClean="0">
                <a:solidFill>
                  <a:srgbClr val="6F2575"/>
                </a:solidFill>
              </a:rPr>
              <a:t> and IPv6 </a:t>
            </a:r>
            <a:r>
              <a:rPr lang="en-US" sz="1800" b="1" dirty="0" smtClean="0">
                <a:solidFill>
                  <a:srgbClr val="6F2575"/>
                </a:solidFill>
              </a:rPr>
              <a:t>/48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your own, or a friendly, </a:t>
            </a:r>
            <a:r>
              <a:rPr lang="en-US" sz="1800" b="1" dirty="0" smtClean="0">
                <a:solidFill>
                  <a:srgbClr val="6F2575"/>
                </a:solidFill>
              </a:rPr>
              <a:t>ASN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a set of corresponding </a:t>
            </a:r>
            <a:r>
              <a:rPr lang="en-US" sz="1800" b="1" dirty="0" smtClean="0">
                <a:solidFill>
                  <a:srgbClr val="6F2575"/>
                </a:solidFill>
              </a:rPr>
              <a:t>IRR route objects</a:t>
            </a:r>
            <a:r>
              <a:rPr lang="en-US" sz="1800" dirty="0" smtClean="0">
                <a:solidFill>
                  <a:srgbClr val="6F2575"/>
                </a:solidFill>
              </a:rPr>
              <a:t>, and either none, or a correct RPKI</a:t>
            </a:r>
            <a:br>
              <a:rPr lang="en-US" sz="1800" dirty="0" smtClean="0">
                <a:solidFill>
                  <a:srgbClr val="6F2575"/>
                </a:solidFill>
              </a:rPr>
            </a:br>
            <a:r>
              <a:rPr lang="en-US" sz="1600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		(easily done in your local RIR registry: APNIC, RIPE, ARIN, </a:t>
            </a:r>
            <a:r>
              <a:rPr lang="en-US" sz="1600" i="1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AfriNIC</a:t>
            </a:r>
            <a:r>
              <a:rPr lang="en-US" sz="1600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, LACNIC)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6F2575"/>
                </a:solidFill>
              </a:rPr>
              <a:t>front-end service (</a:t>
            </a:r>
            <a:r>
              <a:rPr lang="en-US" sz="1800" b="1" dirty="0" err="1" smtClean="0">
                <a:solidFill>
                  <a:srgbClr val="6F2575"/>
                </a:solidFill>
              </a:rPr>
              <a:t>HAproxy</a:t>
            </a:r>
            <a:r>
              <a:rPr lang="en-US" sz="1800" b="1" dirty="0" smtClean="0">
                <a:solidFill>
                  <a:srgbClr val="6F2575"/>
                </a:solidFill>
              </a:rPr>
              <a:t>)</a:t>
            </a:r>
            <a:r>
              <a:rPr lang="en-US" sz="1800" dirty="0" smtClean="0">
                <a:solidFill>
                  <a:srgbClr val="6F2575"/>
                </a:solidFill>
              </a:rPr>
              <a:t> for the Delegation Service and filtering WAYF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6F2575"/>
                </a:solidFill>
              </a:rPr>
              <a:t>bird</a:t>
            </a:r>
            <a:r>
              <a:rPr lang="en-US" sz="1800" dirty="0" smtClean="0">
                <a:solidFill>
                  <a:srgbClr val="6F2575"/>
                </a:solidFill>
              </a:rPr>
              <a:t> (or quagga) with a service </a:t>
            </a:r>
            <a:r>
              <a:rPr lang="en-US" sz="1800" b="1" dirty="0" smtClean="0">
                <a:solidFill>
                  <a:srgbClr val="6F2575"/>
                </a:solidFill>
              </a:rPr>
              <a:t>health checker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r>
              <a:rPr lang="en-US" sz="1800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But you do not per-se need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 unique AS just for this anycast activity - it works equally well without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 balanced AS path length - unless you want load balancing as well as redundancy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your own AS - if you have a friendly AS willing to re-announce your specific route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GB" noProof="0" smtClean="0">
                <a:sym typeface="Arial"/>
              </a:rPr>
              <a:pPr lvl="0"/>
              <a:t>41</a:t>
            </a:fld>
            <a:endParaRPr lang="en-GB" noProof="0"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noProof="0" smtClean="0">
                <a:sym typeface="Arial"/>
              </a:rPr>
              <a:t>Building the anycasted RCauth Federated authentication proxy</a:t>
            </a:r>
            <a:endParaRPr lang="nl-NL" noProof="0" dirty="0">
              <a:sym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mtClean="0"/>
              <a:t>Prerequisites are relatively simple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06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And you get reasonable load balancing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718630"/>
            <a:ext cx="6777869" cy="36420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175" y="4335452"/>
            <a:ext cx="7388241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lvl="0" algn="ctr" defTabSz="825500" hangingPunct="0"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map: RIPE NCC RIPE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Atlas -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500 probes,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distributed </a:t>
            </a:r>
            <a:r>
              <a:rPr lang="en-US" sz="1100" kern="0" dirty="0">
                <a:solidFill>
                  <a:srgbClr val="6F2575"/>
                </a:solidFill>
                <a:sym typeface="Arial"/>
              </a:rPr>
              <a:t>across Europe (https://atlas.ripe.net/measurements/50949024</a:t>
            </a:r>
            <a:r>
              <a:rPr lang="en-US" sz="1100" kern="0" dirty="0" smtClean="0">
                <a:solidFill>
                  <a:srgbClr val="6F2575"/>
                </a:solidFill>
                <a:sym typeface="Arial"/>
              </a:rPr>
              <a:t>/)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81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Local HA with an HA proxy and pacemaker/CRM failover works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on </a:t>
            </a:r>
            <a:r>
              <a:rPr lang="en-US" sz="1800" dirty="0"/>
              <a:t>the local network – and can be meshed with two signing systems</a:t>
            </a:r>
            <a:br>
              <a:rPr lang="en-US" sz="1800" dirty="0"/>
            </a:br>
            <a:r>
              <a:rPr lang="en-US" sz="1800" dirty="0" smtClean="0"/>
              <a:t>… this </a:t>
            </a:r>
            <a:r>
              <a:rPr lang="en-US" sz="1800" dirty="0"/>
              <a:t>is </a:t>
            </a:r>
            <a:r>
              <a:rPr lang="en-US" sz="1800" dirty="0" smtClean="0"/>
              <a:t>used extensively (also active/passive) for other services at Nikhef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DNS-based fast-failover – the method used for </a:t>
            </a:r>
            <a:r>
              <a:rPr lang="en-US" sz="1800" dirty="0" smtClean="0"/>
              <a:t>e.g. </a:t>
            </a:r>
            <a:r>
              <a:rPr lang="en-US" sz="1800" dirty="0" err="1" smtClean="0"/>
              <a:t>InAcademia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automatic updating of DNS a distributed set of servers, auto-updating each other</a:t>
            </a:r>
            <a:br>
              <a:rPr lang="en-US" sz="1800" dirty="0"/>
            </a:br>
            <a:r>
              <a:rPr lang="en-US" sz="1800" dirty="0" smtClean="0"/>
              <a:t>… does </a:t>
            </a:r>
            <a:r>
              <a:rPr lang="en-US" sz="1800" dirty="0"/>
              <a:t>require that the DNS domain level operator remains available,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since </a:t>
            </a:r>
            <a:r>
              <a:rPr lang="en-US" sz="1800" dirty="0"/>
              <a:t>you need *very* short </a:t>
            </a:r>
            <a:r>
              <a:rPr lang="en-US" sz="1800" dirty="0" smtClean="0"/>
              <a:t>TTLs, and still your </a:t>
            </a:r>
            <a:r>
              <a:rPr lang="en-US" sz="1800" dirty="0" err="1"/>
              <a:t>ccTLD</a:t>
            </a:r>
            <a:r>
              <a:rPr lang="en-US" sz="1800" dirty="0"/>
              <a:t>/</a:t>
            </a:r>
            <a:r>
              <a:rPr lang="en-US" sz="1800" dirty="0" err="1"/>
              <a:t>gTLD</a:t>
            </a:r>
            <a:r>
              <a:rPr lang="en-US" sz="1800" dirty="0"/>
              <a:t> </a:t>
            </a:r>
            <a:r>
              <a:rPr lang="en-US" sz="1800" dirty="0" smtClean="0"/>
              <a:t>needs HA as well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use dedicated </a:t>
            </a:r>
            <a:r>
              <a:rPr lang="en-US" sz="1800" dirty="0"/>
              <a:t>HA </a:t>
            </a:r>
            <a:r>
              <a:rPr lang="en-US" sz="1800" dirty="0" smtClean="0"/>
              <a:t>links for </a:t>
            </a:r>
            <a:r>
              <a:rPr lang="en-US" sz="1800" dirty="0"/>
              <a:t>the back-end </a:t>
            </a:r>
            <a:r>
              <a:rPr lang="en-US" sz="1800" dirty="0" smtClean="0"/>
              <a:t>database connection or </a:t>
            </a:r>
            <a:r>
              <a:rPr lang="en-US" sz="1800" dirty="0" err="1" smtClean="0"/>
              <a:t>ip</a:t>
            </a:r>
            <a:r>
              <a:rPr lang="en-US" sz="1800" dirty="0" smtClean="0"/>
              <a:t>-forwarding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e.g. multiple redundant circuits over an MPLS </a:t>
            </a:r>
            <a:r>
              <a:rPr lang="en-US" sz="1800" dirty="0" smtClean="0"/>
              <a:t>cloud emerging at each site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12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Building the anycasted RCauth Federated authentication proxy</a:t>
            </a:r>
            <a:endParaRPr kumimoji="0" lang="nl-NL" sz="112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Other HA options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All </a:t>
            </a:r>
            <a:r>
              <a:rPr lang="en-GB" dirty="0"/>
              <a:t>sites can sign production </a:t>
            </a:r>
            <a:r>
              <a:rPr lang="en-GB" dirty="0" smtClean="0"/>
              <a:t>certificates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DS </a:t>
            </a:r>
            <a:r>
              <a:rPr lang="en-GB" dirty="0"/>
              <a:t>databases cross-site replication using </a:t>
            </a:r>
            <a:r>
              <a:rPr lang="en-GB" dirty="0" err="1"/>
              <a:t>Galera</a:t>
            </a:r>
            <a:r>
              <a:rPr lang="en-GB" dirty="0"/>
              <a:t> over </a:t>
            </a:r>
            <a:r>
              <a:rPr lang="en-GB" dirty="0" smtClean="0"/>
              <a:t>VPN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HA </a:t>
            </a:r>
            <a:r>
              <a:rPr lang="en-GB" dirty="0"/>
              <a:t>CRL cross site synchronisation and </a:t>
            </a:r>
            <a:r>
              <a:rPr lang="en-GB" dirty="0" smtClean="0"/>
              <a:t>issuance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WAYF </a:t>
            </a:r>
            <a:r>
              <a:rPr lang="en-GB" dirty="0"/>
              <a:t>servers (GRNET and Nikhef)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Current status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081" y="115705"/>
            <a:ext cx="1329794" cy="6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6116" y="728311"/>
            <a:ext cx="8669759" cy="3373033"/>
          </a:xfrm>
        </p:spPr>
        <p:txBody>
          <a:bodyPr/>
          <a:lstStyle/>
          <a:p>
            <a:pPr algn="ctr"/>
            <a:r>
              <a:rPr lang="en-US" sz="1800" dirty="0" smtClean="0">
                <a:solidFill>
                  <a:srgbClr val="6F2575"/>
                </a:solidFill>
              </a:rPr>
              <a:t>All sources, </a:t>
            </a:r>
            <a:r>
              <a:rPr lang="en-US" sz="1800" dirty="0" err="1" smtClean="0">
                <a:solidFill>
                  <a:srgbClr val="6F2575"/>
                </a:solidFill>
              </a:rPr>
              <a:t>Ansible</a:t>
            </a:r>
            <a:r>
              <a:rPr lang="en-US" sz="1800" dirty="0" smtClean="0">
                <a:solidFill>
                  <a:srgbClr val="6F2575"/>
                </a:solidFill>
              </a:rPr>
              <a:t> playbooks, and materials are on GitHub</a:t>
            </a:r>
          </a:p>
          <a:p>
            <a:pPr algn="ctr"/>
            <a:r>
              <a:rPr lang="en-US" sz="1800" b="1" dirty="0" smtClean="0">
                <a:solidFill>
                  <a:srgbClr val="6F2575"/>
                </a:solidFill>
              </a:rPr>
              <a:t>	https</a:t>
            </a:r>
            <a:r>
              <a:rPr lang="en-US" sz="1800" b="1" dirty="0">
                <a:solidFill>
                  <a:srgbClr val="6F2575"/>
                </a:solidFill>
              </a:rPr>
              <a:t>://github.com/rcauth-eu</a:t>
            </a:r>
            <a:endParaRPr lang="en-US" sz="1800" b="1" dirty="0" smtClean="0">
              <a:solidFill>
                <a:srgbClr val="6F2575"/>
              </a:solidFill>
            </a:endParaRPr>
          </a:p>
          <a:p>
            <a:endParaRPr lang="en-US" sz="1800" i="1" dirty="0"/>
          </a:p>
          <a:p>
            <a:r>
              <a:rPr lang="en-GB" sz="1800" dirty="0" smtClean="0"/>
              <a:t>HA database and back-end VPN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612" dirty="0" smtClean="0"/>
              <a:t>3-node </a:t>
            </a:r>
            <a:r>
              <a:rPr lang="en-GB" sz="1612" dirty="0"/>
              <a:t>peer-peer redundant </a:t>
            </a:r>
            <a:r>
              <a:rPr lang="en-GB" sz="1612" dirty="0" smtClean="0"/>
              <a:t>VPN with </a:t>
            </a:r>
            <a:r>
              <a:rPr lang="en-GB" sz="1612" dirty="0"/>
              <a:t>automatic </a:t>
            </a:r>
            <a:r>
              <a:rPr lang="en-GB" sz="1612" dirty="0" smtClean="0"/>
              <a:t>failover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612" dirty="0" smtClean="0"/>
              <a:t>extensible </a:t>
            </a:r>
            <a:r>
              <a:rPr lang="en-US" sz="1612" dirty="0"/>
              <a:t>to &gt;</a:t>
            </a:r>
            <a:r>
              <a:rPr lang="en-US" sz="1612" dirty="0" smtClean="0"/>
              <a:t>3, </a:t>
            </a:r>
            <a:r>
              <a:rPr lang="en-US" sz="1612" dirty="0"/>
              <a:t>but </a:t>
            </a:r>
            <a:r>
              <a:rPr lang="en-US" sz="1612" dirty="0" smtClean="0"/>
              <a:t>then topology is less clear</a:t>
            </a:r>
          </a:p>
          <a:p>
            <a:r>
              <a:rPr lang="en-GB" sz="1988" dirty="0" smtClean="0"/>
              <a:t>Web services</a:t>
            </a:r>
            <a:endParaRPr lang="en-GB" sz="1988" dirty="0"/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612" dirty="0" err="1" smtClean="0"/>
              <a:t>HAproxy</a:t>
            </a:r>
            <a:r>
              <a:rPr lang="en-US" sz="1612" dirty="0" smtClean="0"/>
              <a:t> stability </a:t>
            </a:r>
            <a:r>
              <a:rPr lang="en-US" sz="1612" dirty="0"/>
              <a:t>and </a:t>
            </a:r>
            <a:r>
              <a:rPr lang="en-US" sz="1612" dirty="0" smtClean="0"/>
              <a:t>flexibility and coordinated ‘up-down’ status per site</a:t>
            </a:r>
          </a:p>
          <a:p>
            <a:r>
              <a:rPr lang="en-GB" sz="1800" dirty="0" smtClean="0"/>
              <a:t>HAHAP </a:t>
            </a:r>
            <a:r>
              <a:rPr lang="en-GB" sz="1800" dirty="0"/>
              <a:t>| BGP </a:t>
            </a:r>
            <a:r>
              <a:rPr lang="en-GB" sz="1800" dirty="0" smtClean="0"/>
              <a:t>Anycast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612" dirty="0" smtClean="0"/>
              <a:t>‘bog-standard’ if service admins, cloud admins, and network people can </a:t>
            </a:r>
            <a:br>
              <a:rPr lang="en-GB" sz="1612" dirty="0" smtClean="0"/>
            </a:br>
            <a:r>
              <a:rPr lang="en-GB" sz="1612" dirty="0" smtClean="0"/>
              <a:t>collaborate and investigate incidents together</a:t>
            </a:r>
            <a:endParaRPr lang="en-GB" sz="1612" dirty="0"/>
          </a:p>
          <a:p>
            <a:endParaRPr lang="en-US" sz="1800" i="1" dirty="0" smtClean="0"/>
          </a:p>
          <a:p>
            <a:r>
              <a:rPr lang="en-GB" sz="1800" i="1" dirty="0" smtClean="0"/>
              <a:t>secure credential sharing and moving shared </a:t>
            </a:r>
            <a:r>
              <a:rPr lang="en-US" sz="1800" i="1" dirty="0" smtClean="0"/>
              <a:t>secrets </a:t>
            </a:r>
            <a:r>
              <a:rPr lang="en-US" sz="1800" dirty="0" smtClean="0"/>
              <a:t>is still cumbersome in practice</a:t>
            </a:r>
          </a:p>
          <a:p>
            <a:r>
              <a:rPr lang="en-US" sz="1612" dirty="0"/>
              <a:t>	</a:t>
            </a:r>
            <a:r>
              <a:rPr lang="en-US" sz="1612" dirty="0" smtClean="0"/>
              <a:t>‘the </a:t>
            </a:r>
            <a:r>
              <a:rPr lang="en-US" sz="1612" dirty="0"/>
              <a:t>difference between theory and practice is that, in theory, there is no </a:t>
            </a:r>
            <a:r>
              <a:rPr lang="en-US" sz="1612" dirty="0" smtClean="0"/>
              <a:t>difference’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Reuse the </a:t>
            </a:r>
            <a:r>
              <a:rPr lang="en-GB" dirty="0" err="1" smtClean="0"/>
              <a:t>RCauth</a:t>
            </a:r>
            <a:r>
              <a:rPr lang="en-GB" dirty="0" smtClean="0"/>
              <a:t> experience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28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here? Thanks!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59206" y="-8110"/>
            <a:ext cx="28408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This work has also been co-supported by projects that have </a:t>
            </a:r>
            <a:b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</a:b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received funding from the European Union’s Horizon research and </a:t>
            </a:r>
            <a:b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</a:b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innovation programmes under Grant Agreement No. 856726  (GN4-3), </a:t>
            </a:r>
            <a:b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</a:b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101017536 (EOSC Future), 777536 (EOSC-hub), 730941 (AARC2).</a:t>
            </a:r>
            <a:endParaRPr kumimoji="0" lang="en-GB" sz="6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3050" y="2514947"/>
            <a:ext cx="4099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RCauth.eu distributed </a:t>
            </a:r>
            <a:r>
              <a:rPr lang="en-US" sz="1400" i="1" dirty="0" smtClean="0">
                <a:solidFill>
                  <a:srgbClr val="E3D88B"/>
                </a:solidFill>
                <a:latin typeface="Calibri"/>
                <a:sym typeface="Arial"/>
              </a:rPr>
              <a:t>setup</a:t>
            </a:r>
            <a:br>
              <a:rPr lang="en-US" sz="1400" i="1" dirty="0" smtClean="0">
                <a:solidFill>
                  <a:srgbClr val="E3D88B"/>
                </a:solidFill>
                <a:latin typeface="Calibri"/>
                <a:sym typeface="Arial"/>
              </a:rPr>
            </a:b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in collaboration with Mischa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Sall</a:t>
            </a: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é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and </a:t>
            </a:r>
            <a:b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</a:b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Tristan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Suerink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 (Nikhef), Nicolas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Liampotis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and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Kyriakos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Gkinis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Tx/>
                <a:latin typeface="Calibri"/>
                <a:sym typeface="Arial"/>
              </a:rPr>
              <a:t>(GRNET), and Jens Jensen (STFC RAL)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Tx/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91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376" y="1079500"/>
            <a:ext cx="8698329" cy="3553225"/>
          </a:xfrm>
        </p:spPr>
        <p:txBody>
          <a:bodyPr lIns="0">
            <a:normAutofit fontScale="92500" lnSpcReduction="20000"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 smtClean="0"/>
              <a:t>CLI-based access and brokering (workflow management) for non-web </a:t>
            </a:r>
            <a:r>
              <a:rPr lang="en-US" sz="1800" dirty="0"/>
              <a:t>services </a:t>
            </a:r>
            <a:r>
              <a:rPr lang="en-US" sz="1800" dirty="0" smtClean="0"/>
              <a:t>still uses </a:t>
            </a:r>
            <a:br>
              <a:rPr lang="en-US" sz="1800" dirty="0" smtClean="0"/>
            </a:br>
            <a:r>
              <a:rPr lang="en-US" sz="1800" dirty="0" smtClean="0"/>
              <a:t>PKIX/X.509 technology and `RFC3820 proxies’ … but end-user PKI is relatively complex</a:t>
            </a:r>
          </a:p>
          <a:p>
            <a:pPr>
              <a:lnSpc>
                <a:spcPct val="125000"/>
              </a:lnSpc>
            </a:pPr>
            <a:r>
              <a:rPr lang="en-US" sz="1800" b="1" dirty="0" smtClean="0"/>
              <a:t>Infrastructures </a:t>
            </a:r>
            <a:r>
              <a:rPr lang="en-US" sz="1800" b="1" dirty="0"/>
              <a:t>move to </a:t>
            </a:r>
            <a:r>
              <a:rPr lang="en-US" sz="1800" b="1" dirty="0" smtClean="0"/>
              <a:t>hiding </a:t>
            </a:r>
            <a:r>
              <a:rPr lang="en-US" sz="1800" b="1" dirty="0"/>
              <a:t>PKIX from the end-user and move to OIDC and </a:t>
            </a:r>
            <a:r>
              <a:rPr lang="en-US" sz="1800" b="1" dirty="0" smtClean="0"/>
              <a:t>Tokens</a:t>
            </a:r>
            <a:endParaRPr lang="en-US" sz="1800" b="1" dirty="0"/>
          </a:p>
          <a:p>
            <a:pPr lvl="1">
              <a:lnSpc>
                <a:spcPct val="125000"/>
              </a:lnSpc>
            </a:pPr>
            <a:r>
              <a:rPr lang="en-US" sz="1800" dirty="0" smtClean="0">
                <a:solidFill>
                  <a:srgbClr val="F6791C"/>
                </a:solidFill>
              </a:rPr>
              <a:t>Fewer credentials </a:t>
            </a:r>
            <a:r>
              <a:rPr lang="en-US" sz="1800" dirty="0">
                <a:solidFill>
                  <a:srgbClr val="F6791C"/>
                </a:solidFill>
              </a:rPr>
              <a:t>to manage, appearing ‘simpler’ to the </a:t>
            </a:r>
            <a:r>
              <a:rPr lang="en-US" sz="1800" dirty="0" smtClean="0">
                <a:solidFill>
                  <a:srgbClr val="F6791C"/>
                </a:solidFill>
              </a:rPr>
              <a:t>user</a:t>
            </a:r>
          </a:p>
          <a:p>
            <a:pPr>
              <a:lnSpc>
                <a:spcPct val="125000"/>
              </a:lnSpc>
            </a:pPr>
            <a:r>
              <a:rPr lang="en-US" sz="1800" b="1" dirty="0" smtClean="0"/>
              <a:t>Bridging and translation </a:t>
            </a:r>
            <a:r>
              <a:rPr lang="en-US" sz="1800" dirty="0" smtClean="0"/>
              <a:t>is a pragmatic approach for cases where PKIX worked better</a:t>
            </a:r>
          </a:p>
          <a:p>
            <a:pPr lvl="1">
              <a:lnSpc>
                <a:spcPct val="125000"/>
              </a:lnSpc>
            </a:pPr>
            <a:r>
              <a:rPr lang="en-US" sz="1800" dirty="0" smtClean="0">
                <a:solidFill>
                  <a:srgbClr val="F6791C"/>
                </a:solidFill>
              </a:rPr>
              <a:t>Does </a:t>
            </a:r>
            <a:r>
              <a:rPr lang="en-US" sz="1800" dirty="0">
                <a:solidFill>
                  <a:srgbClr val="F6791C"/>
                </a:solidFill>
              </a:rPr>
              <a:t>not require major technical changes in existing R&amp;E federations</a:t>
            </a:r>
          </a:p>
          <a:p>
            <a:pPr lvl="1">
              <a:lnSpc>
                <a:spcPct val="125000"/>
              </a:lnSpc>
            </a:pPr>
            <a:r>
              <a:rPr lang="en-US" sz="1800" dirty="0">
                <a:solidFill>
                  <a:srgbClr val="F6791C"/>
                </a:solidFill>
              </a:rPr>
              <a:t>Allows for community-centric identities-of-last-resort (or first resort, for that </a:t>
            </a:r>
            <a:r>
              <a:rPr lang="en-US" sz="1800" dirty="0" smtClean="0">
                <a:solidFill>
                  <a:srgbClr val="F6791C"/>
                </a:solidFill>
              </a:rPr>
              <a:t>matter…)</a:t>
            </a:r>
            <a:endParaRPr lang="en-US" sz="1800" dirty="0">
              <a:solidFill>
                <a:srgbClr val="F6791C"/>
              </a:solidFill>
            </a:endParaRPr>
          </a:p>
          <a:p>
            <a:pPr lvl="1">
              <a:lnSpc>
                <a:spcPct val="125000"/>
              </a:lnSpc>
            </a:pPr>
            <a:r>
              <a:rPr lang="en-US" sz="1800" dirty="0" smtClean="0">
                <a:solidFill>
                  <a:srgbClr val="F6791C"/>
                </a:solidFill>
              </a:rPr>
              <a:t>Allows time for introduction of other technologies, such as OIDC and OAuth2 tokens</a:t>
            </a:r>
          </a:p>
          <a:p>
            <a:pPr>
              <a:lnSpc>
                <a:spcPct val="125000"/>
              </a:lnSpc>
            </a:pPr>
            <a:r>
              <a:rPr lang="en-US" sz="1800" dirty="0" smtClean="0"/>
              <a:t>Token translation in </a:t>
            </a:r>
            <a:r>
              <a:rPr lang="en-US" sz="1800" dirty="0"/>
              <a:t>many </a:t>
            </a:r>
            <a:r>
              <a:rPr lang="en-US" sz="1800" dirty="0" smtClean="0"/>
              <a:t>infrastructures </a:t>
            </a:r>
            <a:r>
              <a:rPr lang="en-US" sz="1800" dirty="0"/>
              <a:t>that use CLI or brokerage</a:t>
            </a:r>
          </a:p>
          <a:p>
            <a:pPr lvl="1">
              <a:lnSpc>
                <a:spcPct val="125000"/>
              </a:lnSpc>
            </a:pPr>
            <a:r>
              <a:rPr lang="en-US" sz="1800" dirty="0" smtClean="0">
                <a:solidFill>
                  <a:srgbClr val="F6791C"/>
                </a:solidFill>
              </a:rPr>
              <a:t>Project </a:t>
            </a:r>
            <a:r>
              <a:rPr lang="en-US" sz="1800" dirty="0" err="1" smtClean="0">
                <a:solidFill>
                  <a:srgbClr val="F6791C"/>
                </a:solidFill>
              </a:rPr>
              <a:t>MinE</a:t>
            </a:r>
            <a:r>
              <a:rPr lang="en-US" sz="1800" dirty="0" smtClean="0">
                <a:solidFill>
                  <a:srgbClr val="F6791C"/>
                </a:solidFill>
              </a:rPr>
              <a:t>, EGI, …</a:t>
            </a:r>
            <a:endParaRPr lang="en-US" sz="1800" dirty="0">
              <a:solidFill>
                <a:srgbClr val="F6791C"/>
              </a:solidFill>
            </a:endParaRPr>
          </a:p>
          <a:p>
            <a:pPr lvl="1">
              <a:lnSpc>
                <a:spcPct val="125000"/>
              </a:lnSpc>
            </a:pPr>
            <a:r>
              <a:rPr lang="en-US" sz="1800" dirty="0" smtClean="0">
                <a:solidFill>
                  <a:srgbClr val="F6791C"/>
                </a:solidFill>
              </a:rPr>
              <a:t>translation in any way: SAML→OIDC</a:t>
            </a:r>
            <a:r>
              <a:rPr lang="en-US" sz="1800" dirty="0">
                <a:solidFill>
                  <a:srgbClr val="F6791C"/>
                </a:solidFill>
              </a:rPr>
              <a:t>, </a:t>
            </a:r>
            <a:r>
              <a:rPr lang="en-US" sz="1800" dirty="0" smtClean="0">
                <a:solidFill>
                  <a:srgbClr val="F6791C"/>
                </a:solidFill>
              </a:rPr>
              <a:t>SAML→X509</a:t>
            </a:r>
            <a:r>
              <a:rPr lang="en-US" sz="1800" dirty="0">
                <a:solidFill>
                  <a:srgbClr val="F6791C"/>
                </a:solidFill>
              </a:rPr>
              <a:t>, </a:t>
            </a:r>
            <a:r>
              <a:rPr lang="en-US" sz="1800" dirty="0" smtClean="0">
                <a:solidFill>
                  <a:srgbClr val="F6791C"/>
                </a:solidFill>
              </a:rPr>
              <a:t>X509→OIDC</a:t>
            </a:r>
            <a:r>
              <a:rPr lang="en-US" sz="1800" dirty="0">
                <a:solidFill>
                  <a:srgbClr val="F6791C"/>
                </a:solidFill>
              </a:rPr>
              <a:t>, </a:t>
            </a:r>
            <a:r>
              <a:rPr lang="en-US" sz="1800" dirty="0" smtClean="0">
                <a:solidFill>
                  <a:srgbClr val="F6791C"/>
                </a:solidFill>
              </a:rPr>
              <a:t>X509→SAML</a:t>
            </a:r>
            <a:r>
              <a:rPr lang="en-US" sz="1800" dirty="0">
                <a:solidFill>
                  <a:srgbClr val="F6791C"/>
                </a:solidFill>
              </a:rPr>
              <a:t>, </a:t>
            </a:r>
            <a:r>
              <a:rPr lang="en-US" sz="1800" dirty="0" smtClean="0">
                <a:solidFill>
                  <a:srgbClr val="F6791C"/>
                </a:solidFill>
              </a:rPr>
              <a:t>OIDC→X509</a:t>
            </a:r>
            <a:endParaRPr lang="en-US" sz="1800" dirty="0">
              <a:solidFill>
                <a:srgbClr val="F6791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576E6A-F32A-4612-884C-86870357C6B4}" type="slidenum">
              <a:rPr lang="en-GB" sz="18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5</a:t>
            </a:fld>
            <a:endParaRPr lang="en-GB" sz="18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lIns="0">
            <a:normAutofit/>
          </a:bodyPr>
          <a:lstStyle/>
          <a:p>
            <a:r>
              <a:rPr lang="en-US" sz="2400" dirty="0" smtClean="0"/>
              <a:t>Federation in research and e-Infrastructures: </a:t>
            </a:r>
            <a:br>
              <a:rPr lang="en-US" sz="2400" dirty="0" smtClean="0"/>
            </a:br>
            <a:r>
              <a:rPr lang="en-US" sz="2400" dirty="0" smtClean="0"/>
              <a:t>command-line and brokered access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725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0" y="1390865"/>
            <a:ext cx="3656502" cy="32569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576E6A-F32A-4612-884C-86870357C6B4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6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734" y="55987"/>
            <a:ext cx="7363991" cy="994172"/>
          </a:xfrm>
        </p:spPr>
        <p:txBody>
          <a:bodyPr>
            <a:normAutofit/>
          </a:bodyPr>
          <a:lstStyle/>
          <a:p>
            <a:r>
              <a:rPr lang="en-US" sz="2100" dirty="0"/>
              <a:t>Seamless (eduGAIN) Access to (non-Web) Resources using PKIX?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943100"/>
            <a:ext cx="5047058" cy="2414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4357687"/>
            <a:ext cx="7369969" cy="7286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0176" y="975367"/>
            <a:ext cx="59779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 b="1" dirty="0">
                <a:solidFill>
                  <a:srgbClr val="F6791C"/>
                </a:solidFill>
                <a:latin typeface="Calibri" panose="020F0502020204030204"/>
              </a:rPr>
              <a:t>Traditional workflow – using a client-held credential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0867" y="1580950"/>
            <a:ext cx="4105689" cy="923330"/>
          </a:xfrm>
          <a:prstGeom prst="rect">
            <a:avLst/>
          </a:prstGeom>
          <a:solidFill>
            <a:schemeClr val="bg1"/>
          </a:solidFill>
          <a:ln>
            <a:solidFill>
              <a:srgbClr val="F6791C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Works great 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provided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the user understand the technology – and we may have found all users that know how to 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manage this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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9" y="1069210"/>
            <a:ext cx="431790" cy="18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9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576E6A-F32A-4612-884C-86870357C6B4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7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3375" y="55987"/>
            <a:ext cx="7217425" cy="99417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In-line token translation services SAML-to-PKIX?</a:t>
            </a:r>
            <a:endParaRPr lang="en-GB" sz="2400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296359" y="4804515"/>
            <a:ext cx="555766" cy="20615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6F576E6A-F32A-4612-884C-86870357C6B4}" type="slidenum">
              <a:rPr lang="en-GB" sz="506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/>
              <a:t>7</a:t>
            </a:fld>
            <a:endParaRPr lang="en-GB" sz="506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3772751" y="3820798"/>
            <a:ext cx="1939529" cy="717782"/>
          </a:xfrm>
          <a:prstGeom prst="homePlate">
            <a:avLst/>
          </a:prstGeom>
          <a:solidFill>
            <a:srgbClr val="003F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defTabSz="685800" eaLnBrk="0" hangingPunct="0"/>
            <a:r>
              <a:rPr lang="en-US" dirty="0">
                <a:solidFill>
                  <a:prstClr val="white"/>
                </a:solidFill>
                <a:latin typeface="Calibri" panose="020F0502020204030204"/>
                <a:cs typeface="Gill Sans Light"/>
              </a:rPr>
              <a:t>REFEDS R&amp;S</a:t>
            </a:r>
            <a:br>
              <a:rPr lang="en-US" dirty="0">
                <a:solidFill>
                  <a:prstClr val="white"/>
                </a:solidFill>
                <a:latin typeface="Calibri" panose="020F0502020204030204"/>
                <a:cs typeface="Gill Sans Light"/>
              </a:rPr>
            </a:br>
            <a:r>
              <a:rPr lang="en-US" dirty="0">
                <a:solidFill>
                  <a:prstClr val="white"/>
                </a:solidFill>
                <a:latin typeface="Calibri" panose="020F0502020204030204"/>
                <a:cs typeface="Gill Sans Light"/>
              </a:rPr>
              <a:t>Sirtfi Trust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982083"/>
            <a:ext cx="1948953" cy="1664275"/>
          </a:xfrm>
          <a:prstGeom prst="rect">
            <a:avLst/>
          </a:prstGeom>
          <a:noFill/>
          <a:ln>
            <a:noFill/>
          </a:ln>
          <a:effectLst>
            <a:glow rad="101600">
              <a:srgbClr val="003F5E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85" y="1260749"/>
            <a:ext cx="2578883" cy="1395134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32737" y="4907592"/>
            <a:ext cx="23017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200" i="1" dirty="0">
                <a:solidFill>
                  <a:srgbClr val="F6791C"/>
                </a:solidFill>
                <a:latin typeface="Calibri" panose="020F0502020204030204"/>
              </a:rPr>
              <a:t>see also </a:t>
            </a:r>
            <a:r>
              <a:rPr lang="en-GB" sz="1200" dirty="0">
                <a:solidFill>
                  <a:srgbClr val="F6791C"/>
                </a:solidFill>
                <a:latin typeface="Calibri" panose="020F0502020204030204"/>
              </a:rPr>
              <a:t>https://rcdemo.nikhef.nl/</a:t>
            </a:r>
            <a:endParaRPr lang="en-US" sz="1200" dirty="0">
              <a:solidFill>
                <a:srgbClr val="F6791C"/>
              </a:solidFill>
              <a:latin typeface="Calibri" panose="020F0502020204030204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48" y="3296133"/>
            <a:ext cx="2483474" cy="1128852"/>
          </a:xfrm>
          <a:prstGeom prst="rect">
            <a:avLst/>
          </a:prstGeom>
          <a:noFill/>
          <a:ln>
            <a:noFill/>
          </a:ln>
          <a:effectLst>
            <a:glow rad="101600">
              <a:srgbClr val="003F5E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65080" y="4665217"/>
            <a:ext cx="2336666" cy="5078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0C3959"/>
                </a:solidFill>
                <a:latin typeface="Calibri" panose="020F0502020204030204"/>
              </a:rPr>
              <a:t>Built on CILogon and </a:t>
            </a:r>
            <a:r>
              <a:rPr lang="en-US" sz="1350" b="1" dirty="0" err="1">
                <a:solidFill>
                  <a:srgbClr val="0C3959"/>
                </a:solidFill>
                <a:latin typeface="Calibri" panose="020F0502020204030204"/>
              </a:rPr>
              <a:t>MyProxy</a:t>
            </a:r>
            <a:endParaRPr lang="en-US" sz="1350" b="1" dirty="0">
              <a:solidFill>
                <a:srgbClr val="0C3959"/>
              </a:solidFill>
              <a:latin typeface="Calibri" panose="020F0502020204030204"/>
            </a:endParaRPr>
          </a:p>
          <a:p>
            <a:pPr algn="ctr" defTabSz="685800"/>
            <a:r>
              <a:rPr lang="en-US" sz="1350" b="1" dirty="0">
                <a:solidFill>
                  <a:srgbClr val="0C3959"/>
                </a:solidFill>
                <a:latin typeface="Calibri" panose="020F0502020204030204"/>
              </a:rPr>
              <a:t>www.cilogon.org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547248" y="1448309"/>
            <a:ext cx="1867874" cy="1466342"/>
            <a:chOff x="7764463" y="2070779"/>
            <a:chExt cx="2490499" cy="195512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4463" y="2070779"/>
              <a:ext cx="1115089" cy="1955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52" y="2283715"/>
              <a:ext cx="1375410" cy="174218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F6791C"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81" y="3470507"/>
            <a:ext cx="1225343" cy="119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" y="2339040"/>
            <a:ext cx="1265305" cy="122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447675" y="1476375"/>
            <a:ext cx="885825" cy="1009650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100" h="1346200">
                <a:moveTo>
                  <a:pt x="0" y="1346200"/>
                </a:moveTo>
                <a:cubicBezTo>
                  <a:pt x="123825" y="912283"/>
                  <a:pt x="247650" y="478367"/>
                  <a:pt x="444500" y="254000"/>
                </a:cubicBezTo>
                <a:cubicBezTo>
                  <a:pt x="641350" y="29633"/>
                  <a:pt x="911225" y="14816"/>
                  <a:pt x="1181100" y="0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019550" y="1247628"/>
            <a:ext cx="514350" cy="601041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  <a:gd name="connsiteX0" fmla="*/ 0 w 635000"/>
              <a:gd name="connsiteY0" fmla="*/ 1092200 h 1092200"/>
              <a:gd name="connsiteX1" fmla="*/ 177800 w 635000"/>
              <a:gd name="connsiteY1" fmla="*/ 292100 h 1092200"/>
              <a:gd name="connsiteX2" fmla="*/ 635000 w 635000"/>
              <a:gd name="connsiteY2" fmla="*/ 0 h 1092200"/>
              <a:gd name="connsiteX0" fmla="*/ 0 w 685800"/>
              <a:gd name="connsiteY0" fmla="*/ 801388 h 801388"/>
              <a:gd name="connsiteX1" fmla="*/ 177800 w 685800"/>
              <a:gd name="connsiteY1" fmla="*/ 1288 h 801388"/>
              <a:gd name="connsiteX2" fmla="*/ 685800 w 685800"/>
              <a:gd name="connsiteY2" fmla="*/ 598188 h 80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5800" h="801388">
                <a:moveTo>
                  <a:pt x="0" y="801388"/>
                </a:moveTo>
                <a:cubicBezTo>
                  <a:pt x="123825" y="367471"/>
                  <a:pt x="63500" y="35155"/>
                  <a:pt x="177800" y="1288"/>
                </a:cubicBezTo>
                <a:cubicBezTo>
                  <a:pt x="292100" y="-32579"/>
                  <a:pt x="415925" y="613004"/>
                  <a:pt x="685800" y="598188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Freeform 22"/>
          <p:cNvSpPr/>
          <p:nvPr/>
        </p:nvSpPr>
        <p:spPr>
          <a:xfrm rot="4500000">
            <a:off x="6854296" y="682298"/>
            <a:ext cx="638175" cy="981075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900" h="1308100">
                <a:moveTo>
                  <a:pt x="0" y="1308100"/>
                </a:moveTo>
                <a:cubicBezTo>
                  <a:pt x="123825" y="874183"/>
                  <a:pt x="251883" y="510116"/>
                  <a:pt x="393700" y="292100"/>
                </a:cubicBezTo>
                <a:cubicBezTo>
                  <a:pt x="535517" y="74084"/>
                  <a:pt x="581025" y="14816"/>
                  <a:pt x="850900" y="0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Freeform 23"/>
          <p:cNvSpPr/>
          <p:nvPr/>
        </p:nvSpPr>
        <p:spPr>
          <a:xfrm rot="4500000">
            <a:off x="7981057" y="2262467"/>
            <a:ext cx="991436" cy="846276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  <a:gd name="connsiteX0" fmla="*/ 0 w 709496"/>
              <a:gd name="connsiteY0" fmla="*/ 1016041 h 1016041"/>
              <a:gd name="connsiteX1" fmla="*/ 393700 w 709496"/>
              <a:gd name="connsiteY1" fmla="*/ 41 h 1016041"/>
              <a:gd name="connsiteX2" fmla="*/ 709496 w 709496"/>
              <a:gd name="connsiteY2" fmla="*/ 971705 h 1016041"/>
              <a:gd name="connsiteX0" fmla="*/ 39330 w 748826"/>
              <a:gd name="connsiteY0" fmla="*/ 1583434 h 1583434"/>
              <a:gd name="connsiteX1" fmla="*/ 32850 w 748826"/>
              <a:gd name="connsiteY1" fmla="*/ 26 h 1583434"/>
              <a:gd name="connsiteX2" fmla="*/ 748826 w 748826"/>
              <a:gd name="connsiteY2" fmla="*/ 1539098 h 1583434"/>
              <a:gd name="connsiteX0" fmla="*/ 0 w 1695799"/>
              <a:gd name="connsiteY0" fmla="*/ 251072 h 1825386"/>
              <a:gd name="connsiteX1" fmla="*/ 979823 w 1695799"/>
              <a:gd name="connsiteY1" fmla="*/ 286188 h 1825386"/>
              <a:gd name="connsiteX2" fmla="*/ 1695799 w 1695799"/>
              <a:gd name="connsiteY2" fmla="*/ 1825260 h 1825386"/>
              <a:gd name="connsiteX0" fmla="*/ 0 w 1321915"/>
              <a:gd name="connsiteY0" fmla="*/ 219507 h 1128368"/>
              <a:gd name="connsiteX1" fmla="*/ 979823 w 1321915"/>
              <a:gd name="connsiteY1" fmla="*/ 254623 h 1128368"/>
              <a:gd name="connsiteX2" fmla="*/ 1321915 w 1321915"/>
              <a:gd name="connsiteY2" fmla="*/ 1128148 h 112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1915" h="1128368">
                <a:moveTo>
                  <a:pt x="0" y="219507"/>
                </a:moveTo>
                <a:cubicBezTo>
                  <a:pt x="123825" y="-214410"/>
                  <a:pt x="759504" y="103183"/>
                  <a:pt x="979823" y="254623"/>
                </a:cubicBezTo>
                <a:cubicBezTo>
                  <a:pt x="1200142" y="406063"/>
                  <a:pt x="1052040" y="1142964"/>
                  <a:pt x="1321915" y="1128148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reeform 24"/>
          <p:cNvSpPr/>
          <p:nvPr/>
        </p:nvSpPr>
        <p:spPr>
          <a:xfrm rot="4500000">
            <a:off x="4250849" y="2103747"/>
            <a:ext cx="676421" cy="2802251"/>
          </a:xfrm>
          <a:custGeom>
            <a:avLst/>
            <a:gdLst>
              <a:gd name="connsiteX0" fmla="*/ 0 w 1181100"/>
              <a:gd name="connsiteY0" fmla="*/ 1346200 h 1346200"/>
              <a:gd name="connsiteX1" fmla="*/ 444500 w 1181100"/>
              <a:gd name="connsiteY1" fmla="*/ 254000 h 1346200"/>
              <a:gd name="connsiteX2" fmla="*/ 1181100 w 1181100"/>
              <a:gd name="connsiteY2" fmla="*/ 0 h 1346200"/>
              <a:gd name="connsiteX0" fmla="*/ 0 w 850900"/>
              <a:gd name="connsiteY0" fmla="*/ 1308100 h 1308100"/>
              <a:gd name="connsiteX1" fmla="*/ 114300 w 850900"/>
              <a:gd name="connsiteY1" fmla="*/ 2540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444500 w 850900"/>
              <a:gd name="connsiteY1" fmla="*/ 533400 h 1308100"/>
              <a:gd name="connsiteX2" fmla="*/ 850900 w 850900"/>
              <a:gd name="connsiteY2" fmla="*/ 0 h 1308100"/>
              <a:gd name="connsiteX0" fmla="*/ 0 w 850900"/>
              <a:gd name="connsiteY0" fmla="*/ 1308100 h 1308100"/>
              <a:gd name="connsiteX1" fmla="*/ 393700 w 850900"/>
              <a:gd name="connsiteY1" fmla="*/ 292100 h 1308100"/>
              <a:gd name="connsiteX2" fmla="*/ 850900 w 850900"/>
              <a:gd name="connsiteY2" fmla="*/ 0 h 1308100"/>
              <a:gd name="connsiteX0" fmla="*/ 0 w 709496"/>
              <a:gd name="connsiteY0" fmla="*/ 1016041 h 1016041"/>
              <a:gd name="connsiteX1" fmla="*/ 393700 w 709496"/>
              <a:gd name="connsiteY1" fmla="*/ 41 h 1016041"/>
              <a:gd name="connsiteX2" fmla="*/ 709496 w 709496"/>
              <a:gd name="connsiteY2" fmla="*/ 971705 h 1016041"/>
              <a:gd name="connsiteX0" fmla="*/ 39330 w 748826"/>
              <a:gd name="connsiteY0" fmla="*/ 1583434 h 1583434"/>
              <a:gd name="connsiteX1" fmla="*/ 32850 w 748826"/>
              <a:gd name="connsiteY1" fmla="*/ 26 h 1583434"/>
              <a:gd name="connsiteX2" fmla="*/ 748826 w 748826"/>
              <a:gd name="connsiteY2" fmla="*/ 1539098 h 1583434"/>
              <a:gd name="connsiteX0" fmla="*/ 0 w 1695799"/>
              <a:gd name="connsiteY0" fmla="*/ 251072 h 1825386"/>
              <a:gd name="connsiteX1" fmla="*/ 979823 w 1695799"/>
              <a:gd name="connsiteY1" fmla="*/ 286188 h 1825386"/>
              <a:gd name="connsiteX2" fmla="*/ 1695799 w 1695799"/>
              <a:gd name="connsiteY2" fmla="*/ 1825260 h 1825386"/>
              <a:gd name="connsiteX0" fmla="*/ 0 w 1321915"/>
              <a:gd name="connsiteY0" fmla="*/ 219507 h 1128368"/>
              <a:gd name="connsiteX1" fmla="*/ 979823 w 1321915"/>
              <a:gd name="connsiteY1" fmla="*/ 254623 h 1128368"/>
              <a:gd name="connsiteX2" fmla="*/ 1321915 w 1321915"/>
              <a:gd name="connsiteY2" fmla="*/ 1128148 h 1128368"/>
              <a:gd name="connsiteX0" fmla="*/ 768736 w 1759331"/>
              <a:gd name="connsiteY0" fmla="*/ 374630 h 4030420"/>
              <a:gd name="connsiteX1" fmla="*/ 1748559 w 1759331"/>
              <a:gd name="connsiteY1" fmla="*/ 409746 h 4030420"/>
              <a:gd name="connsiteX2" fmla="*/ 26620 w 1759331"/>
              <a:gd name="connsiteY2" fmla="*/ 4030366 h 4030420"/>
              <a:gd name="connsiteX0" fmla="*/ 791408 w 901894"/>
              <a:gd name="connsiteY0" fmla="*/ 80486 h 3736334"/>
              <a:gd name="connsiteX1" fmla="*/ 823647 w 901894"/>
              <a:gd name="connsiteY1" fmla="*/ 1689271 h 3736334"/>
              <a:gd name="connsiteX2" fmla="*/ 49292 w 901894"/>
              <a:gd name="connsiteY2" fmla="*/ 3736222 h 373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894" h="3736334">
                <a:moveTo>
                  <a:pt x="791408" y="80486"/>
                </a:moveTo>
                <a:cubicBezTo>
                  <a:pt x="915233" y="-353431"/>
                  <a:pt x="947333" y="1079982"/>
                  <a:pt x="823647" y="1689271"/>
                </a:cubicBezTo>
                <a:cubicBezTo>
                  <a:pt x="699961" y="2298560"/>
                  <a:pt x="-220583" y="3751038"/>
                  <a:pt x="49292" y="3736222"/>
                </a:cubicBezTo>
              </a:path>
            </a:pathLst>
          </a:custGeom>
          <a:noFill/>
          <a:ln w="3175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33500" y="3470508"/>
            <a:ext cx="828180" cy="350291"/>
          </a:xfrm>
          <a:prstGeom prst="straightConnector1">
            <a:avLst/>
          </a:prstGeom>
          <a:ln w="66675">
            <a:solidFill>
              <a:srgbClr val="003F5E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77950" y="964041"/>
            <a:ext cx="22748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Community Science Portal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29176" y="2685605"/>
            <a:ext cx="19822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Infrastructure Master </a:t>
            </a:r>
            <a:br>
              <a:rPr lang="en-US" sz="15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Portal Credential  Store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77579" y="4455533"/>
            <a:ext cx="27330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Policy Filtering WAYF / eduGAIN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9428" y="4296205"/>
            <a:ext cx="19822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User Home Org </a:t>
            </a:r>
            <a:br>
              <a:rPr lang="en-US" sz="15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or Infrastructure IdP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29793" y="1046292"/>
            <a:ext cx="1414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Accredited</a:t>
            </a:r>
            <a:br>
              <a:rPr lang="en-US" sz="15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PKIX Authority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36" y="4881061"/>
            <a:ext cx="1071563" cy="26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6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RCauth.eu and the </a:t>
            </a:r>
            <a:r>
              <a:rPr lang="en-US" dirty="0" err="1" smtClean="0"/>
              <a:t>MasterPortal</a:t>
            </a:r>
            <a:r>
              <a:rPr lang="en-US" dirty="0" smtClean="0"/>
              <a:t> OIDC credential manager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88375" y="4803775"/>
            <a:ext cx="555625" cy="206375"/>
          </a:xfrm>
        </p:spPr>
        <p:txBody>
          <a:bodyPr/>
          <a:lstStyle/>
          <a:p>
            <a:fld id="{6F576E6A-F32A-4612-884C-86870357C6B4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9" y="843742"/>
            <a:ext cx="7718367" cy="362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395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smtClean="0"/>
              <a:t>‘</a:t>
            </a:r>
            <a:r>
              <a:rPr lang="en-US" dirty="0" err="1" smtClean="0"/>
              <a:t>CILogon</a:t>
            </a:r>
            <a:r>
              <a:rPr lang="en-US" dirty="0" smtClean="0"/>
              <a:t>-like’ </a:t>
            </a:r>
            <a:r>
              <a:rPr lang="en-US" dirty="0"/>
              <a:t>Token Translations </a:t>
            </a:r>
            <a:r>
              <a:rPr lang="en-US" dirty="0" smtClean="0"/>
              <a:t>Service – </a:t>
            </a:r>
            <a:r>
              <a:rPr lang="en-US" dirty="0"/>
              <a:t>RCauth.eu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38125" y="922420"/>
            <a:ext cx="8905875" cy="3681319"/>
          </a:xfrm>
        </p:spPr>
        <p:txBody>
          <a:bodyPr/>
          <a:lstStyle/>
          <a:p>
            <a:r>
              <a:rPr lang="en-GB" sz="1800" dirty="0">
                <a:solidFill>
                  <a:srgbClr val="6F2575"/>
                </a:solidFill>
              </a:rPr>
              <a:t>Ability to serve a large pan-European user base without national </a:t>
            </a:r>
            <a:r>
              <a:rPr lang="en-GB" sz="1800" dirty="0" smtClean="0">
                <a:solidFill>
                  <a:srgbClr val="6F2575"/>
                </a:solidFill>
              </a:rPr>
              <a:t>restrictions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without </a:t>
            </a: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specific </a:t>
            </a:r>
            <a:r>
              <a:rPr lang="en-GB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national participation </a:t>
            </a: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requirement (serve sparsely distributed users)</a:t>
            </a: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srgbClr val="6F2575"/>
                </a:solidFill>
              </a:rPr>
              <a:t>Use </a:t>
            </a:r>
            <a:r>
              <a:rPr lang="en-GB" sz="1800" dirty="0">
                <a:solidFill>
                  <a:srgbClr val="6F2575"/>
                </a:solidFill>
              </a:rPr>
              <a:t>existing resources and e-Infrastructure services </a:t>
            </a:r>
            <a:endParaRPr lang="en-GB" sz="1800" dirty="0" smtClean="0">
              <a:solidFill>
                <a:srgbClr val="6F2575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no need </a:t>
            </a:r>
            <a:r>
              <a:rPr lang="en-GB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for </a:t>
            </a: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review security </a:t>
            </a:r>
            <a:r>
              <a:rPr lang="en-GB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model </a:t>
            </a: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at resource centres </a:t>
            </a:r>
            <a:r>
              <a:rPr lang="en-GB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or </a:t>
            </a: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at infrastructure level </a:t>
            </a: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srgbClr val="6F2575"/>
                </a:solidFill>
              </a:rPr>
              <a:t>Integrate science </a:t>
            </a:r>
            <a:r>
              <a:rPr lang="en-GB" sz="1800" dirty="0">
                <a:solidFill>
                  <a:srgbClr val="6F2575"/>
                </a:solidFill>
              </a:rPr>
              <a:t>gateways and portals with minimal </a:t>
            </a:r>
            <a:r>
              <a:rPr lang="en-GB" sz="1800" dirty="0" smtClean="0">
                <a:solidFill>
                  <a:srgbClr val="6F2575"/>
                </a:solidFill>
              </a:rPr>
              <a:t>effort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only light-weight industry-standard </a:t>
            </a: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protocols</a:t>
            </a:r>
          </a:p>
          <a:p>
            <a:pPr>
              <a:spcBef>
                <a:spcPts val="600"/>
              </a:spcBef>
            </a:pPr>
            <a:r>
              <a:rPr lang="en-GB" sz="1800" dirty="0" smtClean="0">
                <a:solidFill>
                  <a:srgbClr val="6F2575"/>
                </a:solidFill>
              </a:rPr>
              <a:t>Support attribute-cert community </a:t>
            </a:r>
            <a:r>
              <a:rPr lang="en-GB" sz="1800" dirty="0">
                <a:solidFill>
                  <a:srgbClr val="6F2575"/>
                </a:solidFill>
              </a:rPr>
              <a:t>membership </a:t>
            </a:r>
            <a:r>
              <a:rPr lang="en-GB" sz="1800" dirty="0" smtClean="0">
                <a:solidFill>
                  <a:srgbClr val="6F2575"/>
                </a:solidFill>
              </a:rPr>
              <a:t>services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support ‘VOMS’ via attribute certificates, also for science portal access to e-Infrastructure</a:t>
            </a:r>
          </a:p>
          <a:p>
            <a:pPr>
              <a:spcBef>
                <a:spcPts val="600"/>
              </a:spcBef>
            </a:pPr>
            <a:r>
              <a:rPr lang="en-GB" sz="1800" dirty="0">
                <a:solidFill>
                  <a:srgbClr val="6F2575"/>
                </a:solidFill>
              </a:rPr>
              <a:t>Concentrate service elements that require </a:t>
            </a:r>
            <a:r>
              <a:rPr lang="en-GB" sz="1800" dirty="0" smtClean="0">
                <a:solidFill>
                  <a:srgbClr val="6F2575"/>
                </a:solidFill>
              </a:rPr>
              <a:t>security expertise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not burden </a:t>
            </a: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research communities with need </a:t>
            </a:r>
            <a:r>
              <a:rPr lang="en-GB" sz="16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to care for security-sensitive service </a:t>
            </a: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components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keep a secure credential management model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coordinate compliance and accreditation</a:t>
            </a:r>
            <a:endParaRPr lang="en-US" sz="1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Building the anycasted RCauth Federated authentication proxy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56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28A8DCEC-AAE5-48E2-BD78-DBDD74D1174A}" vid="{B269EC47-FC74-43FA-AA4E-D2624E121557}"/>
    </a:ext>
  </a:extLst>
</a:theme>
</file>

<file path=ppt/theme/theme2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3.xml><?xml version="1.0" encoding="utf-8"?>
<a:theme xmlns:a="http://schemas.openxmlformats.org/drawingml/2006/main" name="1_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28A8DCEC-AAE5-48E2-BD78-DBDD74D1174A}" vid="{B269EC47-FC74-43FA-AA4E-D2624E121557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28A8DCEC-AAE5-48E2-BD78-DBDD74D1174A}" vid="{7E00089A-B55B-4F91-A0B1-ACAA0F72C4E6}"/>
    </a:ext>
  </a:extLst>
</a:theme>
</file>

<file path=ppt/theme/theme5.xml><?xml version="1.0" encoding="utf-8"?>
<a:theme xmlns:a="http://schemas.openxmlformats.org/drawingml/2006/main" name="1_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6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UM-FSE-DACS_presentation-template_August2022</Template>
  <TotalTime>5696</TotalTime>
  <Words>3542</Words>
  <Application>Microsoft Office PowerPoint</Application>
  <PresentationFormat>On-screen Show (16:9)</PresentationFormat>
  <Paragraphs>473</Paragraphs>
  <Slides>46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7" baseType="lpstr">
      <vt:lpstr>Akkurat Std</vt:lpstr>
      <vt:lpstr>Akkurat Std Bold</vt:lpstr>
      <vt:lpstr>Akkurat Std Mono</vt:lpstr>
      <vt:lpstr>Arial</vt:lpstr>
      <vt:lpstr>Calibri</vt:lpstr>
      <vt:lpstr>Calibri (Body)</vt:lpstr>
      <vt:lpstr>Candara</vt:lpstr>
      <vt:lpstr>Courier</vt:lpstr>
      <vt:lpstr>Courier New</vt:lpstr>
      <vt:lpstr>Gill Sans Light</vt:lpstr>
      <vt:lpstr>Helvetica Neue</vt:lpstr>
      <vt:lpstr>Helvetica Neue Medium</vt:lpstr>
      <vt:lpstr>Minion Pro</vt:lpstr>
      <vt:lpstr>Open Sans</vt:lpstr>
      <vt:lpstr>Verdana</vt:lpstr>
      <vt:lpstr>Wingdings</vt:lpstr>
      <vt:lpstr>Nikhef-DG22-NikUM-main</vt:lpstr>
      <vt:lpstr>GEANT Association</vt:lpstr>
      <vt:lpstr>1_Nikhef-DG22-NikUM-main</vt:lpstr>
      <vt:lpstr>Nikhef-DG22-NikUM-Closures</vt:lpstr>
      <vt:lpstr>1_GEANT Association</vt:lpstr>
      <vt:lpstr>Building the anycasted RCauth Federated authentication proxy</vt:lpstr>
      <vt:lpstr>PowerPoint Presentation</vt:lpstr>
      <vt:lpstr>PowerPoint Presentation</vt:lpstr>
      <vt:lpstr>Most trust flows from the (research) community</vt:lpstr>
      <vt:lpstr>Federation in research and e-Infrastructures:  command-line and brokered access</vt:lpstr>
      <vt:lpstr>Seamless (eduGAIN) Access to (non-Web) Resources using PKIX?</vt:lpstr>
      <vt:lpstr>In-line token translation services SAML-to-PKIX?</vt:lpstr>
      <vt:lpstr>PowerPoint Presentation</vt:lpstr>
      <vt:lpstr>PowerPoint Presentation</vt:lpstr>
      <vt:lpstr>PowerPoint Presentation</vt:lpstr>
      <vt:lpstr>The joys of global interfederation </vt:lpstr>
      <vt:lpstr>Our Registration Authorities: the Federated IdPs</vt:lpstr>
      <vt:lpstr>Unique certificated from FIM via eduPerson and REFEDS R&amp;S</vt:lpstr>
      <vt:lpstr>commonName – should be readable element in printable 7-bit chars</vt:lpstr>
      <vt:lpstr>but also Νικόλας Λιαμπότης may not quite like that … and I understand …</vt:lpstr>
      <vt:lpstr>But straightforward translation is not always good</vt:lpstr>
      <vt:lpstr>What will we get?</vt:lpstr>
      <vt:lpstr>Building the initial RCauth.eu</vt:lpstr>
      <vt:lpstr>A fully compliant ‘Heath Robinson’ CA</vt:lpstr>
      <vt:lpstr>Physical controls</vt:lpstr>
      <vt:lpstr>Logical set-up</vt:lpstr>
      <vt:lpstr>A local highly-available setup at Nikhef Amsterdam</vt:lpstr>
      <vt:lpstr>towards a pan-European distributed service</vt:lpstr>
      <vt:lpstr>RCauth.eu Governance</vt:lpstr>
      <vt:lpstr>From a single instance …</vt:lpstr>
      <vt:lpstr>… to a 3-fold continuously-consistent setup</vt:lpstr>
      <vt:lpstr>HA solutions</vt:lpstr>
      <vt:lpstr>Services at a site go up and down together  - adding an HAproxy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here? Thanks!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RCauth</dc:title>
  <dc:creator>davidg</dc:creator>
  <cp:lastModifiedBy>davidg</cp:lastModifiedBy>
  <cp:revision>180</cp:revision>
  <cp:lastPrinted>2016-01-22T13:02:05Z</cp:lastPrinted>
  <dcterms:created xsi:type="dcterms:W3CDTF">2022-09-05T08:55:22Z</dcterms:created>
  <dcterms:modified xsi:type="dcterms:W3CDTF">2023-03-24T01:53:31Z</dcterms:modified>
</cp:coreProperties>
</file>