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sldIdLst>
    <p:sldId id="313" r:id="rId5"/>
    <p:sldId id="341" r:id="rId6"/>
    <p:sldId id="320" r:id="rId7"/>
    <p:sldId id="349" r:id="rId8"/>
    <p:sldId id="350" r:id="rId9"/>
    <p:sldId id="340" r:id="rId10"/>
    <p:sldId id="342" r:id="rId11"/>
    <p:sldId id="343" r:id="rId12"/>
    <p:sldId id="345" r:id="rId13"/>
    <p:sldId id="359" r:id="rId14"/>
    <p:sldId id="348" r:id="rId15"/>
    <p:sldId id="351" r:id="rId16"/>
    <p:sldId id="352" r:id="rId17"/>
    <p:sldId id="354" r:id="rId18"/>
    <p:sldId id="316" r:id="rId19"/>
    <p:sldId id="321" r:id="rId20"/>
    <p:sldId id="323" r:id="rId21"/>
    <p:sldId id="324" r:id="rId22"/>
    <p:sldId id="322" r:id="rId23"/>
    <p:sldId id="318" r:id="rId24"/>
    <p:sldId id="328" r:id="rId25"/>
    <p:sldId id="329" r:id="rId26"/>
    <p:sldId id="332" r:id="rId27"/>
    <p:sldId id="356" r:id="rId28"/>
    <p:sldId id="357" r:id="rId29"/>
    <p:sldId id="358" r:id="rId30"/>
    <p:sldId id="355" r:id="rId31"/>
    <p:sldId id="325" r:id="rId32"/>
    <p:sldId id="334" r:id="rId33"/>
    <p:sldId id="333" r:id="rId34"/>
    <p:sldId id="335" r:id="rId35"/>
    <p:sldId id="338" r:id="rId36"/>
    <p:sldId id="319" r:id="rId37"/>
    <p:sldId id="327" r:id="rId38"/>
    <p:sldId id="326" r:id="rId39"/>
    <p:sldId id="337" r:id="rId4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6791C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2" autoAdjust="0"/>
  </p:normalViewPr>
  <p:slideViewPr>
    <p:cSldViewPr snapToGrid="0">
      <p:cViewPr varScale="1">
        <p:scale>
          <a:sx n="93" d="100"/>
          <a:sy n="93" d="100"/>
        </p:scale>
        <p:origin x="-874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7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83499" y="6453337"/>
            <a:ext cx="902500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62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AAI TCB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 smtClean="0"/>
              <a:t>The CILogon-like </a:t>
            </a:r>
            <a:r>
              <a:rPr lang="en-US" i="1" dirty="0"/>
              <a:t>TTS </a:t>
            </a:r>
            <a:r>
              <a:rPr lang="en-US" i="1" dirty="0" smtClean="0"/>
              <a:t>Pilot, its scalability </a:t>
            </a:r>
            <a:r>
              <a:rPr lang="en-US" i="1" dirty="0"/>
              <a:t>and </a:t>
            </a:r>
            <a:r>
              <a:rPr lang="en-US" i="1" dirty="0" smtClean="0"/>
              <a:t>applicability</a:t>
            </a:r>
            <a:br>
              <a:rPr lang="en-US" i="1" dirty="0" smtClean="0"/>
            </a:br>
            <a:r>
              <a:rPr lang="en-US" i="1" dirty="0" smtClean="0"/>
              <a:t>in the EGI Infrastructure landscape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RCauth.eu CILogon-like service in the EGI AAI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Feb 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AARC NA3 coordinator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(Advanced Computing for Research)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86" y="4815424"/>
            <a:ext cx="1137298" cy="4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64" y="4644615"/>
            <a:ext cx="849768" cy="6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trust for (federated) baseline assurance credentials in </a:t>
            </a:r>
            <a:r>
              <a:rPr lang="en-US" dirty="0" smtClean="0"/>
              <a:t>EGI</a:t>
            </a:r>
            <a:br>
              <a:rPr lang="en-US" dirty="0" smtClean="0"/>
            </a:br>
            <a:r>
              <a:rPr lang="en-US" i="1" dirty="0" smtClean="0"/>
              <a:t>based on the Acceptable Authentication Assurance policy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EGI – by design - supports loose and flexible user collaboration</a:t>
            </a:r>
          </a:p>
          <a:p>
            <a:r>
              <a:rPr lang="en-US" dirty="0" smtClean="0"/>
              <a:t>300+ communities</a:t>
            </a:r>
          </a:p>
          <a:p>
            <a:r>
              <a:rPr lang="en-US" dirty="0" smtClean="0"/>
              <a:t>Many established ‘bottom-up’ with fairly light-weight processes</a:t>
            </a:r>
          </a:p>
          <a:p>
            <a:r>
              <a:rPr lang="en-US" dirty="0" smtClean="0"/>
              <a:t>Membership management policy is deliberately light-weight</a:t>
            </a:r>
          </a:p>
          <a:p>
            <a:r>
              <a:rPr lang="en-US" dirty="0" smtClean="0"/>
              <a:t>Most VO managers rely on naming in credentials to enroll colleagues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A few VOs provide independent assurance elements</a:t>
            </a:r>
          </a:p>
          <a:p>
            <a:r>
              <a:rPr lang="en-US" dirty="0" smtClean="0"/>
              <a:t>LHC VOs: enrolment is based on the users’ entry in a special HR database, based on a separate face-to-face vetting process and eligibility checks, including government photo ID + institutional attestations</a:t>
            </a:r>
          </a:p>
          <a:p>
            <a:r>
              <a:rPr lang="en-US" dirty="0" smtClean="0"/>
              <a:t>ELIXIR directory and bona-fide management</a:t>
            </a:r>
          </a:p>
          <a:p>
            <a:r>
              <a:rPr lang="en-US" dirty="0" smtClean="0"/>
              <a:t>NGI-consultancy-backed </a:t>
            </a:r>
            <a:r>
              <a:rPr lang="en-US" dirty="0" smtClean="0"/>
              <a:t>vetting for </a:t>
            </a:r>
            <a:r>
              <a:rPr lang="en-US" dirty="0" err="1" smtClean="0"/>
              <a:t>LToS</a:t>
            </a:r>
            <a:r>
              <a:rPr lang="en-US" dirty="0" smtClean="0"/>
              <a:t> community (likely, </a:t>
            </a:r>
            <a:r>
              <a:rPr lang="en-US" dirty="0" smtClean="0"/>
              <a:t>though as of yet </a:t>
            </a:r>
            <a:r>
              <a:rPr lang="en-US" dirty="0" smtClean="0"/>
              <a:t>unconfirmed)</a:t>
            </a:r>
          </a:p>
          <a:p>
            <a:r>
              <a:rPr lang="en-US" dirty="0" smtClean="0"/>
              <a:t>… </a:t>
            </a:r>
            <a:r>
              <a:rPr lang="en-US" i="1" dirty="0" smtClean="0"/>
              <a:t>a few more, probably …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3F5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3F5E"/>
                </a:solidFill>
              </a:rPr>
              <a:t>   </a:t>
            </a:r>
            <a:r>
              <a:rPr lang="en-US" i="1" dirty="0" smtClean="0">
                <a:solidFill>
                  <a:srgbClr val="003F5E"/>
                </a:solidFill>
              </a:rPr>
              <a:t>for these communities, combined IOTA identifiers + VO enrolment assurance is adequate for entry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3F5E"/>
                </a:solidFill>
              </a:rPr>
              <a:t>EGI ‘combined-adequacy-model’ (or ‘cam’) policy bundle to be distributed in v1.81, due Feb 28</a:t>
            </a:r>
            <a:r>
              <a:rPr lang="en-US" b="1" baseline="30000" dirty="0" smtClean="0">
                <a:solidFill>
                  <a:srgbClr val="003F5E"/>
                </a:solidFill>
              </a:rPr>
              <a:t>th</a:t>
            </a:r>
            <a:r>
              <a:rPr lang="en-US" b="1" dirty="0" smtClean="0">
                <a:solidFill>
                  <a:srgbClr val="003F5E"/>
                </a:solidFill>
              </a:rPr>
              <a:t> 2017</a:t>
            </a:r>
            <a:endParaRPr lang="en-US" b="1" dirty="0">
              <a:solidFill>
                <a:srgbClr val="003F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051" y="6474917"/>
            <a:ext cx="6155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Acceptable Authentication Assurance </a:t>
            </a:r>
            <a:r>
              <a:rPr lang="en-US" sz="1400" dirty="0" smtClean="0"/>
              <a:t>: https</a:t>
            </a:r>
            <a:r>
              <a:rPr lang="en-US" sz="1400" dirty="0"/>
              <a:t>://documents.egi.eu/document/2930</a:t>
            </a:r>
          </a:p>
        </p:txBody>
      </p:sp>
    </p:spTree>
    <p:extLst>
      <p:ext uri="{BB962C8B-B14F-4D97-AF65-F5344CB8AC3E}">
        <p14:creationId xmlns:p14="http://schemas.microsoft.com/office/powerpoint/2010/main" val="4912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476" y="4294956"/>
            <a:ext cx="11387593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6791C"/>
                </a:solidFill>
              </a:rPr>
              <a:t>All the elements in place: Credential Translation &amp; Management</a:t>
            </a:r>
            <a:endParaRPr lang="en-US" sz="3200" dirty="0">
              <a:solidFill>
                <a:srgbClr val="F6791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" y="76200"/>
            <a:ext cx="8350409" cy="62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7825" y="4495800"/>
            <a:ext cx="190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Jim </a:t>
            </a:r>
            <a:r>
              <a:rPr lang="en-US" dirty="0" err="1" smtClean="0"/>
              <a:t>Basney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NCSA and </a:t>
            </a:r>
            <a:r>
              <a:rPr lang="en-US" dirty="0" err="1" smtClean="0"/>
              <a:t>CILogon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Establish a </a:t>
            </a:r>
            <a:r>
              <a:rPr lang="en-US" b="1" dirty="0" err="1" smtClean="0"/>
              <a:t>CILogon</a:t>
            </a:r>
            <a:r>
              <a:rPr lang="en-US" b="1" dirty="0" smtClean="0"/>
              <a:t> (like) service in Europe</a:t>
            </a:r>
          </a:p>
          <a:p>
            <a:r>
              <a:rPr lang="en-US" dirty="0" smtClean="0"/>
              <a:t>Integrated closely with R&amp;E federation landscape (with all of full-mesh, H&amp;S, mixed-models)</a:t>
            </a:r>
          </a:p>
          <a:p>
            <a:r>
              <a:rPr lang="en-US" dirty="0" smtClean="0"/>
              <a:t>Integration with user community services and attribute services</a:t>
            </a:r>
          </a:p>
          <a:p>
            <a:r>
              <a:rPr lang="en-US" dirty="0" smtClean="0"/>
              <a:t>Close co-operation with the </a:t>
            </a:r>
            <a:r>
              <a:rPr lang="en-US" dirty="0" err="1" smtClean="0"/>
              <a:t>CILogon</a:t>
            </a:r>
            <a:r>
              <a:rPr lang="en-US" dirty="0" smtClean="0"/>
              <a:t> Project (Jim </a:t>
            </a:r>
            <a:r>
              <a:rPr lang="en-US" dirty="0" err="1" smtClean="0"/>
              <a:t>Basney</a:t>
            </a:r>
            <a:r>
              <a:rPr lang="en-US" dirty="0" smtClean="0"/>
              <a:t> et al.)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Pilot work based </a:t>
            </a:r>
            <a:r>
              <a:rPr lang="en-US" b="1" dirty="0" smtClean="0"/>
              <a:t>on </a:t>
            </a:r>
            <a:r>
              <a:rPr lang="en-US" b="1" dirty="0" smtClean="0"/>
              <a:t>AARC (and also EGI) requirements </a:t>
            </a:r>
            <a:r>
              <a:rPr lang="en-US" b="1" dirty="0" smtClean="0"/>
              <a:t>gathering</a:t>
            </a:r>
          </a:p>
          <a:p>
            <a:r>
              <a:rPr lang="en-US" dirty="0" smtClean="0"/>
              <a:t>FIM4R requests, alignment with known user communities (EGI evolution, ELIXIR)</a:t>
            </a:r>
          </a:p>
          <a:p>
            <a:r>
              <a:rPr lang="en-US" dirty="0" smtClean="0"/>
              <a:t>Potential to support the EGI ENGAGE community ‘competence </a:t>
            </a:r>
            <a:r>
              <a:rPr lang="en-US" dirty="0" err="1" smtClean="0"/>
              <a:t>centre</a:t>
            </a:r>
            <a:r>
              <a:rPr lang="en-US" dirty="0" smtClean="0"/>
              <a:t>’ work</a:t>
            </a:r>
          </a:p>
          <a:p>
            <a:r>
              <a:rPr lang="en-US" dirty="0" smtClean="0"/>
              <a:t>Leveraging existing components and services: </a:t>
            </a:r>
            <a:r>
              <a:rPr lang="en-US" dirty="0" err="1" smtClean="0"/>
              <a:t>CIlogon</a:t>
            </a:r>
            <a:r>
              <a:rPr lang="en-US" dirty="0" smtClean="0"/>
              <a:t> + ‘OAuth4MyProxy’ components, VOMS Attribute Certificate service, OIDC libraries, …</a:t>
            </a:r>
          </a:p>
          <a:p>
            <a:r>
              <a:rPr lang="en-US" dirty="0" smtClean="0"/>
              <a:t>Fit in </a:t>
            </a:r>
            <a:r>
              <a:rPr lang="en-US" dirty="0" smtClean="0"/>
              <a:t>the existing policy framework: Approved Robots (and “PUSPs”), Trusted Credential Stores, PKP Guidelines, IGTF ‘DOGWOOD’ </a:t>
            </a: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SA1 “</a:t>
            </a:r>
            <a:r>
              <a:rPr lang="en-US" dirty="0" err="1" smtClean="0"/>
              <a:t>CIlogon</a:t>
            </a:r>
            <a:r>
              <a:rPr lang="en-US" dirty="0"/>
              <a:t>-</a:t>
            </a:r>
            <a:r>
              <a:rPr lang="en-US" dirty="0" smtClean="0"/>
              <a:t>like Pre-Pilot”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b="1" dirty="0" smtClean="0"/>
              <a:t>not assume any changes </a:t>
            </a:r>
            <a:r>
              <a:rPr lang="en-US" dirty="0" smtClean="0"/>
              <a:t>in the IdPs: no ECP, no new policies, no nothing (reality, sorry!)</a:t>
            </a:r>
          </a:p>
          <a:p>
            <a:r>
              <a:rPr lang="en-US" dirty="0" smtClean="0"/>
              <a:t>Assume no major changes in the e-Infrastructures: interfaces remain a mix of Web and PKIX, policies remain mostly as-is</a:t>
            </a:r>
          </a:p>
          <a:p>
            <a:r>
              <a:rPr lang="en-US" dirty="0" smtClean="0"/>
              <a:t>Should show results ‘fairly soon’ </a:t>
            </a:r>
            <a:r>
              <a:rPr lang="en-US" dirty="0" smtClean="0"/>
              <a:t>(concrete demos and integration that works quickly)</a:t>
            </a:r>
            <a:endParaRPr lang="en-US" dirty="0" smtClean="0"/>
          </a:p>
          <a:p>
            <a:r>
              <a:rPr lang="en-US" dirty="0" smtClean="0"/>
              <a:t>Leverage existing </a:t>
            </a:r>
            <a:r>
              <a:rPr lang="en-US" dirty="0" err="1" smtClean="0"/>
              <a:t>CILogon</a:t>
            </a:r>
            <a:r>
              <a:rPr lang="en-US" dirty="0" smtClean="0"/>
              <a:t> and </a:t>
            </a:r>
            <a:r>
              <a:rPr lang="en-US" dirty="0" err="1" smtClean="0"/>
              <a:t>MyProxy</a:t>
            </a:r>
            <a:r>
              <a:rPr lang="en-US" dirty="0" smtClean="0"/>
              <a:t>, thanks to the collaboration of AARC-CTSC/</a:t>
            </a:r>
            <a:r>
              <a:rPr lang="en-US" dirty="0" err="1" smtClean="0"/>
              <a:t>MyProxy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Beyond </a:t>
            </a:r>
            <a:r>
              <a:rPr lang="en-US" b="1" dirty="0" err="1" smtClean="0"/>
              <a:t>CILogon</a:t>
            </a:r>
            <a:endParaRPr lang="en-US" b="1" dirty="0" smtClean="0"/>
          </a:p>
          <a:p>
            <a:r>
              <a:rPr lang="en-US" dirty="0" err="1" smtClean="0"/>
              <a:t>CILogon</a:t>
            </a:r>
            <a:r>
              <a:rPr lang="en-US" dirty="0" smtClean="0"/>
              <a:t> assumes the e-Infrastructures (CIs) build the portals and interfaces</a:t>
            </a:r>
          </a:p>
          <a:p>
            <a:r>
              <a:rPr lang="en-US" dirty="0" err="1" smtClean="0"/>
              <a:t>CILogon</a:t>
            </a:r>
            <a:r>
              <a:rPr lang="en-US" dirty="0" smtClean="0"/>
              <a:t> assumes that users in the end might retrieve certificates explicitly</a:t>
            </a:r>
          </a:p>
          <a:p>
            <a:r>
              <a:rPr lang="en-US" dirty="0" smtClean="0"/>
              <a:t>Larger RIs and e-Infra in Europe could do it, but not the large number of small communities</a:t>
            </a:r>
          </a:p>
          <a:p>
            <a:r>
              <a:rPr lang="en-US" dirty="0" smtClean="0"/>
              <a:t>So the AARC Pilots adds additional control elements: credential management, light-weight portal interfacing, (VOMS) attribute management, </a:t>
            </a:r>
            <a:r>
              <a:rPr lang="en-US" i="1" dirty="0" smtClean="0"/>
              <a:t>optional: opaque credential retrieval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credential hiding in the AARC </a:t>
            </a:r>
            <a:r>
              <a:rPr lang="en-US" dirty="0" err="1" smtClean="0"/>
              <a:t>CILogon</a:t>
            </a:r>
            <a:r>
              <a:rPr lang="en-US" dirty="0" smtClean="0"/>
              <a:t>-like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 - distributable elements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96" y="1990828"/>
            <a:ext cx="9075633" cy="42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005876"/>
            <a:ext cx="3183348" cy="18180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22" y="3753685"/>
            <a:ext cx="4714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34573"/>
          </a:xfrm>
        </p:spPr>
        <p:txBody>
          <a:bodyPr>
            <a:normAutofit/>
          </a:bodyPr>
          <a:lstStyle/>
          <a:p>
            <a:r>
              <a:rPr lang="en-US" dirty="0" smtClean="0"/>
              <a:t>Are around today, either self-managed or hosted, in most communities</a:t>
            </a:r>
          </a:p>
          <a:p>
            <a:r>
              <a:rPr lang="en-US" dirty="0" smtClean="0"/>
              <a:t>Science gateways, portals, e.g. HADDOCK, Galaxy, generic ones, WebFTS, …</a:t>
            </a:r>
          </a:p>
          <a:p>
            <a:endParaRPr lang="en-US" dirty="0"/>
          </a:p>
          <a:p>
            <a:r>
              <a:rPr lang="en-US" dirty="0" smtClean="0"/>
              <a:t>Omnipresent (and has unfortunately proven to be an easily compromised target,</a:t>
            </a:r>
            <a:br>
              <a:rPr lang="en-US" dirty="0" smtClean="0"/>
            </a:br>
            <a:r>
              <a:rPr lang="en-US" dirty="0" smtClean="0"/>
              <a:t>especially when end-user instantiated in a cloud environment)</a:t>
            </a:r>
          </a:p>
          <a:p>
            <a:r>
              <a:rPr lang="en-US" dirty="0" smtClean="0"/>
              <a:t>Will have to get credentials from the MPs, but should be able to</a:t>
            </a:r>
            <a:br>
              <a:rPr lang="en-US" dirty="0" smtClean="0"/>
            </a:br>
            <a:r>
              <a:rPr lang="en-US" dirty="0" smtClean="0"/>
              <a:t>do so only for authenticated users</a:t>
            </a:r>
          </a:p>
          <a:p>
            <a:r>
              <a:rPr lang="en-US" dirty="0" smtClean="0"/>
              <a:t>Downtime will impact its’ own users, but there will be</a:t>
            </a:r>
            <a:br>
              <a:rPr lang="en-US" dirty="0" smtClean="0"/>
            </a:br>
            <a:r>
              <a:rPr lang="en-US" dirty="0" smtClean="0"/>
              <a:t>many of these (same service by different sites?)</a:t>
            </a:r>
          </a:p>
          <a:p>
            <a:r>
              <a:rPr lang="en-US" i="1" dirty="0" smtClean="0"/>
              <a:t>VO management</a:t>
            </a:r>
            <a:r>
              <a:rPr lang="en-US" dirty="0" smtClean="0"/>
              <a:t> impact high (VOMS but usually hosted)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Ease of deployment, trust by MPs and end-users, usability, </a:t>
            </a:r>
            <a:r>
              <a:rPr lang="en-US" dirty="0">
                <a:solidFill>
                  <a:srgbClr val="F6791C"/>
                </a:solidFill>
              </a:rPr>
              <a:t>containment of incidents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Blue: VO services and resources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77" y="1800225"/>
            <a:ext cx="1276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a trusted element (to permit credential storage by the TTS)</a:t>
            </a:r>
          </a:p>
          <a:p>
            <a:r>
              <a:rPr lang="en-US" dirty="0" smtClean="0"/>
              <a:t>Requires some operational and security expertise (managed data </a:t>
            </a:r>
            <a:r>
              <a:rPr lang="en-US" dirty="0" err="1" smtClean="0"/>
              <a:t>centre</a:t>
            </a:r>
            <a:r>
              <a:rPr lang="en-US" dirty="0" smtClean="0"/>
              <a:t>, locked racks, access controls, ability to designate infrastructure for security operations, trained staff)</a:t>
            </a:r>
          </a:p>
          <a:p>
            <a:r>
              <a:rPr lang="en-US" dirty="0" smtClean="0"/>
              <a:t>Connects to (many) workflow-specific VO portals</a:t>
            </a:r>
          </a:p>
          <a:p>
            <a:r>
              <a:rPr lang="en-US" dirty="0" smtClean="0"/>
              <a:t>Connects to a (single, we hope!) Delegation Service/TTS-CA</a:t>
            </a:r>
          </a:p>
          <a:p>
            <a:endParaRPr lang="en-US" dirty="0"/>
          </a:p>
          <a:p>
            <a:r>
              <a:rPr lang="en-US" dirty="0" smtClean="0"/>
              <a:t>The credential repository is a highly valuable resource for attackers</a:t>
            </a:r>
          </a:p>
          <a:p>
            <a:r>
              <a:rPr lang="en-US" dirty="0" smtClean="0"/>
              <a:t>Similarly, a downtime of the MP/Credential Repo disables resource access for connected VO portals – so it can (and usually will) be a </a:t>
            </a:r>
            <a:r>
              <a:rPr lang="en-US" dirty="0" err="1" smtClean="0"/>
              <a:t>SPoF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 </a:t>
            </a:r>
            <a:r>
              <a:rPr lang="en-US" dirty="0" smtClean="0">
                <a:solidFill>
                  <a:srgbClr val="F6791C"/>
                </a:solidFill>
              </a:rPr>
              <a:t/>
            </a:r>
            <a:br>
              <a:rPr lang="en-US" dirty="0" smtClean="0">
                <a:solidFill>
                  <a:srgbClr val="F6791C"/>
                </a:solidFill>
              </a:rPr>
            </a:br>
            <a:r>
              <a:rPr lang="en-US" dirty="0" smtClean="0">
                <a:solidFill>
                  <a:srgbClr val="F6791C"/>
                </a:solidFill>
              </a:rPr>
              <a:t>scalability, A/R, trust by the VO portals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Red: the Master Portal (MP) and Credential Repository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68" y="4695546"/>
            <a:ext cx="523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46024" y="1264024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48527"/>
            <a:ext cx="11281334" cy="5289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 highly trusted </a:t>
            </a:r>
            <a:r>
              <a:rPr lang="en-US" dirty="0" err="1" smtClean="0"/>
              <a:t>element:security</a:t>
            </a:r>
            <a:r>
              <a:rPr lang="en-US" dirty="0" smtClean="0"/>
              <a:t> and policy expertise, ability to maintain accreditation</a:t>
            </a:r>
          </a:p>
          <a:p>
            <a:r>
              <a:rPr lang="en-US" dirty="0" smtClean="0"/>
              <a:t>Needs operational and technical capabilities: hardware security modules, </a:t>
            </a:r>
            <a:br>
              <a:rPr lang="en-US" dirty="0" smtClean="0"/>
            </a:br>
            <a:r>
              <a:rPr lang="en-US" dirty="0" smtClean="0"/>
              <a:t>managed 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areas, ROBAB-proof trained </a:t>
            </a:r>
            <a:br>
              <a:rPr lang="en-US" dirty="0" smtClean="0"/>
            </a:br>
            <a:r>
              <a:rPr lang="en-US" dirty="0" smtClean="0"/>
              <a:t>personnel, ability to designate infrastructure for security operations</a:t>
            </a:r>
          </a:p>
          <a:p>
            <a:r>
              <a:rPr lang="en-US" dirty="0" smtClean="0"/>
              <a:t>Connects to (a few, we hope) Master Portals (MPs)</a:t>
            </a:r>
          </a:p>
          <a:p>
            <a:r>
              <a:rPr lang="en-US" dirty="0" smtClean="0"/>
              <a:t>Connects 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i="1" dirty="0" smtClean="0"/>
              <a:t>May have to present a WAYF, if the VO portal does not pass IdP </a:t>
            </a:r>
            <a:r>
              <a:rPr lang="en-US" i="1" dirty="0" err="1" smtClean="0"/>
              <a:t>entityID</a:t>
            </a:r>
            <a:endParaRPr lang="en-US" i="1" dirty="0"/>
          </a:p>
          <a:p>
            <a:r>
              <a:rPr lang="en-US" dirty="0" smtClean="0"/>
              <a:t>Deal with heterogeneity in global federations (</a:t>
            </a:r>
            <a:r>
              <a:rPr lang="en-US" dirty="0" err="1" smtClean="0"/>
              <a:t>uniqueID</a:t>
            </a:r>
            <a:r>
              <a:rPr lang="en-US" dirty="0" smtClean="0"/>
              <a:t>, heuristics, &amp;c &amp;c &amp;c)</a:t>
            </a:r>
          </a:p>
          <a:p>
            <a:endParaRPr lang="en-US" dirty="0" smtClean="0"/>
          </a:p>
          <a:p>
            <a:r>
              <a:rPr lang="en-US" dirty="0" smtClean="0"/>
              <a:t>Needs to be a trusted element for Relying Parties (resource owners), users, and federations</a:t>
            </a:r>
          </a:p>
          <a:p>
            <a:r>
              <a:rPr lang="en-US" dirty="0" smtClean="0"/>
              <a:t>Becomes extremely </a:t>
            </a:r>
            <a:r>
              <a:rPr lang="en-US" dirty="0" smtClean="0"/>
              <a:t>valuable </a:t>
            </a:r>
            <a:r>
              <a:rPr lang="en-US" dirty="0" smtClean="0"/>
              <a:t>target for </a:t>
            </a:r>
            <a:r>
              <a:rPr lang="en-US" dirty="0" smtClean="0"/>
              <a:t>attackers,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downtime </a:t>
            </a:r>
            <a:r>
              <a:rPr lang="en-US" dirty="0" smtClean="0"/>
              <a:t>impacts all connected MPs, and (with delay) impact all VO portals anywhere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  <a:r>
              <a:rPr lang="en-US" dirty="0" smtClean="0">
                <a:solidFill>
                  <a:srgbClr val="F6791C"/>
                </a:solidFill>
              </a:rPr>
              <a:t/>
            </a:r>
            <a:br>
              <a:rPr lang="en-US" dirty="0" smtClean="0">
                <a:solidFill>
                  <a:srgbClr val="F6791C"/>
                </a:solidFill>
              </a:rPr>
            </a:br>
            <a:r>
              <a:rPr lang="en-US" dirty="0" smtClean="0">
                <a:solidFill>
                  <a:srgbClr val="F6791C"/>
                </a:solidFill>
              </a:rPr>
              <a:t>trust, recoverability, A/R, compliance, need to conclude specific agreements with MPs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Yellow: the Token Translator/OA4MP/CA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generic case (</a:t>
            </a:r>
            <a:r>
              <a:rPr lang="en-US" dirty="0" err="1" smtClean="0"/>
              <a:t>conventionsl</a:t>
            </a:r>
            <a:r>
              <a:rPr lang="en-US" dirty="0" smtClean="0"/>
              <a:t> R&amp;E federations) limited control possible</a:t>
            </a:r>
          </a:p>
          <a:p>
            <a:r>
              <a:rPr lang="en-US" dirty="0" smtClean="0"/>
              <a:t>RI/</a:t>
            </a:r>
            <a:r>
              <a:rPr lang="en-US" dirty="0" err="1" smtClean="0"/>
              <a:t>eI</a:t>
            </a:r>
            <a:r>
              <a:rPr lang="en-US" dirty="0" smtClean="0"/>
              <a:t> proxy IdPs will provide more specific capabilities (uniqueness, user management ability)</a:t>
            </a:r>
          </a:p>
          <a:p>
            <a:endParaRPr lang="en-US" dirty="0"/>
          </a:p>
          <a:p>
            <a:r>
              <a:rPr lang="en-US" dirty="0" smtClean="0"/>
              <a:t>Connects to many services, of which the DS/TTS is just one</a:t>
            </a:r>
          </a:p>
          <a:p>
            <a:r>
              <a:rPr lang="en-US" dirty="0" smtClean="0"/>
              <a:t>Build on common technology (keep with SAML, no OIDC here)</a:t>
            </a:r>
          </a:p>
          <a:p>
            <a:r>
              <a:rPr lang="en-US" dirty="0" smtClean="0"/>
              <a:t>Shared policy compliance: REFEDS R&amp;S, Sirtfi</a:t>
            </a:r>
          </a:p>
          <a:p>
            <a:r>
              <a:rPr lang="en-US" dirty="0" smtClean="0"/>
              <a:t>Negotiate non-</a:t>
            </a:r>
            <a:r>
              <a:rPr lang="en-US" dirty="0" err="1" smtClean="0"/>
              <a:t>scaleably</a:t>
            </a:r>
            <a:r>
              <a:rPr lang="en-US" dirty="0" smtClean="0"/>
              <a:t> only when needed (but a TTS must serve all users to prevent fragmentation!)</a:t>
            </a:r>
          </a:p>
          <a:p>
            <a:r>
              <a:rPr lang="en-US" dirty="0" smtClean="0"/>
              <a:t>Cope with heterogeneity (i.e.: use a ‘filtering WAYF/entity filter proxy’)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Trust, scalability, non-intrusiveness, service-specific filtering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Purple: connected federations and IdPs (proxies)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4" y="4367213"/>
            <a:ext cx="2133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infrastructures move to completely hiding PKIX from the end-user</a:t>
            </a:r>
          </a:p>
          <a:p>
            <a:pPr lvl="1"/>
            <a:r>
              <a:rPr lang="en-US" sz="2000" dirty="0" smtClean="0"/>
              <a:t>Less credentials to manage, appearing ‘simpler’ to the user, but …</a:t>
            </a:r>
          </a:p>
          <a:p>
            <a:pPr lvl="1"/>
            <a:r>
              <a:rPr lang="en-US" sz="2000" dirty="0" smtClean="0"/>
              <a:t>EEPKI + RFC3820 proxies </a:t>
            </a:r>
            <a:r>
              <a:rPr lang="en-US" sz="2000" b="1" dirty="0" smtClean="0"/>
              <a:t>did solve both the CLI and delegation use case rather nicely!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Bridging and translation is the pragmatic approach</a:t>
            </a:r>
          </a:p>
          <a:p>
            <a:pPr lvl="1"/>
            <a:r>
              <a:rPr lang="en-US" sz="2000" dirty="0" smtClean="0"/>
              <a:t>Does not require major technical changes in existing R&amp;E federations</a:t>
            </a:r>
          </a:p>
          <a:p>
            <a:pPr lvl="1"/>
            <a:r>
              <a:rPr lang="en-US" sz="2000" dirty="0" smtClean="0"/>
              <a:t>Allows for community-centric identities-of-last-resort (or first resort, for that matter!)</a:t>
            </a:r>
          </a:p>
          <a:p>
            <a:pPr lvl="1"/>
            <a:r>
              <a:rPr lang="en-US" sz="2000" dirty="0" smtClean="0"/>
              <a:t>Time line is more predictable, because fewer entities are involved – </a:t>
            </a:r>
            <a:br>
              <a:rPr lang="en-US" sz="2000" dirty="0" smtClean="0"/>
            </a:br>
            <a:r>
              <a:rPr lang="en-US" sz="2000" dirty="0" smtClean="0"/>
              <a:t>and those entities have a stake in and the benefits off the results</a:t>
            </a:r>
          </a:p>
          <a:p>
            <a:endParaRPr lang="en-US" sz="2400" dirty="0" smtClean="0"/>
          </a:p>
          <a:p>
            <a:r>
              <a:rPr lang="en-US" sz="2400" dirty="0" smtClean="0"/>
              <a:t>Emerging as a pattern in many Research Infrastructures that use CLI or brokerage</a:t>
            </a:r>
          </a:p>
          <a:p>
            <a:pPr lvl="1"/>
            <a:r>
              <a:rPr lang="en-US" sz="2000" dirty="0" smtClean="0"/>
              <a:t>ELIXIR, UMBRELLA, WLCG, INDIGO DC</a:t>
            </a:r>
          </a:p>
          <a:p>
            <a:pPr lvl="1"/>
            <a:r>
              <a:rPr lang="en-US" sz="2000" dirty="0" smtClean="0"/>
              <a:t>SAML-&gt;OIDC, SAML-&gt;X509, X509-&gt;OIDC, X509-&gt;SAML, OIDC-&gt;X509, …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AAI evolution of e-Infrastructures and Research Infrastructures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11086237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Pilot appears to be appealing to RIs and </a:t>
            </a:r>
            <a:r>
              <a:rPr lang="en-US" dirty="0" smtClean="0"/>
              <a:t>e-Infrastructures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ELIXIR instance (demo) managed under SA1 on CESNET resources for EBI</a:t>
            </a:r>
          </a:p>
          <a:p>
            <a:r>
              <a:rPr lang="en-US" dirty="0" smtClean="0"/>
              <a:t>EGI AAI (that’s why we are here at the AAI TCB):</a:t>
            </a:r>
            <a:br>
              <a:rPr lang="en-US" dirty="0" smtClean="0"/>
            </a:br>
            <a:r>
              <a:rPr lang="en-US" dirty="0" smtClean="0"/>
              <a:t>initiated under ENGAGE JRA1 on GRNET resources for EGI</a:t>
            </a:r>
          </a:p>
          <a:p>
            <a:r>
              <a:rPr lang="en-US" dirty="0" smtClean="0"/>
              <a:t>Continuing discussions on alignment with WLCG … (but who already have a setup anyway ;-)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Effect: expressions on interest received to host ‘the service’ (various elements) from many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EGI being the most concrete by including support for it in the planned core activities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appeal?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30" y="4496868"/>
            <a:ext cx="2876664" cy="13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11747499" cy="4737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instances deployed, for EGI and ELIXIR (usually co-managed by Nikhef)</a:t>
            </a:r>
          </a:p>
          <a:p>
            <a:r>
              <a:rPr lang="en-US" dirty="0" smtClean="0"/>
              <a:t>Accredited ‘production demonstrator’ instance of the TTS set up in conceptually the ‘right way’:</a:t>
            </a:r>
          </a:p>
          <a:p>
            <a:pPr lvl="1"/>
            <a:r>
              <a:rPr lang="en-US" dirty="0" smtClean="0"/>
              <a:t>Dedicated servers, secure environment, FIPS 140 level 3 approved HSM, anchored in a stable way</a:t>
            </a:r>
          </a:p>
          <a:p>
            <a:pPr lvl="1"/>
            <a:r>
              <a:rPr lang="en-US" dirty="0" smtClean="0"/>
              <a:t>Policy and practices accredited (under the ‘unique-identifier-only’ </a:t>
            </a:r>
            <a:r>
              <a:rPr lang="en-US" dirty="0" smtClean="0"/>
              <a:t>DOGWOOD profile</a:t>
            </a:r>
            <a:r>
              <a:rPr lang="en-US" dirty="0" smtClean="0"/>
              <a:t>) at the IGTF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is </a:t>
            </a:r>
            <a:r>
              <a:rPr lang="en-US" dirty="0" smtClean="0"/>
              <a:t>good 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</a:t>
            </a:r>
            <a:r>
              <a:rPr lang="en-US" dirty="0" smtClean="0"/>
              <a:t>expected </a:t>
            </a:r>
            <a:r>
              <a:rPr lang="en-US" dirty="0" smtClean="0"/>
              <a:t>to be </a:t>
            </a:r>
            <a:r>
              <a:rPr lang="en-US" dirty="0" smtClean="0"/>
              <a:t>enough </a:t>
            </a:r>
            <a:r>
              <a:rPr lang="en-US" dirty="0" smtClean="0"/>
              <a:t>in EGI </a:t>
            </a:r>
            <a:r>
              <a:rPr lang="en-US" dirty="0" smtClean="0"/>
              <a:t>combined </a:t>
            </a:r>
            <a:r>
              <a:rPr lang="en-US" dirty="0" smtClean="0"/>
              <a:t>with managed communities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Scalable </a:t>
            </a:r>
            <a:r>
              <a:rPr lang="en-US" dirty="0" smtClean="0"/>
              <a:t>negotiation model based on Sirtfi and REFEDS R&amp;S section 6</a:t>
            </a:r>
          </a:p>
          <a:p>
            <a:pPr lvl="1"/>
            <a:r>
              <a:rPr lang="en-US" dirty="0" smtClean="0"/>
              <a:t>Model requirements on attached MPs defined (for key protection)</a:t>
            </a:r>
          </a:p>
          <a:p>
            <a:pPr lvl="1"/>
            <a:r>
              <a:rPr lang="en-US" dirty="0" smtClean="0"/>
              <a:t>Trust anchors in production (RCauth.eu and its “DCAROOT” HLCA)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Includes also the policy-filtering ‘proxy-WAYF’ to link to eduGAIN &amp; individual authentication </a:t>
            </a:r>
            <a:r>
              <a:rPr lang="en-US" dirty="0" smtClean="0"/>
              <a:t>sources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production demonstrator, </a:t>
            </a:r>
            <a:r>
              <a:rPr lang="en-US" i="1" dirty="0" smtClean="0"/>
              <a:t>not </a:t>
            </a:r>
            <a:r>
              <a:rPr lang="en-US" i="1" dirty="0" smtClean="0"/>
              <a:t>ensured </a:t>
            </a:r>
            <a:r>
              <a:rPr lang="en-US" dirty="0" smtClean="0"/>
              <a:t>production</a:t>
            </a:r>
            <a:r>
              <a:rPr lang="en-US" dirty="0" smtClean="0"/>
              <a:t>, </a:t>
            </a:r>
            <a:r>
              <a:rPr lang="en-US" dirty="0" smtClean="0"/>
              <a:t>so </a:t>
            </a:r>
            <a:r>
              <a:rPr lang="en-US" i="1" dirty="0" smtClean="0"/>
              <a:t>without</a:t>
            </a:r>
            <a:r>
              <a:rPr lang="en-US" dirty="0" smtClean="0"/>
              <a:t> </a:t>
            </a:r>
            <a:r>
              <a:rPr lang="en-US" dirty="0" smtClean="0"/>
              <a:t>an SLA, with limited capacity</a:t>
            </a:r>
          </a:p>
          <a:p>
            <a:r>
              <a:rPr lang="en-US" dirty="0" smtClean="0"/>
              <a:t>… and it’s a bit of a ‘Heath Robinson’ service, using mostly pre-available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173505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Pretty pictures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1302069"/>
            <a:ext cx="5845327" cy="3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10" y="1302069"/>
            <a:ext cx="4000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8" y="3951924"/>
            <a:ext cx="3286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5656730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0" y="1241213"/>
            <a:ext cx="7673340" cy="47376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Located at Nikhef, Amsterdam, NL</a:t>
            </a:r>
          </a:p>
          <a:p>
            <a:r>
              <a:rPr lang="en-US" sz="2000" dirty="0" smtClean="0"/>
              <a:t>Nikhef-specific part of the DC Housing Facilities</a:t>
            </a:r>
          </a:p>
          <a:p>
            <a:r>
              <a:rPr lang="en-US" sz="2000" dirty="0" smtClean="0"/>
              <a:t>Room capacity 400kW,  total ~ 2MW, 2N+ no-break</a:t>
            </a:r>
          </a:p>
          <a:p>
            <a:r>
              <a:rPr lang="en-US" sz="2000" dirty="0" smtClean="0"/>
              <a:t>ID based access control, 24hr guard on-site,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 (above see-level)</a:t>
            </a:r>
          </a:p>
          <a:p>
            <a:r>
              <a:rPr lang="en-US" sz="2000" dirty="0" smtClean="0"/>
              <a:t>CA and security systems in locked dedicated cabinet. </a:t>
            </a:r>
            <a:br>
              <a:rPr lang="en-US" sz="2000" dirty="0" smtClean="0"/>
            </a:br>
            <a:r>
              <a:rPr lang="en-US" sz="2000" dirty="0" smtClean="0"/>
              <a:t>On-line CA signing system in locked drawer</a:t>
            </a: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controls are quite OK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8735"/>
            <a:ext cx="3817620" cy="28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3249379"/>
            <a:ext cx="2240280" cy="289134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03041"/>
            <a:ext cx="1188720" cy="216440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3490545"/>
            <a:ext cx="5298758" cy="28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0375" y="4914694"/>
            <a:ext cx="18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 signing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00375" y="5826691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Delegation Server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6253639" y="5099360"/>
            <a:ext cx="206740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53639" y="6011357"/>
            <a:ext cx="170164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4" y="3722078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https://rcdemo.nikhef.nl</a:t>
            </a:r>
            <a:r>
              <a:rPr lang="en-US" dirty="0" smtClean="0"/>
              <a:t>/  -- with optional IdP hint for Infrastructures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" y="1296873"/>
            <a:ext cx="8636000" cy="3035300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38" y="2622584"/>
            <a:ext cx="7833969" cy="3995639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" y="4510675"/>
            <a:ext cx="4785919" cy="2175418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Portal – necessary consent 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0" y="1352081"/>
            <a:ext cx="5547393" cy="4737100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27" y="1839163"/>
            <a:ext cx="8629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3758"/>
            <a:ext cx="7525918" cy="3456309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Transient VO Portal in the World (the expedited data life cycle :-)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21" y="1439863"/>
            <a:ext cx="875645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476" y="4294956"/>
            <a:ext cx="11387593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6791C"/>
                </a:solidFill>
              </a:rPr>
              <a:t>Sustainability models for the future:  functional decomposition</a:t>
            </a:r>
            <a:endParaRPr lang="en-US" sz="3200" dirty="0">
              <a:solidFill>
                <a:srgbClr val="F6791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https://wiki.geant.org/display/AARC/Models+for+the+CILogon-like+TTS+Pilot</a:t>
            </a:r>
          </a:p>
        </p:txBody>
      </p:sp>
    </p:spTree>
    <p:extLst>
      <p:ext uri="{BB962C8B-B14F-4D97-AF65-F5344CB8AC3E}">
        <p14:creationId xmlns:p14="http://schemas.microsoft.com/office/powerpoint/2010/main" val="21624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263404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VO portals</a:t>
            </a:r>
          </a:p>
          <a:p>
            <a:r>
              <a:rPr lang="en-US" dirty="0" smtClean="0"/>
              <a:t>High volatility of services and platforms – best left to user groups and (sub) communities</a:t>
            </a:r>
          </a:p>
          <a:p>
            <a:r>
              <a:rPr lang="en-US" dirty="0" smtClean="0"/>
              <a:t>Light-weight linkage – technically OIDC, with need to connect explicitly with an MP (MP will distribute user credentials, and has some responsibility for trust) – frequent communications between VO portal and MP operators foreseen</a:t>
            </a:r>
          </a:p>
          <a:p>
            <a:r>
              <a:rPr lang="en-US" dirty="0" smtClean="0">
                <a:solidFill>
                  <a:srgbClr val="F6791C"/>
                </a:solidFill>
              </a:rPr>
              <a:t>Suggest to keep with users and (sub) communities</a:t>
            </a:r>
          </a:p>
          <a:p>
            <a:pPr marL="0" indent="0">
              <a:buNone/>
            </a:pPr>
            <a:r>
              <a:rPr lang="en-US" b="1" dirty="0" smtClean="0"/>
              <a:t>VO membership services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6791C"/>
                </a:solidFill>
              </a:rPr>
              <a:t>assume unchanged from today</a:t>
            </a:r>
          </a:p>
          <a:p>
            <a:pPr marL="0" indent="0">
              <a:buNone/>
            </a:pPr>
            <a:r>
              <a:rPr lang="en-US" b="1" dirty="0" smtClean="0"/>
              <a:t>Master Portal </a:t>
            </a:r>
            <a:r>
              <a:rPr lang="en-US" dirty="0" smtClean="0"/>
              <a:t>&amp; Credential Store (plus CLI token acquisition)</a:t>
            </a:r>
          </a:p>
          <a:p>
            <a:r>
              <a:rPr lang="en-US" dirty="0" smtClean="0"/>
              <a:t>More costly: runs specific glue software (maintenance cost), needs to have some secure infra</a:t>
            </a:r>
          </a:p>
          <a:p>
            <a:r>
              <a:rPr lang="en-US" dirty="0" smtClean="0"/>
              <a:t>Needs to gain trust from users (for which it manages credentials), VO portals, and the TTS ICA</a:t>
            </a:r>
          </a:p>
          <a:p>
            <a:r>
              <a:rPr lang="en-US" dirty="0" smtClean="0"/>
              <a:t>Some distribution options – but it needs professional hosting and management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(financial) sustainability models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48" y="3003176"/>
            <a:ext cx="1776549" cy="8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26" y="5452573"/>
            <a:ext cx="1301571" cy="3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44" y="3352799"/>
            <a:ext cx="655295" cy="8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28165"/>
            <a:ext cx="11415805" cy="5495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home institutions and research labs</a:t>
            </a:r>
          </a:p>
          <a:p>
            <a:pPr lvl="1"/>
            <a:r>
              <a:rPr lang="en-US" dirty="0" smtClean="0"/>
              <a:t>Easy to gain user trust: they ‘know’ the operator. With a small per-institutional user base not likely to get traction</a:t>
            </a:r>
          </a:p>
          <a:p>
            <a:pPr lvl="1"/>
            <a:r>
              <a:rPr lang="en-US" dirty="0" smtClean="0"/>
              <a:t>As soon as use of the service extends to VO portals outside the home org, branding (and trust) conflicts emerge</a:t>
            </a:r>
          </a:p>
          <a:p>
            <a:r>
              <a:rPr lang="en-US" dirty="0" smtClean="0"/>
              <a:t>At generic e-Infrastructures (EGI, EUDAT, GEANT, …)</a:t>
            </a:r>
          </a:p>
          <a:p>
            <a:pPr lvl="1"/>
            <a:r>
              <a:rPr lang="en-US" dirty="0" smtClean="0"/>
              <a:t>Close to relying parties, so easier to gain trust, and connected to managed data </a:t>
            </a:r>
            <a:r>
              <a:rPr lang="en-US" dirty="0" err="1" smtClean="0"/>
              <a:t>centres</a:t>
            </a:r>
            <a:r>
              <a:rPr lang="en-US" dirty="0" smtClean="0"/>
              <a:t> that do secure hosting</a:t>
            </a:r>
          </a:p>
          <a:p>
            <a:pPr lvl="1"/>
            <a:r>
              <a:rPr lang="en-US" dirty="0" smtClean="0"/>
              <a:t>Pretty remote from the typical researchers, so unlikely to ‘know’ the many connecting VO portals</a:t>
            </a:r>
          </a:p>
          <a:p>
            <a:pPr lvl="1"/>
            <a:r>
              <a:rPr lang="en-US" dirty="0" smtClean="0"/>
              <a:t>VO portal builders/operators may not easily find a ‘generic e-Infra’ that is beyond their research domain</a:t>
            </a:r>
          </a:p>
          <a:p>
            <a:pPr lvl="1"/>
            <a:r>
              <a:rPr lang="en-US" dirty="0" smtClean="0"/>
              <a:t>Yet may work well for largish VOs, and for VOs whose management service is already outsourced to </a:t>
            </a:r>
            <a:r>
              <a:rPr lang="en-US" dirty="0" err="1" smtClean="0"/>
              <a:t>centres</a:t>
            </a:r>
            <a:r>
              <a:rPr lang="en-US" dirty="0" smtClean="0"/>
              <a:t> that are closely linked to a generic e-Infrastructure</a:t>
            </a:r>
          </a:p>
          <a:p>
            <a:r>
              <a:rPr lang="en-US" dirty="0" smtClean="0"/>
              <a:t>At the (ESFRI) Research Infrastructures (like ELIXIR, …)</a:t>
            </a:r>
          </a:p>
          <a:p>
            <a:pPr lvl="1"/>
            <a:r>
              <a:rPr lang="en-US" dirty="0" smtClean="0"/>
              <a:t>Usually have a good IT (and trust) capability</a:t>
            </a:r>
          </a:p>
          <a:p>
            <a:pPr lvl="1"/>
            <a:r>
              <a:rPr lang="en-US" dirty="0" smtClean="0"/>
              <a:t>Are logically close to the VO portals and may feel ‘</a:t>
            </a:r>
            <a:r>
              <a:rPr lang="en-US" dirty="0" err="1" smtClean="0"/>
              <a:t>dutybound</a:t>
            </a:r>
            <a:r>
              <a:rPr lang="en-US" dirty="0" smtClean="0"/>
              <a:t>’ to support community portals in their research domain</a:t>
            </a:r>
          </a:p>
          <a:p>
            <a:pPr lvl="1"/>
            <a:r>
              <a:rPr lang="en-US" dirty="0" smtClean="0"/>
              <a:t>Are few enough in number so that the negotiation with a (single) back-end TTS ICA remains feasible</a:t>
            </a:r>
          </a:p>
          <a:p>
            <a:r>
              <a:rPr lang="en-US" dirty="0" smtClean="0"/>
              <a:t>Outsourcing this as “SAAS” by the RIS </a:t>
            </a:r>
          </a:p>
          <a:p>
            <a:pPr lvl="1"/>
            <a:r>
              <a:rPr lang="en-US" dirty="0" smtClean="0"/>
              <a:t>can work – but outsourcing the management of connecting VO portals defeats the purpose – and needs a multi-tenant MP management implementation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Scale is important: if master portal is down, dependent VO portals may not work. Scope (#users), available service agreements, and (implicit) expectations may drive relationship between end-users (portals) and the MP operators.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operating options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07" y="244078"/>
            <a:ext cx="2975281" cy="9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307507"/>
            <a:ext cx="10909300" cy="513602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and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</a:t>
            </a:r>
            <a:r>
              <a:rPr lang="en-GB" b="1" dirty="0" smtClean="0">
                <a:solidFill>
                  <a:srgbClr val="F6791C"/>
                </a:solidFill>
              </a:rPr>
              <a:t>those service </a:t>
            </a:r>
            <a:r>
              <a:rPr lang="en-GB" b="1" dirty="0">
                <a:solidFill>
                  <a:srgbClr val="F6791C"/>
                </a:solidFill>
              </a:rPr>
              <a:t>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RCauth</a:t>
            </a:r>
            <a:r>
              <a:rPr lang="en-US" dirty="0" smtClean="0"/>
              <a:t> and ‘CILogon-like Pilot’ -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Delegation service (with the ‘filtering proxy WAYF’) and the ICA are a joint trust enclave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jointly be run under the same policy management controls</a:t>
            </a:r>
          </a:p>
          <a:p>
            <a:r>
              <a:rPr lang="en-US" dirty="0" smtClean="0"/>
              <a:t>Maintains the ultimate trust link to the generic relying parties (through IGTF accreditation)</a:t>
            </a:r>
            <a:endParaRPr lang="en-US" dirty="0"/>
          </a:p>
          <a:p>
            <a:r>
              <a:rPr lang="en-US" dirty="0" smtClean="0"/>
              <a:t>Visible to end-user since user must knowingly permit transfer of the tokens to the MP store</a:t>
            </a:r>
          </a:p>
          <a:p>
            <a:r>
              <a:rPr lang="en-US" dirty="0" smtClean="0"/>
              <a:t>May also become visible to the user if it has to present a WAYF</a:t>
            </a:r>
          </a:p>
          <a:p>
            <a:r>
              <a:rPr lang="en-US" dirty="0" smtClean="0"/>
              <a:t>Has to establish relationships with the MPs and the upstream IdPs/federations</a:t>
            </a:r>
          </a:p>
          <a:p>
            <a:r>
              <a:rPr lang="en-US" dirty="0" smtClean="0"/>
              <a:t>WAYF redirection may be primary factor to decide between single or multiple instances: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widest possible user base</a:t>
            </a:r>
            <a:r>
              <a:rPr lang="en-US" i="1" dirty="0"/>
              <a:t> </a:t>
            </a:r>
            <a:r>
              <a:rPr lang="en-US" i="1" dirty="0" smtClean="0"/>
              <a:t>– and not steering user away from her or his only working IdP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DS/TTS back-end ICA options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28164"/>
            <a:ext cx="11568205" cy="5280211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‘natural home’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of the user or of the VO operator: </a:t>
            </a:r>
            <a:r>
              <a:rPr lang="en-US" sz="2400" i="1" dirty="0" smtClean="0"/>
              <a:t>not feasible trust-wise </a:t>
            </a:r>
          </a:p>
          <a:p>
            <a:r>
              <a:rPr lang="en-US" sz="2400" dirty="0"/>
              <a:t>At </a:t>
            </a:r>
            <a:r>
              <a:rPr lang="en-US" sz="2400" dirty="0" smtClean="0"/>
              <a:t>the generic </a:t>
            </a:r>
            <a:r>
              <a:rPr lang="en-US" sz="2400" dirty="0"/>
              <a:t>e-Infrastructures (EGI, EUDAT, GEANT, …)</a:t>
            </a:r>
          </a:p>
          <a:p>
            <a:pPr lvl="1"/>
            <a:r>
              <a:rPr lang="en-US" sz="2000" dirty="0" smtClean="0"/>
              <a:t>They will have participating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that can do secure hosting, and operational link eases trust</a:t>
            </a:r>
          </a:p>
          <a:p>
            <a:pPr lvl="1"/>
            <a:r>
              <a:rPr lang="en-US" sz="2000" dirty="0" smtClean="0"/>
              <a:t>May be unlikely to agree on a single one, so the WAYF problem emerges and creates silo’s</a:t>
            </a:r>
          </a:p>
          <a:p>
            <a:pPr lvl="1"/>
            <a:r>
              <a:rPr lang="en-US" sz="2000" dirty="0" smtClean="0"/>
              <a:t>Potential for ‘lock-in’ between the TTS and specific relying parties only within same infrastructure </a:t>
            </a:r>
            <a:br>
              <a:rPr lang="en-US" sz="2000" dirty="0" smtClean="0"/>
            </a:br>
            <a:r>
              <a:rPr lang="en-US" sz="2000" dirty="0" smtClean="0"/>
              <a:t>… if global accreditation is bypassed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of instantaneous easy satisfaction</a:t>
            </a:r>
          </a:p>
          <a:p>
            <a:pPr lvl="1"/>
            <a:r>
              <a:rPr lang="en-US" sz="2000" dirty="0" smtClean="0"/>
              <a:t>Cost may be prohibitive for even some of these entities, but they all have cost recuperation systems in place</a:t>
            </a:r>
            <a:endParaRPr lang="en-US" sz="2000" dirty="0"/>
          </a:p>
          <a:p>
            <a:r>
              <a:rPr lang="en-US" sz="2400" dirty="0"/>
              <a:t>At the (ESFRI) Research Infrastructures </a:t>
            </a:r>
            <a:r>
              <a:rPr lang="en-US" sz="2400" dirty="0" smtClean="0"/>
              <a:t>(like ELIXIR, …)</a:t>
            </a:r>
            <a:endParaRPr lang="en-US" sz="2400" dirty="0"/>
          </a:p>
          <a:p>
            <a:pPr lvl="1"/>
            <a:r>
              <a:rPr lang="en-US" sz="2000" dirty="0" smtClean="0"/>
              <a:t>The RIs also have access to capable participating hosting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and could do it (or outsource it!)</a:t>
            </a:r>
          </a:p>
          <a:p>
            <a:pPr lvl="1"/>
            <a:r>
              <a:rPr lang="en-US" sz="2000" dirty="0" smtClean="0"/>
              <a:t>Same issue in creating silos, easy rapid bypasses, and lock-in</a:t>
            </a:r>
          </a:p>
          <a:p>
            <a:pPr lvl="1"/>
            <a:r>
              <a:rPr lang="en-US" sz="2000" dirty="0" smtClean="0"/>
              <a:t>There are even more RIs than there are generic e-</a:t>
            </a:r>
            <a:r>
              <a:rPr lang="en-US" sz="2000" dirty="0" err="1" smtClean="0"/>
              <a:t>Infras</a:t>
            </a:r>
            <a:r>
              <a:rPr lang="en-US" sz="2000" dirty="0" smtClean="0"/>
              <a:t>: scalability issues emerge stronger</a:t>
            </a:r>
          </a:p>
          <a:p>
            <a:pPr lvl="1"/>
            <a:r>
              <a:rPr lang="en-US" sz="2000" dirty="0" smtClean="0"/>
              <a:t>Smaller user base makes for higher per-user costs, but operational need may make it easier to bear</a:t>
            </a:r>
          </a:p>
          <a:p>
            <a:r>
              <a:rPr lang="en-US" sz="1800" dirty="0" smtClean="0">
                <a:solidFill>
                  <a:srgbClr val="F6791C"/>
                </a:solidFill>
              </a:rPr>
              <a:t>A single one for Europe </a:t>
            </a:r>
            <a:endParaRPr lang="en-US" sz="1800" dirty="0">
              <a:solidFill>
                <a:srgbClr val="F6791C"/>
              </a:solidFill>
            </a:endParaRPr>
          </a:p>
          <a:p>
            <a:r>
              <a:rPr lang="en-US" sz="1800" dirty="0" smtClean="0">
                <a:solidFill>
                  <a:srgbClr val="F6791C"/>
                </a:solidFill>
              </a:rPr>
              <a:t>A single one for the world: </a:t>
            </a:r>
            <a:r>
              <a:rPr lang="en-US" sz="1800" i="1" dirty="0" smtClean="0">
                <a:solidFill>
                  <a:srgbClr val="F6791C"/>
                </a:solidFill>
              </a:rPr>
              <a:t>great!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DS/TTS back-end ICA </a:t>
            </a:r>
            <a:r>
              <a:rPr lang="en-US" dirty="0" smtClean="0"/>
              <a:t>options (I)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9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340718"/>
            <a:ext cx="11397874" cy="503318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6791C"/>
                </a:solidFill>
              </a:rPr>
              <a:t>At the generic e-Infrastructures (EGI, EUDAT, GEANT, …)</a:t>
            </a:r>
          </a:p>
          <a:p>
            <a:r>
              <a:rPr lang="en-US" dirty="0" smtClean="0">
                <a:solidFill>
                  <a:srgbClr val="F6791C"/>
                </a:solidFill>
              </a:rPr>
              <a:t>At </a:t>
            </a:r>
            <a:r>
              <a:rPr lang="en-US" dirty="0">
                <a:solidFill>
                  <a:srgbClr val="F6791C"/>
                </a:solidFill>
              </a:rPr>
              <a:t>the (ESFRI) Research Infrastructures (like ELIXIR, </a:t>
            </a:r>
            <a:r>
              <a:rPr lang="en-US" dirty="0" smtClean="0">
                <a:solidFill>
                  <a:srgbClr val="F6791C"/>
                </a:solidFill>
              </a:rPr>
              <a:t>…)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single one for Europe </a:t>
            </a:r>
          </a:p>
          <a:p>
            <a:pPr lvl="1"/>
            <a:r>
              <a:rPr lang="en-US" sz="2000" dirty="0" smtClean="0"/>
              <a:t>prevents </a:t>
            </a:r>
            <a:r>
              <a:rPr lang="en-US" sz="2000" dirty="0"/>
              <a:t>silos and does away with any </a:t>
            </a:r>
            <a:r>
              <a:rPr lang="en-US" sz="2000" dirty="0" smtClean="0"/>
              <a:t>fronting-WAYF </a:t>
            </a:r>
            <a:r>
              <a:rPr lang="en-US" sz="2000" dirty="0"/>
              <a:t>issues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– </a:t>
            </a:r>
            <a:r>
              <a:rPr lang="en-US" sz="2000" dirty="0"/>
              <a:t>but the fact that it needs to ask user </a:t>
            </a:r>
            <a:r>
              <a:rPr lang="en-US" sz="2000" dirty="0" smtClean="0"/>
              <a:t>to trust the master portal leads </a:t>
            </a:r>
            <a:r>
              <a:rPr lang="en-US" sz="2000" dirty="0"/>
              <a:t>to branding </a:t>
            </a:r>
            <a:r>
              <a:rPr lang="en-US" sz="2000" dirty="0" smtClean="0"/>
              <a:t>questions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/>
          </a:p>
          <a:p>
            <a:pPr lvl="1"/>
            <a:r>
              <a:rPr lang="en-US" sz="2000" dirty="0" smtClean="0"/>
              <a:t>cost </a:t>
            </a:r>
            <a:r>
              <a:rPr lang="en-US" sz="2000" dirty="0"/>
              <a:t>per user is lower due to scale, so recuperation could be easier – yet it has to be independent and thus has to hunt for funding through either fees (per user, per MP, per authentication?) or through contracts with e-Infra s or RIs</a:t>
            </a:r>
          </a:p>
          <a:p>
            <a:pPr lvl="1"/>
            <a:r>
              <a:rPr lang="en-US" sz="2000" dirty="0" smtClean="0"/>
              <a:t>lack </a:t>
            </a:r>
            <a:r>
              <a:rPr lang="en-US" sz="2000" dirty="0"/>
              <a:t>of clear ‘ownership’ leaves it vulnerable </a:t>
            </a:r>
            <a:r>
              <a:rPr lang="en-US" sz="2000" dirty="0" smtClean="0"/>
              <a:t>to vendor longevity – </a:t>
            </a:r>
            <a:r>
              <a:rPr lang="en-US" sz="2000" dirty="0"/>
              <a:t>too few subscribers </a:t>
            </a:r>
            <a:r>
              <a:rPr lang="en-US" sz="2000" dirty="0" smtClean="0"/>
              <a:t>give spiraling </a:t>
            </a:r>
            <a:r>
              <a:rPr lang="en-US" sz="2000" dirty="0"/>
              <a:t>costs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maybe go through joint procurement </a:t>
            </a:r>
            <a:r>
              <a:rPr lang="en-US" sz="2000" dirty="0" smtClean="0"/>
              <a:t>(e.g. TCS </a:t>
            </a:r>
            <a:r>
              <a:rPr lang="en-US" sz="2000" dirty="0"/>
              <a:t>has option for </a:t>
            </a:r>
            <a:r>
              <a:rPr lang="en-US" sz="2000" dirty="0" smtClean="0"/>
              <a:t>‘enterprise-specific TA’ hosting)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e-Infra wants to be the exclusive provider of the back-end IdP, to provide </a:t>
            </a:r>
            <a:r>
              <a:rPr lang="en-US" sz="2000" i="1" dirty="0" smtClean="0"/>
              <a:t>the </a:t>
            </a:r>
            <a:r>
              <a:rPr lang="en-US" sz="2000" dirty="0" err="1" smtClean="0"/>
              <a:t>uniqueID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– and certainly not allow the user to ‘escape out’ of the e-Infra/RI silo (can be done with </a:t>
            </a:r>
            <a:r>
              <a:rPr lang="en-US" sz="2000" dirty="0" err="1" smtClean="0"/>
              <a:t>entityID</a:t>
            </a:r>
            <a:r>
              <a:rPr lang="en-US" sz="2000" dirty="0" smtClean="0"/>
              <a:t> forwarding)</a:t>
            </a:r>
            <a:endParaRPr lang="en-US" sz="2000" dirty="0"/>
          </a:p>
          <a:p>
            <a:r>
              <a:rPr lang="en-US" sz="2400" dirty="0"/>
              <a:t>A single one for the world: </a:t>
            </a:r>
            <a:r>
              <a:rPr lang="en-US" sz="2400" i="1" dirty="0"/>
              <a:t>great!</a:t>
            </a:r>
          </a:p>
          <a:p>
            <a:pPr lvl="1"/>
            <a:r>
              <a:rPr lang="en-US" sz="2000" i="1" dirty="0"/>
              <a:t>but:</a:t>
            </a:r>
            <a:r>
              <a:rPr lang="en-US" sz="2000" dirty="0"/>
              <a:t> legal issues in DP from the EU</a:t>
            </a:r>
          </a:p>
          <a:p>
            <a:pPr lvl="1"/>
            <a:r>
              <a:rPr lang="en-US" sz="2000" dirty="0"/>
              <a:t>needs extremely high reliability, and probably regional distribution anyway for acceptable latency and 24x7 </a:t>
            </a:r>
            <a:r>
              <a:rPr lang="en-US" sz="2000" dirty="0" smtClean="0"/>
              <a:t>support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DS/TTS back-end ICA </a:t>
            </a:r>
            <a:r>
              <a:rPr lang="en-US" dirty="0" smtClean="0"/>
              <a:t>options (II)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8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Highly depends! </a:t>
            </a:r>
          </a:p>
          <a:p>
            <a:r>
              <a:rPr lang="en-US" dirty="0" smtClean="0"/>
              <a:t>what is ‘the service’? Delegation Service &amp; WAYF? Master Portals? </a:t>
            </a:r>
          </a:p>
          <a:p>
            <a:r>
              <a:rPr lang="en-US" dirty="0"/>
              <a:t>t</a:t>
            </a:r>
            <a:r>
              <a:rPr lang="en-US" dirty="0" smtClean="0"/>
              <a:t>echnical elements only, or operational service implementation?</a:t>
            </a:r>
          </a:p>
          <a:p>
            <a:r>
              <a:rPr lang="en-US" dirty="0"/>
              <a:t>d</a:t>
            </a:r>
            <a:r>
              <a:rPr lang="en-US" dirty="0" smtClean="0"/>
              <a:t>esired service level (support &amp; availability)</a:t>
            </a:r>
          </a:p>
          <a:p>
            <a:r>
              <a:rPr lang="en-US" dirty="0"/>
              <a:t>e</a:t>
            </a:r>
            <a:r>
              <a:rPr lang="en-US" dirty="0" smtClean="0"/>
              <a:t>xtent of the service (number of users, communities, …)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Recuperation model very much a business decision as well:</a:t>
            </a:r>
          </a:p>
          <a:p>
            <a:r>
              <a:rPr lang="en-US" dirty="0" smtClean="0"/>
              <a:t>can be anywhere between few </a:t>
            </a:r>
            <a:r>
              <a:rPr lang="en-US" dirty="0" err="1" smtClean="0"/>
              <a:t>kEur</a:t>
            </a:r>
            <a:r>
              <a:rPr lang="en-US" dirty="0" smtClean="0"/>
              <a:t> to well over 100+kEur cost per year (for &gt;3year service)</a:t>
            </a:r>
          </a:p>
          <a:p>
            <a:r>
              <a:rPr lang="en-US" dirty="0" smtClean="0"/>
              <a:t>EGI plans foreseen (co) support of the Delegation Service, CA back-end, and integration of (at least one) Master Portal</a:t>
            </a:r>
          </a:p>
          <a:p>
            <a:r>
              <a:rPr lang="en-US" dirty="0" smtClean="0"/>
              <a:t>Collaboration working towards a single one for Europe is part of the plan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this necessitates a closely coordinated management authority for the Delegation Service/CA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the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44502" y="1439333"/>
            <a:ext cx="11236510" cy="4907679"/>
          </a:xfrm>
        </p:spPr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Pilot working with the Research and e-Infrastructures supported through AARC SA1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Nikhef (and the Dutch </a:t>
            </a:r>
            <a:r>
              <a:rPr lang="en-US" dirty="0">
                <a:sym typeface="Wingdings" panose="05000000000000000000" pitchFamily="2" charset="2"/>
              </a:rPr>
              <a:t>National e-Infrastructure coordinated by </a:t>
            </a:r>
            <a:r>
              <a:rPr lang="en-US" dirty="0" smtClean="0">
                <a:sym typeface="Wingdings" panose="05000000000000000000" pitchFamily="2" charset="2"/>
              </a:rPr>
              <a:t>SURF) run the operations today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Will continue to operate central parts (CA, DS) for as long as relevant, but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i="1" dirty="0" smtClean="0">
                <a:sym typeface="Wingdings" panose="05000000000000000000" pitchFamily="2" charset="2"/>
              </a:rPr>
              <a:t>without any capacity increase and </a:t>
            </a:r>
            <a:r>
              <a:rPr lang="en-US" i="1" dirty="0">
                <a:sym typeface="Wingdings" panose="05000000000000000000" pitchFamily="2" charset="2"/>
              </a:rPr>
              <a:t>at the current SLA (“Nikhef Best Effort</a:t>
            </a:r>
            <a:r>
              <a:rPr lang="en-US" i="1" dirty="0" smtClean="0">
                <a:sym typeface="Wingdings" panose="05000000000000000000" pitchFamily="2" charset="2"/>
              </a:rPr>
              <a:t>”)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 surely hope that a long-term sustainability model in place by end of 2017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That inclusively satisfies the pan-European e-Infrastructures and Research Infrastructures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EGI planning is well aligned with these wishes 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https://rcauth.eu/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://wiki.geant.org/display/AARC/Models+for+the+CILogon-like+TTS+Pilot</a:t>
            </a:r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" y="92976"/>
            <a:ext cx="12008155" cy="67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595949"/>
            <a:ext cx="633412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6791C"/>
                </a:solidFill>
              </a:rPr>
              <a:t>https://aarc-project.eu/wp-content/uploads/2015/11/20151102-JRA1.2-Blueprint-Status-Hardt.pdf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32921"/>
            <a:ext cx="21804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F5E"/>
                </a:solidFill>
              </a:rPr>
              <a:t>Example: WLCG</a:t>
            </a:r>
          </a:p>
          <a:p>
            <a:endParaRPr lang="en-US" sz="2800" b="1" dirty="0">
              <a:solidFill>
                <a:srgbClr val="003F5E"/>
              </a:solidFill>
            </a:endParaRPr>
          </a:p>
          <a:p>
            <a:r>
              <a:rPr lang="en-US" i="1" dirty="0" smtClean="0">
                <a:solidFill>
                  <a:srgbClr val="003F5E"/>
                </a:solidFill>
              </a:rPr>
              <a:t>Although the TTS looks like a ‘box’, it is an interactive component that usually requires initially the user 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to be ‘in the loop’</a:t>
            </a:r>
            <a:endParaRPr lang="en-US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2238375"/>
            <a:ext cx="478155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NCSA (IL,USA) operated service and project</a:t>
            </a:r>
          </a:p>
          <a:p>
            <a:pPr marL="0" indent="0">
              <a:buNone/>
            </a:pPr>
            <a:r>
              <a:rPr lang="en-US" dirty="0" err="1" smtClean="0"/>
              <a:t>InCommon</a:t>
            </a:r>
            <a:r>
              <a:rPr lang="en-US" dirty="0" smtClean="0"/>
              <a:t> backed MICS and IOTA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PKI targeting translation </a:t>
            </a:r>
            <a:r>
              <a:rPr lang="en-US" dirty="0" smtClean="0"/>
              <a:t>services – an overview</a:t>
            </a:r>
            <a:endParaRPr lang="en-US" dirty="0"/>
          </a:p>
        </p:txBody>
      </p:sp>
      <p:pic>
        <p:nvPicPr>
          <p:cNvPr id="4098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62100"/>
            <a:ext cx="436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Home\davidg\Projects-misc\Terena\GEANT-Logo\geant-logo-traced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013" y="4733742"/>
            <a:ext cx="1212749" cy="5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7400926" y="5410199"/>
            <a:ext cx="4279898" cy="98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GEANT Trusted Certificate Service TCS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 smtClean="0"/>
              <a:t>could be turned into a translation service, when each subscriber would enable that since it has a subscriber-centric validation model</a:t>
            </a:r>
            <a:endParaRPr lang="en-US" i="1" dirty="0"/>
          </a:p>
        </p:txBody>
      </p:sp>
      <p:pic>
        <p:nvPicPr>
          <p:cNvPr id="4103" name="Picture 7" descr="H:\Home\davidg\Template\Logos\cern_logo_whi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14" y="3667125"/>
            <a:ext cx="900361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1795214" y="4571998"/>
            <a:ext cx="3605461" cy="1047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CERN wLCG IOTA 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eduGAIN backed with added </a:t>
            </a:r>
            <a:br>
              <a:rPr lang="en-US" i="1" dirty="0" smtClean="0"/>
            </a:br>
            <a:r>
              <a:rPr lang="en-US" i="1" dirty="0" smtClean="0"/>
              <a:t>CERN HR DB controls</a:t>
            </a:r>
            <a:endParaRPr lang="en-US" i="1" dirty="0"/>
          </a:p>
        </p:txBody>
      </p:sp>
      <p:pic>
        <p:nvPicPr>
          <p:cNvPr id="4107" name="Picture 11" descr="https://upload.wikimedia.org/wikipedia/commons/thumb/5/54/Flag_of_Europe_waving.svg/447px-Flag_of_Europe_waving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5297" y="1733550"/>
            <a:ext cx="189832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6442073" y="3228975"/>
            <a:ext cx="478155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Generic ‘opaque’ certificate in Europe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 smtClean="0"/>
              <a:t>Helps with PII data protection and integration with ESFRIs and e-Infrastructure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00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11530315" cy="4737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Bridging conventional R&amp;E federated </a:t>
            </a:r>
            <a:r>
              <a:rPr lang="en-US" dirty="0" err="1" smtClean="0"/>
              <a:t>organisations</a:t>
            </a:r>
            <a:r>
              <a:rPr lang="en-US" dirty="0" smtClean="0"/>
              <a:t> to the trusted e-Infra world requires more</a:t>
            </a:r>
          </a:p>
          <a:p>
            <a:r>
              <a:rPr lang="en-US" dirty="0" smtClean="0"/>
              <a:t>Release of relevant attributes, unique non-reassigned ID, higher assurance profile </a:t>
            </a:r>
            <a:r>
              <a:rPr lang="en-US" b="1" dirty="0" smtClean="0"/>
              <a:t>via contracts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961100" cy="1325563"/>
          </a:xfrm>
        </p:spPr>
        <p:txBody>
          <a:bodyPr/>
          <a:lstStyle/>
          <a:p>
            <a:r>
              <a:rPr lang="en-US" dirty="0" smtClean="0"/>
              <a:t>Leveraging R&amp;E federations: TCS, DFN SLCS, </a:t>
            </a:r>
            <a:r>
              <a:rPr lang="en-US" dirty="0" err="1" smtClean="0"/>
              <a:t>CILogon</a:t>
            </a:r>
            <a:r>
              <a:rPr lang="en-US" dirty="0" smtClean="0"/>
              <a:t> … - with extended </a:t>
            </a:r>
            <a:r>
              <a:rPr lang="en-US" dirty="0" err="1" smtClean="0"/>
              <a:t>LoA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19" y="2384854"/>
            <a:ext cx="11843603" cy="3697409"/>
            <a:chOff x="251520" y="3356992"/>
            <a:chExt cx="8729634" cy="272527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503671"/>
              <a:ext cx="4608512" cy="230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356992"/>
              <a:ext cx="390509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1520" y="5805264"/>
              <a:ext cx="442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0066B0"/>
                  </a:solidFill>
                </a:rPr>
                <a:t>Graphic from: Jan Meijer, UNINETT</a:t>
              </a:r>
              <a:endParaRPr lang="en-US" sz="1200" i="1" dirty="0">
                <a:solidFill>
                  <a:srgbClr val="0066B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2030" y="5373216"/>
              <a:ext cx="442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rgbClr val="0066B0"/>
                  </a:solidFill>
                </a:rPr>
                <a:t>Graphic: IGTF 2015</a:t>
              </a:r>
              <a:endParaRPr lang="en-US" sz="1200" i="1" dirty="0">
                <a:solidFill>
                  <a:srgbClr val="0066B0"/>
                </a:solidFill>
              </a:endParaRPr>
            </a:p>
          </p:txBody>
        </p:sp>
        <p:pic>
          <p:nvPicPr>
            <p:cNvPr id="9" name="Picture 2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5650215"/>
              <a:ext cx="792088" cy="36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8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service and project (Jim </a:t>
            </a:r>
            <a:r>
              <a:rPr lang="en-US" dirty="0" err="1" smtClean="0"/>
              <a:t>Basney</a:t>
            </a:r>
            <a:r>
              <a:rPr lang="en-US" dirty="0" smtClean="0"/>
              <a:t> et al.)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6577383" cy="4733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Enable campus logon to CyberInfrastructure (CI)</a:t>
            </a:r>
          </a:p>
          <a:p>
            <a:pPr lvl="1"/>
            <a:r>
              <a:rPr lang="en-US" sz="2000" dirty="0" smtClean="0"/>
              <a:t>Use researchers’ existing security credentials at their home institution</a:t>
            </a:r>
          </a:p>
          <a:p>
            <a:pPr lvl="1"/>
            <a:r>
              <a:rPr lang="en-US" sz="2000" dirty="0" smtClean="0"/>
              <a:t>Ease credential management for researchers and CI providers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6791C"/>
                </a:solidFill>
              </a:rPr>
              <a:t>Multiple interfaces</a:t>
            </a:r>
          </a:p>
          <a:p>
            <a:r>
              <a:rPr lang="en-US" sz="2400" dirty="0"/>
              <a:t>SAML/OpenID Web Browser </a:t>
            </a:r>
            <a:r>
              <a:rPr lang="en-US" sz="2400" dirty="0" smtClean="0"/>
              <a:t>SSO</a:t>
            </a:r>
          </a:p>
          <a:p>
            <a:pPr lvl="1"/>
            <a:r>
              <a:rPr lang="en-US" sz="2200" dirty="0" smtClean="0"/>
              <a:t>PKCS12 </a:t>
            </a:r>
            <a:r>
              <a:rPr lang="en-US" sz="2200" dirty="0"/>
              <a:t>certificate </a:t>
            </a:r>
            <a:r>
              <a:rPr lang="en-US" sz="2200" dirty="0" smtClean="0"/>
              <a:t>download</a:t>
            </a:r>
          </a:p>
          <a:p>
            <a:pPr lvl="1"/>
            <a:r>
              <a:rPr lang="en-US" sz="2200" dirty="0" smtClean="0"/>
              <a:t>Certificate </a:t>
            </a:r>
            <a:r>
              <a:rPr lang="en-US" sz="2200" dirty="0"/>
              <a:t>issuance via </a:t>
            </a:r>
            <a:r>
              <a:rPr lang="en-US" sz="2200" dirty="0" smtClean="0"/>
              <a:t>OAuth</a:t>
            </a:r>
          </a:p>
          <a:p>
            <a:pPr lvl="1"/>
            <a:r>
              <a:rPr lang="en-US" sz="2200" dirty="0" smtClean="0"/>
              <a:t>OpenID </a:t>
            </a:r>
            <a:r>
              <a:rPr lang="en-US" sz="2200" dirty="0"/>
              <a:t>Connect token </a:t>
            </a:r>
            <a:r>
              <a:rPr lang="en-US" sz="2200" dirty="0" smtClean="0"/>
              <a:t>issuance</a:t>
            </a:r>
          </a:p>
          <a:p>
            <a:pPr lvl="1"/>
            <a:r>
              <a:rPr lang="en-US" sz="2200" dirty="0" smtClean="0"/>
              <a:t>SAML ECP for CLI issuance</a:t>
            </a:r>
          </a:p>
        </p:txBody>
      </p:sp>
      <p:pic>
        <p:nvPicPr>
          <p:cNvPr id="5" name="Picture 4" descr="cilogon-service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6983" y="1417637"/>
            <a:ext cx="4707467" cy="4821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744" y="6333835"/>
            <a:ext cx="954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6791C"/>
                </a:solidFill>
              </a:rPr>
              <a:t>Slide content: Jim </a:t>
            </a:r>
            <a:r>
              <a:rPr lang="en-US" sz="1600" dirty="0" err="1" smtClean="0">
                <a:solidFill>
                  <a:srgbClr val="F6791C"/>
                </a:solidFill>
              </a:rPr>
              <a:t>Basney</a:t>
            </a:r>
            <a:r>
              <a:rPr lang="en-US" sz="1600" dirty="0" smtClean="0">
                <a:solidFill>
                  <a:srgbClr val="F6791C"/>
                </a:solidFill>
              </a:rPr>
              <a:t>, based on http</a:t>
            </a:r>
            <a:r>
              <a:rPr lang="en-US" sz="1600" dirty="0">
                <a:solidFill>
                  <a:srgbClr val="F6791C"/>
                </a:solidFill>
              </a:rPr>
              <a:t>://www.cilogon.org/docs/201106-cilogon-cern.pptx?attredirects=0&amp;d=1</a:t>
            </a:r>
            <a:br>
              <a:rPr lang="en-US" sz="1600" dirty="0">
                <a:solidFill>
                  <a:srgbClr val="F6791C"/>
                </a:solidFill>
              </a:rPr>
            </a:br>
            <a:r>
              <a:rPr lang="en-US" sz="1600" dirty="0" smtClean="0">
                <a:solidFill>
                  <a:srgbClr val="F6791C"/>
                </a:solidFill>
              </a:rPr>
              <a:t>and http</a:t>
            </a:r>
            <a:r>
              <a:rPr lang="en-US" sz="1600" dirty="0">
                <a:solidFill>
                  <a:srgbClr val="F6791C"/>
                </a:solidFill>
              </a:rPr>
              <a:t>://www.cilogon.org/docs/20141030-basney-cilogon.pdf?attredirects=0&amp;d=1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10850" y="0"/>
            <a:ext cx="1581150" cy="1200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88" y="390525"/>
            <a:ext cx="436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adoption in the US/</a:t>
            </a:r>
            <a:r>
              <a:rPr lang="en-US" dirty="0" err="1" smtClean="0"/>
              <a:t>InCommon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644391"/>
            <a:ext cx="5384348" cy="42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644391"/>
            <a:ext cx="5562600" cy="42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6441073"/>
            <a:ext cx="6365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F6791C"/>
                </a:solidFill>
              </a:rPr>
              <a:t>http://www.cilogon.org/docs/2015-09-cilogon-ha.pdf?attredirects=0&amp;d=1</a:t>
            </a:r>
          </a:p>
        </p:txBody>
      </p:sp>
    </p:spTree>
    <p:extLst>
      <p:ext uri="{BB962C8B-B14F-4D97-AF65-F5344CB8AC3E}">
        <p14:creationId xmlns:p14="http://schemas.microsoft.com/office/powerpoint/2010/main" val="24381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many elements are coming together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1" y="1517278"/>
            <a:ext cx="11342939" cy="478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e-Infrastructure &amp; IGTF differentiated assurance profiles: DOGWOOD (IOTA), CEDAR/BIRCH (Classic, MICS)</a:t>
            </a:r>
          </a:p>
          <a:p>
            <a:r>
              <a:rPr lang="en-US" dirty="0" smtClean="0"/>
              <a:t>Research communities establishing themselves higher-quality attribute stores</a:t>
            </a:r>
          </a:p>
          <a:p>
            <a:r>
              <a:rPr lang="en-US" dirty="0"/>
              <a:t>Better community management and more structured user communities</a:t>
            </a:r>
          </a:p>
          <a:p>
            <a:endParaRPr lang="en-US" dirty="0" smtClean="0"/>
          </a:p>
          <a:p>
            <a:r>
              <a:rPr lang="en-US" dirty="0"/>
              <a:t>Attribute release conventions and scalable methodologies like REFEDS </a:t>
            </a:r>
            <a:r>
              <a:rPr lang="en-US" dirty="0" smtClean="0"/>
              <a:t>R&amp;S</a:t>
            </a:r>
          </a:p>
          <a:p>
            <a:r>
              <a:rPr lang="en-US" dirty="0" smtClean="0"/>
              <a:t>Higher awareness of multi-actor AAI and ‘VOs’ within the traditional R&amp;E federation world</a:t>
            </a:r>
          </a:p>
          <a:p>
            <a:r>
              <a:rPr lang="en-US" dirty="0" smtClean="0"/>
              <a:t>“Operationalizing” federations, e.g. through traceability and incident response (</a:t>
            </a:r>
            <a:r>
              <a:rPr lang="en-US" dirty="0" err="1" smtClean="0"/>
              <a:t>Sirtfi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Software evolution for non-web use cases (OIDC – OAuth2, SAML ECP, </a:t>
            </a:r>
            <a:r>
              <a:rPr lang="en-US" dirty="0" err="1" smtClean="0"/>
              <a:t>MyProxy</a:t>
            </a:r>
            <a:r>
              <a:rPr lang="en-US" dirty="0" smtClean="0"/>
              <a:t>, …)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16031</TotalTime>
  <Words>2523</Words>
  <Application>Microsoft Office PowerPoint</Application>
  <PresentationFormat>Custom</PresentationFormat>
  <Paragraphs>330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GEANT Association</vt:lpstr>
      <vt:lpstr>PowerPoint Presentation</vt:lpstr>
      <vt:lpstr>The AAI evolution of e-Infrastructures and Research Infrastructures</vt:lpstr>
      <vt:lpstr>RCauth and ‘CILogon-like Pilot’ - aims</vt:lpstr>
      <vt:lpstr>PowerPoint Presentation</vt:lpstr>
      <vt:lpstr>PKI targeting translation services – an overview</vt:lpstr>
      <vt:lpstr>Leveraging R&amp;E federations: TCS, DFN SLCS, CILogon … - with extended LoA</vt:lpstr>
      <vt:lpstr>CILogon service and project (Jim Basney et al.)</vt:lpstr>
      <vt:lpstr>CILogon adoption in the US/InCommon</vt:lpstr>
      <vt:lpstr>But many elements are coming together now!</vt:lpstr>
      <vt:lpstr>Selective trust for (federated) baseline assurance credentials in EGI based on the Acceptable Authentication Assurance policy</vt:lpstr>
      <vt:lpstr>All the elements in place: Credential Translation &amp; Management</vt:lpstr>
      <vt:lpstr>PowerPoint Presentation</vt:lpstr>
      <vt:lpstr>AARC SA1 “CIlogon-like Pre-Pilot”</vt:lpstr>
      <vt:lpstr>End-user credential hiding in the AARC CILogon-like Pilot</vt:lpstr>
      <vt:lpstr>CILogon-like TTS Pilot - distributable elements</vt:lpstr>
      <vt:lpstr>Blue: VO services and resources</vt:lpstr>
      <vt:lpstr>Red: the Master Portal (MP) and Credential Repository</vt:lpstr>
      <vt:lpstr>Yellow: the Token Translator/OA4MP/CA service</vt:lpstr>
      <vt:lpstr>Purple: connected federations and IdPs (proxies)</vt:lpstr>
      <vt:lpstr>Some appeal?</vt:lpstr>
      <vt:lpstr>Where are we now?</vt:lpstr>
      <vt:lpstr>Pretty pictures</vt:lpstr>
      <vt:lpstr>Physical controls are quite OK </vt:lpstr>
      <vt:lpstr>https://rcdemo.nikhef.nl/  -- with optional IdP hint for Infrastructures …</vt:lpstr>
      <vt:lpstr>The Master Portal – necessary consent …</vt:lpstr>
      <vt:lpstr>The Most Transient VO Portal in the World (the expedited data life cycle :-)</vt:lpstr>
      <vt:lpstr>Sustainability models for the future:  functional decomposition</vt:lpstr>
      <vt:lpstr>Deployment and (financial) sustainability models</vt:lpstr>
      <vt:lpstr>MP operating options</vt:lpstr>
      <vt:lpstr>DS/TTS back-end ICA options</vt:lpstr>
      <vt:lpstr>DS/TTS back-end ICA options (I)</vt:lpstr>
      <vt:lpstr>DS/TTS back-end ICA options (II)</vt:lpstr>
      <vt:lpstr>Costing the services</vt:lpstr>
      <vt:lpstr>Current State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228</cp:revision>
  <cp:lastPrinted>2015-05-01T10:30:08Z</cp:lastPrinted>
  <dcterms:created xsi:type="dcterms:W3CDTF">2015-04-29T14:13:57Z</dcterms:created>
  <dcterms:modified xsi:type="dcterms:W3CDTF">2017-02-08T10:40:48Z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