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11" r:id="rId2"/>
    <p:sldMasterId id="2147483726" r:id="rId3"/>
    <p:sldMasterId id="2147483730" r:id="rId4"/>
  </p:sldMasterIdLst>
  <p:notesMasterIdLst>
    <p:notesMasterId r:id="rId45"/>
  </p:notesMasterIdLst>
  <p:handoutMasterIdLst>
    <p:handoutMasterId r:id="rId46"/>
  </p:handoutMasterIdLst>
  <p:sldIdLst>
    <p:sldId id="256" r:id="rId5"/>
    <p:sldId id="273" r:id="rId6"/>
    <p:sldId id="298" r:id="rId7"/>
    <p:sldId id="277" r:id="rId8"/>
    <p:sldId id="297" r:id="rId9"/>
    <p:sldId id="274" r:id="rId10"/>
    <p:sldId id="260" r:id="rId11"/>
    <p:sldId id="275" r:id="rId12"/>
    <p:sldId id="257" r:id="rId13"/>
    <p:sldId id="276" r:id="rId14"/>
    <p:sldId id="278" r:id="rId15"/>
    <p:sldId id="299" r:id="rId16"/>
    <p:sldId id="281" r:id="rId17"/>
    <p:sldId id="279" r:id="rId18"/>
    <p:sldId id="304" r:id="rId19"/>
    <p:sldId id="305" r:id="rId20"/>
    <p:sldId id="308" r:id="rId21"/>
    <p:sldId id="286" r:id="rId22"/>
    <p:sldId id="309" r:id="rId23"/>
    <p:sldId id="310" r:id="rId24"/>
    <p:sldId id="311" r:id="rId25"/>
    <p:sldId id="312" r:id="rId26"/>
    <p:sldId id="313" r:id="rId27"/>
    <p:sldId id="314" r:id="rId28"/>
    <p:sldId id="290" r:id="rId29"/>
    <p:sldId id="283" r:id="rId30"/>
    <p:sldId id="306" r:id="rId31"/>
    <p:sldId id="307" r:id="rId32"/>
    <p:sldId id="291" r:id="rId33"/>
    <p:sldId id="293" r:id="rId34"/>
    <p:sldId id="294" r:id="rId35"/>
    <p:sldId id="296" r:id="rId36"/>
    <p:sldId id="288" r:id="rId37"/>
    <p:sldId id="300" r:id="rId38"/>
    <p:sldId id="282" r:id="rId39"/>
    <p:sldId id="270" r:id="rId40"/>
    <p:sldId id="301" r:id="rId41"/>
    <p:sldId id="272" r:id="rId42"/>
    <p:sldId id="266" r:id="rId43"/>
    <p:sldId id="303" r:id="rId44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88B"/>
    <a:srgbClr val="000000"/>
    <a:srgbClr val="FFFFFF"/>
    <a:srgbClr val="6F2575"/>
    <a:srgbClr val="84782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73" autoAdjust="0"/>
    <p:restoredTop sz="94643"/>
  </p:normalViewPr>
  <p:slideViewPr>
    <p:cSldViewPr snapToGrid="0" snapToObjects="1">
      <p:cViewPr varScale="1">
        <p:scale>
          <a:sx n="102" d="100"/>
          <a:sy n="102" d="100"/>
        </p:scale>
        <p:origin x="88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4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F920A-9087-4CD8-80F8-4FC72C1C62F0}" type="doc">
      <dgm:prSet loTypeId="urn:microsoft.com/office/officeart/2011/layout/Tab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23A95B3-3378-403D-A262-831057690A7D}">
      <dgm:prSet phldrT="[Text]"/>
      <dgm:spPr/>
      <dgm:t>
        <a:bodyPr/>
        <a:lstStyle/>
        <a:p>
          <a:r>
            <a:rPr lang="en-US" b="1" dirty="0" smtClean="0">
              <a:solidFill>
                <a:srgbClr val="E3D88B"/>
              </a:solidFill>
            </a:rPr>
            <a:t>Architecture</a:t>
          </a:r>
          <a:endParaRPr lang="en-US" b="1" dirty="0">
            <a:solidFill>
              <a:srgbClr val="E3D88B"/>
            </a:solidFill>
          </a:endParaRPr>
        </a:p>
      </dgm:t>
    </dgm:pt>
    <dgm:pt modelId="{92ABB906-7069-4DF9-9E1D-AB1A878E9617}" type="parTrans" cxnId="{D5A84830-64CD-4CD8-A1EB-F3131663BDC7}">
      <dgm:prSet/>
      <dgm:spPr/>
      <dgm:t>
        <a:bodyPr/>
        <a:lstStyle/>
        <a:p>
          <a:endParaRPr lang="en-US"/>
        </a:p>
      </dgm:t>
    </dgm:pt>
    <dgm:pt modelId="{29AB19D9-55E2-43B1-B3FD-B05F9A5C53FD}" type="sibTrans" cxnId="{D5A84830-64CD-4CD8-A1EB-F3131663BDC7}">
      <dgm:prSet/>
      <dgm:spPr/>
      <dgm:t>
        <a:bodyPr/>
        <a:lstStyle/>
        <a:p>
          <a:endParaRPr lang="en-US"/>
        </a:p>
      </dgm:t>
    </dgm:pt>
    <dgm:pt modelId="{1813FCD6-F8D6-4D87-A112-0F6D12A74757}">
      <dgm:prSet phldrT="[Text]" custT="1"/>
      <dgm:spPr/>
      <dgm:t>
        <a:bodyPr/>
        <a:lstStyle/>
        <a:p>
          <a:pPr marL="117475" indent="0"/>
          <a:r>
            <a:rPr lang="en-US" sz="1600" dirty="0" smtClean="0">
              <a:solidFill>
                <a:srgbClr val="6F2575"/>
              </a:solidFill>
            </a:rPr>
            <a:t>federated infrastructures </a:t>
          </a:r>
          <a:br>
            <a:rPr lang="en-US" sz="1600" dirty="0" smtClean="0">
              <a:solidFill>
                <a:srgbClr val="6F2575"/>
              </a:solidFill>
            </a:rPr>
          </a:br>
          <a:r>
            <a:rPr lang="en-US" sz="1600" dirty="0" smtClean="0">
              <a:solidFill>
                <a:srgbClr val="6F2575"/>
              </a:solidFill>
            </a:rPr>
            <a:t>and (data) resources</a:t>
          </a:r>
          <a:endParaRPr lang="en-US" sz="1600" dirty="0">
            <a:solidFill>
              <a:srgbClr val="6F2575"/>
            </a:solidFill>
          </a:endParaRPr>
        </a:p>
      </dgm:t>
    </dgm:pt>
    <dgm:pt modelId="{0842E330-08A8-4836-9802-13AF01248F52}" type="parTrans" cxnId="{C11BA305-2A6E-4B97-B423-602EC1AF3A19}">
      <dgm:prSet/>
      <dgm:spPr/>
      <dgm:t>
        <a:bodyPr/>
        <a:lstStyle/>
        <a:p>
          <a:endParaRPr lang="en-US"/>
        </a:p>
      </dgm:t>
    </dgm:pt>
    <dgm:pt modelId="{70210DC6-4182-47C2-96FF-5BE18B1E94E1}" type="sibTrans" cxnId="{C11BA305-2A6E-4B97-B423-602EC1AF3A19}">
      <dgm:prSet/>
      <dgm:spPr/>
      <dgm:t>
        <a:bodyPr/>
        <a:lstStyle/>
        <a:p>
          <a:endParaRPr lang="en-US"/>
        </a:p>
      </dgm:t>
    </dgm:pt>
    <dgm:pt modelId="{C360B900-2D0D-4B0F-B9C6-11AD3895AA7E}">
      <dgm:prSet phldrT="[Text]"/>
      <dgm:spPr/>
      <dgm:t>
        <a:bodyPr/>
        <a:lstStyle/>
        <a:p>
          <a:r>
            <a:rPr lang="en-US" b="1" dirty="0" smtClean="0"/>
            <a:t>Data</a:t>
          </a:r>
          <a:endParaRPr lang="en-US" b="1" dirty="0"/>
        </a:p>
      </dgm:t>
    </dgm:pt>
    <dgm:pt modelId="{51B00A15-64E7-4D8D-AA26-D06697D20DE9}" type="parTrans" cxnId="{4E0835A4-C44C-47D1-B552-81FAB6C85583}">
      <dgm:prSet/>
      <dgm:spPr/>
      <dgm:t>
        <a:bodyPr/>
        <a:lstStyle/>
        <a:p>
          <a:endParaRPr lang="en-US"/>
        </a:p>
      </dgm:t>
    </dgm:pt>
    <dgm:pt modelId="{1EDF94FD-F962-43E5-817A-B9E05D901CE5}" type="sibTrans" cxnId="{4E0835A4-C44C-47D1-B552-81FAB6C85583}">
      <dgm:prSet/>
      <dgm:spPr/>
      <dgm:t>
        <a:bodyPr/>
        <a:lstStyle/>
        <a:p>
          <a:endParaRPr lang="en-US"/>
        </a:p>
      </dgm:t>
    </dgm:pt>
    <dgm:pt modelId="{2B863B54-6838-48FA-B407-D555C6A5DE1B}">
      <dgm:prSet phldrT="[Text]" custT="1"/>
      <dgm:spPr/>
      <dgm:t>
        <a:bodyPr/>
        <a:lstStyle/>
        <a:p>
          <a:pPr marL="117475" indent="0"/>
          <a:r>
            <a:rPr lang="en-US" sz="1600" dirty="0" smtClean="0">
              <a:solidFill>
                <a:srgbClr val="6F2575"/>
              </a:solidFill>
            </a:rPr>
            <a:t>FAIR data management and tools</a:t>
          </a:r>
        </a:p>
      </dgm:t>
    </dgm:pt>
    <dgm:pt modelId="{1BC4ED9D-F484-458B-86A4-3E889B47CB52}" type="parTrans" cxnId="{7507A1D0-4DF4-4FEB-9DB6-E445135F1578}">
      <dgm:prSet/>
      <dgm:spPr/>
      <dgm:t>
        <a:bodyPr/>
        <a:lstStyle/>
        <a:p>
          <a:endParaRPr lang="en-US"/>
        </a:p>
      </dgm:t>
    </dgm:pt>
    <dgm:pt modelId="{D65953AC-F06A-45EC-AE61-F9E11D778ECE}" type="sibTrans" cxnId="{7507A1D0-4DF4-4FEB-9DB6-E445135F1578}">
      <dgm:prSet/>
      <dgm:spPr/>
      <dgm:t>
        <a:bodyPr/>
        <a:lstStyle/>
        <a:p>
          <a:endParaRPr lang="en-US"/>
        </a:p>
      </dgm:t>
    </dgm:pt>
    <dgm:pt modelId="{1747015B-6675-4F69-861D-82C89B0DBBE6}">
      <dgm:prSet phldrT="[Text]"/>
      <dgm:spPr/>
      <dgm:t>
        <a:bodyPr/>
        <a:lstStyle/>
        <a:p>
          <a:r>
            <a:rPr lang="en-US" b="1" dirty="0" smtClean="0"/>
            <a:t>Services</a:t>
          </a:r>
          <a:endParaRPr lang="en-US" b="1" dirty="0"/>
        </a:p>
      </dgm:t>
    </dgm:pt>
    <dgm:pt modelId="{25ED15D2-3A49-4E9B-AA89-F4937A3959AB}" type="parTrans" cxnId="{4731BC2E-32E5-4805-8A52-BE13139BC80F}">
      <dgm:prSet/>
      <dgm:spPr/>
      <dgm:t>
        <a:bodyPr/>
        <a:lstStyle/>
        <a:p>
          <a:endParaRPr lang="en-US"/>
        </a:p>
      </dgm:t>
    </dgm:pt>
    <dgm:pt modelId="{E6BBB19C-8831-4F97-8DFD-AE77907B8617}" type="sibTrans" cxnId="{4731BC2E-32E5-4805-8A52-BE13139BC80F}">
      <dgm:prSet/>
      <dgm:spPr/>
      <dgm:t>
        <a:bodyPr/>
        <a:lstStyle/>
        <a:p>
          <a:endParaRPr lang="en-US"/>
        </a:p>
      </dgm:t>
    </dgm:pt>
    <dgm:pt modelId="{481FB011-D95B-4C06-A25E-BB5C1BF36BA9}">
      <dgm:prSet phldrT="[Text]" custT="1"/>
      <dgm:spPr/>
      <dgm:t>
        <a:bodyPr/>
        <a:lstStyle/>
        <a:p>
          <a:pPr marL="117475" indent="0"/>
          <a:r>
            <a:rPr lang="en-US" sz="1600" dirty="0" smtClean="0">
              <a:solidFill>
                <a:srgbClr val="6F2575"/>
              </a:solidFill>
            </a:rPr>
            <a:t>environment of user-oriented services</a:t>
          </a:r>
          <a:endParaRPr lang="en-US" sz="1600" dirty="0">
            <a:solidFill>
              <a:srgbClr val="6F2575"/>
            </a:solidFill>
          </a:endParaRPr>
        </a:p>
      </dgm:t>
    </dgm:pt>
    <dgm:pt modelId="{EF37AF5C-E733-4C31-9AFF-ACC087D89723}" type="parTrans" cxnId="{923A7878-8B79-484B-B410-30E45D45786D}">
      <dgm:prSet/>
      <dgm:spPr/>
      <dgm:t>
        <a:bodyPr/>
        <a:lstStyle/>
        <a:p>
          <a:endParaRPr lang="en-US"/>
        </a:p>
      </dgm:t>
    </dgm:pt>
    <dgm:pt modelId="{921876F5-9EC6-425F-B6D0-890C21B47471}" type="sibTrans" cxnId="{923A7878-8B79-484B-B410-30E45D45786D}">
      <dgm:prSet/>
      <dgm:spPr/>
      <dgm:t>
        <a:bodyPr/>
        <a:lstStyle/>
        <a:p>
          <a:endParaRPr lang="en-US"/>
        </a:p>
      </dgm:t>
    </dgm:pt>
    <dgm:pt modelId="{192FDBFB-78E2-40EF-9785-5284256CEF92}">
      <dgm:prSet phldrT="[Text]"/>
      <dgm:spPr/>
      <dgm:t>
        <a:bodyPr/>
        <a:lstStyle/>
        <a:p>
          <a:r>
            <a:rPr lang="en-US" b="1" dirty="0" smtClean="0">
              <a:solidFill>
                <a:srgbClr val="6F2575"/>
              </a:solidFill>
            </a:rPr>
            <a:t>Access &amp; Interface</a:t>
          </a:r>
          <a:endParaRPr lang="en-US" b="1" dirty="0">
            <a:solidFill>
              <a:srgbClr val="6F2575"/>
            </a:solidFill>
          </a:endParaRPr>
        </a:p>
      </dgm:t>
    </dgm:pt>
    <dgm:pt modelId="{12EFADA2-023F-47A0-B211-83BF34523426}" type="parTrans" cxnId="{2F0080E1-C811-4F1C-B0F7-0F8C1059A346}">
      <dgm:prSet/>
      <dgm:spPr/>
      <dgm:t>
        <a:bodyPr/>
        <a:lstStyle/>
        <a:p>
          <a:endParaRPr lang="en-US"/>
        </a:p>
      </dgm:t>
    </dgm:pt>
    <dgm:pt modelId="{589AF1BE-BD61-4E55-9610-44A0D45637FD}" type="sibTrans" cxnId="{2F0080E1-C811-4F1C-B0F7-0F8C1059A346}">
      <dgm:prSet/>
      <dgm:spPr/>
      <dgm:t>
        <a:bodyPr/>
        <a:lstStyle/>
        <a:p>
          <a:endParaRPr lang="en-US"/>
        </a:p>
      </dgm:t>
    </dgm:pt>
    <dgm:pt modelId="{0E9E375E-4262-4E1C-99CA-1D0240A16956}">
      <dgm:prSet phldrT="[Text]"/>
      <dgm:spPr/>
      <dgm:t>
        <a:bodyPr/>
        <a:lstStyle/>
        <a:p>
          <a:r>
            <a:rPr lang="en-US" b="1" dirty="0" smtClean="0">
              <a:solidFill>
                <a:srgbClr val="6F2575"/>
              </a:solidFill>
            </a:rPr>
            <a:t>Rules</a:t>
          </a:r>
          <a:endParaRPr lang="en-US" b="1" dirty="0">
            <a:solidFill>
              <a:srgbClr val="6F2575"/>
            </a:solidFill>
          </a:endParaRPr>
        </a:p>
      </dgm:t>
    </dgm:pt>
    <dgm:pt modelId="{210A1BED-D4E3-4BCB-B6D3-C3D5ECC1E5FA}" type="parTrans" cxnId="{8513D2FA-52D7-4331-B01F-208D85936FD8}">
      <dgm:prSet/>
      <dgm:spPr/>
      <dgm:t>
        <a:bodyPr/>
        <a:lstStyle/>
        <a:p>
          <a:endParaRPr lang="en-US"/>
        </a:p>
      </dgm:t>
    </dgm:pt>
    <dgm:pt modelId="{1F773F14-8598-4BA0-8AEE-E25AEA024F5C}" type="sibTrans" cxnId="{8513D2FA-52D7-4331-B01F-208D85936FD8}">
      <dgm:prSet/>
      <dgm:spPr/>
      <dgm:t>
        <a:bodyPr/>
        <a:lstStyle/>
        <a:p>
          <a:endParaRPr lang="en-US"/>
        </a:p>
      </dgm:t>
    </dgm:pt>
    <dgm:pt modelId="{803C6E3A-6752-4033-B279-2CD63E910168}">
      <dgm:prSet phldrT="[Text]"/>
      <dgm:spPr/>
      <dgm:t>
        <a:bodyPr/>
        <a:lstStyle/>
        <a:p>
          <a:r>
            <a:rPr lang="en-US" b="1" dirty="0" smtClean="0">
              <a:solidFill>
                <a:srgbClr val="E3D88B"/>
              </a:solidFill>
            </a:rPr>
            <a:t>Governance</a:t>
          </a:r>
          <a:endParaRPr lang="en-US" b="1" dirty="0">
            <a:solidFill>
              <a:srgbClr val="E3D88B"/>
            </a:solidFill>
          </a:endParaRPr>
        </a:p>
      </dgm:t>
    </dgm:pt>
    <dgm:pt modelId="{12A15BAC-2FB5-41B9-AA96-B41F677B0D5C}" type="parTrans" cxnId="{6386DFF5-7956-439F-840D-9B9B0D04B076}">
      <dgm:prSet/>
      <dgm:spPr/>
      <dgm:t>
        <a:bodyPr/>
        <a:lstStyle/>
        <a:p>
          <a:endParaRPr lang="en-US"/>
        </a:p>
      </dgm:t>
    </dgm:pt>
    <dgm:pt modelId="{925F3ACD-A74D-4F0A-A0C0-FA1F35E3530A}" type="sibTrans" cxnId="{6386DFF5-7956-439F-840D-9B9B0D04B076}">
      <dgm:prSet/>
      <dgm:spPr/>
      <dgm:t>
        <a:bodyPr/>
        <a:lstStyle/>
        <a:p>
          <a:endParaRPr lang="en-US"/>
        </a:p>
      </dgm:t>
    </dgm:pt>
    <dgm:pt modelId="{5958E1A6-E1E0-461C-AD9A-9526601FDD72}">
      <dgm:prSet phldrT="[Text]" custT="1"/>
      <dgm:spPr/>
      <dgm:t>
        <a:bodyPr/>
        <a:lstStyle/>
        <a:p>
          <a:pPr marL="117475" indent="0"/>
          <a:r>
            <a:rPr lang="en-US" sz="1600" dirty="0" smtClean="0">
              <a:solidFill>
                <a:srgbClr val="6F2575"/>
              </a:solidFill>
            </a:rPr>
            <a:t>access across disciplines, and compliance with open data</a:t>
          </a:r>
          <a:endParaRPr lang="en-US" sz="1600" dirty="0">
            <a:solidFill>
              <a:srgbClr val="6F2575"/>
            </a:solidFill>
          </a:endParaRPr>
        </a:p>
      </dgm:t>
    </dgm:pt>
    <dgm:pt modelId="{0779EDF9-C3B1-4B83-9C66-2AC295846A93}" type="parTrans" cxnId="{B50C8DFD-2C4E-47EC-84ED-499CE08E79D2}">
      <dgm:prSet/>
      <dgm:spPr/>
      <dgm:t>
        <a:bodyPr/>
        <a:lstStyle/>
        <a:p>
          <a:endParaRPr lang="en-US"/>
        </a:p>
      </dgm:t>
    </dgm:pt>
    <dgm:pt modelId="{EAE708D1-A429-4D5F-BBAC-1CFF791FE822}" type="sibTrans" cxnId="{B50C8DFD-2C4E-47EC-84ED-499CE08E79D2}">
      <dgm:prSet/>
      <dgm:spPr/>
      <dgm:t>
        <a:bodyPr/>
        <a:lstStyle/>
        <a:p>
          <a:endParaRPr lang="en-US"/>
        </a:p>
      </dgm:t>
    </dgm:pt>
    <dgm:pt modelId="{AF613AC8-A136-47A3-9550-5CDB49982DF5}">
      <dgm:prSet phldrT="[Text]" custT="1"/>
      <dgm:spPr/>
      <dgm:t>
        <a:bodyPr/>
        <a:lstStyle/>
        <a:p>
          <a:pPr marL="117475" indent="0"/>
          <a:r>
            <a:rPr lang="en-US" sz="1600" dirty="0" smtClean="0">
              <a:solidFill>
                <a:srgbClr val="6F2575"/>
              </a:solidFill>
            </a:rPr>
            <a:t>rules of participation for services, compliance with legal &amp; trust needs</a:t>
          </a:r>
          <a:endParaRPr lang="en-US" sz="1600" dirty="0">
            <a:solidFill>
              <a:srgbClr val="6F2575"/>
            </a:solidFill>
          </a:endParaRPr>
        </a:p>
      </dgm:t>
    </dgm:pt>
    <dgm:pt modelId="{FF17CA0D-71A9-4DA6-A6DA-FAD3FC23E305}" type="parTrans" cxnId="{2604C6E2-C723-4A34-93FD-C472B008F69C}">
      <dgm:prSet/>
      <dgm:spPr/>
      <dgm:t>
        <a:bodyPr/>
        <a:lstStyle/>
        <a:p>
          <a:endParaRPr lang="en-US"/>
        </a:p>
      </dgm:t>
    </dgm:pt>
    <dgm:pt modelId="{ADD3F2BB-6083-4FC9-A554-FBB8D92DF269}" type="sibTrans" cxnId="{2604C6E2-C723-4A34-93FD-C472B008F69C}">
      <dgm:prSet/>
      <dgm:spPr/>
      <dgm:t>
        <a:bodyPr/>
        <a:lstStyle/>
        <a:p>
          <a:endParaRPr lang="en-US"/>
        </a:p>
      </dgm:t>
    </dgm:pt>
    <dgm:pt modelId="{8A1C32B8-9FE8-4EDD-9620-A7F13FC00967}">
      <dgm:prSet phldrT="[Text]" custT="1"/>
      <dgm:spPr/>
      <dgm:t>
        <a:bodyPr/>
        <a:lstStyle/>
        <a:p>
          <a:pPr marL="117475" indent="0"/>
          <a:r>
            <a:rPr lang="en-US" sz="1600" dirty="0" smtClean="0">
              <a:solidFill>
                <a:srgbClr val="6F2575"/>
              </a:solidFill>
            </a:rPr>
            <a:t>governance of the ecosystem and leadership in data-driven science</a:t>
          </a:r>
          <a:endParaRPr lang="en-US" sz="1600" dirty="0">
            <a:solidFill>
              <a:srgbClr val="6F2575"/>
            </a:solidFill>
          </a:endParaRPr>
        </a:p>
      </dgm:t>
    </dgm:pt>
    <dgm:pt modelId="{7FA44188-6402-49AA-8DD9-4C04250B9C85}" type="parTrans" cxnId="{2853BE0A-BE8E-4F8A-8ACC-11F56F1218FF}">
      <dgm:prSet/>
      <dgm:spPr/>
      <dgm:t>
        <a:bodyPr/>
        <a:lstStyle/>
        <a:p>
          <a:endParaRPr lang="en-US"/>
        </a:p>
      </dgm:t>
    </dgm:pt>
    <dgm:pt modelId="{185D870A-E850-42C3-BD41-46DC52C163C8}" type="sibTrans" cxnId="{2853BE0A-BE8E-4F8A-8ACC-11F56F1218FF}">
      <dgm:prSet/>
      <dgm:spPr/>
      <dgm:t>
        <a:bodyPr/>
        <a:lstStyle/>
        <a:p>
          <a:endParaRPr lang="en-US"/>
        </a:p>
      </dgm:t>
    </dgm:pt>
    <dgm:pt modelId="{74E3BDEF-B0A8-4DC3-9FBC-A462BB9A6A61}" type="pres">
      <dgm:prSet presAssocID="{E4DF920A-9087-4CD8-80F8-4FC72C1C62F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651D36D-6758-42B8-87F9-83809E9843B9}" type="pres">
      <dgm:prSet presAssocID="{123A95B3-3378-403D-A262-831057690A7D}" presName="composite" presStyleCnt="0"/>
      <dgm:spPr/>
    </dgm:pt>
    <dgm:pt modelId="{9D39BCC5-310D-46F0-8013-628CD53DA240}" type="pres">
      <dgm:prSet presAssocID="{123A95B3-3378-403D-A262-831057690A7D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88F65-B426-4557-84D2-A1E8DCDFD6A1}" type="pres">
      <dgm:prSet presAssocID="{123A95B3-3378-403D-A262-831057690A7D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4BA596-8D9B-4356-A9DD-E8E62704BC3A}" type="pres">
      <dgm:prSet presAssocID="{123A95B3-3378-403D-A262-831057690A7D}" presName="Accent" presStyleLbl="parChTrans1D1" presStyleIdx="0" presStyleCnt="6"/>
      <dgm:spPr/>
    </dgm:pt>
    <dgm:pt modelId="{9B3DD577-786A-4B41-8B62-525F8322C9F2}" type="pres">
      <dgm:prSet presAssocID="{29AB19D9-55E2-43B1-B3FD-B05F9A5C53FD}" presName="sibTrans" presStyleCnt="0"/>
      <dgm:spPr/>
    </dgm:pt>
    <dgm:pt modelId="{98D23DE2-4108-4842-9475-866B8C07746F}" type="pres">
      <dgm:prSet presAssocID="{C360B900-2D0D-4B0F-B9C6-11AD3895AA7E}" presName="composite" presStyleCnt="0"/>
      <dgm:spPr/>
    </dgm:pt>
    <dgm:pt modelId="{97335755-D4C9-4A83-A14C-66137EE6A8C1}" type="pres">
      <dgm:prSet presAssocID="{C360B900-2D0D-4B0F-B9C6-11AD3895AA7E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53B41-7DFD-4EA2-A37E-AB231E404BCE}" type="pres">
      <dgm:prSet presAssocID="{C360B900-2D0D-4B0F-B9C6-11AD3895AA7E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0163B-21FB-4733-BB00-F22C4BCDD0F9}" type="pres">
      <dgm:prSet presAssocID="{C360B900-2D0D-4B0F-B9C6-11AD3895AA7E}" presName="Accent" presStyleLbl="parChTrans1D1" presStyleIdx="1" presStyleCnt="6"/>
      <dgm:spPr/>
    </dgm:pt>
    <dgm:pt modelId="{5944A33B-39A1-42B8-8469-47E4CD07B455}" type="pres">
      <dgm:prSet presAssocID="{1EDF94FD-F962-43E5-817A-B9E05D901CE5}" presName="sibTrans" presStyleCnt="0"/>
      <dgm:spPr/>
    </dgm:pt>
    <dgm:pt modelId="{2E0583A8-F31E-4D8B-AA39-CD3288D1E28E}" type="pres">
      <dgm:prSet presAssocID="{1747015B-6675-4F69-861D-82C89B0DBBE6}" presName="composite" presStyleCnt="0"/>
      <dgm:spPr/>
    </dgm:pt>
    <dgm:pt modelId="{69DC3019-A2ED-4994-A962-6D9F1C6A6566}" type="pres">
      <dgm:prSet presAssocID="{1747015B-6675-4F69-861D-82C89B0DBBE6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0E848-0C1D-42CF-9B15-6692E79D110D}" type="pres">
      <dgm:prSet presAssocID="{1747015B-6675-4F69-861D-82C89B0DBBE6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4127C5-9E71-42AC-9581-74D228B59DCA}" type="pres">
      <dgm:prSet presAssocID="{1747015B-6675-4F69-861D-82C89B0DBBE6}" presName="Accent" presStyleLbl="parChTrans1D1" presStyleIdx="2" presStyleCnt="6"/>
      <dgm:spPr/>
    </dgm:pt>
    <dgm:pt modelId="{0295A1EC-1678-447F-986F-EB0A34FF97C3}" type="pres">
      <dgm:prSet presAssocID="{E6BBB19C-8831-4F97-8DFD-AE77907B8617}" presName="sibTrans" presStyleCnt="0"/>
      <dgm:spPr/>
    </dgm:pt>
    <dgm:pt modelId="{15187F88-86B6-4C50-9C98-89690A01DFB2}" type="pres">
      <dgm:prSet presAssocID="{192FDBFB-78E2-40EF-9785-5284256CEF92}" presName="composite" presStyleCnt="0"/>
      <dgm:spPr/>
    </dgm:pt>
    <dgm:pt modelId="{4AE994BA-677D-4E03-B8AB-3FF300B61F5F}" type="pres">
      <dgm:prSet presAssocID="{192FDBFB-78E2-40EF-9785-5284256CEF92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2406C-D45E-4405-9B09-49693B8E5154}" type="pres">
      <dgm:prSet presAssocID="{192FDBFB-78E2-40EF-9785-5284256CEF92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5CA12-8C5E-4B25-A22B-08AB6FF1118C}" type="pres">
      <dgm:prSet presAssocID="{192FDBFB-78E2-40EF-9785-5284256CEF92}" presName="Accent" presStyleLbl="parChTrans1D1" presStyleIdx="3" presStyleCnt="6"/>
      <dgm:spPr/>
    </dgm:pt>
    <dgm:pt modelId="{B44CC471-929B-4871-9075-532790580F73}" type="pres">
      <dgm:prSet presAssocID="{589AF1BE-BD61-4E55-9610-44A0D45637FD}" presName="sibTrans" presStyleCnt="0"/>
      <dgm:spPr/>
    </dgm:pt>
    <dgm:pt modelId="{C60B25C9-579E-4A9E-91ED-751901828582}" type="pres">
      <dgm:prSet presAssocID="{0E9E375E-4262-4E1C-99CA-1D0240A16956}" presName="composite" presStyleCnt="0"/>
      <dgm:spPr/>
    </dgm:pt>
    <dgm:pt modelId="{C27D1888-C082-483E-A342-2E0E75519427}" type="pres">
      <dgm:prSet presAssocID="{0E9E375E-4262-4E1C-99CA-1D0240A16956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411F4-DC0E-4A1D-A3F0-45EC5030EE65}" type="pres">
      <dgm:prSet presAssocID="{0E9E375E-4262-4E1C-99CA-1D0240A16956}" presName="Parent" presStyleLbl="alignNode1" presStyleIdx="4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8FFD5-8704-4473-9ACC-C46DFB7E692B}" type="pres">
      <dgm:prSet presAssocID="{0E9E375E-4262-4E1C-99CA-1D0240A16956}" presName="Accent" presStyleLbl="parChTrans1D1" presStyleIdx="4" presStyleCnt="6"/>
      <dgm:spPr/>
    </dgm:pt>
    <dgm:pt modelId="{EEA185AB-1704-4C24-BC47-76B9935C874D}" type="pres">
      <dgm:prSet presAssocID="{1F773F14-8598-4BA0-8AEE-E25AEA024F5C}" presName="sibTrans" presStyleCnt="0"/>
      <dgm:spPr/>
    </dgm:pt>
    <dgm:pt modelId="{FE599CD6-7D9C-4102-8C85-623679F747FC}" type="pres">
      <dgm:prSet presAssocID="{803C6E3A-6752-4033-B279-2CD63E910168}" presName="composite" presStyleCnt="0"/>
      <dgm:spPr/>
    </dgm:pt>
    <dgm:pt modelId="{9FD5E840-28C1-4DE6-BD85-BA93900AD377}" type="pres">
      <dgm:prSet presAssocID="{803C6E3A-6752-4033-B279-2CD63E910168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31815-3F36-4AD3-8083-EB46FC093021}" type="pres">
      <dgm:prSet presAssocID="{803C6E3A-6752-4033-B279-2CD63E910168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AD080E-7BFF-40C0-B8FA-76C6CD07C97A}" type="pres">
      <dgm:prSet presAssocID="{803C6E3A-6752-4033-B279-2CD63E910168}" presName="Accent" presStyleLbl="parChTrans1D1" presStyleIdx="5" presStyleCnt="6"/>
      <dgm:spPr/>
    </dgm:pt>
  </dgm:ptLst>
  <dgm:cxnLst>
    <dgm:cxn modelId="{D49F067C-D766-4B35-A0B5-9340CCDC2124}" type="presOf" srcId="{123A95B3-3378-403D-A262-831057690A7D}" destId="{6ED88F65-B426-4557-84D2-A1E8DCDFD6A1}" srcOrd="0" destOrd="0" presId="urn:microsoft.com/office/officeart/2011/layout/TabList"/>
    <dgm:cxn modelId="{2853BE0A-BE8E-4F8A-8ACC-11F56F1218FF}" srcId="{803C6E3A-6752-4033-B279-2CD63E910168}" destId="{8A1C32B8-9FE8-4EDD-9620-A7F13FC00967}" srcOrd="0" destOrd="0" parTransId="{7FA44188-6402-49AA-8DD9-4C04250B9C85}" sibTransId="{185D870A-E850-42C3-BD41-46DC52C163C8}"/>
    <dgm:cxn modelId="{2604C6E2-C723-4A34-93FD-C472B008F69C}" srcId="{0E9E375E-4262-4E1C-99CA-1D0240A16956}" destId="{AF613AC8-A136-47A3-9550-5CDB49982DF5}" srcOrd="0" destOrd="0" parTransId="{FF17CA0D-71A9-4DA6-A6DA-FAD3FC23E305}" sibTransId="{ADD3F2BB-6083-4FC9-A554-FBB8D92DF269}"/>
    <dgm:cxn modelId="{6BD4D418-5402-4689-A56D-A5B72EBD9172}" type="presOf" srcId="{1747015B-6675-4F69-861D-82C89B0DBBE6}" destId="{BDE0E848-0C1D-42CF-9B15-6692E79D110D}" srcOrd="0" destOrd="0" presId="urn:microsoft.com/office/officeart/2011/layout/TabList"/>
    <dgm:cxn modelId="{4731BC2E-32E5-4805-8A52-BE13139BC80F}" srcId="{E4DF920A-9087-4CD8-80F8-4FC72C1C62F0}" destId="{1747015B-6675-4F69-861D-82C89B0DBBE6}" srcOrd="2" destOrd="0" parTransId="{25ED15D2-3A49-4E9B-AA89-F4937A3959AB}" sibTransId="{E6BBB19C-8831-4F97-8DFD-AE77907B8617}"/>
    <dgm:cxn modelId="{55F56434-D47F-4674-B0BA-AC42C62C8CC0}" type="presOf" srcId="{C360B900-2D0D-4B0F-B9C6-11AD3895AA7E}" destId="{02C53B41-7DFD-4EA2-A37E-AB231E404BCE}" srcOrd="0" destOrd="0" presId="urn:microsoft.com/office/officeart/2011/layout/TabList"/>
    <dgm:cxn modelId="{0693CA9A-C8D4-4732-B2D0-4AFED51AC1A4}" type="presOf" srcId="{481FB011-D95B-4C06-A25E-BB5C1BF36BA9}" destId="{69DC3019-A2ED-4994-A962-6D9F1C6A6566}" srcOrd="0" destOrd="0" presId="urn:microsoft.com/office/officeart/2011/layout/TabList"/>
    <dgm:cxn modelId="{2F0080E1-C811-4F1C-B0F7-0F8C1059A346}" srcId="{E4DF920A-9087-4CD8-80F8-4FC72C1C62F0}" destId="{192FDBFB-78E2-40EF-9785-5284256CEF92}" srcOrd="3" destOrd="0" parTransId="{12EFADA2-023F-47A0-B211-83BF34523426}" sibTransId="{589AF1BE-BD61-4E55-9610-44A0D45637FD}"/>
    <dgm:cxn modelId="{C6F87BD3-EA55-492F-BCDD-1758A161169A}" type="presOf" srcId="{0E9E375E-4262-4E1C-99CA-1D0240A16956}" destId="{603411F4-DC0E-4A1D-A3F0-45EC5030EE65}" srcOrd="0" destOrd="0" presId="urn:microsoft.com/office/officeart/2011/layout/TabList"/>
    <dgm:cxn modelId="{C11BA305-2A6E-4B97-B423-602EC1AF3A19}" srcId="{123A95B3-3378-403D-A262-831057690A7D}" destId="{1813FCD6-F8D6-4D87-A112-0F6D12A74757}" srcOrd="0" destOrd="0" parTransId="{0842E330-08A8-4836-9802-13AF01248F52}" sibTransId="{70210DC6-4182-47C2-96FF-5BE18B1E94E1}"/>
    <dgm:cxn modelId="{6386DFF5-7956-439F-840D-9B9B0D04B076}" srcId="{E4DF920A-9087-4CD8-80F8-4FC72C1C62F0}" destId="{803C6E3A-6752-4033-B279-2CD63E910168}" srcOrd="5" destOrd="0" parTransId="{12A15BAC-2FB5-41B9-AA96-B41F677B0D5C}" sibTransId="{925F3ACD-A74D-4F0A-A0C0-FA1F35E3530A}"/>
    <dgm:cxn modelId="{923A7878-8B79-484B-B410-30E45D45786D}" srcId="{1747015B-6675-4F69-861D-82C89B0DBBE6}" destId="{481FB011-D95B-4C06-A25E-BB5C1BF36BA9}" srcOrd="0" destOrd="0" parTransId="{EF37AF5C-E733-4C31-9AFF-ACC087D89723}" sibTransId="{921876F5-9EC6-425F-B6D0-890C21B47471}"/>
    <dgm:cxn modelId="{0EEF78A1-BE58-46B5-8681-221B1A649FA7}" type="presOf" srcId="{E4DF920A-9087-4CD8-80F8-4FC72C1C62F0}" destId="{74E3BDEF-B0A8-4DC3-9FBC-A462BB9A6A61}" srcOrd="0" destOrd="0" presId="urn:microsoft.com/office/officeart/2011/layout/TabList"/>
    <dgm:cxn modelId="{4E0835A4-C44C-47D1-B552-81FAB6C85583}" srcId="{E4DF920A-9087-4CD8-80F8-4FC72C1C62F0}" destId="{C360B900-2D0D-4B0F-B9C6-11AD3895AA7E}" srcOrd="1" destOrd="0" parTransId="{51B00A15-64E7-4D8D-AA26-D06697D20DE9}" sibTransId="{1EDF94FD-F962-43E5-817A-B9E05D901CE5}"/>
    <dgm:cxn modelId="{7507A1D0-4DF4-4FEB-9DB6-E445135F1578}" srcId="{C360B900-2D0D-4B0F-B9C6-11AD3895AA7E}" destId="{2B863B54-6838-48FA-B407-D555C6A5DE1B}" srcOrd="0" destOrd="0" parTransId="{1BC4ED9D-F484-458B-86A4-3E889B47CB52}" sibTransId="{D65953AC-F06A-45EC-AE61-F9E11D778ECE}"/>
    <dgm:cxn modelId="{3CE7830F-C00F-40D9-A289-F54B3D83F66A}" type="presOf" srcId="{192FDBFB-78E2-40EF-9785-5284256CEF92}" destId="{CB42406C-D45E-4405-9B09-49693B8E5154}" srcOrd="0" destOrd="0" presId="urn:microsoft.com/office/officeart/2011/layout/TabList"/>
    <dgm:cxn modelId="{344F25EF-D487-45FC-A019-10D1924EA227}" type="presOf" srcId="{AF613AC8-A136-47A3-9550-5CDB49982DF5}" destId="{C27D1888-C082-483E-A342-2E0E75519427}" srcOrd="0" destOrd="0" presId="urn:microsoft.com/office/officeart/2011/layout/TabList"/>
    <dgm:cxn modelId="{78E175D4-5770-43B4-8303-4C5BE8E84433}" type="presOf" srcId="{803C6E3A-6752-4033-B279-2CD63E910168}" destId="{EE631815-3F36-4AD3-8083-EB46FC093021}" srcOrd="0" destOrd="0" presId="urn:microsoft.com/office/officeart/2011/layout/TabList"/>
    <dgm:cxn modelId="{E80FC196-265D-4C7F-88CE-1FAC0EE7743D}" type="presOf" srcId="{8A1C32B8-9FE8-4EDD-9620-A7F13FC00967}" destId="{9FD5E840-28C1-4DE6-BD85-BA93900AD377}" srcOrd="0" destOrd="0" presId="urn:microsoft.com/office/officeart/2011/layout/TabList"/>
    <dgm:cxn modelId="{90876F8B-6AEC-44EF-8060-F397E68C0282}" type="presOf" srcId="{1813FCD6-F8D6-4D87-A112-0F6D12A74757}" destId="{9D39BCC5-310D-46F0-8013-628CD53DA240}" srcOrd="0" destOrd="0" presId="urn:microsoft.com/office/officeart/2011/layout/TabList"/>
    <dgm:cxn modelId="{D5A84830-64CD-4CD8-A1EB-F3131663BDC7}" srcId="{E4DF920A-9087-4CD8-80F8-4FC72C1C62F0}" destId="{123A95B3-3378-403D-A262-831057690A7D}" srcOrd="0" destOrd="0" parTransId="{92ABB906-7069-4DF9-9E1D-AB1A878E9617}" sibTransId="{29AB19D9-55E2-43B1-B3FD-B05F9A5C53FD}"/>
    <dgm:cxn modelId="{B50C8DFD-2C4E-47EC-84ED-499CE08E79D2}" srcId="{192FDBFB-78E2-40EF-9785-5284256CEF92}" destId="{5958E1A6-E1E0-461C-AD9A-9526601FDD72}" srcOrd="0" destOrd="0" parTransId="{0779EDF9-C3B1-4B83-9C66-2AC295846A93}" sibTransId="{EAE708D1-A429-4D5F-BBAC-1CFF791FE822}"/>
    <dgm:cxn modelId="{8513D2FA-52D7-4331-B01F-208D85936FD8}" srcId="{E4DF920A-9087-4CD8-80F8-4FC72C1C62F0}" destId="{0E9E375E-4262-4E1C-99CA-1D0240A16956}" srcOrd="4" destOrd="0" parTransId="{210A1BED-D4E3-4BCB-B6D3-C3D5ECC1E5FA}" sibTransId="{1F773F14-8598-4BA0-8AEE-E25AEA024F5C}"/>
    <dgm:cxn modelId="{632703CA-9849-4082-AEEC-B0281350E82F}" type="presOf" srcId="{5958E1A6-E1E0-461C-AD9A-9526601FDD72}" destId="{4AE994BA-677D-4E03-B8AB-3FF300B61F5F}" srcOrd="0" destOrd="0" presId="urn:microsoft.com/office/officeart/2011/layout/TabList"/>
    <dgm:cxn modelId="{37B54328-F4CE-4FEE-9795-BE0D7BB15F77}" type="presOf" srcId="{2B863B54-6838-48FA-B407-D555C6A5DE1B}" destId="{97335755-D4C9-4A83-A14C-66137EE6A8C1}" srcOrd="0" destOrd="0" presId="urn:microsoft.com/office/officeart/2011/layout/TabList"/>
    <dgm:cxn modelId="{90EFD2D9-ABF6-4918-9CB9-772B3805A0F2}" type="presParOf" srcId="{74E3BDEF-B0A8-4DC3-9FBC-A462BB9A6A61}" destId="{1651D36D-6758-42B8-87F9-83809E9843B9}" srcOrd="0" destOrd="0" presId="urn:microsoft.com/office/officeart/2011/layout/TabList"/>
    <dgm:cxn modelId="{75CD4FBE-6E1E-4A9A-9287-9FB55294A426}" type="presParOf" srcId="{1651D36D-6758-42B8-87F9-83809E9843B9}" destId="{9D39BCC5-310D-46F0-8013-628CD53DA240}" srcOrd="0" destOrd="0" presId="urn:microsoft.com/office/officeart/2011/layout/TabList"/>
    <dgm:cxn modelId="{03D13AB2-B5FE-4DFD-9913-EDEF6644EE60}" type="presParOf" srcId="{1651D36D-6758-42B8-87F9-83809E9843B9}" destId="{6ED88F65-B426-4557-84D2-A1E8DCDFD6A1}" srcOrd="1" destOrd="0" presId="urn:microsoft.com/office/officeart/2011/layout/TabList"/>
    <dgm:cxn modelId="{16FA3725-D57B-4CCB-A76B-EFD6EA31CADD}" type="presParOf" srcId="{1651D36D-6758-42B8-87F9-83809E9843B9}" destId="{974BA596-8D9B-4356-A9DD-E8E62704BC3A}" srcOrd="2" destOrd="0" presId="urn:microsoft.com/office/officeart/2011/layout/TabList"/>
    <dgm:cxn modelId="{075B98EF-F042-4A1E-8E97-33D0A4D4F5A3}" type="presParOf" srcId="{74E3BDEF-B0A8-4DC3-9FBC-A462BB9A6A61}" destId="{9B3DD577-786A-4B41-8B62-525F8322C9F2}" srcOrd="1" destOrd="0" presId="urn:microsoft.com/office/officeart/2011/layout/TabList"/>
    <dgm:cxn modelId="{E4CCD2FA-3683-4AD1-A202-FA9DEA20C4C4}" type="presParOf" srcId="{74E3BDEF-B0A8-4DC3-9FBC-A462BB9A6A61}" destId="{98D23DE2-4108-4842-9475-866B8C07746F}" srcOrd="2" destOrd="0" presId="urn:microsoft.com/office/officeart/2011/layout/TabList"/>
    <dgm:cxn modelId="{28BBD9D3-CD7A-4244-9848-54C9CE96905C}" type="presParOf" srcId="{98D23DE2-4108-4842-9475-866B8C07746F}" destId="{97335755-D4C9-4A83-A14C-66137EE6A8C1}" srcOrd="0" destOrd="0" presId="urn:microsoft.com/office/officeart/2011/layout/TabList"/>
    <dgm:cxn modelId="{5D68975E-4EBD-40C9-8F46-ADE5644CBEDA}" type="presParOf" srcId="{98D23DE2-4108-4842-9475-866B8C07746F}" destId="{02C53B41-7DFD-4EA2-A37E-AB231E404BCE}" srcOrd="1" destOrd="0" presId="urn:microsoft.com/office/officeart/2011/layout/TabList"/>
    <dgm:cxn modelId="{AE99C4B2-53A7-490D-8534-D9F4AE455D4D}" type="presParOf" srcId="{98D23DE2-4108-4842-9475-866B8C07746F}" destId="{2A90163B-21FB-4733-BB00-F22C4BCDD0F9}" srcOrd="2" destOrd="0" presId="urn:microsoft.com/office/officeart/2011/layout/TabList"/>
    <dgm:cxn modelId="{046F7CED-D743-44A5-B72B-C813BA44BAB0}" type="presParOf" srcId="{74E3BDEF-B0A8-4DC3-9FBC-A462BB9A6A61}" destId="{5944A33B-39A1-42B8-8469-47E4CD07B455}" srcOrd="3" destOrd="0" presId="urn:microsoft.com/office/officeart/2011/layout/TabList"/>
    <dgm:cxn modelId="{77E9DC68-EC39-460A-8775-9DC5B3CEAC0B}" type="presParOf" srcId="{74E3BDEF-B0A8-4DC3-9FBC-A462BB9A6A61}" destId="{2E0583A8-F31E-4D8B-AA39-CD3288D1E28E}" srcOrd="4" destOrd="0" presId="urn:microsoft.com/office/officeart/2011/layout/TabList"/>
    <dgm:cxn modelId="{BC8021EB-1706-4ACB-99F8-EB499F458149}" type="presParOf" srcId="{2E0583A8-F31E-4D8B-AA39-CD3288D1E28E}" destId="{69DC3019-A2ED-4994-A962-6D9F1C6A6566}" srcOrd="0" destOrd="0" presId="urn:microsoft.com/office/officeart/2011/layout/TabList"/>
    <dgm:cxn modelId="{61A95496-E71F-494C-8313-DF363D0A711E}" type="presParOf" srcId="{2E0583A8-F31E-4D8B-AA39-CD3288D1E28E}" destId="{BDE0E848-0C1D-42CF-9B15-6692E79D110D}" srcOrd="1" destOrd="0" presId="urn:microsoft.com/office/officeart/2011/layout/TabList"/>
    <dgm:cxn modelId="{A0920EC2-4E04-435F-B0DB-1D5DA650820D}" type="presParOf" srcId="{2E0583A8-F31E-4D8B-AA39-CD3288D1E28E}" destId="{8A4127C5-9E71-42AC-9581-74D228B59DCA}" srcOrd="2" destOrd="0" presId="urn:microsoft.com/office/officeart/2011/layout/TabList"/>
    <dgm:cxn modelId="{D4265135-C383-4BFC-8AA5-F406681A0923}" type="presParOf" srcId="{74E3BDEF-B0A8-4DC3-9FBC-A462BB9A6A61}" destId="{0295A1EC-1678-447F-986F-EB0A34FF97C3}" srcOrd="5" destOrd="0" presId="urn:microsoft.com/office/officeart/2011/layout/TabList"/>
    <dgm:cxn modelId="{8FFDA1B0-2889-4FDA-A70E-3B9888BE5935}" type="presParOf" srcId="{74E3BDEF-B0A8-4DC3-9FBC-A462BB9A6A61}" destId="{15187F88-86B6-4C50-9C98-89690A01DFB2}" srcOrd="6" destOrd="0" presId="urn:microsoft.com/office/officeart/2011/layout/TabList"/>
    <dgm:cxn modelId="{B7403D99-035E-4782-AC3A-78E0741B1FE5}" type="presParOf" srcId="{15187F88-86B6-4C50-9C98-89690A01DFB2}" destId="{4AE994BA-677D-4E03-B8AB-3FF300B61F5F}" srcOrd="0" destOrd="0" presId="urn:microsoft.com/office/officeart/2011/layout/TabList"/>
    <dgm:cxn modelId="{E1CE1AE9-D40E-4A26-BD7E-740124AB32B4}" type="presParOf" srcId="{15187F88-86B6-4C50-9C98-89690A01DFB2}" destId="{CB42406C-D45E-4405-9B09-49693B8E5154}" srcOrd="1" destOrd="0" presId="urn:microsoft.com/office/officeart/2011/layout/TabList"/>
    <dgm:cxn modelId="{E69DB2CD-5AA9-442D-BC4F-31FD82EC9C40}" type="presParOf" srcId="{15187F88-86B6-4C50-9C98-89690A01DFB2}" destId="{EBF5CA12-8C5E-4B25-A22B-08AB6FF1118C}" srcOrd="2" destOrd="0" presId="urn:microsoft.com/office/officeart/2011/layout/TabList"/>
    <dgm:cxn modelId="{78724843-88F5-440C-A32D-033111407219}" type="presParOf" srcId="{74E3BDEF-B0A8-4DC3-9FBC-A462BB9A6A61}" destId="{B44CC471-929B-4871-9075-532790580F73}" srcOrd="7" destOrd="0" presId="urn:microsoft.com/office/officeart/2011/layout/TabList"/>
    <dgm:cxn modelId="{41875E44-7448-48DB-A360-2A2E34B6E114}" type="presParOf" srcId="{74E3BDEF-B0A8-4DC3-9FBC-A462BB9A6A61}" destId="{C60B25C9-579E-4A9E-91ED-751901828582}" srcOrd="8" destOrd="0" presId="urn:microsoft.com/office/officeart/2011/layout/TabList"/>
    <dgm:cxn modelId="{68EAD591-AE3C-495B-8365-6CAABDA49510}" type="presParOf" srcId="{C60B25C9-579E-4A9E-91ED-751901828582}" destId="{C27D1888-C082-483E-A342-2E0E75519427}" srcOrd="0" destOrd="0" presId="urn:microsoft.com/office/officeart/2011/layout/TabList"/>
    <dgm:cxn modelId="{F86E3FBB-7036-465D-9BA8-A8D56DF1C6A3}" type="presParOf" srcId="{C60B25C9-579E-4A9E-91ED-751901828582}" destId="{603411F4-DC0E-4A1D-A3F0-45EC5030EE65}" srcOrd="1" destOrd="0" presId="urn:microsoft.com/office/officeart/2011/layout/TabList"/>
    <dgm:cxn modelId="{6CD355CD-30D8-43B2-90F2-55999097517B}" type="presParOf" srcId="{C60B25C9-579E-4A9E-91ED-751901828582}" destId="{24F8FFD5-8704-4473-9ACC-C46DFB7E692B}" srcOrd="2" destOrd="0" presId="urn:microsoft.com/office/officeart/2011/layout/TabList"/>
    <dgm:cxn modelId="{B039B59F-B1B7-4233-B4F1-14532CFEEF65}" type="presParOf" srcId="{74E3BDEF-B0A8-4DC3-9FBC-A462BB9A6A61}" destId="{EEA185AB-1704-4C24-BC47-76B9935C874D}" srcOrd="9" destOrd="0" presId="urn:microsoft.com/office/officeart/2011/layout/TabList"/>
    <dgm:cxn modelId="{F94D8A4B-EB09-43CC-BE0E-9AF959F595E8}" type="presParOf" srcId="{74E3BDEF-B0A8-4DC3-9FBC-A462BB9A6A61}" destId="{FE599CD6-7D9C-4102-8C85-623679F747FC}" srcOrd="10" destOrd="0" presId="urn:microsoft.com/office/officeart/2011/layout/TabList"/>
    <dgm:cxn modelId="{9027AE95-7092-435D-AA58-3DE5D4931E1D}" type="presParOf" srcId="{FE599CD6-7D9C-4102-8C85-623679F747FC}" destId="{9FD5E840-28C1-4DE6-BD85-BA93900AD377}" srcOrd="0" destOrd="0" presId="urn:microsoft.com/office/officeart/2011/layout/TabList"/>
    <dgm:cxn modelId="{487F11C6-5B50-4DAA-AD7F-60F7413BE861}" type="presParOf" srcId="{FE599CD6-7D9C-4102-8C85-623679F747FC}" destId="{EE631815-3F36-4AD3-8083-EB46FC093021}" srcOrd="1" destOrd="0" presId="urn:microsoft.com/office/officeart/2011/layout/TabList"/>
    <dgm:cxn modelId="{EB3CAFCB-AA83-433F-9AED-10C151C96C35}" type="presParOf" srcId="{FE599CD6-7D9C-4102-8C85-623679F747FC}" destId="{05AD080E-7BFF-40C0-B8FA-76C6CD07C97A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EFAF37-D544-4FCB-8129-D9EA5A15EB00}" type="doc">
      <dgm:prSet loTypeId="urn:microsoft.com/office/officeart/2005/8/layout/v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BD82229-D0B0-406A-903F-818FCE3D6397}">
      <dgm:prSet phldrT="[Text]" custT="1"/>
      <dgm:spPr/>
      <dgm:t>
        <a:bodyPr rIns="73152"/>
        <a:lstStyle/>
        <a:p>
          <a:r>
            <a:rPr lang="en-GB" sz="1800" b="1" dirty="0" smtClean="0"/>
            <a:t>Risk-centric self-assessment framework</a:t>
          </a:r>
          <a:endParaRPr lang="en-US" sz="1800" b="1" dirty="0"/>
        </a:p>
      </dgm:t>
    </dgm:pt>
    <dgm:pt modelId="{F6D0E113-705E-4F25-ABFF-91C01802ED21}" type="parTrans" cxnId="{24BE1E78-3701-4FFC-B570-EF9F659F8AF3}">
      <dgm:prSet/>
      <dgm:spPr/>
      <dgm:t>
        <a:bodyPr/>
        <a:lstStyle/>
        <a:p>
          <a:endParaRPr lang="en-US" sz="5400"/>
        </a:p>
      </dgm:t>
    </dgm:pt>
    <dgm:pt modelId="{842EA3A8-8BE7-4D70-BBB9-35E15E863F4F}" type="sibTrans" cxnId="{24BE1E78-3701-4FFC-B570-EF9F659F8AF3}">
      <dgm:prSet custT="1"/>
      <dgm:spPr/>
      <dgm:t>
        <a:bodyPr/>
        <a:lstStyle/>
        <a:p>
          <a:endParaRPr lang="en-US" sz="5400"/>
        </a:p>
      </dgm:t>
    </dgm:pt>
    <dgm:pt modelId="{4A531DA9-D476-4770-AE1D-6E4A98365F38}">
      <dgm:prSet custT="1"/>
      <dgm:spPr/>
      <dgm:t>
        <a:bodyPr rIns="73152"/>
        <a:lstStyle/>
        <a:p>
          <a:r>
            <a:rPr lang="en-GB" sz="1800" b="1" dirty="0" smtClean="0"/>
            <a:t>Baselining security policies &amp; common assurance</a:t>
          </a:r>
        </a:p>
      </dgm:t>
    </dgm:pt>
    <dgm:pt modelId="{D7D357E5-8010-4489-88A1-14B11F2ADBAD}" type="parTrans" cxnId="{B70883C7-A4E9-4ADE-A5F7-2C414C61D051}">
      <dgm:prSet/>
      <dgm:spPr/>
      <dgm:t>
        <a:bodyPr/>
        <a:lstStyle/>
        <a:p>
          <a:endParaRPr lang="en-US" sz="5400"/>
        </a:p>
      </dgm:t>
    </dgm:pt>
    <dgm:pt modelId="{1A91332C-DEF5-4FCA-9EA9-01FED67C60F5}" type="sibTrans" cxnId="{B70883C7-A4E9-4ADE-A5F7-2C414C61D051}">
      <dgm:prSet custT="1"/>
      <dgm:spPr/>
      <dgm:t>
        <a:bodyPr/>
        <a:lstStyle/>
        <a:p>
          <a:endParaRPr lang="en-US" sz="5400"/>
        </a:p>
      </dgm:t>
    </dgm:pt>
    <dgm:pt modelId="{08D7BDD8-F7B9-4285-B958-52F30FC26F77}">
      <dgm:prSet custT="1"/>
      <dgm:spPr/>
      <dgm:t>
        <a:bodyPr rIns="73152"/>
        <a:lstStyle/>
        <a:p>
          <a:r>
            <a:rPr lang="en-GB" sz="1800" b="1" dirty="0" smtClean="0"/>
            <a:t>fostering trust through a known skills programme</a:t>
          </a:r>
          <a:endParaRPr lang="en-GB" sz="1800" b="1" dirty="0"/>
        </a:p>
      </dgm:t>
    </dgm:pt>
    <dgm:pt modelId="{D464A8EF-6B1D-4538-A365-FBA8C44CA3CD}" type="parTrans" cxnId="{26040435-A799-4F23-835F-2CEC5093D448}">
      <dgm:prSet/>
      <dgm:spPr/>
      <dgm:t>
        <a:bodyPr/>
        <a:lstStyle/>
        <a:p>
          <a:endParaRPr lang="en-US" sz="5400"/>
        </a:p>
      </dgm:t>
    </dgm:pt>
    <dgm:pt modelId="{09457F04-B9E1-4931-B994-DEA5B8CF0156}" type="sibTrans" cxnId="{26040435-A799-4F23-835F-2CEC5093D448}">
      <dgm:prSet custT="1"/>
      <dgm:spPr/>
      <dgm:t>
        <a:bodyPr/>
        <a:lstStyle/>
        <a:p>
          <a:endParaRPr lang="en-US" sz="5400"/>
        </a:p>
      </dgm:t>
    </dgm:pt>
    <dgm:pt modelId="{675C400A-4B17-42C3-8B96-C7A462EAE53C}">
      <dgm:prSet custT="1"/>
      <dgm:spPr/>
      <dgm:t>
        <a:bodyPr rIns="73152"/>
        <a:lstStyle/>
        <a:p>
          <a:r>
            <a:rPr lang="en-GB" sz="1800" b="1" dirty="0" smtClean="0"/>
            <a:t>An incident coordination hub and a trust posture</a:t>
          </a:r>
          <a:endParaRPr lang="en-GB" sz="1800" b="1" dirty="0"/>
        </a:p>
      </dgm:t>
    </dgm:pt>
    <dgm:pt modelId="{80BEF758-4D46-4F83-A469-8A0C4CA18B05}" type="parTrans" cxnId="{3FD331C5-BBB7-4145-A092-FDFE295FAD08}">
      <dgm:prSet/>
      <dgm:spPr/>
      <dgm:t>
        <a:bodyPr/>
        <a:lstStyle/>
        <a:p>
          <a:endParaRPr lang="en-US" sz="5400"/>
        </a:p>
      </dgm:t>
    </dgm:pt>
    <dgm:pt modelId="{E879248E-86A9-4223-904E-639C716C3AE0}" type="sibTrans" cxnId="{3FD331C5-BBB7-4145-A092-FDFE295FAD08}">
      <dgm:prSet custT="1"/>
      <dgm:spPr/>
      <dgm:t>
        <a:bodyPr/>
        <a:lstStyle/>
        <a:p>
          <a:endParaRPr lang="en-US" sz="5400"/>
        </a:p>
      </dgm:t>
    </dgm:pt>
    <dgm:pt modelId="{3C4A8C0D-7125-492D-B463-D594A6ACEC2D}">
      <dgm:prSet custT="1"/>
      <dgm:spPr/>
      <dgm:t>
        <a:bodyPr rIns="73152"/>
        <a:lstStyle/>
        <a:p>
          <a:r>
            <a:rPr lang="en-GB" sz="1800" b="1" dirty="0" smtClean="0"/>
            <a:t>Actionable operational response to incidents</a:t>
          </a:r>
          <a:endParaRPr lang="en-GB" sz="1800" b="1" dirty="0"/>
        </a:p>
      </dgm:t>
    </dgm:pt>
    <dgm:pt modelId="{06E5C165-6EDD-43C3-B4B3-22C5E2615781}" type="parTrans" cxnId="{4E45BFC1-5605-4E89-A974-22427AD5AD2F}">
      <dgm:prSet/>
      <dgm:spPr/>
      <dgm:t>
        <a:bodyPr/>
        <a:lstStyle/>
        <a:p>
          <a:endParaRPr lang="en-US" sz="5400"/>
        </a:p>
      </dgm:t>
    </dgm:pt>
    <dgm:pt modelId="{C695980A-ADC9-4E4D-950F-4F2BB5B07D43}" type="sibTrans" cxnId="{4E45BFC1-5605-4E89-A974-22427AD5AD2F}">
      <dgm:prSet/>
      <dgm:spPr/>
      <dgm:t>
        <a:bodyPr/>
        <a:lstStyle/>
        <a:p>
          <a:endParaRPr lang="en-US" sz="5400"/>
        </a:p>
      </dgm:t>
    </dgm:pt>
    <dgm:pt modelId="{4903F06C-E4B2-4AB6-925D-EFDB94ED1BEE}">
      <dgm:prSet custT="1"/>
      <dgm:spPr/>
      <dgm:t>
        <a:bodyPr rIns="73152"/>
        <a:lstStyle/>
        <a:p>
          <a:r>
            <a:rPr lang="en-GB" sz="1400" dirty="0" smtClean="0"/>
            <a:t>AARC, REFEDS, IGTF, PDK &amp; practical implementation measures</a:t>
          </a:r>
        </a:p>
      </dgm:t>
    </dgm:pt>
    <dgm:pt modelId="{8D562A68-822C-4025-B5A7-1611AFF1131C}" type="parTrans" cxnId="{50734875-5914-4F1F-B183-6BDA34286D8F}">
      <dgm:prSet/>
      <dgm:spPr/>
      <dgm:t>
        <a:bodyPr/>
        <a:lstStyle/>
        <a:p>
          <a:endParaRPr lang="en-US" sz="5400"/>
        </a:p>
      </dgm:t>
    </dgm:pt>
    <dgm:pt modelId="{409E472A-7648-4BA2-AD58-0EBA044A2550}" type="sibTrans" cxnId="{50734875-5914-4F1F-B183-6BDA34286D8F}">
      <dgm:prSet/>
      <dgm:spPr/>
      <dgm:t>
        <a:bodyPr/>
        <a:lstStyle/>
        <a:p>
          <a:endParaRPr lang="en-US" sz="5400"/>
        </a:p>
      </dgm:t>
    </dgm:pt>
    <dgm:pt modelId="{B546B159-D887-46A5-A340-69076EB01C70}">
      <dgm:prSet custT="1"/>
      <dgm:spPr/>
      <dgm:t>
        <a:bodyPr rIns="73152"/>
        <a:lstStyle/>
        <a:p>
          <a:r>
            <a:rPr lang="en-GB" sz="1400" dirty="0" smtClean="0"/>
            <a:t>so that your peers may have confidence in service provider abilities</a:t>
          </a:r>
          <a:endParaRPr lang="en-GB" sz="1400" dirty="0"/>
        </a:p>
      </dgm:t>
    </dgm:pt>
    <dgm:pt modelId="{DC64D7C0-EB36-4A28-9180-5B03950CF16D}" type="parTrans" cxnId="{A9B008A4-CDEE-4CDB-9884-6B7C108F1D64}">
      <dgm:prSet/>
      <dgm:spPr/>
      <dgm:t>
        <a:bodyPr/>
        <a:lstStyle/>
        <a:p>
          <a:endParaRPr lang="en-US" sz="5400"/>
        </a:p>
      </dgm:t>
    </dgm:pt>
    <dgm:pt modelId="{0AAEB7FF-6D38-4900-96FC-2E445A1E81E6}" type="sibTrans" cxnId="{A9B008A4-CDEE-4CDB-9884-6B7C108F1D64}">
      <dgm:prSet/>
      <dgm:spPr/>
      <dgm:t>
        <a:bodyPr/>
        <a:lstStyle/>
        <a:p>
          <a:endParaRPr lang="en-US" sz="5400"/>
        </a:p>
      </dgm:t>
    </dgm:pt>
    <dgm:pt modelId="{DFB42092-44AC-4D77-8DB2-7CB9B7058B92}">
      <dgm:prSet custT="1"/>
      <dgm:spPr/>
      <dgm:t>
        <a:bodyPr rIns="73152"/>
        <a:lstStyle/>
        <a:p>
          <a:r>
            <a:rPr lang="en-GB" sz="1400" dirty="0" smtClean="0"/>
            <a:t>EOSC core expertise to support resolution of cross-provider issues</a:t>
          </a:r>
          <a:endParaRPr lang="en-GB" sz="1400" dirty="0"/>
        </a:p>
      </dgm:t>
    </dgm:pt>
    <dgm:pt modelId="{2BD03299-52FC-4A82-BC4A-5746B15394C9}" type="parTrans" cxnId="{834FAAFE-4C34-4DD4-8763-75D5595F3709}">
      <dgm:prSet/>
      <dgm:spPr/>
      <dgm:t>
        <a:bodyPr/>
        <a:lstStyle/>
        <a:p>
          <a:endParaRPr lang="en-US" sz="5400"/>
        </a:p>
      </dgm:t>
    </dgm:pt>
    <dgm:pt modelId="{1DF6C010-DEB5-4522-A198-6AB0AA435CB8}" type="sibTrans" cxnId="{834FAAFE-4C34-4DD4-8763-75D5595F3709}">
      <dgm:prSet/>
      <dgm:spPr/>
      <dgm:t>
        <a:bodyPr/>
        <a:lstStyle/>
        <a:p>
          <a:endParaRPr lang="en-US" sz="5400"/>
        </a:p>
      </dgm:t>
    </dgm:pt>
    <dgm:pt modelId="{041EAEE8-B997-464A-8A5F-79E0C57100D3}">
      <dgm:prSet custT="1"/>
      <dgm:spPr/>
      <dgm:t>
        <a:bodyPr rIns="73152"/>
        <a:lstStyle/>
        <a:p>
          <a:r>
            <a:rPr lang="en-GB" sz="1400" dirty="0" smtClean="0"/>
            <a:t>spanning providers and core, based on experience &amp; exercises</a:t>
          </a:r>
          <a:endParaRPr lang="en-GB" sz="1400" dirty="0"/>
        </a:p>
      </dgm:t>
    </dgm:pt>
    <dgm:pt modelId="{79E3FD2F-9BFB-45DB-AC17-474D62E5442D}" type="parTrans" cxnId="{BFF5CFE8-9772-4D2F-993D-EFC384685906}">
      <dgm:prSet/>
      <dgm:spPr/>
      <dgm:t>
        <a:bodyPr/>
        <a:lstStyle/>
        <a:p>
          <a:endParaRPr lang="en-US" sz="5400"/>
        </a:p>
      </dgm:t>
    </dgm:pt>
    <dgm:pt modelId="{424CC624-A973-4DB2-980F-1288323B224E}" type="sibTrans" cxnId="{BFF5CFE8-9772-4D2F-993D-EFC384685906}">
      <dgm:prSet/>
      <dgm:spPr/>
      <dgm:t>
        <a:bodyPr/>
        <a:lstStyle/>
        <a:p>
          <a:endParaRPr lang="en-US" sz="5400"/>
        </a:p>
      </dgm:t>
    </dgm:pt>
    <dgm:pt modelId="{B925572D-1497-4F8D-A2A3-DA686595EA6D}">
      <dgm:prSet phldrT="[Text]" custT="1"/>
      <dgm:spPr/>
      <dgm:t>
        <a:bodyPr rIns="73152"/>
        <a:lstStyle/>
        <a:p>
          <a:r>
            <a:rPr lang="en-US" sz="1400" dirty="0" smtClean="0"/>
            <a:t>based on federated ISM guidance including WISE SCI</a:t>
          </a:r>
          <a:endParaRPr lang="en-US" sz="1400" dirty="0"/>
        </a:p>
      </dgm:t>
    </dgm:pt>
    <dgm:pt modelId="{60EB3408-A711-4F2A-9AA1-A5F19B220E48}" type="parTrans" cxnId="{BD8D2697-C160-43B0-A4EB-434670F49AA7}">
      <dgm:prSet/>
      <dgm:spPr/>
      <dgm:t>
        <a:bodyPr/>
        <a:lstStyle/>
        <a:p>
          <a:endParaRPr lang="en-US" sz="5400"/>
        </a:p>
      </dgm:t>
    </dgm:pt>
    <dgm:pt modelId="{66E47735-3FDA-42BB-B76B-90553B1D335B}" type="sibTrans" cxnId="{BD8D2697-C160-43B0-A4EB-434670F49AA7}">
      <dgm:prSet/>
      <dgm:spPr/>
      <dgm:t>
        <a:bodyPr/>
        <a:lstStyle/>
        <a:p>
          <a:endParaRPr lang="en-US" sz="5400"/>
        </a:p>
      </dgm:t>
    </dgm:pt>
    <dgm:pt modelId="{ED899DC4-8D44-4103-BD08-AC9BA5D6E626}" type="pres">
      <dgm:prSet presAssocID="{75EFAF37-D544-4FCB-8129-D9EA5A15EB0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11817-AD78-4D35-BF1C-6EC3FA041350}" type="pres">
      <dgm:prSet presAssocID="{75EFAF37-D544-4FCB-8129-D9EA5A15EB00}" presName="dummyMaxCanvas" presStyleCnt="0">
        <dgm:presLayoutVars/>
      </dgm:prSet>
      <dgm:spPr/>
    </dgm:pt>
    <dgm:pt modelId="{F84C5ACB-9000-4F79-ADD2-17AC4AE3FF46}" type="pres">
      <dgm:prSet presAssocID="{75EFAF37-D544-4FCB-8129-D9EA5A15EB0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A0E410-7765-4F10-A754-411612CE967A}" type="pres">
      <dgm:prSet presAssocID="{75EFAF37-D544-4FCB-8129-D9EA5A15EB0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79E5A-5FF2-4C3C-B6A0-0DA2610896C5}" type="pres">
      <dgm:prSet presAssocID="{75EFAF37-D544-4FCB-8129-D9EA5A15EB0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EEE2B-CE4E-4A58-8A9F-4E73F3205549}" type="pres">
      <dgm:prSet presAssocID="{75EFAF37-D544-4FCB-8129-D9EA5A15EB0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9050A8-A3D1-407B-BBDD-7EF75D2BD755}" type="pres">
      <dgm:prSet presAssocID="{75EFAF37-D544-4FCB-8129-D9EA5A15EB0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9D642-3CB1-4E2D-B8D6-3B7315386B94}" type="pres">
      <dgm:prSet presAssocID="{75EFAF37-D544-4FCB-8129-D9EA5A15EB0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C9631E-A441-434E-8EDD-9D64C415BDF5}" type="pres">
      <dgm:prSet presAssocID="{75EFAF37-D544-4FCB-8129-D9EA5A15EB0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3865A-9498-4775-8391-8F2EE50E1624}" type="pres">
      <dgm:prSet presAssocID="{75EFAF37-D544-4FCB-8129-D9EA5A15EB0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E305B-6D4F-4364-BC81-4D3C3F4DC727}" type="pres">
      <dgm:prSet presAssocID="{75EFAF37-D544-4FCB-8129-D9EA5A15EB0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65396-3B3A-4BB0-9CB7-62B85D94A6D6}" type="pres">
      <dgm:prSet presAssocID="{75EFAF37-D544-4FCB-8129-D9EA5A15EB0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7032E-FC75-41D5-BF53-27ACDDDAA0CF}" type="pres">
      <dgm:prSet presAssocID="{75EFAF37-D544-4FCB-8129-D9EA5A15EB0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821AF-79EA-457D-85D3-FF5F166A8CBB}" type="pres">
      <dgm:prSet presAssocID="{75EFAF37-D544-4FCB-8129-D9EA5A15EB0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8B407E-6FA1-4662-A7E2-3879FA71A805}" type="pres">
      <dgm:prSet presAssocID="{75EFAF37-D544-4FCB-8129-D9EA5A15EB0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DEA18-A79B-4641-B1FE-CA05FE0E516D}" type="pres">
      <dgm:prSet presAssocID="{75EFAF37-D544-4FCB-8129-D9EA5A15EB0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F5CFE8-9772-4D2F-993D-EFC384685906}" srcId="{675C400A-4B17-42C3-8B96-C7A462EAE53C}" destId="{041EAEE8-B997-464A-8A5F-79E0C57100D3}" srcOrd="0" destOrd="0" parTransId="{79E3FD2F-9BFB-45DB-AC17-474D62E5442D}" sibTransId="{424CC624-A973-4DB2-980F-1288323B224E}"/>
    <dgm:cxn modelId="{85A659AE-14DE-4190-882B-DE1305532DE4}" type="presOf" srcId="{4903F06C-E4B2-4AB6-925D-EFDB94ED1BEE}" destId="{55A0E410-7765-4F10-A754-411612CE967A}" srcOrd="0" destOrd="1" presId="urn:microsoft.com/office/officeart/2005/8/layout/vProcess5"/>
    <dgm:cxn modelId="{4E45BFC1-5605-4E89-A974-22427AD5AD2F}" srcId="{75EFAF37-D544-4FCB-8129-D9EA5A15EB00}" destId="{3C4A8C0D-7125-492D-B463-D594A6ACEC2D}" srcOrd="4" destOrd="0" parTransId="{06E5C165-6EDD-43C3-B4B3-22C5E2615781}" sibTransId="{C695980A-ADC9-4E4D-950F-4F2BB5B07D43}"/>
    <dgm:cxn modelId="{EEE10EBB-4B8E-47D0-8BCE-6EB8A0466D4B}" type="presOf" srcId="{B546B159-D887-46A5-A340-69076EB01C70}" destId="{82D821AF-79EA-457D-85D3-FF5F166A8CBB}" srcOrd="1" destOrd="1" presId="urn:microsoft.com/office/officeart/2005/8/layout/vProcess5"/>
    <dgm:cxn modelId="{F7C59968-61DA-4354-B8FB-49BBABABB07F}" type="presOf" srcId="{3C4A8C0D-7125-492D-B463-D594A6ACEC2D}" destId="{B09050A8-A3D1-407B-BBDD-7EF75D2BD755}" srcOrd="0" destOrd="0" presId="urn:microsoft.com/office/officeart/2005/8/layout/vProcess5"/>
    <dgm:cxn modelId="{B0322D4F-1762-41EA-ABA3-FBFFD62DD813}" type="presOf" srcId="{3C4A8C0D-7125-492D-B463-D594A6ACEC2D}" destId="{30DDEA18-A79B-4641-B1FE-CA05FE0E516D}" srcOrd="1" destOrd="0" presId="urn:microsoft.com/office/officeart/2005/8/layout/vProcess5"/>
    <dgm:cxn modelId="{96E8716A-5516-4A81-AAB2-46C76DED60EB}" type="presOf" srcId="{B925572D-1497-4F8D-A2A3-DA686595EA6D}" destId="{82D65396-3B3A-4BB0-9CB7-62B85D94A6D6}" srcOrd="1" destOrd="1" presId="urn:microsoft.com/office/officeart/2005/8/layout/vProcess5"/>
    <dgm:cxn modelId="{24BE1E78-3701-4FFC-B570-EF9F659F8AF3}" srcId="{75EFAF37-D544-4FCB-8129-D9EA5A15EB00}" destId="{6BD82229-D0B0-406A-903F-818FCE3D6397}" srcOrd="0" destOrd="0" parTransId="{F6D0E113-705E-4F25-ABFF-91C01802ED21}" sibTransId="{842EA3A8-8BE7-4D70-BBB9-35E15E863F4F}"/>
    <dgm:cxn modelId="{8DD3DF0D-7071-4596-822E-7328B95ADE05}" type="presOf" srcId="{08D7BDD8-F7B9-4285-B958-52F30FC26F77}" destId="{82D821AF-79EA-457D-85D3-FF5F166A8CBB}" srcOrd="1" destOrd="0" presId="urn:microsoft.com/office/officeart/2005/8/layout/vProcess5"/>
    <dgm:cxn modelId="{621AECE7-578B-440F-80A6-2B69305F01BA}" type="presOf" srcId="{1A91332C-DEF5-4FCA-9EA9-01FED67C60F5}" destId="{44C9631E-A441-434E-8EDD-9D64C415BDF5}" srcOrd="0" destOrd="0" presId="urn:microsoft.com/office/officeart/2005/8/layout/vProcess5"/>
    <dgm:cxn modelId="{1C444EA9-9941-4C99-8366-294CC23E21D7}" type="presOf" srcId="{09457F04-B9E1-4931-B994-DEA5B8CF0156}" destId="{EFA3865A-9498-4775-8391-8F2EE50E1624}" srcOrd="0" destOrd="0" presId="urn:microsoft.com/office/officeart/2005/8/layout/vProcess5"/>
    <dgm:cxn modelId="{275997A3-5668-41C7-8724-067F4A4A0C52}" type="presOf" srcId="{842EA3A8-8BE7-4D70-BBB9-35E15E863F4F}" destId="{1E79D642-3CB1-4E2D-B8D6-3B7315386B94}" srcOrd="0" destOrd="0" presId="urn:microsoft.com/office/officeart/2005/8/layout/vProcess5"/>
    <dgm:cxn modelId="{26040435-A799-4F23-835F-2CEC5093D448}" srcId="{75EFAF37-D544-4FCB-8129-D9EA5A15EB00}" destId="{08D7BDD8-F7B9-4285-B958-52F30FC26F77}" srcOrd="2" destOrd="0" parTransId="{D464A8EF-6B1D-4538-A365-FBA8C44CA3CD}" sibTransId="{09457F04-B9E1-4931-B994-DEA5B8CF0156}"/>
    <dgm:cxn modelId="{E443732E-5EBD-4981-905E-90A0C54ED78D}" type="presOf" srcId="{4903F06C-E4B2-4AB6-925D-EFDB94ED1BEE}" destId="{5047032E-FC75-41D5-BF53-27ACDDDAA0CF}" srcOrd="1" destOrd="1" presId="urn:microsoft.com/office/officeart/2005/8/layout/vProcess5"/>
    <dgm:cxn modelId="{E43CA1DE-988F-48D9-B1A5-60B78AFCB6CD}" type="presOf" srcId="{E879248E-86A9-4223-904E-639C716C3AE0}" destId="{801E305B-6D4F-4364-BC81-4D3C3F4DC727}" srcOrd="0" destOrd="0" presId="urn:microsoft.com/office/officeart/2005/8/layout/vProcess5"/>
    <dgm:cxn modelId="{D8B00E05-2B44-48F4-A7F2-6EFCDD661FEE}" type="presOf" srcId="{DFB42092-44AC-4D77-8DB2-7CB9B7058B92}" destId="{B09050A8-A3D1-407B-BBDD-7EF75D2BD755}" srcOrd="0" destOrd="1" presId="urn:microsoft.com/office/officeart/2005/8/layout/vProcess5"/>
    <dgm:cxn modelId="{50734875-5914-4F1F-B183-6BDA34286D8F}" srcId="{4A531DA9-D476-4770-AE1D-6E4A98365F38}" destId="{4903F06C-E4B2-4AB6-925D-EFDB94ED1BEE}" srcOrd="0" destOrd="0" parTransId="{8D562A68-822C-4025-B5A7-1611AFF1131C}" sibTransId="{409E472A-7648-4BA2-AD58-0EBA044A2550}"/>
    <dgm:cxn modelId="{CDE594BF-AC98-434D-8AB7-3B7EF25086F9}" type="presOf" srcId="{675C400A-4B17-42C3-8B96-C7A462EAE53C}" destId="{3C7EEE2B-CE4E-4A58-8A9F-4E73F3205549}" srcOrd="0" destOrd="0" presId="urn:microsoft.com/office/officeart/2005/8/layout/vProcess5"/>
    <dgm:cxn modelId="{BD8D2697-C160-43B0-A4EB-434670F49AA7}" srcId="{6BD82229-D0B0-406A-903F-818FCE3D6397}" destId="{B925572D-1497-4F8D-A2A3-DA686595EA6D}" srcOrd="0" destOrd="0" parTransId="{60EB3408-A711-4F2A-9AA1-A5F19B220E48}" sibTransId="{66E47735-3FDA-42BB-B76B-90553B1D335B}"/>
    <dgm:cxn modelId="{12EF0EA1-B043-4611-A5AD-CAAC4E123BAB}" type="presOf" srcId="{675C400A-4B17-42C3-8B96-C7A462EAE53C}" destId="{E58B407E-6FA1-4662-A7E2-3879FA71A805}" srcOrd="1" destOrd="0" presId="urn:microsoft.com/office/officeart/2005/8/layout/vProcess5"/>
    <dgm:cxn modelId="{E089FDB6-CFDB-46A1-B294-0E47C49CE74A}" type="presOf" srcId="{B925572D-1497-4F8D-A2A3-DA686595EA6D}" destId="{F84C5ACB-9000-4F79-ADD2-17AC4AE3FF46}" srcOrd="0" destOrd="1" presId="urn:microsoft.com/office/officeart/2005/8/layout/vProcess5"/>
    <dgm:cxn modelId="{0536F22D-01F9-49F2-B4AA-AFB6BD5875F7}" type="presOf" srcId="{041EAEE8-B997-464A-8A5F-79E0C57100D3}" destId="{E58B407E-6FA1-4662-A7E2-3879FA71A805}" srcOrd="1" destOrd="1" presId="urn:microsoft.com/office/officeart/2005/8/layout/vProcess5"/>
    <dgm:cxn modelId="{EA0E8EC9-100E-40E0-8BFD-8BF68A11BCAA}" type="presOf" srcId="{08D7BDD8-F7B9-4285-B958-52F30FC26F77}" destId="{1B279E5A-5FF2-4C3C-B6A0-0DA2610896C5}" srcOrd="0" destOrd="0" presId="urn:microsoft.com/office/officeart/2005/8/layout/vProcess5"/>
    <dgm:cxn modelId="{B70A3952-7612-4A6A-A88F-F21F1CFA4DB9}" type="presOf" srcId="{4A531DA9-D476-4770-AE1D-6E4A98365F38}" destId="{5047032E-FC75-41D5-BF53-27ACDDDAA0CF}" srcOrd="1" destOrd="0" presId="urn:microsoft.com/office/officeart/2005/8/layout/vProcess5"/>
    <dgm:cxn modelId="{B4ED0AB4-89BD-4615-828F-D0F8861A4F04}" type="presOf" srcId="{6BD82229-D0B0-406A-903F-818FCE3D6397}" destId="{82D65396-3B3A-4BB0-9CB7-62B85D94A6D6}" srcOrd="1" destOrd="0" presId="urn:microsoft.com/office/officeart/2005/8/layout/vProcess5"/>
    <dgm:cxn modelId="{A9B008A4-CDEE-4CDB-9884-6B7C108F1D64}" srcId="{08D7BDD8-F7B9-4285-B958-52F30FC26F77}" destId="{B546B159-D887-46A5-A340-69076EB01C70}" srcOrd="0" destOrd="0" parTransId="{DC64D7C0-EB36-4A28-9180-5B03950CF16D}" sibTransId="{0AAEB7FF-6D38-4900-96FC-2E445A1E81E6}"/>
    <dgm:cxn modelId="{417455E4-9A6E-45A1-8301-9A5C8A8CB664}" type="presOf" srcId="{DFB42092-44AC-4D77-8DB2-7CB9B7058B92}" destId="{30DDEA18-A79B-4641-B1FE-CA05FE0E516D}" srcOrd="1" destOrd="1" presId="urn:microsoft.com/office/officeart/2005/8/layout/vProcess5"/>
    <dgm:cxn modelId="{BC7618BB-A072-490B-A023-FCF5B05FFE69}" type="presOf" srcId="{041EAEE8-B997-464A-8A5F-79E0C57100D3}" destId="{3C7EEE2B-CE4E-4A58-8A9F-4E73F3205549}" srcOrd="0" destOrd="1" presId="urn:microsoft.com/office/officeart/2005/8/layout/vProcess5"/>
    <dgm:cxn modelId="{775A0F78-2F3B-443C-9F64-33743212DF25}" type="presOf" srcId="{6BD82229-D0B0-406A-903F-818FCE3D6397}" destId="{F84C5ACB-9000-4F79-ADD2-17AC4AE3FF46}" srcOrd="0" destOrd="0" presId="urn:microsoft.com/office/officeart/2005/8/layout/vProcess5"/>
    <dgm:cxn modelId="{3FD331C5-BBB7-4145-A092-FDFE295FAD08}" srcId="{75EFAF37-D544-4FCB-8129-D9EA5A15EB00}" destId="{675C400A-4B17-42C3-8B96-C7A462EAE53C}" srcOrd="3" destOrd="0" parTransId="{80BEF758-4D46-4F83-A469-8A0C4CA18B05}" sibTransId="{E879248E-86A9-4223-904E-639C716C3AE0}"/>
    <dgm:cxn modelId="{71ED5F46-02CC-4638-B532-314D99127332}" type="presOf" srcId="{4A531DA9-D476-4770-AE1D-6E4A98365F38}" destId="{55A0E410-7765-4F10-A754-411612CE967A}" srcOrd="0" destOrd="0" presId="urn:microsoft.com/office/officeart/2005/8/layout/vProcess5"/>
    <dgm:cxn modelId="{3F0F8A0C-7367-4E17-A951-5C44CABB18D1}" type="presOf" srcId="{75EFAF37-D544-4FCB-8129-D9EA5A15EB00}" destId="{ED899DC4-8D44-4103-BD08-AC9BA5D6E626}" srcOrd="0" destOrd="0" presId="urn:microsoft.com/office/officeart/2005/8/layout/vProcess5"/>
    <dgm:cxn modelId="{06ECD163-CF9C-4A18-AE59-B4C04B928B05}" type="presOf" srcId="{B546B159-D887-46A5-A340-69076EB01C70}" destId="{1B279E5A-5FF2-4C3C-B6A0-0DA2610896C5}" srcOrd="0" destOrd="1" presId="urn:microsoft.com/office/officeart/2005/8/layout/vProcess5"/>
    <dgm:cxn modelId="{834FAAFE-4C34-4DD4-8763-75D5595F3709}" srcId="{3C4A8C0D-7125-492D-B463-D594A6ACEC2D}" destId="{DFB42092-44AC-4D77-8DB2-7CB9B7058B92}" srcOrd="0" destOrd="0" parTransId="{2BD03299-52FC-4A82-BC4A-5746B15394C9}" sibTransId="{1DF6C010-DEB5-4522-A198-6AB0AA435CB8}"/>
    <dgm:cxn modelId="{B70883C7-A4E9-4ADE-A5F7-2C414C61D051}" srcId="{75EFAF37-D544-4FCB-8129-D9EA5A15EB00}" destId="{4A531DA9-D476-4770-AE1D-6E4A98365F38}" srcOrd="1" destOrd="0" parTransId="{D7D357E5-8010-4489-88A1-14B11F2ADBAD}" sibTransId="{1A91332C-DEF5-4FCA-9EA9-01FED67C60F5}"/>
    <dgm:cxn modelId="{B9BCDCE1-03CE-48BE-99B4-0C6A076DA2C9}" type="presParOf" srcId="{ED899DC4-8D44-4103-BD08-AC9BA5D6E626}" destId="{AAA11817-AD78-4D35-BF1C-6EC3FA041350}" srcOrd="0" destOrd="0" presId="urn:microsoft.com/office/officeart/2005/8/layout/vProcess5"/>
    <dgm:cxn modelId="{2B6589C0-4582-42A0-AB36-6987191DD3DA}" type="presParOf" srcId="{ED899DC4-8D44-4103-BD08-AC9BA5D6E626}" destId="{F84C5ACB-9000-4F79-ADD2-17AC4AE3FF46}" srcOrd="1" destOrd="0" presId="urn:microsoft.com/office/officeart/2005/8/layout/vProcess5"/>
    <dgm:cxn modelId="{7A3B728B-90BC-4ADF-8744-5B3355B9A528}" type="presParOf" srcId="{ED899DC4-8D44-4103-BD08-AC9BA5D6E626}" destId="{55A0E410-7765-4F10-A754-411612CE967A}" srcOrd="2" destOrd="0" presId="urn:microsoft.com/office/officeart/2005/8/layout/vProcess5"/>
    <dgm:cxn modelId="{A207D8E6-C993-4D9C-B5DF-A0E17AB71D5D}" type="presParOf" srcId="{ED899DC4-8D44-4103-BD08-AC9BA5D6E626}" destId="{1B279E5A-5FF2-4C3C-B6A0-0DA2610896C5}" srcOrd="3" destOrd="0" presId="urn:microsoft.com/office/officeart/2005/8/layout/vProcess5"/>
    <dgm:cxn modelId="{B91EA228-942E-4AA1-8680-EF3EB8E35247}" type="presParOf" srcId="{ED899DC4-8D44-4103-BD08-AC9BA5D6E626}" destId="{3C7EEE2B-CE4E-4A58-8A9F-4E73F3205549}" srcOrd="4" destOrd="0" presId="urn:microsoft.com/office/officeart/2005/8/layout/vProcess5"/>
    <dgm:cxn modelId="{675AE415-F5E2-47D4-BBFA-9FD7EFB3E7ED}" type="presParOf" srcId="{ED899DC4-8D44-4103-BD08-AC9BA5D6E626}" destId="{B09050A8-A3D1-407B-BBDD-7EF75D2BD755}" srcOrd="5" destOrd="0" presId="urn:microsoft.com/office/officeart/2005/8/layout/vProcess5"/>
    <dgm:cxn modelId="{92D6C1FB-A186-4751-BB5B-986D25F03F5D}" type="presParOf" srcId="{ED899DC4-8D44-4103-BD08-AC9BA5D6E626}" destId="{1E79D642-3CB1-4E2D-B8D6-3B7315386B94}" srcOrd="6" destOrd="0" presId="urn:microsoft.com/office/officeart/2005/8/layout/vProcess5"/>
    <dgm:cxn modelId="{5A667B35-2402-4358-8A0F-5DB121325DE3}" type="presParOf" srcId="{ED899DC4-8D44-4103-BD08-AC9BA5D6E626}" destId="{44C9631E-A441-434E-8EDD-9D64C415BDF5}" srcOrd="7" destOrd="0" presId="urn:microsoft.com/office/officeart/2005/8/layout/vProcess5"/>
    <dgm:cxn modelId="{E95F9C8F-43D7-4563-935A-CD8B0A6678C0}" type="presParOf" srcId="{ED899DC4-8D44-4103-BD08-AC9BA5D6E626}" destId="{EFA3865A-9498-4775-8391-8F2EE50E1624}" srcOrd="8" destOrd="0" presId="urn:microsoft.com/office/officeart/2005/8/layout/vProcess5"/>
    <dgm:cxn modelId="{EB25B1A6-522C-42E7-A95A-B6E11F67F329}" type="presParOf" srcId="{ED899DC4-8D44-4103-BD08-AC9BA5D6E626}" destId="{801E305B-6D4F-4364-BC81-4D3C3F4DC727}" srcOrd="9" destOrd="0" presId="urn:microsoft.com/office/officeart/2005/8/layout/vProcess5"/>
    <dgm:cxn modelId="{CDCEE18F-CF30-4AC9-8813-BBA6511D0A67}" type="presParOf" srcId="{ED899DC4-8D44-4103-BD08-AC9BA5D6E626}" destId="{82D65396-3B3A-4BB0-9CB7-62B85D94A6D6}" srcOrd="10" destOrd="0" presId="urn:microsoft.com/office/officeart/2005/8/layout/vProcess5"/>
    <dgm:cxn modelId="{3FF60CF3-F1A6-40E1-A6B5-13396D9F4419}" type="presParOf" srcId="{ED899DC4-8D44-4103-BD08-AC9BA5D6E626}" destId="{5047032E-FC75-41D5-BF53-27ACDDDAA0CF}" srcOrd="11" destOrd="0" presId="urn:microsoft.com/office/officeart/2005/8/layout/vProcess5"/>
    <dgm:cxn modelId="{AA370A4B-EAF9-428A-A911-2B46A1FD6C86}" type="presParOf" srcId="{ED899DC4-8D44-4103-BD08-AC9BA5D6E626}" destId="{82D821AF-79EA-457D-85D3-FF5F166A8CBB}" srcOrd="12" destOrd="0" presId="urn:microsoft.com/office/officeart/2005/8/layout/vProcess5"/>
    <dgm:cxn modelId="{9070B225-7B4B-4262-BBB3-6544AF538EA2}" type="presParOf" srcId="{ED899DC4-8D44-4103-BD08-AC9BA5D6E626}" destId="{E58B407E-6FA1-4662-A7E2-3879FA71A805}" srcOrd="13" destOrd="0" presId="urn:microsoft.com/office/officeart/2005/8/layout/vProcess5"/>
    <dgm:cxn modelId="{73E36BC5-2C16-4259-BCF1-C7B549DAC38B}" type="presParOf" srcId="{ED899DC4-8D44-4103-BD08-AC9BA5D6E626}" destId="{30DDEA18-A79B-4641-B1FE-CA05FE0E516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E08250-29F2-446A-B6C4-8E3C038EBC05}" type="doc">
      <dgm:prSet loTypeId="urn:microsoft.com/office/officeart/2005/8/layout/funnel1" loCatId="process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FA91F60-0FCD-4C93-8FE7-6A562D369D3A}">
      <dgm:prSet phldrT="[Text]" custT="1"/>
      <dgm:spPr/>
      <dgm:t>
        <a:bodyPr/>
        <a:lstStyle/>
        <a:p>
          <a:r>
            <a:rPr lang="en-US" sz="1000" dirty="0" smtClean="0"/>
            <a:t>EOSC</a:t>
          </a:r>
          <a:endParaRPr lang="en-US" sz="1000" dirty="0"/>
        </a:p>
      </dgm:t>
    </dgm:pt>
    <dgm:pt modelId="{794E19B5-75CF-47D8-A991-DABF325D9BC4}" type="parTrans" cxnId="{4C02F6C2-D327-41B1-A8DA-D74B88126920}">
      <dgm:prSet/>
      <dgm:spPr/>
      <dgm:t>
        <a:bodyPr/>
        <a:lstStyle/>
        <a:p>
          <a:endParaRPr lang="en-US" sz="2000"/>
        </a:p>
      </dgm:t>
    </dgm:pt>
    <dgm:pt modelId="{1FCB778A-B1A6-4EC4-88A8-8FF21267B758}" type="sibTrans" cxnId="{4C02F6C2-D327-41B1-A8DA-D74B88126920}">
      <dgm:prSet/>
      <dgm:spPr/>
      <dgm:t>
        <a:bodyPr/>
        <a:lstStyle/>
        <a:p>
          <a:endParaRPr lang="en-US" sz="2000"/>
        </a:p>
      </dgm:t>
    </dgm:pt>
    <dgm:pt modelId="{517B4401-29EB-4255-90E0-9065AEFD9210}">
      <dgm:prSet phldrT="[Text]" custT="1"/>
      <dgm:spPr/>
      <dgm:t>
        <a:bodyPr/>
        <a:lstStyle/>
        <a:p>
          <a:r>
            <a:rPr lang="en-US" sz="800" dirty="0" smtClean="0"/>
            <a:t>Governance</a:t>
          </a:r>
          <a:endParaRPr lang="en-US" sz="800" dirty="0"/>
        </a:p>
      </dgm:t>
    </dgm:pt>
    <dgm:pt modelId="{5E459286-75AA-45FD-BC5E-E85D6169BD7E}" type="parTrans" cxnId="{8DA27E50-0F86-4D37-9C4B-9E4EEA23698F}">
      <dgm:prSet/>
      <dgm:spPr/>
      <dgm:t>
        <a:bodyPr/>
        <a:lstStyle/>
        <a:p>
          <a:endParaRPr lang="en-US" sz="2000"/>
        </a:p>
      </dgm:t>
    </dgm:pt>
    <dgm:pt modelId="{115C1D8E-2F8C-42CE-B212-FFBF51207700}" type="sibTrans" cxnId="{8DA27E50-0F86-4D37-9C4B-9E4EEA23698F}">
      <dgm:prSet/>
      <dgm:spPr/>
      <dgm:t>
        <a:bodyPr/>
        <a:lstStyle/>
        <a:p>
          <a:endParaRPr lang="en-US" sz="2000"/>
        </a:p>
      </dgm:t>
    </dgm:pt>
    <dgm:pt modelId="{9E4304E8-84D0-421F-8AEB-F10248274C21}">
      <dgm:prSet phldrT="[Text]" custT="1"/>
      <dgm:spPr/>
      <dgm:t>
        <a:bodyPr/>
        <a:lstStyle/>
        <a:p>
          <a:r>
            <a:rPr lang="en-US" sz="1000" dirty="0" smtClean="0"/>
            <a:t>Services &amp; </a:t>
          </a:r>
          <a:r>
            <a:rPr lang="en-US" sz="1000" dirty="0" err="1" smtClean="0"/>
            <a:t>Comunities</a:t>
          </a:r>
          <a:endParaRPr lang="en-US" sz="1000" dirty="0"/>
        </a:p>
      </dgm:t>
    </dgm:pt>
    <dgm:pt modelId="{F326B407-2F7A-4BD1-82A9-25A08A18A516}" type="parTrans" cxnId="{BD76DB0E-47C7-451A-9726-300A66DA7153}">
      <dgm:prSet/>
      <dgm:spPr/>
      <dgm:t>
        <a:bodyPr/>
        <a:lstStyle/>
        <a:p>
          <a:endParaRPr lang="en-US" sz="2000"/>
        </a:p>
      </dgm:t>
    </dgm:pt>
    <dgm:pt modelId="{B47EE4A0-7E97-4F49-B21E-BFAE6A7B99F0}" type="sibTrans" cxnId="{BD76DB0E-47C7-451A-9726-300A66DA7153}">
      <dgm:prSet/>
      <dgm:spPr/>
      <dgm:t>
        <a:bodyPr/>
        <a:lstStyle/>
        <a:p>
          <a:endParaRPr lang="en-US" sz="2000"/>
        </a:p>
      </dgm:t>
    </dgm:pt>
    <dgm:pt modelId="{BFD364F8-D4AB-4D9B-BF2B-84ED148E1A5D}">
      <dgm:prSet phldrT="[Text]" custT="1"/>
      <dgm:spPr/>
      <dgm:t>
        <a:bodyPr/>
        <a:lstStyle/>
        <a:p>
          <a:r>
            <a:rPr lang="en-US" sz="1800" dirty="0" smtClean="0"/>
            <a:t>security baseline, trust and assurance profiles</a:t>
          </a:r>
          <a:endParaRPr lang="en-US" sz="1800" dirty="0"/>
        </a:p>
      </dgm:t>
    </dgm:pt>
    <dgm:pt modelId="{B3E59A3C-E373-40E5-A673-AD5D5A2D4DA8}" type="parTrans" cxnId="{C539F368-1143-471A-83B4-303AD2E67622}">
      <dgm:prSet/>
      <dgm:spPr/>
      <dgm:t>
        <a:bodyPr/>
        <a:lstStyle/>
        <a:p>
          <a:endParaRPr lang="en-US" sz="2000"/>
        </a:p>
      </dgm:t>
    </dgm:pt>
    <dgm:pt modelId="{E8FB578D-B2F5-4908-8F9B-E49DAE0AA692}" type="sibTrans" cxnId="{C539F368-1143-471A-83B4-303AD2E67622}">
      <dgm:prSet/>
      <dgm:spPr/>
      <dgm:t>
        <a:bodyPr/>
        <a:lstStyle/>
        <a:p>
          <a:endParaRPr lang="en-US" sz="2000"/>
        </a:p>
      </dgm:t>
    </dgm:pt>
    <dgm:pt modelId="{FF7D8F63-F5D5-4ED9-87A1-AACF3FFF0AAD}">
      <dgm:prSet phldrT="[Text]" custT="1"/>
      <dgm:spPr/>
      <dgm:t>
        <a:bodyPr/>
        <a:lstStyle/>
        <a:p>
          <a:r>
            <a:rPr lang="en-US" sz="1000" dirty="0" smtClean="0"/>
            <a:t>Security</a:t>
          </a:r>
          <a:endParaRPr lang="en-US" sz="1000" dirty="0"/>
        </a:p>
      </dgm:t>
    </dgm:pt>
    <dgm:pt modelId="{A7FE454E-7F5D-4EC8-8D34-3C86107EAFD2}" type="parTrans" cxnId="{ABBD8C24-6889-4C71-A482-C06D17E1378C}">
      <dgm:prSet/>
      <dgm:spPr/>
      <dgm:t>
        <a:bodyPr/>
        <a:lstStyle/>
        <a:p>
          <a:endParaRPr lang="en-US" sz="2000"/>
        </a:p>
      </dgm:t>
    </dgm:pt>
    <dgm:pt modelId="{1F0BDE1C-02F8-41C4-9FEF-E461D40D6F09}" type="sibTrans" cxnId="{ABBD8C24-6889-4C71-A482-C06D17E1378C}">
      <dgm:prSet/>
      <dgm:spPr/>
      <dgm:t>
        <a:bodyPr/>
        <a:lstStyle/>
        <a:p>
          <a:endParaRPr lang="en-US" sz="2000"/>
        </a:p>
      </dgm:t>
    </dgm:pt>
    <dgm:pt modelId="{F511BE73-ADDC-4564-87E8-F44F4E0DE79A}">
      <dgm:prSet phldrT="[Text]" custT="1"/>
      <dgm:spPr/>
      <dgm:t>
        <a:bodyPr/>
        <a:lstStyle/>
        <a:p>
          <a:r>
            <a:rPr lang="en-US" sz="800" dirty="0" smtClean="0"/>
            <a:t>Rules of Participation</a:t>
          </a:r>
          <a:endParaRPr lang="en-US" sz="800" dirty="0"/>
        </a:p>
      </dgm:t>
    </dgm:pt>
    <dgm:pt modelId="{0B81AA6A-7C69-453C-936D-EB4834FF3466}" type="parTrans" cxnId="{F0C37644-A2DD-4BEF-BFB9-5034F2C08829}">
      <dgm:prSet/>
      <dgm:spPr/>
      <dgm:t>
        <a:bodyPr/>
        <a:lstStyle/>
        <a:p>
          <a:endParaRPr lang="en-US" sz="2000"/>
        </a:p>
      </dgm:t>
    </dgm:pt>
    <dgm:pt modelId="{755B527B-4DF7-4F8F-9CEF-E2733FA8B510}" type="sibTrans" cxnId="{F0C37644-A2DD-4BEF-BFB9-5034F2C08829}">
      <dgm:prSet/>
      <dgm:spPr/>
      <dgm:t>
        <a:bodyPr/>
        <a:lstStyle/>
        <a:p>
          <a:endParaRPr lang="en-US" sz="2000"/>
        </a:p>
      </dgm:t>
    </dgm:pt>
    <dgm:pt modelId="{700100FD-0575-40BA-BEC3-DEC64C63C717}">
      <dgm:prSet phldrT="[Text]" custT="1"/>
      <dgm:spPr/>
      <dgm:t>
        <a:bodyPr/>
        <a:lstStyle/>
        <a:p>
          <a:r>
            <a:rPr lang="en-US" sz="800" dirty="0" smtClean="0"/>
            <a:t>FIM4R</a:t>
          </a:r>
          <a:endParaRPr lang="en-US" sz="800" dirty="0"/>
        </a:p>
      </dgm:t>
    </dgm:pt>
    <dgm:pt modelId="{9B70265E-E1C2-4FBF-BFAD-21D2E690A223}" type="parTrans" cxnId="{6FEC7F03-5A11-438C-BE75-71A168994A56}">
      <dgm:prSet/>
      <dgm:spPr/>
      <dgm:t>
        <a:bodyPr/>
        <a:lstStyle/>
        <a:p>
          <a:endParaRPr lang="en-US" sz="2000"/>
        </a:p>
      </dgm:t>
    </dgm:pt>
    <dgm:pt modelId="{2FFB6DB3-239F-47A8-8FD4-57C1F50A39B2}" type="sibTrans" cxnId="{6FEC7F03-5A11-438C-BE75-71A168994A56}">
      <dgm:prSet/>
      <dgm:spPr/>
      <dgm:t>
        <a:bodyPr/>
        <a:lstStyle/>
        <a:p>
          <a:endParaRPr lang="en-US" sz="2000"/>
        </a:p>
      </dgm:t>
    </dgm:pt>
    <dgm:pt modelId="{EB1E294F-C2DF-460D-85E6-A68CD88EBA91}">
      <dgm:prSet phldrT="[Text]" custT="1"/>
      <dgm:spPr/>
      <dgm:t>
        <a:bodyPr/>
        <a:lstStyle/>
        <a:p>
          <a:r>
            <a:rPr lang="en-US" sz="800" dirty="0" smtClean="0"/>
            <a:t>WISE</a:t>
          </a:r>
          <a:endParaRPr lang="en-US" sz="800" dirty="0"/>
        </a:p>
      </dgm:t>
    </dgm:pt>
    <dgm:pt modelId="{9652D734-ABEA-4B5C-BDDE-FB781D7F5BB4}" type="parTrans" cxnId="{AFF4F0CF-2410-4858-A682-2E61AA2AEF6C}">
      <dgm:prSet/>
      <dgm:spPr/>
      <dgm:t>
        <a:bodyPr/>
        <a:lstStyle/>
        <a:p>
          <a:endParaRPr lang="en-US" sz="2000"/>
        </a:p>
      </dgm:t>
    </dgm:pt>
    <dgm:pt modelId="{88FC5825-339E-40EE-A9A8-72C1F646E0FB}" type="sibTrans" cxnId="{AFF4F0CF-2410-4858-A682-2E61AA2AEF6C}">
      <dgm:prSet/>
      <dgm:spPr/>
      <dgm:t>
        <a:bodyPr/>
        <a:lstStyle/>
        <a:p>
          <a:endParaRPr lang="en-US" sz="2000"/>
        </a:p>
      </dgm:t>
    </dgm:pt>
    <dgm:pt modelId="{DCC5E53D-EE8F-49D4-9396-220260181062}">
      <dgm:prSet phldrT="[Text]" custT="1"/>
      <dgm:spPr/>
      <dgm:t>
        <a:bodyPr/>
        <a:lstStyle/>
        <a:p>
          <a:r>
            <a:rPr lang="en-US" sz="800" dirty="0" smtClean="0"/>
            <a:t>ISM</a:t>
          </a:r>
          <a:endParaRPr lang="en-US" sz="800" dirty="0"/>
        </a:p>
      </dgm:t>
    </dgm:pt>
    <dgm:pt modelId="{DFA82CB4-4093-477D-A3C6-6603D290A0CD}" type="parTrans" cxnId="{2649B6A2-4826-4E10-AC41-C56CB978A5F0}">
      <dgm:prSet/>
      <dgm:spPr/>
      <dgm:t>
        <a:bodyPr/>
        <a:lstStyle/>
        <a:p>
          <a:endParaRPr lang="en-US" sz="2000"/>
        </a:p>
      </dgm:t>
    </dgm:pt>
    <dgm:pt modelId="{81C2EA00-8F33-4C47-ACA9-4FDB5253BB7E}" type="sibTrans" cxnId="{2649B6A2-4826-4E10-AC41-C56CB978A5F0}">
      <dgm:prSet/>
      <dgm:spPr/>
      <dgm:t>
        <a:bodyPr/>
        <a:lstStyle/>
        <a:p>
          <a:endParaRPr lang="en-US" sz="2000"/>
        </a:p>
      </dgm:t>
    </dgm:pt>
    <dgm:pt modelId="{97B07D43-7335-425D-B1F8-91E51DC30394}">
      <dgm:prSet phldrT="[Text]" custT="1"/>
      <dgm:spPr/>
      <dgm:t>
        <a:bodyPr/>
        <a:lstStyle/>
        <a:p>
          <a:r>
            <a:rPr lang="en-US" sz="800" dirty="0" smtClean="0"/>
            <a:t>Assurance</a:t>
          </a:r>
          <a:endParaRPr lang="en-US" sz="800" dirty="0"/>
        </a:p>
      </dgm:t>
    </dgm:pt>
    <dgm:pt modelId="{569EB684-F4F5-4064-AEB6-F14C1D7C72A9}" type="parTrans" cxnId="{CA3BD6AC-54CE-4250-B735-D2519CA8A203}">
      <dgm:prSet/>
      <dgm:spPr/>
      <dgm:t>
        <a:bodyPr/>
        <a:lstStyle/>
        <a:p>
          <a:endParaRPr lang="en-US" sz="2000"/>
        </a:p>
      </dgm:t>
    </dgm:pt>
    <dgm:pt modelId="{321135D5-2A28-4E69-841B-6D814ED2E155}" type="sibTrans" cxnId="{CA3BD6AC-54CE-4250-B735-D2519CA8A203}">
      <dgm:prSet/>
      <dgm:spPr/>
      <dgm:t>
        <a:bodyPr/>
        <a:lstStyle/>
        <a:p>
          <a:endParaRPr lang="en-US" sz="2000"/>
        </a:p>
      </dgm:t>
    </dgm:pt>
    <dgm:pt modelId="{6146DE0D-C2F2-48E3-AEAF-E47CBA84347D}">
      <dgm:prSet phldrT="[Text]" custT="1"/>
      <dgm:spPr/>
      <dgm:t>
        <a:bodyPr/>
        <a:lstStyle/>
        <a:p>
          <a:r>
            <a:rPr lang="en-US" sz="800" dirty="0" smtClean="0"/>
            <a:t>Response</a:t>
          </a:r>
          <a:endParaRPr lang="en-US" sz="800" dirty="0"/>
        </a:p>
      </dgm:t>
    </dgm:pt>
    <dgm:pt modelId="{1D0AC03C-997D-4D24-A3DA-AF50B081E0BC}" type="parTrans" cxnId="{1C32F931-6A18-4F88-84F3-8EAFA38E0CA2}">
      <dgm:prSet/>
      <dgm:spPr/>
      <dgm:t>
        <a:bodyPr/>
        <a:lstStyle/>
        <a:p>
          <a:endParaRPr lang="en-US" sz="2000"/>
        </a:p>
      </dgm:t>
    </dgm:pt>
    <dgm:pt modelId="{3316C37B-4FD2-40D9-B448-99C3C0EF7727}" type="sibTrans" cxnId="{1C32F931-6A18-4F88-84F3-8EAFA38E0CA2}">
      <dgm:prSet/>
      <dgm:spPr/>
      <dgm:t>
        <a:bodyPr/>
        <a:lstStyle/>
        <a:p>
          <a:endParaRPr lang="en-US" sz="2000"/>
        </a:p>
      </dgm:t>
    </dgm:pt>
    <dgm:pt modelId="{40E4D386-377B-472B-B4C3-658A7412CF93}">
      <dgm:prSet phldrT="[Text]" custT="1"/>
      <dgm:spPr/>
      <dgm:t>
        <a:bodyPr/>
        <a:lstStyle/>
        <a:p>
          <a:r>
            <a:rPr lang="en-US" sz="800" dirty="0" smtClean="0"/>
            <a:t>CSIRT</a:t>
          </a:r>
          <a:endParaRPr lang="en-US" sz="800" dirty="0"/>
        </a:p>
      </dgm:t>
    </dgm:pt>
    <dgm:pt modelId="{FED9ACE3-C4FD-44C1-ABA6-DE963725409A}" type="parTrans" cxnId="{A1E88714-85DA-45DC-95C1-9300B24A712F}">
      <dgm:prSet/>
      <dgm:spPr/>
      <dgm:t>
        <a:bodyPr/>
        <a:lstStyle/>
        <a:p>
          <a:endParaRPr lang="en-US" sz="2000"/>
        </a:p>
      </dgm:t>
    </dgm:pt>
    <dgm:pt modelId="{09DA7BBF-D1AA-470E-A3FF-F5F0F40F776F}" type="sibTrans" cxnId="{A1E88714-85DA-45DC-95C1-9300B24A712F}">
      <dgm:prSet/>
      <dgm:spPr/>
      <dgm:t>
        <a:bodyPr/>
        <a:lstStyle/>
        <a:p>
          <a:endParaRPr lang="en-US" sz="2000"/>
        </a:p>
      </dgm:t>
    </dgm:pt>
    <dgm:pt modelId="{D9C76E9B-6A8E-4CAB-9363-CB92C3C1B1AF}">
      <dgm:prSet phldrT="[Text]" custT="1"/>
      <dgm:spPr/>
      <dgm:t>
        <a:bodyPr/>
        <a:lstStyle/>
        <a:p>
          <a:r>
            <a:rPr lang="en-US" sz="800" dirty="0" smtClean="0"/>
            <a:t>AEGIS</a:t>
          </a:r>
          <a:endParaRPr lang="en-US" sz="800" dirty="0"/>
        </a:p>
      </dgm:t>
    </dgm:pt>
    <dgm:pt modelId="{EF54430A-69B7-475C-8B9A-DF8049EDA11D}" type="parTrans" cxnId="{3D4568AF-BC6E-4145-87D2-F34940F86B2D}">
      <dgm:prSet/>
      <dgm:spPr/>
      <dgm:t>
        <a:bodyPr/>
        <a:lstStyle/>
        <a:p>
          <a:endParaRPr lang="en-US" sz="2000"/>
        </a:p>
      </dgm:t>
    </dgm:pt>
    <dgm:pt modelId="{58BE3496-5C1A-49CC-B1B9-8A2697D311F5}" type="sibTrans" cxnId="{3D4568AF-BC6E-4145-87D2-F34940F86B2D}">
      <dgm:prSet/>
      <dgm:spPr/>
      <dgm:t>
        <a:bodyPr/>
        <a:lstStyle/>
        <a:p>
          <a:endParaRPr lang="en-US" sz="2000"/>
        </a:p>
      </dgm:t>
    </dgm:pt>
    <dgm:pt modelId="{FA533D02-4CC3-416D-A8F4-A6273F581827}">
      <dgm:prSet phldrT="[Text]" custT="1"/>
      <dgm:spPr/>
      <dgm:t>
        <a:bodyPr/>
        <a:lstStyle/>
        <a:p>
          <a:r>
            <a:rPr lang="en-US" sz="800" dirty="0" smtClean="0"/>
            <a:t>Architecture</a:t>
          </a:r>
          <a:endParaRPr lang="en-US" sz="800" dirty="0"/>
        </a:p>
      </dgm:t>
    </dgm:pt>
    <dgm:pt modelId="{40724BE1-DDA6-48AF-8785-F306DF0C5471}" type="parTrans" cxnId="{02805DA4-A111-40AB-808C-B8869D866D9E}">
      <dgm:prSet/>
      <dgm:spPr/>
      <dgm:t>
        <a:bodyPr/>
        <a:lstStyle/>
        <a:p>
          <a:endParaRPr lang="en-US"/>
        </a:p>
      </dgm:t>
    </dgm:pt>
    <dgm:pt modelId="{5675A53F-A89E-43FF-A216-21A6F4D8F2E9}" type="sibTrans" cxnId="{02805DA4-A111-40AB-808C-B8869D866D9E}">
      <dgm:prSet/>
      <dgm:spPr/>
      <dgm:t>
        <a:bodyPr/>
        <a:lstStyle/>
        <a:p>
          <a:endParaRPr lang="en-US"/>
        </a:p>
      </dgm:t>
    </dgm:pt>
    <dgm:pt modelId="{911034D1-4A80-4223-A734-1612FA2B5905}" type="pres">
      <dgm:prSet presAssocID="{03E08250-29F2-446A-B6C4-8E3C038EBC0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E65251-B105-42CE-8402-1ABC0392160A}" type="pres">
      <dgm:prSet presAssocID="{03E08250-29F2-446A-B6C4-8E3C038EBC05}" presName="ellipse" presStyleLbl="trBgShp" presStyleIdx="0" presStyleCnt="1"/>
      <dgm:spPr/>
      <dgm:t>
        <a:bodyPr/>
        <a:lstStyle/>
        <a:p>
          <a:endParaRPr lang="en-US"/>
        </a:p>
      </dgm:t>
    </dgm:pt>
    <dgm:pt modelId="{4238CD9D-F4CE-4529-A79C-B3D048E39EE3}" type="pres">
      <dgm:prSet presAssocID="{03E08250-29F2-446A-B6C4-8E3C038EBC05}" presName="arrow1" presStyleLbl="fgShp" presStyleIdx="0" presStyleCnt="1"/>
      <dgm:spPr/>
    </dgm:pt>
    <dgm:pt modelId="{556A8C8C-A3D2-4B41-9CA2-12AE4C7A32B6}" type="pres">
      <dgm:prSet presAssocID="{03E08250-29F2-446A-B6C4-8E3C038EBC0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F9AE0-43DA-4067-8829-DEECBE77FEA5}" type="pres">
      <dgm:prSet presAssocID="{9E4304E8-84D0-421F-8AEB-F10248274C21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15FCD1-1739-4B0D-8149-6F1F985514B2}" type="pres">
      <dgm:prSet presAssocID="{FF7D8F63-F5D5-4ED9-87A1-AACF3FFF0AAD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7E138-4D22-4ED4-99D9-585B434EA6DE}" type="pres">
      <dgm:prSet presAssocID="{BFD364F8-D4AB-4D9B-BF2B-84ED148E1A5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159666-DFD8-44AA-8A91-7F0A9881A544}" type="pres">
      <dgm:prSet presAssocID="{03E08250-29F2-446A-B6C4-8E3C038EBC05}" presName="funnel" presStyleLbl="trAlignAcc1" presStyleIdx="0" presStyleCnt="1"/>
      <dgm:spPr/>
      <dgm:t>
        <a:bodyPr/>
        <a:lstStyle/>
        <a:p>
          <a:endParaRPr lang="en-US"/>
        </a:p>
      </dgm:t>
    </dgm:pt>
  </dgm:ptLst>
  <dgm:cxnLst>
    <dgm:cxn modelId="{1C32F931-6A18-4F88-84F3-8EAFA38E0CA2}" srcId="{FF7D8F63-F5D5-4ED9-87A1-AACF3FFF0AAD}" destId="{6146DE0D-C2F2-48E3-AEAF-E47CBA84347D}" srcOrd="2" destOrd="0" parTransId="{1D0AC03C-997D-4D24-A3DA-AF50B081E0BC}" sibTransId="{3316C37B-4FD2-40D9-B448-99C3C0EF7727}"/>
    <dgm:cxn modelId="{02805DA4-A111-40AB-808C-B8869D866D9E}" srcId="{6FA91F60-0FCD-4C93-8FE7-6A562D369D3A}" destId="{FA533D02-4CC3-416D-A8F4-A6273F581827}" srcOrd="2" destOrd="0" parTransId="{40724BE1-DDA6-48AF-8785-F306DF0C5471}" sibTransId="{5675A53F-A89E-43FF-A216-21A6F4D8F2E9}"/>
    <dgm:cxn modelId="{2649B6A2-4826-4E10-AC41-C56CB978A5F0}" srcId="{FF7D8F63-F5D5-4ED9-87A1-AACF3FFF0AAD}" destId="{DCC5E53D-EE8F-49D4-9396-220260181062}" srcOrd="0" destOrd="0" parTransId="{DFA82CB4-4093-477D-A3C6-6603D290A0CD}" sibTransId="{81C2EA00-8F33-4C47-ACA9-4FDB5253BB7E}"/>
    <dgm:cxn modelId="{32938C08-9135-46FD-92DF-D3E15A01BD3E}" type="presOf" srcId="{DCC5E53D-EE8F-49D4-9396-220260181062}" destId="{1BAF9AE0-43DA-4067-8829-DEECBE77FEA5}" srcOrd="0" destOrd="1" presId="urn:microsoft.com/office/officeart/2005/8/layout/funnel1"/>
    <dgm:cxn modelId="{ABBD8C24-6889-4C71-A482-C06D17E1378C}" srcId="{03E08250-29F2-446A-B6C4-8E3C038EBC05}" destId="{FF7D8F63-F5D5-4ED9-87A1-AACF3FFF0AAD}" srcOrd="2" destOrd="0" parTransId="{A7FE454E-7F5D-4EC8-8D34-3C86107EAFD2}" sibTransId="{1F0BDE1C-02F8-41C4-9FEF-E461D40D6F09}"/>
    <dgm:cxn modelId="{4C02F6C2-D327-41B1-A8DA-D74B88126920}" srcId="{03E08250-29F2-446A-B6C4-8E3C038EBC05}" destId="{6FA91F60-0FCD-4C93-8FE7-6A562D369D3A}" srcOrd="0" destOrd="0" parTransId="{794E19B5-75CF-47D8-A991-DABF325D9BC4}" sibTransId="{1FCB778A-B1A6-4EC4-88A8-8FF21267B758}"/>
    <dgm:cxn modelId="{2590A83D-3AAC-444E-A082-3680A26875D7}" type="presOf" srcId="{03E08250-29F2-446A-B6C4-8E3C038EBC05}" destId="{911034D1-4A80-4223-A734-1612FA2B5905}" srcOrd="0" destOrd="0" presId="urn:microsoft.com/office/officeart/2005/8/layout/funnel1"/>
    <dgm:cxn modelId="{E186AC1A-2804-4533-B219-D8CEFB137989}" type="presOf" srcId="{700100FD-0575-40BA-BEC3-DEC64C63C717}" destId="{8D15FCD1-1739-4B0D-8149-6F1F985514B2}" srcOrd="0" destOrd="1" presId="urn:microsoft.com/office/officeart/2005/8/layout/funnel1"/>
    <dgm:cxn modelId="{1776CE88-7735-4A5E-90FF-F5CDE46F9D1F}" type="presOf" srcId="{9E4304E8-84D0-421F-8AEB-F10248274C21}" destId="{8D15FCD1-1739-4B0D-8149-6F1F985514B2}" srcOrd="0" destOrd="0" presId="urn:microsoft.com/office/officeart/2005/8/layout/funnel1"/>
    <dgm:cxn modelId="{3D4568AF-BC6E-4145-87D2-F34940F86B2D}" srcId="{9E4304E8-84D0-421F-8AEB-F10248274C21}" destId="{D9C76E9B-6A8E-4CAB-9363-CB92C3C1B1AF}" srcOrd="2" destOrd="0" parTransId="{EF54430A-69B7-475C-8B9A-DF8049EDA11D}" sibTransId="{58BE3496-5C1A-49CC-B1B9-8A2697D311F5}"/>
    <dgm:cxn modelId="{AE8D4A2D-6A5D-40C8-952E-0CE749CFF224}" type="presOf" srcId="{6FA91F60-0FCD-4C93-8FE7-6A562D369D3A}" destId="{A297E138-4D22-4ED4-99D9-585B434EA6DE}" srcOrd="0" destOrd="0" presId="urn:microsoft.com/office/officeart/2005/8/layout/funnel1"/>
    <dgm:cxn modelId="{EBB0DFAF-DA1C-42E7-BF38-72CF74722C63}" type="presOf" srcId="{BFD364F8-D4AB-4D9B-BF2B-84ED148E1A5D}" destId="{556A8C8C-A3D2-4B41-9CA2-12AE4C7A32B6}" srcOrd="0" destOrd="0" presId="urn:microsoft.com/office/officeart/2005/8/layout/funnel1"/>
    <dgm:cxn modelId="{4271D1D2-F360-4E49-A92C-50766FAEE2FF}" type="presOf" srcId="{40E4D386-377B-472B-B4C3-658A7412CF93}" destId="{1BAF9AE0-43DA-4067-8829-DEECBE77FEA5}" srcOrd="0" destOrd="4" presId="urn:microsoft.com/office/officeart/2005/8/layout/funnel1"/>
    <dgm:cxn modelId="{8589B1C8-AA46-439F-88CE-98A33A3402A4}" type="presOf" srcId="{F511BE73-ADDC-4564-87E8-F44F4E0DE79A}" destId="{A297E138-4D22-4ED4-99D9-585B434EA6DE}" srcOrd="0" destOrd="1" presId="urn:microsoft.com/office/officeart/2005/8/layout/funnel1"/>
    <dgm:cxn modelId="{6F718018-3F69-4770-A0CC-C94632D84BA6}" type="presOf" srcId="{FF7D8F63-F5D5-4ED9-87A1-AACF3FFF0AAD}" destId="{1BAF9AE0-43DA-4067-8829-DEECBE77FEA5}" srcOrd="0" destOrd="0" presId="urn:microsoft.com/office/officeart/2005/8/layout/funnel1"/>
    <dgm:cxn modelId="{6FEC7F03-5A11-438C-BE75-71A168994A56}" srcId="{9E4304E8-84D0-421F-8AEB-F10248274C21}" destId="{700100FD-0575-40BA-BEC3-DEC64C63C717}" srcOrd="0" destOrd="0" parTransId="{9B70265E-E1C2-4FBF-BFAD-21D2E690A223}" sibTransId="{2FFB6DB3-239F-47A8-8FD4-57C1F50A39B2}"/>
    <dgm:cxn modelId="{8FCC8C71-B19A-4D02-B8E7-E5FF9114B226}" type="presOf" srcId="{D9C76E9B-6A8E-4CAB-9363-CB92C3C1B1AF}" destId="{8D15FCD1-1739-4B0D-8149-6F1F985514B2}" srcOrd="0" destOrd="3" presId="urn:microsoft.com/office/officeart/2005/8/layout/funnel1"/>
    <dgm:cxn modelId="{F0C37644-A2DD-4BEF-BFB9-5034F2C08829}" srcId="{6FA91F60-0FCD-4C93-8FE7-6A562D369D3A}" destId="{F511BE73-ADDC-4564-87E8-F44F4E0DE79A}" srcOrd="0" destOrd="0" parTransId="{0B81AA6A-7C69-453C-936D-EB4834FF3466}" sibTransId="{755B527B-4DF7-4F8F-9CEF-E2733FA8B510}"/>
    <dgm:cxn modelId="{D746FAF6-3D8A-4867-B8E0-083ECCC6DBE6}" type="presOf" srcId="{6146DE0D-C2F2-48E3-AEAF-E47CBA84347D}" destId="{1BAF9AE0-43DA-4067-8829-DEECBE77FEA5}" srcOrd="0" destOrd="3" presId="urn:microsoft.com/office/officeart/2005/8/layout/funnel1"/>
    <dgm:cxn modelId="{F259BF0B-327F-4CA5-8BFE-D4B316CE37D5}" type="presOf" srcId="{FA533D02-4CC3-416D-A8F4-A6273F581827}" destId="{A297E138-4D22-4ED4-99D9-585B434EA6DE}" srcOrd="0" destOrd="3" presId="urn:microsoft.com/office/officeart/2005/8/layout/funnel1"/>
    <dgm:cxn modelId="{44FB3F7C-A611-4E64-A062-AB2BCAA77FC9}" type="presOf" srcId="{517B4401-29EB-4255-90E0-9065AEFD9210}" destId="{A297E138-4D22-4ED4-99D9-585B434EA6DE}" srcOrd="0" destOrd="2" presId="urn:microsoft.com/office/officeart/2005/8/layout/funnel1"/>
    <dgm:cxn modelId="{5AAE8743-8F87-4DE7-84CE-DDCF4FEF1681}" type="presOf" srcId="{EB1E294F-C2DF-460D-85E6-A68CD88EBA91}" destId="{8D15FCD1-1739-4B0D-8149-6F1F985514B2}" srcOrd="0" destOrd="2" presId="urn:microsoft.com/office/officeart/2005/8/layout/funnel1"/>
    <dgm:cxn modelId="{C539F368-1143-471A-83B4-303AD2E67622}" srcId="{03E08250-29F2-446A-B6C4-8E3C038EBC05}" destId="{BFD364F8-D4AB-4D9B-BF2B-84ED148E1A5D}" srcOrd="3" destOrd="0" parTransId="{B3E59A3C-E373-40E5-A673-AD5D5A2D4DA8}" sibTransId="{E8FB578D-B2F5-4908-8F9B-E49DAE0AA692}"/>
    <dgm:cxn modelId="{AFF4F0CF-2410-4858-A682-2E61AA2AEF6C}" srcId="{9E4304E8-84D0-421F-8AEB-F10248274C21}" destId="{EB1E294F-C2DF-460D-85E6-A68CD88EBA91}" srcOrd="1" destOrd="0" parTransId="{9652D734-ABEA-4B5C-BDDE-FB781D7F5BB4}" sibTransId="{88FC5825-339E-40EE-A9A8-72C1F646E0FB}"/>
    <dgm:cxn modelId="{3B00C859-7640-451F-884D-52C661CE5332}" type="presOf" srcId="{97B07D43-7335-425D-B1F8-91E51DC30394}" destId="{1BAF9AE0-43DA-4067-8829-DEECBE77FEA5}" srcOrd="0" destOrd="2" presId="urn:microsoft.com/office/officeart/2005/8/layout/funnel1"/>
    <dgm:cxn modelId="{A1E88714-85DA-45DC-95C1-9300B24A712F}" srcId="{FF7D8F63-F5D5-4ED9-87A1-AACF3FFF0AAD}" destId="{40E4D386-377B-472B-B4C3-658A7412CF93}" srcOrd="3" destOrd="0" parTransId="{FED9ACE3-C4FD-44C1-ABA6-DE963725409A}" sibTransId="{09DA7BBF-D1AA-470E-A3FF-F5F0F40F776F}"/>
    <dgm:cxn modelId="{8DA27E50-0F86-4D37-9C4B-9E4EEA23698F}" srcId="{6FA91F60-0FCD-4C93-8FE7-6A562D369D3A}" destId="{517B4401-29EB-4255-90E0-9065AEFD9210}" srcOrd="1" destOrd="0" parTransId="{5E459286-75AA-45FD-BC5E-E85D6169BD7E}" sibTransId="{115C1D8E-2F8C-42CE-B212-FFBF51207700}"/>
    <dgm:cxn modelId="{CA3BD6AC-54CE-4250-B735-D2519CA8A203}" srcId="{FF7D8F63-F5D5-4ED9-87A1-AACF3FFF0AAD}" destId="{97B07D43-7335-425D-B1F8-91E51DC30394}" srcOrd="1" destOrd="0" parTransId="{569EB684-F4F5-4064-AEB6-F14C1D7C72A9}" sibTransId="{321135D5-2A28-4E69-841B-6D814ED2E155}"/>
    <dgm:cxn modelId="{BD76DB0E-47C7-451A-9726-300A66DA7153}" srcId="{03E08250-29F2-446A-B6C4-8E3C038EBC05}" destId="{9E4304E8-84D0-421F-8AEB-F10248274C21}" srcOrd="1" destOrd="0" parTransId="{F326B407-2F7A-4BD1-82A9-25A08A18A516}" sibTransId="{B47EE4A0-7E97-4F49-B21E-BFAE6A7B99F0}"/>
    <dgm:cxn modelId="{465CA7B0-D12C-417D-9F17-D990C089FE19}" type="presParOf" srcId="{911034D1-4A80-4223-A734-1612FA2B5905}" destId="{53E65251-B105-42CE-8402-1ABC0392160A}" srcOrd="0" destOrd="0" presId="urn:microsoft.com/office/officeart/2005/8/layout/funnel1"/>
    <dgm:cxn modelId="{60A1040C-62A6-4F9C-9464-7C33009A9229}" type="presParOf" srcId="{911034D1-4A80-4223-A734-1612FA2B5905}" destId="{4238CD9D-F4CE-4529-A79C-B3D048E39EE3}" srcOrd="1" destOrd="0" presId="urn:microsoft.com/office/officeart/2005/8/layout/funnel1"/>
    <dgm:cxn modelId="{36377582-AFAB-4BB3-8F52-0A69C5585477}" type="presParOf" srcId="{911034D1-4A80-4223-A734-1612FA2B5905}" destId="{556A8C8C-A3D2-4B41-9CA2-12AE4C7A32B6}" srcOrd="2" destOrd="0" presId="urn:microsoft.com/office/officeart/2005/8/layout/funnel1"/>
    <dgm:cxn modelId="{2EEF1203-E665-4331-A566-7CA28F32AF79}" type="presParOf" srcId="{911034D1-4A80-4223-A734-1612FA2B5905}" destId="{1BAF9AE0-43DA-4067-8829-DEECBE77FEA5}" srcOrd="3" destOrd="0" presId="urn:microsoft.com/office/officeart/2005/8/layout/funnel1"/>
    <dgm:cxn modelId="{FDA6FFC0-344B-4A2C-87E4-F89B89362DC3}" type="presParOf" srcId="{911034D1-4A80-4223-A734-1612FA2B5905}" destId="{8D15FCD1-1739-4B0D-8149-6F1F985514B2}" srcOrd="4" destOrd="0" presId="urn:microsoft.com/office/officeart/2005/8/layout/funnel1"/>
    <dgm:cxn modelId="{52243B38-D222-418F-8C4A-212CFBE4A6F4}" type="presParOf" srcId="{911034D1-4A80-4223-A734-1612FA2B5905}" destId="{A297E138-4D22-4ED4-99D9-585B434EA6DE}" srcOrd="5" destOrd="0" presId="urn:microsoft.com/office/officeart/2005/8/layout/funnel1"/>
    <dgm:cxn modelId="{3706904A-D7B1-4576-AE0A-117724574C73}" type="presParOf" srcId="{911034D1-4A80-4223-A734-1612FA2B5905}" destId="{6D159666-DFD8-44AA-8A91-7F0A9881A54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D080E-7BFF-40C0-B8FA-76C6CD07C97A}">
      <dsp:nvSpPr>
        <dsp:cNvPr id="0" name=""/>
        <dsp:cNvSpPr/>
      </dsp:nvSpPr>
      <dsp:spPr>
        <a:xfrm>
          <a:off x="0" y="3027582"/>
          <a:ext cx="4766771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8FFD5-8704-4473-9ACC-C46DFB7E692B}">
      <dsp:nvSpPr>
        <dsp:cNvPr id="0" name=""/>
        <dsp:cNvSpPr/>
      </dsp:nvSpPr>
      <dsp:spPr>
        <a:xfrm>
          <a:off x="0" y="2518984"/>
          <a:ext cx="4766771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5CA12-8C5E-4B25-A22B-08AB6FF1118C}">
      <dsp:nvSpPr>
        <dsp:cNvPr id="0" name=""/>
        <dsp:cNvSpPr/>
      </dsp:nvSpPr>
      <dsp:spPr>
        <a:xfrm>
          <a:off x="0" y="2010386"/>
          <a:ext cx="4766771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127C5-9E71-42AC-9581-74D228B59DCA}">
      <dsp:nvSpPr>
        <dsp:cNvPr id="0" name=""/>
        <dsp:cNvSpPr/>
      </dsp:nvSpPr>
      <dsp:spPr>
        <a:xfrm>
          <a:off x="0" y="1501788"/>
          <a:ext cx="4766771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90163B-21FB-4733-BB00-F22C4BCDD0F9}">
      <dsp:nvSpPr>
        <dsp:cNvPr id="0" name=""/>
        <dsp:cNvSpPr/>
      </dsp:nvSpPr>
      <dsp:spPr>
        <a:xfrm>
          <a:off x="0" y="993190"/>
          <a:ext cx="4766771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4BA596-8D9B-4356-A9DD-E8E62704BC3A}">
      <dsp:nvSpPr>
        <dsp:cNvPr id="0" name=""/>
        <dsp:cNvSpPr/>
      </dsp:nvSpPr>
      <dsp:spPr>
        <a:xfrm>
          <a:off x="0" y="484592"/>
          <a:ext cx="4766771" cy="0"/>
        </a:xfrm>
        <a:prstGeom prst="line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9BCC5-310D-46F0-8013-628CD53DA240}">
      <dsp:nvSpPr>
        <dsp:cNvPr id="0" name=""/>
        <dsp:cNvSpPr/>
      </dsp:nvSpPr>
      <dsp:spPr>
        <a:xfrm>
          <a:off x="1239360" y="212"/>
          <a:ext cx="3527410" cy="484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11747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6F2575"/>
              </a:solidFill>
            </a:rPr>
            <a:t>federated infrastructures </a:t>
          </a:r>
          <a:br>
            <a:rPr lang="en-US" sz="1600" kern="1200" dirty="0" smtClean="0">
              <a:solidFill>
                <a:srgbClr val="6F2575"/>
              </a:solidFill>
            </a:rPr>
          </a:br>
          <a:r>
            <a:rPr lang="en-US" sz="1600" kern="1200" dirty="0" smtClean="0">
              <a:solidFill>
                <a:srgbClr val="6F2575"/>
              </a:solidFill>
            </a:rPr>
            <a:t>and (data) resources</a:t>
          </a:r>
          <a:endParaRPr lang="en-US" sz="1600" kern="1200" dirty="0">
            <a:solidFill>
              <a:srgbClr val="6F2575"/>
            </a:solidFill>
          </a:endParaRPr>
        </a:p>
      </dsp:txBody>
      <dsp:txXfrm>
        <a:off x="1239360" y="212"/>
        <a:ext cx="3527410" cy="484379"/>
      </dsp:txXfrm>
    </dsp:sp>
    <dsp:sp modelId="{6ED88F65-B426-4557-84D2-A1E8DCDFD6A1}">
      <dsp:nvSpPr>
        <dsp:cNvPr id="0" name=""/>
        <dsp:cNvSpPr/>
      </dsp:nvSpPr>
      <dsp:spPr>
        <a:xfrm>
          <a:off x="0" y="212"/>
          <a:ext cx="1239360" cy="4843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E3D88B"/>
              </a:solidFill>
            </a:rPr>
            <a:t>Architecture</a:t>
          </a:r>
          <a:endParaRPr lang="en-US" sz="1400" b="1" kern="1200" dirty="0">
            <a:solidFill>
              <a:srgbClr val="E3D88B"/>
            </a:solidFill>
          </a:endParaRPr>
        </a:p>
      </dsp:txBody>
      <dsp:txXfrm>
        <a:off x="23650" y="23862"/>
        <a:ext cx="1192060" cy="460729"/>
      </dsp:txXfrm>
    </dsp:sp>
    <dsp:sp modelId="{97335755-D4C9-4A83-A14C-66137EE6A8C1}">
      <dsp:nvSpPr>
        <dsp:cNvPr id="0" name=""/>
        <dsp:cNvSpPr/>
      </dsp:nvSpPr>
      <dsp:spPr>
        <a:xfrm>
          <a:off x="1239360" y="508810"/>
          <a:ext cx="3527410" cy="484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11747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6F2575"/>
              </a:solidFill>
            </a:rPr>
            <a:t>FAIR data management and tools</a:t>
          </a:r>
        </a:p>
      </dsp:txBody>
      <dsp:txXfrm>
        <a:off x="1239360" y="508810"/>
        <a:ext cx="3527410" cy="484379"/>
      </dsp:txXfrm>
    </dsp:sp>
    <dsp:sp modelId="{02C53B41-7DFD-4EA2-A37E-AB231E404BCE}">
      <dsp:nvSpPr>
        <dsp:cNvPr id="0" name=""/>
        <dsp:cNvSpPr/>
      </dsp:nvSpPr>
      <dsp:spPr>
        <a:xfrm>
          <a:off x="0" y="508810"/>
          <a:ext cx="1239360" cy="4843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Data</a:t>
          </a:r>
          <a:endParaRPr lang="en-US" sz="1400" b="1" kern="1200" dirty="0"/>
        </a:p>
      </dsp:txBody>
      <dsp:txXfrm>
        <a:off x="23650" y="532460"/>
        <a:ext cx="1192060" cy="460729"/>
      </dsp:txXfrm>
    </dsp:sp>
    <dsp:sp modelId="{69DC3019-A2ED-4994-A962-6D9F1C6A6566}">
      <dsp:nvSpPr>
        <dsp:cNvPr id="0" name=""/>
        <dsp:cNvSpPr/>
      </dsp:nvSpPr>
      <dsp:spPr>
        <a:xfrm>
          <a:off x="1239360" y="1017408"/>
          <a:ext cx="3527410" cy="484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11747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6F2575"/>
              </a:solidFill>
            </a:rPr>
            <a:t>environment of user-oriented services</a:t>
          </a:r>
          <a:endParaRPr lang="en-US" sz="1600" kern="1200" dirty="0">
            <a:solidFill>
              <a:srgbClr val="6F2575"/>
            </a:solidFill>
          </a:endParaRPr>
        </a:p>
      </dsp:txBody>
      <dsp:txXfrm>
        <a:off x="1239360" y="1017408"/>
        <a:ext cx="3527410" cy="484379"/>
      </dsp:txXfrm>
    </dsp:sp>
    <dsp:sp modelId="{BDE0E848-0C1D-42CF-9B15-6692E79D110D}">
      <dsp:nvSpPr>
        <dsp:cNvPr id="0" name=""/>
        <dsp:cNvSpPr/>
      </dsp:nvSpPr>
      <dsp:spPr>
        <a:xfrm>
          <a:off x="0" y="1017408"/>
          <a:ext cx="1239360" cy="4843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Services</a:t>
          </a:r>
          <a:endParaRPr lang="en-US" sz="1400" b="1" kern="1200" dirty="0"/>
        </a:p>
      </dsp:txBody>
      <dsp:txXfrm>
        <a:off x="23650" y="1041058"/>
        <a:ext cx="1192060" cy="460729"/>
      </dsp:txXfrm>
    </dsp:sp>
    <dsp:sp modelId="{4AE994BA-677D-4E03-B8AB-3FF300B61F5F}">
      <dsp:nvSpPr>
        <dsp:cNvPr id="0" name=""/>
        <dsp:cNvSpPr/>
      </dsp:nvSpPr>
      <dsp:spPr>
        <a:xfrm>
          <a:off x="1239360" y="1526006"/>
          <a:ext cx="3527410" cy="484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11747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6F2575"/>
              </a:solidFill>
            </a:rPr>
            <a:t>access across disciplines, and compliance with open data</a:t>
          </a:r>
          <a:endParaRPr lang="en-US" sz="1600" kern="1200" dirty="0">
            <a:solidFill>
              <a:srgbClr val="6F2575"/>
            </a:solidFill>
          </a:endParaRPr>
        </a:p>
      </dsp:txBody>
      <dsp:txXfrm>
        <a:off x="1239360" y="1526006"/>
        <a:ext cx="3527410" cy="484379"/>
      </dsp:txXfrm>
    </dsp:sp>
    <dsp:sp modelId="{CB42406C-D45E-4405-9B09-49693B8E5154}">
      <dsp:nvSpPr>
        <dsp:cNvPr id="0" name=""/>
        <dsp:cNvSpPr/>
      </dsp:nvSpPr>
      <dsp:spPr>
        <a:xfrm>
          <a:off x="0" y="1526006"/>
          <a:ext cx="1239360" cy="4843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6F2575"/>
              </a:solidFill>
            </a:rPr>
            <a:t>Access &amp; Interface</a:t>
          </a:r>
          <a:endParaRPr lang="en-US" sz="1400" b="1" kern="1200" dirty="0">
            <a:solidFill>
              <a:srgbClr val="6F2575"/>
            </a:solidFill>
          </a:endParaRPr>
        </a:p>
      </dsp:txBody>
      <dsp:txXfrm>
        <a:off x="23650" y="1549656"/>
        <a:ext cx="1192060" cy="460729"/>
      </dsp:txXfrm>
    </dsp:sp>
    <dsp:sp modelId="{C27D1888-C082-483E-A342-2E0E75519427}">
      <dsp:nvSpPr>
        <dsp:cNvPr id="0" name=""/>
        <dsp:cNvSpPr/>
      </dsp:nvSpPr>
      <dsp:spPr>
        <a:xfrm>
          <a:off x="1239360" y="2034604"/>
          <a:ext cx="3527410" cy="484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11747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6F2575"/>
              </a:solidFill>
            </a:rPr>
            <a:t>rules of participation for services, compliance with legal &amp; trust needs</a:t>
          </a:r>
          <a:endParaRPr lang="en-US" sz="1600" kern="1200" dirty="0">
            <a:solidFill>
              <a:srgbClr val="6F2575"/>
            </a:solidFill>
          </a:endParaRPr>
        </a:p>
      </dsp:txBody>
      <dsp:txXfrm>
        <a:off x="1239360" y="2034604"/>
        <a:ext cx="3527410" cy="484379"/>
      </dsp:txXfrm>
    </dsp:sp>
    <dsp:sp modelId="{603411F4-DC0E-4A1D-A3F0-45EC5030EE65}">
      <dsp:nvSpPr>
        <dsp:cNvPr id="0" name=""/>
        <dsp:cNvSpPr/>
      </dsp:nvSpPr>
      <dsp:spPr>
        <a:xfrm>
          <a:off x="0" y="2034604"/>
          <a:ext cx="1239360" cy="4843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6F2575"/>
              </a:solidFill>
            </a:rPr>
            <a:t>Rules</a:t>
          </a:r>
          <a:endParaRPr lang="en-US" sz="1400" b="1" kern="1200" dirty="0">
            <a:solidFill>
              <a:srgbClr val="6F2575"/>
            </a:solidFill>
          </a:endParaRPr>
        </a:p>
      </dsp:txBody>
      <dsp:txXfrm>
        <a:off x="23650" y="2058254"/>
        <a:ext cx="1192060" cy="460729"/>
      </dsp:txXfrm>
    </dsp:sp>
    <dsp:sp modelId="{9FD5E840-28C1-4DE6-BD85-BA93900AD377}">
      <dsp:nvSpPr>
        <dsp:cNvPr id="0" name=""/>
        <dsp:cNvSpPr/>
      </dsp:nvSpPr>
      <dsp:spPr>
        <a:xfrm>
          <a:off x="1239360" y="2543202"/>
          <a:ext cx="3527410" cy="484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117475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6F2575"/>
              </a:solidFill>
            </a:rPr>
            <a:t>governance of the ecosystem and leadership in data-driven science</a:t>
          </a:r>
          <a:endParaRPr lang="en-US" sz="1600" kern="1200" dirty="0">
            <a:solidFill>
              <a:srgbClr val="6F2575"/>
            </a:solidFill>
          </a:endParaRPr>
        </a:p>
      </dsp:txBody>
      <dsp:txXfrm>
        <a:off x="1239360" y="2543202"/>
        <a:ext cx="3527410" cy="484379"/>
      </dsp:txXfrm>
    </dsp:sp>
    <dsp:sp modelId="{EE631815-3F36-4AD3-8083-EB46FC093021}">
      <dsp:nvSpPr>
        <dsp:cNvPr id="0" name=""/>
        <dsp:cNvSpPr/>
      </dsp:nvSpPr>
      <dsp:spPr>
        <a:xfrm>
          <a:off x="0" y="2543202"/>
          <a:ext cx="1239360" cy="4843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E3D88B"/>
              </a:solidFill>
            </a:rPr>
            <a:t>Governance</a:t>
          </a:r>
          <a:endParaRPr lang="en-US" sz="1400" b="1" kern="1200" dirty="0">
            <a:solidFill>
              <a:srgbClr val="E3D88B"/>
            </a:solidFill>
          </a:endParaRPr>
        </a:p>
      </dsp:txBody>
      <dsp:txXfrm>
        <a:off x="23650" y="2566852"/>
        <a:ext cx="1192060" cy="4607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C5ACB-9000-4F79-ADD2-17AC4AE3FF46}">
      <dsp:nvSpPr>
        <dsp:cNvPr id="0" name=""/>
        <dsp:cNvSpPr/>
      </dsp:nvSpPr>
      <dsp:spPr>
        <a:xfrm>
          <a:off x="0" y="0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Risk-centric self-assessment framework</a:t>
          </a:r>
          <a:endParaRPr lang="en-US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based on federated ISM guidance including WISE SCI</a:t>
          </a:r>
          <a:endParaRPr lang="en-US" sz="1400" kern="1200" dirty="0"/>
        </a:p>
      </dsp:txBody>
      <dsp:txXfrm>
        <a:off x="18705" y="18705"/>
        <a:ext cx="5833474" cy="601217"/>
      </dsp:txXfrm>
    </dsp:sp>
    <dsp:sp modelId="{55A0E410-7765-4F10-A754-411612CE967A}">
      <dsp:nvSpPr>
        <dsp:cNvPr id="0" name=""/>
        <dsp:cNvSpPr/>
      </dsp:nvSpPr>
      <dsp:spPr>
        <a:xfrm>
          <a:off x="492657" y="727326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814402"/>
                <a:satOff val="-3554"/>
                <a:lumOff val="4902"/>
                <a:alphaOff val="0"/>
                <a:tint val="50000"/>
                <a:satMod val="300000"/>
              </a:schemeClr>
            </a:gs>
            <a:gs pos="35000">
              <a:schemeClr val="accent5">
                <a:hueOff val="2814402"/>
                <a:satOff val="-3554"/>
                <a:lumOff val="4902"/>
                <a:alphaOff val="0"/>
                <a:tint val="37000"/>
                <a:satMod val="300000"/>
              </a:schemeClr>
            </a:gs>
            <a:gs pos="100000">
              <a:schemeClr val="accent5">
                <a:hueOff val="2814402"/>
                <a:satOff val="-3554"/>
                <a:lumOff val="490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Baselining security policies &amp; common assurance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AARC, REFEDS, IGTF, PDK &amp; practical implementation measures</a:t>
          </a:r>
        </a:p>
      </dsp:txBody>
      <dsp:txXfrm>
        <a:off x="511362" y="746031"/>
        <a:ext cx="5652148" cy="601217"/>
      </dsp:txXfrm>
    </dsp:sp>
    <dsp:sp modelId="{1B279E5A-5FF2-4C3C-B6A0-0DA2610896C5}">
      <dsp:nvSpPr>
        <dsp:cNvPr id="0" name=""/>
        <dsp:cNvSpPr/>
      </dsp:nvSpPr>
      <dsp:spPr>
        <a:xfrm>
          <a:off x="985314" y="1454652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628804"/>
                <a:satOff val="-7109"/>
                <a:lumOff val="9804"/>
                <a:alphaOff val="0"/>
                <a:tint val="50000"/>
                <a:satMod val="300000"/>
              </a:schemeClr>
            </a:gs>
            <a:gs pos="35000">
              <a:schemeClr val="accent5">
                <a:hueOff val="5628804"/>
                <a:satOff val="-7109"/>
                <a:lumOff val="9804"/>
                <a:alphaOff val="0"/>
                <a:tint val="37000"/>
                <a:satMod val="300000"/>
              </a:schemeClr>
            </a:gs>
            <a:gs pos="100000">
              <a:schemeClr val="accent5">
                <a:hueOff val="5628804"/>
                <a:satOff val="-7109"/>
                <a:lumOff val="98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fostering trust through a known skills programme</a:t>
          </a:r>
          <a:endParaRPr lang="en-GB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so that your peers may have confidence in service provider abilities</a:t>
          </a:r>
          <a:endParaRPr lang="en-GB" sz="1400" kern="1200" dirty="0"/>
        </a:p>
      </dsp:txBody>
      <dsp:txXfrm>
        <a:off x="1004019" y="1473357"/>
        <a:ext cx="5652148" cy="601217"/>
      </dsp:txXfrm>
    </dsp:sp>
    <dsp:sp modelId="{3C7EEE2B-CE4E-4A58-8A9F-4E73F3205549}">
      <dsp:nvSpPr>
        <dsp:cNvPr id="0" name=""/>
        <dsp:cNvSpPr/>
      </dsp:nvSpPr>
      <dsp:spPr>
        <a:xfrm>
          <a:off x="1477971" y="2181978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8443206"/>
                <a:satOff val="-10663"/>
                <a:lumOff val="14706"/>
                <a:alphaOff val="0"/>
                <a:tint val="50000"/>
                <a:satMod val="300000"/>
              </a:schemeClr>
            </a:gs>
            <a:gs pos="35000">
              <a:schemeClr val="accent5">
                <a:hueOff val="8443206"/>
                <a:satOff val="-10663"/>
                <a:lumOff val="14706"/>
                <a:alphaOff val="0"/>
                <a:tint val="37000"/>
                <a:satMod val="300000"/>
              </a:schemeClr>
            </a:gs>
            <a:gs pos="100000">
              <a:schemeClr val="accent5">
                <a:hueOff val="8443206"/>
                <a:satOff val="-10663"/>
                <a:lumOff val="147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An incident coordination hub and a trust posture</a:t>
          </a:r>
          <a:endParaRPr lang="en-GB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spanning providers and core, based on experience &amp; exercises</a:t>
          </a:r>
          <a:endParaRPr lang="en-GB" sz="1400" kern="1200" dirty="0"/>
        </a:p>
      </dsp:txBody>
      <dsp:txXfrm>
        <a:off x="1496676" y="2200683"/>
        <a:ext cx="5652148" cy="601217"/>
      </dsp:txXfrm>
    </dsp:sp>
    <dsp:sp modelId="{B09050A8-A3D1-407B-BBDD-7EF75D2BD755}">
      <dsp:nvSpPr>
        <dsp:cNvPr id="0" name=""/>
        <dsp:cNvSpPr/>
      </dsp:nvSpPr>
      <dsp:spPr>
        <a:xfrm>
          <a:off x="1970629" y="2909304"/>
          <a:ext cx="6597323" cy="638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1257609"/>
                <a:satOff val="-14218"/>
                <a:lumOff val="19608"/>
                <a:alphaOff val="0"/>
                <a:tint val="50000"/>
                <a:satMod val="300000"/>
              </a:schemeClr>
            </a:gs>
            <a:gs pos="35000">
              <a:schemeClr val="accent5">
                <a:hueOff val="11257609"/>
                <a:satOff val="-14218"/>
                <a:lumOff val="19608"/>
                <a:alphaOff val="0"/>
                <a:tint val="37000"/>
                <a:satMod val="300000"/>
              </a:schemeClr>
            </a:gs>
            <a:gs pos="100000">
              <a:schemeClr val="accent5">
                <a:hueOff val="11257609"/>
                <a:satOff val="-14218"/>
                <a:lumOff val="1960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73152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Actionable operational response to incidents</a:t>
          </a:r>
          <a:endParaRPr lang="en-GB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EOSC core expertise to support resolution of cross-provider issues</a:t>
          </a:r>
          <a:endParaRPr lang="en-GB" sz="1400" kern="1200" dirty="0"/>
        </a:p>
      </dsp:txBody>
      <dsp:txXfrm>
        <a:off x="1989334" y="2928009"/>
        <a:ext cx="5652148" cy="601217"/>
      </dsp:txXfrm>
    </dsp:sp>
    <dsp:sp modelId="{1E79D642-3CB1-4E2D-B8D6-3B7315386B94}">
      <dsp:nvSpPr>
        <dsp:cNvPr id="0" name=""/>
        <dsp:cNvSpPr/>
      </dsp:nvSpPr>
      <dsp:spPr>
        <a:xfrm>
          <a:off x="6182215" y="466553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6275614" y="466553"/>
        <a:ext cx="228310" cy="312369"/>
      </dsp:txXfrm>
    </dsp:sp>
    <dsp:sp modelId="{44C9631E-A441-434E-8EDD-9D64C415BDF5}">
      <dsp:nvSpPr>
        <dsp:cNvPr id="0" name=""/>
        <dsp:cNvSpPr/>
      </dsp:nvSpPr>
      <dsp:spPr>
        <a:xfrm>
          <a:off x="6674873" y="1193879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4095025"/>
            <a:satOff val="14877"/>
            <a:lumOff val="1514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6768272" y="1193879"/>
        <a:ext cx="228310" cy="312369"/>
      </dsp:txXfrm>
    </dsp:sp>
    <dsp:sp modelId="{EFA3865A-9498-4775-8391-8F2EE50E1624}">
      <dsp:nvSpPr>
        <dsp:cNvPr id="0" name=""/>
        <dsp:cNvSpPr/>
      </dsp:nvSpPr>
      <dsp:spPr>
        <a:xfrm>
          <a:off x="7167530" y="1910561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8190050"/>
            <a:satOff val="29755"/>
            <a:lumOff val="3029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7260929" y="1910561"/>
        <a:ext cx="228310" cy="312369"/>
      </dsp:txXfrm>
    </dsp:sp>
    <dsp:sp modelId="{801E305B-6D4F-4364-BC81-4D3C3F4DC727}">
      <dsp:nvSpPr>
        <dsp:cNvPr id="0" name=""/>
        <dsp:cNvSpPr/>
      </dsp:nvSpPr>
      <dsp:spPr>
        <a:xfrm>
          <a:off x="7660187" y="2644983"/>
          <a:ext cx="415108" cy="41510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2285075"/>
            <a:satOff val="44632"/>
            <a:lumOff val="4543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400" kern="1200"/>
        </a:p>
      </dsp:txBody>
      <dsp:txXfrm>
        <a:off x="7753586" y="2644983"/>
        <a:ext cx="228310" cy="312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65251-B105-42CE-8402-1ABC0392160A}">
      <dsp:nvSpPr>
        <dsp:cNvPr id="0" name=""/>
        <dsp:cNvSpPr/>
      </dsp:nvSpPr>
      <dsp:spPr>
        <a:xfrm>
          <a:off x="840857" y="281205"/>
          <a:ext cx="3072822" cy="1067150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8CD9D-F4CE-4529-A79C-B3D048E39EE3}">
      <dsp:nvSpPr>
        <dsp:cNvPr id="0" name=""/>
        <dsp:cNvSpPr/>
      </dsp:nvSpPr>
      <dsp:spPr>
        <a:xfrm>
          <a:off x="2084278" y="2894295"/>
          <a:ext cx="595508" cy="381125"/>
        </a:xfrm>
        <a:prstGeom prst="down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556A8C8C-A3D2-4B41-9CA2-12AE4C7A32B6}">
      <dsp:nvSpPr>
        <dsp:cNvPr id="0" name=""/>
        <dsp:cNvSpPr/>
      </dsp:nvSpPr>
      <dsp:spPr>
        <a:xfrm>
          <a:off x="952813" y="3199196"/>
          <a:ext cx="2858439" cy="714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security baseline, trust and assurance profiles</a:t>
          </a:r>
          <a:endParaRPr lang="en-US" sz="1800" kern="1200" dirty="0"/>
        </a:p>
      </dsp:txBody>
      <dsp:txXfrm>
        <a:off x="952813" y="3199196"/>
        <a:ext cx="2858439" cy="714609"/>
      </dsp:txXfrm>
    </dsp:sp>
    <dsp:sp modelId="{1BAF9AE0-43DA-4067-8829-DEECBE77FEA5}">
      <dsp:nvSpPr>
        <dsp:cNvPr id="0" name=""/>
        <dsp:cNvSpPr/>
      </dsp:nvSpPr>
      <dsp:spPr>
        <a:xfrm>
          <a:off x="1958031" y="1430774"/>
          <a:ext cx="1071914" cy="107191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Security</a:t>
          </a:r>
          <a:endParaRPr lang="en-US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ISM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Assurance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Response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CSIRT</a:t>
          </a:r>
          <a:endParaRPr lang="en-US" sz="800" kern="1200" dirty="0"/>
        </a:p>
      </dsp:txBody>
      <dsp:txXfrm>
        <a:off x="2115009" y="1587752"/>
        <a:ext cx="757958" cy="757958"/>
      </dsp:txXfrm>
    </dsp:sp>
    <dsp:sp modelId="{8D15FCD1-1739-4B0D-8149-6F1F985514B2}">
      <dsp:nvSpPr>
        <dsp:cNvPr id="0" name=""/>
        <dsp:cNvSpPr/>
      </dsp:nvSpPr>
      <dsp:spPr>
        <a:xfrm>
          <a:off x="1191016" y="626600"/>
          <a:ext cx="1071914" cy="107191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111000"/>
                <a:satOff val="-27202"/>
                <a:lumOff val="1841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111000"/>
                <a:satOff val="-27202"/>
                <a:lumOff val="1841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111000"/>
                <a:satOff val="-27202"/>
                <a:lumOff val="184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Services &amp; </a:t>
          </a:r>
          <a:r>
            <a:rPr lang="en-US" sz="1000" kern="1200" dirty="0" err="1" smtClean="0"/>
            <a:t>Comunities</a:t>
          </a:r>
          <a:endParaRPr lang="en-US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FIM4R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WISE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AEGIS</a:t>
          </a:r>
          <a:endParaRPr lang="en-US" sz="800" kern="1200" dirty="0"/>
        </a:p>
      </dsp:txBody>
      <dsp:txXfrm>
        <a:off x="1347994" y="783578"/>
        <a:ext cx="757958" cy="757958"/>
      </dsp:txXfrm>
    </dsp:sp>
    <dsp:sp modelId="{A297E138-4D22-4ED4-99D9-585B434EA6DE}">
      <dsp:nvSpPr>
        <dsp:cNvPr id="0" name=""/>
        <dsp:cNvSpPr/>
      </dsp:nvSpPr>
      <dsp:spPr>
        <a:xfrm>
          <a:off x="2286751" y="367435"/>
          <a:ext cx="1071914" cy="1071914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222000"/>
                <a:satOff val="-54405"/>
                <a:lumOff val="3682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222000"/>
                <a:satOff val="-54405"/>
                <a:lumOff val="3682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222000"/>
                <a:satOff val="-54405"/>
                <a:lumOff val="368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EOSC</a:t>
          </a:r>
          <a:endParaRPr lang="en-US" sz="10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Rules of Participation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Governance</a:t>
          </a:r>
          <a:endParaRPr lang="en-US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Architecture</a:t>
          </a:r>
          <a:endParaRPr lang="en-US" sz="800" kern="1200" dirty="0"/>
        </a:p>
      </dsp:txBody>
      <dsp:txXfrm>
        <a:off x="2443729" y="524413"/>
        <a:ext cx="757958" cy="757958"/>
      </dsp:txXfrm>
    </dsp:sp>
    <dsp:sp modelId="{6D159666-DFD8-44AA-8A91-7F0A9881A544}">
      <dsp:nvSpPr>
        <dsp:cNvPr id="0" name=""/>
        <dsp:cNvSpPr/>
      </dsp:nvSpPr>
      <dsp:spPr>
        <a:xfrm>
          <a:off x="714609" y="150193"/>
          <a:ext cx="3334846" cy="266787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9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07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44209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100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2" y="4205566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Nikhef 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02" y="4215439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0" y="4871452"/>
            <a:ext cx="9144000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is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for GN4 related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14" name="Title 3"/>
          <p:cNvSpPr txBox="1">
            <a:spLocks/>
          </p:cNvSpPr>
          <p:nvPr userDrawn="1"/>
        </p:nvSpPr>
        <p:spPr>
          <a:xfrm>
            <a:off x="0" y="2227694"/>
            <a:ext cx="9144000" cy="44192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1575" b="0" dirty="0">
                <a:solidFill>
                  <a:schemeClr val="bg1"/>
                </a:solidFill>
              </a:rPr>
              <a:t>Thank </a:t>
            </a:r>
            <a:r>
              <a:rPr lang="en-GB" sz="1575" b="0" dirty="0" smtClean="0">
                <a:solidFill>
                  <a:schemeClr val="bg1"/>
                </a:solidFill>
              </a:rPr>
              <a:t>you</a:t>
            </a:r>
            <a:endParaRPr lang="en-GB" sz="1575" b="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2470932" y="747920"/>
            <a:ext cx="4202136" cy="2988518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3014134" y="3580162"/>
            <a:ext cx="3115734" cy="898800"/>
            <a:chOff x="4003396" y="4773547"/>
            <a:chExt cx="4154312" cy="1198400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4003396" y="5294839"/>
              <a:ext cx="415431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00" dirty="0" smtClean="0">
                  <a:solidFill>
                    <a:schemeClr val="bg1"/>
                  </a:solidFill>
                </a:rPr>
                <a:t>Networks </a:t>
              </a:r>
              <a:r>
                <a:rPr lang="en-GB" sz="900" baseline="0" dirty="0" smtClean="0">
                  <a:solidFill>
                    <a:schemeClr val="bg1"/>
                  </a:solidFill>
                </a:rPr>
                <a:t>∙ Services ∙ People         </a:t>
              </a:r>
            </a:p>
            <a:p>
              <a:pPr marL="0" marR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00" b="0" i="0" dirty="0" smtClean="0">
                  <a:solidFill>
                    <a:schemeClr val="bg1"/>
                  </a:solidFill>
                </a:rPr>
                <a:t>www.geant.org</a:t>
              </a:r>
            </a:p>
            <a:p>
              <a:pPr algn="ctr"/>
              <a:r>
                <a:rPr lang="en-GB" sz="900" i="0" baseline="0" dirty="0" smtClean="0">
                  <a:solidFill>
                    <a:schemeClr val="bg1"/>
                  </a:solidFill>
                </a:rPr>
                <a:t> </a:t>
              </a:r>
              <a:endParaRPr lang="en-GB" sz="900" i="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880" y="4773547"/>
              <a:ext cx="1219200" cy="5297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965146" y="4663899"/>
            <a:ext cx="7513601" cy="294664"/>
            <a:chOff x="1162308" y="4642549"/>
            <a:chExt cx="7513601" cy="294664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588712" y="4697548"/>
              <a:ext cx="708719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600" kern="120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This</a:t>
              </a:r>
              <a:r>
                <a:rPr lang="en-GB" sz="600" kern="1200" baseline="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 work IS ALSO SUPPORTED BY A project that has received </a:t>
              </a:r>
              <a:r>
                <a:rPr lang="en-GB" sz="600" kern="120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funding from the European Union’s Horizon 2020 research and innovation programme under Grant Agreement No. 856726  (GN4-3).</a:t>
              </a:r>
              <a:endParaRPr lang="en-GB" sz="6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308" y="4642549"/>
              <a:ext cx="433675" cy="294664"/>
            </a:xfrm>
            <a:prstGeom prst="rect">
              <a:avLst/>
            </a:prstGeom>
          </p:spPr>
        </p:pic>
      </p:grp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74018" y="3068125"/>
            <a:ext cx="3795964" cy="263127"/>
          </a:xfrm>
        </p:spPr>
        <p:txBody>
          <a:bodyPr>
            <a:normAutofit/>
          </a:bodyPr>
          <a:lstStyle>
            <a:lvl1pPr marL="0" indent="0" algn="ctr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Presenter email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2695575" y="2669381"/>
            <a:ext cx="3752850" cy="321469"/>
          </a:xfrm>
        </p:spPr>
        <p:txBody>
          <a:bodyPr>
            <a:noAutofit/>
          </a:bodyPr>
          <a:lstStyle>
            <a:lvl1pPr marL="0" indent="0" algn="ctr">
              <a:buNone/>
              <a:defRPr sz="157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Optional “Any Questions?” Text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41313" y="241300"/>
            <a:ext cx="8510812" cy="33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This end slide to be used for all GN4-1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23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700" r:id="rId3"/>
    <p:sldLayoutId id="2147483724" r:id="rId4"/>
    <p:sldLayoutId id="2147483708" r:id="rId5"/>
    <p:sldLayoutId id="2147483662" r:id="rId6"/>
    <p:sldLayoutId id="2147483701" r:id="rId7"/>
    <p:sldLayoutId id="2147483668" r:id="rId8"/>
    <p:sldLayoutId id="2147483660" r:id="rId9"/>
    <p:sldLayoutId id="2147483704" r:id="rId10"/>
    <p:sldLayoutId id="2147483705" r:id="rId11"/>
    <p:sldLayoutId id="2147483706" r:id="rId12"/>
    <p:sldLayoutId id="2147483707" r:id="rId13"/>
    <p:sldLayoutId id="2147483703" r:id="rId14"/>
    <p:sldLayoutId id="2147483661" r:id="rId15"/>
    <p:sldLayoutId id="2147483664" r:id="rId16"/>
    <p:sldLayoutId id="2147483667" r:id="rId17"/>
    <p:sldLayoutId id="2147483702" r:id="rId18"/>
    <p:sldLayoutId id="2147483697" r:id="rId19"/>
    <p:sldLayoutId id="2147483709" r:id="rId20"/>
    <p:sldLayoutId id="2147483674" r:id="rId21"/>
    <p:sldLayoutId id="2147483677" r:id="rId22"/>
    <p:sldLayoutId id="2147483698" r:id="rId23"/>
    <p:sldLayoutId id="2147483699" r:id="rId24"/>
    <p:sldLayoutId id="2147483710" r:id="rId25"/>
    <p:sldLayoutId id="2147483672" r:id="rId26"/>
    <p:sldLayoutId id="2147483675" r:id="rId27"/>
    <p:sldLayoutId id="2147483678" r:id="rId28"/>
    <p:sldLayoutId id="2147483681" r:id="rId29"/>
    <p:sldLayoutId id="2147483684" r:id="rId30"/>
    <p:sldLayoutId id="2147483673" r:id="rId31"/>
    <p:sldLayoutId id="2147483676" r:id="rId32"/>
    <p:sldLayoutId id="2147483679" r:id="rId33"/>
    <p:sldLayoutId id="2147483682" r:id="rId34"/>
    <p:sldLayoutId id="2147483685" r:id="rId35"/>
    <p:sldLayoutId id="2147483686" r:id="rId36"/>
    <p:sldLayoutId id="2147483688" r:id="rId37"/>
    <p:sldLayoutId id="2147483689" r:id="rId38"/>
    <p:sldLayoutId id="2147483690" r:id="rId39"/>
    <p:sldLayoutId id="2147483743" r:id="rId40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https://www.nikhef.nl/~davidg/presentations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7" r:id="rId2"/>
    <p:sldLayoutId id="2147483729" r:id="rId3"/>
    <p:sldLayoutId id="2147483728" r:id="rId4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52400"/>
            <a:ext cx="6780516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77" y="1143003"/>
            <a:ext cx="8181975" cy="3489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6359" y="4804515"/>
            <a:ext cx="555766" cy="2061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6877" y="4809935"/>
            <a:ext cx="8362562" cy="0"/>
          </a:xfrm>
          <a:prstGeom prst="line">
            <a:avLst/>
          </a:prstGeom>
          <a:ln w="12700" cap="rnd">
            <a:solidFill>
              <a:srgbClr val="ED1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55599" y="4843418"/>
            <a:ext cx="31157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dirty="0" smtClean="0">
                <a:solidFill>
                  <a:srgbClr val="003F5E"/>
                </a:solidFill>
              </a:rPr>
              <a:t>Networks </a:t>
            </a:r>
            <a:r>
              <a:rPr lang="en-GB" sz="750" baseline="0" dirty="0" smtClean="0">
                <a:solidFill>
                  <a:srgbClr val="003F5E"/>
                </a:solidFill>
              </a:rPr>
              <a:t>∙ Services ∙ People           </a:t>
            </a:r>
            <a:r>
              <a:rPr lang="en-GB" sz="750" b="0" i="1" dirty="0" smtClean="0">
                <a:solidFill>
                  <a:srgbClr val="004361"/>
                </a:solidFill>
              </a:rPr>
              <a:t>www.geant.org</a:t>
            </a:r>
          </a:p>
          <a:p>
            <a:r>
              <a:rPr lang="en-GB" sz="750" baseline="0" dirty="0" smtClean="0">
                <a:solidFill>
                  <a:srgbClr val="003F5E"/>
                </a:solidFill>
              </a:rPr>
              <a:t> </a:t>
            </a:r>
            <a:endParaRPr lang="en-GB" sz="750" dirty="0">
              <a:solidFill>
                <a:srgbClr val="003F5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761759"/>
            <a:ext cx="8678778" cy="235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94" y="164736"/>
            <a:ext cx="1268579" cy="56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4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60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microsoft.com/office/2007/relationships/hdphoto" Target="../media/hdphoto3.wdp"/><Relationship Id="rId9" Type="http://schemas.openxmlformats.org/officeDocument/2006/relationships/image" Target="../media/image66.tiff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gif"/><Relationship Id="rId5" Type="http://schemas.microsoft.com/office/2007/relationships/hdphoto" Target="../media/hdphoto5.wdp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75" y="3136909"/>
            <a:ext cx="5337119" cy="1768070"/>
          </a:xfrm>
        </p:spPr>
        <p:txBody>
          <a:bodyPr/>
          <a:lstStyle/>
          <a:p>
            <a:r>
              <a:rPr lang="en-GB" dirty="0"/>
              <a:t>Trust Coordination for Research Collaboration in the era of </a:t>
            </a:r>
            <a:r>
              <a:rPr lang="en-GB" dirty="0" smtClean="0"/>
              <a:t>EOSC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i="1" dirty="0" smtClean="0"/>
              <a:t>David </a:t>
            </a:r>
            <a:r>
              <a:rPr lang="en-GB" i="1" dirty="0" err="1" smtClean="0"/>
              <a:t>Groep</a:t>
            </a:r>
            <a:r>
              <a:rPr lang="en-GB" i="1" dirty="0" smtClean="0"/>
              <a:t> (Nikhef) et al.</a:t>
            </a:r>
            <a:br>
              <a:rPr lang="en-GB" i="1" dirty="0" smtClean="0"/>
            </a:br>
            <a:r>
              <a:rPr lang="en-GB" i="1" dirty="0" smtClean="0"/>
              <a:t>September 2020</a:t>
            </a:r>
            <a:br>
              <a:rPr lang="en-GB" i="1" dirty="0" smtClean="0"/>
            </a:br>
            <a:r>
              <a:rPr lang="en-GB" i="1" dirty="0" smtClean="0"/>
              <a:t>co-supported by SURF &amp; the GEANT4-3 project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mtClean="0"/>
              <a:t>50</a:t>
            </a:r>
            <a:r>
              <a:rPr lang="en-GB" baseline="30000" smtClean="0"/>
              <a:t>th</a:t>
            </a:r>
            <a:r>
              <a:rPr lang="en-GB" smtClean="0"/>
              <a:t> </a:t>
            </a:r>
            <a:r>
              <a:rPr lang="en-GB" dirty="0" err="1" smtClean="0"/>
              <a:t>EUGridPMA</a:t>
            </a:r>
            <a:r>
              <a:rPr lang="en-GB" dirty="0" smtClean="0"/>
              <a:t>, AARC &amp; </a:t>
            </a:r>
            <a:r>
              <a:rPr lang="en-GB" dirty="0" err="1" smtClean="0"/>
              <a:t>EnCo</a:t>
            </a:r>
            <a:r>
              <a:rPr lang="en-GB" dirty="0" smtClean="0"/>
              <a:t> meeting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89" y="188508"/>
            <a:ext cx="910496" cy="46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7" y="842457"/>
            <a:ext cx="810492" cy="4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dirty="0" smtClean="0"/>
              <a:t>What constitutes a ‘core service’? A thin layer,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at least the portal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finding &amp; sharing of services, </a:t>
            </a:r>
            <a:br>
              <a:rPr lang="en-GB" sz="1800" dirty="0" smtClean="0"/>
            </a:br>
            <a:r>
              <a:rPr lang="en-GB" sz="1800" dirty="0" smtClean="0"/>
              <a:t>with a recommendation engine &amp; messaging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authentication and authorization, </a:t>
            </a:r>
            <a:br>
              <a:rPr lang="en-GB" sz="1800" dirty="0" smtClean="0"/>
            </a:br>
            <a:r>
              <a:rPr lang="en-GB" sz="1800" dirty="0" smtClean="0"/>
              <a:t>based on the ‘AARC BPA’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IT service management for the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/>
              <a:t>operational security capabilities, </a:t>
            </a:r>
            <a:r>
              <a:rPr lang="en-GB" sz="1800" dirty="0"/>
              <a:t>trust policy, </a:t>
            </a:r>
            <a:r>
              <a:rPr lang="en-GB" sz="1800" dirty="0" smtClean="0"/>
              <a:t>and security risk structuring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 smtClean="0"/>
          </a:p>
          <a:p>
            <a:r>
              <a:rPr lang="en-GB" sz="1800" i="1" dirty="0" smtClean="0"/>
              <a:t>rest set via including criteria of the Sustainability and Architecture WGs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 smtClean="0"/>
          </a:p>
          <a:p>
            <a:r>
              <a:rPr lang="en-GB" sz="1800" dirty="0" smtClean="0"/>
              <a:t>the </a:t>
            </a:r>
            <a:r>
              <a:rPr lang="en-GB" sz="1800" i="1" dirty="0" smtClean="0"/>
              <a:t>Architecture WG </a:t>
            </a:r>
            <a:r>
              <a:rPr lang="en-GB" sz="1800" dirty="0" smtClean="0"/>
              <a:t>and its taskforces will set the interoperability standards 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Core services and ‘the exchange’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18" y="328502"/>
            <a:ext cx="3209503" cy="2428712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039160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b="1" dirty="0" smtClean="0"/>
              <a:t>Entities of all kinds </a:t>
            </a:r>
            <a:r>
              <a:rPr lang="en-GB" dirty="0" smtClean="0"/>
              <a:t>– diversity in the EOSC range </a:t>
            </a:r>
            <a:br>
              <a:rPr lang="en-GB" dirty="0" smtClean="0"/>
            </a:br>
            <a:r>
              <a:rPr lang="en-GB" dirty="0" smtClean="0"/>
              <a:t>	from </a:t>
            </a:r>
            <a:r>
              <a:rPr lang="en-GB" i="1" dirty="0" smtClean="0"/>
              <a:t>data sets </a:t>
            </a:r>
            <a:r>
              <a:rPr lang="en-GB" dirty="0" smtClean="0"/>
              <a:t>to </a:t>
            </a:r>
            <a:r>
              <a:rPr lang="en-GB" i="1" dirty="0" smtClean="0"/>
              <a:t>storage </a:t>
            </a:r>
            <a:r>
              <a:rPr lang="en-GB" dirty="0" smtClean="0"/>
              <a:t>to </a:t>
            </a:r>
            <a:r>
              <a:rPr lang="en-GB" i="1" dirty="0" smtClean="0"/>
              <a:t>computing</a:t>
            </a:r>
            <a:r>
              <a:rPr lang="en-GB" dirty="0" smtClean="0"/>
              <a:t> to </a:t>
            </a:r>
            <a:r>
              <a:rPr lang="en-GB" i="1" dirty="0" smtClean="0"/>
              <a:t>publications</a:t>
            </a:r>
            <a:endParaRPr lang="en-GB" dirty="0" smtClean="0"/>
          </a:p>
          <a:p>
            <a:endParaRPr lang="en-GB" dirty="0" smtClean="0"/>
          </a:p>
          <a:p>
            <a:r>
              <a:rPr lang="en-GB" b="1" dirty="0" smtClean="0"/>
              <a:t>An open ecosystem </a:t>
            </a:r>
            <a:r>
              <a:rPr lang="en-GB" dirty="0" smtClean="0"/>
              <a:t>– rules of participation will favour no barrier to entry </a:t>
            </a:r>
            <a:br>
              <a:rPr lang="en-GB" dirty="0" smtClean="0"/>
            </a:br>
            <a:r>
              <a:rPr lang="en-GB" dirty="0" smtClean="0"/>
              <a:t>	regarding operational maturity, service management quality, &amp;c</a:t>
            </a:r>
          </a:p>
          <a:p>
            <a:endParaRPr lang="en-GB" dirty="0" smtClean="0"/>
          </a:p>
          <a:p>
            <a:r>
              <a:rPr lang="en-GB" b="1" dirty="0" smtClean="0"/>
              <a:t>A diverse ecosystem </a:t>
            </a:r>
            <a:r>
              <a:rPr lang="en-GB" dirty="0" smtClean="0"/>
              <a:t>– providers will come from e-Infrastructures, </a:t>
            </a:r>
            <a:br>
              <a:rPr lang="en-GB" dirty="0" smtClean="0"/>
            </a:br>
            <a:r>
              <a:rPr lang="en-GB" dirty="0" smtClean="0"/>
              <a:t>	from member states, from research infrastructures, and private sector</a:t>
            </a:r>
          </a:p>
          <a:p>
            <a:endParaRPr lang="en-GB" dirty="0"/>
          </a:p>
          <a:p>
            <a:r>
              <a:rPr lang="en-GB" b="1" dirty="0" smtClean="0"/>
              <a:t>An </a:t>
            </a:r>
            <a:r>
              <a:rPr lang="en-GB" b="1" i="1" dirty="0" smtClean="0"/>
              <a:t>interdependent</a:t>
            </a:r>
            <a:r>
              <a:rPr lang="en-GB" b="1" dirty="0" smtClean="0"/>
              <a:t> ecosystem </a:t>
            </a:r>
            <a:r>
              <a:rPr lang="en-GB" dirty="0" smtClean="0"/>
              <a:t>– aim includes composability and </a:t>
            </a:r>
            <a:br>
              <a:rPr lang="en-GB" dirty="0" smtClean="0"/>
            </a:br>
            <a:r>
              <a:rPr lang="en-GB" dirty="0" smtClean="0"/>
              <a:t>	collective service design through an open AAI federation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challenging landscape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8399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dirty="0" smtClean="0"/>
              <a:t>Great (trust and security) expectations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80194" y="1176710"/>
            <a:ext cx="3796952" cy="3041073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91440" rIns="18288" bIns="91440" numCol="1" spcCol="38100" rtlCol="0" anchor="t" anchorCtr="0">
            <a:normAutofit fontScale="925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Core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2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22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‘a distributed </a:t>
            </a:r>
            <a:r>
              <a:rPr lang="en-GB" sz="2200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and participatory EOSC-Core in a collaborative way by reaching consensus on </a:t>
            </a:r>
            <a:r>
              <a:rPr lang="en-GB" sz="22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/>
            </a:r>
            <a:br>
              <a:rPr lang="en-GB" sz="22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GB" sz="22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interoperability </a:t>
            </a:r>
            <a:r>
              <a:rPr lang="en-GB" sz="2200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standards, </a:t>
            </a:r>
            <a:r>
              <a:rPr lang="en-GB" sz="22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APIs, and </a:t>
            </a:r>
            <a:r>
              <a:rPr lang="en-GB" sz="2200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their implementation </a:t>
            </a:r>
            <a:r>
              <a:rPr lang="en-GB" sz="22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via </a:t>
            </a:r>
            <a:r>
              <a:rPr lang="en-GB" sz="2200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best </a:t>
            </a:r>
            <a:r>
              <a:rPr lang="en-GB" sz="22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practices’</a:t>
            </a:r>
            <a:endParaRPr kumimoji="0" lang="en-GB" sz="22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673" y="733066"/>
            <a:ext cx="799407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‘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the EOSC is a journey, and not at its final destination just yet’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779818" y="1176710"/>
            <a:ext cx="3816927" cy="3041073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91440" rIns="18288" bIns="91440" numCol="1" spcCol="38100" rtlCol="0" anchor="t" anchorCtr="0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Exchange &amp; Portal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2000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‘research enabling </a:t>
            </a:r>
            <a: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services’</a:t>
            </a:r>
            <a:b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- national</a:t>
            </a:r>
            <a:r>
              <a:rPr lang="en-GB" sz="2000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&amp; regional</a:t>
            </a:r>
            <a:b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- institution &amp; domain based</a:t>
            </a:r>
          </a:p>
          <a:p>
            <a:pPr defTabSz="825500"/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- including commercial</a:t>
            </a:r>
            <a:r>
              <a:rPr kumimoji="0" lang="en-GB" sz="20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providers</a:t>
            </a:r>
            <a:endParaRPr kumimoji="0" lang="en-GB" sz="20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000" cap="none" dirty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‘</a:t>
            </a:r>
            <a:r>
              <a:rPr lang="en-GB" sz="2000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 catalogue </a:t>
            </a:r>
            <a: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… covering </a:t>
            </a:r>
            <a:r>
              <a:rPr lang="en-GB" sz="2000" cap="none" dirty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full research life </a:t>
            </a:r>
            <a:r>
              <a:rPr lang="en-GB" sz="20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cycle’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964" y="4217783"/>
            <a:ext cx="799407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So what are the requirements on each? And the interdependencies?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9338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6" r="225" b="46667"/>
          <a:stretch/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Minimum Viable EOSC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3418" y="4538302"/>
            <a:ext cx="4866717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graphic: Prompting an EOSC in Practice – Isabel Campos, CSIC &amp; EOSC HLEG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9019" y="4415771"/>
            <a:ext cx="1256754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600" cap="none" dirty="0" smtClean="0">
                <a:solidFill>
                  <a:srgbClr val="847820"/>
                </a:solidFill>
              </a:rPr>
              <a:t>Photo: Patrick </a:t>
            </a:r>
            <a:r>
              <a:rPr lang="en-GB" sz="600" cap="none" dirty="0">
                <a:solidFill>
                  <a:srgbClr val="847820"/>
                </a:solidFill>
              </a:rPr>
              <a:t>Perkins </a:t>
            </a:r>
            <a:r>
              <a:rPr lang="en-GB" sz="600" cap="none" dirty="0" smtClean="0">
                <a:solidFill>
                  <a:srgbClr val="847820"/>
                </a:solidFill>
              </a:rPr>
              <a:t>(</a:t>
            </a:r>
            <a:r>
              <a:rPr lang="en-GB" sz="600" cap="none" dirty="0" err="1" smtClean="0">
                <a:solidFill>
                  <a:srgbClr val="847820"/>
                </a:solidFill>
              </a:rPr>
              <a:t>Unsplash</a:t>
            </a:r>
            <a:r>
              <a:rPr lang="en-GB" sz="600" cap="none" dirty="0" smtClean="0">
                <a:solidFill>
                  <a:srgbClr val="847820"/>
                </a:solidFill>
              </a:rPr>
              <a:t>)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rgbClr val="847820"/>
              </a:solidFill>
              <a:effectLst/>
              <a:uFillTx/>
              <a:sym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775856"/>
            <a:ext cx="8669759" cy="3727126"/>
          </a:xfrm>
          <a:solidFill>
            <a:srgbClr val="FFFFFF">
              <a:alpha val="70000"/>
            </a:srgbClr>
          </a:solidFill>
        </p:spPr>
        <p:txBody>
          <a:bodyPr lIns="91440" tIns="91440" rIns="91440" bIns="91440">
            <a:normAutofit/>
          </a:bodyPr>
          <a:lstStyle/>
          <a:p>
            <a:r>
              <a:rPr lang="en-GB" dirty="0" smtClean="0"/>
              <a:t>today’s world is agile, so focus is on the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including mechanisms to encourage adoption through policies</a:t>
            </a:r>
          </a:p>
          <a:p>
            <a:r>
              <a:rPr lang="en-GB" dirty="0" smtClean="0"/>
              <a:t>For trust &amp; security, who should provide that capability? 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the infrastructures, or the service providers?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a core team near the EOSC portal? Or (also) close to the AAI?</a:t>
            </a:r>
          </a:p>
          <a:p>
            <a:r>
              <a:rPr lang="en-GB" dirty="0" smtClean="0"/>
              <a:t>it will be a mix, but in all cases providers will play an important role</a:t>
            </a:r>
          </a:p>
          <a:p>
            <a:r>
              <a:rPr lang="en-GB" i="1" dirty="0" smtClean="0"/>
              <a:t>… and Sirtfi shows that is not completely unrealistic</a:t>
            </a:r>
            <a:endParaRPr lang="en-GB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84" y="249957"/>
            <a:ext cx="3724900" cy="2028529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238125" y="1590350"/>
            <a:ext cx="4905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‘MVE </a:t>
            </a:r>
            <a:r>
              <a:rPr lang="en-GB" sz="2400" b="1" dirty="0" smtClean="0"/>
              <a:t>– Minimum </a:t>
            </a:r>
            <a:r>
              <a:rPr lang="en-GB" sz="2400" b="1" dirty="0"/>
              <a:t>Viable EOSC’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55" y="3964115"/>
            <a:ext cx="581488" cy="4651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3971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r="8151"/>
          <a:stretch/>
        </p:blipFill>
        <p:spPr>
          <a:xfrm>
            <a:off x="-1" y="0"/>
            <a:ext cx="9144000" cy="457215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31374" y="1968462"/>
            <a:ext cx="2801160" cy="1096530"/>
          </a:xfrm>
          <a:solidFill>
            <a:srgbClr val="000000">
              <a:alpha val="60000"/>
            </a:srgbClr>
          </a:solidFill>
        </p:spPr>
        <p:txBody>
          <a:bodyPr lIns="91440" tIns="91440" rIns="91440" bIns="91440"/>
          <a:lstStyle/>
          <a:p>
            <a:r>
              <a:rPr lang="en-GB" b="1" dirty="0" smtClean="0">
                <a:solidFill>
                  <a:srgbClr val="E3D88B"/>
                </a:solidFill>
              </a:rPr>
              <a:t>From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promoting and monitoring capabilities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b="1" dirty="0" smtClean="0">
                <a:solidFill>
                  <a:srgbClr val="E3D88B"/>
                </a:solidFill>
              </a:rPr>
              <a:t>to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managing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Back to Basics: the few tenets for the </a:t>
            </a:r>
            <a:br>
              <a:rPr lang="en-GB" dirty="0" smtClean="0"/>
            </a:br>
            <a:r>
              <a:rPr lang="en-GB" dirty="0" smtClean="0"/>
              <a:t>EOSC ecosystem security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112732" y="4536987"/>
            <a:ext cx="276357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Photo </a:t>
            </a:r>
            <a:r>
              <a:rPr kumimoji="0" lang="en-GB" sz="800" b="0" i="0" u="none" strike="noStrike" cap="none" spc="0" normalizeH="0" dirty="0" err="1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Hippokrates</a:t>
            </a:r>
            <a:r>
              <a:rPr kumimoji="0" lang="en-GB" sz="8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rPr>
              <a:t> tomb</a:t>
            </a:r>
            <a:r>
              <a:rPr lang="en-GB" sz="800" cap="none" dirty="0" smtClean="0">
                <a:solidFill>
                  <a:srgbClr val="847820"/>
                </a:solidFill>
              </a:rPr>
              <a:t>: </a:t>
            </a:r>
            <a:r>
              <a:rPr lang="en-GB" sz="800" cap="none" dirty="0" err="1">
                <a:solidFill>
                  <a:srgbClr val="847820"/>
                </a:solidFill>
              </a:rPr>
              <a:t>Melania</a:t>
            </a:r>
            <a:r>
              <a:rPr lang="en-GB" sz="800" cap="none" dirty="0">
                <a:solidFill>
                  <a:srgbClr val="847820"/>
                </a:solidFill>
              </a:rPr>
              <a:t> </a:t>
            </a:r>
            <a:r>
              <a:rPr lang="en-GB" sz="800" cap="none" dirty="0" err="1" smtClean="0">
                <a:solidFill>
                  <a:srgbClr val="847820"/>
                </a:solidFill>
              </a:rPr>
              <a:t>Stubos</a:t>
            </a:r>
            <a:r>
              <a:rPr lang="en-GB" sz="800" cap="none" dirty="0" smtClean="0">
                <a:solidFill>
                  <a:srgbClr val="847820"/>
                </a:solidFill>
              </a:rPr>
              <a:t>, CC-BY-SA-3.0</a:t>
            </a:r>
            <a:br>
              <a:rPr lang="en-GB" sz="800" cap="none" dirty="0" smtClean="0">
                <a:solidFill>
                  <a:srgbClr val="847820"/>
                </a:solidFill>
              </a:rPr>
            </a:br>
            <a:r>
              <a:rPr lang="en-GB" sz="800" cap="none" dirty="0" smtClean="0">
                <a:solidFill>
                  <a:srgbClr val="847820"/>
                </a:solidFill>
              </a:rPr>
              <a:t>http</a:t>
            </a:r>
            <a:r>
              <a:rPr lang="en-GB" sz="800" cap="none" dirty="0">
                <a:solidFill>
                  <a:srgbClr val="847820"/>
                </a:solidFill>
              </a:rPr>
              <a:t>://himetop.wikidot.com/hippocrates-funeral-monument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847820"/>
              </a:solidFill>
              <a:effectLst/>
              <a:uFillTx/>
              <a:sym typeface="Arial"/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4107873" y="1244441"/>
            <a:ext cx="4944227" cy="2065822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solidFill>
              <a:srgbClr val="E3D88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>
                <a:solidFill>
                  <a:srgbClr val="E3D88B"/>
                </a:solidFill>
              </a:rPr>
              <a:t>A service provider should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do no harm</a:t>
            </a:r>
            <a:r>
              <a:rPr lang="en-GB" sz="1800" dirty="0" smtClean="0">
                <a:solidFill>
                  <a:srgbClr val="E3D88B"/>
                </a:solidFill>
              </a:rPr>
              <a:t> to interests &amp; assets of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not expose </a:t>
            </a:r>
            <a:r>
              <a:rPr lang="en-GB" sz="1800" b="1" i="1" dirty="0" smtClean="0">
                <a:solidFill>
                  <a:srgbClr val="E3D88B"/>
                </a:solidFill>
              </a:rPr>
              <a:t>other </a:t>
            </a:r>
            <a:r>
              <a:rPr lang="en-GB" sz="1800" dirty="0" smtClean="0">
                <a:solidFill>
                  <a:srgbClr val="E3D88B"/>
                </a:solidFill>
              </a:rPr>
              <a:t>service providers </a:t>
            </a:r>
            <a:br>
              <a:rPr lang="en-GB" sz="1800" dirty="0" smtClean="0">
                <a:solidFill>
                  <a:srgbClr val="E3D88B"/>
                </a:solidFill>
              </a:rPr>
            </a:br>
            <a:r>
              <a:rPr lang="en-GB" sz="1800" dirty="0" smtClean="0">
                <a:solidFill>
                  <a:srgbClr val="E3D88B"/>
                </a:solidFill>
              </a:rPr>
              <a:t>in the EOSC ecosystem to enlarged risk </a:t>
            </a:r>
            <a:br>
              <a:rPr lang="en-GB" sz="1800" dirty="0" smtClean="0">
                <a:solidFill>
                  <a:srgbClr val="E3D88B"/>
                </a:solidFill>
              </a:rPr>
            </a:br>
            <a:r>
              <a:rPr lang="en-GB" sz="1800" dirty="0" smtClean="0">
                <a:solidFill>
                  <a:srgbClr val="E3D88B"/>
                </a:solidFill>
              </a:rPr>
              <a:t>as a result of </a:t>
            </a:r>
            <a:r>
              <a:rPr lang="en-GB" sz="1800" i="1" dirty="0" smtClean="0">
                <a:solidFill>
                  <a:srgbClr val="E3D88B"/>
                </a:solidFill>
              </a:rPr>
              <a:t>their </a:t>
            </a:r>
            <a:r>
              <a:rPr lang="en-GB" sz="1800" dirty="0" smtClean="0">
                <a:solidFill>
                  <a:srgbClr val="E3D88B"/>
                </a:solidFill>
              </a:rPr>
              <a:t>participation in EOSC</a:t>
            </a:r>
            <a:endParaRPr lang="en-GB" sz="1800" dirty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E3D88B"/>
                </a:solidFill>
              </a:rPr>
              <a:t>be transparent</a:t>
            </a:r>
            <a:r>
              <a:rPr lang="en-GB" sz="1800" dirty="0" smtClean="0">
                <a:solidFill>
                  <a:srgbClr val="E3D88B"/>
                </a:solidFill>
              </a:rPr>
              <a:t> about its </a:t>
            </a:r>
            <a:r>
              <a:rPr lang="en-GB" sz="1800" dirty="0" err="1" smtClean="0">
                <a:solidFill>
                  <a:srgbClr val="E3D88B"/>
                </a:solidFill>
              </a:rPr>
              <a:t>infosec</a:t>
            </a:r>
            <a:r>
              <a:rPr lang="en-GB" sz="1800" dirty="0" smtClean="0">
                <a:solidFill>
                  <a:srgbClr val="E3D88B"/>
                </a:solidFill>
              </a:rPr>
              <a:t> maturity and risk </a:t>
            </a:r>
            <a:r>
              <a:rPr lang="en-GB" sz="1800" dirty="0">
                <a:solidFill>
                  <a:srgbClr val="E3D88B"/>
                </a:solidFill>
              </a:rPr>
              <a:t>to its customers and suppliers </a:t>
            </a:r>
            <a:endParaRPr lang="en-GB" sz="1800" dirty="0" smtClean="0">
              <a:solidFill>
                <a:srgbClr val="E3D88B"/>
              </a:solidFill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92652" y="3509298"/>
            <a:ext cx="8959448" cy="328450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0" rIns="9144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dirty="0" smtClean="0">
                <a:solidFill>
                  <a:srgbClr val="E3D88B"/>
                </a:solidFill>
              </a:rPr>
              <a:t>this will mean </a:t>
            </a:r>
            <a:r>
              <a:rPr lang="en-GB" i="1" dirty="0" smtClean="0">
                <a:solidFill>
                  <a:srgbClr val="E3D88B"/>
                </a:solidFill>
              </a:rPr>
              <a:t>some minimum requirements </a:t>
            </a:r>
            <a:r>
              <a:rPr lang="en-GB" dirty="0" smtClean="0">
                <a:solidFill>
                  <a:srgbClr val="E3D88B"/>
                </a:solidFill>
              </a:rPr>
              <a:t>in the Rules of Participation</a:t>
            </a:r>
            <a:endParaRPr lang="en-GB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Making the EOSC a trusted place</a:t>
            </a:r>
            <a:endParaRPr lang="en-GB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25590340"/>
              </p:ext>
            </p:extLst>
          </p:nvPr>
        </p:nvGraphicFramePr>
        <p:xfrm>
          <a:off x="264319" y="940941"/>
          <a:ext cx="8567953" cy="354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07698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163461" y="2479544"/>
            <a:ext cx="4814151" cy="13754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risks ‘play out’ </a:t>
            </a:r>
            <a:r>
              <a:rPr lang="en-GB" dirty="0">
                <a:solidFill>
                  <a:srgbClr val="E3D88B"/>
                </a:solidFill>
              </a:rPr>
              <a:t>differently </a:t>
            </a:r>
            <a:r>
              <a:rPr lang="en-GB" dirty="0" smtClean="0">
                <a:solidFill>
                  <a:srgbClr val="E3D88B"/>
                </a:solidFill>
              </a:rPr>
              <a:t>in different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more than just storage or compute, but also risks for (open!)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Staying reasonably safe ... in an open research environment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Assessing risk … in a peer-review framework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61" y="1380803"/>
            <a:ext cx="3608939" cy="281272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995" y="339309"/>
            <a:ext cx="1952089" cy="298352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34" y="2545656"/>
            <a:ext cx="3321690" cy="1762702"/>
          </a:xfrm>
          <a:prstGeom prst="rect">
            <a:avLst/>
          </a:prstGeom>
          <a:solidFill>
            <a:srgbClr val="F1ECC5">
              <a:alpha val="50196"/>
            </a:srgbClr>
          </a:solidFill>
        </p:spPr>
      </p:pic>
      <p:sp>
        <p:nvSpPr>
          <p:cNvPr id="11" name="TextBox 10"/>
          <p:cNvSpPr txBox="1"/>
          <p:nvPr/>
        </p:nvSpPr>
        <p:spPr>
          <a:xfrm>
            <a:off x="176559" y="893273"/>
            <a:ext cx="4875717" cy="156966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91440" rIns="182880" bIns="91440" numCol="1" spcCol="38100" rtlCol="0" anchor="ctr">
            <a:spAutoFit/>
          </a:bodyPr>
          <a:lstStyle/>
          <a:p>
            <a:pPr defTabSz="825500"/>
            <a:r>
              <a:rPr lang="en-GB" sz="1800" cap="none" dirty="0">
                <a:solidFill>
                  <a:srgbClr val="6F2575"/>
                </a:solidFill>
              </a:rPr>
              <a:t>An information security risk assessment framework for EOSC services based on a federated evolution of the WISE SCI framework and a multi-tier maturity model, inclusive of data security and protection.</a:t>
            </a:r>
            <a:endParaRPr kumimoji="0" lang="en-GB" sz="1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5803" y="4320736"/>
            <a:ext cx="394819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this spider diagram is fictional – idea by </a:t>
            </a:r>
            <a:r>
              <a:rPr kumimoji="0" lang="en-GB" sz="1200" b="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Urpo</a:t>
            </a: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Kaila, CSC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17666" y="1679349"/>
            <a:ext cx="2843728" cy="348813"/>
          </a:xfrm>
          <a:prstGeom prst="rect">
            <a:avLst/>
          </a:prstGeom>
          <a:solidFill>
            <a:srgbClr val="6F2575"/>
          </a:solidFill>
          <a:ln w="12700" cap="flat">
            <a:noFill/>
            <a:miter lim="400000"/>
          </a:ln>
          <a:effectLst>
            <a:glow rad="101600">
              <a:srgbClr val="E3D88B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https://wise-community.org/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365" y="3815381"/>
            <a:ext cx="4875717" cy="677108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91440" rIns="45720" bIns="91440" numCol="1" spcCol="38100" rtlCol="0" anchor="ctr">
            <a:spAutoFit/>
          </a:bodyPr>
          <a:lstStyle/>
          <a:p>
            <a:pPr defTabSz="825500"/>
            <a:r>
              <a:rPr lang="en-GB" sz="1600" cap="none" dirty="0" smtClean="0">
                <a:solidFill>
                  <a:srgbClr val="6F2575"/>
                </a:solidFill>
              </a:rPr>
              <a:t>Many risks are common, some need domain expertise to assess. Or are under regulated regime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208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4850710" cy="3373033"/>
          </a:xfrm>
        </p:spPr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A diverse set of requirements</a:t>
            </a:r>
          </a:p>
          <a:p>
            <a:endParaRPr lang="en-GB" dirty="0">
              <a:solidFill>
                <a:srgbClr val="E3D88B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EOSC mechanisms &amp; working groups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GB" dirty="0">
              <a:solidFill>
                <a:srgbClr val="E3D88B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Community and e-Infrastructure requirements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endParaRPr lang="en-GB" dirty="0">
              <a:solidFill>
                <a:srgbClr val="E3D88B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Operational security need for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response, </a:t>
            </a:r>
            <a:r>
              <a:rPr lang="en-GB" dirty="0" err="1" smtClean="0">
                <a:solidFill>
                  <a:srgbClr val="E3D88B"/>
                </a:solidFill>
              </a:rPr>
              <a:t>containnment</a:t>
            </a:r>
            <a:r>
              <a:rPr lang="en-GB" dirty="0" smtClean="0">
                <a:solidFill>
                  <a:srgbClr val="E3D88B"/>
                </a:solidFill>
              </a:rPr>
              <a:t>, and resolution</a:t>
            </a:r>
          </a:p>
          <a:p>
            <a:endParaRPr lang="en-GB" dirty="0">
              <a:solidFill>
                <a:srgbClr val="E3D88B"/>
              </a:solidFill>
            </a:endParaRPr>
          </a:p>
          <a:p>
            <a:r>
              <a:rPr lang="en-GB" i="1" dirty="0" smtClean="0">
                <a:solidFill>
                  <a:srgbClr val="E3D88B"/>
                </a:solidFill>
              </a:rPr>
              <a:t>and remain practical and manageable</a:t>
            </a:r>
            <a:endParaRPr lang="en-GB" i="1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Managing a policy baseline and assurance</a:t>
            </a:r>
            <a:endParaRPr lang="en-GB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36225014"/>
              </p:ext>
            </p:extLst>
          </p:nvPr>
        </p:nvGraphicFramePr>
        <p:xfrm>
          <a:off x="4498931" y="642082"/>
          <a:ext cx="476406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5486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79676"/>
            <a:ext cx="8669759" cy="1446835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Closely coordinated infrastructures – e.g. WLCG, EGI –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started with a single common policy set and assurance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service providers and users ‘understand’ its meaning and compliance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- and the understanding is shared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Shared understanding of a baseline?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016717" y="2411767"/>
            <a:ext cx="4127283" cy="2159624"/>
            <a:chOff x="5001307" y="2396385"/>
            <a:chExt cx="4127283" cy="215962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1307" y="2396385"/>
              <a:ext cx="4127282" cy="215962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01308" y="4314917"/>
              <a:ext cx="4127282" cy="241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825500"/>
              <a:r>
                <a:rPr lang="en-GB" sz="900" cap="none" dirty="0">
                  <a:solidFill>
                    <a:srgbClr val="847820"/>
                  </a:solidFill>
                </a:rPr>
                <a:t>Image credit: ZULTAX, https://www.youtube.com/watch?v=NRznoYCJOHg</a:t>
              </a:r>
              <a:endParaRPr kumimoji="0" lang="en-GB" sz="900" b="0" i="0" u="none" strike="noStrike" cap="none" spc="0" normalizeH="0" dirty="0" smtClean="0">
                <a:ln>
                  <a:noFill/>
                </a:ln>
                <a:solidFill>
                  <a:srgbClr val="847820"/>
                </a:solidFill>
                <a:effectLst/>
                <a:uFillTx/>
                <a:sym typeface="Arial"/>
              </a:endParaRPr>
            </a:p>
          </p:txBody>
        </p:sp>
      </p:grpSp>
      <p:sp>
        <p:nvSpPr>
          <p:cNvPr id="10" name="Text Placeholder 1"/>
          <p:cNvSpPr txBox="1">
            <a:spLocks/>
          </p:cNvSpPr>
          <p:nvPr/>
        </p:nvSpPr>
        <p:spPr>
          <a:xfrm>
            <a:off x="2010" y="2411767"/>
            <a:ext cx="5014707" cy="215962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8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Move towards differentiated models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adds flexibility, but also complexity!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different means to achieve same goal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varying means to achieve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different goals with diverse risk</a:t>
            </a:r>
          </a:p>
          <a:p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222339"/>
            <a:ext cx="9143999" cy="189428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01096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Diversification is complex</a:t>
            </a:r>
            <a:endParaRPr lang="en-GB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86" y="768205"/>
            <a:ext cx="5983698" cy="2325986"/>
          </a:xfrm>
          <a:prstGeom prst="rect">
            <a:avLst/>
          </a:prstGeom>
        </p:spPr>
      </p:pic>
      <p:pic>
        <p:nvPicPr>
          <p:cNvPr id="3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628" y="1859053"/>
            <a:ext cx="5078046" cy="23840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554" y="4185039"/>
            <a:ext cx="3009793" cy="437851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35" name="TextBox 34"/>
          <p:cNvSpPr txBox="1"/>
          <p:nvPr/>
        </p:nvSpPr>
        <p:spPr>
          <a:xfrm>
            <a:off x="160986" y="3732927"/>
            <a:ext cx="388942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 to the left: combined assurance model graphically ‘explained’. On the right: assurance mapping of four common frameworks</a:t>
            </a:r>
          </a:p>
        </p:txBody>
      </p:sp>
    </p:spTree>
    <p:extLst>
      <p:ext uri="{BB962C8B-B14F-4D97-AF65-F5344CB8AC3E}">
        <p14:creationId xmlns:p14="http://schemas.microsoft.com/office/powerpoint/2010/main" val="3517304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0857"/>
          <a:stretch/>
        </p:blipFill>
        <p:spPr>
          <a:xfrm>
            <a:off x="0" y="-1"/>
            <a:ext cx="9144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41" y="44585"/>
            <a:ext cx="2117139" cy="290217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876586" y="4338230"/>
            <a:ext cx="2313134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>
                <a:solidFill>
                  <a:srgbClr val="6F2575"/>
                </a:solidFill>
              </a:rPr>
              <a:t>Photo by Pop &amp; Zebra on </a:t>
            </a:r>
            <a:r>
              <a:rPr lang="en-GB" sz="1100" cap="none" dirty="0" err="1">
                <a:solidFill>
                  <a:srgbClr val="6F2575"/>
                </a:solidFill>
              </a:rPr>
              <a:t>Unsplash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1140818"/>
            <a:ext cx="6743016" cy="1997237"/>
          </a:xfrm>
          <a:solidFill>
            <a:srgbClr val="000000">
              <a:alpha val="30196"/>
            </a:srgbClr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a ‘commons’ for research data aiming to combine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all disciplines across all (European)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an ongoing process, with both means and methods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still very much evolving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‘a portal’, ‘a marketplace’, ‘a web of FAIR data’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‘an infrastructure’ … or its ‘data twin’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6743016" cy="400110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en-GB" dirty="0" smtClean="0"/>
              <a:t>EOSC?</a:t>
            </a:r>
            <a:r>
              <a:rPr lang="en-GB" dirty="0"/>
              <a:t> </a:t>
            </a:r>
            <a:r>
              <a:rPr lang="en-GB" dirty="0" smtClean="0"/>
              <a:t>The “European Open Science Cloud”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449348"/>
            <a:ext cx="9143999" cy="841256"/>
          </a:xfrm>
          <a:prstGeom prst="rect">
            <a:avLst/>
          </a:prstGeom>
          <a:solidFill>
            <a:srgbClr val="808080">
              <a:alpha val="50196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/>
            <a:r>
              <a:rPr lang="en-GB" sz="2400" b="1" cap="none" dirty="0">
                <a:solidFill>
                  <a:srgbClr val="6F2575"/>
                </a:solidFill>
              </a:rPr>
              <a:t>whatever it is, it </a:t>
            </a:r>
            <a:r>
              <a:rPr lang="en-GB" sz="2400" b="1" cap="none" dirty="0" smtClean="0">
                <a:solidFill>
                  <a:srgbClr val="6F2575"/>
                </a:solidFill>
              </a:rPr>
              <a:t>will be </a:t>
            </a:r>
            <a:r>
              <a:rPr lang="en-GB" sz="2400" b="1" cap="none" dirty="0">
                <a:solidFill>
                  <a:srgbClr val="6F2575"/>
                </a:solidFill>
              </a:rPr>
              <a:t>structuring </a:t>
            </a:r>
            <a:r>
              <a:rPr lang="en-GB" sz="2400" b="1" cap="none" dirty="0" smtClean="0">
                <a:solidFill>
                  <a:srgbClr val="6F2575"/>
                </a:solidFill>
              </a:rPr>
              <a:t/>
            </a:r>
            <a:br>
              <a:rPr lang="en-GB" sz="2400" b="1" cap="none" dirty="0" smtClean="0">
                <a:solidFill>
                  <a:srgbClr val="6F2575"/>
                </a:solidFill>
              </a:rPr>
            </a:br>
            <a:r>
              <a:rPr lang="en-GB" sz="2400" b="1" cap="none" dirty="0" smtClean="0">
                <a:solidFill>
                  <a:srgbClr val="6F2575"/>
                </a:solidFill>
              </a:rPr>
              <a:t>data-driven </a:t>
            </a:r>
            <a:r>
              <a:rPr lang="en-GB" sz="2400" b="1" cap="none" dirty="0">
                <a:solidFill>
                  <a:srgbClr val="6F2575"/>
                </a:solidFill>
              </a:rPr>
              <a:t>research in Europe in the </a:t>
            </a:r>
            <a:r>
              <a:rPr lang="en-GB" sz="2400" b="1" cap="none" dirty="0" smtClean="0">
                <a:solidFill>
                  <a:srgbClr val="6F2575"/>
                </a:solidFill>
              </a:rPr>
              <a:t>2020s</a:t>
            </a:r>
            <a:endParaRPr lang="en-GB" sz="2400" b="1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21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policy framework for service providers groups and proxies in the BPA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1" y="1819915"/>
            <a:ext cx="2388737" cy="1954421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160" y="210530"/>
            <a:ext cx="7286616" cy="677108"/>
          </a:xfrm>
          <a:prstGeom prst="rect">
            <a:avLst/>
          </a:prstGeom>
          <a:solidFill>
            <a:srgbClr val="6F2575"/>
          </a:solidFill>
        </p:spPr>
        <p:txBody>
          <a:bodyPr wrap="square">
            <a:spAutoFit/>
          </a:bodyPr>
          <a:lstStyle/>
          <a:p>
            <a:r>
              <a:rPr lang="en-US" sz="2400" b="1" cap="none" dirty="0" smtClean="0">
                <a:solidFill>
                  <a:srgbClr val="E3D88B"/>
                </a:solidFill>
              </a:rPr>
              <a:t>Snctfi</a:t>
            </a:r>
            <a:r>
              <a:rPr lang="en-US" sz="2400" cap="none" dirty="0" smtClean="0">
                <a:solidFill>
                  <a:srgbClr val="E3D88B"/>
                </a:solidFill>
              </a:rPr>
              <a:t>, maybe?</a:t>
            </a:r>
            <a:br>
              <a:rPr lang="en-US" sz="2400" cap="none" dirty="0" smtClean="0">
                <a:solidFill>
                  <a:srgbClr val="E3D88B"/>
                </a:solidFill>
              </a:rPr>
            </a:br>
            <a:r>
              <a:rPr lang="en-US" sz="1400" i="1" cap="none" dirty="0" smtClean="0">
                <a:solidFill>
                  <a:srgbClr val="E3D88B"/>
                </a:solidFill>
              </a:rPr>
              <a:t>Scalable Negotiator for a Community Trust Framework in Federated Infrastructures </a:t>
            </a:r>
            <a:endParaRPr lang="en-US" sz="1400" i="1" cap="none" dirty="0">
              <a:solidFill>
                <a:srgbClr val="E3D88B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103970" y="1701046"/>
            <a:ext cx="2728799" cy="2256734"/>
          </a:xfrm>
          <a:prstGeom prst="rect">
            <a:avLst/>
          </a:prstGeom>
          <a:ln>
            <a:solidFill>
              <a:srgbClr val="003F5E"/>
            </a:solidFill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derived from </a:t>
            </a:r>
            <a:r>
              <a:rPr lang="en-US" sz="1400" b="1" dirty="0"/>
              <a:t>SCIv2</a:t>
            </a:r>
            <a:r>
              <a:rPr lang="en-US" sz="1400" dirty="0"/>
              <a:t>: framework on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i="1" dirty="0" smtClean="0"/>
              <a:t>Security </a:t>
            </a:r>
            <a:r>
              <a:rPr lang="en-US" sz="1400" i="1" dirty="0"/>
              <a:t>for Collaboration in Infrastructures</a:t>
            </a:r>
            <a:r>
              <a:rPr lang="en-US" sz="1400" dirty="0"/>
              <a:t> via </a:t>
            </a:r>
            <a:r>
              <a:rPr lang="en-US" sz="1400" b="1" dirty="0"/>
              <a:t>WISE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F57A1E"/>
                </a:solidFill>
              </a:rPr>
              <a:t>reference policies supporting </a:t>
            </a:r>
            <a:r>
              <a:rPr lang="en-US" sz="1400" i="1" dirty="0">
                <a:solidFill>
                  <a:srgbClr val="F57A1E"/>
                </a:solidFill>
              </a:rPr>
              <a:t>Snctfi </a:t>
            </a:r>
            <a:r>
              <a:rPr lang="en-US" sz="1400" dirty="0">
                <a:solidFill>
                  <a:srgbClr val="F57A1E"/>
                </a:solidFill>
              </a:rPr>
              <a:t>fulfilment in the Policy Development Kit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267" y="1852203"/>
            <a:ext cx="1756117" cy="1954421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17073" y="4912667"/>
            <a:ext cx="50626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rgbClr val="F57A1E"/>
                </a:solidFill>
              </a:rPr>
              <a:t>graphic </a:t>
            </a:r>
            <a:r>
              <a:rPr lang="en-US" sz="1050" i="1" dirty="0" err="1">
                <a:solidFill>
                  <a:srgbClr val="F57A1E"/>
                </a:solidFill>
              </a:rPr>
              <a:t>IdP</a:t>
            </a:r>
            <a:r>
              <a:rPr lang="en-US" sz="1050" i="1" dirty="0">
                <a:solidFill>
                  <a:srgbClr val="F57A1E"/>
                </a:solidFill>
              </a:rPr>
              <a:t>-SP bridge: Lukas </a:t>
            </a:r>
            <a:r>
              <a:rPr lang="en-US" sz="1050" i="1" dirty="0" err="1">
                <a:solidFill>
                  <a:srgbClr val="F57A1E"/>
                </a:solidFill>
              </a:rPr>
              <a:t>Hammerle</a:t>
            </a:r>
            <a:r>
              <a:rPr lang="en-US" sz="1050" i="1" dirty="0">
                <a:solidFill>
                  <a:srgbClr val="F57A1E"/>
                </a:solidFill>
              </a:rPr>
              <a:t> and Ann Harding, SWITCH</a:t>
            </a:r>
            <a:endParaRPr lang="en-GB" sz="1050" i="1" dirty="0">
              <a:solidFill>
                <a:srgbClr val="F57A1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818" y="210530"/>
            <a:ext cx="978951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21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the framework: generic and community-targeted guidance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97605" y="1290959"/>
            <a:ext cx="2975760" cy="1384995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i="1" cap="none" dirty="0">
                <a:solidFill>
                  <a:srgbClr val="0C3959"/>
                </a:solidFill>
              </a:rPr>
              <a:t>Snctfi </a:t>
            </a:r>
            <a:r>
              <a:rPr lang="en-US" sz="2100" i="1" cap="none" dirty="0">
                <a:solidFill>
                  <a:srgbClr val="0C3959"/>
                </a:solidFill>
              </a:rPr>
              <a:t>covers both </a:t>
            </a:r>
            <a:br>
              <a:rPr lang="en-US" sz="2100" i="1" cap="none" dirty="0">
                <a:solidFill>
                  <a:srgbClr val="0C3959"/>
                </a:solidFill>
              </a:rPr>
            </a:br>
            <a:r>
              <a:rPr lang="en-US" sz="2100" cap="none" dirty="0">
                <a:solidFill>
                  <a:srgbClr val="0C3959"/>
                </a:solidFill>
              </a:rPr>
              <a:t>service-centric and some researcher-centric </a:t>
            </a:r>
            <a:r>
              <a:rPr lang="en-US" sz="2100" i="1" cap="none" dirty="0">
                <a:solidFill>
                  <a:srgbClr val="0C3959"/>
                </a:solidFill>
              </a:rPr>
              <a:t>policies</a:t>
            </a:r>
            <a:endParaRPr lang="en-GB" sz="2100" i="1" cap="none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605" y="403828"/>
            <a:ext cx="2975760" cy="646331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cap="none" dirty="0">
                <a:solidFill>
                  <a:srgbClr val="0C3959"/>
                </a:solidFill>
              </a:rPr>
              <a:t>aarc-project.eu/guidelines</a:t>
            </a:r>
            <a:endParaRPr lang="en-GB" sz="1800" i="1" cap="none" dirty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9" y="398806"/>
            <a:ext cx="5187308" cy="364099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6" y="3203915"/>
            <a:ext cx="5201489" cy="120157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0403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Service-centric policies – key elements to our ‘PDK’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409700" y="296074"/>
            <a:ext cx="6043613" cy="369332"/>
          </a:xfrm>
          <a:prstGeom prst="rect">
            <a:avLst/>
          </a:prstGeom>
          <a:solidFill>
            <a:srgbClr val="FABD90"/>
          </a:solidFill>
          <a:effectLst>
            <a:glow rad="101600">
              <a:srgbClr val="0C3959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0C3959"/>
                </a:solidFill>
              </a:rPr>
              <a:t>the </a:t>
            </a:r>
            <a:r>
              <a:rPr lang="en-US" sz="1800" b="1" i="1" dirty="0">
                <a:solidFill>
                  <a:srgbClr val="0C3959"/>
                </a:solidFill>
              </a:rPr>
              <a:t>Policy Development </a:t>
            </a:r>
            <a:r>
              <a:rPr lang="en-US" sz="1800" b="1" i="1" dirty="0" smtClean="0">
                <a:solidFill>
                  <a:srgbClr val="0C3959"/>
                </a:solidFill>
              </a:rPr>
              <a:t>Kit</a:t>
            </a:r>
            <a:endParaRPr lang="en-GB" sz="1800" b="1" i="1" dirty="0">
              <a:solidFill>
                <a:srgbClr val="0C395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34" y="964859"/>
            <a:ext cx="2679308" cy="32509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94357" y="4325025"/>
            <a:ext cx="45496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>
                <a:solidFill>
                  <a:srgbClr val="0C3959"/>
                </a:solidFill>
              </a:rPr>
              <a:t>https://aarc-project.eu/policies/policy-development-kit/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56269" y="905493"/>
            <a:ext cx="5893066" cy="3329054"/>
            <a:chOff x="2232324" y="2139862"/>
            <a:chExt cx="9677402" cy="54668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2324" y="2139862"/>
              <a:ext cx="9658350" cy="8953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2324" y="3106528"/>
              <a:ext cx="9667875" cy="117157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2325" y="4349419"/>
              <a:ext cx="9667875" cy="1114425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851" y="5535160"/>
              <a:ext cx="9667875" cy="87630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41851" y="6482776"/>
              <a:ext cx="9667875" cy="1123950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1" y="1867733"/>
            <a:ext cx="1988673" cy="128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But also the ‘PDK’ complexity will need to be managed 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9" y="719038"/>
            <a:ext cx="3982004" cy="3527010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641" y="985475"/>
            <a:ext cx="6943232" cy="1044607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grpSp>
        <p:nvGrpSpPr>
          <p:cNvPr id="13" name="Group 12"/>
          <p:cNvGrpSpPr/>
          <p:nvPr/>
        </p:nvGrpSpPr>
        <p:grpSpPr>
          <a:xfrm>
            <a:off x="2677230" y="1868122"/>
            <a:ext cx="6138643" cy="2539886"/>
            <a:chOff x="3353545" y="2907201"/>
            <a:chExt cx="8433339" cy="3489325"/>
          </a:xfrm>
        </p:grpSpPr>
        <p:pic>
          <p:nvPicPr>
            <p:cNvPr id="14" name="Content Placeholder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3545" y="2907201"/>
              <a:ext cx="2440863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4252" y="2907201"/>
              <a:ext cx="2428308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33590" y="2907201"/>
              <a:ext cx="2427989" cy="3489325"/>
            </a:xfrm>
            <a:prstGeom prst="rect">
              <a:avLst/>
            </a:prstGeom>
            <a:ln>
              <a:solidFill>
                <a:srgbClr val="1C416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1201467" y="4255731"/>
              <a:ext cx="58541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 smtClean="0">
                  <a:solidFill>
                    <a:srgbClr val="1C4161"/>
                  </a:solidFill>
                </a:rPr>
                <a:t>…</a:t>
              </a:r>
              <a:endParaRPr lang="en-GB" sz="4400" b="1" dirty="0">
                <a:solidFill>
                  <a:srgbClr val="1C41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42433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Start with baselining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380194" y="3705209"/>
            <a:ext cx="8394288" cy="767328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45720" rIns="18288" bIns="45720" numCol="1" spcCol="38100" rtlCol="0" anchor="t" anchorCtr="0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Rules of Participation</a:t>
            </a:r>
            <a:endParaRPr lang="en-GB" sz="20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algn="ctr" defTabSz="825500"/>
            <a:r>
              <a:rPr lang="en-GB" sz="16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minimal set of capabilities –initially maybe just contact information and responsiveness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54588" y="399902"/>
            <a:ext cx="3481998" cy="1091896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91440" rIns="18288" bIns="0" numCol="1" spcCol="38100" rtlCol="0" anchor="t" anchorCtr="0">
            <a:normAutofit fontScale="92500" lnSpcReduction="1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900" b="1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Trust marks or seals</a:t>
            </a:r>
            <a:endParaRPr lang="en-GB" sz="19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17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for specific service levels, access classes, types of data, regulatory domains, &amp;c</a:t>
            </a:r>
            <a:endParaRPr kumimoji="0" lang="en-GB" sz="17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2998" y="1896341"/>
            <a:ext cx="3974818" cy="1722040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91440" rIns="18288" bIns="0" numCol="1" spcCol="38100" rtlCol="0" anchor="t" anchorCtr="0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b="1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Good Practice </a:t>
            </a:r>
            <a:br>
              <a:rPr lang="en-GB" sz="1800" b="1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en-GB" sz="1800" b="1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implementation guidance</a:t>
            </a:r>
            <a:endParaRPr lang="en-GB" sz="18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16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small number of assurance profiles (REFEDS, IGTF, eIDAS), </a:t>
            </a:r>
            <a:r>
              <a:rPr kumimoji="0" lang="en-GB" sz="1600" b="0" i="0" u="none" strike="noStrike" cap="none" spc="0" normalizeH="0" baseline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AARC secure operations standards,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AEGIS recommendations, CSIRT capability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05229" y="1732473"/>
            <a:ext cx="3481998" cy="1107787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91440" rIns="18288" bIns="0" numCol="1" spcCol="38100" rtlCol="0" anchor="t" anchorCtr="0">
            <a:normAutofit fontScale="92500" lnSpcReduction="10000"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900" b="1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SCI-based policy mapping</a:t>
            </a:r>
            <a:endParaRPr lang="en-GB" sz="19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7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leverage common templates like the WISE Acceptable Use Policy, or membership management …</a:t>
            </a:r>
            <a:endParaRPr kumimoji="0" lang="en-GB" sz="1700" b="0" i="0" u="none" strike="noStrike" cap="none" spc="0" normalizeH="0" baseline="0" dirty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9" y="879544"/>
            <a:ext cx="517681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baselining has been very effective </a:t>
            </a:r>
            <a:br>
              <a:rPr kumimoji="0" lang="en-GB" sz="20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20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with Sirtfi, for R&amp;S, and for </a:t>
            </a:r>
            <a:r>
              <a:rPr kumimoji="0" lang="en-GB" sz="2000" b="1" i="1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InCommon</a:t>
            </a:r>
            <a:r>
              <a:rPr lang="en-GB" sz="2000" b="1" i="1" cap="none" dirty="0">
                <a:solidFill>
                  <a:srgbClr val="6F2575"/>
                </a:solidFill>
              </a:rPr>
              <a:t> </a:t>
            </a:r>
            <a:r>
              <a:rPr lang="en-GB" sz="2000" b="1" i="1" cap="none" dirty="0" smtClean="0">
                <a:solidFill>
                  <a:srgbClr val="6F2575"/>
                </a:solidFill>
              </a:rPr>
              <a:t>…</a:t>
            </a:r>
            <a:endParaRPr kumimoji="0" lang="en-GB" sz="2000" b="1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49548" y="2949367"/>
            <a:ext cx="3939583" cy="646735"/>
          </a:xfrm>
          <a:prstGeom prst="roundRect">
            <a:avLst>
              <a:gd name="adj" fmla="val 6003"/>
            </a:avLst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" tIns="91440" rIns="18288" bIns="0" numCol="1" spcCol="38100" rtlCol="0" anchor="t" anchorCtr="0">
            <a:norm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b="1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Technical guidance</a:t>
            </a:r>
            <a:endParaRPr lang="en-GB" sz="1800" cap="none" dirty="0" smtClean="0">
              <a:solidFill>
                <a:srgbClr val="6F2575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defTabSz="825500"/>
            <a:r>
              <a:rPr lang="en-GB" sz="16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e.g. expression of identity assurance</a:t>
            </a:r>
            <a:endParaRPr kumimoji="0" lang="en-GB" sz="1600" b="0" i="0" u="none" strike="noStrike" cap="none" spc="0" normalizeH="0" baseline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525551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4816126" cy="3373033"/>
          </a:xfrm>
        </p:spPr>
        <p:txBody>
          <a:bodyPr/>
          <a:lstStyle/>
          <a:p>
            <a:r>
              <a:rPr lang="en-GB" sz="2000" dirty="0" smtClean="0">
                <a:solidFill>
                  <a:srgbClr val="E3D88B"/>
                </a:solidFill>
              </a:rPr>
              <a:t>Training - and ability to exercise -</a:t>
            </a:r>
            <a:br>
              <a:rPr lang="en-GB" sz="2000" dirty="0" smtClean="0">
                <a:solidFill>
                  <a:srgbClr val="E3D88B"/>
                </a:solidFill>
              </a:rPr>
            </a:br>
            <a:r>
              <a:rPr lang="en-GB" sz="2000" dirty="0" smtClean="0">
                <a:solidFill>
                  <a:srgbClr val="E3D88B"/>
                </a:solidFill>
              </a:rPr>
              <a:t>intelligence sharing framework and best practices, but </a:t>
            </a:r>
            <a:r>
              <a:rPr lang="en-GB" sz="2000" i="1" dirty="0" smtClean="0">
                <a:solidFill>
                  <a:srgbClr val="E3D88B"/>
                </a:solidFill>
              </a:rPr>
              <a:t>also </a:t>
            </a:r>
            <a:r>
              <a:rPr lang="en-GB" sz="2000" dirty="0" smtClean="0">
                <a:solidFill>
                  <a:srgbClr val="E3D88B"/>
                </a:solidFill>
              </a:rPr>
              <a:t>collective technical and forensic expertise!</a:t>
            </a:r>
          </a:p>
          <a:p>
            <a:endParaRPr lang="en-GB" sz="1000" dirty="0" smtClean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E3D88B"/>
                </a:solidFill>
              </a:rPr>
              <a:t>build up expertise to desired maturity – esp. across EOSC portal providers and research communities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E3D88B"/>
                </a:solidFill>
              </a:rPr>
              <a:t>desirable, but not yet likely, to have training a requirement for participation </a:t>
            </a:r>
            <a:r>
              <a:rPr lang="en-GB" sz="2000" i="1" dirty="0" smtClean="0">
                <a:solidFill>
                  <a:srgbClr val="E3D88B"/>
                </a:solidFill>
              </a:rPr>
              <a:t>but hard to realise for an EOSC that does not wish barriers to entry </a:t>
            </a:r>
            <a:r>
              <a:rPr lang="en-GB" sz="2000" dirty="0" smtClean="0">
                <a:solidFill>
                  <a:srgbClr val="E3D88B"/>
                </a:solidFill>
                <a:sym typeface="Wingdings" panose="05000000000000000000" pitchFamily="2" charset="2"/>
              </a:rPr>
              <a:t></a:t>
            </a:r>
            <a:endParaRPr lang="en-GB" sz="2000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Do I know that you know what to know about what?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96" y="1645893"/>
            <a:ext cx="3909404" cy="2932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452" y="776879"/>
            <a:ext cx="2521117" cy="1680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2064" y="1491529"/>
            <a:ext cx="3173811" cy="1087477"/>
          </a:xfrm>
          <a:prstGeom prst="rect">
            <a:avLst/>
          </a:prstGeom>
          <a:solidFill>
            <a:srgbClr val="6F257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Participation is critical to making this work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You need </a:t>
            </a:r>
            <a:r>
              <a:rPr kumimoji="0" lang="en-GB" sz="1600" i="0" u="none" strike="noStrike" cap="none" spc="0" normalizeH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OpSec</a:t>
            </a: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people to ‘get around’, and work globally</a:t>
            </a:r>
          </a:p>
        </p:txBody>
      </p:sp>
    </p:spTree>
    <p:extLst>
      <p:ext uri="{BB962C8B-B14F-4D97-AF65-F5344CB8AC3E}">
        <p14:creationId xmlns:p14="http://schemas.microsoft.com/office/powerpoint/2010/main" val="2121540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The portal and service catalogue</a:t>
            </a:r>
          </a:p>
          <a:p>
            <a:endParaRPr lang="en-GB" dirty="0"/>
          </a:p>
          <a:p>
            <a:r>
              <a:rPr lang="en-GB" dirty="0"/>
              <a:t>coordination and resolution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through </a:t>
            </a:r>
            <a:r>
              <a:rPr lang="en-GB" dirty="0"/>
              <a:t>ISM/processes that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involve </a:t>
            </a:r>
            <a:r>
              <a:rPr lang="en-GB" dirty="0"/>
              <a:t>the EOSC core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as </a:t>
            </a:r>
            <a:r>
              <a:rPr lang="en-GB" dirty="0"/>
              <a:t>well as the services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/>
              <a:t>content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available </a:t>
            </a:r>
            <a:r>
              <a:rPr lang="en-GB" dirty="0"/>
              <a:t>through the portal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Security information for service providers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158" y="1519613"/>
            <a:ext cx="5003726" cy="2821216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17969" b="6159"/>
          <a:stretch/>
        </p:blipFill>
        <p:spPr>
          <a:xfrm>
            <a:off x="-1" y="-1"/>
            <a:ext cx="9144001" cy="4563079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739036" y="820600"/>
            <a:ext cx="8166839" cy="3656670"/>
          </a:xfrm>
          <a:prstGeom prst="rect">
            <a:avLst/>
          </a:prstGeom>
          <a:solidFill>
            <a:srgbClr val="0D0D0D">
              <a:alpha val="71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91440" rIns="91440" bIns="9144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 smtClean="0">
                <a:solidFill>
                  <a:srgbClr val="E3D88B"/>
                </a:solidFill>
              </a:rPr>
              <a:t>Collaboration frameworks, processes, exercises – the basis of trust</a:t>
            </a:r>
            <a:endParaRPr lang="en-GB" i="1" dirty="0">
              <a:solidFill>
                <a:srgbClr val="E3D88B"/>
              </a:solidFill>
            </a:endParaRPr>
          </a:p>
          <a:p>
            <a:r>
              <a:rPr lang="en-GB" i="1" dirty="0" smtClean="0">
                <a:solidFill>
                  <a:srgbClr val="E3D88B"/>
                </a:solidFill>
              </a:rPr>
              <a:t>since not everything can be done on personal trust and ‘blind faith’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264319" y="281029"/>
            <a:ext cx="8667750" cy="400110"/>
          </a:xfrm>
          <a:prstGeom prst="rect">
            <a:avLst/>
          </a:prstGeom>
          <a:solidFill>
            <a:srgbClr val="0D0D0D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u="none" strike="noStrike" cap="none" spc="0" baseline="0">
                <a:ln>
                  <a:noFill/>
                </a:ln>
                <a:solidFill>
                  <a:srgbClr val="E6223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dirty="0"/>
              <a:t>Establishing the trust basis for response</a:t>
            </a:r>
          </a:p>
        </p:txBody>
      </p:sp>
      <p:pic>
        <p:nvPicPr>
          <p:cNvPr id="12" name="Picture 6" descr="https://blog.geant.org/wp-content/uploads/2017/04/TrustedIntroducer-logo-PeaR.jpg">
            <a:extLst>
              <a:ext uri="{FF2B5EF4-FFF2-40B4-BE49-F238E27FC236}">
                <a16:creationId xmlns:a16="http://schemas.microsoft.com/office/drawing/2014/main" id="{5297E880-7CF4-A044-BAE9-DDBD348A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54" y="1794340"/>
            <a:ext cx="1319913" cy="56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A92853-E4FB-A842-9E9B-48B6A625B3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91" y="2450513"/>
            <a:ext cx="1293152" cy="466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FC3762-1F28-394F-85E4-48B46353E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29" y="1727848"/>
            <a:ext cx="891787" cy="53507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2FD5C6-1A00-B84A-A776-0D6FB722E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39" y="3659373"/>
            <a:ext cx="1101368" cy="534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460071-EBDB-0846-9CC4-DA72539DD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9260" y="3030299"/>
            <a:ext cx="1697209" cy="407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3833" y="3592074"/>
            <a:ext cx="1669839" cy="350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95" y="2766931"/>
            <a:ext cx="611895" cy="611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2886" y="1956498"/>
            <a:ext cx="3628649" cy="168593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0798" y="2895601"/>
            <a:ext cx="3571580" cy="1444284"/>
            <a:chOff x="342635" y="2128957"/>
            <a:chExt cx="5122499" cy="207144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2635" y="2128957"/>
              <a:ext cx="5122499" cy="2071449"/>
            </a:xfrm>
            <a:prstGeom prst="rect">
              <a:avLst/>
            </a:prstGeom>
            <a:effectLst>
              <a:glow rad="101600">
                <a:srgbClr val="0C3959">
                  <a:alpha val="60000"/>
                </a:srgbClr>
              </a:glo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00261" y="2187351"/>
              <a:ext cx="452787" cy="3068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23032" y="2187351"/>
              <a:ext cx="455677" cy="30682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27749" y="3452289"/>
              <a:ext cx="553039" cy="30682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27749" y="3801385"/>
              <a:ext cx="305024" cy="30682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09704" y="3681708"/>
              <a:ext cx="455677" cy="30682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905292" y="3779770"/>
              <a:ext cx="302690" cy="311338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9" y="1931604"/>
            <a:ext cx="819534" cy="655627"/>
          </a:xfrm>
          <a:prstGeom prst="rect">
            <a:avLst/>
          </a:prstGeom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232" y="1934360"/>
            <a:ext cx="836432" cy="6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99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-1333"/>
          <a:stretch/>
        </p:blipFill>
        <p:spPr>
          <a:xfrm>
            <a:off x="0" y="0"/>
            <a:ext cx="9144000" cy="46411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7" name="Text Placeholder 1"/>
          <p:cNvSpPr>
            <a:spLocks noGrp="1"/>
          </p:cNvSpPr>
          <p:nvPr>
            <p:ph type="body" sz="half" idx="14"/>
          </p:nvPr>
        </p:nvSpPr>
        <p:spPr>
          <a:xfrm>
            <a:off x="501042" y="820600"/>
            <a:ext cx="8404834" cy="3656670"/>
          </a:xfrm>
          <a:solidFill>
            <a:srgbClr val="0D0D0D">
              <a:alpha val="71000"/>
            </a:srgbClr>
          </a:solidFill>
        </p:spPr>
        <p:txBody>
          <a:bodyPr lIns="91440" tIns="91440" rIns="91440" bIns="91440"/>
          <a:lstStyle/>
          <a:p>
            <a:r>
              <a:rPr lang="en-GB" dirty="0" smtClean="0">
                <a:solidFill>
                  <a:srgbClr val="E3D88B"/>
                </a:solidFill>
              </a:rPr>
              <a:t>We </a:t>
            </a:r>
            <a:r>
              <a:rPr lang="en-GB" i="1" dirty="0" smtClean="0">
                <a:solidFill>
                  <a:srgbClr val="E3D88B"/>
                </a:solidFill>
              </a:rPr>
              <a:t>know</a:t>
            </a:r>
            <a:r>
              <a:rPr lang="en-GB" dirty="0" smtClean="0">
                <a:solidFill>
                  <a:srgbClr val="E3D88B"/>
                </a:solidFill>
              </a:rPr>
              <a:t> we cannot address all needs, but we can make progress</a:t>
            </a:r>
          </a:p>
          <a:p>
            <a:endParaRPr lang="en-GB" sz="1000" dirty="0" smtClean="0">
              <a:solidFill>
                <a:srgbClr val="E3D88B"/>
              </a:solidFill>
            </a:endParaRPr>
          </a:p>
          <a:p>
            <a:pPr marL="344488"/>
            <a:r>
              <a:rPr lang="en-GB" b="1" dirty="0" smtClean="0">
                <a:solidFill>
                  <a:srgbClr val="E3D88B"/>
                </a:solidFill>
              </a:rPr>
              <a:t>‘in </a:t>
            </a:r>
            <a:r>
              <a:rPr lang="en-GB" b="1" dirty="0">
                <a:solidFill>
                  <a:srgbClr val="E3D88B"/>
                </a:solidFill>
              </a:rPr>
              <a:t>the end, the same people do the same </a:t>
            </a:r>
            <a:r>
              <a:rPr lang="en-GB" b="1" dirty="0" smtClean="0">
                <a:solidFill>
                  <a:srgbClr val="E3D88B"/>
                </a:solidFill>
              </a:rPr>
              <a:t>work, together, </a:t>
            </a:r>
            <a:br>
              <a:rPr lang="en-GB" b="1" dirty="0" smtClean="0">
                <a:solidFill>
                  <a:srgbClr val="E3D88B"/>
                </a:solidFill>
              </a:rPr>
            </a:br>
            <a:r>
              <a:rPr lang="en-GB" b="1" dirty="0" smtClean="0">
                <a:solidFill>
                  <a:srgbClr val="E3D88B"/>
                </a:solidFill>
              </a:rPr>
              <a:t>and regardless </a:t>
            </a:r>
            <a:r>
              <a:rPr lang="en-GB" b="1" dirty="0">
                <a:solidFill>
                  <a:srgbClr val="E3D88B"/>
                </a:solidFill>
              </a:rPr>
              <a:t>of the project of funding </a:t>
            </a:r>
            <a:r>
              <a:rPr lang="en-GB" b="1" dirty="0" smtClean="0">
                <a:solidFill>
                  <a:srgbClr val="E3D88B"/>
                </a:solidFill>
              </a:rPr>
              <a:t>label’</a:t>
            </a:r>
            <a:endParaRPr lang="en-GB" b="1" dirty="0">
              <a:solidFill>
                <a:srgbClr val="E3D88B"/>
              </a:solidFill>
            </a:endParaRPr>
          </a:p>
          <a:p>
            <a:endParaRPr lang="en-GB" sz="1000" dirty="0">
              <a:solidFill>
                <a:srgbClr val="E3D8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EOSC core will itself be a significant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it will have a tightly-knit team of experts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looking after the security of the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E3D88B"/>
                </a:solidFill>
              </a:rPr>
              <a:t>who can work collaboratively </a:t>
            </a:r>
            <a:br>
              <a:rPr lang="en-GB" dirty="0" smtClean="0">
                <a:solidFill>
                  <a:srgbClr val="E3D88B"/>
                </a:solidFill>
              </a:rPr>
            </a:br>
            <a:r>
              <a:rPr lang="en-GB" dirty="0" smtClean="0">
                <a:solidFill>
                  <a:srgbClr val="E3D88B"/>
                </a:solidFill>
              </a:rPr>
              <a:t>with peer infrastructures and groups</a:t>
            </a:r>
            <a:endParaRPr lang="en-GB" dirty="0">
              <a:solidFill>
                <a:srgbClr val="E3D88B"/>
              </a:solidFill>
            </a:endParaRPr>
          </a:p>
          <a:p>
            <a:endParaRPr lang="en-GB" sz="1000" dirty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this team is essential to glue together the information during incidents – leveraging the trust built up before through engagement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GB" b="1" dirty="0" smtClean="0"/>
              <a:t>Actionable </a:t>
            </a:r>
            <a:r>
              <a:rPr lang="en-GB" dirty="0" smtClean="0"/>
              <a:t>Response – coordination involving the Core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" r="33310"/>
          <a:stretch/>
        </p:blipFill>
        <p:spPr>
          <a:xfrm>
            <a:off x="6154103" y="2304706"/>
            <a:ext cx="2834640" cy="135026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4183992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FBF1A-2E1B-8642-812D-68E440EAF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60732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1199528"/>
            <a:ext cx="3745152" cy="1650144"/>
          </a:xfrm>
          <a:solidFill>
            <a:srgbClr val="000000">
              <a:alpha val="50196"/>
            </a:srgbClr>
          </a:solidFill>
        </p:spPr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… we really heard that one …</a:t>
            </a:r>
          </a:p>
          <a:p>
            <a:endParaRPr lang="en-GB" dirty="0">
              <a:solidFill>
                <a:srgbClr val="E3D88B"/>
              </a:solidFill>
            </a:endParaRPr>
          </a:p>
          <a:p>
            <a:r>
              <a:rPr lang="en-GB" dirty="0" smtClean="0">
                <a:solidFill>
                  <a:srgbClr val="E3D88B"/>
                </a:solidFill>
              </a:rPr>
              <a:t>and although the AAI is a core service of the EOSC, it only does ‘what it says on the tin’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But isn’t ‘AAI’ going to solve all that ‘as a service’?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26" y="871893"/>
            <a:ext cx="4698743" cy="3564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97" y="2996289"/>
            <a:ext cx="1794381" cy="1891680"/>
          </a:xfrm>
          <a:prstGeom prst="rect">
            <a:avLst/>
          </a:prstGeom>
          <a:solidFill>
            <a:srgbClr val="FFFFFF"/>
          </a:solidFill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6501851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797303"/>
            <a:ext cx="8669759" cy="1583821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AARC BPA’s ‘community-first’ model does not cover all EOSC cases, e.g.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infrastructures acting as providers </a:t>
            </a:r>
            <a:r>
              <a:rPr lang="en-GB" b="1" i="1" dirty="0" smtClean="0">
                <a:solidFill>
                  <a:srgbClr val="6F2575"/>
                </a:solidFill>
              </a:rPr>
              <a:t>and </a:t>
            </a:r>
            <a:r>
              <a:rPr lang="en-GB" i="1" dirty="0" smtClean="0">
                <a:solidFill>
                  <a:srgbClr val="6F2575"/>
                </a:solidFill>
              </a:rPr>
              <a:t>suppliers </a:t>
            </a:r>
            <a:r>
              <a:rPr lang="en-GB" b="1" i="1" dirty="0" smtClean="0">
                <a:solidFill>
                  <a:srgbClr val="6F2575"/>
                </a:solidFill>
              </a:rPr>
              <a:t>and </a:t>
            </a:r>
            <a:r>
              <a:rPr lang="en-GB" i="1" dirty="0" smtClean="0">
                <a:solidFill>
                  <a:srgbClr val="6F2575"/>
                </a:solidFill>
              </a:rPr>
              <a:t>as attribute authority</a:t>
            </a:r>
          </a:p>
          <a:p>
            <a:endParaRPr lang="en-GB" dirty="0" smtClean="0">
              <a:solidFill>
                <a:srgbClr val="6F2575"/>
              </a:solidFill>
            </a:endParaRPr>
          </a:p>
          <a:p>
            <a:r>
              <a:rPr lang="en-GB" dirty="0" smtClean="0">
                <a:solidFill>
                  <a:srgbClr val="6F2575"/>
                </a:solidFill>
              </a:rPr>
              <a:t>You need to turn the EOSC entities into a federation in itself, with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carefully forged links to eduGAIN to prevent ‘user loop’ inconsistencies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Linking the providers and users together - AAI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514845" y="2540192"/>
            <a:ext cx="8112300" cy="1988054"/>
            <a:chOff x="515850" y="2338609"/>
            <a:chExt cx="8112300" cy="1988054"/>
          </a:xfrm>
        </p:grpSpPr>
        <p:sp>
          <p:nvSpPr>
            <p:cNvPr id="25" name="Google Shape;73;p16"/>
            <p:cNvSpPr/>
            <p:nvPr/>
          </p:nvSpPr>
          <p:spPr>
            <a:xfrm>
              <a:off x="515850" y="3659163"/>
              <a:ext cx="8112300" cy="6675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 cap="flat" cmpd="sng">
              <a:solidFill>
                <a:srgbClr val="0944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" name="Google Shape;74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94875" y="3802413"/>
              <a:ext cx="1457325" cy="38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75;p16"/>
            <p:cNvSpPr/>
            <p:nvPr/>
          </p:nvSpPr>
          <p:spPr>
            <a:xfrm>
              <a:off x="1264375" y="3228803"/>
              <a:ext cx="465300" cy="85516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E3D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;p16"/>
            <p:cNvSpPr/>
            <p:nvPr/>
          </p:nvSpPr>
          <p:spPr>
            <a:xfrm>
              <a:off x="758575" y="2349791"/>
              <a:ext cx="1476900" cy="788018"/>
            </a:xfrm>
            <a:prstGeom prst="roundRect">
              <a:avLst>
                <a:gd name="adj" fmla="val 16667"/>
              </a:avLst>
            </a:prstGeom>
            <a:solidFill>
              <a:srgbClr val="6F2575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FFFFFF"/>
                  </a:solidFill>
                </a:rPr>
                <a:t>EOSC AAI Federation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77;p16"/>
            <p:cNvSpPr/>
            <p:nvPr/>
          </p:nvSpPr>
          <p:spPr>
            <a:xfrm>
              <a:off x="3085725" y="3228803"/>
              <a:ext cx="465300" cy="85516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E3D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8;p16"/>
            <p:cNvSpPr/>
            <p:nvPr/>
          </p:nvSpPr>
          <p:spPr>
            <a:xfrm>
              <a:off x="2579925" y="2349791"/>
              <a:ext cx="1476900" cy="788018"/>
            </a:xfrm>
            <a:prstGeom prst="roundRect">
              <a:avLst>
                <a:gd name="adj" fmla="val 16667"/>
              </a:avLst>
            </a:prstGeom>
            <a:solidFill>
              <a:srgbClr val="E3D88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National Federation A</a:t>
              </a:r>
              <a:endParaRPr/>
            </a:p>
          </p:txBody>
        </p:sp>
        <p:sp>
          <p:nvSpPr>
            <p:cNvPr id="31" name="Google Shape;79;p16"/>
            <p:cNvSpPr/>
            <p:nvPr/>
          </p:nvSpPr>
          <p:spPr>
            <a:xfrm>
              <a:off x="5696075" y="3228803"/>
              <a:ext cx="465300" cy="85516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E3D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0;p16"/>
            <p:cNvSpPr/>
            <p:nvPr/>
          </p:nvSpPr>
          <p:spPr>
            <a:xfrm>
              <a:off x="5190275" y="2349791"/>
              <a:ext cx="1476900" cy="788018"/>
            </a:xfrm>
            <a:prstGeom prst="roundRect">
              <a:avLst>
                <a:gd name="adj" fmla="val 16667"/>
              </a:avLst>
            </a:prstGeom>
            <a:solidFill>
              <a:srgbClr val="E3D88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</a:rPr>
                <a:t>National Federation Y</a:t>
              </a:r>
              <a:endParaRPr/>
            </a:p>
          </p:txBody>
        </p:sp>
        <p:sp>
          <p:nvSpPr>
            <p:cNvPr id="33" name="Google Shape;81;p16"/>
            <p:cNvSpPr/>
            <p:nvPr/>
          </p:nvSpPr>
          <p:spPr>
            <a:xfrm>
              <a:off x="7507350" y="3228803"/>
              <a:ext cx="465300" cy="85516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E3D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2;p16"/>
            <p:cNvSpPr/>
            <p:nvPr/>
          </p:nvSpPr>
          <p:spPr>
            <a:xfrm>
              <a:off x="7001550" y="2349791"/>
              <a:ext cx="1476900" cy="788018"/>
            </a:xfrm>
            <a:prstGeom prst="roundRect">
              <a:avLst>
                <a:gd name="adj" fmla="val 16667"/>
              </a:avLst>
            </a:prstGeom>
            <a:solidFill>
              <a:srgbClr val="E3D88B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</a:rPr>
                <a:t>National Federation Z</a:t>
              </a:r>
              <a:endParaRPr/>
            </a:p>
          </p:txBody>
        </p:sp>
        <p:sp>
          <p:nvSpPr>
            <p:cNvPr id="35" name="Google Shape;83;p16"/>
            <p:cNvSpPr txBox="1"/>
            <p:nvPr/>
          </p:nvSpPr>
          <p:spPr>
            <a:xfrm>
              <a:off x="4239237" y="2338609"/>
              <a:ext cx="768600" cy="7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700" dirty="0"/>
                <a:t>...</a:t>
              </a:r>
              <a:endParaRPr sz="3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83215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3471660" y="4499320"/>
            <a:ext cx="4453142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100" cap="none" dirty="0">
                <a:solidFill>
                  <a:srgbClr val="6F2575"/>
                </a:solidFill>
              </a:rPr>
              <a:t>sources: https://www.eoscsecretariat.eu/eosc-symposium-programme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26" y="75238"/>
            <a:ext cx="8060748" cy="44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2389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half" idx="14"/>
          </p:nvPr>
        </p:nvSpPr>
        <p:spPr>
          <a:xfrm>
            <a:off x="6798205" y="802211"/>
            <a:ext cx="2167271" cy="3373033"/>
          </a:xfrm>
        </p:spPr>
        <p:txBody>
          <a:bodyPr/>
          <a:lstStyle/>
          <a:p>
            <a:r>
              <a:rPr lang="en-GB" sz="1600" dirty="0" smtClean="0"/>
              <a:t>It has to be linked to eduGAIN, and both the EOSC and eduGAIN should mutually strengthen each other.</a:t>
            </a:r>
            <a:br>
              <a:rPr lang="en-GB" sz="1600" dirty="0" smtClean="0"/>
            </a:br>
            <a:endParaRPr lang="en-GB" sz="1600" dirty="0" smtClean="0"/>
          </a:p>
          <a:p>
            <a:r>
              <a:rPr lang="en-GB" sz="1600" dirty="0" smtClean="0"/>
              <a:t>Given the broad reach of the EOSC, it may well contain new entities, both from the private sector and from international collaborations and research infrastructures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Linking into the EOSC federation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169854" y="1108200"/>
            <a:ext cx="6537709" cy="3363107"/>
            <a:chOff x="27214" y="227568"/>
            <a:chExt cx="9113940" cy="4688363"/>
          </a:xfrm>
        </p:grpSpPr>
        <p:grpSp>
          <p:nvGrpSpPr>
            <p:cNvPr id="6" name="Google Shape;137;p20"/>
            <p:cNvGrpSpPr/>
            <p:nvPr/>
          </p:nvGrpSpPr>
          <p:grpSpPr>
            <a:xfrm rot="-2698662">
              <a:off x="2162096" y="227568"/>
              <a:ext cx="4970537" cy="4688363"/>
              <a:chOff x="2826768" y="822656"/>
              <a:chExt cx="3420300" cy="3417000"/>
            </a:xfrm>
          </p:grpSpPr>
          <p:sp>
            <p:nvSpPr>
              <p:cNvPr id="17" name="Google Shape;138;p20"/>
              <p:cNvSpPr/>
              <p:nvPr/>
            </p:nvSpPr>
            <p:spPr>
              <a:xfrm rot="16200000">
                <a:off x="2828418" y="821006"/>
                <a:ext cx="3417000" cy="3420300"/>
              </a:xfrm>
              <a:prstGeom prst="ellipse">
                <a:avLst/>
              </a:prstGeom>
              <a:noFill/>
              <a:ln w="19050" cap="flat" cmpd="sng">
                <a:solidFill>
                  <a:srgbClr val="1D7E7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8" name="Google Shape;139;p20"/>
              <p:cNvSpPr/>
              <p:nvPr/>
            </p:nvSpPr>
            <p:spPr>
              <a:xfrm>
                <a:off x="3086810" y="1084370"/>
                <a:ext cx="2896500" cy="2896200"/>
              </a:xfrm>
              <a:prstGeom prst="pie">
                <a:avLst>
                  <a:gd name="adj1" fmla="val 2689583"/>
                  <a:gd name="adj2" fmla="val 13510993"/>
                </a:avLst>
              </a:prstGeom>
              <a:solidFill>
                <a:srgbClr val="83E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grpSp>
          <p:nvGrpSpPr>
            <p:cNvPr id="7" name="Google Shape;140;p20"/>
            <p:cNvGrpSpPr/>
            <p:nvPr/>
          </p:nvGrpSpPr>
          <p:grpSpPr>
            <a:xfrm>
              <a:off x="2847863" y="582510"/>
              <a:ext cx="3574636" cy="3699897"/>
              <a:chOff x="3651573" y="1663782"/>
              <a:chExt cx="1828365" cy="1815900"/>
            </a:xfrm>
          </p:grpSpPr>
          <p:sp>
            <p:nvSpPr>
              <p:cNvPr id="15" name="Google Shape;141;p20"/>
              <p:cNvSpPr/>
              <p:nvPr/>
            </p:nvSpPr>
            <p:spPr>
              <a:xfrm>
                <a:off x="3664038" y="1663782"/>
                <a:ext cx="1815900" cy="1815900"/>
              </a:xfrm>
              <a:prstGeom prst="ellipse">
                <a:avLst/>
              </a:prstGeom>
              <a:solidFill>
                <a:srgbClr val="1B786E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9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6" name="Google Shape;142;p20"/>
              <p:cNvSpPr txBox="1"/>
              <p:nvPr/>
            </p:nvSpPr>
            <p:spPr>
              <a:xfrm>
                <a:off x="3651573" y="2180069"/>
                <a:ext cx="1815900" cy="82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2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All Members</a:t>
                </a:r>
                <a:endParaRPr sz="12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8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Must meet the pertinent requirements of the EOSC AAI Interoperability Framework</a:t>
                </a:r>
                <a:endParaRPr sz="8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100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8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(Service Providers) are functionally equal regardless if they are direct or indirect members</a:t>
                </a:r>
                <a:endParaRPr sz="8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100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8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(Identity Providers) are functionally equal regardless if they are direct or indirect members</a:t>
                </a:r>
                <a:endParaRPr sz="8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1000"/>
                  </a:spcBef>
                  <a:spcAft>
                    <a:spcPts val="0"/>
                  </a:spcAft>
                  <a:buNone/>
                </a:pPr>
                <a:endParaRPr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" name="Google Shape;143;p20"/>
            <p:cNvGrpSpPr/>
            <p:nvPr/>
          </p:nvGrpSpPr>
          <p:grpSpPr>
            <a:xfrm>
              <a:off x="27214" y="1203300"/>
              <a:ext cx="2367056" cy="2417493"/>
              <a:chOff x="2859872" y="853971"/>
              <a:chExt cx="1068600" cy="1068600"/>
            </a:xfrm>
          </p:grpSpPr>
          <p:sp>
            <p:nvSpPr>
              <p:cNvPr id="13" name="Google Shape;144;p20"/>
              <p:cNvSpPr/>
              <p:nvPr/>
            </p:nvSpPr>
            <p:spPr>
              <a:xfrm>
                <a:off x="2859872" y="853971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4" name="Google Shape;145;p20"/>
              <p:cNvSpPr txBox="1"/>
              <p:nvPr/>
            </p:nvSpPr>
            <p:spPr>
              <a:xfrm>
                <a:off x="2875137" y="1055876"/>
                <a:ext cx="1053335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105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Indirect Members</a:t>
                </a: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57150" lvl="0" indent="-11430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Join through the national </a:t>
                </a:r>
                <a: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federations</a:t>
                </a:r>
                <a:b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as </a:t>
                </a: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long as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360000" lvl="1" indent="-23080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○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They are published in eduGAIN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360000" lvl="1" indent="-23080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○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They meet the requirements of the </a:t>
                </a:r>
                <a:r>
                  <a:rPr lang="en-GB" sz="600" dirty="0" err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AAIRoP</a:t>
                </a: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in the EOSC AAI Federations as “Indirect Members”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89999" lvl="0" indent="-1460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Indirect members will not be exported </a:t>
                </a:r>
                <a: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/>
                </a:r>
                <a:b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</a:br>
                <a:r>
                  <a:rPr lang="en-GB" sz="600" dirty="0" smtClean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  back </a:t>
                </a: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to eduGAIN</a:t>
                </a:r>
                <a:endParaRPr sz="6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None/>
                </a:pP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9" name="Google Shape;146;p20"/>
            <p:cNvSpPr txBox="1"/>
            <p:nvPr/>
          </p:nvSpPr>
          <p:spPr>
            <a:xfrm>
              <a:off x="6820176" y="1686592"/>
              <a:ext cx="1241400" cy="10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Lorem ipsum 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" name="Google Shape;147;p20"/>
            <p:cNvGrpSpPr/>
            <p:nvPr/>
          </p:nvGrpSpPr>
          <p:grpSpPr>
            <a:xfrm>
              <a:off x="6749728" y="1177675"/>
              <a:ext cx="2391426" cy="2417493"/>
              <a:chOff x="2859874" y="853971"/>
              <a:chExt cx="1079602" cy="1068600"/>
            </a:xfrm>
          </p:grpSpPr>
          <p:sp>
            <p:nvSpPr>
              <p:cNvPr id="11" name="Google Shape;148;p20"/>
              <p:cNvSpPr/>
              <p:nvPr/>
            </p:nvSpPr>
            <p:spPr>
              <a:xfrm>
                <a:off x="2859874" y="853971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2" name="Google Shape;149;p20"/>
              <p:cNvSpPr txBox="1"/>
              <p:nvPr/>
            </p:nvSpPr>
            <p:spPr>
              <a:xfrm>
                <a:off x="2859875" y="1055876"/>
                <a:ext cx="1079601" cy="73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5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Direct Members</a:t>
                </a: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Join directly the EOSC AAI Federations as long as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360000" lvl="1" indent="-23080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○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They meet the requirements of the </a:t>
                </a:r>
                <a:r>
                  <a:rPr lang="en-GB" sz="600" dirty="0" err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AAIRoP</a:t>
                </a: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 in the EOSC AAI Federations as “Direct Members”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179999" lvl="0" indent="-1460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Roboto"/>
                  <a:buChar char="●"/>
                </a:pPr>
                <a:r>
                  <a:rPr lang="en-GB" sz="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Direct members will be exported to eduGAIN</a:t>
                </a: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spcBef>
                    <a:spcPts val="1600"/>
                  </a:spcBef>
                  <a:spcAft>
                    <a:spcPts val="0"/>
                  </a:spcAft>
                  <a:buNone/>
                </a:pPr>
                <a:endParaRPr sz="105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4644589" y="4339220"/>
            <a:ext cx="4562146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slide graphic: Christos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Kanellopoulos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with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NicolasL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DavideV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and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DavidG</a:t>
            </a:r>
            <a:endParaRPr kumimoji="0" lang="en-GB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980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1265129"/>
            <a:ext cx="4726872" cy="3075700"/>
          </a:xfrm>
        </p:spPr>
        <p:txBody>
          <a:bodyPr/>
          <a:lstStyle/>
          <a:p>
            <a:r>
              <a:rPr lang="en-GB" i="1" dirty="0" smtClean="0">
                <a:solidFill>
                  <a:srgbClr val="6F2575"/>
                </a:solidFill>
              </a:rPr>
              <a:t>… now that new ‘EOSC’ federation </a:t>
            </a:r>
            <a:br>
              <a:rPr lang="en-GB" i="1" dirty="0" smtClean="0">
                <a:solidFill>
                  <a:srgbClr val="6F2575"/>
                </a:solidFill>
              </a:rPr>
            </a:br>
            <a:r>
              <a:rPr lang="en-GB" i="1" dirty="0" smtClean="0">
                <a:solidFill>
                  <a:srgbClr val="6F2575"/>
                </a:solidFill>
              </a:rPr>
              <a:t>needs </a:t>
            </a:r>
            <a:r>
              <a:rPr lang="en-GB" i="1" dirty="0">
                <a:solidFill>
                  <a:srgbClr val="6F2575"/>
                </a:solidFill>
              </a:rPr>
              <a:t>policies and a base </a:t>
            </a:r>
            <a:r>
              <a:rPr lang="en-GB" i="1" dirty="0" smtClean="0">
                <a:solidFill>
                  <a:srgbClr val="6F2575"/>
                </a:solidFill>
              </a:rPr>
              <a:t>line</a:t>
            </a:r>
          </a:p>
          <a:p>
            <a:endParaRPr lang="en-GB" dirty="0">
              <a:solidFill>
                <a:srgbClr val="6F257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inspired by eduGAIN constitution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and other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leveraging existing trust frameworks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and not repeating earlier mistakes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so implement a baseline at the start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But now … turtles all the way down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891414" y="381599"/>
            <a:ext cx="3912159" cy="3913897"/>
            <a:chOff x="2444800" y="443678"/>
            <a:chExt cx="4254254" cy="4256144"/>
          </a:xfrm>
        </p:grpSpPr>
        <p:grpSp>
          <p:nvGrpSpPr>
            <p:cNvPr id="7" name="Google Shape;155;p21"/>
            <p:cNvGrpSpPr/>
            <p:nvPr/>
          </p:nvGrpSpPr>
          <p:grpSpPr>
            <a:xfrm>
              <a:off x="2901514" y="900081"/>
              <a:ext cx="3339000" cy="3339000"/>
              <a:chOff x="2902488" y="902232"/>
              <a:chExt cx="3339000" cy="3339000"/>
            </a:xfrm>
          </p:grpSpPr>
          <p:sp>
            <p:nvSpPr>
              <p:cNvPr id="23" name="Google Shape;156;p21"/>
              <p:cNvSpPr/>
              <p:nvPr/>
            </p:nvSpPr>
            <p:spPr>
              <a:xfrm rot="-5400000">
                <a:off x="2902488" y="902232"/>
                <a:ext cx="3339000" cy="3339000"/>
              </a:xfrm>
              <a:prstGeom prst="ellipse">
                <a:avLst/>
              </a:prstGeom>
              <a:noFill/>
              <a:ln w="19050" cap="flat" cmpd="sng">
                <a:solidFill>
                  <a:srgbClr val="1D7E7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24" name="Google Shape;157;p21"/>
              <p:cNvSpPr/>
              <p:nvPr/>
            </p:nvSpPr>
            <p:spPr>
              <a:xfrm>
                <a:off x="3123738" y="1123632"/>
                <a:ext cx="2896500" cy="2896200"/>
              </a:xfrm>
              <a:prstGeom prst="pie">
                <a:avLst>
                  <a:gd name="adj1" fmla="val 21577108"/>
                  <a:gd name="adj2" fmla="val 16214886"/>
                </a:avLst>
              </a:prstGeom>
              <a:solidFill>
                <a:srgbClr val="83E3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</p:grpSp>
        <p:grpSp>
          <p:nvGrpSpPr>
            <p:cNvPr id="8" name="Google Shape;158;p21"/>
            <p:cNvGrpSpPr/>
            <p:nvPr/>
          </p:nvGrpSpPr>
          <p:grpSpPr>
            <a:xfrm>
              <a:off x="3513546" y="1661631"/>
              <a:ext cx="2114935" cy="1815900"/>
              <a:chOff x="3514520" y="1663782"/>
              <a:chExt cx="2114935" cy="1815900"/>
            </a:xfrm>
          </p:grpSpPr>
          <p:sp>
            <p:nvSpPr>
              <p:cNvPr id="21" name="Google Shape;159;p21"/>
              <p:cNvSpPr/>
              <p:nvPr/>
            </p:nvSpPr>
            <p:spPr>
              <a:xfrm>
                <a:off x="3664038" y="1663782"/>
                <a:ext cx="1815900" cy="1815900"/>
              </a:xfrm>
              <a:prstGeom prst="ellipse">
                <a:avLst/>
              </a:prstGeom>
              <a:solidFill>
                <a:srgbClr val="1B786E"/>
              </a:solidFill>
              <a:ln>
                <a:noFill/>
              </a:ln>
              <a:effectLst>
                <a:outerShdw blurRad="228600" dist="50800" dir="5400000" algn="tl" rotWithShape="0">
                  <a:srgbClr val="000000">
                    <a:alpha val="549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22" name="Google Shape;160;p21"/>
              <p:cNvSpPr txBox="1"/>
              <p:nvPr/>
            </p:nvSpPr>
            <p:spPr>
              <a:xfrm>
                <a:off x="3514520" y="2158482"/>
                <a:ext cx="2114935" cy="826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Trustworthiness</a:t>
                </a:r>
                <a:endParaRPr sz="11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" name="Google Shape;161;p21"/>
            <p:cNvGrpSpPr/>
            <p:nvPr/>
          </p:nvGrpSpPr>
          <p:grpSpPr>
            <a:xfrm>
              <a:off x="4040945" y="443678"/>
              <a:ext cx="1068747" cy="1068600"/>
              <a:chOff x="2859727" y="853971"/>
              <a:chExt cx="1068747" cy="1068600"/>
            </a:xfrm>
          </p:grpSpPr>
          <p:sp>
            <p:nvSpPr>
              <p:cNvPr id="19" name="Google Shape;162;p21"/>
              <p:cNvSpPr/>
              <p:nvPr/>
            </p:nvSpPr>
            <p:spPr>
              <a:xfrm>
                <a:off x="2859873" y="853971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20" name="Google Shape;163;p21"/>
              <p:cNvSpPr txBox="1"/>
              <p:nvPr/>
            </p:nvSpPr>
            <p:spPr>
              <a:xfrm>
                <a:off x="2859727" y="1022196"/>
                <a:ext cx="1068747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7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Assurance Frameworks</a:t>
                </a:r>
                <a:endParaRPr sz="7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" name="Google Shape;164;p21"/>
            <p:cNvGrpSpPr/>
            <p:nvPr/>
          </p:nvGrpSpPr>
          <p:grpSpPr>
            <a:xfrm>
              <a:off x="4021305" y="3631222"/>
              <a:ext cx="1088388" cy="1068600"/>
              <a:chOff x="5204482" y="3234278"/>
              <a:chExt cx="1088388" cy="1068600"/>
            </a:xfrm>
          </p:grpSpPr>
          <p:sp>
            <p:nvSpPr>
              <p:cNvPr id="17" name="Google Shape;165;p21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18" name="Google Shape;166;p21"/>
              <p:cNvSpPr txBox="1"/>
              <p:nvPr/>
            </p:nvSpPr>
            <p:spPr>
              <a:xfrm>
                <a:off x="5204482" y="3402503"/>
                <a:ext cx="1088388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7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Sirtfi</a:t>
                </a:r>
                <a:endParaRPr sz="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" name="Google Shape;167;p21"/>
            <p:cNvGrpSpPr/>
            <p:nvPr/>
          </p:nvGrpSpPr>
          <p:grpSpPr>
            <a:xfrm>
              <a:off x="2444800" y="2038874"/>
              <a:ext cx="1068747" cy="1068600"/>
              <a:chOff x="5214302" y="3234278"/>
              <a:chExt cx="1068747" cy="1068600"/>
            </a:xfrm>
          </p:grpSpPr>
          <p:sp>
            <p:nvSpPr>
              <p:cNvPr id="15" name="Google Shape;168;p21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16" name="Google Shape;169;p21"/>
              <p:cNvSpPr txBox="1"/>
              <p:nvPr/>
            </p:nvSpPr>
            <p:spPr>
              <a:xfrm>
                <a:off x="5214302" y="3402503"/>
                <a:ext cx="1068747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7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GÉANT Code of Conduct</a:t>
                </a:r>
                <a:endParaRPr sz="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2" name="Google Shape;170;p21"/>
            <p:cNvGrpSpPr/>
            <p:nvPr/>
          </p:nvGrpSpPr>
          <p:grpSpPr>
            <a:xfrm>
              <a:off x="5630454" y="2038874"/>
              <a:ext cx="1068600" cy="1068600"/>
              <a:chOff x="5214448" y="3234278"/>
              <a:chExt cx="1068600" cy="1068600"/>
            </a:xfrm>
          </p:grpSpPr>
          <p:sp>
            <p:nvSpPr>
              <p:cNvPr id="13" name="Google Shape;171;p21"/>
              <p:cNvSpPr/>
              <p:nvPr/>
            </p:nvSpPr>
            <p:spPr>
              <a:xfrm>
                <a:off x="5214448" y="3234278"/>
                <a:ext cx="1068600" cy="1068600"/>
              </a:xfrm>
              <a:prstGeom prst="ellipse">
                <a:avLst/>
              </a:prstGeom>
              <a:solidFill>
                <a:srgbClr val="155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/>
              </a:p>
            </p:txBody>
          </p:sp>
          <p:sp>
            <p:nvSpPr>
              <p:cNvPr id="14" name="Google Shape;172;p21"/>
              <p:cNvSpPr txBox="1"/>
              <p:nvPr/>
            </p:nvSpPr>
            <p:spPr>
              <a:xfrm>
                <a:off x="5216273" y="3402503"/>
                <a:ext cx="1064805" cy="732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7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Support for Research &amp; Scholarship</a:t>
                </a:r>
                <a:endParaRPr sz="7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644589" y="4339220"/>
            <a:ext cx="4562146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slide graphic: Christos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Kanellopoulos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with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NicolasL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DavideV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and 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DavidG</a:t>
            </a:r>
            <a:endParaRPr kumimoji="0" lang="en-GB" sz="105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922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t="20000" b="13291"/>
          <a:stretch/>
        </p:blipFill>
        <p:spPr>
          <a:xfrm>
            <a:off x="0" y="-1"/>
            <a:ext cx="9144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3" y="1971886"/>
            <a:ext cx="5242545" cy="2537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5" y="399839"/>
            <a:ext cx="3582465" cy="24504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b="1" dirty="0"/>
              <a:t>So if not the AAI … who then</a:t>
            </a:r>
            <a:r>
              <a:rPr lang="en-GB" b="1" dirty="0" smtClean="0"/>
              <a:t>?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62" y="2423924"/>
            <a:ext cx="5057227" cy="2547915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14773" y="878087"/>
            <a:ext cx="4973532" cy="800219"/>
          </a:xfrm>
        </p:spPr>
        <p:txBody>
          <a:bodyPr/>
          <a:lstStyle/>
          <a:p>
            <a:r>
              <a:rPr lang="en-GB" dirty="0" smtClean="0"/>
              <a:t>do we face </a:t>
            </a:r>
            <a:br>
              <a:rPr lang="en-GB" dirty="0" smtClean="0"/>
            </a:br>
            <a:r>
              <a:rPr lang="en-GB" dirty="0" smtClean="0"/>
              <a:t>an </a:t>
            </a:r>
            <a:r>
              <a:rPr lang="en-GB" dirty="0"/>
              <a:t>unbounded challenge?</a:t>
            </a:r>
          </a:p>
        </p:txBody>
      </p:sp>
    </p:spTree>
    <p:extLst>
      <p:ext uri="{BB962C8B-B14F-4D97-AF65-F5344CB8AC3E}">
        <p14:creationId xmlns:p14="http://schemas.microsoft.com/office/powerpoint/2010/main" val="8335324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02290"/>
            <a:ext cx="8780615" cy="3232276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Service providers should be at - or grow towards - a mature security stance</a:t>
            </a:r>
          </a:p>
          <a:p>
            <a:endParaRPr lang="en-GB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an </a:t>
            </a:r>
            <a:r>
              <a:rPr lang="en-GB" b="1" dirty="0" smtClean="0">
                <a:solidFill>
                  <a:srgbClr val="6F2575"/>
                </a:solidFill>
              </a:rPr>
              <a:t>infrastructure </a:t>
            </a:r>
            <a:r>
              <a:rPr lang="en-GB" dirty="0" smtClean="0">
                <a:solidFill>
                  <a:srgbClr val="6F2575"/>
                </a:solidFill>
              </a:rPr>
              <a:t>– both providing and using services – can provide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coordination amongst similar services, making that much easier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security merit is that service providers in an infrastructure can </a:t>
            </a:r>
            <a:br>
              <a:rPr lang="en-GB" dirty="0" smtClean="0">
                <a:solidFill>
                  <a:srgbClr val="6F2575"/>
                </a:solidFill>
              </a:rPr>
            </a:br>
            <a:r>
              <a:rPr lang="en-GB" b="1" dirty="0" smtClean="0">
                <a:solidFill>
                  <a:srgbClr val="6F2575"/>
                </a:solidFill>
              </a:rPr>
              <a:t>benefit from their commonalities </a:t>
            </a:r>
            <a:r>
              <a:rPr lang="en-GB" dirty="0" smtClean="0">
                <a:solidFill>
                  <a:srgbClr val="6F2575"/>
                </a:solidFill>
              </a:rPr>
              <a:t>in response &amp; security management</a:t>
            </a:r>
            <a:endParaRPr lang="en-GB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6F2575"/>
                </a:solidFill>
              </a:rPr>
              <a:t>and for the EOSC that a mature security capability can be structured at the infrastructure level in a scalable way across many service providers</a:t>
            </a:r>
          </a:p>
          <a:p>
            <a:endParaRPr lang="en-GB" sz="1000" dirty="0" smtClean="0">
              <a:solidFill>
                <a:srgbClr val="6F2575"/>
              </a:solidFill>
            </a:endParaRPr>
          </a:p>
          <a:p>
            <a:r>
              <a:rPr lang="en-GB" i="1" dirty="0" smtClean="0">
                <a:solidFill>
                  <a:srgbClr val="6F2575"/>
                </a:solidFill>
              </a:rPr>
              <a:t>and remember ‘services</a:t>
            </a:r>
            <a:r>
              <a:rPr lang="en-GB" i="1" dirty="0">
                <a:solidFill>
                  <a:srgbClr val="6F2575"/>
                </a:solidFill>
              </a:rPr>
              <a:t>’ are very </a:t>
            </a:r>
            <a:r>
              <a:rPr lang="en-GB" i="1" dirty="0" smtClean="0">
                <a:solidFill>
                  <a:srgbClr val="6F2575"/>
                </a:solidFill>
              </a:rPr>
              <a:t>broad and includes data, publications, &amp;c</a:t>
            </a:r>
            <a:endParaRPr lang="en-GB" i="1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What we expect in the infrastructures and services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42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Profiting from having a common set of services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27" y="1441797"/>
            <a:ext cx="4262759" cy="298268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39" y="997028"/>
            <a:ext cx="5141335" cy="2928398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587986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967796"/>
            <a:ext cx="8354730" cy="3373033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6F2575"/>
                </a:solidFill>
              </a:rPr>
              <a:t>information security management maturity</a:t>
            </a:r>
            <a:br>
              <a:rPr lang="en-GB" sz="2400" dirty="0" smtClean="0">
                <a:solidFill>
                  <a:srgbClr val="6F2575"/>
                </a:solidFill>
              </a:rPr>
            </a:br>
            <a:r>
              <a:rPr lang="en-GB" sz="2400" i="1" dirty="0" smtClean="0">
                <a:solidFill>
                  <a:srgbClr val="847820"/>
                </a:solidFill>
              </a:rPr>
              <a:t>looking after service integrity</a:t>
            </a:r>
            <a:r>
              <a:rPr lang="en-GB" sz="2400" i="1" dirty="0">
                <a:solidFill>
                  <a:srgbClr val="847820"/>
                </a:solidFill>
              </a:rPr>
              <a:t>, </a:t>
            </a:r>
            <a:r>
              <a:rPr lang="en-GB" sz="2400" i="1" dirty="0" smtClean="0">
                <a:solidFill>
                  <a:srgbClr val="847820"/>
                </a:solidFill>
              </a:rPr>
              <a:t>responsive contacts, also for exercises, and monitoring for intrusions &amp; vulnerabilities</a:t>
            </a:r>
            <a:endParaRPr lang="en-GB" sz="2400" i="1" dirty="0">
              <a:solidFill>
                <a:srgbClr val="84782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F2575"/>
                </a:solidFill>
              </a:rPr>
              <a:t>vulnerability </a:t>
            </a:r>
            <a:r>
              <a:rPr lang="en-GB" sz="2400" dirty="0" smtClean="0">
                <a:solidFill>
                  <a:srgbClr val="6F2575"/>
                </a:solidFill>
              </a:rPr>
              <a:t>assessment and management</a:t>
            </a:r>
            <a:br>
              <a:rPr lang="en-GB" sz="2400" dirty="0" smtClean="0">
                <a:solidFill>
                  <a:srgbClr val="6F2575"/>
                </a:solidFill>
              </a:rPr>
            </a:br>
            <a:r>
              <a:rPr lang="en-GB" sz="2400" i="1" dirty="0" smtClean="0">
                <a:solidFill>
                  <a:srgbClr val="847820"/>
                </a:solidFill>
              </a:rPr>
              <a:t>pro-active </a:t>
            </a:r>
            <a:r>
              <a:rPr lang="en-GB" sz="2400" i="1" dirty="0">
                <a:solidFill>
                  <a:srgbClr val="847820"/>
                </a:solidFill>
              </a:rPr>
              <a:t>security </a:t>
            </a:r>
            <a:r>
              <a:rPr lang="en-GB" sz="2400" i="1" dirty="0" smtClean="0">
                <a:solidFill>
                  <a:srgbClr val="847820"/>
                </a:solidFill>
              </a:rPr>
              <a:t>management in general</a:t>
            </a:r>
            <a:endParaRPr lang="en-GB" sz="2400" i="1" dirty="0">
              <a:solidFill>
                <a:srgbClr val="84782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F2575"/>
                </a:solidFill>
              </a:rPr>
              <a:t>incident response and resolution </a:t>
            </a:r>
            <a:r>
              <a:rPr lang="en-GB" sz="2400" dirty="0" smtClean="0">
                <a:solidFill>
                  <a:srgbClr val="6F2575"/>
                </a:solidFill>
              </a:rPr>
              <a:t>within </a:t>
            </a:r>
            <a:r>
              <a:rPr lang="en-GB" sz="2400" dirty="0">
                <a:solidFill>
                  <a:srgbClr val="6F2575"/>
                </a:solidFill>
              </a:rPr>
              <a:t>the infrastructure </a:t>
            </a:r>
            <a:r>
              <a:rPr lang="en-GB" sz="2400" dirty="0" smtClean="0">
                <a:solidFill>
                  <a:srgbClr val="6F2575"/>
                </a:solidFill>
              </a:rPr>
              <a:t>and service</a:t>
            </a:r>
            <a:br>
              <a:rPr lang="en-GB" sz="2400" dirty="0" smtClean="0">
                <a:solidFill>
                  <a:srgbClr val="6F2575"/>
                </a:solidFill>
              </a:rPr>
            </a:br>
            <a:r>
              <a:rPr lang="en-GB" sz="2400" i="1" dirty="0" smtClean="0">
                <a:solidFill>
                  <a:srgbClr val="847820"/>
                </a:solidFill>
              </a:rPr>
              <a:t>and smooth collaboration with the (EOSC) core team</a:t>
            </a:r>
            <a:endParaRPr lang="en-GB" sz="2400" dirty="0">
              <a:solidFill>
                <a:srgbClr val="84782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Complementarity within the service &amp; infrastructures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4407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>
          <a:xfrm>
            <a:off x="4348481" y="967071"/>
            <a:ext cx="4559404" cy="1821849"/>
          </a:xfrm>
          <a:ln>
            <a:solidFill>
              <a:srgbClr val="E3D88B"/>
            </a:solidFill>
          </a:ln>
        </p:spPr>
        <p:txBody>
          <a:bodyPr lIns="45720"/>
          <a:lstStyle/>
          <a:p>
            <a:r>
              <a:rPr lang="en-GB" sz="1800" b="1" dirty="0" smtClean="0">
                <a:solidFill>
                  <a:srgbClr val="6F2575"/>
                </a:solidFill>
              </a:rPr>
              <a:t>e-Infrastructures, services,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service security &amp; integrity, responsiveness, compliance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vulnerability management and </a:t>
            </a:r>
            <a:br>
              <a:rPr lang="en-GB" sz="1600" dirty="0" smtClean="0"/>
            </a:br>
            <a:r>
              <a:rPr lang="en-GB" sz="1600" dirty="0" smtClean="0"/>
              <a:t>pro-active security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incident </a:t>
            </a:r>
            <a:r>
              <a:rPr lang="en-GB" sz="1600" dirty="0"/>
              <a:t>response and resolution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within </a:t>
            </a:r>
            <a:r>
              <a:rPr lang="en-GB" sz="1600" dirty="0"/>
              <a:t>the infrastructure or </a:t>
            </a:r>
            <a:r>
              <a:rPr lang="en-GB" sz="1600" dirty="0" smtClean="0"/>
              <a:t>service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</p:spPr>
        <p:txBody>
          <a:bodyPr/>
          <a:lstStyle/>
          <a:p>
            <a:r>
              <a:rPr lang="en-GB" dirty="0" smtClean="0"/>
              <a:t>Thus even generic capabilities will be widely distributed</a:t>
            </a:r>
            <a:endParaRPr lang="en-GB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238125" y="967069"/>
            <a:ext cx="3942715" cy="2502571"/>
          </a:xfrm>
          <a:prstGeom prst="rect">
            <a:avLst/>
          </a:prstGeom>
          <a:ln w="12700">
            <a:solidFill>
              <a:srgbClr val="E3D88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20" tIns="0" rIns="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dirty="0" smtClean="0">
                <a:solidFill>
                  <a:srgbClr val="6F2575"/>
                </a:solidFill>
              </a:rPr>
              <a:t>EOSC ‘Portal’ and ecosystem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/>
              <a:t>s</a:t>
            </a:r>
            <a:r>
              <a:rPr lang="en-GB" sz="1600" dirty="0" smtClean="0"/>
              <a:t>ecurity for a loosely coupled ecosystem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risk management for collective services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security baselining and trust marking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training and capability enhancement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coherence of response, </a:t>
            </a:r>
            <a:br>
              <a:rPr lang="en-GB" sz="1600" dirty="0" smtClean="0"/>
            </a:br>
            <a:r>
              <a:rPr lang="en-GB" sz="1600" dirty="0" smtClean="0"/>
              <a:t>community readiness/collaboration, </a:t>
            </a:r>
            <a:br>
              <a:rPr lang="en-GB" sz="1600" dirty="0" smtClean="0"/>
            </a:br>
            <a:r>
              <a:rPr lang="en-GB" sz="1600" dirty="0" smtClean="0"/>
              <a:t>and information sharing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600" dirty="0" smtClean="0"/>
              <a:t>resolution, forensics, resolution and remediation for core and stakeholders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346993"/>
            <a:ext cx="9144000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000" cap="none" dirty="0" smtClean="0">
                <a:solidFill>
                  <a:srgbClr val="6F2575"/>
                </a:solidFill>
              </a:rPr>
              <a:t>See also</a:t>
            </a:r>
            <a:r>
              <a:rPr lang="en-GB" sz="1000" i="1" cap="none" dirty="0" smtClean="0">
                <a:solidFill>
                  <a:srgbClr val="6F2575"/>
                </a:solidFill>
              </a:rPr>
              <a:t> </a:t>
            </a:r>
            <a:r>
              <a:rPr lang="en-GB" sz="1000" i="1" cap="none" dirty="0">
                <a:solidFill>
                  <a:srgbClr val="6F2575"/>
                </a:solidFill>
              </a:rPr>
              <a:t>Trust Coordination for Research Collaboration in the EOSC </a:t>
            </a:r>
            <a:r>
              <a:rPr lang="en-GB" sz="1000" i="1" cap="none" dirty="0" smtClean="0">
                <a:solidFill>
                  <a:srgbClr val="6F2575"/>
                </a:solidFill>
              </a:rPr>
              <a:t>era,</a:t>
            </a:r>
            <a:r>
              <a:rPr lang="en-GB" sz="1000" cap="none" dirty="0" smtClean="0">
                <a:solidFill>
                  <a:srgbClr val="6F2575"/>
                </a:solidFill>
              </a:rPr>
              <a:t> February 2020, https</a:t>
            </a:r>
            <a:r>
              <a:rPr lang="en-GB" sz="1000" cap="none" dirty="0">
                <a:solidFill>
                  <a:srgbClr val="6F2575"/>
                </a:solidFill>
              </a:rPr>
              <a:t>://</a:t>
            </a:r>
            <a:r>
              <a:rPr lang="en-GB" sz="1000" cap="none" dirty="0" smtClean="0">
                <a:solidFill>
                  <a:srgbClr val="6F2575"/>
                </a:solidFill>
              </a:rPr>
              <a:t>g.nikhef.nl/eosc-sec-wp; https</a:t>
            </a:r>
            <a:r>
              <a:rPr lang="en-GB" sz="1000" cap="none" dirty="0">
                <a:solidFill>
                  <a:srgbClr val="6F2575"/>
                </a:solidFill>
              </a:rPr>
              <a:t>://doi.org/10.5281/zenodo.3674676</a:t>
            </a:r>
            <a:endParaRPr kumimoji="0" lang="en-GB" sz="10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8481" y="2890210"/>
            <a:ext cx="1828799" cy="118872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EGI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73801" y="2890209"/>
            <a:ext cx="1828799" cy="1188720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EUDAT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8246" y="3194349"/>
            <a:ext cx="41036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2354" y="3537764"/>
            <a:ext cx="1184408" cy="441146"/>
          </a:xfrm>
          <a:prstGeom prst="rect">
            <a:avLst/>
          </a:prstGeom>
          <a:solidFill>
            <a:srgbClr val="6F257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membership contributions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0080" y="3569659"/>
            <a:ext cx="353882" cy="379591"/>
          </a:xfrm>
          <a:prstGeom prst="rect">
            <a:avLst/>
          </a:prstGeom>
          <a:solidFill>
            <a:srgbClr val="6F257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VA</a:t>
            </a:r>
            <a:b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core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7711063" y="3346070"/>
            <a:ext cx="1188720" cy="276999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GEANT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8125" y="3711829"/>
            <a:ext cx="3942715" cy="276999"/>
          </a:xfrm>
          <a:prstGeom prst="rect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cap="none" dirty="0" smtClean="0">
                <a:solidFill>
                  <a:srgbClr val="6F257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Core in EOSC-Future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093" y="3715939"/>
            <a:ext cx="491747" cy="2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41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11944"/>
          <a:stretch/>
        </p:blipFill>
        <p:spPr>
          <a:xfrm>
            <a:off x="1" y="-1"/>
            <a:ext cx="9144000" cy="4572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857902"/>
            <a:ext cx="8669759" cy="2592563"/>
          </a:xfrm>
          <a:solidFill>
            <a:srgbClr val="000000">
              <a:alpha val="50000"/>
            </a:srgbClr>
          </a:solidFill>
        </p:spPr>
        <p:txBody>
          <a:bodyPr lIns="91440" tIns="45720" rIns="91440" bIns="45720"/>
          <a:lstStyle/>
          <a:p>
            <a:r>
              <a:rPr lang="en-GB" sz="1800" b="1" dirty="0" smtClean="0">
                <a:solidFill>
                  <a:srgbClr val="E3D88B"/>
                </a:solidFill>
              </a:rPr>
              <a:t>Or can we do better?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a baseline </a:t>
            </a:r>
            <a:r>
              <a:rPr lang="en-GB" sz="1800" dirty="0">
                <a:solidFill>
                  <a:srgbClr val="E3D88B"/>
                </a:solidFill>
              </a:rPr>
              <a:t>policy </a:t>
            </a:r>
            <a:r>
              <a:rPr lang="en-GB" sz="1800" dirty="0" smtClean="0">
                <a:solidFill>
                  <a:srgbClr val="E3D88B"/>
                </a:solidFill>
              </a:rPr>
              <a:t>bringing </a:t>
            </a:r>
            <a:r>
              <a:rPr lang="en-GB" sz="1800" dirty="0">
                <a:solidFill>
                  <a:srgbClr val="E3D88B"/>
                </a:solidFill>
              </a:rPr>
              <a:t>enough trust </a:t>
            </a:r>
            <a:r>
              <a:rPr lang="en-GB" sz="1800" dirty="0" smtClean="0">
                <a:solidFill>
                  <a:srgbClr val="E3D88B"/>
                </a:solidFill>
              </a:rPr>
              <a:t>to keep </a:t>
            </a:r>
            <a:r>
              <a:rPr lang="en-GB" sz="1800" dirty="0">
                <a:solidFill>
                  <a:srgbClr val="E3D88B"/>
                </a:solidFill>
              </a:rPr>
              <a:t>an EOSC-like ecosystem </a:t>
            </a:r>
            <a:r>
              <a:rPr lang="en-GB" sz="1800" dirty="0" smtClean="0">
                <a:solidFill>
                  <a:srgbClr val="E3D88B"/>
                </a:solidFill>
              </a:rPr>
              <a:t>secure?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</a:t>
            </a:r>
            <a:r>
              <a:rPr lang="en-GB" sz="1800" dirty="0">
                <a:solidFill>
                  <a:srgbClr val="E3D88B"/>
                </a:solidFill>
              </a:rPr>
              <a:t>service providers act </a:t>
            </a:r>
            <a:r>
              <a:rPr lang="en-GB" sz="1800" dirty="0" smtClean="0">
                <a:solidFill>
                  <a:srgbClr val="E3D88B"/>
                </a:solidFill>
              </a:rPr>
              <a:t>collectively in </a:t>
            </a:r>
            <a:r>
              <a:rPr lang="en-GB" sz="1800" dirty="0">
                <a:solidFill>
                  <a:srgbClr val="E3D88B"/>
                </a:solidFill>
              </a:rPr>
              <a:t>the common interest?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diverse policy </a:t>
            </a:r>
            <a:r>
              <a:rPr lang="en-GB" sz="1800" dirty="0">
                <a:solidFill>
                  <a:srgbClr val="E3D88B"/>
                </a:solidFill>
              </a:rPr>
              <a:t>and assurance </a:t>
            </a:r>
            <a:r>
              <a:rPr lang="en-GB" sz="1800" dirty="0" smtClean="0">
                <a:solidFill>
                  <a:srgbClr val="E3D88B"/>
                </a:solidFill>
              </a:rPr>
              <a:t>establish </a:t>
            </a:r>
            <a:r>
              <a:rPr lang="en-GB" sz="1800" dirty="0">
                <a:solidFill>
                  <a:srgbClr val="E3D88B"/>
                </a:solidFill>
              </a:rPr>
              <a:t>a </a:t>
            </a:r>
            <a:r>
              <a:rPr lang="en-GB" sz="1800" dirty="0" smtClean="0">
                <a:solidFill>
                  <a:srgbClr val="E3D88B"/>
                </a:solidFill>
              </a:rPr>
              <a:t>common reputation for </a:t>
            </a:r>
            <a:r>
              <a:rPr lang="en-GB" sz="1800" dirty="0">
                <a:solidFill>
                  <a:srgbClr val="E3D88B"/>
                </a:solidFill>
              </a:rPr>
              <a:t>services?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will </a:t>
            </a:r>
            <a:r>
              <a:rPr lang="en-GB" sz="1800" dirty="0">
                <a:solidFill>
                  <a:srgbClr val="E3D88B"/>
                </a:solidFill>
              </a:rPr>
              <a:t>provider self-assessment and mitigation of key risks, be seen as ‘good value’?</a:t>
            </a:r>
          </a:p>
          <a:p>
            <a:endParaRPr lang="en-GB" sz="1800" dirty="0" smtClean="0">
              <a:solidFill>
                <a:srgbClr val="E3D88B"/>
              </a:solidFill>
            </a:endParaRPr>
          </a:p>
          <a:p>
            <a:r>
              <a:rPr lang="en-GB" sz="1800" b="1" dirty="0" smtClean="0">
                <a:solidFill>
                  <a:srgbClr val="E3D88B"/>
                </a:solidFill>
              </a:rPr>
              <a:t>And do the users care?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E3D88B"/>
                </a:solidFill>
              </a:rPr>
              <a:t>and: </a:t>
            </a:r>
            <a:r>
              <a:rPr lang="en-GB" sz="1800" i="1" dirty="0" smtClean="0">
                <a:solidFill>
                  <a:srgbClr val="E3D88B"/>
                </a:solidFill>
              </a:rPr>
              <a:t>care enough </a:t>
            </a:r>
            <a:r>
              <a:rPr lang="en-GB" sz="1800" dirty="0" smtClean="0">
                <a:solidFill>
                  <a:srgbClr val="E3D88B"/>
                </a:solidFill>
              </a:rPr>
              <a:t>to make trust and security worth the cost for service providers?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Common questions – open answers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130629" y="4391674"/>
            <a:ext cx="2013372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900" cap="none" dirty="0">
                <a:solidFill>
                  <a:srgbClr val="6F2575"/>
                </a:solidFill>
              </a:rPr>
              <a:t>Photo by </a:t>
            </a:r>
            <a:r>
              <a:rPr lang="en-GB" sz="900" cap="none" dirty="0" err="1">
                <a:solidFill>
                  <a:srgbClr val="6F2575"/>
                </a:solidFill>
              </a:rPr>
              <a:t>Yash</a:t>
            </a:r>
            <a:r>
              <a:rPr lang="en-GB" sz="900" cap="none" dirty="0">
                <a:solidFill>
                  <a:srgbClr val="6F2575"/>
                </a:solidFill>
              </a:rPr>
              <a:t> </a:t>
            </a:r>
            <a:r>
              <a:rPr lang="en-GB" sz="900" cap="none" dirty="0" err="1">
                <a:solidFill>
                  <a:srgbClr val="6F2575"/>
                </a:solidFill>
              </a:rPr>
              <a:t>Prajapati</a:t>
            </a:r>
            <a:r>
              <a:rPr lang="en-GB" sz="900" cap="none" dirty="0">
                <a:solidFill>
                  <a:srgbClr val="6F2575"/>
                </a:solidFill>
              </a:rPr>
              <a:t> on </a:t>
            </a:r>
            <a:r>
              <a:rPr lang="en-GB" sz="900" cap="none" dirty="0" err="1">
                <a:solidFill>
                  <a:srgbClr val="6F2575"/>
                </a:solidFill>
              </a:rPr>
              <a:t>Unsplash</a:t>
            </a:r>
            <a:endParaRPr kumimoji="0" lang="en-GB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265271" y="768607"/>
            <a:ext cx="8669759" cy="890106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40" tIns="45720" rIns="91440" bIns="4572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GB" sz="1800" b="1" i="1" dirty="0" smtClean="0">
                <a:solidFill>
                  <a:srgbClr val="6F2575"/>
                </a:solidFill>
              </a:rPr>
              <a:t>Will a core team – incident response and forensics experts and coordinators – be busied consistently with service-specific response, where the portal would not be able to add to the trust of its participating providers?</a:t>
            </a:r>
            <a:endParaRPr lang="en-GB" sz="1800" b="1" i="1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6228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689600" y="2280448"/>
            <a:ext cx="4293502" cy="1313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algn="r" defTabSz="457200"/>
            <a:r>
              <a:rPr lang="en-GB" sz="12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ased on the </a:t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white paper co-authored with </a:t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Jens Jensen, Dave Kelsey,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Daniel 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Kou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řil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 Maarten </a:t>
            </a:r>
            <a:r>
              <a:rPr kumimoji="0" lang="en-GB" sz="1200" i="1" u="none" strike="noStrike" cap="none" spc="0" normalizeH="0" baseline="0" dirty="0" err="1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Kremers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and Hannah Short</a:t>
            </a: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and on discussions in the EOSC Future </a:t>
            </a:r>
            <a:b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GB" sz="1200" i="1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Security</a:t>
            </a:r>
            <a:r>
              <a:rPr kumimoji="0" lang="en-GB" sz="1200" i="1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Operations &amp; Policy </a:t>
            </a:r>
            <a:r>
              <a:rPr lang="en-GB" sz="12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</a:t>
            </a:r>
            <a:endParaRPr kumimoji="0" lang="en-GB" sz="1200" i="1" u="none" strike="noStrike" cap="none" spc="0" normalizeH="0" baseline="0" dirty="0">
              <a:ln>
                <a:noFill/>
              </a:ln>
              <a:solidFill>
                <a:srgbClr val="E3D88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0566" y="4582002"/>
            <a:ext cx="5046253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defTabSz="457200"/>
            <a:r>
              <a:rPr kumimoji="0" lang="en-GB" sz="1000" u="none" strike="noStrike" cap="none" spc="0" normalizeH="0" baseline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long read</a:t>
            </a:r>
            <a:r>
              <a:rPr lang="en-GB" sz="1000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-GB" sz="1000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GB" sz="1000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000" cap="none" dirty="0" err="1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Groep</a:t>
            </a:r>
            <a:r>
              <a:rPr lang="en-GB" sz="1000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David </a:t>
            </a:r>
            <a:r>
              <a:rPr lang="en-GB" sz="1000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L. </a:t>
            </a:r>
            <a:r>
              <a:rPr lang="en-GB" sz="1000" i="1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 al</a:t>
            </a:r>
            <a:r>
              <a:rPr lang="en-GB" sz="10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., </a:t>
            </a:r>
            <a:r>
              <a:rPr lang="en-GB" sz="1000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Trust Coordination for Research Collaboration in the EOSC </a:t>
            </a:r>
            <a:r>
              <a:rPr lang="en-GB" sz="1000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era</a:t>
            </a:r>
            <a:r>
              <a:rPr lang="en-GB" sz="10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GB" sz="1000" i="1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GB" sz="1000" cap="none" dirty="0" smtClean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</a:t>
            </a:r>
            <a:r>
              <a:rPr lang="en-GB" sz="1000" cap="none" dirty="0">
                <a:solidFill>
                  <a:srgbClr val="E3D88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://doi.org/10.5281/zenodo.3674677</a:t>
            </a:r>
            <a:endParaRPr kumimoji="0" lang="en-GB" sz="1000" u="none" strike="noStrike" cap="none" spc="0" normalizeH="0" baseline="0" dirty="0">
              <a:ln>
                <a:noFill/>
              </a:ln>
              <a:solidFill>
                <a:srgbClr val="E3D88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3256214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35716"/>
            <a:ext cx="8669759" cy="3373033"/>
          </a:xfrm>
        </p:spPr>
        <p:txBody>
          <a:bodyPr/>
          <a:lstStyle/>
          <a:p>
            <a:r>
              <a:rPr lang="en-GB" sz="1800" dirty="0" smtClean="0">
                <a:solidFill>
                  <a:srgbClr val="6F2575"/>
                </a:solidFill>
              </a:rPr>
              <a:t>Almost regardless of what happens next, we do need comprehensive security for the EOSC. If we don’t act, or leave corners open, it will some back to haunt 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what the EOSC will be, is still being shaped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yet connecting services, content, data will happen, and 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on a </a:t>
            </a:r>
            <a:r>
              <a:rPr lang="en-GB" sz="1800" i="1" dirty="0" smtClean="0">
                <a:solidFill>
                  <a:srgbClr val="6F2575"/>
                </a:solidFill>
              </a:rPr>
              <a:t>much wider, more distributed, </a:t>
            </a:r>
            <a:r>
              <a:rPr lang="en-GB" sz="1800" dirty="0" smtClean="0">
                <a:solidFill>
                  <a:srgbClr val="6F2575"/>
                </a:solidFill>
              </a:rPr>
              <a:t>and </a:t>
            </a:r>
            <a:r>
              <a:rPr lang="en-GB" sz="1800" i="1" dirty="0" smtClean="0">
                <a:solidFill>
                  <a:srgbClr val="6F2575"/>
                </a:solidFill>
              </a:rPr>
              <a:t>multi-stakeholder </a:t>
            </a:r>
            <a:r>
              <a:rPr lang="en-GB" sz="1800" dirty="0" smtClean="0">
                <a:solidFill>
                  <a:srgbClr val="6F2575"/>
                </a:solidFill>
              </a:rPr>
              <a:t>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6F2575"/>
              </a:solidFill>
            </a:endParaRPr>
          </a:p>
          <a:p>
            <a:r>
              <a:rPr lang="en-GB" sz="1800" dirty="0" smtClean="0">
                <a:solidFill>
                  <a:srgbClr val="6F2575"/>
                </a:solidFill>
              </a:rPr>
              <a:t>We need to engage with the new and evolving stakeholders who will not know us 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– and likely not trust us – until we gain such trust outside our ‘usual’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education, awareness and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security exercises based on recognised trust frameworks + Rules of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ensure collaboration of everyone when time comes – we need the portal on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operational expertise, forensics, remediation, and demonstrable practical impact 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are key to success!</a:t>
            </a:r>
            <a:endParaRPr lang="en-GB" sz="18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Planning ahead!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924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18911" b="2277"/>
          <a:stretch/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837424"/>
            <a:ext cx="8669759" cy="3644521"/>
          </a:xfrm>
          <a:solidFill>
            <a:srgbClr val="000000">
              <a:alpha val="50000"/>
            </a:srgbClr>
          </a:solidFill>
        </p:spPr>
        <p:txBody>
          <a:bodyPr lIns="91440" tIns="91440" rIns="91440" bIns="91440"/>
          <a:lstStyle/>
          <a:p>
            <a:r>
              <a:rPr lang="en-GB" dirty="0" smtClean="0">
                <a:solidFill>
                  <a:srgbClr val="E3D88B"/>
                </a:solidFill>
              </a:rPr>
              <a:t>Like almost any EU endeavour, EOSC is a process</a:t>
            </a:r>
          </a:p>
          <a:p>
            <a:endParaRPr lang="en-GB" sz="1000" dirty="0" smtClean="0">
              <a:solidFill>
                <a:srgbClr val="E3D88B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E3D88B"/>
                </a:solidFill>
              </a:rPr>
              <a:t>EOSC</a:t>
            </a:r>
            <a:r>
              <a:rPr lang="en-GB" b="1" dirty="0" smtClean="0">
                <a:solidFill>
                  <a:srgbClr val="E3D88B"/>
                </a:solidFill>
              </a:rPr>
              <a:t> Pilot</a:t>
            </a:r>
            <a:r>
              <a:rPr lang="en-GB" dirty="0" smtClean="0">
                <a:solidFill>
                  <a:srgbClr val="E3D88B"/>
                </a:solidFill>
              </a:rPr>
              <a:t>, </a:t>
            </a:r>
            <a:r>
              <a:rPr lang="en-GB" i="1" dirty="0" smtClean="0">
                <a:solidFill>
                  <a:srgbClr val="E3D88B"/>
                </a:solidFill>
              </a:rPr>
              <a:t>the design study project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E3D88B"/>
                </a:solidFill>
              </a:rPr>
              <a:t>EOSC </a:t>
            </a:r>
            <a:r>
              <a:rPr lang="en-GB" b="1" dirty="0" smtClean="0">
                <a:solidFill>
                  <a:srgbClr val="E3D88B"/>
                </a:solidFill>
              </a:rPr>
              <a:t>hub</a:t>
            </a:r>
            <a:r>
              <a:rPr lang="en-GB" dirty="0" smtClean="0">
                <a:solidFill>
                  <a:srgbClr val="E3D88B"/>
                </a:solidFill>
              </a:rPr>
              <a:t>, </a:t>
            </a:r>
            <a:r>
              <a:rPr lang="en-GB" i="1" dirty="0" smtClean="0">
                <a:solidFill>
                  <a:srgbClr val="E3D88B"/>
                </a:solidFill>
              </a:rPr>
              <a:t>towards a core based on infrastructures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E3D88B"/>
                </a:solidFill>
              </a:rPr>
              <a:t>EOSC {synergy, pillar, Nordic, …}, </a:t>
            </a:r>
            <a:r>
              <a:rPr lang="en-GB" i="1" dirty="0" smtClean="0">
                <a:solidFill>
                  <a:srgbClr val="E3D88B"/>
                </a:solidFill>
              </a:rPr>
              <a:t>expanding scope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i="1" dirty="0" smtClean="0">
                <a:solidFill>
                  <a:srgbClr val="E3D88B"/>
                </a:solidFill>
              </a:rPr>
              <a:t>				in domains and regions</a:t>
            </a:r>
            <a:endParaRPr lang="en-GB" dirty="0">
              <a:solidFill>
                <a:srgbClr val="E3D88B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E3D88B"/>
                </a:solidFill>
              </a:rPr>
              <a:t>EOSC </a:t>
            </a:r>
            <a:r>
              <a:rPr lang="en-GB" b="1" dirty="0" smtClean="0">
                <a:solidFill>
                  <a:srgbClr val="E3D88B"/>
                </a:solidFill>
              </a:rPr>
              <a:t>Secretariat</a:t>
            </a:r>
            <a:r>
              <a:rPr lang="en-GB" dirty="0" smtClean="0">
                <a:solidFill>
                  <a:srgbClr val="E3D88B"/>
                </a:solidFill>
              </a:rPr>
              <a:t>, </a:t>
            </a:r>
            <a:r>
              <a:rPr lang="en-GB" i="1" dirty="0" smtClean="0">
                <a:solidFill>
                  <a:srgbClr val="E3D88B"/>
                </a:solidFill>
              </a:rPr>
              <a:t>modelling governance and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i="1" dirty="0" smtClean="0">
                <a:solidFill>
                  <a:srgbClr val="E3D88B"/>
                </a:solidFill>
              </a:rPr>
              <a:t>				moving towards the ‘EOSC </a:t>
            </a:r>
            <a:r>
              <a:rPr lang="en-GB" i="1" dirty="0" err="1" smtClean="0">
                <a:solidFill>
                  <a:srgbClr val="E3D88B"/>
                </a:solidFill>
              </a:rPr>
              <a:t>ivzw</a:t>
            </a:r>
            <a:r>
              <a:rPr lang="en-GB" i="1" dirty="0" smtClean="0">
                <a:solidFill>
                  <a:srgbClr val="E3D88B"/>
                </a:solidFill>
              </a:rPr>
              <a:t>’</a:t>
            </a:r>
          </a:p>
          <a:p>
            <a:pPr marL="457200" indent="-457200">
              <a:buFont typeface="+mj-lt"/>
              <a:buAutoNum type="arabicPeriod"/>
            </a:pPr>
            <a:endParaRPr lang="en-GB" sz="1000" dirty="0">
              <a:solidFill>
                <a:srgbClr val="E3D88B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E3D88B"/>
                </a:solidFill>
              </a:rPr>
              <a:t>EOSC </a:t>
            </a:r>
            <a:r>
              <a:rPr lang="en-GB" b="1" dirty="0" smtClean="0">
                <a:solidFill>
                  <a:srgbClr val="E3D88B"/>
                </a:solidFill>
              </a:rPr>
              <a:t>Future</a:t>
            </a:r>
            <a:r>
              <a:rPr lang="en-GB" dirty="0" smtClean="0">
                <a:solidFill>
                  <a:srgbClr val="E3D88B"/>
                </a:solidFill>
              </a:rPr>
              <a:t> … </a:t>
            </a:r>
            <a:r>
              <a:rPr lang="en-GB" i="1" dirty="0" smtClean="0">
                <a:solidFill>
                  <a:srgbClr val="E3D88B"/>
                </a:solidFill>
              </a:rPr>
              <a:t>bringing together the infrastructures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i="1" dirty="0" smtClean="0">
                <a:solidFill>
                  <a:srgbClr val="E3D88B"/>
                </a:solidFill>
              </a:rPr>
              <a:t>				and communities in a common portal architecture,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i="1" dirty="0" smtClean="0">
                <a:solidFill>
                  <a:srgbClr val="E3D88B"/>
                </a:solidFill>
              </a:rPr>
              <a:t>				and supporting the technical </a:t>
            </a:r>
            <a:r>
              <a:rPr lang="en-GB" i="1" dirty="0" err="1" smtClean="0">
                <a:solidFill>
                  <a:srgbClr val="E3D88B"/>
                </a:solidFill>
              </a:rPr>
              <a:t>roadmapping</a:t>
            </a:r>
            <a:r>
              <a:rPr lang="en-GB" i="1" dirty="0" smtClean="0">
                <a:solidFill>
                  <a:srgbClr val="E3D88B"/>
                </a:solidFill>
              </a:rPr>
              <a:t> efforts</a:t>
            </a:r>
            <a:endParaRPr lang="en-GB" i="1" dirty="0">
              <a:solidFill>
                <a:srgbClr val="E3D88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solidFill>
            <a:srgbClr val="000000">
              <a:alpha val="50000"/>
            </a:srgbClr>
          </a:solidFill>
        </p:spPr>
        <p:txBody>
          <a:bodyPr/>
          <a:lstStyle/>
          <a:p>
            <a:r>
              <a:rPr lang="en-GB" dirty="0" smtClean="0"/>
              <a:t> EOSC – an ‘ecosystem of projects’ towards sustainability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899" y="906016"/>
            <a:ext cx="433675" cy="294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9682" y="4530097"/>
            <a:ext cx="1663917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800" cap="none" dirty="0" smtClean="0">
                <a:solidFill>
                  <a:srgbClr val="6F2575"/>
                </a:solidFill>
              </a:rPr>
              <a:t>Image: Maria </a:t>
            </a:r>
            <a:r>
              <a:rPr lang="en-GB" sz="800" cap="none" dirty="0" err="1" smtClean="0">
                <a:solidFill>
                  <a:srgbClr val="6F2575"/>
                </a:solidFill>
              </a:rPr>
              <a:t>Teneva</a:t>
            </a:r>
            <a:r>
              <a:rPr lang="en-GB" sz="800" cap="none" dirty="0" smtClean="0">
                <a:solidFill>
                  <a:srgbClr val="6F2575"/>
                </a:solidFill>
              </a:rPr>
              <a:t> on </a:t>
            </a:r>
            <a:r>
              <a:rPr lang="en-GB" sz="800" cap="none" dirty="0" err="1" smtClean="0">
                <a:solidFill>
                  <a:srgbClr val="6F2575"/>
                </a:solidFill>
              </a:rPr>
              <a:t>unsplash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996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98737" y="3305529"/>
            <a:ext cx="3795964" cy="263127"/>
          </a:xfrm>
        </p:spPr>
        <p:txBody>
          <a:bodyPr/>
          <a:lstStyle/>
          <a:p>
            <a:r>
              <a:rPr lang="en-GB" dirty="0" smtClean="0"/>
              <a:t>davidg@nikhef.nl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25468" y="2669381"/>
            <a:ext cx="8517699" cy="321469"/>
          </a:xfrm>
        </p:spPr>
        <p:txBody>
          <a:bodyPr/>
          <a:lstStyle/>
          <a:p>
            <a:r>
              <a:rPr lang="en-GB" dirty="0" smtClean="0"/>
              <a:t>Read: </a:t>
            </a:r>
            <a:r>
              <a:rPr lang="en-GB" i="1" dirty="0" smtClean="0"/>
              <a:t>Trust </a:t>
            </a:r>
            <a:r>
              <a:rPr lang="en-GB" i="1" dirty="0"/>
              <a:t>Coordination for Research Collaboration in the EOSC </a:t>
            </a:r>
            <a:r>
              <a:rPr lang="en-GB" i="1" dirty="0" smtClean="0"/>
              <a:t>era </a:t>
            </a:r>
            <a:r>
              <a:rPr lang="en-GB" b="1" dirty="0" smtClean="0"/>
              <a:t>http</a:t>
            </a:r>
            <a:r>
              <a:rPr lang="en-GB" b="1" dirty="0"/>
              <a:t>://</a:t>
            </a:r>
            <a:r>
              <a:rPr lang="en-GB" b="1" dirty="0" smtClean="0"/>
              <a:t>doi.org/10.5281/zenodo.3674677</a:t>
            </a:r>
            <a:endParaRPr lang="en-GB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his work is co-supported by the Trust and Identity </a:t>
            </a:r>
            <a:r>
              <a:rPr lang="en-GB" dirty="0" err="1" smtClean="0"/>
              <a:t>workpackage</a:t>
            </a:r>
            <a:r>
              <a:rPr lang="en-GB" dirty="0" smtClean="0"/>
              <a:t> of the GEANT4 project - phase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89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driving force for both infrastructures and domains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4319" y="1838109"/>
            <a:ext cx="8723644" cy="2495205"/>
            <a:chOff x="264319" y="1457109"/>
            <a:chExt cx="8723644" cy="24952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4319" y="1457109"/>
              <a:ext cx="8723644" cy="24952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690" y="2821922"/>
              <a:ext cx="2092037" cy="99620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236" y="1045188"/>
            <a:ext cx="2111493" cy="16595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06309" y="4326688"/>
            <a:ext cx="3037691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sources: eosc-portal.eu, eoscsecretariat.eu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5690" y="1031689"/>
            <a:ext cx="5966377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Clustering of Infrastructures in Europe is amalgamating research</a:t>
            </a:r>
            <a:b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either you’re in a large infrastructure, or you’re in the ‘long tail’ …</a:t>
            </a:r>
          </a:p>
        </p:txBody>
      </p:sp>
    </p:spTree>
    <p:extLst>
      <p:ext uri="{BB962C8B-B14F-4D97-AF65-F5344CB8AC3E}">
        <p14:creationId xmlns:p14="http://schemas.microsoft.com/office/powerpoint/2010/main" val="10250914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EOSC is much wider than what we have known before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157" y="1427538"/>
            <a:ext cx="3279010" cy="2412145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07971893"/>
              </p:ext>
            </p:extLst>
          </p:nvPr>
        </p:nvGraphicFramePr>
        <p:xfrm>
          <a:off x="264319" y="1108880"/>
          <a:ext cx="4766771" cy="3027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ight Arrow 7"/>
          <p:cNvSpPr/>
          <p:nvPr/>
        </p:nvSpPr>
        <p:spPr>
          <a:xfrm>
            <a:off x="5611830" y="1655617"/>
            <a:ext cx="159327" cy="206542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03817" y="2057400"/>
            <a:ext cx="2341419" cy="1253837"/>
            <a:chOff x="6303817" y="2057400"/>
            <a:chExt cx="2341419" cy="1253837"/>
          </a:xfrm>
        </p:grpSpPr>
        <p:sp>
          <p:nvSpPr>
            <p:cNvPr id="9" name="Rectangle 8"/>
            <p:cNvSpPr/>
            <p:nvPr/>
          </p:nvSpPr>
          <p:spPr>
            <a:xfrm>
              <a:off x="6303817" y="2438400"/>
              <a:ext cx="1073728" cy="872837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03818" y="2057400"/>
              <a:ext cx="2341418" cy="353292"/>
            </a:xfrm>
            <a:prstGeom prst="rect">
              <a:avLst/>
            </a:prstGeom>
            <a:noFill/>
            <a:ln w="762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19255" y="4135397"/>
            <a:ext cx="40247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200" cap="none" dirty="0">
                <a:solidFill>
                  <a:srgbClr val="847820"/>
                </a:solidFill>
              </a:rPr>
              <a:t>From: </a:t>
            </a:r>
            <a:r>
              <a:rPr lang="en-GB" sz="1200" cap="none" dirty="0" smtClean="0">
                <a:solidFill>
                  <a:srgbClr val="847820"/>
                </a:solidFill>
              </a:rPr>
              <a:t>EOSC portal, by way of </a:t>
            </a:r>
            <a:r>
              <a:rPr lang="en-GB" sz="1200" i="1" cap="none" dirty="0" smtClean="0">
                <a:solidFill>
                  <a:srgbClr val="847820"/>
                </a:solidFill>
              </a:rPr>
              <a:t>The </a:t>
            </a:r>
            <a:r>
              <a:rPr lang="en-GB" sz="1200" i="1" cap="none" dirty="0">
                <a:solidFill>
                  <a:srgbClr val="847820"/>
                </a:solidFill>
              </a:rPr>
              <a:t>added value of EOSC for </a:t>
            </a:r>
            <a:r>
              <a:rPr lang="en-GB" sz="1200" i="1" cap="none" dirty="0" smtClean="0">
                <a:solidFill>
                  <a:srgbClr val="847820"/>
                </a:solidFill>
              </a:rPr>
              <a:t>research in </a:t>
            </a:r>
            <a:r>
              <a:rPr lang="en-GB" sz="1200" i="1" cap="none" dirty="0">
                <a:solidFill>
                  <a:srgbClr val="847820"/>
                </a:solidFill>
              </a:rPr>
              <a:t>EOSC </a:t>
            </a:r>
            <a:r>
              <a:rPr lang="en-GB" sz="1200" cap="none" dirty="0" smtClean="0">
                <a:solidFill>
                  <a:srgbClr val="847820"/>
                </a:solidFill>
              </a:rPr>
              <a:t>Zoe </a:t>
            </a:r>
            <a:r>
              <a:rPr lang="en-GB" sz="1200" cap="none" dirty="0" err="1" smtClean="0">
                <a:solidFill>
                  <a:srgbClr val="847820"/>
                </a:solidFill>
              </a:rPr>
              <a:t>Cournia</a:t>
            </a:r>
            <a:r>
              <a:rPr lang="en-GB" sz="1200" cap="none" dirty="0" smtClean="0">
                <a:solidFill>
                  <a:srgbClr val="847820"/>
                </a:solidFill>
              </a:rPr>
              <a:t> (NI4OS-Europe</a:t>
            </a:r>
            <a:r>
              <a:rPr lang="en-GB" sz="1200" cap="none" dirty="0">
                <a:solidFill>
                  <a:srgbClr val="84782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6936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080" y="7929"/>
            <a:ext cx="7458313" cy="412746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82077" y="4135397"/>
            <a:ext cx="56137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12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source</a:t>
            </a:r>
            <a:r>
              <a:rPr lang="en-GB" sz="1200" cap="none" dirty="0">
                <a:solidFill>
                  <a:srgbClr val="6F2575"/>
                </a:solidFill>
              </a:rPr>
              <a:t>:  </a:t>
            </a:r>
            <a:r>
              <a:rPr lang="en-GB" sz="1200" cap="none" dirty="0" smtClean="0">
                <a:solidFill>
                  <a:srgbClr val="6F2575"/>
                </a:solidFill>
              </a:rPr>
              <a:t>Karel </a:t>
            </a:r>
            <a:r>
              <a:rPr lang="en-GB" sz="1200" cap="none" dirty="0" err="1" smtClean="0">
                <a:solidFill>
                  <a:srgbClr val="6F2575"/>
                </a:solidFill>
              </a:rPr>
              <a:t>Luyben</a:t>
            </a:r>
            <a:r>
              <a:rPr lang="en-GB" sz="1200" cap="none" dirty="0" smtClean="0">
                <a:solidFill>
                  <a:srgbClr val="6F2575"/>
                </a:solidFill>
              </a:rPr>
              <a:t>, IFFIS2019 conference, Stockholm November 2019</a:t>
            </a:r>
            <a:br>
              <a:rPr lang="en-GB" sz="1200" cap="none" dirty="0" smtClean="0">
                <a:solidFill>
                  <a:srgbClr val="6F2575"/>
                </a:solidFill>
              </a:rPr>
            </a:br>
            <a:r>
              <a:rPr lang="en-GB" sz="1200" i="1" cap="none" dirty="0" smtClean="0">
                <a:solidFill>
                  <a:srgbClr val="6F2575"/>
                </a:solidFill>
              </a:rPr>
              <a:t>https</a:t>
            </a:r>
            <a:r>
              <a:rPr lang="en-GB" sz="1200" i="1" cap="none" dirty="0">
                <a:solidFill>
                  <a:srgbClr val="6F2575"/>
                </a:solidFill>
              </a:rPr>
              <a:t>://www.slideshare.net/kbredaktion/european-open-science-cloud-205323223</a:t>
            </a:r>
            <a:endParaRPr kumimoji="0" lang="en-GB" sz="1200" b="0" i="1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951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 ecosystem more than an infrastructure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73" y="802757"/>
            <a:ext cx="6491651" cy="367016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588489" y="4721814"/>
            <a:ext cx="4204677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100" cap="none" dirty="0">
                <a:solidFill>
                  <a:srgbClr val="6F2575"/>
                </a:solidFill>
              </a:rPr>
              <a:t>EOSC Portal (https://www.eosc-portal.eu</a:t>
            </a:r>
            <a:r>
              <a:rPr lang="en-GB" sz="1100" cap="none" dirty="0" smtClean="0">
                <a:solidFill>
                  <a:srgbClr val="6F2575"/>
                </a:solidFill>
              </a:rPr>
              <a:t>/) – as built by </a:t>
            </a:r>
            <a:r>
              <a:rPr lang="en-GB" sz="1100" cap="none" dirty="0" err="1" smtClean="0">
                <a:solidFill>
                  <a:srgbClr val="6F2575"/>
                </a:solidFill>
              </a:rPr>
              <a:t>EOSChub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390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With a structuring EOSC ‘core’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9" y="1343891"/>
            <a:ext cx="5511502" cy="3048239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81741" y="4176939"/>
            <a:ext cx="4275209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sources: EOSC Secretariat, Karel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Luyben</a:t>
            </a:r>
            <a:r>
              <a:rPr lang="en-GB" sz="1100" cap="none" dirty="0" smtClean="0">
                <a:solidFill>
                  <a:srgbClr val="6F2575"/>
                </a:solidFill>
              </a:rPr>
              <a:t>,</a:t>
            </a:r>
            <a:br>
              <a:rPr lang="en-GB" sz="1100" cap="none" dirty="0" smtClean="0">
                <a:solidFill>
                  <a:srgbClr val="6F2575"/>
                </a:solidFill>
              </a:rPr>
            </a:br>
            <a:r>
              <a:rPr lang="en-GB" sz="1100" cap="none" dirty="0" smtClean="0">
                <a:solidFill>
                  <a:srgbClr val="6F2575"/>
                </a:solidFill>
              </a:rPr>
              <a:t>EOSC-Future drafts, CNECT_RTD_Orientation_Skeleton_RIs_v14</a:t>
            </a:r>
            <a:endParaRPr kumimoji="0" lang="en-GB" sz="11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49" y="332686"/>
            <a:ext cx="3576326" cy="2706296"/>
          </a:xfrm>
          <a:prstGeom prst="rect">
            <a:avLst/>
          </a:prstGeom>
          <a:effectLst>
            <a:glow rad="101600">
              <a:srgbClr val="E3D88B">
                <a:alpha val="60000"/>
              </a:srgbClr>
            </a:glow>
          </a:effectLst>
        </p:spPr>
      </p:pic>
      <p:sp>
        <p:nvSpPr>
          <p:cNvPr id="21" name="Footer Placeholder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Trust and Security for Research Collaboration in the EOSC era</a:t>
            </a:r>
            <a:endParaRPr lang="nl-NL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49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22556AB9-44F3-441D-BA67-5A088471FC57}"/>
    </a:ext>
  </a:extLst>
</a:theme>
</file>

<file path=ppt/theme/theme2.xml><?xml version="1.0" encoding="utf-8"?>
<a:theme xmlns:a="http://schemas.openxmlformats.org/drawingml/2006/main" name="Nik2018-Standard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9FAF1C68-7A2A-4CBC-BFF7-2AEBA92DD69E}"/>
    </a:ext>
  </a:extLst>
</a:theme>
</file>

<file path=ppt/theme/theme3.xml><?xml version="1.0" encoding="utf-8"?>
<a:theme xmlns:a="http://schemas.openxmlformats.org/drawingml/2006/main" name="Nik2018DG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-ER.potx" id="{D0D2BB00-EE16-4FD5-9FCA-EB77D7932B6A}" vid="{3485AEA6-54EA-4571-A50E-E28E7CFCE320}"/>
    </a:ext>
  </a:extLst>
</a:theme>
</file>

<file path=ppt/theme/theme4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ÉANT PPT template 169 (widescreen) format_GEANT template 16 9 format.potx" id="{34D11276-3360-44F5-B6BD-5ED7FED35CEF}" vid="{3D68C721-6CD3-4B4A-AF12-35EE770E58B0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Nikhef_presentatie-template-lc-2018-DG-ER</Template>
  <TotalTime>13604</TotalTime>
  <Words>3198</Words>
  <Application>Microsoft Office PowerPoint</Application>
  <PresentationFormat>On-screen Show (16:9)</PresentationFormat>
  <Paragraphs>380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Akkurat Std</vt:lpstr>
      <vt:lpstr>Akkurat Std Bold</vt:lpstr>
      <vt:lpstr>Akkurat Std Mono</vt:lpstr>
      <vt:lpstr>Arial</vt:lpstr>
      <vt:lpstr>Calibri</vt:lpstr>
      <vt:lpstr>Candara</vt:lpstr>
      <vt:lpstr>Helvetica Neue</vt:lpstr>
      <vt:lpstr>Helvetica Neue Medium</vt:lpstr>
      <vt:lpstr>Minion Pro</vt:lpstr>
      <vt:lpstr>Roboto</vt:lpstr>
      <vt:lpstr>Verdana</vt:lpstr>
      <vt:lpstr>Wingdings</vt:lpstr>
      <vt:lpstr>White</vt:lpstr>
      <vt:lpstr>Nik2018-Standard</vt:lpstr>
      <vt:lpstr>Nik2018DG-Closures</vt:lpstr>
      <vt:lpstr>GEANT Association</vt:lpstr>
      <vt:lpstr>Trust Coordination for Research Collaboration in the era of EOSC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policy framework for service providers groups and proxies in the BPA</vt:lpstr>
      <vt:lpstr>Filling the framework: generic and community-targeted guidance</vt:lpstr>
      <vt:lpstr>Service-centric policies – key elements to our ‘PDK’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EOSC Security</dc:title>
  <dc:creator>davidg</dc:creator>
  <cp:lastModifiedBy>davidg</cp:lastModifiedBy>
  <cp:revision>226</cp:revision>
  <dcterms:created xsi:type="dcterms:W3CDTF">2020-06-23T15:14:23Z</dcterms:created>
  <dcterms:modified xsi:type="dcterms:W3CDTF">2020-09-16T06:54:35Z</dcterms:modified>
</cp:coreProperties>
</file>