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6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8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711" r:id="rId2"/>
    <p:sldMasterId id="2147483726" r:id="rId3"/>
    <p:sldMasterId id="2147483730" r:id="rId4"/>
    <p:sldMasterId id="2147483741" r:id="rId5"/>
    <p:sldMasterId id="2147483752" r:id="rId6"/>
    <p:sldMasterId id="2147483799" r:id="rId7"/>
    <p:sldMasterId id="2147483844" r:id="rId8"/>
    <p:sldMasterId id="2147483895" r:id="rId9"/>
  </p:sldMasterIdLst>
  <p:notesMasterIdLst>
    <p:notesMasterId r:id="rId40"/>
  </p:notesMasterIdLst>
  <p:handoutMasterIdLst>
    <p:handoutMasterId r:id="rId41"/>
  </p:handoutMasterIdLst>
  <p:sldIdLst>
    <p:sldId id="256" r:id="rId10"/>
    <p:sldId id="267" r:id="rId11"/>
    <p:sldId id="268" r:id="rId12"/>
    <p:sldId id="284" r:id="rId13"/>
    <p:sldId id="257" r:id="rId14"/>
    <p:sldId id="269" r:id="rId15"/>
    <p:sldId id="258" r:id="rId16"/>
    <p:sldId id="279" r:id="rId17"/>
    <p:sldId id="288" r:id="rId18"/>
    <p:sldId id="286" r:id="rId19"/>
    <p:sldId id="280" r:id="rId20"/>
    <p:sldId id="260" r:id="rId21"/>
    <p:sldId id="261" r:id="rId22"/>
    <p:sldId id="263" r:id="rId23"/>
    <p:sldId id="264" r:id="rId24"/>
    <p:sldId id="278" r:id="rId25"/>
    <p:sldId id="270" r:id="rId26"/>
    <p:sldId id="287" r:id="rId27"/>
    <p:sldId id="271" r:id="rId28"/>
    <p:sldId id="282" r:id="rId29"/>
    <p:sldId id="283" r:id="rId30"/>
    <p:sldId id="285" r:id="rId31"/>
    <p:sldId id="266" r:id="rId32"/>
    <p:sldId id="289" r:id="rId33"/>
    <p:sldId id="276" r:id="rId34"/>
    <p:sldId id="277" r:id="rId35"/>
    <p:sldId id="265" r:id="rId36"/>
    <p:sldId id="272" r:id="rId37"/>
    <p:sldId id="273" r:id="rId38"/>
    <p:sldId id="274" r:id="rId39"/>
  </p:sldIdLst>
  <p:sldSz cx="9144000" cy="5143500" type="screen16x9"/>
  <p:notesSz cx="6858000" cy="91440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857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1714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2571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3429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4286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5143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6000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6858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D88B"/>
    <a:srgbClr val="6F257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92" autoAdjust="0"/>
    <p:restoredTop sz="94643"/>
  </p:normalViewPr>
  <p:slideViewPr>
    <p:cSldViewPr snapToGrid="0" snapToObjects="1">
      <p:cViewPr varScale="1">
        <p:scale>
          <a:sx n="130" d="100"/>
          <a:sy n="130" d="100"/>
        </p:scale>
        <p:origin x="55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8"/>
    </p:cViewPr>
  </p:sorterViewPr>
  <p:notesViewPr>
    <p:cSldViewPr snapToGrid="0" snapToObjects="1">
      <p:cViewPr varScale="1">
        <p:scale>
          <a:sx n="68" d="100"/>
          <a:sy n="68" d="100"/>
        </p:scale>
        <p:origin x="405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20" Type="http://schemas.openxmlformats.org/officeDocument/2006/relationships/slide" Target="slides/slide11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8E9CF-6ECB-41C1-8DD6-9BF6F92CECC7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F6F17-2B88-4A13-AF5C-86B2AC906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57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3" name="Shape 61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1pPr>
    <a:lvl2pPr indent="857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2pPr>
    <a:lvl3pPr indent="1714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3pPr>
    <a:lvl4pPr indent="2571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4pPr>
    <a:lvl5pPr indent="3429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5pPr>
    <a:lvl6pPr indent="4286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6pPr>
    <a:lvl7pPr indent="5143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7pPr>
    <a:lvl8pPr indent="6000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8pPr>
    <a:lvl9pPr indent="6858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8663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18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22B2B5-DEB0-B047-98DB-310A4991C9FB}" type="slidenum">
              <a:rPr kumimoji="0" lang="en-GB" sz="28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l" defTabSz="45718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2800" b="1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81367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Shape 84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49" name="Shape 8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500"/>
            </a:pPr>
            <a:r>
              <a:t>Data deluge</a:t>
            </a:r>
          </a:p>
          <a:p>
            <a:pPr>
              <a:defRPr sz="1500"/>
            </a:pPr>
            <a:r>
              <a:t>Data hides treasures that unlock mysteries of our Universe</a:t>
            </a:r>
            <a:br/>
            <a:r>
              <a:t>Computing is essential to find them!</a:t>
            </a:r>
          </a:p>
          <a:p>
            <a:pPr>
              <a:defRPr sz="1500"/>
            </a:pPr>
            <a:endParaRPr/>
          </a:p>
          <a:p>
            <a:pPr>
              <a:defRPr sz="1500"/>
            </a:pPr>
            <a:r>
              <a:t>by investing NOW in the FuSE effort we are able to</a:t>
            </a:r>
          </a:p>
          <a:p>
            <a:pPr>
              <a:defRPr sz="1500"/>
            </a:pPr>
            <a:r>
              <a:t>afford compuing 2025 onwards – the proposal states that this is “upfront”</a:t>
            </a:r>
          </a:p>
          <a:p>
            <a:pPr>
              <a:defRPr sz="1500"/>
            </a:pPr>
            <a:r>
              <a:t>investment to save having to do brute-force, expensive computing in the late 2020s</a:t>
            </a:r>
          </a:p>
          <a:p>
            <a:pPr>
              <a:defRPr sz="1500"/>
            </a:pPr>
            <a:endParaRPr/>
          </a:p>
          <a:p>
            <a:pPr>
              <a:defRPr sz="1500"/>
            </a:pPr>
            <a:r>
              <a:t>we cannot afford to put a gap</a:t>
            </a:r>
          </a:p>
          <a:p>
            <a:pPr>
              <a:defRPr sz="1500"/>
            </a:pPr>
            <a:endParaRPr/>
          </a:p>
          <a:p>
            <a:pPr>
              <a:defRPr sz="1500"/>
            </a:pPr>
            <a:r>
              <a:t>how much data are we talking about?</a:t>
            </a:r>
          </a:p>
          <a:p>
            <a:pPr>
              <a:defRPr sz="1500"/>
            </a:pPr>
            <a:r>
              <a:t>Relative volumes. What is hidden here is that the associated computing for these roadmap infrastructures is quite a bit more complex than at Google and Facebook.</a:t>
            </a:r>
          </a:p>
        </p:txBody>
      </p:sp>
    </p:spTree>
    <p:extLst>
      <p:ext uri="{BB962C8B-B14F-4D97-AF65-F5344CB8AC3E}">
        <p14:creationId xmlns:p14="http://schemas.microsoft.com/office/powerpoint/2010/main" val="166052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Shape 86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61" name="Shape 8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  <a:defRPr sz="1400"/>
            </a:pPr>
            <a:r>
              <a:t>Slide visualizes the Dutch FuSE proposal in context of the European and global activities in computing and data handling of large</a:t>
            </a:r>
          </a:p>
          <a:p>
            <a:pPr>
              <a:lnSpc>
                <a:spcPct val="117999"/>
              </a:lnSpc>
              <a:defRPr sz="1400"/>
            </a:pPr>
            <a:r>
              <a:t>infrastructures. ASTRON and Nikhef have been involved in e-infrastructure for more than 20 years. </a:t>
            </a:r>
          </a:p>
          <a:p>
            <a:pPr>
              <a:lnSpc>
                <a:spcPct val="117999"/>
              </a:lnSpc>
              <a:defRPr sz="1400"/>
            </a:pPr>
            <a:endParaRPr/>
          </a:p>
          <a:p>
            <a:pPr>
              <a:lnSpc>
                <a:spcPct val="117999"/>
              </a:lnSpc>
              <a:defRPr sz="1400"/>
            </a:pPr>
            <a:endParaRPr/>
          </a:p>
          <a:p>
            <a:pPr>
              <a:lnSpc>
                <a:spcPct val="117999"/>
              </a:lnSpc>
              <a:defRPr sz="1400"/>
            </a:pPr>
            <a:r>
              <a:t>Blue color: the general scientific European e-Infrastructures developments, mainly policy and coordination, not specific to any domain</a:t>
            </a:r>
          </a:p>
          <a:p>
            <a:pPr>
              <a:lnSpc>
                <a:spcPct val="117999"/>
              </a:lnSpc>
              <a:defRPr sz="1400"/>
            </a:pPr>
            <a:r>
              <a:t>Green color: EU and global developments that have been made closer to the experiments. Escape unifies all of them</a:t>
            </a:r>
          </a:p>
          <a:p>
            <a:pPr>
              <a:lnSpc>
                <a:spcPct val="117999"/>
              </a:lnSpc>
              <a:defRPr sz="1400"/>
            </a:pPr>
            <a:r>
              <a:t>Orange: the netherlands e-Infrastructure (hardware + expertise) funding (BiG Grid contained 20% Support and Development) and LHC roadmap.</a:t>
            </a:r>
          </a:p>
          <a:p>
            <a:pPr>
              <a:lnSpc>
                <a:spcPct val="117999"/>
              </a:lnSpc>
              <a:defRPr sz="1400"/>
            </a:pPr>
            <a:endParaRPr/>
          </a:p>
          <a:p>
            <a:pPr>
              <a:lnSpc>
                <a:spcPct val="117999"/>
              </a:lnSpc>
              <a:defRPr sz="1400"/>
            </a:pPr>
            <a:r>
              <a:t>FuSE: fits in right in the middle:</a:t>
            </a:r>
          </a:p>
          <a:p>
            <a:pPr marL="222250" indent="-222250">
              <a:lnSpc>
                <a:spcPct val="117999"/>
              </a:lnSpc>
              <a:buSzPct val="125000"/>
              <a:buChar char="-"/>
              <a:defRPr sz="1400"/>
            </a:pPr>
            <a:r>
              <a:t>LHC roadmap has stopped in 2019</a:t>
            </a:r>
          </a:p>
          <a:p>
            <a:pPr marL="222250" indent="-222250">
              <a:lnSpc>
                <a:spcPct val="117999"/>
              </a:lnSpc>
              <a:buSzPct val="125000"/>
              <a:buChar char="-"/>
              <a:defRPr sz="1400"/>
            </a:pPr>
            <a:r>
              <a:t>SKA and KM3NeT are new infrastrtuctures</a:t>
            </a:r>
          </a:p>
          <a:p>
            <a:pPr>
              <a:lnSpc>
                <a:spcPct val="117999"/>
              </a:lnSpc>
              <a:defRPr sz="1400"/>
            </a:pPr>
            <a:endParaRPr/>
          </a:p>
          <a:p>
            <a:pPr>
              <a:lnSpc>
                <a:spcPct val="117999"/>
              </a:lnSpc>
              <a:defRPr sz="1400"/>
            </a:pPr>
            <a:r>
              <a:t>Algorithmic developments and the access mechanisms are right in the middle of all this.</a:t>
            </a:r>
          </a:p>
          <a:p>
            <a:pPr>
              <a:lnSpc>
                <a:spcPct val="117999"/>
              </a:lnSpc>
              <a:defRPr sz="1400"/>
            </a:pPr>
            <a:endParaRPr/>
          </a:p>
          <a:p>
            <a:pPr>
              <a:lnSpc>
                <a:spcPct val="117999"/>
              </a:lnSpc>
              <a:defRPr sz="1400"/>
            </a:pPr>
            <a:r>
              <a:t>(WLCG does not dictate how ATLAS organises the data).</a:t>
            </a:r>
          </a:p>
          <a:p>
            <a:pPr>
              <a:lnSpc>
                <a:spcPct val="117999"/>
              </a:lnSpc>
              <a:defRPr sz="1400"/>
            </a:pPr>
            <a:endParaRPr/>
          </a:p>
          <a:p>
            <a:pPr>
              <a:lnSpc>
                <a:spcPct val="117999"/>
              </a:lnSpc>
              <a:defRPr sz="1400"/>
            </a:pPr>
            <a:r>
              <a:t>Story: Involvement of Nikhef and ASTRON in e-infrastructures goes back 20 years: on this slide, EU-DataGrid (below left) started in 2001. Also think of ICT @ ASTRON and Nikhef 3rd WWW site.</a:t>
            </a:r>
          </a:p>
          <a:p>
            <a:pPr>
              <a:lnSpc>
                <a:spcPct val="117999"/>
              </a:lnSpc>
              <a:defRPr sz="1400"/>
            </a:pPr>
            <a:r>
              <a:t>Already in the 90s.</a:t>
            </a:r>
          </a:p>
          <a:p>
            <a:pPr>
              <a:lnSpc>
                <a:spcPct val="117999"/>
              </a:lnSpc>
              <a:defRPr sz="1400"/>
            </a:pPr>
            <a:endParaRPr/>
          </a:p>
          <a:p>
            <a:pPr>
              <a:lnSpc>
                <a:spcPct val="117999"/>
              </a:lnSpc>
              <a:defRPr sz="1400"/>
            </a:pPr>
            <a:r>
              <a:t>The Netherlands is unique in the world in that the majority of the large scale scientific computing activies are coordinated by national policy through SURF.</a:t>
            </a:r>
          </a:p>
          <a:p>
            <a:pPr>
              <a:lnSpc>
                <a:spcPct val="117999"/>
              </a:lnSpc>
              <a:defRPr sz="1400"/>
            </a:pPr>
            <a:r>
              <a:t>This can be traced back to the BiG Grid proposal in which both Nikhef and ASTRON (LOFAR) participated.</a:t>
            </a:r>
          </a:p>
          <a:p>
            <a:pPr>
              <a:lnSpc>
                <a:spcPct val="117999"/>
              </a:lnSpc>
              <a:defRPr sz="1400"/>
            </a:pPr>
            <a:endParaRPr/>
          </a:p>
          <a:p>
            <a:pPr>
              <a:lnSpc>
                <a:spcPct val="117999"/>
              </a:lnSpc>
              <a:defRPr sz="1400"/>
            </a:pPr>
            <a:r>
              <a:t>After the LHC roadmap funding has stopped, and the upcoming SKA and KM3NeT</a:t>
            </a:r>
          </a:p>
          <a:p>
            <a:pPr>
              <a:lnSpc>
                <a:spcPct val="117999"/>
              </a:lnSpc>
              <a:defRPr sz="1400"/>
            </a:pPr>
            <a:r>
              <a:t>infra’s: a gap in national computing appears that FuSE will fit in.</a:t>
            </a:r>
          </a:p>
          <a:p>
            <a:pPr>
              <a:lnSpc>
                <a:spcPct val="117999"/>
              </a:lnSpc>
              <a:defRPr sz="1400"/>
            </a:pPr>
            <a:r>
              <a:t>note: both AENEAS and ESCAPE are bigger than FuSE</a:t>
            </a:r>
          </a:p>
          <a:p>
            <a:pPr>
              <a:lnSpc>
                <a:spcPct val="117999"/>
              </a:lnSpc>
              <a:defRPr sz="1400"/>
            </a:pPr>
            <a:endParaRPr/>
          </a:p>
          <a:p>
            <a:pPr>
              <a:lnSpc>
                <a:spcPct val="117999"/>
              </a:lnSpc>
              <a:defRPr sz="1400"/>
            </a:pPr>
            <a:r>
              <a:t>Note: FuSE is needed in the context of ESCAPE like WLCG was needed in the framework of EGEE</a:t>
            </a:r>
          </a:p>
          <a:p>
            <a:pPr>
              <a:lnSpc>
                <a:spcPct val="117999"/>
              </a:lnSpc>
              <a:defRPr sz="1400"/>
            </a:pPr>
            <a:endParaRPr/>
          </a:p>
          <a:p>
            <a:pPr>
              <a:lnSpc>
                <a:spcPct val="117999"/>
              </a:lnSpc>
              <a:defRPr sz="1400"/>
            </a:pPr>
            <a:endParaRPr/>
          </a:p>
          <a:p>
            <a:pPr>
              <a:lnSpc>
                <a:spcPct val="117999"/>
              </a:lnSpc>
              <a:defRPr sz="1400"/>
            </a:pPr>
            <a:endParaRPr/>
          </a:p>
          <a:p>
            <a:pPr>
              <a:lnSpc>
                <a:spcPct val="117999"/>
              </a:lnSpc>
              <a:defRPr sz="1400"/>
            </a:pPr>
            <a:r>
              <a:t>Below repeats much of above .. can consolidate.</a:t>
            </a:r>
          </a:p>
          <a:p>
            <a:pPr>
              <a:lnSpc>
                <a:spcPct val="117999"/>
              </a:lnSpc>
              <a:defRPr sz="1400"/>
            </a:pPr>
            <a:endParaRPr/>
          </a:p>
          <a:p>
            <a:pPr>
              <a:lnSpc>
                <a:spcPct val="117999"/>
              </a:lnSpc>
              <a:defRPr sz="1400"/>
            </a:pPr>
            <a:r>
              <a:t>Nikhef and ASTRON are key players both at the national and global scale.</a:t>
            </a:r>
          </a:p>
          <a:p>
            <a:pPr>
              <a:lnSpc>
                <a:spcPct val="117999"/>
              </a:lnSpc>
              <a:defRPr sz="1400"/>
            </a:pPr>
            <a:r>
              <a:t>Leading European projects (like AENEAS), establishing the infrastructure (like</a:t>
            </a:r>
          </a:p>
          <a:p>
            <a:pPr>
              <a:lnSpc>
                <a:spcPct val="117999"/>
              </a:lnSpc>
              <a:defRPr sz="1400"/>
            </a:pPr>
            <a:r>
              <a:t>EGI), and initiating national efforts such as BiG Grid (in which the WLCG</a:t>
            </a:r>
          </a:p>
          <a:p>
            <a:pPr>
              <a:lnSpc>
                <a:spcPct val="117999"/>
              </a:lnSpc>
              <a:defRPr sz="1400"/>
            </a:pPr>
            <a:r>
              <a:t>Tier-1 and LOFAR were key science communities) The expertise spans all key</a:t>
            </a:r>
          </a:p>
          <a:p>
            <a:pPr>
              <a:lnSpc>
                <a:spcPct val="117999"/>
              </a:lnSpc>
              <a:defRPr sz="1400"/>
            </a:pPr>
            <a:r>
              <a:t>areas of the FuSE proposal, and the strong alignment of Nikhef and ASTRON is</a:t>
            </a:r>
          </a:p>
          <a:p>
            <a:pPr>
              <a:lnSpc>
                <a:spcPct val="117999"/>
              </a:lnSpc>
              <a:defRPr sz="1400"/>
            </a:pPr>
            <a:r>
              <a:t>clearly evident also on the European level (with joint participation in AENEAS</a:t>
            </a:r>
          </a:p>
          <a:p>
            <a:pPr>
              <a:lnSpc>
                <a:spcPct val="117999"/>
              </a:lnSpc>
              <a:defRPr sz="1400"/>
            </a:pPr>
            <a:r>
              <a:t>and ESCAPE).</a:t>
            </a:r>
          </a:p>
          <a:p>
            <a:pPr>
              <a:lnSpc>
                <a:spcPct val="117999"/>
              </a:lnSpc>
              <a:defRPr sz="1400"/>
            </a:pPr>
            <a:endParaRPr/>
          </a:p>
          <a:p>
            <a:pPr>
              <a:lnSpc>
                <a:spcPct val="117999"/>
              </a:lnSpc>
              <a:defRPr sz="1400"/>
            </a:pPr>
            <a:r>
              <a:t>Big GRID is more than LHC and LOFAR</a:t>
            </a:r>
          </a:p>
          <a:p>
            <a:pPr>
              <a:lnSpc>
                <a:spcPct val="117999"/>
              </a:lnSpc>
              <a:defRPr sz="1400"/>
            </a:pPr>
            <a:endParaRPr/>
          </a:p>
          <a:p>
            <a:pPr>
              <a:lnSpc>
                <a:spcPct val="117999"/>
              </a:lnSpc>
              <a:defRPr sz="1400"/>
            </a:pPr>
            <a:r>
              <a:t>ASTERICS: eerder in traject, radio astronomy and astroparticle physics</a:t>
            </a:r>
          </a:p>
          <a:p>
            <a:pPr>
              <a:lnSpc>
                <a:spcPct val="117999"/>
              </a:lnSpc>
              <a:defRPr sz="1400"/>
            </a:pPr>
            <a:r>
              <a:t>AENEAS: design study for regional centres for SKA</a:t>
            </a:r>
          </a:p>
          <a:p>
            <a:pPr>
              <a:lnSpc>
                <a:spcPct val="117999"/>
              </a:lnSpc>
              <a:defRPr sz="1400"/>
            </a:pPr>
            <a:r>
              <a:t>hardware infrastructure deel van DNI gecoordineerd door SURF (unique in world)</a:t>
            </a:r>
          </a:p>
          <a:p>
            <a:pPr>
              <a:lnSpc>
                <a:spcPct val="117999"/>
              </a:lnSpc>
              <a:defRPr sz="1400"/>
            </a:pPr>
            <a:r>
              <a:t>- combi met data analyse op Nikhef en ASTRON + universiteiten</a:t>
            </a:r>
          </a:p>
          <a:p>
            <a:pPr>
              <a:lnSpc>
                <a:spcPct val="117999"/>
              </a:lnSpc>
              <a:defRPr sz="14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0007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Je kan in 4 seconden het hele ipv4 internet op de deur kloppen (pingen).</a:t>
            </a:r>
          </a:p>
          <a:p>
            <a:r>
              <a:rPr lang="nl-NL" dirty="0" smtClean="0"/>
              <a:t>Een stoomboot node kan 10 Miljoen pakketten per seconde halen.</a:t>
            </a:r>
          </a:p>
          <a:p>
            <a:r>
              <a:rPr lang="nl-NL" dirty="0" smtClean="0"/>
              <a:t>Een laptop kan 1 Miljoen pakketten per seconde halen.</a:t>
            </a:r>
          </a:p>
        </p:txBody>
      </p:sp>
    </p:spTree>
    <p:extLst>
      <p:ext uri="{BB962C8B-B14F-4D97-AF65-F5344CB8AC3E}">
        <p14:creationId xmlns:p14="http://schemas.microsoft.com/office/powerpoint/2010/main" val="3787504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8.tif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"/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9.w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w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wmf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w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wmf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0416904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1285875"/>
            <a:ext cx="3573314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5105609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9264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53930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738457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1285875"/>
            <a:ext cx="3573314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1110259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1285875"/>
            <a:ext cx="3573314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1336305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40211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45466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291574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2497302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0490673"/>
      </p:ext>
    </p:extLst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1681713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46911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57956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64672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41735" y="55987"/>
            <a:ext cx="720906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720305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all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60834255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oorbla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IKHEF_PATROON2.png" descr="NIKHEF_PATROON2.png">
            <a:extLst>
              <a:ext uri="{FF2B5EF4-FFF2-40B4-BE49-F238E27FC236}">
                <a16:creationId xmlns:a16="http://schemas.microsoft.com/office/drawing/2014/main" id="{559CFCE5-1058-6440-AE8C-50ACE94121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945930" y="169167"/>
            <a:ext cx="9459169" cy="533975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BAC67337-8AC0-C14F-A460-33C8E6FC0296}"/>
              </a:ext>
            </a:extLst>
          </p:cNvPr>
          <p:cNvSpPr/>
          <p:nvPr userDrawn="1"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68426386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all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7238523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 descr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536224" y="-3113169"/>
            <a:ext cx="5659550" cy="878965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all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53181440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 descr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-16479" y="-1263526"/>
            <a:ext cx="9655491" cy="6692106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all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3270191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1349925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 descr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2973139" y="-593400"/>
            <a:ext cx="7696349" cy="662066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all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5767746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66B06EEB-A8A3-C74C-B2A7-DE87A259153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LOGO_groot.png" descr="NIKHEF_LOGO_groot.png">
            <a:extLst>
              <a:ext uri="{FF2B5EF4-FFF2-40B4-BE49-F238E27FC236}">
                <a16:creationId xmlns:a16="http://schemas.microsoft.com/office/drawing/2014/main" id="{4BABC599-16C3-D848-945E-83310672BB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NIKHEF_PATROON4.png" descr="NIKHEF_PATROON4.png">
            <a:extLst>
              <a:ext uri="{FF2B5EF4-FFF2-40B4-BE49-F238E27FC236}">
                <a16:creationId xmlns:a16="http://schemas.microsoft.com/office/drawing/2014/main" id="{0244C0F4-74F7-2048-8F1E-AC8C7695ED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1691507" y="-100013"/>
            <a:ext cx="8218437" cy="530542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all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8408651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83511"/>
            <a:ext cx="8669759" cy="3357317"/>
          </a:xfrm>
          <a:prstGeom prst="rect">
            <a:avLst/>
          </a:prstGeom>
        </p:spPr>
        <p:txBody>
          <a:bodyPr/>
          <a:lstStyle>
            <a:lvl1pPr>
              <a:spcAft>
                <a:spcPts val="300"/>
              </a:spcAft>
              <a:defRPr sz="2063"/>
            </a:lvl1pPr>
            <a:lvl2pPr>
              <a:spcAft>
                <a:spcPts val="300"/>
              </a:spcAft>
              <a:defRPr/>
            </a:lvl2pPr>
            <a:lvl3pPr>
              <a:spcAft>
                <a:spcPts val="300"/>
              </a:spcAft>
              <a:defRPr/>
            </a:lvl3pPr>
            <a:lvl4pPr>
              <a:spcAft>
                <a:spcPts val="300"/>
              </a:spcAft>
              <a:defRPr/>
            </a:lvl4pPr>
            <a:lvl5pPr>
              <a:spcAft>
                <a:spcPts val="300"/>
              </a:spcAft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Nikhef PDP - an overview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8440673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866975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Nikhef PDP - an overview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081836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1285875"/>
            <a:ext cx="4191769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Nikhef PDP - an overview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2428826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Nikhef PDP - an overview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7335045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Nikhef PDP - an overview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33644864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Nikhef PDP - an overview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98686526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Nikhef PDP - an overview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1285875"/>
            <a:ext cx="4191769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74481423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Nikhef PDP - an overview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1285875"/>
            <a:ext cx="4191769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979482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41867363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Nikhef PDP - an overview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158153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Nikhef PDP - an overview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42128428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Nikhef PDP - an overview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58415498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Nikhef PDP - an overview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1285875"/>
            <a:ext cx="4191769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13988655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1285875"/>
            <a:ext cx="4191769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Nikhef PDP - an overview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8437913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Nikhef PDP - an overview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1909203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Nikhef PDP - an overview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00350010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Nikhef PDP - an overview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19914308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Nikhef PDP - an overview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7440464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1716395203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Nikhef PDP - an overview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1285875"/>
            <a:ext cx="3573314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98931221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93601381"/>
      </p:ext>
    </p:extLst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1285875"/>
            <a:ext cx="3573314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Nikhef PDP - an overview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6480420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Nikhef PDP - an overview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2179623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Nikhef PDP - an overview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9008889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Nikhef PDP - an overview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46342940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Nikhef PDP - an overview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7440464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1658711143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1285875"/>
            <a:ext cx="3573314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Nikhef PDP - an overview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0443416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1285875"/>
            <a:ext cx="3573314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Nikhef PDP - an overview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6895767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Nikhef PDP - an overview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2479962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Nikhef PDP - an overview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8718704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Nikhef PDP - an overview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9322393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1285875"/>
            <a:ext cx="3573314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Nikhef PDP - an overview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1055567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1285875"/>
            <a:ext cx="3573314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Nikhef PDP - an overview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2979012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Nikhef PDP - an overview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0883108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Nikhef PDP - an overview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995318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Nikhef PDP - an overview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60331160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75156119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6950308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3869905"/>
      </p:ext>
    </p:extLst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4786319"/>
      </p:ext>
    </p:extLst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3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5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13">
                <a:solidFill>
                  <a:srgbClr val="702677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Tekst</a:t>
            </a:r>
          </a:p>
        </p:txBody>
      </p:sp>
      <p:sp>
        <p:nvSpPr>
          <p:cNvPr id="17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13" cap="all">
                <a:solidFill>
                  <a:srgbClr val="702677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subtitel</a:t>
            </a:r>
          </a:p>
        </p:txBody>
      </p:sp>
      <p:pic>
        <p:nvPicPr>
          <p:cNvPr id="18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defTabSz="309563">
              <a:lnSpc>
                <a:spcPct val="100000"/>
              </a:lnSpc>
              <a:defRPr sz="3375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20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801212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oorbla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28" name="NIKHEF_PATROON2.png" descr="NIKHEF_PATROON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5930" y="169167"/>
            <a:ext cx="9459169" cy="5339757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0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1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defTabSz="309563">
              <a:lnSpc>
                <a:spcPct val="100000"/>
              </a:lnSpc>
              <a:defRPr sz="3375" cap="all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32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13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Tekst</a:t>
            </a:r>
          </a:p>
        </p:txBody>
      </p:sp>
      <p:sp>
        <p:nvSpPr>
          <p:cNvPr id="33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13" cap="all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subtitel</a:t>
            </a:r>
          </a:p>
        </p:txBody>
      </p:sp>
      <p:pic>
        <p:nvPicPr>
          <p:cNvPr id="34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0345394"/>
      </p:ext>
    </p:extLst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a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200"/>
              <a:t>a</a:t>
            </a:r>
          </a:p>
        </p:txBody>
      </p:sp>
      <p:sp>
        <p:nvSpPr>
          <p:cNvPr id="43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4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defTabSz="309563">
              <a:lnSpc>
                <a:spcPct val="100000"/>
              </a:lnSpc>
              <a:defRPr sz="3375" cap="all">
                <a:solidFill>
                  <a:srgbClr val="702677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45" name="subtitel"/>
          <p:cNvSpPr txBox="1">
            <a:spLocks noGrp="1"/>
          </p:cNvSpPr>
          <p:nvPr>
            <p:ph type="body" sz="quarter" idx="13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13" cap="all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subtitel</a:t>
            </a:r>
          </a:p>
        </p:txBody>
      </p:sp>
      <p:pic>
        <p:nvPicPr>
          <p:cNvPr id="46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Afbeelding"/>
          <p:cNvSpPr>
            <a:spLocks noGrp="1"/>
          </p:cNvSpPr>
          <p:nvPr>
            <p:ph type="pic" idx="14"/>
          </p:nvPr>
        </p:nvSpPr>
        <p:spPr>
          <a:xfrm>
            <a:off x="4091663" y="-80115"/>
            <a:ext cx="5290245" cy="529024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2201478"/>
      </p:ext>
    </p:extLst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56" name="NIKHEF_PATROON3.png" descr="NIKHEF_PATROON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36224" y="-3113169"/>
            <a:ext cx="5659550" cy="8789655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Vorm"/>
          <p:cNvSpPr/>
          <p:nvPr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8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defTabSz="309563">
              <a:lnSpc>
                <a:spcPct val="100000"/>
              </a:lnSpc>
              <a:defRPr sz="3375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59" name="Tekst"/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13">
                <a:solidFill>
                  <a:srgbClr val="702677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Tekst</a:t>
            </a:r>
          </a:p>
        </p:txBody>
      </p:sp>
      <p:sp>
        <p:nvSpPr>
          <p:cNvPr id="60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13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subtitel</a:t>
            </a:r>
          </a:p>
        </p:txBody>
      </p:sp>
      <p:pic>
        <p:nvPicPr>
          <p:cNvPr id="61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7525088"/>
      </p:ext>
    </p:extLst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70" name="NIKHEF_PATROON5.png" descr="NIKHEF_PATROON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479" y="-1263526"/>
            <a:ext cx="9655491" cy="6692106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Vorm"/>
          <p:cNvSpPr/>
          <p:nvPr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72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defTabSz="309563">
              <a:lnSpc>
                <a:spcPct val="100000"/>
              </a:lnSpc>
              <a:defRPr sz="3375" cap="all">
                <a:solidFill>
                  <a:srgbClr val="E3D88B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73" name="Tekst"/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13">
                <a:solidFill>
                  <a:srgbClr val="702677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Tekst</a:t>
            </a:r>
          </a:p>
        </p:txBody>
      </p:sp>
      <p:sp>
        <p:nvSpPr>
          <p:cNvPr id="74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13" cap="all">
                <a:solidFill>
                  <a:srgbClr val="E3D88B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subtitel</a:t>
            </a:r>
          </a:p>
        </p:txBody>
      </p:sp>
      <p:pic>
        <p:nvPicPr>
          <p:cNvPr id="75" name="NIKHEF_LOGO_groot2.png" descr="NIKHEF_LOGO_groot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673535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84" name="NIKHEF_PATROON6.png" descr="NIKHEF_PATROON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73139" y="-593400"/>
            <a:ext cx="7696349" cy="6620665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Vorm"/>
          <p:cNvSpPr/>
          <p:nvPr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6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defTabSz="309563">
              <a:lnSpc>
                <a:spcPct val="100000"/>
              </a:lnSpc>
              <a:defRPr sz="3375" cap="all">
                <a:solidFill>
                  <a:srgbClr val="702677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87" name="Tekst"/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13">
                <a:solidFill>
                  <a:srgbClr val="702677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Tekst</a:t>
            </a:r>
          </a:p>
        </p:txBody>
      </p:sp>
      <p:sp>
        <p:nvSpPr>
          <p:cNvPr id="88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13" cap="all">
                <a:solidFill>
                  <a:srgbClr val="702677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subtitel</a:t>
            </a:r>
          </a:p>
        </p:txBody>
      </p:sp>
      <p:pic>
        <p:nvPicPr>
          <p:cNvPr id="89" name="NIKHEF_LOGO_groot3.png" descr="NIKHEF_LOGO_groot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9056471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oorblad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98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defTabSz="309563">
              <a:lnSpc>
                <a:spcPct val="100000"/>
              </a:lnSpc>
              <a:defRPr sz="3375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99" name="subtitel"/>
          <p:cNvSpPr txBox="1">
            <a:spLocks noGrp="1"/>
          </p:cNvSpPr>
          <p:nvPr>
            <p:ph type="body" sz="quarter" idx="13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13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subtitel</a:t>
            </a:r>
          </a:p>
        </p:txBody>
      </p:sp>
      <p:pic>
        <p:nvPicPr>
          <p:cNvPr id="100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NIKHEF_PATROON4.png" descr="NIKHEF_PATROON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91507" y="-100013"/>
            <a:ext cx="8218437" cy="5305425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Tekst"/>
          <p:cNvSpPr txBox="1">
            <a:spLocks noGrp="1"/>
          </p:cNvSpPr>
          <p:nvPr>
            <p:ph type="body" sz="quarter" idx="14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13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Tekst</a:t>
            </a:r>
          </a:p>
        </p:txBody>
      </p:sp>
      <p:sp>
        <p:nvSpPr>
          <p:cNvPr id="10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9827187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[A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1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1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1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238125" y="1007509"/>
            <a:ext cx="4193009" cy="3333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 sz="2063">
                <a:latin typeface="+mn-lt"/>
                <a:ea typeface="+mn-ea"/>
                <a:cs typeface="+mn-cs"/>
                <a:sym typeface="Arial"/>
              </a:defRPr>
            </a:lvl1pPr>
            <a:lvl2pPr marL="48617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buChar char="•"/>
              <a:defRPr sz="1875">
                <a:solidFill>
                  <a:srgbClr val="702677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72429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96242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20054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16" name="Titeltekst"/>
          <p:cNvSpPr txBox="1">
            <a:spLocks noGrp="1"/>
          </p:cNvSpPr>
          <p:nvPr>
            <p:ph type="title"/>
          </p:nvPr>
        </p:nvSpPr>
        <p:spPr>
          <a:xfrm>
            <a:off x="239712" y="238522"/>
            <a:ext cx="8664576" cy="5008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defTabSz="309563">
              <a:lnSpc>
                <a:spcPct val="100000"/>
              </a:lnSpc>
              <a:defRPr sz="2625" cap="all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117" name="Presentatie titel"/>
          <p:cNvSpPr txBox="1"/>
          <p:nvPr/>
        </p:nvSpPr>
        <p:spPr>
          <a:xfrm>
            <a:off x="1043184" y="4771188"/>
            <a:ext cx="6540455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rPr sz="1125"/>
              <a:t>Presentatie titel</a:t>
            </a:r>
          </a:p>
        </p:txBody>
      </p:sp>
      <p:sp>
        <p:nvSpPr>
          <p:cNvPr id="118" name="Afbeelding"/>
          <p:cNvSpPr>
            <a:spLocks noGrp="1"/>
          </p:cNvSpPr>
          <p:nvPr>
            <p:ph type="pic" sz="half" idx="13"/>
          </p:nvPr>
        </p:nvSpPr>
        <p:spPr>
          <a:xfrm>
            <a:off x="4674840" y="527104"/>
            <a:ext cx="4280893" cy="428089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5259398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[A2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roepeer"/>
          <p:cNvGrpSpPr/>
          <p:nvPr/>
        </p:nvGrpSpPr>
        <p:grpSpPr>
          <a:xfrm>
            <a:off x="0" y="4572000"/>
            <a:ext cx="9144000" cy="571501"/>
            <a:chOff x="0" y="0"/>
            <a:chExt cx="24384000" cy="1524000"/>
          </a:xfrm>
        </p:grpSpPr>
        <p:sp>
          <p:nvSpPr>
            <p:cNvPr id="125" name="Rechthoek"/>
            <p:cNvSpPr/>
            <p:nvPr/>
          </p:nvSpPr>
          <p:spPr>
            <a:xfrm>
              <a:off x="0" y="0"/>
              <a:ext cx="24384000" cy="1524000"/>
            </a:xfrm>
            <a:prstGeom prst="rect">
              <a:avLst/>
            </a:pr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126" name="Vorm"/>
            <p:cNvSpPr/>
            <p:nvPr/>
          </p:nvSpPr>
          <p:spPr>
            <a:xfrm>
              <a:off x="0" y="0"/>
              <a:ext cx="2449173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127" name="Vorm"/>
            <p:cNvSpPr/>
            <p:nvPr/>
          </p:nvSpPr>
          <p:spPr>
            <a:xfrm rot="10800000">
              <a:off x="20555686" y="-1"/>
              <a:ext cx="3828314" cy="152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8427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12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3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238125" y="1007509"/>
            <a:ext cx="4193009" cy="3333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 sz="2063">
                <a:latin typeface="+mn-lt"/>
                <a:ea typeface="+mn-ea"/>
                <a:cs typeface="+mn-cs"/>
                <a:sym typeface="Arial"/>
              </a:defRPr>
            </a:lvl1pPr>
            <a:lvl2pPr marL="48617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buChar char="•"/>
              <a:defRPr sz="1875">
                <a:solidFill>
                  <a:srgbClr val="702677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72429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96242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20054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2" name="Titeltekst"/>
          <p:cNvSpPr txBox="1">
            <a:spLocks noGrp="1"/>
          </p:cNvSpPr>
          <p:nvPr>
            <p:ph type="title"/>
          </p:nvPr>
        </p:nvSpPr>
        <p:spPr>
          <a:xfrm>
            <a:off x="239712" y="238522"/>
            <a:ext cx="8664576" cy="5008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defTabSz="309563">
              <a:lnSpc>
                <a:spcPct val="100000"/>
              </a:lnSpc>
              <a:defRPr sz="2625" cap="all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133" name="Presentatie titel"/>
          <p:cNvSpPr txBox="1"/>
          <p:nvPr/>
        </p:nvSpPr>
        <p:spPr>
          <a:xfrm>
            <a:off x="1043184" y="4771188"/>
            <a:ext cx="6540455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rPr sz="1125"/>
              <a:t>Presentatie titel</a:t>
            </a:r>
          </a:p>
        </p:txBody>
      </p:sp>
      <p:sp>
        <p:nvSpPr>
          <p:cNvPr id="134" name="Afbeelding"/>
          <p:cNvSpPr>
            <a:spLocks noGrp="1"/>
          </p:cNvSpPr>
          <p:nvPr>
            <p:ph type="pic" sz="half" idx="13"/>
          </p:nvPr>
        </p:nvSpPr>
        <p:spPr>
          <a:xfrm>
            <a:off x="4674840" y="527104"/>
            <a:ext cx="4280893" cy="428089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2178957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[A3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roepeer"/>
          <p:cNvGrpSpPr/>
          <p:nvPr/>
        </p:nvGrpSpPr>
        <p:grpSpPr>
          <a:xfrm>
            <a:off x="0" y="4572000"/>
            <a:ext cx="9144000" cy="571501"/>
            <a:chOff x="0" y="0"/>
            <a:chExt cx="24384000" cy="1524000"/>
          </a:xfrm>
        </p:grpSpPr>
        <p:sp>
          <p:nvSpPr>
            <p:cNvPr id="141" name="Rechthoek"/>
            <p:cNvSpPr/>
            <p:nvPr/>
          </p:nvSpPr>
          <p:spPr>
            <a:xfrm>
              <a:off x="0" y="0"/>
              <a:ext cx="24384000" cy="1524000"/>
            </a:xfrm>
            <a:prstGeom prst="rect">
              <a:avLst/>
            </a:pr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142" name="Vorm"/>
            <p:cNvSpPr/>
            <p:nvPr/>
          </p:nvSpPr>
          <p:spPr>
            <a:xfrm>
              <a:off x="0" y="0"/>
              <a:ext cx="2449173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143" name="Vorm"/>
            <p:cNvSpPr/>
            <p:nvPr/>
          </p:nvSpPr>
          <p:spPr>
            <a:xfrm rot="10800000">
              <a:off x="20555686" y="-1"/>
              <a:ext cx="3828314" cy="152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8427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14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4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238125" y="1007509"/>
            <a:ext cx="4193009" cy="3333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 sz="2063">
                <a:latin typeface="+mn-lt"/>
                <a:ea typeface="+mn-ea"/>
                <a:cs typeface="+mn-cs"/>
                <a:sym typeface="Arial"/>
              </a:defRPr>
            </a:lvl1pPr>
            <a:lvl2pPr marL="48617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buChar char="•"/>
              <a:defRPr sz="1875">
                <a:solidFill>
                  <a:srgbClr val="702677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72429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96242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20054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48" name="Presentatie titel"/>
          <p:cNvSpPr txBox="1"/>
          <p:nvPr/>
        </p:nvSpPr>
        <p:spPr>
          <a:xfrm>
            <a:off x="1043184" y="4771188"/>
            <a:ext cx="6540455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rPr sz="1125"/>
              <a:t>Presentatie titel</a:t>
            </a:r>
          </a:p>
        </p:txBody>
      </p:sp>
      <p:sp>
        <p:nvSpPr>
          <p:cNvPr id="149" name="Titeltekst"/>
          <p:cNvSpPr txBox="1">
            <a:spLocks noGrp="1"/>
          </p:cNvSpPr>
          <p:nvPr>
            <p:ph type="title"/>
          </p:nvPr>
        </p:nvSpPr>
        <p:spPr>
          <a:xfrm>
            <a:off x="239712" y="238522"/>
            <a:ext cx="8664576" cy="5008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defTabSz="309563">
              <a:lnSpc>
                <a:spcPct val="100000"/>
              </a:lnSpc>
              <a:defRPr sz="2625" cap="all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150" name="Afbeelding"/>
          <p:cNvSpPr>
            <a:spLocks noGrp="1"/>
          </p:cNvSpPr>
          <p:nvPr>
            <p:ph type="pic" sz="half" idx="13"/>
          </p:nvPr>
        </p:nvSpPr>
        <p:spPr>
          <a:xfrm>
            <a:off x="4674840" y="527104"/>
            <a:ext cx="4280893" cy="428089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8929378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[A1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5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59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0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6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4714242" y="1007509"/>
            <a:ext cx="4193010" cy="3333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 sz="2063">
                <a:latin typeface="+mn-lt"/>
                <a:ea typeface="+mn-ea"/>
                <a:cs typeface="+mn-cs"/>
                <a:sym typeface="Arial"/>
              </a:defRPr>
            </a:lvl1pPr>
            <a:lvl2pPr marL="48617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buChar char="•"/>
              <a:defRPr sz="1875">
                <a:solidFill>
                  <a:srgbClr val="702677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72429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96242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20054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63" name="Titeltekst"/>
          <p:cNvSpPr txBox="1">
            <a:spLocks noGrp="1"/>
          </p:cNvSpPr>
          <p:nvPr>
            <p:ph type="title"/>
          </p:nvPr>
        </p:nvSpPr>
        <p:spPr>
          <a:xfrm>
            <a:off x="239712" y="238522"/>
            <a:ext cx="8664576" cy="5008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defTabSz="309563">
              <a:lnSpc>
                <a:spcPct val="100000"/>
              </a:lnSpc>
              <a:defRPr sz="2625" cap="all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164" name="Presentatie titel"/>
          <p:cNvSpPr txBox="1"/>
          <p:nvPr/>
        </p:nvSpPr>
        <p:spPr>
          <a:xfrm>
            <a:off x="1043184" y="4771188"/>
            <a:ext cx="6540455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rPr sz="1125"/>
              <a:t>Presentatie titel</a:t>
            </a:r>
          </a:p>
        </p:txBody>
      </p:sp>
      <p:sp>
        <p:nvSpPr>
          <p:cNvPr id="165" name="Afbeelding"/>
          <p:cNvSpPr>
            <a:spLocks noGrp="1"/>
          </p:cNvSpPr>
          <p:nvPr>
            <p:ph type="pic" sz="half" idx="13"/>
          </p:nvPr>
        </p:nvSpPr>
        <p:spPr>
          <a:xfrm>
            <a:off x="197898" y="527104"/>
            <a:ext cx="4280893" cy="428089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5776322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</p:spTree>
  </p:cSld>
  <p:clrMapOvr>
    <a:masterClrMapping/>
  </p:clrMapOvr>
  <p:transition spd="med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roepeer"/>
          <p:cNvGrpSpPr/>
          <p:nvPr/>
        </p:nvGrpSpPr>
        <p:grpSpPr>
          <a:xfrm>
            <a:off x="0" y="4572000"/>
            <a:ext cx="9144000" cy="571501"/>
            <a:chOff x="0" y="0"/>
            <a:chExt cx="24384000" cy="1524000"/>
          </a:xfrm>
        </p:grpSpPr>
        <p:sp>
          <p:nvSpPr>
            <p:cNvPr id="172" name="Rechthoek"/>
            <p:cNvSpPr/>
            <p:nvPr/>
          </p:nvSpPr>
          <p:spPr>
            <a:xfrm>
              <a:off x="0" y="0"/>
              <a:ext cx="24384000" cy="1524000"/>
            </a:xfrm>
            <a:prstGeom prst="rect">
              <a:avLst/>
            </a:pr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173" name="Vorm"/>
            <p:cNvSpPr/>
            <p:nvPr/>
          </p:nvSpPr>
          <p:spPr>
            <a:xfrm>
              <a:off x="0" y="0"/>
              <a:ext cx="2449173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174" name="Vorm"/>
            <p:cNvSpPr/>
            <p:nvPr/>
          </p:nvSpPr>
          <p:spPr>
            <a:xfrm rot="10800000">
              <a:off x="20555686" y="-1"/>
              <a:ext cx="3828314" cy="152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8427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17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7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4714242" y="1007509"/>
            <a:ext cx="4193010" cy="3333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 sz="2063">
                <a:latin typeface="+mn-lt"/>
                <a:ea typeface="+mn-ea"/>
                <a:cs typeface="+mn-cs"/>
                <a:sym typeface="Arial"/>
              </a:defRPr>
            </a:lvl1pPr>
            <a:lvl2pPr marL="48617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buChar char="•"/>
              <a:defRPr sz="1875">
                <a:solidFill>
                  <a:srgbClr val="702677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72429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96242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20054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79" name="Titeltekst"/>
          <p:cNvSpPr txBox="1">
            <a:spLocks noGrp="1"/>
          </p:cNvSpPr>
          <p:nvPr>
            <p:ph type="title"/>
          </p:nvPr>
        </p:nvSpPr>
        <p:spPr>
          <a:xfrm>
            <a:off x="239712" y="238522"/>
            <a:ext cx="8664576" cy="5008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defTabSz="309563">
              <a:lnSpc>
                <a:spcPct val="100000"/>
              </a:lnSpc>
              <a:defRPr sz="2625" cap="all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180" name="Presentatie titel"/>
          <p:cNvSpPr txBox="1"/>
          <p:nvPr/>
        </p:nvSpPr>
        <p:spPr>
          <a:xfrm>
            <a:off x="1043184" y="4771188"/>
            <a:ext cx="6540455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rPr sz="1125"/>
              <a:t>Presentatie titel</a:t>
            </a:r>
          </a:p>
        </p:txBody>
      </p:sp>
      <p:sp>
        <p:nvSpPr>
          <p:cNvPr id="181" name="Afbeelding"/>
          <p:cNvSpPr>
            <a:spLocks noGrp="1"/>
          </p:cNvSpPr>
          <p:nvPr>
            <p:ph type="pic" sz="half" idx="13"/>
          </p:nvPr>
        </p:nvSpPr>
        <p:spPr>
          <a:xfrm>
            <a:off x="197898" y="527104"/>
            <a:ext cx="4280893" cy="428089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567173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[A3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roepeer"/>
          <p:cNvGrpSpPr/>
          <p:nvPr/>
        </p:nvGrpSpPr>
        <p:grpSpPr>
          <a:xfrm>
            <a:off x="0" y="4572000"/>
            <a:ext cx="9144000" cy="571501"/>
            <a:chOff x="0" y="0"/>
            <a:chExt cx="24384000" cy="1524000"/>
          </a:xfrm>
        </p:grpSpPr>
        <p:sp>
          <p:nvSpPr>
            <p:cNvPr id="188" name="Rechthoek"/>
            <p:cNvSpPr/>
            <p:nvPr/>
          </p:nvSpPr>
          <p:spPr>
            <a:xfrm>
              <a:off x="0" y="0"/>
              <a:ext cx="24384000" cy="1524000"/>
            </a:xfrm>
            <a:prstGeom prst="rect">
              <a:avLst/>
            </a:pr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189" name="Vorm"/>
            <p:cNvSpPr/>
            <p:nvPr/>
          </p:nvSpPr>
          <p:spPr>
            <a:xfrm>
              <a:off x="0" y="0"/>
              <a:ext cx="2449173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190" name="Vorm"/>
            <p:cNvSpPr/>
            <p:nvPr/>
          </p:nvSpPr>
          <p:spPr>
            <a:xfrm rot="10800000">
              <a:off x="20555686" y="-1"/>
              <a:ext cx="3828314" cy="152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8427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19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4714242" y="1007509"/>
            <a:ext cx="4193010" cy="3333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 sz="2063">
                <a:latin typeface="+mn-lt"/>
                <a:ea typeface="+mn-ea"/>
                <a:cs typeface="+mn-cs"/>
                <a:sym typeface="Arial"/>
              </a:defRPr>
            </a:lvl1pPr>
            <a:lvl2pPr marL="48617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buChar char="•"/>
              <a:defRPr sz="1875">
                <a:solidFill>
                  <a:srgbClr val="702677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72429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96242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20054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95" name="Presentatie titel"/>
          <p:cNvSpPr txBox="1"/>
          <p:nvPr/>
        </p:nvSpPr>
        <p:spPr>
          <a:xfrm>
            <a:off x="1043184" y="4771188"/>
            <a:ext cx="6540455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rPr sz="1125"/>
              <a:t>Presentatie titel</a:t>
            </a:r>
          </a:p>
        </p:txBody>
      </p:sp>
      <p:sp>
        <p:nvSpPr>
          <p:cNvPr id="196" name="Titeltekst"/>
          <p:cNvSpPr txBox="1">
            <a:spLocks noGrp="1"/>
          </p:cNvSpPr>
          <p:nvPr>
            <p:ph type="title"/>
          </p:nvPr>
        </p:nvSpPr>
        <p:spPr>
          <a:xfrm>
            <a:off x="239712" y="238522"/>
            <a:ext cx="8664576" cy="5008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defTabSz="309563">
              <a:lnSpc>
                <a:spcPct val="100000"/>
              </a:lnSpc>
              <a:defRPr sz="2625" cap="all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197" name="Afbeelding"/>
          <p:cNvSpPr>
            <a:spLocks noGrp="1"/>
          </p:cNvSpPr>
          <p:nvPr>
            <p:ph type="pic" sz="half" idx="13"/>
          </p:nvPr>
        </p:nvSpPr>
        <p:spPr>
          <a:xfrm>
            <a:off x="197898" y="527104"/>
            <a:ext cx="4280893" cy="428089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3830648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[A1]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Rechthoek"/>
          <p:cNvSpPr/>
          <p:nvPr/>
        </p:nvSpPr>
        <p:spPr>
          <a:xfrm>
            <a:off x="0" y="4779354"/>
            <a:ext cx="9144000" cy="364147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06" name="Vorm"/>
          <p:cNvSpPr/>
          <p:nvPr/>
        </p:nvSpPr>
        <p:spPr>
          <a:xfrm rot="10800000">
            <a:off x="6721592" y="4572000"/>
            <a:ext cx="2431184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0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0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98820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1007509"/>
            <a:ext cx="6191990" cy="3333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 sz="2063">
                <a:latin typeface="+mn-lt"/>
                <a:ea typeface="+mn-ea"/>
                <a:cs typeface="+mn-cs"/>
                <a:sym typeface="Arial"/>
              </a:defRPr>
            </a:lvl1pPr>
            <a:lvl2pPr marL="48617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buChar char="•"/>
              <a:defRPr sz="1875">
                <a:solidFill>
                  <a:srgbClr val="702677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72429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96242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20054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10" name="Titeltekst"/>
          <p:cNvSpPr txBox="1">
            <a:spLocks noGrp="1"/>
          </p:cNvSpPr>
          <p:nvPr>
            <p:ph type="title"/>
          </p:nvPr>
        </p:nvSpPr>
        <p:spPr>
          <a:xfrm>
            <a:off x="239712" y="238522"/>
            <a:ext cx="8664576" cy="5008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defTabSz="309563">
              <a:lnSpc>
                <a:spcPct val="100000"/>
              </a:lnSpc>
              <a:defRPr sz="2625" cap="all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211" name="FuSE, the Fundamental Sciences E-infrastructure"/>
          <p:cNvSpPr txBox="1"/>
          <p:nvPr/>
        </p:nvSpPr>
        <p:spPr>
          <a:xfrm>
            <a:off x="1043184" y="4874865"/>
            <a:ext cx="6540455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rPr sz="1125"/>
              <a:t>FuSE, the Fundamental Sciences E-infrastructure</a:t>
            </a:r>
          </a:p>
        </p:txBody>
      </p:sp>
      <p:pic>
        <p:nvPicPr>
          <p:cNvPr id="212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rcRect r="41485" b="20345"/>
          <a:stretch>
            <a:fillRect/>
          </a:stretch>
        </p:blipFill>
        <p:spPr>
          <a:xfrm>
            <a:off x="7085338" y="4718400"/>
            <a:ext cx="1008663" cy="27870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04462613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[A1] Tekst kopi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Rechthoek"/>
          <p:cNvSpPr/>
          <p:nvPr/>
        </p:nvSpPr>
        <p:spPr>
          <a:xfrm>
            <a:off x="0" y="4779354"/>
            <a:ext cx="9144000" cy="364147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1" name="Vorm"/>
          <p:cNvSpPr/>
          <p:nvPr/>
        </p:nvSpPr>
        <p:spPr>
          <a:xfrm rot="10800000">
            <a:off x="6721592" y="4572000"/>
            <a:ext cx="2431184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98820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1007509"/>
            <a:ext cx="6191990" cy="3333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 sz="2063">
                <a:latin typeface="+mn-lt"/>
                <a:ea typeface="+mn-ea"/>
                <a:cs typeface="+mn-cs"/>
                <a:sym typeface="Arial"/>
              </a:defRPr>
            </a:lvl1pPr>
            <a:lvl2pPr marL="48617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buChar char="•"/>
              <a:defRPr sz="1875">
                <a:solidFill>
                  <a:srgbClr val="702677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72429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96242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20054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25" name="Titeltekst"/>
          <p:cNvSpPr txBox="1">
            <a:spLocks noGrp="1"/>
          </p:cNvSpPr>
          <p:nvPr>
            <p:ph type="title"/>
          </p:nvPr>
        </p:nvSpPr>
        <p:spPr>
          <a:xfrm>
            <a:off x="239712" y="238522"/>
            <a:ext cx="8664576" cy="5008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defTabSz="309563">
              <a:lnSpc>
                <a:spcPct val="100000"/>
              </a:lnSpc>
              <a:defRPr sz="2625" cap="all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226" name="FuSE, the Fundamental Sciences E-infrastructure"/>
          <p:cNvSpPr txBox="1"/>
          <p:nvPr/>
        </p:nvSpPr>
        <p:spPr>
          <a:xfrm>
            <a:off x="1043184" y="4874865"/>
            <a:ext cx="6540455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rPr sz="1125"/>
              <a:t>FuSE, the Fundamental Sciences E-infrastructure</a:t>
            </a:r>
          </a:p>
        </p:txBody>
      </p:sp>
      <p:pic>
        <p:nvPicPr>
          <p:cNvPr id="227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rcRect r="41485" b="20345"/>
          <a:stretch>
            <a:fillRect/>
          </a:stretch>
        </p:blipFill>
        <p:spPr>
          <a:xfrm>
            <a:off x="7085338" y="4718400"/>
            <a:ext cx="1008663" cy="27870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37222137"/>
      </p:ext>
    </p:extLst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[A1] Tekst kopie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CERN_arial.jpg" descr="CERN_arial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62" y="-130173"/>
            <a:ext cx="9131477" cy="5280795"/>
          </a:xfrm>
          <a:prstGeom prst="rect">
            <a:avLst/>
          </a:prstGeom>
          <a:ln w="12700"/>
        </p:spPr>
      </p:pic>
      <p:sp>
        <p:nvSpPr>
          <p:cNvPr id="235" name="Rechthoek"/>
          <p:cNvSpPr/>
          <p:nvPr/>
        </p:nvSpPr>
        <p:spPr>
          <a:xfrm>
            <a:off x="0" y="4779354"/>
            <a:ext cx="9144000" cy="364147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37" name="Vorm"/>
          <p:cNvSpPr/>
          <p:nvPr/>
        </p:nvSpPr>
        <p:spPr>
          <a:xfrm rot="10800000">
            <a:off x="6721592" y="4572000"/>
            <a:ext cx="2431184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3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39" name="NIKHEF_LOGO.png" descr="NIKHEF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98820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1007509"/>
            <a:ext cx="6191990" cy="3333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 sz="2063">
                <a:latin typeface="+mn-lt"/>
                <a:ea typeface="+mn-ea"/>
                <a:cs typeface="+mn-cs"/>
                <a:sym typeface="Arial"/>
              </a:defRPr>
            </a:lvl1pPr>
            <a:lvl2pPr marL="48617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buChar char="•"/>
              <a:defRPr sz="1875">
                <a:solidFill>
                  <a:srgbClr val="702677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72429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96242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20054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41" name="Titeltekst"/>
          <p:cNvSpPr txBox="1">
            <a:spLocks noGrp="1"/>
          </p:cNvSpPr>
          <p:nvPr>
            <p:ph type="title"/>
          </p:nvPr>
        </p:nvSpPr>
        <p:spPr>
          <a:xfrm>
            <a:off x="239712" y="238522"/>
            <a:ext cx="8664576" cy="5008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defTabSz="309563">
              <a:lnSpc>
                <a:spcPct val="100000"/>
              </a:lnSpc>
              <a:defRPr sz="2625" cap="all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242" name="FuSE, the Fundamental Sciences E-infrastructure"/>
          <p:cNvSpPr txBox="1"/>
          <p:nvPr/>
        </p:nvSpPr>
        <p:spPr>
          <a:xfrm>
            <a:off x="1043184" y="4874865"/>
            <a:ext cx="6540455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rPr sz="1125"/>
              <a:t>FuSE, the Fundamental Sciences E-infrastructure</a:t>
            </a:r>
          </a:p>
        </p:txBody>
      </p:sp>
      <p:pic>
        <p:nvPicPr>
          <p:cNvPr id="243" name="Afbeelding" descr="Afbeelding"/>
          <p:cNvPicPr>
            <a:picLocks noChangeAspect="1"/>
          </p:cNvPicPr>
          <p:nvPr/>
        </p:nvPicPr>
        <p:blipFill>
          <a:blip r:embed="rId4">
            <a:extLst/>
          </a:blip>
          <a:srcRect r="41485" b="20345"/>
          <a:stretch>
            <a:fillRect/>
          </a:stretch>
        </p:blipFill>
        <p:spPr>
          <a:xfrm>
            <a:off x="7085338" y="4718400"/>
            <a:ext cx="1008663" cy="27870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62214627"/>
      </p:ext>
    </p:extLst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[A2]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roepeer"/>
          <p:cNvGrpSpPr/>
          <p:nvPr/>
        </p:nvGrpSpPr>
        <p:grpSpPr>
          <a:xfrm>
            <a:off x="0" y="4572000"/>
            <a:ext cx="9144000" cy="571501"/>
            <a:chOff x="0" y="0"/>
            <a:chExt cx="24384000" cy="1524000"/>
          </a:xfrm>
        </p:grpSpPr>
        <p:sp>
          <p:nvSpPr>
            <p:cNvPr id="250" name="Rechthoek"/>
            <p:cNvSpPr/>
            <p:nvPr/>
          </p:nvSpPr>
          <p:spPr>
            <a:xfrm>
              <a:off x="0" y="0"/>
              <a:ext cx="24384000" cy="1524000"/>
            </a:xfrm>
            <a:prstGeom prst="rect">
              <a:avLst/>
            </a:pr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251" name="Vorm"/>
            <p:cNvSpPr/>
            <p:nvPr/>
          </p:nvSpPr>
          <p:spPr>
            <a:xfrm>
              <a:off x="0" y="0"/>
              <a:ext cx="2449173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252" name="Vorm"/>
            <p:cNvSpPr/>
            <p:nvPr/>
          </p:nvSpPr>
          <p:spPr>
            <a:xfrm rot="10800000">
              <a:off x="20555686" y="-1"/>
              <a:ext cx="3828314" cy="152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8427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25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5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1007509"/>
            <a:ext cx="6189450" cy="3333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 sz="2063">
                <a:latin typeface="+mn-lt"/>
                <a:ea typeface="+mn-ea"/>
                <a:cs typeface="+mn-cs"/>
                <a:sym typeface="Arial"/>
              </a:defRPr>
            </a:lvl1pPr>
            <a:lvl2pPr marL="48617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buChar char="•"/>
              <a:defRPr sz="1875">
                <a:solidFill>
                  <a:srgbClr val="702677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72429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96242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20054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57" name="Titeltekst"/>
          <p:cNvSpPr txBox="1">
            <a:spLocks noGrp="1"/>
          </p:cNvSpPr>
          <p:nvPr>
            <p:ph type="title"/>
          </p:nvPr>
        </p:nvSpPr>
        <p:spPr>
          <a:xfrm>
            <a:off x="239712" y="238522"/>
            <a:ext cx="8664576" cy="5008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defTabSz="309563">
              <a:lnSpc>
                <a:spcPct val="100000"/>
              </a:lnSpc>
              <a:defRPr sz="2625" cap="all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258" name="Presentatie titel"/>
          <p:cNvSpPr txBox="1"/>
          <p:nvPr/>
        </p:nvSpPr>
        <p:spPr>
          <a:xfrm>
            <a:off x="1043184" y="4771188"/>
            <a:ext cx="6540455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rPr sz="1125"/>
              <a:t>Presentatie titel</a:t>
            </a:r>
          </a:p>
        </p:txBody>
      </p:sp>
    </p:spTree>
    <p:extLst>
      <p:ext uri="{BB962C8B-B14F-4D97-AF65-F5344CB8AC3E}">
        <p14:creationId xmlns:p14="http://schemas.microsoft.com/office/powerpoint/2010/main" val="1842872292"/>
      </p:ext>
    </p:extLst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[A3]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" name="Groepeer"/>
          <p:cNvGrpSpPr/>
          <p:nvPr/>
        </p:nvGrpSpPr>
        <p:grpSpPr>
          <a:xfrm>
            <a:off x="0" y="4572000"/>
            <a:ext cx="9144000" cy="571501"/>
            <a:chOff x="0" y="0"/>
            <a:chExt cx="24384000" cy="1524000"/>
          </a:xfrm>
        </p:grpSpPr>
        <p:sp>
          <p:nvSpPr>
            <p:cNvPr id="265" name="Rechthoek"/>
            <p:cNvSpPr/>
            <p:nvPr/>
          </p:nvSpPr>
          <p:spPr>
            <a:xfrm>
              <a:off x="0" y="0"/>
              <a:ext cx="24384000" cy="1524000"/>
            </a:xfrm>
            <a:prstGeom prst="rect">
              <a:avLst/>
            </a:pr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266" name="Vorm"/>
            <p:cNvSpPr/>
            <p:nvPr/>
          </p:nvSpPr>
          <p:spPr>
            <a:xfrm>
              <a:off x="0" y="0"/>
              <a:ext cx="2449173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267" name="Vorm"/>
            <p:cNvSpPr/>
            <p:nvPr/>
          </p:nvSpPr>
          <p:spPr>
            <a:xfrm rot="10800000">
              <a:off x="20555686" y="-1"/>
              <a:ext cx="3828314" cy="152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8427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26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7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1007509"/>
            <a:ext cx="6191535" cy="3333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 sz="2063">
                <a:latin typeface="+mn-lt"/>
                <a:ea typeface="+mn-ea"/>
                <a:cs typeface="+mn-cs"/>
                <a:sym typeface="Arial"/>
              </a:defRPr>
            </a:lvl1pPr>
            <a:lvl2pPr marL="48617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buChar char="•"/>
              <a:defRPr sz="1875">
                <a:solidFill>
                  <a:srgbClr val="702677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72429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96242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20054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72" name="Titeltekst"/>
          <p:cNvSpPr txBox="1">
            <a:spLocks noGrp="1"/>
          </p:cNvSpPr>
          <p:nvPr>
            <p:ph type="title"/>
          </p:nvPr>
        </p:nvSpPr>
        <p:spPr>
          <a:xfrm>
            <a:off x="239712" y="238522"/>
            <a:ext cx="8664576" cy="5008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defTabSz="309563">
              <a:lnSpc>
                <a:spcPct val="100000"/>
              </a:lnSpc>
              <a:defRPr sz="2625" cap="all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273" name="Presentatie titel"/>
          <p:cNvSpPr txBox="1"/>
          <p:nvPr/>
        </p:nvSpPr>
        <p:spPr>
          <a:xfrm>
            <a:off x="1043184" y="4771188"/>
            <a:ext cx="6540455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rPr sz="1125"/>
              <a:t>Presentatie titel</a:t>
            </a:r>
          </a:p>
        </p:txBody>
      </p:sp>
    </p:spTree>
    <p:extLst>
      <p:ext uri="{BB962C8B-B14F-4D97-AF65-F5344CB8AC3E}">
        <p14:creationId xmlns:p14="http://schemas.microsoft.com/office/powerpoint/2010/main" val="674373717"/>
      </p:ext>
    </p:extLst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[A1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8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8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238125" y="1007509"/>
            <a:ext cx="4193009" cy="3333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 sz="2063">
                <a:latin typeface="+mn-lt"/>
                <a:ea typeface="+mn-ea"/>
                <a:cs typeface="+mn-cs"/>
                <a:sym typeface="Arial"/>
              </a:defRPr>
            </a:lvl1pPr>
            <a:lvl2pPr marL="48617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buChar char="•"/>
              <a:defRPr sz="1875">
                <a:solidFill>
                  <a:srgbClr val="702677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72429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96242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20054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86" name="Titeltekst"/>
          <p:cNvSpPr txBox="1">
            <a:spLocks noGrp="1"/>
          </p:cNvSpPr>
          <p:nvPr>
            <p:ph type="title"/>
          </p:nvPr>
        </p:nvSpPr>
        <p:spPr>
          <a:xfrm>
            <a:off x="239712" y="238522"/>
            <a:ext cx="4189835" cy="5008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defTabSz="309563">
              <a:lnSpc>
                <a:spcPct val="100000"/>
              </a:lnSpc>
              <a:defRPr sz="2250" cap="all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287" name="Presentatie titel"/>
          <p:cNvSpPr txBox="1"/>
          <p:nvPr/>
        </p:nvSpPr>
        <p:spPr>
          <a:xfrm>
            <a:off x="1043184" y="4771188"/>
            <a:ext cx="6540455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rPr sz="1125"/>
              <a:t>Presentatie titel</a:t>
            </a:r>
          </a:p>
        </p:txBody>
      </p:sp>
      <p:sp>
        <p:nvSpPr>
          <p:cNvPr id="288" name="Afbeelding"/>
          <p:cNvSpPr>
            <a:spLocks noGrp="1"/>
          </p:cNvSpPr>
          <p:nvPr>
            <p:ph type="pic" idx="13"/>
          </p:nvPr>
        </p:nvSpPr>
        <p:spPr>
          <a:xfrm>
            <a:off x="4643537" y="0"/>
            <a:ext cx="4572000" cy="4572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7307538"/>
      </p:ext>
    </p:extLst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[A2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roepeer"/>
          <p:cNvGrpSpPr/>
          <p:nvPr/>
        </p:nvGrpSpPr>
        <p:grpSpPr>
          <a:xfrm>
            <a:off x="0" y="4572000"/>
            <a:ext cx="9144000" cy="571501"/>
            <a:chOff x="0" y="0"/>
            <a:chExt cx="24384000" cy="1524000"/>
          </a:xfrm>
        </p:grpSpPr>
        <p:sp>
          <p:nvSpPr>
            <p:cNvPr id="295" name="Rechthoek"/>
            <p:cNvSpPr/>
            <p:nvPr/>
          </p:nvSpPr>
          <p:spPr>
            <a:xfrm>
              <a:off x="0" y="0"/>
              <a:ext cx="24384000" cy="1524000"/>
            </a:xfrm>
            <a:prstGeom prst="rect">
              <a:avLst/>
            </a:pr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296" name="Vorm"/>
            <p:cNvSpPr/>
            <p:nvPr/>
          </p:nvSpPr>
          <p:spPr>
            <a:xfrm>
              <a:off x="0" y="0"/>
              <a:ext cx="2449173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297" name="Vorm"/>
            <p:cNvSpPr/>
            <p:nvPr/>
          </p:nvSpPr>
          <p:spPr>
            <a:xfrm rot="10800000">
              <a:off x="20555686" y="-1"/>
              <a:ext cx="3828314" cy="152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8427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29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0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238125" y="1007509"/>
            <a:ext cx="4193009" cy="3333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 sz="2063">
                <a:latin typeface="+mn-lt"/>
                <a:ea typeface="+mn-ea"/>
                <a:cs typeface="+mn-cs"/>
                <a:sym typeface="Arial"/>
              </a:defRPr>
            </a:lvl1pPr>
            <a:lvl2pPr marL="48617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buChar char="•"/>
              <a:defRPr sz="1875">
                <a:solidFill>
                  <a:srgbClr val="702677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72429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96242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20054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02" name="Titeltekst"/>
          <p:cNvSpPr txBox="1">
            <a:spLocks noGrp="1"/>
          </p:cNvSpPr>
          <p:nvPr>
            <p:ph type="title"/>
          </p:nvPr>
        </p:nvSpPr>
        <p:spPr>
          <a:xfrm>
            <a:off x="239712" y="238522"/>
            <a:ext cx="4189835" cy="5008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defTabSz="309563">
              <a:lnSpc>
                <a:spcPct val="100000"/>
              </a:lnSpc>
              <a:defRPr sz="2250" cap="all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303" name="Presentatie titel"/>
          <p:cNvSpPr txBox="1"/>
          <p:nvPr/>
        </p:nvSpPr>
        <p:spPr>
          <a:xfrm>
            <a:off x="1043184" y="4771188"/>
            <a:ext cx="6540455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rPr sz="1125"/>
              <a:t>Presentatie titel</a:t>
            </a:r>
          </a:p>
        </p:txBody>
      </p:sp>
      <p:sp>
        <p:nvSpPr>
          <p:cNvPr id="304" name="Afbeelding"/>
          <p:cNvSpPr>
            <a:spLocks noGrp="1"/>
          </p:cNvSpPr>
          <p:nvPr>
            <p:ph type="pic" idx="13"/>
          </p:nvPr>
        </p:nvSpPr>
        <p:spPr>
          <a:xfrm>
            <a:off x="4643537" y="0"/>
            <a:ext cx="4572000" cy="4572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329404"/>
      </p:ext>
    </p:extLst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[A3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roepeer"/>
          <p:cNvGrpSpPr/>
          <p:nvPr/>
        </p:nvGrpSpPr>
        <p:grpSpPr>
          <a:xfrm>
            <a:off x="0" y="4572000"/>
            <a:ext cx="9144000" cy="571501"/>
            <a:chOff x="0" y="0"/>
            <a:chExt cx="24384000" cy="1524000"/>
          </a:xfrm>
        </p:grpSpPr>
        <p:sp>
          <p:nvSpPr>
            <p:cNvPr id="311" name="Rechthoek"/>
            <p:cNvSpPr/>
            <p:nvPr/>
          </p:nvSpPr>
          <p:spPr>
            <a:xfrm>
              <a:off x="0" y="0"/>
              <a:ext cx="24384000" cy="1524000"/>
            </a:xfrm>
            <a:prstGeom prst="rect">
              <a:avLst/>
            </a:pr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12" name="Vorm"/>
            <p:cNvSpPr/>
            <p:nvPr/>
          </p:nvSpPr>
          <p:spPr>
            <a:xfrm>
              <a:off x="0" y="0"/>
              <a:ext cx="2449173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13" name="Vorm"/>
            <p:cNvSpPr/>
            <p:nvPr/>
          </p:nvSpPr>
          <p:spPr>
            <a:xfrm rot="10800000">
              <a:off x="20555686" y="-1"/>
              <a:ext cx="3828314" cy="152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8427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1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1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238125" y="1007509"/>
            <a:ext cx="4193009" cy="3333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 sz="2063">
                <a:latin typeface="+mn-lt"/>
                <a:ea typeface="+mn-ea"/>
                <a:cs typeface="+mn-cs"/>
                <a:sym typeface="Arial"/>
              </a:defRPr>
            </a:lvl1pPr>
            <a:lvl2pPr marL="48617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buChar char="•"/>
              <a:defRPr sz="1875">
                <a:solidFill>
                  <a:srgbClr val="702677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72429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96242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20054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18" name="Presentatie titel"/>
          <p:cNvSpPr txBox="1"/>
          <p:nvPr/>
        </p:nvSpPr>
        <p:spPr>
          <a:xfrm>
            <a:off x="1043184" y="4771188"/>
            <a:ext cx="6540455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rPr sz="1125"/>
              <a:t>Presentatie titel</a:t>
            </a:r>
          </a:p>
        </p:txBody>
      </p:sp>
      <p:sp>
        <p:nvSpPr>
          <p:cNvPr id="319" name="Titeltekst"/>
          <p:cNvSpPr txBox="1">
            <a:spLocks noGrp="1"/>
          </p:cNvSpPr>
          <p:nvPr>
            <p:ph type="title"/>
          </p:nvPr>
        </p:nvSpPr>
        <p:spPr>
          <a:xfrm>
            <a:off x="239712" y="238522"/>
            <a:ext cx="4189835" cy="5008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defTabSz="309563">
              <a:lnSpc>
                <a:spcPct val="100000"/>
              </a:lnSpc>
              <a:defRPr sz="2250" cap="all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320" name="Afbeelding"/>
          <p:cNvSpPr>
            <a:spLocks noGrp="1"/>
          </p:cNvSpPr>
          <p:nvPr>
            <p:ph type="pic" idx="13"/>
          </p:nvPr>
        </p:nvSpPr>
        <p:spPr>
          <a:xfrm>
            <a:off x="4643537" y="0"/>
            <a:ext cx="4572000" cy="4572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8065836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14958417"/>
      </p:ext>
    </p:extLst>
  </p:cSld>
  <p:clrMapOvr>
    <a:masterClrMapping/>
  </p:clrMapOvr>
  <p:transition spd="med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[A1] Bijschrif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2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29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0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3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Afbeelding"/>
          <p:cNvSpPr>
            <a:spLocks noGrp="1"/>
          </p:cNvSpPr>
          <p:nvPr>
            <p:ph type="pic" idx="13"/>
          </p:nvPr>
        </p:nvSpPr>
        <p:spPr>
          <a:xfrm>
            <a:off x="2646648" y="-973138"/>
            <a:ext cx="6518275" cy="6518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3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238125" y="242731"/>
            <a:ext cx="2142456" cy="409809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13">
                <a:latin typeface="+mn-lt"/>
                <a:ea typeface="+mn-ea"/>
                <a:cs typeface="+mn-cs"/>
                <a:sym typeface="Arial"/>
              </a:defRPr>
            </a:lvl1pPr>
            <a:lvl2pPr marL="0" indent="85725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13">
                <a:latin typeface="+mn-lt"/>
                <a:ea typeface="+mn-ea"/>
                <a:cs typeface="+mn-cs"/>
                <a:sym typeface="Arial"/>
              </a:defRPr>
            </a:lvl2pPr>
            <a:lvl3pPr marL="0" indent="171450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13">
                <a:latin typeface="+mn-lt"/>
                <a:ea typeface="+mn-ea"/>
                <a:cs typeface="+mn-cs"/>
                <a:sym typeface="Arial"/>
              </a:defRPr>
            </a:lvl3pPr>
            <a:lvl4pPr marL="0" indent="257175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13">
                <a:latin typeface="+mn-lt"/>
                <a:ea typeface="+mn-ea"/>
                <a:cs typeface="+mn-cs"/>
                <a:sym typeface="Arial"/>
              </a:defRPr>
            </a:lvl4pPr>
            <a:lvl5pPr marL="0" indent="342900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13"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34" name="Presentatie titel"/>
          <p:cNvSpPr txBox="1"/>
          <p:nvPr/>
        </p:nvSpPr>
        <p:spPr>
          <a:xfrm>
            <a:off x="1043184" y="4771188"/>
            <a:ext cx="6540455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rPr sz="1125"/>
              <a:t>Presentatie titel</a:t>
            </a:r>
          </a:p>
        </p:txBody>
      </p:sp>
    </p:spTree>
    <p:extLst>
      <p:ext uri="{BB962C8B-B14F-4D97-AF65-F5344CB8AC3E}">
        <p14:creationId xmlns:p14="http://schemas.microsoft.com/office/powerpoint/2010/main" val="3619308569"/>
      </p:ext>
    </p:extLst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[A2] Bijschrif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4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4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4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4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Afbeelding"/>
          <p:cNvSpPr>
            <a:spLocks noGrp="1"/>
          </p:cNvSpPr>
          <p:nvPr>
            <p:ph type="pic" idx="13"/>
          </p:nvPr>
        </p:nvSpPr>
        <p:spPr>
          <a:xfrm>
            <a:off x="2646648" y="-973138"/>
            <a:ext cx="6518275" cy="6518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7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238125" y="242731"/>
            <a:ext cx="2142456" cy="409809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13">
                <a:latin typeface="+mn-lt"/>
                <a:ea typeface="+mn-ea"/>
                <a:cs typeface="+mn-cs"/>
                <a:sym typeface="Arial"/>
              </a:defRPr>
            </a:lvl1pPr>
            <a:lvl2pPr marL="0" indent="85725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13">
                <a:latin typeface="+mn-lt"/>
                <a:ea typeface="+mn-ea"/>
                <a:cs typeface="+mn-cs"/>
                <a:sym typeface="Arial"/>
              </a:defRPr>
            </a:lvl2pPr>
            <a:lvl3pPr marL="0" indent="171450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13">
                <a:latin typeface="+mn-lt"/>
                <a:ea typeface="+mn-ea"/>
                <a:cs typeface="+mn-cs"/>
                <a:sym typeface="Arial"/>
              </a:defRPr>
            </a:lvl3pPr>
            <a:lvl4pPr marL="0" indent="257175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13">
                <a:latin typeface="+mn-lt"/>
                <a:ea typeface="+mn-ea"/>
                <a:cs typeface="+mn-cs"/>
                <a:sym typeface="Arial"/>
              </a:defRPr>
            </a:lvl4pPr>
            <a:lvl5pPr marL="0" indent="342900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13"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48" name="Presentatie titel"/>
          <p:cNvSpPr txBox="1"/>
          <p:nvPr/>
        </p:nvSpPr>
        <p:spPr>
          <a:xfrm>
            <a:off x="1043184" y="4771188"/>
            <a:ext cx="6540455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rPr sz="1125"/>
              <a:t>Presentatie titel</a:t>
            </a:r>
          </a:p>
        </p:txBody>
      </p:sp>
    </p:spTree>
    <p:extLst>
      <p:ext uri="{BB962C8B-B14F-4D97-AF65-F5344CB8AC3E}">
        <p14:creationId xmlns:p14="http://schemas.microsoft.com/office/powerpoint/2010/main" val="3532128016"/>
      </p:ext>
    </p:extLst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[A3] Bijschrif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" name="Groepeer"/>
          <p:cNvGrpSpPr/>
          <p:nvPr/>
        </p:nvGrpSpPr>
        <p:grpSpPr>
          <a:xfrm>
            <a:off x="0" y="4572000"/>
            <a:ext cx="9144000" cy="571501"/>
            <a:chOff x="0" y="0"/>
            <a:chExt cx="24384000" cy="1524000"/>
          </a:xfrm>
        </p:grpSpPr>
        <p:sp>
          <p:nvSpPr>
            <p:cNvPr id="355" name="Rechthoek"/>
            <p:cNvSpPr/>
            <p:nvPr/>
          </p:nvSpPr>
          <p:spPr>
            <a:xfrm>
              <a:off x="0" y="0"/>
              <a:ext cx="24384000" cy="1524000"/>
            </a:xfrm>
            <a:prstGeom prst="rect">
              <a:avLst/>
            </a:pr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6" name="Vorm"/>
            <p:cNvSpPr/>
            <p:nvPr/>
          </p:nvSpPr>
          <p:spPr>
            <a:xfrm>
              <a:off x="0" y="0"/>
              <a:ext cx="2449173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Vorm"/>
            <p:cNvSpPr/>
            <p:nvPr/>
          </p:nvSpPr>
          <p:spPr>
            <a:xfrm rot="10800000">
              <a:off x="20555686" y="-1"/>
              <a:ext cx="3828314" cy="152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8427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5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Afbeelding"/>
          <p:cNvSpPr>
            <a:spLocks noGrp="1"/>
          </p:cNvSpPr>
          <p:nvPr>
            <p:ph type="pic" idx="13"/>
          </p:nvPr>
        </p:nvSpPr>
        <p:spPr>
          <a:xfrm>
            <a:off x="2646648" y="-973138"/>
            <a:ext cx="6518275" cy="6518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6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238125" y="242731"/>
            <a:ext cx="2142456" cy="409809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13">
                <a:latin typeface="+mn-lt"/>
                <a:ea typeface="+mn-ea"/>
                <a:cs typeface="+mn-cs"/>
                <a:sym typeface="Arial"/>
              </a:defRPr>
            </a:lvl1pPr>
            <a:lvl2pPr marL="0" indent="85725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13">
                <a:latin typeface="+mn-lt"/>
                <a:ea typeface="+mn-ea"/>
                <a:cs typeface="+mn-cs"/>
                <a:sym typeface="Arial"/>
              </a:defRPr>
            </a:lvl2pPr>
            <a:lvl3pPr marL="0" indent="171450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13">
                <a:latin typeface="+mn-lt"/>
                <a:ea typeface="+mn-ea"/>
                <a:cs typeface="+mn-cs"/>
                <a:sym typeface="Arial"/>
              </a:defRPr>
            </a:lvl3pPr>
            <a:lvl4pPr marL="0" indent="257175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13">
                <a:latin typeface="+mn-lt"/>
                <a:ea typeface="+mn-ea"/>
                <a:cs typeface="+mn-cs"/>
                <a:sym typeface="Arial"/>
              </a:defRPr>
            </a:lvl4pPr>
            <a:lvl5pPr marL="0" indent="342900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13"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63" name="Presentatie titel"/>
          <p:cNvSpPr txBox="1"/>
          <p:nvPr/>
        </p:nvSpPr>
        <p:spPr>
          <a:xfrm>
            <a:off x="1043184" y="4771188"/>
            <a:ext cx="6540455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rPr sz="1125"/>
              <a:t>Presentatie titel</a:t>
            </a:r>
          </a:p>
        </p:txBody>
      </p:sp>
    </p:spTree>
    <p:extLst>
      <p:ext uri="{BB962C8B-B14F-4D97-AF65-F5344CB8AC3E}">
        <p14:creationId xmlns:p14="http://schemas.microsoft.com/office/powerpoint/2010/main" val="1064541472"/>
      </p:ext>
    </p:extLst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roepeer"/>
          <p:cNvGrpSpPr/>
          <p:nvPr/>
        </p:nvGrpSpPr>
        <p:grpSpPr>
          <a:xfrm>
            <a:off x="0" y="0"/>
            <a:ext cx="9144000" cy="5143500"/>
            <a:chOff x="0" y="0"/>
            <a:chExt cx="24384000" cy="13716000"/>
          </a:xfrm>
        </p:grpSpPr>
        <p:sp>
          <p:nvSpPr>
            <p:cNvPr id="370" name="Rechthoek"/>
            <p:cNvSpPr/>
            <p:nvPr/>
          </p:nvSpPr>
          <p:spPr>
            <a:xfrm>
              <a:off x="0" y="12192000"/>
              <a:ext cx="24384000" cy="1524000"/>
            </a:xfrm>
            <a:prstGeom prst="rect">
              <a:avLst/>
            </a:pr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1" name="Vorm"/>
            <p:cNvSpPr/>
            <p:nvPr/>
          </p:nvSpPr>
          <p:spPr>
            <a:xfrm>
              <a:off x="-1" y="12192000"/>
              <a:ext cx="2449174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grpSp>
          <p:nvGrpSpPr>
            <p:cNvPr id="374" name="Groepeer"/>
            <p:cNvGrpSpPr/>
            <p:nvPr/>
          </p:nvGrpSpPr>
          <p:grpSpPr>
            <a:xfrm>
              <a:off x="20555686" y="-1"/>
              <a:ext cx="3828315" cy="13716001"/>
              <a:chOff x="0" y="0"/>
              <a:chExt cx="3828314" cy="13715999"/>
            </a:xfrm>
          </p:grpSpPr>
          <p:sp>
            <p:nvSpPr>
              <p:cNvPr id="372" name="Driehoek"/>
              <p:cNvSpPr/>
              <p:nvPr/>
            </p:nvSpPr>
            <p:spPr>
              <a:xfrm rot="10800000">
                <a:off x="0" y="2972716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223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  <p:sp>
            <p:nvSpPr>
              <p:cNvPr id="373" name="Driehoek"/>
              <p:cNvSpPr/>
              <p:nvPr/>
            </p:nvSpPr>
            <p:spPr>
              <a:xfrm flipH="1">
                <a:off x="0" y="0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26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</p:grpSp>
        <p:pic>
          <p:nvPicPr>
            <p:cNvPr id="375" name="NIKHEF_LOGO.png" descr="NIKHEF_LOGO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34966" y="12538392"/>
              <a:ext cx="2123754" cy="831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7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238125" y="1007509"/>
            <a:ext cx="3668607" cy="3333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 sz="2063">
                <a:latin typeface="+mn-lt"/>
                <a:ea typeface="+mn-ea"/>
                <a:cs typeface="+mn-cs"/>
                <a:sym typeface="Arial"/>
              </a:defRPr>
            </a:lvl1pPr>
            <a:lvl2pPr marL="48617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buChar char="•"/>
              <a:defRPr sz="1875">
                <a:solidFill>
                  <a:srgbClr val="702677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72429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96242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20054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78" name="Titeltekst"/>
          <p:cNvSpPr txBox="1">
            <a:spLocks noGrp="1"/>
          </p:cNvSpPr>
          <p:nvPr>
            <p:ph type="title"/>
          </p:nvPr>
        </p:nvSpPr>
        <p:spPr>
          <a:xfrm>
            <a:off x="239712" y="238522"/>
            <a:ext cx="7425631" cy="5008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defTabSz="309563">
              <a:lnSpc>
                <a:spcPct val="100000"/>
              </a:lnSpc>
              <a:defRPr sz="2625" cap="all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379" name="Presentatie titel"/>
          <p:cNvSpPr txBox="1"/>
          <p:nvPr/>
        </p:nvSpPr>
        <p:spPr>
          <a:xfrm>
            <a:off x="1043184" y="4771188"/>
            <a:ext cx="6540455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rPr sz="1125"/>
              <a:t>Presentatie titel</a:t>
            </a:r>
          </a:p>
        </p:txBody>
      </p:sp>
      <p:sp>
        <p:nvSpPr>
          <p:cNvPr id="380" name="Afbeelding"/>
          <p:cNvSpPr>
            <a:spLocks noGrp="1"/>
          </p:cNvSpPr>
          <p:nvPr>
            <p:ph type="pic" sz="half" idx="13"/>
          </p:nvPr>
        </p:nvSpPr>
        <p:spPr>
          <a:xfrm>
            <a:off x="4053780" y="828873"/>
            <a:ext cx="3676303" cy="36763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8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254520"/>
      </p:ext>
    </p:extLst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[B2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Groepeer"/>
          <p:cNvGrpSpPr/>
          <p:nvPr/>
        </p:nvGrpSpPr>
        <p:grpSpPr>
          <a:xfrm>
            <a:off x="0" y="0"/>
            <a:ext cx="9144000" cy="5143500"/>
            <a:chOff x="0" y="0"/>
            <a:chExt cx="24384000" cy="13716000"/>
          </a:xfrm>
        </p:grpSpPr>
        <p:sp>
          <p:nvSpPr>
            <p:cNvPr id="388" name="Rechthoek"/>
            <p:cNvSpPr/>
            <p:nvPr/>
          </p:nvSpPr>
          <p:spPr>
            <a:xfrm>
              <a:off x="0" y="12192000"/>
              <a:ext cx="24384000" cy="1524000"/>
            </a:xfrm>
            <a:prstGeom prst="rect">
              <a:avLst/>
            </a:pr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9" name="Vorm"/>
            <p:cNvSpPr/>
            <p:nvPr/>
          </p:nvSpPr>
          <p:spPr>
            <a:xfrm>
              <a:off x="-1" y="12192000"/>
              <a:ext cx="2449174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grpSp>
          <p:nvGrpSpPr>
            <p:cNvPr id="392" name="Groepeer"/>
            <p:cNvGrpSpPr/>
            <p:nvPr/>
          </p:nvGrpSpPr>
          <p:grpSpPr>
            <a:xfrm>
              <a:off x="20555686" y="-1"/>
              <a:ext cx="3828315" cy="13716001"/>
              <a:chOff x="0" y="0"/>
              <a:chExt cx="3828314" cy="13715999"/>
            </a:xfrm>
          </p:grpSpPr>
          <p:sp>
            <p:nvSpPr>
              <p:cNvPr id="390" name="Driehoek"/>
              <p:cNvSpPr/>
              <p:nvPr/>
            </p:nvSpPr>
            <p:spPr>
              <a:xfrm rot="10800000">
                <a:off x="0" y="2972716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26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  <p:sp>
            <p:nvSpPr>
              <p:cNvPr id="391" name="Driehoek"/>
              <p:cNvSpPr/>
              <p:nvPr/>
            </p:nvSpPr>
            <p:spPr>
              <a:xfrm flipH="1">
                <a:off x="0" y="0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3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</p:grpSp>
        <p:pic>
          <p:nvPicPr>
            <p:cNvPr id="393" name="NIKHEF_LOGO.png" descr="NIKHEF_LOGO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34966" y="12538392"/>
              <a:ext cx="2123754" cy="831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4" name="NIKHEF_LOGO.png" descr="NIKHEF_LOGO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34966" y="12538392"/>
              <a:ext cx="2123754" cy="831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7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238125" y="1007509"/>
            <a:ext cx="3665900" cy="3333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 sz="2063">
                <a:latin typeface="+mn-lt"/>
                <a:ea typeface="+mn-ea"/>
                <a:cs typeface="+mn-cs"/>
                <a:sym typeface="Arial"/>
              </a:defRPr>
            </a:lvl1pPr>
            <a:lvl2pPr marL="48617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buChar char="•"/>
              <a:defRPr sz="1875">
                <a:solidFill>
                  <a:srgbClr val="702677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72429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96242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20054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98" name="Titeltekst"/>
          <p:cNvSpPr txBox="1">
            <a:spLocks noGrp="1"/>
          </p:cNvSpPr>
          <p:nvPr>
            <p:ph type="title"/>
          </p:nvPr>
        </p:nvSpPr>
        <p:spPr>
          <a:xfrm>
            <a:off x="239712" y="238522"/>
            <a:ext cx="7420217" cy="5008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defTabSz="309563">
              <a:lnSpc>
                <a:spcPct val="100000"/>
              </a:lnSpc>
              <a:defRPr sz="2625" cap="all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399" name="Presentatie titel"/>
          <p:cNvSpPr txBox="1"/>
          <p:nvPr/>
        </p:nvSpPr>
        <p:spPr>
          <a:xfrm>
            <a:off x="1043184" y="4771188"/>
            <a:ext cx="6540455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rPr sz="1125"/>
              <a:t>Presentatie titel</a:t>
            </a:r>
          </a:p>
        </p:txBody>
      </p:sp>
      <p:sp>
        <p:nvSpPr>
          <p:cNvPr id="400" name="Afbeelding"/>
          <p:cNvSpPr>
            <a:spLocks noGrp="1"/>
          </p:cNvSpPr>
          <p:nvPr>
            <p:ph type="pic" sz="half" idx="13"/>
          </p:nvPr>
        </p:nvSpPr>
        <p:spPr>
          <a:xfrm>
            <a:off x="4053780" y="828873"/>
            <a:ext cx="3676303" cy="36763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6259997"/>
      </p:ext>
    </p:extLst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[B3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" name="Groepeer"/>
          <p:cNvGrpSpPr/>
          <p:nvPr/>
        </p:nvGrpSpPr>
        <p:grpSpPr>
          <a:xfrm>
            <a:off x="0" y="0"/>
            <a:ext cx="9144000" cy="5143500"/>
            <a:chOff x="0" y="0"/>
            <a:chExt cx="24384000" cy="13716000"/>
          </a:xfrm>
        </p:grpSpPr>
        <p:sp>
          <p:nvSpPr>
            <p:cNvPr id="407" name="Rechthoek"/>
            <p:cNvSpPr/>
            <p:nvPr/>
          </p:nvSpPr>
          <p:spPr>
            <a:xfrm>
              <a:off x="0" y="12192000"/>
              <a:ext cx="24384000" cy="1524000"/>
            </a:xfrm>
            <a:prstGeom prst="rect">
              <a:avLst/>
            </a:pr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8" name="Vorm"/>
            <p:cNvSpPr/>
            <p:nvPr/>
          </p:nvSpPr>
          <p:spPr>
            <a:xfrm>
              <a:off x="-1" y="12192000"/>
              <a:ext cx="2449174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grpSp>
          <p:nvGrpSpPr>
            <p:cNvPr id="411" name="Groepeer"/>
            <p:cNvGrpSpPr/>
            <p:nvPr/>
          </p:nvGrpSpPr>
          <p:grpSpPr>
            <a:xfrm>
              <a:off x="20555686" y="-1"/>
              <a:ext cx="3828315" cy="13716001"/>
              <a:chOff x="0" y="0"/>
              <a:chExt cx="3828314" cy="13715999"/>
            </a:xfrm>
          </p:grpSpPr>
          <p:sp>
            <p:nvSpPr>
              <p:cNvPr id="409" name="Driehoek"/>
              <p:cNvSpPr/>
              <p:nvPr/>
            </p:nvSpPr>
            <p:spPr>
              <a:xfrm rot="10800000">
                <a:off x="0" y="2972716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3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  <p:sp>
            <p:nvSpPr>
              <p:cNvPr id="410" name="Driehoek"/>
              <p:cNvSpPr/>
              <p:nvPr/>
            </p:nvSpPr>
            <p:spPr>
              <a:xfrm flipH="1">
                <a:off x="0" y="0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223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</p:grpSp>
        <p:pic>
          <p:nvPicPr>
            <p:cNvPr id="412" name="NIKHEF_LOGO.png" descr="NIKHEF_LOGO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34966" y="12538392"/>
              <a:ext cx="2123754" cy="831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15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238125" y="1007509"/>
            <a:ext cx="3666595" cy="3333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 sz="2063">
                <a:latin typeface="+mn-lt"/>
                <a:ea typeface="+mn-ea"/>
                <a:cs typeface="+mn-cs"/>
                <a:sym typeface="Arial"/>
              </a:defRPr>
            </a:lvl1pPr>
            <a:lvl2pPr marL="48617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buChar char="•"/>
              <a:defRPr sz="1875">
                <a:solidFill>
                  <a:srgbClr val="702677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72429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96242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20054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16" name="Titeltekst"/>
          <p:cNvSpPr txBox="1">
            <a:spLocks noGrp="1"/>
          </p:cNvSpPr>
          <p:nvPr>
            <p:ph type="title"/>
          </p:nvPr>
        </p:nvSpPr>
        <p:spPr>
          <a:xfrm>
            <a:off x="239713" y="238522"/>
            <a:ext cx="7457468" cy="5008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defTabSz="309563">
              <a:lnSpc>
                <a:spcPct val="100000"/>
              </a:lnSpc>
              <a:defRPr sz="2625" cap="all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417" name="Presentatie titel"/>
          <p:cNvSpPr txBox="1"/>
          <p:nvPr/>
        </p:nvSpPr>
        <p:spPr>
          <a:xfrm>
            <a:off x="1043184" y="4771188"/>
            <a:ext cx="6540455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rPr sz="1125"/>
              <a:t>Presentatie titel</a:t>
            </a:r>
          </a:p>
        </p:txBody>
      </p:sp>
      <p:sp>
        <p:nvSpPr>
          <p:cNvPr id="418" name="Afbeelding"/>
          <p:cNvSpPr>
            <a:spLocks noGrp="1"/>
          </p:cNvSpPr>
          <p:nvPr>
            <p:ph type="pic" sz="half" idx="13"/>
          </p:nvPr>
        </p:nvSpPr>
        <p:spPr>
          <a:xfrm>
            <a:off x="4053780" y="828873"/>
            <a:ext cx="3676303" cy="36763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0875480"/>
      </p:ext>
    </p:extLst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[B1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" name="Groepeer"/>
          <p:cNvGrpSpPr/>
          <p:nvPr/>
        </p:nvGrpSpPr>
        <p:grpSpPr>
          <a:xfrm>
            <a:off x="0" y="0"/>
            <a:ext cx="9144000" cy="5143500"/>
            <a:chOff x="0" y="0"/>
            <a:chExt cx="24384000" cy="13716000"/>
          </a:xfrm>
        </p:grpSpPr>
        <p:sp>
          <p:nvSpPr>
            <p:cNvPr id="425" name="Rechthoek"/>
            <p:cNvSpPr/>
            <p:nvPr/>
          </p:nvSpPr>
          <p:spPr>
            <a:xfrm>
              <a:off x="0" y="12192000"/>
              <a:ext cx="24384000" cy="1524000"/>
            </a:xfrm>
            <a:prstGeom prst="rect">
              <a:avLst/>
            </a:pr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6" name="Vorm"/>
            <p:cNvSpPr/>
            <p:nvPr/>
          </p:nvSpPr>
          <p:spPr>
            <a:xfrm>
              <a:off x="-1" y="12192000"/>
              <a:ext cx="2449174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grpSp>
          <p:nvGrpSpPr>
            <p:cNvPr id="429" name="Groepeer"/>
            <p:cNvGrpSpPr/>
            <p:nvPr/>
          </p:nvGrpSpPr>
          <p:grpSpPr>
            <a:xfrm>
              <a:off x="20555686" y="-1"/>
              <a:ext cx="3828315" cy="13716001"/>
              <a:chOff x="0" y="0"/>
              <a:chExt cx="3828314" cy="13715999"/>
            </a:xfrm>
          </p:grpSpPr>
          <p:sp>
            <p:nvSpPr>
              <p:cNvPr id="427" name="Driehoek"/>
              <p:cNvSpPr/>
              <p:nvPr/>
            </p:nvSpPr>
            <p:spPr>
              <a:xfrm rot="10800000">
                <a:off x="0" y="2972716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223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  <p:sp>
            <p:nvSpPr>
              <p:cNvPr id="428" name="Driehoek"/>
              <p:cNvSpPr/>
              <p:nvPr/>
            </p:nvSpPr>
            <p:spPr>
              <a:xfrm flipH="1">
                <a:off x="0" y="0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26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</p:grpSp>
        <p:pic>
          <p:nvPicPr>
            <p:cNvPr id="430" name="NIKHEF_LOGO.png" descr="NIKHEF_LOGO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34966" y="12538392"/>
              <a:ext cx="2123754" cy="831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3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33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4143375" y="1007509"/>
            <a:ext cx="3668607" cy="3333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 sz="2063">
                <a:latin typeface="+mn-lt"/>
                <a:ea typeface="+mn-ea"/>
                <a:cs typeface="+mn-cs"/>
                <a:sym typeface="Arial"/>
              </a:defRPr>
            </a:lvl1pPr>
            <a:lvl2pPr marL="48617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buChar char="•"/>
              <a:defRPr sz="1875">
                <a:solidFill>
                  <a:srgbClr val="702677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72429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96242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20054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34" name="Titeltekst"/>
          <p:cNvSpPr txBox="1">
            <a:spLocks noGrp="1"/>
          </p:cNvSpPr>
          <p:nvPr>
            <p:ph type="title"/>
          </p:nvPr>
        </p:nvSpPr>
        <p:spPr>
          <a:xfrm>
            <a:off x="239712" y="238522"/>
            <a:ext cx="7425631" cy="5008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defTabSz="309563">
              <a:lnSpc>
                <a:spcPct val="100000"/>
              </a:lnSpc>
              <a:defRPr sz="2625" cap="all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435" name="Presentatie titel"/>
          <p:cNvSpPr txBox="1"/>
          <p:nvPr/>
        </p:nvSpPr>
        <p:spPr>
          <a:xfrm>
            <a:off x="1043184" y="4771188"/>
            <a:ext cx="6540455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rPr sz="1125"/>
              <a:t>Presentatie titel</a:t>
            </a:r>
          </a:p>
        </p:txBody>
      </p:sp>
      <p:sp>
        <p:nvSpPr>
          <p:cNvPr id="436" name="Afbeelding"/>
          <p:cNvSpPr>
            <a:spLocks noGrp="1"/>
          </p:cNvSpPr>
          <p:nvPr>
            <p:ph type="pic" sz="half" idx="13"/>
          </p:nvPr>
        </p:nvSpPr>
        <p:spPr>
          <a:xfrm>
            <a:off x="186630" y="828873"/>
            <a:ext cx="3676303" cy="36763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1195760"/>
      </p:ext>
    </p:extLst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" name="Groepeer"/>
          <p:cNvGrpSpPr/>
          <p:nvPr/>
        </p:nvGrpSpPr>
        <p:grpSpPr>
          <a:xfrm>
            <a:off x="0" y="0"/>
            <a:ext cx="9144000" cy="5143500"/>
            <a:chOff x="0" y="0"/>
            <a:chExt cx="24384000" cy="13716000"/>
          </a:xfrm>
        </p:grpSpPr>
        <p:sp>
          <p:nvSpPr>
            <p:cNvPr id="443" name="Rechthoek"/>
            <p:cNvSpPr/>
            <p:nvPr/>
          </p:nvSpPr>
          <p:spPr>
            <a:xfrm>
              <a:off x="0" y="12192000"/>
              <a:ext cx="24384000" cy="1524000"/>
            </a:xfrm>
            <a:prstGeom prst="rect">
              <a:avLst/>
            </a:pr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44" name="Vorm"/>
            <p:cNvSpPr/>
            <p:nvPr/>
          </p:nvSpPr>
          <p:spPr>
            <a:xfrm>
              <a:off x="-1" y="12192000"/>
              <a:ext cx="2449174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grpSp>
          <p:nvGrpSpPr>
            <p:cNvPr id="447" name="Groepeer"/>
            <p:cNvGrpSpPr/>
            <p:nvPr/>
          </p:nvGrpSpPr>
          <p:grpSpPr>
            <a:xfrm>
              <a:off x="20555686" y="-1"/>
              <a:ext cx="3828315" cy="13716001"/>
              <a:chOff x="0" y="0"/>
              <a:chExt cx="3828314" cy="13715999"/>
            </a:xfrm>
          </p:grpSpPr>
          <p:sp>
            <p:nvSpPr>
              <p:cNvPr id="445" name="Driehoek"/>
              <p:cNvSpPr/>
              <p:nvPr/>
            </p:nvSpPr>
            <p:spPr>
              <a:xfrm rot="10800000">
                <a:off x="0" y="2972716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26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  <p:sp>
            <p:nvSpPr>
              <p:cNvPr id="446" name="Driehoek"/>
              <p:cNvSpPr/>
              <p:nvPr/>
            </p:nvSpPr>
            <p:spPr>
              <a:xfrm flipH="1">
                <a:off x="0" y="0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3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</p:grpSp>
        <p:pic>
          <p:nvPicPr>
            <p:cNvPr id="448" name="NIKHEF_LOGO.png" descr="NIKHEF_LOGO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34966" y="12538392"/>
              <a:ext cx="2123754" cy="831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9" name="NIKHEF_LOGO.png" descr="NIKHEF_LOGO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34966" y="12538392"/>
              <a:ext cx="2123754" cy="831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5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2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4143375" y="1007509"/>
            <a:ext cx="3665900" cy="3333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 sz="2063">
                <a:latin typeface="+mn-lt"/>
                <a:ea typeface="+mn-ea"/>
                <a:cs typeface="+mn-cs"/>
                <a:sym typeface="Arial"/>
              </a:defRPr>
            </a:lvl1pPr>
            <a:lvl2pPr marL="48617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buChar char="•"/>
              <a:defRPr sz="1875">
                <a:solidFill>
                  <a:srgbClr val="702677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72429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96242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20054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53" name="Titeltekst"/>
          <p:cNvSpPr txBox="1">
            <a:spLocks noGrp="1"/>
          </p:cNvSpPr>
          <p:nvPr>
            <p:ph type="title"/>
          </p:nvPr>
        </p:nvSpPr>
        <p:spPr>
          <a:xfrm>
            <a:off x="239712" y="238522"/>
            <a:ext cx="7420217" cy="5008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defTabSz="309563">
              <a:lnSpc>
                <a:spcPct val="100000"/>
              </a:lnSpc>
              <a:defRPr sz="2625" cap="all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454" name="Presentatie titel"/>
          <p:cNvSpPr txBox="1"/>
          <p:nvPr/>
        </p:nvSpPr>
        <p:spPr>
          <a:xfrm>
            <a:off x="1043184" y="4771188"/>
            <a:ext cx="6540455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rPr sz="1125"/>
              <a:t>Presentatie titel</a:t>
            </a:r>
          </a:p>
        </p:txBody>
      </p:sp>
      <p:sp>
        <p:nvSpPr>
          <p:cNvPr id="455" name="Afbeelding"/>
          <p:cNvSpPr>
            <a:spLocks noGrp="1"/>
          </p:cNvSpPr>
          <p:nvPr>
            <p:ph type="pic" sz="half" idx="13"/>
          </p:nvPr>
        </p:nvSpPr>
        <p:spPr>
          <a:xfrm>
            <a:off x="186630" y="828873"/>
            <a:ext cx="3676303" cy="36763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4700318"/>
      </p:ext>
    </p:extLst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[B3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Groepeer"/>
          <p:cNvGrpSpPr/>
          <p:nvPr/>
        </p:nvGrpSpPr>
        <p:grpSpPr>
          <a:xfrm>
            <a:off x="0" y="0"/>
            <a:ext cx="9144000" cy="5143500"/>
            <a:chOff x="0" y="0"/>
            <a:chExt cx="24384000" cy="13716000"/>
          </a:xfrm>
        </p:grpSpPr>
        <p:sp>
          <p:nvSpPr>
            <p:cNvPr id="462" name="Rechthoek"/>
            <p:cNvSpPr/>
            <p:nvPr/>
          </p:nvSpPr>
          <p:spPr>
            <a:xfrm>
              <a:off x="0" y="12192000"/>
              <a:ext cx="24384000" cy="1524000"/>
            </a:xfrm>
            <a:prstGeom prst="rect">
              <a:avLst/>
            </a:pr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63" name="Vorm"/>
            <p:cNvSpPr/>
            <p:nvPr/>
          </p:nvSpPr>
          <p:spPr>
            <a:xfrm>
              <a:off x="-1" y="12192000"/>
              <a:ext cx="2449174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grpSp>
          <p:nvGrpSpPr>
            <p:cNvPr id="466" name="Groepeer"/>
            <p:cNvGrpSpPr/>
            <p:nvPr/>
          </p:nvGrpSpPr>
          <p:grpSpPr>
            <a:xfrm>
              <a:off x="20555686" y="-1"/>
              <a:ext cx="3828315" cy="13716001"/>
              <a:chOff x="0" y="0"/>
              <a:chExt cx="3828314" cy="13715999"/>
            </a:xfrm>
          </p:grpSpPr>
          <p:sp>
            <p:nvSpPr>
              <p:cNvPr id="464" name="Driehoek"/>
              <p:cNvSpPr/>
              <p:nvPr/>
            </p:nvSpPr>
            <p:spPr>
              <a:xfrm rot="10800000">
                <a:off x="0" y="2972716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3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  <p:sp>
            <p:nvSpPr>
              <p:cNvPr id="465" name="Driehoek"/>
              <p:cNvSpPr/>
              <p:nvPr/>
            </p:nvSpPr>
            <p:spPr>
              <a:xfrm flipH="1">
                <a:off x="0" y="0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223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</p:grpSp>
        <p:pic>
          <p:nvPicPr>
            <p:cNvPr id="467" name="NIKHEF_LOGO.png" descr="NIKHEF_LOGO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34966" y="12538392"/>
              <a:ext cx="2123754" cy="831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0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4143375" y="1007509"/>
            <a:ext cx="3666595" cy="3333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 sz="2063">
                <a:latin typeface="+mn-lt"/>
                <a:ea typeface="+mn-ea"/>
                <a:cs typeface="+mn-cs"/>
                <a:sym typeface="Arial"/>
              </a:defRPr>
            </a:lvl1pPr>
            <a:lvl2pPr marL="48617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buChar char="•"/>
              <a:defRPr sz="1875">
                <a:solidFill>
                  <a:srgbClr val="702677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72429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96242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20054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71" name="Titeltekst"/>
          <p:cNvSpPr txBox="1">
            <a:spLocks noGrp="1"/>
          </p:cNvSpPr>
          <p:nvPr>
            <p:ph type="title"/>
          </p:nvPr>
        </p:nvSpPr>
        <p:spPr>
          <a:xfrm>
            <a:off x="239713" y="238522"/>
            <a:ext cx="7457468" cy="5008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defTabSz="309563">
              <a:lnSpc>
                <a:spcPct val="100000"/>
              </a:lnSpc>
              <a:defRPr sz="2625" cap="all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472" name="Presentatie titel"/>
          <p:cNvSpPr txBox="1"/>
          <p:nvPr/>
        </p:nvSpPr>
        <p:spPr>
          <a:xfrm>
            <a:off x="1043184" y="4771188"/>
            <a:ext cx="6540455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rPr sz="1125"/>
              <a:t>Presentatie titel</a:t>
            </a:r>
          </a:p>
        </p:txBody>
      </p:sp>
      <p:sp>
        <p:nvSpPr>
          <p:cNvPr id="473" name="Afbeelding"/>
          <p:cNvSpPr>
            <a:spLocks noGrp="1"/>
          </p:cNvSpPr>
          <p:nvPr>
            <p:ph type="pic" sz="half" idx="13"/>
          </p:nvPr>
        </p:nvSpPr>
        <p:spPr>
          <a:xfrm>
            <a:off x="186630" y="828873"/>
            <a:ext cx="3676303" cy="36763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3611427"/>
      </p:ext>
    </p:extLst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[B1]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6" name="Groepeer"/>
          <p:cNvGrpSpPr/>
          <p:nvPr/>
        </p:nvGrpSpPr>
        <p:grpSpPr>
          <a:xfrm>
            <a:off x="0" y="0"/>
            <a:ext cx="9144000" cy="5143500"/>
            <a:chOff x="0" y="0"/>
            <a:chExt cx="24384000" cy="13716000"/>
          </a:xfrm>
        </p:grpSpPr>
        <p:sp>
          <p:nvSpPr>
            <p:cNvPr id="480" name="Rechthoek"/>
            <p:cNvSpPr/>
            <p:nvPr/>
          </p:nvSpPr>
          <p:spPr>
            <a:xfrm>
              <a:off x="0" y="12192000"/>
              <a:ext cx="24384000" cy="1524000"/>
            </a:xfrm>
            <a:prstGeom prst="rect">
              <a:avLst/>
            </a:pr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81" name="Vorm"/>
            <p:cNvSpPr/>
            <p:nvPr/>
          </p:nvSpPr>
          <p:spPr>
            <a:xfrm>
              <a:off x="-1" y="12192000"/>
              <a:ext cx="2449174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grpSp>
          <p:nvGrpSpPr>
            <p:cNvPr id="484" name="Groepeer"/>
            <p:cNvGrpSpPr/>
            <p:nvPr/>
          </p:nvGrpSpPr>
          <p:grpSpPr>
            <a:xfrm>
              <a:off x="20555686" y="-1"/>
              <a:ext cx="3828315" cy="13716001"/>
              <a:chOff x="0" y="0"/>
              <a:chExt cx="3828314" cy="13715999"/>
            </a:xfrm>
          </p:grpSpPr>
          <p:sp>
            <p:nvSpPr>
              <p:cNvPr id="482" name="Driehoek"/>
              <p:cNvSpPr/>
              <p:nvPr/>
            </p:nvSpPr>
            <p:spPr>
              <a:xfrm rot="10800000">
                <a:off x="0" y="2972716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223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  <p:sp>
            <p:nvSpPr>
              <p:cNvPr id="483" name="Driehoek"/>
              <p:cNvSpPr/>
              <p:nvPr/>
            </p:nvSpPr>
            <p:spPr>
              <a:xfrm flipH="1">
                <a:off x="0" y="0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26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</p:grpSp>
        <p:pic>
          <p:nvPicPr>
            <p:cNvPr id="485" name="NIKHEF_LOGO.png" descr="NIKHEF_LOGO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34966" y="12538392"/>
              <a:ext cx="2123754" cy="831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8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8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1007509"/>
            <a:ext cx="6191990" cy="3333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 sz="2063">
                <a:latin typeface="+mn-lt"/>
                <a:ea typeface="+mn-ea"/>
                <a:cs typeface="+mn-cs"/>
                <a:sym typeface="Arial"/>
              </a:defRPr>
            </a:lvl1pPr>
            <a:lvl2pPr marL="48617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buChar char="•"/>
              <a:defRPr sz="1875">
                <a:solidFill>
                  <a:srgbClr val="702677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72429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96242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20054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89" name="Titeltekst"/>
          <p:cNvSpPr txBox="1">
            <a:spLocks noGrp="1"/>
          </p:cNvSpPr>
          <p:nvPr>
            <p:ph type="title"/>
          </p:nvPr>
        </p:nvSpPr>
        <p:spPr>
          <a:xfrm>
            <a:off x="239712" y="238522"/>
            <a:ext cx="7383564" cy="5008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defTabSz="309563">
              <a:lnSpc>
                <a:spcPct val="100000"/>
              </a:lnSpc>
              <a:defRPr sz="2625" cap="all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490" name="Presentatie titel"/>
          <p:cNvSpPr txBox="1"/>
          <p:nvPr/>
        </p:nvSpPr>
        <p:spPr>
          <a:xfrm>
            <a:off x="1043184" y="4771188"/>
            <a:ext cx="6540455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rPr sz="1125"/>
              <a:t>Presentatie titel</a:t>
            </a:r>
          </a:p>
        </p:txBody>
      </p:sp>
    </p:spTree>
    <p:extLst>
      <p:ext uri="{BB962C8B-B14F-4D97-AF65-F5344CB8AC3E}">
        <p14:creationId xmlns:p14="http://schemas.microsoft.com/office/powerpoint/2010/main" val="4982293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3735936890"/>
      </p:ext>
    </p:extLst>
  </p:cSld>
  <p:clrMapOvr>
    <a:masterClrMapping/>
  </p:clrMapOvr>
  <p:transition spd="med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[B2]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3" name="Groepeer"/>
          <p:cNvGrpSpPr/>
          <p:nvPr/>
        </p:nvGrpSpPr>
        <p:grpSpPr>
          <a:xfrm>
            <a:off x="0" y="0"/>
            <a:ext cx="9144000" cy="5143500"/>
            <a:chOff x="0" y="0"/>
            <a:chExt cx="24384000" cy="13716000"/>
          </a:xfrm>
        </p:grpSpPr>
        <p:sp>
          <p:nvSpPr>
            <p:cNvPr id="497" name="Rechthoek"/>
            <p:cNvSpPr/>
            <p:nvPr/>
          </p:nvSpPr>
          <p:spPr>
            <a:xfrm>
              <a:off x="0" y="12192000"/>
              <a:ext cx="24384000" cy="1524000"/>
            </a:xfrm>
            <a:prstGeom prst="rect">
              <a:avLst/>
            </a:pr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8" name="Vorm"/>
            <p:cNvSpPr/>
            <p:nvPr/>
          </p:nvSpPr>
          <p:spPr>
            <a:xfrm>
              <a:off x="-1" y="12192000"/>
              <a:ext cx="2449174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grpSp>
          <p:nvGrpSpPr>
            <p:cNvPr id="501" name="Groepeer"/>
            <p:cNvGrpSpPr/>
            <p:nvPr/>
          </p:nvGrpSpPr>
          <p:grpSpPr>
            <a:xfrm>
              <a:off x="20555686" y="-1"/>
              <a:ext cx="3828315" cy="13716001"/>
              <a:chOff x="0" y="0"/>
              <a:chExt cx="3828314" cy="13715999"/>
            </a:xfrm>
          </p:grpSpPr>
          <p:sp>
            <p:nvSpPr>
              <p:cNvPr id="499" name="Driehoek"/>
              <p:cNvSpPr/>
              <p:nvPr/>
            </p:nvSpPr>
            <p:spPr>
              <a:xfrm rot="10800000">
                <a:off x="0" y="2972716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26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  <p:sp>
            <p:nvSpPr>
              <p:cNvPr id="500" name="Driehoek"/>
              <p:cNvSpPr/>
              <p:nvPr/>
            </p:nvSpPr>
            <p:spPr>
              <a:xfrm flipH="1">
                <a:off x="0" y="0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3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</p:grpSp>
        <p:pic>
          <p:nvPicPr>
            <p:cNvPr id="502" name="NIKHEF_LOGO.png" descr="NIKHEF_LOGO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34966" y="12538392"/>
              <a:ext cx="2123754" cy="831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0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05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1007509"/>
            <a:ext cx="6189450" cy="3333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 sz="2063">
                <a:latin typeface="+mn-lt"/>
                <a:ea typeface="+mn-ea"/>
                <a:cs typeface="+mn-cs"/>
                <a:sym typeface="Arial"/>
              </a:defRPr>
            </a:lvl1pPr>
            <a:lvl2pPr marL="48617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buChar char="•"/>
              <a:defRPr sz="1875">
                <a:solidFill>
                  <a:srgbClr val="702677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72429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96242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20054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06" name="Titeltekst"/>
          <p:cNvSpPr txBox="1">
            <a:spLocks noGrp="1"/>
          </p:cNvSpPr>
          <p:nvPr>
            <p:ph type="title"/>
          </p:nvPr>
        </p:nvSpPr>
        <p:spPr>
          <a:xfrm>
            <a:off x="239713" y="238522"/>
            <a:ext cx="7380257" cy="5008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defTabSz="309563">
              <a:lnSpc>
                <a:spcPct val="100000"/>
              </a:lnSpc>
              <a:defRPr sz="2625" cap="all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507" name="Presentatie titel"/>
          <p:cNvSpPr txBox="1"/>
          <p:nvPr/>
        </p:nvSpPr>
        <p:spPr>
          <a:xfrm>
            <a:off x="1043184" y="4771188"/>
            <a:ext cx="6540455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rPr sz="1125"/>
              <a:t>Presentatie titel</a:t>
            </a:r>
          </a:p>
        </p:txBody>
      </p:sp>
    </p:spTree>
    <p:extLst>
      <p:ext uri="{BB962C8B-B14F-4D97-AF65-F5344CB8AC3E}">
        <p14:creationId xmlns:p14="http://schemas.microsoft.com/office/powerpoint/2010/main" val="1485445351"/>
      </p:ext>
    </p:extLst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[B3]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" name="Groepeer"/>
          <p:cNvGrpSpPr/>
          <p:nvPr/>
        </p:nvGrpSpPr>
        <p:grpSpPr>
          <a:xfrm>
            <a:off x="0" y="0"/>
            <a:ext cx="9144000" cy="5143500"/>
            <a:chOff x="0" y="0"/>
            <a:chExt cx="24384000" cy="13716000"/>
          </a:xfrm>
        </p:grpSpPr>
        <p:sp>
          <p:nvSpPr>
            <p:cNvPr id="514" name="Rechthoek"/>
            <p:cNvSpPr/>
            <p:nvPr/>
          </p:nvSpPr>
          <p:spPr>
            <a:xfrm>
              <a:off x="0" y="12192000"/>
              <a:ext cx="24384000" cy="1524000"/>
            </a:xfrm>
            <a:prstGeom prst="rect">
              <a:avLst/>
            </a:pr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15" name="Vorm"/>
            <p:cNvSpPr/>
            <p:nvPr/>
          </p:nvSpPr>
          <p:spPr>
            <a:xfrm>
              <a:off x="-1" y="12192000"/>
              <a:ext cx="2449174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grpSp>
          <p:nvGrpSpPr>
            <p:cNvPr id="518" name="Groepeer"/>
            <p:cNvGrpSpPr/>
            <p:nvPr/>
          </p:nvGrpSpPr>
          <p:grpSpPr>
            <a:xfrm>
              <a:off x="20555686" y="-1"/>
              <a:ext cx="3828315" cy="13716001"/>
              <a:chOff x="0" y="0"/>
              <a:chExt cx="3828314" cy="13715999"/>
            </a:xfrm>
          </p:grpSpPr>
          <p:sp>
            <p:nvSpPr>
              <p:cNvPr id="516" name="Driehoek"/>
              <p:cNvSpPr/>
              <p:nvPr/>
            </p:nvSpPr>
            <p:spPr>
              <a:xfrm rot="10800000">
                <a:off x="0" y="2972716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3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  <p:sp>
            <p:nvSpPr>
              <p:cNvPr id="517" name="Driehoek"/>
              <p:cNvSpPr/>
              <p:nvPr/>
            </p:nvSpPr>
            <p:spPr>
              <a:xfrm flipH="1">
                <a:off x="0" y="0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223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</p:grpSp>
        <p:pic>
          <p:nvPicPr>
            <p:cNvPr id="519" name="NIKHEF_LOGO.png" descr="NIKHEF_LOGO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34966" y="12538392"/>
              <a:ext cx="2123754" cy="831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21" name="Presentatie titel"/>
          <p:cNvSpPr txBox="1"/>
          <p:nvPr/>
        </p:nvSpPr>
        <p:spPr>
          <a:xfrm>
            <a:off x="1043184" y="4771188"/>
            <a:ext cx="6540455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rPr sz="1125"/>
              <a:t>Presentatie titel</a:t>
            </a:r>
          </a:p>
        </p:txBody>
      </p:sp>
      <p:sp>
        <p:nvSpPr>
          <p:cNvPr id="52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23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1007509"/>
            <a:ext cx="6191535" cy="3333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 sz="2063">
                <a:latin typeface="+mn-lt"/>
                <a:ea typeface="+mn-ea"/>
                <a:cs typeface="+mn-cs"/>
                <a:sym typeface="Arial"/>
              </a:defRPr>
            </a:lvl1pPr>
            <a:lvl2pPr marL="48617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buChar char="•"/>
              <a:defRPr sz="1875">
                <a:solidFill>
                  <a:srgbClr val="702677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72429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96242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20054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24" name="Titeltekst"/>
          <p:cNvSpPr txBox="1">
            <a:spLocks noGrp="1"/>
          </p:cNvSpPr>
          <p:nvPr>
            <p:ph type="title"/>
          </p:nvPr>
        </p:nvSpPr>
        <p:spPr>
          <a:xfrm>
            <a:off x="239713" y="238522"/>
            <a:ext cx="7333687" cy="5008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defTabSz="309563">
              <a:lnSpc>
                <a:spcPct val="100000"/>
              </a:lnSpc>
              <a:defRPr sz="2625" cap="all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Titeltekst</a:t>
            </a:r>
          </a:p>
        </p:txBody>
      </p:sp>
    </p:spTree>
    <p:extLst>
      <p:ext uri="{BB962C8B-B14F-4D97-AF65-F5344CB8AC3E}">
        <p14:creationId xmlns:p14="http://schemas.microsoft.com/office/powerpoint/2010/main" val="2059336699"/>
      </p:ext>
    </p:extLst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[B1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7" name="Groepeer"/>
          <p:cNvGrpSpPr/>
          <p:nvPr/>
        </p:nvGrpSpPr>
        <p:grpSpPr>
          <a:xfrm>
            <a:off x="0" y="0"/>
            <a:ext cx="9144000" cy="5143500"/>
            <a:chOff x="0" y="0"/>
            <a:chExt cx="24384000" cy="13716000"/>
          </a:xfrm>
        </p:grpSpPr>
        <p:sp>
          <p:nvSpPr>
            <p:cNvPr id="531" name="Rechthoek"/>
            <p:cNvSpPr/>
            <p:nvPr/>
          </p:nvSpPr>
          <p:spPr>
            <a:xfrm>
              <a:off x="0" y="12192000"/>
              <a:ext cx="24384000" cy="1524000"/>
            </a:xfrm>
            <a:prstGeom prst="rect">
              <a:avLst/>
            </a:pr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32" name="Vorm"/>
            <p:cNvSpPr/>
            <p:nvPr/>
          </p:nvSpPr>
          <p:spPr>
            <a:xfrm>
              <a:off x="-1" y="12192000"/>
              <a:ext cx="2449174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grpSp>
          <p:nvGrpSpPr>
            <p:cNvPr id="535" name="Groepeer"/>
            <p:cNvGrpSpPr/>
            <p:nvPr/>
          </p:nvGrpSpPr>
          <p:grpSpPr>
            <a:xfrm>
              <a:off x="20555686" y="-1"/>
              <a:ext cx="3828315" cy="13716001"/>
              <a:chOff x="0" y="0"/>
              <a:chExt cx="3828314" cy="13715999"/>
            </a:xfrm>
          </p:grpSpPr>
          <p:sp>
            <p:nvSpPr>
              <p:cNvPr id="533" name="Driehoek"/>
              <p:cNvSpPr/>
              <p:nvPr/>
            </p:nvSpPr>
            <p:spPr>
              <a:xfrm rot="10800000">
                <a:off x="0" y="2972716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223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  <p:sp>
            <p:nvSpPr>
              <p:cNvPr id="534" name="Driehoek"/>
              <p:cNvSpPr/>
              <p:nvPr/>
            </p:nvSpPr>
            <p:spPr>
              <a:xfrm flipH="1">
                <a:off x="0" y="0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26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</p:grpSp>
        <p:pic>
          <p:nvPicPr>
            <p:cNvPr id="536" name="NIKHEF_LOGO.png" descr="NIKHEF_LOGO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34966" y="12538392"/>
              <a:ext cx="2123754" cy="831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3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39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238125" y="1007509"/>
            <a:ext cx="3668607" cy="3333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 sz="2063">
                <a:latin typeface="+mn-lt"/>
                <a:ea typeface="+mn-ea"/>
                <a:cs typeface="+mn-cs"/>
                <a:sym typeface="Arial"/>
              </a:defRPr>
            </a:lvl1pPr>
            <a:lvl2pPr marL="48617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buChar char="•"/>
              <a:defRPr sz="1875">
                <a:solidFill>
                  <a:srgbClr val="702677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72429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96242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20054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40" name="Titeltekst"/>
          <p:cNvSpPr txBox="1">
            <a:spLocks noGrp="1"/>
          </p:cNvSpPr>
          <p:nvPr>
            <p:ph type="title"/>
          </p:nvPr>
        </p:nvSpPr>
        <p:spPr>
          <a:xfrm>
            <a:off x="239713" y="238522"/>
            <a:ext cx="3665432" cy="5008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defTabSz="309563">
              <a:lnSpc>
                <a:spcPct val="100000"/>
              </a:lnSpc>
              <a:defRPr sz="2250" cap="all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541" name="Presentatie titel"/>
          <p:cNvSpPr txBox="1"/>
          <p:nvPr/>
        </p:nvSpPr>
        <p:spPr>
          <a:xfrm>
            <a:off x="1043184" y="4771188"/>
            <a:ext cx="6540455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rPr sz="1125"/>
              <a:t>Presentatie titel</a:t>
            </a:r>
          </a:p>
        </p:txBody>
      </p:sp>
      <p:sp>
        <p:nvSpPr>
          <p:cNvPr id="542" name="Afbeelding"/>
          <p:cNvSpPr>
            <a:spLocks noGrp="1"/>
          </p:cNvSpPr>
          <p:nvPr>
            <p:ph type="pic" idx="13"/>
          </p:nvPr>
        </p:nvSpPr>
        <p:spPr>
          <a:xfrm>
            <a:off x="4049642" y="-157176"/>
            <a:ext cx="4886351" cy="48863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1981634"/>
      </p:ext>
    </p:extLst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[B2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6" name="Groepeer"/>
          <p:cNvGrpSpPr/>
          <p:nvPr/>
        </p:nvGrpSpPr>
        <p:grpSpPr>
          <a:xfrm>
            <a:off x="0" y="0"/>
            <a:ext cx="9144000" cy="5143500"/>
            <a:chOff x="0" y="0"/>
            <a:chExt cx="24384000" cy="13716000"/>
          </a:xfrm>
        </p:grpSpPr>
        <p:sp>
          <p:nvSpPr>
            <p:cNvPr id="549" name="Rechthoek"/>
            <p:cNvSpPr/>
            <p:nvPr/>
          </p:nvSpPr>
          <p:spPr>
            <a:xfrm>
              <a:off x="0" y="12192000"/>
              <a:ext cx="24384000" cy="1524000"/>
            </a:xfrm>
            <a:prstGeom prst="rect">
              <a:avLst/>
            </a:pr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0" name="Vorm"/>
            <p:cNvSpPr/>
            <p:nvPr/>
          </p:nvSpPr>
          <p:spPr>
            <a:xfrm>
              <a:off x="-1" y="12192000"/>
              <a:ext cx="2449174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grpSp>
          <p:nvGrpSpPr>
            <p:cNvPr id="553" name="Groepeer"/>
            <p:cNvGrpSpPr/>
            <p:nvPr/>
          </p:nvGrpSpPr>
          <p:grpSpPr>
            <a:xfrm>
              <a:off x="20555686" y="-1"/>
              <a:ext cx="3828315" cy="13716001"/>
              <a:chOff x="0" y="0"/>
              <a:chExt cx="3828314" cy="13715999"/>
            </a:xfrm>
          </p:grpSpPr>
          <p:sp>
            <p:nvSpPr>
              <p:cNvPr id="551" name="Driehoek"/>
              <p:cNvSpPr/>
              <p:nvPr/>
            </p:nvSpPr>
            <p:spPr>
              <a:xfrm rot="10800000">
                <a:off x="0" y="2972716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26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  <p:sp>
            <p:nvSpPr>
              <p:cNvPr id="552" name="Driehoek"/>
              <p:cNvSpPr/>
              <p:nvPr/>
            </p:nvSpPr>
            <p:spPr>
              <a:xfrm flipH="1">
                <a:off x="0" y="0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3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</p:grpSp>
        <p:pic>
          <p:nvPicPr>
            <p:cNvPr id="554" name="NIKHEF_LOGO.png" descr="NIKHEF_LOGO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34966" y="12538392"/>
              <a:ext cx="2123754" cy="831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5" name="NIKHEF_LOGO.png" descr="NIKHEF_LOGO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34966" y="12538392"/>
              <a:ext cx="2123754" cy="831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5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8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238125" y="1007509"/>
            <a:ext cx="3665900" cy="3333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 sz="2063">
                <a:latin typeface="+mn-lt"/>
                <a:ea typeface="+mn-ea"/>
                <a:cs typeface="+mn-cs"/>
                <a:sym typeface="Arial"/>
              </a:defRPr>
            </a:lvl1pPr>
            <a:lvl2pPr marL="48617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buChar char="•"/>
              <a:defRPr sz="1875">
                <a:solidFill>
                  <a:srgbClr val="702677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72429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96242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20054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59" name="Titeltekst"/>
          <p:cNvSpPr txBox="1">
            <a:spLocks noGrp="1"/>
          </p:cNvSpPr>
          <p:nvPr>
            <p:ph type="title"/>
          </p:nvPr>
        </p:nvSpPr>
        <p:spPr>
          <a:xfrm>
            <a:off x="239713" y="238522"/>
            <a:ext cx="3662725" cy="5008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defTabSz="309563">
              <a:lnSpc>
                <a:spcPct val="100000"/>
              </a:lnSpc>
              <a:defRPr sz="2250" cap="all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560" name="Presentatie titel"/>
          <p:cNvSpPr txBox="1"/>
          <p:nvPr/>
        </p:nvSpPr>
        <p:spPr>
          <a:xfrm>
            <a:off x="1043184" y="4771188"/>
            <a:ext cx="6540455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rPr sz="1125"/>
              <a:t>Presentatie titel</a:t>
            </a:r>
          </a:p>
        </p:txBody>
      </p:sp>
      <p:sp>
        <p:nvSpPr>
          <p:cNvPr id="561" name="Afbeelding"/>
          <p:cNvSpPr>
            <a:spLocks noGrp="1"/>
          </p:cNvSpPr>
          <p:nvPr>
            <p:ph type="pic" idx="13"/>
          </p:nvPr>
        </p:nvSpPr>
        <p:spPr>
          <a:xfrm>
            <a:off x="4049642" y="-157176"/>
            <a:ext cx="4886351" cy="48863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6195709"/>
      </p:ext>
    </p:extLst>
  </p:cSld>
  <p:clrMapOvr>
    <a:masterClrMapping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[B3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" name="Groepeer"/>
          <p:cNvGrpSpPr/>
          <p:nvPr/>
        </p:nvGrpSpPr>
        <p:grpSpPr>
          <a:xfrm>
            <a:off x="0" y="0"/>
            <a:ext cx="9144000" cy="5143500"/>
            <a:chOff x="0" y="0"/>
            <a:chExt cx="24384000" cy="13716000"/>
          </a:xfrm>
        </p:grpSpPr>
        <p:sp>
          <p:nvSpPr>
            <p:cNvPr id="568" name="Rechthoek"/>
            <p:cNvSpPr/>
            <p:nvPr/>
          </p:nvSpPr>
          <p:spPr>
            <a:xfrm>
              <a:off x="0" y="12192000"/>
              <a:ext cx="24384000" cy="1524000"/>
            </a:xfrm>
            <a:prstGeom prst="rect">
              <a:avLst/>
            </a:pr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69" name="Vorm"/>
            <p:cNvSpPr/>
            <p:nvPr/>
          </p:nvSpPr>
          <p:spPr>
            <a:xfrm>
              <a:off x="-1" y="12192000"/>
              <a:ext cx="2449174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grpSp>
          <p:nvGrpSpPr>
            <p:cNvPr id="572" name="Groepeer"/>
            <p:cNvGrpSpPr/>
            <p:nvPr/>
          </p:nvGrpSpPr>
          <p:grpSpPr>
            <a:xfrm>
              <a:off x="20555686" y="-1"/>
              <a:ext cx="3828315" cy="13716001"/>
              <a:chOff x="0" y="0"/>
              <a:chExt cx="3828314" cy="13715999"/>
            </a:xfrm>
          </p:grpSpPr>
          <p:sp>
            <p:nvSpPr>
              <p:cNvPr id="570" name="Driehoek"/>
              <p:cNvSpPr/>
              <p:nvPr/>
            </p:nvSpPr>
            <p:spPr>
              <a:xfrm rot="10800000">
                <a:off x="0" y="2972716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3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  <p:sp>
            <p:nvSpPr>
              <p:cNvPr id="571" name="Driehoek"/>
              <p:cNvSpPr/>
              <p:nvPr/>
            </p:nvSpPr>
            <p:spPr>
              <a:xfrm flipH="1">
                <a:off x="0" y="0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223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</p:grpSp>
        <p:pic>
          <p:nvPicPr>
            <p:cNvPr id="573" name="NIKHEF_LOGO.png" descr="NIKHEF_LOGO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34966" y="12538392"/>
              <a:ext cx="2123754" cy="831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7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76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238125" y="1007509"/>
            <a:ext cx="3666595" cy="3333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 sz="2063">
                <a:latin typeface="+mn-lt"/>
                <a:ea typeface="+mn-ea"/>
                <a:cs typeface="+mn-cs"/>
                <a:sym typeface="Arial"/>
              </a:defRPr>
            </a:lvl1pPr>
            <a:lvl2pPr marL="48617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buChar char="•"/>
              <a:defRPr sz="1875">
                <a:solidFill>
                  <a:srgbClr val="702677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72429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96242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20054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77" name="Titeltekst"/>
          <p:cNvSpPr txBox="1">
            <a:spLocks noGrp="1"/>
          </p:cNvSpPr>
          <p:nvPr>
            <p:ph type="title"/>
          </p:nvPr>
        </p:nvSpPr>
        <p:spPr>
          <a:xfrm>
            <a:off x="239712" y="238522"/>
            <a:ext cx="3663420" cy="5008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defTabSz="309563">
              <a:lnSpc>
                <a:spcPct val="100000"/>
              </a:lnSpc>
              <a:defRPr sz="2250" cap="all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578" name="Presentatie titel"/>
          <p:cNvSpPr txBox="1"/>
          <p:nvPr/>
        </p:nvSpPr>
        <p:spPr>
          <a:xfrm>
            <a:off x="1043184" y="4771188"/>
            <a:ext cx="6540455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rPr sz="1125"/>
              <a:t>Presentatie titel</a:t>
            </a:r>
          </a:p>
        </p:txBody>
      </p:sp>
      <p:sp>
        <p:nvSpPr>
          <p:cNvPr id="579" name="Afbeelding"/>
          <p:cNvSpPr>
            <a:spLocks noGrp="1"/>
          </p:cNvSpPr>
          <p:nvPr>
            <p:ph type="pic" idx="13"/>
          </p:nvPr>
        </p:nvSpPr>
        <p:spPr>
          <a:xfrm>
            <a:off x="4049642" y="-157176"/>
            <a:ext cx="4886351" cy="48863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6137823"/>
      </p:ext>
    </p:extLst>
  </p:cSld>
  <p:clrMapOvr>
    <a:masterClrMapping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[B1] Bijschrif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roepeer"/>
          <p:cNvGrpSpPr/>
          <p:nvPr/>
        </p:nvGrpSpPr>
        <p:grpSpPr>
          <a:xfrm>
            <a:off x="0" y="0"/>
            <a:ext cx="9144000" cy="5143500"/>
            <a:chOff x="0" y="0"/>
            <a:chExt cx="24384000" cy="13716000"/>
          </a:xfrm>
        </p:grpSpPr>
        <p:sp>
          <p:nvSpPr>
            <p:cNvPr id="586" name="Rechthoek"/>
            <p:cNvSpPr/>
            <p:nvPr/>
          </p:nvSpPr>
          <p:spPr>
            <a:xfrm>
              <a:off x="0" y="12192000"/>
              <a:ext cx="24384000" cy="1524000"/>
            </a:xfrm>
            <a:prstGeom prst="rect">
              <a:avLst/>
            </a:pr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87" name="Vorm"/>
            <p:cNvSpPr/>
            <p:nvPr/>
          </p:nvSpPr>
          <p:spPr>
            <a:xfrm>
              <a:off x="-1" y="12192000"/>
              <a:ext cx="2449174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grpSp>
          <p:nvGrpSpPr>
            <p:cNvPr id="590" name="Groepeer"/>
            <p:cNvGrpSpPr/>
            <p:nvPr/>
          </p:nvGrpSpPr>
          <p:grpSpPr>
            <a:xfrm>
              <a:off x="20555686" y="-1"/>
              <a:ext cx="3828315" cy="13716001"/>
              <a:chOff x="0" y="0"/>
              <a:chExt cx="3828314" cy="13715999"/>
            </a:xfrm>
          </p:grpSpPr>
          <p:sp>
            <p:nvSpPr>
              <p:cNvPr id="588" name="Driehoek"/>
              <p:cNvSpPr/>
              <p:nvPr/>
            </p:nvSpPr>
            <p:spPr>
              <a:xfrm rot="10800000">
                <a:off x="0" y="2972716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223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  <p:sp>
            <p:nvSpPr>
              <p:cNvPr id="589" name="Driehoek"/>
              <p:cNvSpPr/>
              <p:nvPr/>
            </p:nvSpPr>
            <p:spPr>
              <a:xfrm flipH="1">
                <a:off x="0" y="0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26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</p:grpSp>
        <p:pic>
          <p:nvPicPr>
            <p:cNvPr id="591" name="NIKHEF_LOGO.png" descr="NIKHEF_LOGO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34966" y="12538392"/>
              <a:ext cx="2123754" cy="831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9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94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238125" y="242731"/>
            <a:ext cx="2142456" cy="409809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13">
                <a:latin typeface="+mn-lt"/>
                <a:ea typeface="+mn-ea"/>
                <a:cs typeface="+mn-cs"/>
                <a:sym typeface="Arial"/>
              </a:defRPr>
            </a:lvl1pPr>
            <a:lvl2pPr marL="0" indent="85725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13">
                <a:latin typeface="+mn-lt"/>
                <a:ea typeface="+mn-ea"/>
                <a:cs typeface="+mn-cs"/>
                <a:sym typeface="Arial"/>
              </a:defRPr>
            </a:lvl2pPr>
            <a:lvl3pPr marL="0" indent="171450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13">
                <a:latin typeface="+mn-lt"/>
                <a:ea typeface="+mn-ea"/>
                <a:cs typeface="+mn-cs"/>
                <a:sym typeface="Arial"/>
              </a:defRPr>
            </a:lvl3pPr>
            <a:lvl4pPr marL="0" indent="257175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13">
                <a:latin typeface="+mn-lt"/>
                <a:ea typeface="+mn-ea"/>
                <a:cs typeface="+mn-cs"/>
                <a:sym typeface="Arial"/>
              </a:defRPr>
            </a:lvl4pPr>
            <a:lvl5pPr marL="0" indent="342900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13"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95" name="Presentatie titel"/>
          <p:cNvSpPr txBox="1"/>
          <p:nvPr/>
        </p:nvSpPr>
        <p:spPr>
          <a:xfrm>
            <a:off x="1043184" y="4771188"/>
            <a:ext cx="6540455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rPr sz="1125"/>
              <a:t>Presentatie titel</a:t>
            </a:r>
          </a:p>
        </p:txBody>
      </p:sp>
      <p:sp>
        <p:nvSpPr>
          <p:cNvPr id="596" name="Afbeelding"/>
          <p:cNvSpPr>
            <a:spLocks noGrp="1"/>
          </p:cNvSpPr>
          <p:nvPr>
            <p:ph type="pic" idx="13"/>
          </p:nvPr>
        </p:nvSpPr>
        <p:spPr>
          <a:xfrm>
            <a:off x="2640223" y="-724868"/>
            <a:ext cx="6021735" cy="60217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477275"/>
      </p:ext>
    </p:extLst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[B2] Bijschrif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0" name="Groepeer"/>
          <p:cNvGrpSpPr/>
          <p:nvPr/>
        </p:nvGrpSpPr>
        <p:grpSpPr>
          <a:xfrm>
            <a:off x="0" y="0"/>
            <a:ext cx="9144000" cy="5143500"/>
            <a:chOff x="0" y="0"/>
            <a:chExt cx="24384000" cy="13716000"/>
          </a:xfrm>
        </p:grpSpPr>
        <p:sp>
          <p:nvSpPr>
            <p:cNvPr id="603" name="Rechthoek"/>
            <p:cNvSpPr/>
            <p:nvPr/>
          </p:nvSpPr>
          <p:spPr>
            <a:xfrm>
              <a:off x="0" y="12192000"/>
              <a:ext cx="24384000" cy="1524000"/>
            </a:xfrm>
            <a:prstGeom prst="rect">
              <a:avLst/>
            </a:pr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604" name="Vorm"/>
            <p:cNvSpPr/>
            <p:nvPr/>
          </p:nvSpPr>
          <p:spPr>
            <a:xfrm>
              <a:off x="-1" y="12192000"/>
              <a:ext cx="2449174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grpSp>
          <p:nvGrpSpPr>
            <p:cNvPr id="607" name="Groepeer"/>
            <p:cNvGrpSpPr/>
            <p:nvPr/>
          </p:nvGrpSpPr>
          <p:grpSpPr>
            <a:xfrm>
              <a:off x="20555686" y="-1"/>
              <a:ext cx="3828315" cy="13716001"/>
              <a:chOff x="0" y="0"/>
              <a:chExt cx="3828314" cy="13715999"/>
            </a:xfrm>
          </p:grpSpPr>
          <p:sp>
            <p:nvSpPr>
              <p:cNvPr id="605" name="Driehoek"/>
              <p:cNvSpPr/>
              <p:nvPr/>
            </p:nvSpPr>
            <p:spPr>
              <a:xfrm rot="10800000">
                <a:off x="0" y="2972716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26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  <p:sp>
            <p:nvSpPr>
              <p:cNvPr id="606" name="Driehoek"/>
              <p:cNvSpPr/>
              <p:nvPr/>
            </p:nvSpPr>
            <p:spPr>
              <a:xfrm flipH="1">
                <a:off x="0" y="0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3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</p:grpSp>
        <p:pic>
          <p:nvPicPr>
            <p:cNvPr id="608" name="NIKHEF_LOGO.png" descr="NIKHEF_LOGO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34966" y="12538392"/>
              <a:ext cx="2123754" cy="831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9" name="NIKHEF_LOGO.png" descr="NIKHEF_LOGO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34966" y="12538392"/>
              <a:ext cx="2123754" cy="831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1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1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238125" y="242731"/>
            <a:ext cx="2142456" cy="409809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13">
                <a:latin typeface="+mn-lt"/>
                <a:ea typeface="+mn-ea"/>
                <a:cs typeface="+mn-cs"/>
                <a:sym typeface="Arial"/>
              </a:defRPr>
            </a:lvl1pPr>
            <a:lvl2pPr marL="0" indent="85725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13">
                <a:latin typeface="+mn-lt"/>
                <a:ea typeface="+mn-ea"/>
                <a:cs typeface="+mn-cs"/>
                <a:sym typeface="Arial"/>
              </a:defRPr>
            </a:lvl2pPr>
            <a:lvl3pPr marL="0" indent="171450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13">
                <a:latin typeface="+mn-lt"/>
                <a:ea typeface="+mn-ea"/>
                <a:cs typeface="+mn-cs"/>
                <a:sym typeface="Arial"/>
              </a:defRPr>
            </a:lvl3pPr>
            <a:lvl4pPr marL="0" indent="257175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13">
                <a:latin typeface="+mn-lt"/>
                <a:ea typeface="+mn-ea"/>
                <a:cs typeface="+mn-cs"/>
                <a:sym typeface="Arial"/>
              </a:defRPr>
            </a:lvl4pPr>
            <a:lvl5pPr marL="0" indent="342900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13"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13" name="Presentatie titel"/>
          <p:cNvSpPr txBox="1"/>
          <p:nvPr/>
        </p:nvSpPr>
        <p:spPr>
          <a:xfrm>
            <a:off x="1043184" y="4771188"/>
            <a:ext cx="6540455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rPr sz="1125"/>
              <a:t>Presentatie titel</a:t>
            </a:r>
          </a:p>
        </p:txBody>
      </p:sp>
      <p:sp>
        <p:nvSpPr>
          <p:cNvPr id="614" name="Afbeelding"/>
          <p:cNvSpPr>
            <a:spLocks noGrp="1"/>
          </p:cNvSpPr>
          <p:nvPr>
            <p:ph type="pic" idx="13"/>
          </p:nvPr>
        </p:nvSpPr>
        <p:spPr>
          <a:xfrm>
            <a:off x="2640223" y="-724868"/>
            <a:ext cx="6021735" cy="60217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076800"/>
      </p:ext>
    </p:extLst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[B3] Bijschrif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" name="Groepeer"/>
          <p:cNvGrpSpPr/>
          <p:nvPr/>
        </p:nvGrpSpPr>
        <p:grpSpPr>
          <a:xfrm>
            <a:off x="0" y="0"/>
            <a:ext cx="9144000" cy="5143500"/>
            <a:chOff x="0" y="0"/>
            <a:chExt cx="24384000" cy="13716000"/>
          </a:xfrm>
        </p:grpSpPr>
        <p:sp>
          <p:nvSpPr>
            <p:cNvPr id="621" name="Rechthoek"/>
            <p:cNvSpPr/>
            <p:nvPr/>
          </p:nvSpPr>
          <p:spPr>
            <a:xfrm>
              <a:off x="0" y="12192000"/>
              <a:ext cx="24384000" cy="1524000"/>
            </a:xfrm>
            <a:prstGeom prst="rect">
              <a:avLst/>
            </a:pr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622" name="Vorm"/>
            <p:cNvSpPr/>
            <p:nvPr/>
          </p:nvSpPr>
          <p:spPr>
            <a:xfrm>
              <a:off x="-1" y="12192000"/>
              <a:ext cx="2449174" cy="15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grpSp>
          <p:nvGrpSpPr>
            <p:cNvPr id="625" name="Groepeer"/>
            <p:cNvGrpSpPr/>
            <p:nvPr/>
          </p:nvGrpSpPr>
          <p:grpSpPr>
            <a:xfrm>
              <a:off x="20555686" y="-1"/>
              <a:ext cx="3828315" cy="13716001"/>
              <a:chOff x="0" y="0"/>
              <a:chExt cx="3828314" cy="13715999"/>
            </a:xfrm>
          </p:grpSpPr>
          <p:sp>
            <p:nvSpPr>
              <p:cNvPr id="623" name="Driehoek"/>
              <p:cNvSpPr/>
              <p:nvPr/>
            </p:nvSpPr>
            <p:spPr>
              <a:xfrm rot="10800000">
                <a:off x="0" y="2972716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3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  <p:sp>
            <p:nvSpPr>
              <p:cNvPr id="624" name="Driehoek"/>
              <p:cNvSpPr/>
              <p:nvPr/>
            </p:nvSpPr>
            <p:spPr>
              <a:xfrm flipH="1">
                <a:off x="0" y="0"/>
                <a:ext cx="3828314" cy="1074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223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</p:grpSp>
        <p:pic>
          <p:nvPicPr>
            <p:cNvPr id="626" name="NIKHEF_LOGO.png" descr="NIKHEF_LOGO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34966" y="12538392"/>
              <a:ext cx="2123754" cy="831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2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29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238125" y="242731"/>
            <a:ext cx="2142456" cy="409809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13">
                <a:latin typeface="+mn-lt"/>
                <a:ea typeface="+mn-ea"/>
                <a:cs typeface="+mn-cs"/>
                <a:sym typeface="Arial"/>
              </a:defRPr>
            </a:lvl1pPr>
            <a:lvl2pPr marL="0" indent="85725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13">
                <a:latin typeface="+mn-lt"/>
                <a:ea typeface="+mn-ea"/>
                <a:cs typeface="+mn-cs"/>
                <a:sym typeface="Arial"/>
              </a:defRPr>
            </a:lvl2pPr>
            <a:lvl3pPr marL="0" indent="171450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13">
                <a:latin typeface="+mn-lt"/>
                <a:ea typeface="+mn-ea"/>
                <a:cs typeface="+mn-cs"/>
                <a:sym typeface="Arial"/>
              </a:defRPr>
            </a:lvl3pPr>
            <a:lvl4pPr marL="0" indent="257175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13">
                <a:latin typeface="+mn-lt"/>
                <a:ea typeface="+mn-ea"/>
                <a:cs typeface="+mn-cs"/>
                <a:sym typeface="Arial"/>
              </a:defRPr>
            </a:lvl4pPr>
            <a:lvl5pPr marL="0" indent="342900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313"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30" name="Presentatie titel"/>
          <p:cNvSpPr txBox="1"/>
          <p:nvPr/>
        </p:nvSpPr>
        <p:spPr>
          <a:xfrm>
            <a:off x="1043184" y="4771188"/>
            <a:ext cx="6540455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rPr sz="1125"/>
              <a:t>Presentatie titel</a:t>
            </a:r>
          </a:p>
        </p:txBody>
      </p:sp>
      <p:sp>
        <p:nvSpPr>
          <p:cNvPr id="631" name="Afbeelding"/>
          <p:cNvSpPr>
            <a:spLocks noGrp="1"/>
          </p:cNvSpPr>
          <p:nvPr>
            <p:ph type="pic" idx="13"/>
          </p:nvPr>
        </p:nvSpPr>
        <p:spPr>
          <a:xfrm>
            <a:off x="2640223" y="-724868"/>
            <a:ext cx="6021735" cy="60217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7217380"/>
      </p:ext>
    </p:extLst>
  </p:cSld>
  <p:clrMapOvr>
    <a:masterClrMapping/>
  </p:clrMapOvr>
  <p:transition spd="med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Afbeelding"/>
          <p:cNvSpPr>
            <a:spLocks noGrp="1"/>
          </p:cNvSpPr>
          <p:nvPr>
            <p:ph type="pic" idx="13"/>
          </p:nvPr>
        </p:nvSpPr>
        <p:spPr>
          <a:xfrm>
            <a:off x="-44078" y="-2044329"/>
            <a:ext cx="9232157" cy="923215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6316333"/>
      </p:ext>
    </p:extLst>
  </p:cSld>
  <p:clrMapOvr>
    <a:masterClrMapping/>
  </p:clrMapOvr>
  <p:transition spd="med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Afbeelding"/>
          <p:cNvSpPr>
            <a:spLocks noGrp="1"/>
          </p:cNvSpPr>
          <p:nvPr>
            <p:ph type="pic" idx="13"/>
          </p:nvPr>
        </p:nvSpPr>
        <p:spPr>
          <a:xfrm>
            <a:off x="634168" y="-1702669"/>
            <a:ext cx="8548837" cy="854883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242731"/>
            <a:ext cx="1832273" cy="465803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938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Foto bijschrift</a:t>
            </a:r>
          </a:p>
        </p:txBody>
      </p:sp>
      <p:sp>
        <p:nvSpPr>
          <p:cNvPr id="64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770053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6611460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3607942677"/>
      </p:ext>
    </p:extLst>
  </p:cSld>
  <p:clrMapOvr>
    <a:masterClrMapping/>
  </p:clrMapOvr>
  <p:transition spd="med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Afbeelding"/>
          <p:cNvSpPr>
            <a:spLocks noGrp="1"/>
          </p:cNvSpPr>
          <p:nvPr>
            <p:ph type="pic" idx="13"/>
          </p:nvPr>
        </p:nvSpPr>
        <p:spPr>
          <a:xfrm>
            <a:off x="-52859" y="-2053109"/>
            <a:ext cx="9249718" cy="924971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5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938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Foto bijschrift</a:t>
            </a:r>
          </a:p>
        </p:txBody>
      </p:sp>
      <p:sp>
        <p:nvSpPr>
          <p:cNvPr id="65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95659"/>
      </p:ext>
    </p:extLst>
  </p:cSld>
  <p:clrMapOvr>
    <a:masterClrMapping/>
  </p:clrMapOvr>
  <p:transition spd="med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Afbeelding"/>
          <p:cNvSpPr>
            <a:spLocks noGrp="1"/>
          </p:cNvSpPr>
          <p:nvPr>
            <p:ph type="pic" idx="13"/>
          </p:nvPr>
        </p:nvSpPr>
        <p:spPr>
          <a:xfrm>
            <a:off x="-44277" y="-2044526"/>
            <a:ext cx="9232553" cy="92325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6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938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Foto bijschrift</a:t>
            </a:r>
          </a:p>
        </p:txBody>
      </p:sp>
      <p:sp>
        <p:nvSpPr>
          <p:cNvPr id="66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9709428"/>
      </p:ext>
    </p:extLst>
  </p:cSld>
  <p:clrMapOvr>
    <a:masterClrMapping/>
  </p:clrMapOvr>
  <p:transition spd="med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Afbeelding"/>
          <p:cNvSpPr>
            <a:spLocks noGrp="1"/>
          </p:cNvSpPr>
          <p:nvPr>
            <p:ph type="pic" idx="13"/>
          </p:nvPr>
        </p:nvSpPr>
        <p:spPr>
          <a:xfrm>
            <a:off x="-23119" y="-2028695"/>
            <a:ext cx="9190237" cy="919023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74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309563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938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Foto bijschrift</a:t>
            </a:r>
          </a:p>
        </p:txBody>
      </p:sp>
      <p:sp>
        <p:nvSpPr>
          <p:cNvPr id="67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4231755"/>
      </p:ext>
    </p:extLst>
  </p:cSld>
  <p:clrMapOvr>
    <a:masterClrMapping/>
  </p:clrMapOvr>
  <p:transition spd="med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2713683"/>
      </p:ext>
    </p:extLst>
  </p:cSld>
  <p:clrMapOvr>
    <a:masterClrMapping/>
  </p:clrMapOvr>
  <p:transition spd="med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[A1]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69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69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69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694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1007509"/>
            <a:ext cx="6191990" cy="3333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 sz="2063">
                <a:latin typeface="+mn-lt"/>
                <a:ea typeface="+mn-ea"/>
                <a:cs typeface="+mn-cs"/>
                <a:sym typeface="Arial"/>
              </a:defRPr>
            </a:lvl1pPr>
            <a:lvl2pPr marL="48617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buChar char="•"/>
              <a:defRPr sz="1875">
                <a:solidFill>
                  <a:srgbClr val="702677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72429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96242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20054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95" name="Titeltekst"/>
          <p:cNvSpPr txBox="1">
            <a:spLocks noGrp="1"/>
          </p:cNvSpPr>
          <p:nvPr>
            <p:ph type="title"/>
          </p:nvPr>
        </p:nvSpPr>
        <p:spPr>
          <a:xfrm>
            <a:off x="239712" y="238522"/>
            <a:ext cx="8664576" cy="5008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defTabSz="309563">
              <a:lnSpc>
                <a:spcPct val="100000"/>
              </a:lnSpc>
              <a:defRPr sz="2625" cap="all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696" name="Reflections, February 6th, 2020"/>
          <p:cNvSpPr txBox="1"/>
          <p:nvPr/>
        </p:nvSpPr>
        <p:spPr>
          <a:xfrm>
            <a:off x="1043184" y="4771188"/>
            <a:ext cx="6540455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rPr sz="1125"/>
              <a:t>Reflections, February 6th, 2020</a:t>
            </a:r>
          </a:p>
        </p:txBody>
      </p:sp>
    </p:spTree>
    <p:extLst>
      <p:ext uri="{BB962C8B-B14F-4D97-AF65-F5344CB8AC3E}">
        <p14:creationId xmlns:p14="http://schemas.microsoft.com/office/powerpoint/2010/main" val="482073720"/>
      </p:ext>
    </p:extLst>
  </p:cSld>
  <p:clrMapOvr>
    <a:masterClrMapping/>
  </p:clrMapOvr>
  <p:transition spd="med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ffice-thema"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Rechthoek"/>
          <p:cNvSpPr/>
          <p:nvPr/>
        </p:nvSpPr>
        <p:spPr>
          <a:xfrm>
            <a:off x="-154726" y="-9526"/>
            <a:ext cx="9453452" cy="610375"/>
          </a:xfrm>
          <a:prstGeom prst="rect">
            <a:avLst/>
          </a:prstGeom>
          <a:solidFill>
            <a:srgbClr val="6F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>
                <a:uFill>
                  <a:solidFill>
                    <a:srgbClr val="000000"/>
                  </a:solidFill>
                </a:uFill>
              </a:defRPr>
            </a:pPr>
            <a:endParaRPr sz="1200"/>
          </a:p>
        </p:txBody>
      </p:sp>
      <p:sp>
        <p:nvSpPr>
          <p:cNvPr id="70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929283" y="4913264"/>
            <a:ext cx="484106" cy="54822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l" defTabSz="309563">
              <a:defRPr sz="2625" cap="all">
                <a:solidFill>
                  <a:srgbClr val="E6223D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05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448373" y="820073"/>
            <a:ext cx="7798459" cy="3916115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235192" marR="21675" indent="-219952" defTabSz="485775">
              <a:lnSpc>
                <a:spcPct val="100000"/>
              </a:lnSpc>
              <a:spcBef>
                <a:spcPts val="375"/>
              </a:spcBef>
              <a:buClrTx/>
              <a:buFontTx/>
              <a:defRPr sz="2438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  <a:lvl2pPr marL="366334" marR="21675" indent="-179644" defTabSz="485775">
              <a:lnSpc>
                <a:spcPct val="100000"/>
              </a:lnSpc>
              <a:spcBef>
                <a:spcPts val="0"/>
              </a:spcBef>
              <a:buClrTx/>
              <a:buFontTx/>
              <a:buChar char="–"/>
              <a:defRPr sz="2138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2pPr>
            <a:lvl3pPr marL="502035" marR="21675" indent="-143895" defTabSz="485775">
              <a:lnSpc>
                <a:spcPct val="100000"/>
              </a:lnSpc>
              <a:spcBef>
                <a:spcPts val="0"/>
              </a:spcBef>
              <a:buClrTx/>
              <a:buFontTx/>
              <a:defRPr sz="1763">
                <a:solidFill>
                  <a:srgbClr val="B51A00"/>
                </a:solidFill>
                <a:uFill>
                  <a:solidFill>
                    <a:srgbClr val="B51A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3pPr>
            <a:lvl4pPr marL="690324" marR="21675" indent="-160734" defTabSz="485775">
              <a:lnSpc>
                <a:spcPct val="100000"/>
              </a:lnSpc>
              <a:spcBef>
                <a:spcPts val="38"/>
              </a:spcBef>
              <a:buClrTx/>
              <a:buFontTx/>
              <a:buChar char="–"/>
              <a:defRPr sz="1688">
                <a:solidFill>
                  <a:srgbClr val="4F5503"/>
                </a:solidFill>
                <a:uFill>
                  <a:solidFill>
                    <a:srgbClr val="4F5503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4pPr>
            <a:lvl5pPr marL="861774" marR="21675" indent="-160734" defTabSz="485775">
              <a:lnSpc>
                <a:spcPct val="100000"/>
              </a:lnSpc>
              <a:spcBef>
                <a:spcPts val="225"/>
              </a:spcBef>
              <a:buClrTx/>
              <a:buFontTx/>
              <a:buChar char="»"/>
              <a:defRPr sz="1688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06" name="Driehoek"/>
          <p:cNvSpPr/>
          <p:nvPr/>
        </p:nvSpPr>
        <p:spPr>
          <a:xfrm>
            <a:off x="754002" y="-26333"/>
            <a:ext cx="246820" cy="643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>
                <a:uFill>
                  <a:solidFill>
                    <a:srgbClr val="000000"/>
                  </a:solidFill>
                </a:uFill>
              </a:defRPr>
            </a:pPr>
            <a:endParaRPr sz="1200"/>
          </a:p>
        </p:txBody>
      </p:sp>
      <p:sp>
        <p:nvSpPr>
          <p:cNvPr id="707" name="Titeltekst"/>
          <p:cNvSpPr txBox="1">
            <a:spLocks noGrp="1"/>
          </p:cNvSpPr>
          <p:nvPr>
            <p:ph type="title"/>
          </p:nvPr>
        </p:nvSpPr>
        <p:spPr>
          <a:xfrm>
            <a:off x="1111179" y="-12651"/>
            <a:ext cx="6921642" cy="616625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21675" marR="21675" defTabSz="485775">
              <a:lnSpc>
                <a:spcPct val="100000"/>
              </a:lnSpc>
              <a:defRPr sz="3338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Titeltekst</a:t>
            </a:r>
          </a:p>
        </p:txBody>
      </p:sp>
      <p:sp>
        <p:nvSpPr>
          <p:cNvPr id="708" name="Rechthoek"/>
          <p:cNvSpPr/>
          <p:nvPr/>
        </p:nvSpPr>
        <p:spPr>
          <a:xfrm>
            <a:off x="-362115" y="-102666"/>
            <a:ext cx="1115953" cy="712316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>
                <a:uFill>
                  <a:solidFill>
                    <a:srgbClr val="000000"/>
                  </a:solidFill>
                </a:uFill>
              </a:defRPr>
            </a:pPr>
            <a:endParaRPr sz="1200"/>
          </a:p>
        </p:txBody>
      </p:sp>
      <p:pic>
        <p:nvPicPr>
          <p:cNvPr id="709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089" y="148010"/>
            <a:ext cx="777829" cy="352454"/>
          </a:xfrm>
          <a:prstGeom prst="rect">
            <a:avLst/>
          </a:prstGeom>
          <a:ln w="12700"/>
        </p:spPr>
      </p:pic>
      <p:sp>
        <p:nvSpPr>
          <p:cNvPr id="710" name="Driehoek"/>
          <p:cNvSpPr/>
          <p:nvPr/>
        </p:nvSpPr>
        <p:spPr>
          <a:xfrm rot="6660000">
            <a:off x="757215" y="275951"/>
            <a:ext cx="378117" cy="174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6F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>
                <a:uFill>
                  <a:solidFill>
                    <a:srgbClr val="000000"/>
                  </a:solidFill>
                </a:uFill>
              </a:defRPr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3995967523"/>
      </p:ext>
    </p:extLst>
  </p:cSld>
  <p:clrMapOvr>
    <a:masterClrMapping/>
  </p:clrMapOvr>
  <p:transition spd="med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Office-thema"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Rechthoek"/>
          <p:cNvSpPr/>
          <p:nvPr/>
        </p:nvSpPr>
        <p:spPr>
          <a:xfrm>
            <a:off x="-75642" y="-6565"/>
            <a:ext cx="1966000" cy="66972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>
                <a:uFill>
                  <a:solidFill>
                    <a:srgbClr val="000000"/>
                  </a:solidFill>
                </a:uFill>
              </a:defRPr>
            </a:pPr>
            <a:endParaRPr sz="1200"/>
          </a:p>
        </p:txBody>
      </p:sp>
      <p:sp>
        <p:nvSpPr>
          <p:cNvPr id="718" name="Rechthoek"/>
          <p:cNvSpPr/>
          <p:nvPr/>
        </p:nvSpPr>
        <p:spPr>
          <a:xfrm>
            <a:off x="1896033" y="-6565"/>
            <a:ext cx="7476956" cy="66972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>
                <a:uFill>
                  <a:solidFill>
                    <a:srgbClr val="000000"/>
                  </a:solidFill>
                </a:uFill>
              </a:defRPr>
            </a:pPr>
            <a:endParaRPr sz="1200"/>
          </a:p>
        </p:txBody>
      </p:sp>
      <p:sp>
        <p:nvSpPr>
          <p:cNvPr id="71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929283" y="4913264"/>
            <a:ext cx="484106" cy="54822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l" defTabSz="309563">
              <a:defRPr sz="2625" cap="all">
                <a:solidFill>
                  <a:srgbClr val="E6223D"/>
                </a:solidFill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20" name="Titeltekst"/>
          <p:cNvSpPr txBox="1">
            <a:spLocks noGrp="1"/>
          </p:cNvSpPr>
          <p:nvPr>
            <p:ph type="title"/>
          </p:nvPr>
        </p:nvSpPr>
        <p:spPr>
          <a:xfrm>
            <a:off x="2130407" y="9955"/>
            <a:ext cx="6921642" cy="616625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21675" marR="21675" defTabSz="485775">
              <a:lnSpc>
                <a:spcPct val="100000"/>
              </a:lnSpc>
              <a:defRPr sz="3338" b="1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Titeltekst</a:t>
            </a:r>
          </a:p>
        </p:txBody>
      </p:sp>
      <p:sp>
        <p:nvSpPr>
          <p:cNvPr id="721" name="Driehoek"/>
          <p:cNvSpPr/>
          <p:nvPr/>
        </p:nvSpPr>
        <p:spPr>
          <a:xfrm>
            <a:off x="1896230" y="4912874"/>
            <a:ext cx="7247120" cy="2305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>
                <a:uFill>
                  <a:solidFill>
                    <a:srgbClr val="000000"/>
                  </a:solidFill>
                </a:uFill>
              </a:defRPr>
            </a:pPr>
            <a:endParaRPr sz="1200"/>
          </a:p>
        </p:txBody>
      </p:sp>
      <p:sp>
        <p:nvSpPr>
          <p:cNvPr id="722" name="Driehoek"/>
          <p:cNvSpPr/>
          <p:nvPr/>
        </p:nvSpPr>
        <p:spPr>
          <a:xfrm flipH="1">
            <a:off x="-15072" y="658199"/>
            <a:ext cx="1908626" cy="669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>
                <a:uFill>
                  <a:solidFill>
                    <a:srgbClr val="000000"/>
                  </a:solidFill>
                </a:uFill>
              </a:defRPr>
            </a:pPr>
            <a:endParaRPr sz="1200"/>
          </a:p>
        </p:txBody>
      </p:sp>
      <p:sp>
        <p:nvSpPr>
          <p:cNvPr id="723" name="Driehoek"/>
          <p:cNvSpPr/>
          <p:nvPr/>
        </p:nvSpPr>
        <p:spPr>
          <a:xfrm rot="10800000" flipH="1">
            <a:off x="-86931" y="4913264"/>
            <a:ext cx="1982424" cy="229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>
                <a:uFill>
                  <a:solidFill>
                    <a:srgbClr val="000000"/>
                  </a:solidFill>
                </a:uFill>
              </a:defRPr>
            </a:pPr>
            <a:endParaRPr sz="1200"/>
          </a:p>
        </p:txBody>
      </p:sp>
      <p:sp>
        <p:nvSpPr>
          <p:cNvPr id="724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859694" y="1209981"/>
            <a:ext cx="8649695" cy="3627811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235192" marR="21675" indent="-219952" defTabSz="485775">
              <a:lnSpc>
                <a:spcPct val="100000"/>
              </a:lnSpc>
              <a:spcBef>
                <a:spcPts val="375"/>
              </a:spcBef>
              <a:buClrTx/>
              <a:buFontTx/>
              <a:defRPr sz="2438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366334" marR="21675" indent="-179644" defTabSz="485775">
              <a:lnSpc>
                <a:spcPct val="100000"/>
              </a:lnSpc>
              <a:spcBef>
                <a:spcPts val="0"/>
              </a:spcBef>
              <a:buClrTx/>
              <a:buFontTx/>
              <a:buChar char="–"/>
              <a:defRPr sz="2138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502035" marR="21675" indent="-143895" defTabSz="485775">
              <a:lnSpc>
                <a:spcPct val="100000"/>
              </a:lnSpc>
              <a:spcBef>
                <a:spcPts val="0"/>
              </a:spcBef>
              <a:buClrTx/>
              <a:buFontTx/>
              <a:defRPr sz="1763">
                <a:solidFill>
                  <a:srgbClr val="B51A00"/>
                </a:solidFill>
                <a:uFill>
                  <a:solidFill>
                    <a:srgbClr val="B51A00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690324" marR="21675" indent="-160734" defTabSz="485775">
              <a:lnSpc>
                <a:spcPct val="100000"/>
              </a:lnSpc>
              <a:spcBef>
                <a:spcPts val="38"/>
              </a:spcBef>
              <a:buClrTx/>
              <a:buFontTx/>
              <a:buChar char="–"/>
              <a:defRPr sz="1688">
                <a:solidFill>
                  <a:srgbClr val="4F5503"/>
                </a:solidFill>
                <a:uFill>
                  <a:solidFill>
                    <a:srgbClr val="4F5503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861774" marR="21675" indent="-160734" defTabSz="485775">
              <a:lnSpc>
                <a:spcPct val="100000"/>
              </a:lnSpc>
              <a:spcBef>
                <a:spcPts val="225"/>
              </a:spcBef>
              <a:buClrTx/>
              <a:buFontTx/>
              <a:buChar char="»"/>
              <a:defRPr sz="1688">
                <a:uFill>
                  <a:solidFill>
                    <a:srgbClr val="000000"/>
                  </a:solidFill>
                </a:uFill>
                <a:latin typeface="Helvetica Neue Thin"/>
                <a:ea typeface="Helvetica Neue Thin"/>
                <a:cs typeface="Helvetica Neue Thin"/>
                <a:sym typeface="Helvetica Neue Thin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25" name="Driehoek"/>
          <p:cNvSpPr/>
          <p:nvPr/>
        </p:nvSpPr>
        <p:spPr>
          <a:xfrm>
            <a:off x="8659989" y="661318"/>
            <a:ext cx="495730" cy="1918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>
                <a:uFill>
                  <a:solidFill>
                    <a:srgbClr val="000000"/>
                  </a:solidFill>
                </a:uFill>
              </a:defRPr>
            </a:pPr>
            <a:endParaRPr sz="1200"/>
          </a:p>
        </p:txBody>
      </p:sp>
      <p:pic>
        <p:nvPicPr>
          <p:cNvPr id="726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644" y="89033"/>
            <a:ext cx="1409427" cy="616625"/>
          </a:xfrm>
          <a:prstGeom prst="rect">
            <a:avLst/>
          </a:prstGeom>
          <a:ln w="12700"/>
        </p:spPr>
      </p:pic>
      <p:sp>
        <p:nvSpPr>
          <p:cNvPr id="727" name="Lijn"/>
          <p:cNvSpPr/>
          <p:nvPr/>
        </p:nvSpPr>
        <p:spPr>
          <a:xfrm flipV="1">
            <a:off x="-14110" y="617618"/>
            <a:ext cx="1911668" cy="671475"/>
          </a:xfrm>
          <a:prstGeom prst="line">
            <a:avLst/>
          </a:prstGeom>
          <a:ln w="63500">
            <a:solidFill>
              <a:srgbClr val="DCDEE0"/>
            </a:solidFill>
          </a:ln>
        </p:spPr>
        <p:txBody>
          <a:bodyPr lIns="0" tIns="0" rIns="0" bIns="0"/>
          <a:lstStyle/>
          <a:p>
            <a:pPr marL="15240" marR="15240" defTabSz="342900">
              <a:defRPr sz="3200">
                <a:uFill>
                  <a:solidFill>
                    <a:srgbClr val="000000"/>
                  </a:solidFill>
                </a:uFill>
              </a:defRPr>
            </a:pPr>
            <a:endParaRPr sz="1200"/>
          </a:p>
        </p:txBody>
      </p:sp>
      <p:sp>
        <p:nvSpPr>
          <p:cNvPr id="728" name="Lijn"/>
          <p:cNvSpPr/>
          <p:nvPr/>
        </p:nvSpPr>
        <p:spPr>
          <a:xfrm flipV="1">
            <a:off x="1893566" y="611844"/>
            <a:ext cx="7395323" cy="9152"/>
          </a:xfrm>
          <a:prstGeom prst="line">
            <a:avLst/>
          </a:prstGeom>
          <a:ln w="63500">
            <a:solidFill>
              <a:srgbClr val="DCDEE0"/>
            </a:solidFill>
          </a:ln>
        </p:spPr>
        <p:txBody>
          <a:bodyPr lIns="0" tIns="0" rIns="0" bIns="0"/>
          <a:lstStyle/>
          <a:p>
            <a:pPr marL="15240" marR="15240" defTabSz="342900">
              <a:defRPr sz="3200">
                <a:uFill>
                  <a:solidFill>
                    <a:srgbClr val="000000"/>
                  </a:solidFill>
                </a:uFill>
              </a:defRPr>
            </a:pPr>
            <a:endParaRPr sz="1200"/>
          </a:p>
        </p:txBody>
      </p:sp>
      <p:sp>
        <p:nvSpPr>
          <p:cNvPr id="729" name="Lijn"/>
          <p:cNvSpPr/>
          <p:nvPr/>
        </p:nvSpPr>
        <p:spPr>
          <a:xfrm flipH="1" flipV="1">
            <a:off x="8684536" y="615635"/>
            <a:ext cx="1259756" cy="511967"/>
          </a:xfrm>
          <a:prstGeom prst="line">
            <a:avLst/>
          </a:prstGeom>
          <a:ln w="63500">
            <a:solidFill>
              <a:srgbClr val="DCDEE0"/>
            </a:solidFill>
          </a:ln>
        </p:spPr>
        <p:txBody>
          <a:bodyPr lIns="0" tIns="0" rIns="0" bIns="0"/>
          <a:lstStyle/>
          <a:p>
            <a:pPr marL="15240" marR="15240" defTabSz="342900">
              <a:defRPr sz="3200">
                <a:uFill>
                  <a:solidFill>
                    <a:srgbClr val="000000"/>
                  </a:solidFill>
                </a:uFill>
              </a:defRPr>
            </a:pPr>
            <a:endParaRPr sz="1200"/>
          </a:p>
        </p:txBody>
      </p:sp>
      <p:sp>
        <p:nvSpPr>
          <p:cNvPr id="730" name="Driehoek"/>
          <p:cNvSpPr/>
          <p:nvPr/>
        </p:nvSpPr>
        <p:spPr>
          <a:xfrm>
            <a:off x="8671831" y="594783"/>
            <a:ext cx="472043" cy="191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>
                <a:uFill>
                  <a:solidFill>
                    <a:srgbClr val="000000"/>
                  </a:solidFill>
                </a:uFill>
              </a:defRPr>
            </a:pPr>
            <a:endParaRPr sz="1200"/>
          </a:p>
        </p:txBody>
      </p:sp>
      <p:sp>
        <p:nvSpPr>
          <p:cNvPr id="731" name="Lijn"/>
          <p:cNvSpPr/>
          <p:nvPr/>
        </p:nvSpPr>
        <p:spPr>
          <a:xfrm flipV="1">
            <a:off x="226127" y="4968770"/>
            <a:ext cx="1681592" cy="186443"/>
          </a:xfrm>
          <a:prstGeom prst="line">
            <a:avLst/>
          </a:prstGeom>
          <a:ln w="63500">
            <a:solidFill>
              <a:srgbClr val="DCDEE0"/>
            </a:solidFill>
          </a:ln>
        </p:spPr>
        <p:txBody>
          <a:bodyPr lIns="0" tIns="0" rIns="0" bIns="0"/>
          <a:lstStyle/>
          <a:p>
            <a:pPr marL="15240" marR="15240" defTabSz="342900">
              <a:defRPr sz="3200">
                <a:uFill>
                  <a:solidFill>
                    <a:srgbClr val="000000"/>
                  </a:solidFill>
                </a:uFill>
              </a:defRPr>
            </a:pPr>
            <a:endParaRPr sz="1200"/>
          </a:p>
        </p:txBody>
      </p:sp>
      <p:sp>
        <p:nvSpPr>
          <p:cNvPr id="732" name="Lijn"/>
          <p:cNvSpPr/>
          <p:nvPr/>
        </p:nvSpPr>
        <p:spPr>
          <a:xfrm>
            <a:off x="1905941" y="4969570"/>
            <a:ext cx="7045750" cy="207173"/>
          </a:xfrm>
          <a:prstGeom prst="line">
            <a:avLst/>
          </a:prstGeom>
          <a:ln w="63500">
            <a:solidFill>
              <a:srgbClr val="DCDEE0"/>
            </a:solidFill>
          </a:ln>
        </p:spPr>
        <p:txBody>
          <a:bodyPr lIns="0" tIns="0" rIns="0" bIns="0"/>
          <a:lstStyle/>
          <a:p>
            <a:pPr marL="15240" marR="15240" defTabSz="342900">
              <a:defRPr sz="3200">
                <a:uFill>
                  <a:solidFill>
                    <a:srgbClr val="000000"/>
                  </a:solidFill>
                </a:uFill>
              </a:defRPr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3952983625"/>
      </p:ext>
    </p:extLst>
  </p:cSld>
  <p:clrMapOvr>
    <a:masterClrMapping/>
  </p:clrMapOvr>
  <p:transition spd="med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[A1]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Rectangle"/>
          <p:cNvSpPr/>
          <p:nvPr/>
        </p:nvSpPr>
        <p:spPr>
          <a:xfrm>
            <a:off x="0" y="4779354"/>
            <a:ext cx="9144000" cy="364147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740" name="Shape"/>
          <p:cNvSpPr/>
          <p:nvPr/>
        </p:nvSpPr>
        <p:spPr>
          <a:xfrm>
            <a:off x="-1" y="4572000"/>
            <a:ext cx="918441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741" name="Shape"/>
          <p:cNvSpPr/>
          <p:nvPr/>
        </p:nvSpPr>
        <p:spPr>
          <a:xfrm rot="10800000">
            <a:off x="6721592" y="4572000"/>
            <a:ext cx="2431184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7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98821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743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1007508"/>
            <a:ext cx="6191990" cy="3333321"/>
          </a:xfrm>
          <a:prstGeom prst="rect">
            <a:avLst/>
          </a:prstGeom>
        </p:spPr>
        <p:txBody>
          <a:bodyPr lIns="0" tIns="0" rIns="0" bIns="0"/>
          <a:lstStyle>
            <a:lvl1pPr marL="0" indent="0" defTabSz="309563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 sz="2063">
                <a:latin typeface="+mn-lt"/>
                <a:ea typeface="+mn-ea"/>
                <a:cs typeface="+mn-cs"/>
                <a:sym typeface="Arial"/>
              </a:defRPr>
            </a:lvl1pPr>
            <a:lvl2pPr marL="510976" indent="-272851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buChar char="•"/>
              <a:defRPr sz="2063">
                <a:latin typeface="+mn-lt"/>
                <a:ea typeface="+mn-ea"/>
                <a:cs typeface="+mn-cs"/>
                <a:sym typeface="Arial"/>
              </a:defRPr>
            </a:lvl2pPr>
            <a:lvl3pPr marL="779418" indent="-303168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2063">
                <a:latin typeface="+mn-lt"/>
                <a:ea typeface="+mn-ea"/>
                <a:cs typeface="+mn-cs"/>
                <a:sym typeface="Arial"/>
              </a:defRPr>
            </a:lvl3pPr>
            <a:lvl4pPr marL="1017543" indent="-303168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2063">
                <a:latin typeface="+mn-lt"/>
                <a:ea typeface="+mn-ea"/>
                <a:cs typeface="+mn-cs"/>
                <a:sym typeface="Arial"/>
              </a:defRPr>
            </a:lvl4pPr>
            <a:lvl5pPr marL="1255668" indent="-303168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2063"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44" name="Titeltekst"/>
          <p:cNvSpPr txBox="1">
            <a:spLocks noGrp="1"/>
          </p:cNvSpPr>
          <p:nvPr>
            <p:ph type="title"/>
          </p:nvPr>
        </p:nvSpPr>
        <p:spPr>
          <a:xfrm>
            <a:off x="239712" y="238522"/>
            <a:ext cx="8664576" cy="500857"/>
          </a:xfrm>
          <a:prstGeom prst="rect">
            <a:avLst/>
          </a:prstGeom>
        </p:spPr>
        <p:txBody>
          <a:bodyPr lIns="0" tIns="0" rIns="0" bIns="0" anchor="t"/>
          <a:lstStyle>
            <a:lvl1pPr defTabSz="309563">
              <a:lnSpc>
                <a:spcPct val="100000"/>
              </a:lnSpc>
              <a:defRPr sz="2625" cap="all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745" name="FuSE, the Fundamental Sciences E-infrastructure"/>
          <p:cNvSpPr txBox="1"/>
          <p:nvPr/>
        </p:nvSpPr>
        <p:spPr>
          <a:xfrm>
            <a:off x="1043183" y="4874864"/>
            <a:ext cx="6540455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rPr sz="1125"/>
              <a:t>FuSE, the Fundamental Sciences E-infrastructure</a:t>
            </a:r>
          </a:p>
        </p:txBody>
      </p:sp>
      <p:pic>
        <p:nvPicPr>
          <p:cNvPr id="746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r="41485" b="20344"/>
          <a:stretch>
            <a:fillRect/>
          </a:stretch>
        </p:blipFill>
        <p:spPr>
          <a:xfrm>
            <a:off x="7085338" y="4718400"/>
            <a:ext cx="1008664" cy="278703"/>
          </a:xfrm>
          <a:prstGeom prst="rect">
            <a:avLst/>
          </a:prstGeom>
          <a:ln w="12700">
            <a:miter lim="400000"/>
          </a:ln>
        </p:spPr>
      </p:pic>
      <p:sp>
        <p:nvSpPr>
          <p:cNvPr id="74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5170486"/>
      </p:ext>
    </p:extLst>
  </p:cSld>
  <p:clrMapOvr>
    <a:masterClrMapping/>
  </p:clrMapOvr>
  <p:transition spd="med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[B3]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9" name="Group"/>
          <p:cNvGrpSpPr/>
          <p:nvPr/>
        </p:nvGrpSpPr>
        <p:grpSpPr>
          <a:xfrm>
            <a:off x="-1" y="-1"/>
            <a:ext cx="9144002" cy="5143502"/>
            <a:chOff x="0" y="-1"/>
            <a:chExt cx="24384002" cy="13716003"/>
          </a:xfrm>
        </p:grpSpPr>
        <p:sp>
          <p:nvSpPr>
            <p:cNvPr id="754" name="Rectangle"/>
            <p:cNvSpPr/>
            <p:nvPr/>
          </p:nvSpPr>
          <p:spPr>
            <a:xfrm>
              <a:off x="0" y="12192000"/>
              <a:ext cx="24384001" cy="1524000"/>
            </a:xfrm>
            <a:prstGeom prst="rect">
              <a:avLst/>
            </a:pr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755" name="Shape"/>
            <p:cNvSpPr/>
            <p:nvPr/>
          </p:nvSpPr>
          <p:spPr>
            <a:xfrm>
              <a:off x="-1" y="12192000"/>
              <a:ext cx="2449175" cy="152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76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grpSp>
          <p:nvGrpSpPr>
            <p:cNvPr id="758" name="Group"/>
            <p:cNvGrpSpPr/>
            <p:nvPr/>
          </p:nvGrpSpPr>
          <p:grpSpPr>
            <a:xfrm>
              <a:off x="20555685" y="-2"/>
              <a:ext cx="3828317" cy="13716004"/>
              <a:chOff x="0" y="0"/>
              <a:chExt cx="3828315" cy="13716002"/>
            </a:xfrm>
          </p:grpSpPr>
          <p:sp>
            <p:nvSpPr>
              <p:cNvPr id="756" name="Triangle"/>
              <p:cNvSpPr/>
              <p:nvPr/>
            </p:nvSpPr>
            <p:spPr>
              <a:xfrm rot="10800000">
                <a:off x="-1" y="2972716"/>
                <a:ext cx="3828317" cy="107432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3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  <p:sp>
            <p:nvSpPr>
              <p:cNvPr id="757" name="Triangle"/>
              <p:cNvSpPr/>
              <p:nvPr/>
            </p:nvSpPr>
            <p:spPr>
              <a:xfrm flipH="1">
                <a:off x="-1" y="-1"/>
                <a:ext cx="3828317" cy="10743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223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</p:grpSp>
      </p:grpSp>
      <p:sp>
        <p:nvSpPr>
          <p:cNvPr id="760" name="Presentatie titel"/>
          <p:cNvSpPr txBox="1"/>
          <p:nvPr/>
        </p:nvSpPr>
        <p:spPr>
          <a:xfrm>
            <a:off x="1043183" y="4771188"/>
            <a:ext cx="6540455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rPr sz="1125"/>
              <a:t>Presentatie titel</a:t>
            </a:r>
          </a:p>
        </p:txBody>
      </p:sp>
      <p:sp>
        <p:nvSpPr>
          <p:cNvPr id="761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1007508"/>
            <a:ext cx="6191535" cy="3333321"/>
          </a:xfrm>
          <a:prstGeom prst="rect">
            <a:avLst/>
          </a:prstGeom>
        </p:spPr>
        <p:txBody>
          <a:bodyPr lIns="0" tIns="0" rIns="0" bIns="0"/>
          <a:lstStyle>
            <a:lvl1pPr marL="0" indent="0" defTabSz="309563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 sz="2063">
                <a:latin typeface="+mn-lt"/>
                <a:ea typeface="+mn-ea"/>
                <a:cs typeface="+mn-cs"/>
                <a:sym typeface="Arial"/>
              </a:defRPr>
            </a:lvl1pPr>
            <a:lvl2pPr marL="510976" indent="-272851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buChar char="•"/>
              <a:defRPr sz="2063">
                <a:latin typeface="+mn-lt"/>
                <a:ea typeface="+mn-ea"/>
                <a:cs typeface="+mn-cs"/>
                <a:sym typeface="Arial"/>
              </a:defRPr>
            </a:lvl2pPr>
            <a:lvl3pPr marL="779418" indent="-303168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2063">
                <a:latin typeface="+mn-lt"/>
                <a:ea typeface="+mn-ea"/>
                <a:cs typeface="+mn-cs"/>
                <a:sym typeface="Arial"/>
              </a:defRPr>
            </a:lvl3pPr>
            <a:lvl4pPr marL="1017543" indent="-303168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2063">
                <a:latin typeface="+mn-lt"/>
                <a:ea typeface="+mn-ea"/>
                <a:cs typeface="+mn-cs"/>
                <a:sym typeface="Arial"/>
              </a:defRPr>
            </a:lvl4pPr>
            <a:lvl5pPr marL="1255668" indent="-303168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2063"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62" name="Titeltekst"/>
          <p:cNvSpPr txBox="1">
            <a:spLocks noGrp="1"/>
          </p:cNvSpPr>
          <p:nvPr>
            <p:ph type="title"/>
          </p:nvPr>
        </p:nvSpPr>
        <p:spPr>
          <a:xfrm>
            <a:off x="239712" y="238522"/>
            <a:ext cx="7333688" cy="500857"/>
          </a:xfrm>
          <a:prstGeom prst="rect">
            <a:avLst/>
          </a:prstGeom>
        </p:spPr>
        <p:txBody>
          <a:bodyPr lIns="0" tIns="0" rIns="0" bIns="0" anchor="t"/>
          <a:lstStyle>
            <a:lvl1pPr defTabSz="309563">
              <a:lnSpc>
                <a:spcPct val="100000"/>
              </a:lnSpc>
              <a:defRPr sz="2625" cap="all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76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9259322"/>
      </p:ext>
    </p:extLst>
  </p:cSld>
  <p:clrMapOvr>
    <a:masterClrMapping/>
  </p:clrMapOvr>
  <p:transition spd="med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all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30469292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oorbla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IKHEF_PATROON2.png" descr="NIKHEF_PATROON2.png">
            <a:extLst>
              <a:ext uri="{FF2B5EF4-FFF2-40B4-BE49-F238E27FC236}">
                <a16:creationId xmlns:a16="http://schemas.microsoft.com/office/drawing/2014/main" id="{559CFCE5-1058-6440-AE8C-50ACE94121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945930" y="169167"/>
            <a:ext cx="9459169" cy="533975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BAC67337-8AC0-C14F-A460-33C8E6FC0296}"/>
              </a:ext>
            </a:extLst>
          </p:cNvPr>
          <p:cNvSpPr/>
          <p:nvPr userDrawn="1"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22495076"/>
      </p:ext>
    </p:extLst>
  </p:cSld>
  <p:clrMapOvr>
    <a:masterClrMapping/>
  </p:clrMapOvr>
  <p:transition spd="med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all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1881062"/>
      </p:ext>
    </p:extLst>
  </p:cSld>
  <p:clrMapOvr>
    <a:masterClrMapping/>
  </p:clrMapOvr>
  <p:transition spd="med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 descr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536224" y="-3113169"/>
            <a:ext cx="5659550" cy="878965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all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0083400"/>
      </p:ext>
    </p:extLst>
  </p:cSld>
  <p:clrMapOvr>
    <a:masterClrMapping/>
  </p:clrMapOvr>
  <p:transition spd="med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 descr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-16479" y="-1263526"/>
            <a:ext cx="9655491" cy="6692106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all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3227231"/>
      </p:ext>
    </p:extLst>
  </p:cSld>
  <p:clrMapOvr>
    <a:masterClrMapping/>
  </p:clrMapOvr>
  <p:transition spd="med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 descr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2973139" y="-593400"/>
            <a:ext cx="7696349" cy="662066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all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5202888"/>
      </p:ext>
    </p:extLst>
  </p:cSld>
  <p:clrMapOvr>
    <a:masterClrMapping/>
  </p:clrMapOvr>
  <p:transition spd="med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66B06EEB-A8A3-C74C-B2A7-DE87A259153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LOGO_groot.png" descr="NIKHEF_LOGO_groot.png">
            <a:extLst>
              <a:ext uri="{FF2B5EF4-FFF2-40B4-BE49-F238E27FC236}">
                <a16:creationId xmlns:a16="http://schemas.microsoft.com/office/drawing/2014/main" id="{4BABC599-16C3-D848-945E-83310672BB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NIKHEF_PATROON4.png" descr="NIKHEF_PATROON4.png">
            <a:extLst>
              <a:ext uri="{FF2B5EF4-FFF2-40B4-BE49-F238E27FC236}">
                <a16:creationId xmlns:a16="http://schemas.microsoft.com/office/drawing/2014/main" id="{0244C0F4-74F7-2048-8F1E-AC8C7695ED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1691507" y="-100013"/>
            <a:ext cx="8218437" cy="530542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all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8584823"/>
      </p:ext>
    </p:extLst>
  </p:cSld>
  <p:clrMapOvr>
    <a:masterClrMapping/>
  </p:clrMapOvr>
  <p:transition spd="med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83511"/>
            <a:ext cx="8669759" cy="3357317"/>
          </a:xfrm>
          <a:prstGeom prst="rect">
            <a:avLst/>
          </a:prstGeom>
        </p:spPr>
        <p:txBody>
          <a:bodyPr/>
          <a:lstStyle>
            <a:lvl1pPr>
              <a:spcAft>
                <a:spcPts val="300"/>
              </a:spcAft>
              <a:defRPr sz="2063"/>
            </a:lvl1pPr>
            <a:lvl2pPr>
              <a:spcAft>
                <a:spcPts val="300"/>
              </a:spcAft>
              <a:defRPr/>
            </a:lvl2pPr>
            <a:lvl3pPr>
              <a:spcAft>
                <a:spcPts val="300"/>
              </a:spcAft>
              <a:defRPr/>
            </a:lvl3pPr>
            <a:lvl4pPr>
              <a:spcAft>
                <a:spcPts val="300"/>
              </a:spcAft>
              <a:defRPr/>
            </a:lvl4pPr>
            <a:lvl5pPr>
              <a:spcAft>
                <a:spcPts val="300"/>
              </a:spcAft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Small is beautiful ... or is it ?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7124341"/>
      </p:ext>
    </p:extLst>
  </p:cSld>
  <p:clrMapOvr>
    <a:masterClrMapping/>
  </p:clrMapOvr>
  <p:transition spd="med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866975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Small is beautiful ... or is it ?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5971732"/>
      </p:ext>
    </p:extLst>
  </p:cSld>
  <p:clrMapOvr>
    <a:masterClrMapping/>
  </p:clrMapOvr>
  <p:transition spd="med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1285875"/>
            <a:ext cx="4191769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Small is beautiful ... or is it ?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3916077"/>
      </p:ext>
    </p:extLst>
  </p:cSld>
  <p:clrMapOvr>
    <a:masterClrMapping/>
  </p:clrMapOvr>
  <p:transition spd="med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Small is beautiful ... or is it ?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5647645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Small is beautiful ... or is it ?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69401436"/>
      </p:ext>
    </p:extLst>
  </p:cSld>
  <p:clrMapOvr>
    <a:masterClrMapping/>
  </p:clrMapOvr>
  <p:transition spd="med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Small is beautiful ... or is it 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0330694"/>
      </p:ext>
    </p:extLst>
  </p:cSld>
  <p:clrMapOvr>
    <a:masterClrMapping/>
  </p:clrMapOvr>
  <p:transition spd="med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Small is beautiful ... or is it ?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1285875"/>
            <a:ext cx="4191769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82091948"/>
      </p:ext>
    </p:extLst>
  </p:cSld>
  <p:clrMapOvr>
    <a:masterClrMapping/>
  </p:clrMapOvr>
  <p:transition spd="med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Small is beautiful ... or is it ?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1285875"/>
            <a:ext cx="4191769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4751484"/>
      </p:ext>
    </p:extLst>
  </p:cSld>
  <p:clrMapOvr>
    <a:masterClrMapping/>
  </p:clrMapOvr>
  <p:transition spd="med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Small is beautiful ... or is it ?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7339411"/>
      </p:ext>
    </p:extLst>
  </p:cSld>
  <p:clrMapOvr>
    <a:masterClrMapping/>
  </p:clrMapOvr>
  <p:transition spd="med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Small is beautiful ... or is it ?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32510427"/>
      </p:ext>
    </p:extLst>
  </p:cSld>
  <p:clrMapOvr>
    <a:masterClrMapping/>
  </p:clrMapOvr>
  <p:transition spd="med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Small is beautiful ... or is it ?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6816830"/>
      </p:ext>
    </p:extLst>
  </p:cSld>
  <p:clrMapOvr>
    <a:masterClrMapping/>
  </p:clrMapOvr>
  <p:transition spd="med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Small is beautiful ... or is it ?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1285875"/>
            <a:ext cx="4191769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09699692"/>
      </p:ext>
    </p:extLst>
  </p:cSld>
  <p:clrMapOvr>
    <a:masterClrMapping/>
  </p:clrMapOvr>
  <p:transition spd="med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1285875"/>
            <a:ext cx="4191769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Small is beautiful ... or is it ?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256903"/>
      </p:ext>
    </p:extLst>
  </p:cSld>
  <p:clrMapOvr>
    <a:masterClrMapping/>
  </p:clrMapOvr>
  <p:transition spd="med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Small is beautiful ... or is it ?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601048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7998156"/>
      </p:ext>
    </p:extLst>
  </p:cSld>
  <p:clrMapOvr>
    <a:masterClrMapping/>
  </p:clrMapOvr>
  <p:transition spd="med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Small is beautiful ... or is it 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65528249"/>
      </p:ext>
    </p:extLst>
  </p:cSld>
  <p:clrMapOvr>
    <a:masterClrMapping/>
  </p:clrMapOvr>
  <p:transition spd="med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Small is beautiful ... or is it ?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44269832"/>
      </p:ext>
    </p:extLst>
  </p:cSld>
  <p:clrMapOvr>
    <a:masterClrMapping/>
  </p:clrMapOvr>
  <p:transition spd="med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Small is beautiful ... or is it ?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7440464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178174374"/>
      </p:ext>
    </p:extLst>
  </p:cSld>
  <p:clrMapOvr>
    <a:masterClrMapping/>
  </p:clrMapOvr>
  <p:transition spd="med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Small is beautiful ... or is it ?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1285875"/>
            <a:ext cx="3573314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1860714166"/>
      </p:ext>
    </p:extLst>
  </p:cSld>
  <p:clrMapOvr>
    <a:masterClrMapping/>
  </p:clrMapOvr>
  <p:transition spd="med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1285875"/>
            <a:ext cx="3573314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Small is beautiful ... or is it ?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2947364"/>
      </p:ext>
    </p:extLst>
  </p:cSld>
  <p:clrMapOvr>
    <a:masterClrMapping/>
  </p:clrMapOvr>
  <p:transition spd="med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Small is beautiful ... or is it ?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9493178"/>
      </p:ext>
    </p:extLst>
  </p:cSld>
  <p:clrMapOvr>
    <a:masterClrMapping/>
  </p:clrMapOvr>
  <p:transition spd="med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Small is beautiful ... or is it ?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0166699"/>
      </p:ext>
    </p:extLst>
  </p:cSld>
  <p:clrMapOvr>
    <a:masterClrMapping/>
  </p:clrMapOvr>
  <p:transition spd="med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Small is beautiful ... or is it ?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82618100"/>
      </p:ext>
    </p:extLst>
  </p:cSld>
  <p:clrMapOvr>
    <a:masterClrMapping/>
  </p:clrMapOvr>
  <p:transition spd="med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Small is beautiful ... or is it ?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7440464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1560488497"/>
      </p:ext>
    </p:extLst>
  </p:cSld>
  <p:clrMapOvr>
    <a:masterClrMapping/>
  </p:clrMapOvr>
  <p:transition spd="med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1285875"/>
            <a:ext cx="3573314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Small is beautiful ... or is it ?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704027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50185286"/>
      </p:ext>
    </p:extLst>
  </p:cSld>
  <p:clrMapOvr>
    <a:masterClrMapping/>
  </p:clrMapOvr>
  <p:transition spd="med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1285875"/>
            <a:ext cx="3573314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Small is beautiful ... or is it ?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9353973"/>
      </p:ext>
    </p:extLst>
  </p:cSld>
  <p:clrMapOvr>
    <a:masterClrMapping/>
  </p:clrMapOvr>
  <p:transition spd="med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Small is beautiful ... or is it ?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5870777"/>
      </p:ext>
    </p:extLst>
  </p:cSld>
  <p:clrMapOvr>
    <a:masterClrMapping/>
  </p:clrMapOvr>
  <p:transition spd="med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Small is beautiful ... or is it ?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4894093"/>
      </p:ext>
    </p:extLst>
  </p:cSld>
  <p:clrMapOvr>
    <a:masterClrMapping/>
  </p:clrMapOvr>
  <p:transition spd="med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Small is beautiful ... or is it ?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6596061"/>
      </p:ext>
    </p:extLst>
  </p:cSld>
  <p:clrMapOvr>
    <a:masterClrMapping/>
  </p:clrMapOvr>
  <p:transition spd="med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1285875"/>
            <a:ext cx="3573314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Small is beautiful ... or is it ?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6324813"/>
      </p:ext>
    </p:extLst>
  </p:cSld>
  <p:clrMapOvr>
    <a:masterClrMapping/>
  </p:clrMapOvr>
  <p:transition spd="med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1285875"/>
            <a:ext cx="3573314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Small is beautiful ... or is it ?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7692555"/>
      </p:ext>
    </p:extLst>
  </p:cSld>
  <p:clrMapOvr>
    <a:masterClrMapping/>
  </p:clrMapOvr>
  <p:transition spd="med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Small is beautiful ... or is it ?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7343148"/>
      </p:ext>
    </p:extLst>
  </p:cSld>
  <p:clrMapOvr>
    <a:masterClrMapping/>
  </p:clrMapOvr>
  <p:transition spd="med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Small is beautiful ... or is it ?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6059733"/>
      </p:ext>
    </p:extLst>
  </p:cSld>
  <p:clrMapOvr>
    <a:masterClrMapping/>
  </p:clrMapOvr>
  <p:transition spd="med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Small is beautiful ... or is it ?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98761916"/>
      </p:ext>
    </p:extLst>
  </p:cSld>
  <p:clrMapOvr>
    <a:masterClrMapping/>
  </p:clrMapOvr>
  <p:transition spd="med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47554260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162306846"/>
      </p:ext>
    </p:extLst>
  </p:cSld>
  <p:clrMapOvr>
    <a:masterClrMapping/>
  </p:clrMapOvr>
  <p:transition spd="med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2477500"/>
      </p:ext>
    </p:extLst>
  </p:cSld>
  <p:clrMapOvr>
    <a:masterClrMapping/>
  </p:clrMapOvr>
  <p:transition spd="med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017414"/>
      </p:ext>
    </p:extLst>
  </p:cSld>
  <p:clrMapOvr>
    <a:masterClrMapping/>
  </p:clrMapOvr>
  <p:transition spd="med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4124494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6442093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780311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73642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11270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89380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chemeClr val="tx1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92649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rgbClr val="E3D88B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2572084"/>
            <a:ext cx="7950994" cy="1598863"/>
          </a:xfrm>
          <a:prstGeom prst="rect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3273828"/>
            <a:ext cx="6691362" cy="58722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668191"/>
            <a:ext cx="6400800" cy="495783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  <a:latin typeface="Akkurat Std Bold" panose="02000803000000000000" pitchFamily="2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Isosceles Triangle 5"/>
          <p:cNvSpPr/>
          <p:nvPr userDrawn="1"/>
        </p:nvSpPr>
        <p:spPr>
          <a:xfrm rot="10800000">
            <a:off x="7087935" y="2572084"/>
            <a:ext cx="1729133" cy="1598863"/>
          </a:xfrm>
          <a:prstGeom prst="triangle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3082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702" y="4205566"/>
            <a:ext cx="1186455" cy="46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517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Nikh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91420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Nikhef RD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791" y="1095615"/>
            <a:ext cx="6135650" cy="3613544"/>
          </a:xfrm>
          <a:prstGeom prst="rect">
            <a:avLst/>
          </a:prstGeom>
        </p:spPr>
      </p:pic>
      <p:sp>
        <p:nvSpPr>
          <p:cNvPr id="6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10" name="Rechthoek"/>
          <p:cNvSpPr/>
          <p:nvPr userDrawn="1"/>
        </p:nvSpPr>
        <p:spPr>
          <a:xfrm>
            <a:off x="1130" y="4667250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064467" y="3720459"/>
            <a:ext cx="3936975" cy="1105431"/>
            <a:chOff x="13257342" y="9941877"/>
            <a:chExt cx="1049860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cap="none" baseline="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cap="none" baseline="0" dirty="0" err="1" smtClean="0">
                  <a:solidFill>
                    <a:schemeClr val="bg1"/>
                  </a:solidFill>
                </a:rPr>
                <a:t>Groep</a:t>
              </a:r>
              <a:endParaRPr lang="en-US" sz="1800" cap="none" baseline="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00" cap="none" baseline="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00" cap="none" baseline="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>
                  <a:solidFill>
                    <a:srgbClr val="6F2575"/>
                  </a:solidFill>
                </a:rPr>
                <a:t>https://orcid.org/0000-0003-1026-6606</a:t>
              </a:r>
              <a:endParaRPr sz="1300" cap="none" baseline="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8979" y="12028322"/>
              <a:ext cx="529432" cy="52943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652" y="3957111"/>
            <a:ext cx="1834422" cy="71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71480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UR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402" y="4215439"/>
            <a:ext cx="1259675" cy="493720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 userDrawn="1"/>
        </p:nvSpPr>
        <p:spPr>
          <a:xfrm>
            <a:off x="0" y="4871452"/>
            <a:ext cx="9144000" cy="272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 anchorCtr="0"/>
          <a:lstStyle>
            <a:lvl1pPr marL="21675" marR="21675" indent="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Akkurat Std" panose="02000503000000000000" pitchFamily="2" charset="0"/>
                <a:cs typeface="Akkurat Std" panose="02000503000000000000" pitchFamily="2" charset="0"/>
                <a:sym typeface="Akkurat Std Mono"/>
              </a:defRPr>
            </a:lvl1pPr>
            <a:lvl2pPr marL="21675" marR="21675" indent="857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2pPr>
            <a:lvl3pPr marL="21675" marR="21675" indent="1714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3pPr>
            <a:lvl4pPr marL="21675" marR="21675" indent="2571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4pPr>
            <a:lvl5pPr marL="21675" marR="21675" indent="3429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5pPr>
            <a:lvl6pPr marL="21675" marR="21675" indent="4286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6pPr>
            <a:lvl7pPr marL="21675" marR="21675" indent="5143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7pPr>
            <a:lvl8pPr marL="21675" marR="21675" indent="6000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8pPr>
            <a:lvl9pPr marL="21675" marR="21675" indent="6858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9pPr>
          </a:lstStyle>
          <a:p>
            <a:pPr marL="21675" marR="21675" lvl="0" indent="0" algn="ctr" defTabSz="4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sym typeface="Akkurat Std Mono"/>
              </a:rPr>
              <a:t>this work is co-funded by and contributing to the Dutch National e-Infrastructure coordinated by SURF</a:t>
            </a: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E3D88B"/>
              </a:solidFill>
              <a:effectLst/>
              <a:uLnTx/>
              <a:uFill>
                <a:solidFill>
                  <a:srgbClr val="000000"/>
                </a:solidFill>
              </a:uFill>
              <a:latin typeface="Akkurat Std" panose="02000503000000000000" pitchFamily="2" charset="0"/>
              <a:sym typeface="Akkurat Std Mono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83" y="4215439"/>
            <a:ext cx="1010653" cy="5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09859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1" y="871210"/>
            <a:ext cx="6168569" cy="415566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177228" y="3281869"/>
            <a:ext cx="3683574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65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114261" y="4524676"/>
            <a:ext cx="1747274" cy="561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800" dirty="0" smtClean="0">
                <a:solidFill>
                  <a:srgbClr val="E3D88A"/>
                </a:solidFill>
              </a:rPr>
              <a:t>David </a:t>
            </a:r>
            <a:r>
              <a:rPr lang="en-US" sz="1800" dirty="0" err="1" smtClean="0">
                <a:solidFill>
                  <a:srgbClr val="E3D88A"/>
                </a:solidFill>
              </a:rPr>
              <a:t>Groep</a:t>
            </a:r>
            <a:endParaRPr lang="en-US" sz="180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35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48" y="3826156"/>
            <a:ext cx="1643912" cy="63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873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4965166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036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60596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7" y="501862"/>
            <a:ext cx="6140668" cy="457511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0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373461" y="3728204"/>
            <a:ext cx="4623060" cy="1105431"/>
            <a:chOff x="11427782" y="9941877"/>
            <a:chExt cx="1232816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1427782" y="9941877"/>
              <a:ext cx="1232816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Groep</a:t>
              </a:r>
              <a:endParaRPr lang="en-US" sz="180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5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5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>
                  <a:solidFill>
                    <a:srgbClr val="6F2575"/>
                  </a:solidFill>
                </a:rPr>
                <a:t>https://orcid.org/0000-0003-1026-6606</a:t>
              </a:r>
              <a:endParaRPr sz="135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9739" y="12085358"/>
              <a:ext cx="529431" cy="52943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994" y="576994"/>
            <a:ext cx="7159227" cy="5823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95726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757" y="801483"/>
            <a:ext cx="6843713" cy="39290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0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373461" y="3728204"/>
            <a:ext cx="4623060" cy="1105431"/>
            <a:chOff x="11427782" y="9941877"/>
            <a:chExt cx="1232816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1427782" y="9941877"/>
              <a:ext cx="1232816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Groep</a:t>
              </a:r>
              <a:endParaRPr lang="en-US" sz="180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5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5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>
                  <a:solidFill>
                    <a:srgbClr val="6F2575"/>
                  </a:solidFill>
                </a:rPr>
                <a:t>https://orcid.org/0000-0003-1026-6606</a:t>
              </a:r>
              <a:endParaRPr sz="135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9739" y="12085358"/>
              <a:ext cx="529431" cy="52943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994" y="576994"/>
            <a:ext cx="7159227" cy="5823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48312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2629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085850"/>
            <a:ext cx="7890842" cy="360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05979"/>
            <a:ext cx="8754938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Nikhef PDP - an overview</a:t>
            </a: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BFB4F-7E25-40E5-B228-3E5349D0E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151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598069"/>
            <a:ext cx="9144000" cy="15454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085850"/>
            <a:ext cx="7890842" cy="360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05979"/>
            <a:ext cx="8754938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Nikhef PDP - an overview</a:t>
            </a: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A0871-428D-4BDA-8F55-50A363D5F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271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773426"/>
            <a:ext cx="9144000" cy="261610"/>
          </a:xfrm>
          <a:prstGeom prst="rect">
            <a:avLst/>
          </a:prstGeom>
          <a:solidFill>
            <a:srgbClr val="E4D889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15240" marR="15240" indent="0" algn="l" defTabSz="3429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Isosceles Triangle 14"/>
          <p:cNvSpPr/>
          <p:nvPr userDrawn="1"/>
        </p:nvSpPr>
        <p:spPr>
          <a:xfrm rot="10800000">
            <a:off x="7339124" y="3032537"/>
            <a:ext cx="1355527" cy="519678"/>
          </a:xfrm>
          <a:prstGeom prst="triangle">
            <a:avLst>
              <a:gd name="adj" fmla="val 48024"/>
            </a:avLst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15240" marR="15240" indent="0" algn="l" defTabSz="3429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3161571"/>
            <a:ext cx="8036719" cy="261610"/>
          </a:xfrm>
          <a:prstGeom prst="rect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15240" marR="15240" indent="0" algn="l" defTabSz="3429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3273828"/>
            <a:ext cx="6691362" cy="58722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668191"/>
            <a:ext cx="6400800" cy="495783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  <a:latin typeface="Akkurat Std Bold" panose="02000803000000000000" pitchFamily="2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4982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7470648" cy="85725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4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Nikhef PDP - an overview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41854" y="4788776"/>
            <a:ext cx="344947" cy="230822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604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0" y="871211"/>
            <a:ext cx="6168569" cy="415566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4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4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2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177228" y="3281870"/>
            <a:ext cx="3683574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65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114262" y="4524676"/>
            <a:ext cx="1747274" cy="561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800" dirty="0" smtClean="0">
                <a:solidFill>
                  <a:srgbClr val="E3D88A"/>
                </a:solidFill>
              </a:rPr>
              <a:t>David </a:t>
            </a:r>
            <a:r>
              <a:rPr lang="en-US" sz="1800" dirty="0" err="1" smtClean="0">
                <a:solidFill>
                  <a:srgbClr val="E3D88A"/>
                </a:solidFill>
              </a:rPr>
              <a:t>Groep</a:t>
            </a:r>
            <a:endParaRPr lang="en-US" sz="180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35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274" y="3899945"/>
            <a:ext cx="1368766" cy="53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121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3876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225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106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7" y="501863"/>
            <a:ext cx="6140668" cy="457511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Rechthoek"/>
          <p:cNvSpPr/>
          <p:nvPr userDrawn="1"/>
        </p:nvSpPr>
        <p:spPr>
          <a:xfrm>
            <a:off x="-3790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 rot="5400000">
            <a:off x="310602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0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373462" y="3728206"/>
            <a:ext cx="4623060" cy="1105431"/>
            <a:chOff x="11427782" y="9941879"/>
            <a:chExt cx="12328160" cy="2947814"/>
          </a:xfrm>
        </p:grpSpPr>
        <p:sp>
          <p:nvSpPr>
            <p:cNvPr id="12" name="2011-2016…"/>
            <p:cNvSpPr txBox="1"/>
            <p:nvPr/>
          </p:nvSpPr>
          <p:spPr>
            <a:xfrm>
              <a:off x="11427782" y="9941879"/>
              <a:ext cx="12328160" cy="29478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Groep</a:t>
              </a:r>
              <a:endParaRPr lang="en-US" sz="180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5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5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>
                  <a:solidFill>
                    <a:srgbClr val="6F2575"/>
                  </a:solidFill>
                </a:rPr>
                <a:t>https://orcid.org/0000-0003-1026-6606</a:t>
              </a:r>
              <a:endParaRPr sz="135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9739" y="12085358"/>
              <a:ext cx="529431" cy="52943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994" y="576994"/>
            <a:ext cx="7159227" cy="5823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11513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756" y="801484"/>
            <a:ext cx="6843713" cy="39290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Rechthoek"/>
          <p:cNvSpPr/>
          <p:nvPr userDrawn="1"/>
        </p:nvSpPr>
        <p:spPr>
          <a:xfrm>
            <a:off x="-3790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 rot="5400000">
            <a:off x="310602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0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373462" y="3728206"/>
            <a:ext cx="4623060" cy="1105431"/>
            <a:chOff x="11427782" y="9941879"/>
            <a:chExt cx="12328160" cy="2947814"/>
          </a:xfrm>
        </p:grpSpPr>
        <p:sp>
          <p:nvSpPr>
            <p:cNvPr id="12" name="2011-2016…"/>
            <p:cNvSpPr txBox="1"/>
            <p:nvPr/>
          </p:nvSpPr>
          <p:spPr>
            <a:xfrm>
              <a:off x="11427782" y="9941879"/>
              <a:ext cx="12328160" cy="29478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Groep</a:t>
              </a:r>
              <a:endParaRPr lang="en-US" sz="180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5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5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50" dirty="0">
                  <a:solidFill>
                    <a:srgbClr val="6F2575"/>
                  </a:solidFill>
                </a:rPr>
                <a:t>https://orcid.org/0000-0003-1026-6606</a:t>
              </a:r>
              <a:endParaRPr sz="135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9739" y="12085358"/>
              <a:ext cx="529431" cy="52943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994" y="576994"/>
            <a:ext cx="7159227" cy="5823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97086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46158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085850"/>
            <a:ext cx="7890842" cy="360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05979"/>
            <a:ext cx="8754938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Nikhef PDP - an overview</a:t>
            </a: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BFB4F-7E25-40E5-B228-3E5349D0E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455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598070"/>
            <a:ext cx="9144000" cy="15454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085850"/>
            <a:ext cx="7890842" cy="360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05979"/>
            <a:ext cx="8754938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Nikhef PDP - an overview</a:t>
            </a: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A0871-428D-4BDA-8F55-50A363D5F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8501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7470648" cy="85725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4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Nikhef PDP - an overview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41855" y="4788777"/>
            <a:ext cx="344947" cy="230822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543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042452"/>
            <a:ext cx="9144000" cy="49244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1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6" y="1285875"/>
            <a:ext cx="866975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2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Nikhef PDP - an overview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9629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9652459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all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3905244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1669489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oorbla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IKHEF_PATROON2.png" descr="NIKHEF_PATROON2.png">
            <a:extLst>
              <a:ext uri="{FF2B5EF4-FFF2-40B4-BE49-F238E27FC236}">
                <a16:creationId xmlns:a16="http://schemas.microsoft.com/office/drawing/2014/main" id="{559CFCE5-1058-6440-AE8C-50ACE94121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945930" y="169167"/>
            <a:ext cx="9459169" cy="533975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BAC67337-8AC0-C14F-A460-33C8E6FC0296}"/>
              </a:ext>
            </a:extLst>
          </p:cNvPr>
          <p:cNvSpPr/>
          <p:nvPr userDrawn="1"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94577624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all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52931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 descr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536224" y="-3113169"/>
            <a:ext cx="5659550" cy="878965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all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482967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 descr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-16479" y="-1263526"/>
            <a:ext cx="9655491" cy="6692106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all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898584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 descr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2973139" y="-593400"/>
            <a:ext cx="7696349" cy="662066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all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870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66B06EEB-A8A3-C74C-B2A7-DE87A259153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LOGO_groot.png" descr="NIKHEF_LOGO_groot.png">
            <a:extLst>
              <a:ext uri="{FF2B5EF4-FFF2-40B4-BE49-F238E27FC236}">
                <a16:creationId xmlns:a16="http://schemas.microsoft.com/office/drawing/2014/main" id="{4BABC599-16C3-D848-945E-83310672BB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NIKHEF_PATROON4.png" descr="NIKHEF_PATROON4.png">
            <a:extLst>
              <a:ext uri="{FF2B5EF4-FFF2-40B4-BE49-F238E27FC236}">
                <a16:creationId xmlns:a16="http://schemas.microsoft.com/office/drawing/2014/main" id="{0244C0F4-74F7-2048-8F1E-AC8C7695ED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1691507" y="-100013"/>
            <a:ext cx="8218437" cy="530542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all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13480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51832"/>
            <a:ext cx="8669759" cy="3388997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6220071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8669759" cy="3054954"/>
          </a:xfrm>
          <a:prstGeom prst="rect">
            <a:avLst/>
          </a:prstGeom>
        </p:spPr>
        <p:txBody>
          <a:bodyPr/>
          <a:lstStyle>
            <a:lvl1pPr>
              <a:defRPr sz="2063">
                <a:solidFill>
                  <a:srgbClr val="E3D88B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4893856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1285875"/>
            <a:ext cx="4191769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6556179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623733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235550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98795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1285875"/>
            <a:ext cx="4191769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92422966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1285875"/>
            <a:ext cx="4191769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6043719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405061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723060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20876437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1285875"/>
            <a:ext cx="4191769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94220344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1285875"/>
            <a:ext cx="4191769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2642922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00331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4193009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776053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51243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7440464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22336606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1285875"/>
            <a:ext cx="3573314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31802893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1285875"/>
            <a:ext cx="3573314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9353472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7511081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6582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268458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7440464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4275319479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1285875"/>
            <a:ext cx="3573314" cy="304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1285875"/>
            <a:ext cx="3572718" cy="3054954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016494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2.wmf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image" Target="../media/image4.emf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26" Type="http://schemas.openxmlformats.org/officeDocument/2006/relationships/slideLayout" Target="../slideLayouts/slideLayout94.xml"/><Relationship Id="rId39" Type="http://schemas.openxmlformats.org/officeDocument/2006/relationships/slideLayout" Target="../slideLayouts/slideLayout107.xml"/><Relationship Id="rId21" Type="http://schemas.openxmlformats.org/officeDocument/2006/relationships/slideLayout" Target="../slideLayouts/slideLayout89.xml"/><Relationship Id="rId34" Type="http://schemas.openxmlformats.org/officeDocument/2006/relationships/slideLayout" Target="../slideLayouts/slideLayout102.xml"/><Relationship Id="rId42" Type="http://schemas.openxmlformats.org/officeDocument/2006/relationships/slideLayout" Target="../slideLayouts/slideLayout110.xml"/><Relationship Id="rId47" Type="http://schemas.openxmlformats.org/officeDocument/2006/relationships/theme" Target="../theme/theme6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9" Type="http://schemas.openxmlformats.org/officeDocument/2006/relationships/slideLayout" Target="../slideLayouts/slideLayout97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slideLayout" Target="../slideLayouts/slideLayout92.xml"/><Relationship Id="rId32" Type="http://schemas.openxmlformats.org/officeDocument/2006/relationships/slideLayout" Target="../slideLayouts/slideLayout100.xml"/><Relationship Id="rId37" Type="http://schemas.openxmlformats.org/officeDocument/2006/relationships/slideLayout" Target="../slideLayouts/slideLayout105.xml"/><Relationship Id="rId40" Type="http://schemas.openxmlformats.org/officeDocument/2006/relationships/slideLayout" Target="../slideLayouts/slideLayout108.xml"/><Relationship Id="rId45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28" Type="http://schemas.openxmlformats.org/officeDocument/2006/relationships/slideLayout" Target="../slideLayouts/slideLayout96.xml"/><Relationship Id="rId36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31" Type="http://schemas.openxmlformats.org/officeDocument/2006/relationships/slideLayout" Target="../slideLayouts/slideLayout99.xml"/><Relationship Id="rId44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Relationship Id="rId27" Type="http://schemas.openxmlformats.org/officeDocument/2006/relationships/slideLayout" Target="../slideLayouts/slideLayout95.xml"/><Relationship Id="rId30" Type="http://schemas.openxmlformats.org/officeDocument/2006/relationships/slideLayout" Target="../slideLayouts/slideLayout98.xml"/><Relationship Id="rId35" Type="http://schemas.openxmlformats.org/officeDocument/2006/relationships/slideLayout" Target="../slideLayouts/slideLayout103.xml"/><Relationship Id="rId43" Type="http://schemas.openxmlformats.org/officeDocument/2006/relationships/slideLayout" Target="../slideLayouts/slideLayout111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slideLayout" Target="../slideLayouts/slideLayout93.xml"/><Relationship Id="rId33" Type="http://schemas.openxmlformats.org/officeDocument/2006/relationships/slideLayout" Target="../slideLayouts/slideLayout101.xml"/><Relationship Id="rId38" Type="http://schemas.openxmlformats.org/officeDocument/2006/relationships/slideLayout" Target="../slideLayouts/slideLayout106.xml"/><Relationship Id="rId4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88.xml"/><Relationship Id="rId41" Type="http://schemas.openxmlformats.org/officeDocument/2006/relationships/slideLayout" Target="../slideLayouts/slideLayout109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32.xml"/><Relationship Id="rId26" Type="http://schemas.openxmlformats.org/officeDocument/2006/relationships/slideLayout" Target="../slideLayouts/slideLayout140.xml"/><Relationship Id="rId39" Type="http://schemas.openxmlformats.org/officeDocument/2006/relationships/slideLayout" Target="../slideLayouts/slideLayout153.xml"/><Relationship Id="rId21" Type="http://schemas.openxmlformats.org/officeDocument/2006/relationships/slideLayout" Target="../slideLayouts/slideLayout135.xml"/><Relationship Id="rId34" Type="http://schemas.openxmlformats.org/officeDocument/2006/relationships/slideLayout" Target="../slideLayouts/slideLayout148.xml"/><Relationship Id="rId42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29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24" Type="http://schemas.openxmlformats.org/officeDocument/2006/relationships/slideLayout" Target="../slideLayouts/slideLayout138.xml"/><Relationship Id="rId32" Type="http://schemas.openxmlformats.org/officeDocument/2006/relationships/slideLayout" Target="../slideLayouts/slideLayout146.xml"/><Relationship Id="rId37" Type="http://schemas.openxmlformats.org/officeDocument/2006/relationships/slideLayout" Target="../slideLayouts/slideLayout151.xml"/><Relationship Id="rId40" Type="http://schemas.openxmlformats.org/officeDocument/2006/relationships/slideLayout" Target="../slideLayouts/slideLayout154.xml"/><Relationship Id="rId45" Type="http://schemas.openxmlformats.org/officeDocument/2006/relationships/theme" Target="../theme/theme7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23" Type="http://schemas.openxmlformats.org/officeDocument/2006/relationships/slideLayout" Target="../slideLayouts/slideLayout137.xml"/><Relationship Id="rId28" Type="http://schemas.openxmlformats.org/officeDocument/2006/relationships/slideLayout" Target="../slideLayouts/slideLayout142.xml"/><Relationship Id="rId36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133.xml"/><Relationship Id="rId31" Type="http://schemas.openxmlformats.org/officeDocument/2006/relationships/slideLayout" Target="../slideLayouts/slideLayout145.xml"/><Relationship Id="rId44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Relationship Id="rId22" Type="http://schemas.openxmlformats.org/officeDocument/2006/relationships/slideLayout" Target="../slideLayouts/slideLayout136.xml"/><Relationship Id="rId27" Type="http://schemas.openxmlformats.org/officeDocument/2006/relationships/slideLayout" Target="../slideLayouts/slideLayout141.xml"/><Relationship Id="rId30" Type="http://schemas.openxmlformats.org/officeDocument/2006/relationships/slideLayout" Target="../slideLayouts/slideLayout144.xml"/><Relationship Id="rId35" Type="http://schemas.openxmlformats.org/officeDocument/2006/relationships/slideLayout" Target="../slideLayouts/slideLayout149.xml"/><Relationship Id="rId43" Type="http://schemas.openxmlformats.org/officeDocument/2006/relationships/slideLayout" Target="../slideLayouts/slideLayout157.xml"/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25" Type="http://schemas.openxmlformats.org/officeDocument/2006/relationships/slideLayout" Target="../slideLayouts/slideLayout139.xml"/><Relationship Id="rId33" Type="http://schemas.openxmlformats.org/officeDocument/2006/relationships/slideLayout" Target="../slideLayouts/slideLayout147.xml"/><Relationship Id="rId38" Type="http://schemas.openxmlformats.org/officeDocument/2006/relationships/slideLayout" Target="../slideLayouts/slideLayout152.xml"/><Relationship Id="rId46" Type="http://schemas.openxmlformats.org/officeDocument/2006/relationships/image" Target="../media/image1.png"/><Relationship Id="rId20" Type="http://schemas.openxmlformats.org/officeDocument/2006/relationships/slideLayout" Target="../slideLayouts/slideLayout134.xml"/><Relationship Id="rId41" Type="http://schemas.openxmlformats.org/officeDocument/2006/relationships/slideLayout" Target="../slideLayouts/slideLayout155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1.xml"/><Relationship Id="rId18" Type="http://schemas.openxmlformats.org/officeDocument/2006/relationships/slideLayout" Target="../slideLayouts/slideLayout176.xml"/><Relationship Id="rId26" Type="http://schemas.openxmlformats.org/officeDocument/2006/relationships/slideLayout" Target="../slideLayouts/slideLayout184.xml"/><Relationship Id="rId39" Type="http://schemas.openxmlformats.org/officeDocument/2006/relationships/slideLayout" Target="../slideLayouts/slideLayout197.xml"/><Relationship Id="rId21" Type="http://schemas.openxmlformats.org/officeDocument/2006/relationships/slideLayout" Target="../slideLayouts/slideLayout179.xml"/><Relationship Id="rId34" Type="http://schemas.openxmlformats.org/officeDocument/2006/relationships/slideLayout" Target="../slideLayouts/slideLayout192.xml"/><Relationship Id="rId42" Type="http://schemas.openxmlformats.org/officeDocument/2006/relationships/slideLayout" Target="../slideLayouts/slideLayout200.xml"/><Relationship Id="rId47" Type="http://schemas.openxmlformats.org/officeDocument/2006/relationships/slideLayout" Target="../slideLayouts/slideLayout205.xml"/><Relationship Id="rId50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60.xml"/><Relationship Id="rId16" Type="http://schemas.openxmlformats.org/officeDocument/2006/relationships/slideLayout" Target="../slideLayouts/slideLayout174.xml"/><Relationship Id="rId29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69.xml"/><Relationship Id="rId24" Type="http://schemas.openxmlformats.org/officeDocument/2006/relationships/slideLayout" Target="../slideLayouts/slideLayout182.xml"/><Relationship Id="rId32" Type="http://schemas.openxmlformats.org/officeDocument/2006/relationships/slideLayout" Target="../slideLayouts/slideLayout190.xml"/><Relationship Id="rId37" Type="http://schemas.openxmlformats.org/officeDocument/2006/relationships/slideLayout" Target="../slideLayouts/slideLayout195.xml"/><Relationship Id="rId40" Type="http://schemas.openxmlformats.org/officeDocument/2006/relationships/slideLayout" Target="../slideLayouts/slideLayout198.xml"/><Relationship Id="rId45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73.xml"/><Relationship Id="rId23" Type="http://schemas.openxmlformats.org/officeDocument/2006/relationships/slideLayout" Target="../slideLayouts/slideLayout181.xml"/><Relationship Id="rId28" Type="http://schemas.openxmlformats.org/officeDocument/2006/relationships/slideLayout" Target="../slideLayouts/slideLayout186.xml"/><Relationship Id="rId36" Type="http://schemas.openxmlformats.org/officeDocument/2006/relationships/slideLayout" Target="../slideLayouts/slideLayout194.xml"/><Relationship Id="rId49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168.xml"/><Relationship Id="rId19" Type="http://schemas.openxmlformats.org/officeDocument/2006/relationships/slideLayout" Target="../slideLayouts/slideLayout177.xml"/><Relationship Id="rId31" Type="http://schemas.openxmlformats.org/officeDocument/2006/relationships/slideLayout" Target="../slideLayouts/slideLayout189.xml"/><Relationship Id="rId44" Type="http://schemas.openxmlformats.org/officeDocument/2006/relationships/slideLayout" Target="../slideLayouts/slideLayout202.xml"/><Relationship Id="rId52" Type="http://schemas.openxmlformats.org/officeDocument/2006/relationships/image" Target="../media/image25.png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72.xml"/><Relationship Id="rId22" Type="http://schemas.openxmlformats.org/officeDocument/2006/relationships/slideLayout" Target="../slideLayouts/slideLayout180.xml"/><Relationship Id="rId27" Type="http://schemas.openxmlformats.org/officeDocument/2006/relationships/slideLayout" Target="../slideLayouts/slideLayout185.xml"/><Relationship Id="rId30" Type="http://schemas.openxmlformats.org/officeDocument/2006/relationships/slideLayout" Target="../slideLayouts/slideLayout188.xml"/><Relationship Id="rId35" Type="http://schemas.openxmlformats.org/officeDocument/2006/relationships/slideLayout" Target="../slideLayouts/slideLayout193.xml"/><Relationship Id="rId43" Type="http://schemas.openxmlformats.org/officeDocument/2006/relationships/slideLayout" Target="../slideLayouts/slideLayout201.xml"/><Relationship Id="rId48" Type="http://schemas.openxmlformats.org/officeDocument/2006/relationships/slideLayout" Target="../slideLayouts/slideLayout206.xml"/><Relationship Id="rId8" Type="http://schemas.openxmlformats.org/officeDocument/2006/relationships/slideLayout" Target="../slideLayouts/slideLayout166.xml"/><Relationship Id="rId51" Type="http://schemas.openxmlformats.org/officeDocument/2006/relationships/theme" Target="../theme/theme8.xml"/><Relationship Id="rId3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70.xml"/><Relationship Id="rId17" Type="http://schemas.openxmlformats.org/officeDocument/2006/relationships/slideLayout" Target="../slideLayouts/slideLayout175.xml"/><Relationship Id="rId25" Type="http://schemas.openxmlformats.org/officeDocument/2006/relationships/slideLayout" Target="../slideLayouts/slideLayout183.xml"/><Relationship Id="rId33" Type="http://schemas.openxmlformats.org/officeDocument/2006/relationships/slideLayout" Target="../slideLayouts/slideLayout191.xml"/><Relationship Id="rId38" Type="http://schemas.openxmlformats.org/officeDocument/2006/relationships/slideLayout" Target="../slideLayouts/slideLayout196.xml"/><Relationship Id="rId46" Type="http://schemas.openxmlformats.org/officeDocument/2006/relationships/slideLayout" Target="../slideLayouts/slideLayout204.xml"/><Relationship Id="rId20" Type="http://schemas.openxmlformats.org/officeDocument/2006/relationships/slideLayout" Target="../slideLayouts/slideLayout178.xml"/><Relationship Id="rId41" Type="http://schemas.openxmlformats.org/officeDocument/2006/relationships/slideLayout" Target="../slideLayouts/slideLayout199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21.xml"/><Relationship Id="rId18" Type="http://schemas.openxmlformats.org/officeDocument/2006/relationships/slideLayout" Target="../slideLayouts/slideLayout226.xml"/><Relationship Id="rId26" Type="http://schemas.openxmlformats.org/officeDocument/2006/relationships/slideLayout" Target="../slideLayouts/slideLayout234.xml"/><Relationship Id="rId39" Type="http://schemas.openxmlformats.org/officeDocument/2006/relationships/slideLayout" Target="../slideLayouts/slideLayout247.xml"/><Relationship Id="rId21" Type="http://schemas.openxmlformats.org/officeDocument/2006/relationships/slideLayout" Target="../slideLayouts/slideLayout229.xml"/><Relationship Id="rId34" Type="http://schemas.openxmlformats.org/officeDocument/2006/relationships/slideLayout" Target="../slideLayouts/slideLayout242.xml"/><Relationship Id="rId42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15.xml"/><Relationship Id="rId2" Type="http://schemas.openxmlformats.org/officeDocument/2006/relationships/slideLayout" Target="../slideLayouts/slideLayout210.xml"/><Relationship Id="rId16" Type="http://schemas.openxmlformats.org/officeDocument/2006/relationships/slideLayout" Target="../slideLayouts/slideLayout224.xml"/><Relationship Id="rId29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24" Type="http://schemas.openxmlformats.org/officeDocument/2006/relationships/slideLayout" Target="../slideLayouts/slideLayout232.xml"/><Relationship Id="rId32" Type="http://schemas.openxmlformats.org/officeDocument/2006/relationships/slideLayout" Target="../slideLayouts/slideLayout240.xml"/><Relationship Id="rId37" Type="http://schemas.openxmlformats.org/officeDocument/2006/relationships/slideLayout" Target="../slideLayouts/slideLayout245.xml"/><Relationship Id="rId40" Type="http://schemas.openxmlformats.org/officeDocument/2006/relationships/slideLayout" Target="../slideLayouts/slideLayout248.xml"/><Relationship Id="rId45" Type="http://schemas.openxmlformats.org/officeDocument/2006/relationships/theme" Target="../theme/theme9.xml"/><Relationship Id="rId5" Type="http://schemas.openxmlformats.org/officeDocument/2006/relationships/slideLayout" Target="../slideLayouts/slideLayout213.xml"/><Relationship Id="rId15" Type="http://schemas.openxmlformats.org/officeDocument/2006/relationships/slideLayout" Target="../slideLayouts/slideLayout223.xml"/><Relationship Id="rId23" Type="http://schemas.openxmlformats.org/officeDocument/2006/relationships/slideLayout" Target="../slideLayouts/slideLayout231.xml"/><Relationship Id="rId28" Type="http://schemas.openxmlformats.org/officeDocument/2006/relationships/slideLayout" Target="../slideLayouts/slideLayout236.xml"/><Relationship Id="rId36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18.xml"/><Relationship Id="rId19" Type="http://schemas.openxmlformats.org/officeDocument/2006/relationships/slideLayout" Target="../slideLayouts/slideLayout227.xml"/><Relationship Id="rId31" Type="http://schemas.openxmlformats.org/officeDocument/2006/relationships/slideLayout" Target="../slideLayouts/slideLayout239.xml"/><Relationship Id="rId44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Relationship Id="rId14" Type="http://schemas.openxmlformats.org/officeDocument/2006/relationships/slideLayout" Target="../slideLayouts/slideLayout222.xml"/><Relationship Id="rId22" Type="http://schemas.openxmlformats.org/officeDocument/2006/relationships/slideLayout" Target="../slideLayouts/slideLayout230.xml"/><Relationship Id="rId27" Type="http://schemas.openxmlformats.org/officeDocument/2006/relationships/slideLayout" Target="../slideLayouts/slideLayout235.xml"/><Relationship Id="rId30" Type="http://schemas.openxmlformats.org/officeDocument/2006/relationships/slideLayout" Target="../slideLayouts/slideLayout238.xml"/><Relationship Id="rId35" Type="http://schemas.openxmlformats.org/officeDocument/2006/relationships/slideLayout" Target="../slideLayouts/slideLayout243.xml"/><Relationship Id="rId43" Type="http://schemas.openxmlformats.org/officeDocument/2006/relationships/slideLayout" Target="../slideLayouts/slideLayout251.xml"/><Relationship Id="rId8" Type="http://schemas.openxmlformats.org/officeDocument/2006/relationships/slideLayout" Target="../slideLayouts/slideLayout216.xml"/><Relationship Id="rId3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20.xml"/><Relationship Id="rId17" Type="http://schemas.openxmlformats.org/officeDocument/2006/relationships/slideLayout" Target="../slideLayouts/slideLayout225.xml"/><Relationship Id="rId25" Type="http://schemas.openxmlformats.org/officeDocument/2006/relationships/slideLayout" Target="../slideLayouts/slideLayout233.xml"/><Relationship Id="rId33" Type="http://schemas.openxmlformats.org/officeDocument/2006/relationships/slideLayout" Target="../slideLayouts/slideLayout241.xml"/><Relationship Id="rId38" Type="http://schemas.openxmlformats.org/officeDocument/2006/relationships/slideLayout" Target="../slideLayouts/slideLayout246.xml"/><Relationship Id="rId46" Type="http://schemas.openxmlformats.org/officeDocument/2006/relationships/image" Target="../media/image1.png"/><Relationship Id="rId20" Type="http://schemas.openxmlformats.org/officeDocument/2006/relationships/slideLayout" Target="../slideLayouts/slideLayout228.xml"/><Relationship Id="rId41" Type="http://schemas.openxmlformats.org/officeDocument/2006/relationships/slideLayout" Target="../slideLayouts/slideLayout2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41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92" r:id="rId2"/>
    <p:sldLayoutId id="2147483700" r:id="rId3"/>
    <p:sldLayoutId id="2147483724" r:id="rId4"/>
    <p:sldLayoutId id="2147483708" r:id="rId5"/>
    <p:sldLayoutId id="2147483662" r:id="rId6"/>
    <p:sldLayoutId id="2147483701" r:id="rId7"/>
    <p:sldLayoutId id="2147483668" r:id="rId8"/>
    <p:sldLayoutId id="2147483660" r:id="rId9"/>
    <p:sldLayoutId id="2147483704" r:id="rId10"/>
    <p:sldLayoutId id="2147483705" r:id="rId11"/>
    <p:sldLayoutId id="2147483706" r:id="rId12"/>
    <p:sldLayoutId id="2147483707" r:id="rId13"/>
    <p:sldLayoutId id="2147483703" r:id="rId14"/>
    <p:sldLayoutId id="2147483661" r:id="rId15"/>
    <p:sldLayoutId id="2147483664" r:id="rId16"/>
    <p:sldLayoutId id="2147483667" r:id="rId17"/>
    <p:sldLayoutId id="2147483702" r:id="rId18"/>
    <p:sldLayoutId id="2147483697" r:id="rId19"/>
    <p:sldLayoutId id="2147483709" r:id="rId20"/>
    <p:sldLayoutId id="2147483674" r:id="rId21"/>
    <p:sldLayoutId id="2147483677" r:id="rId22"/>
    <p:sldLayoutId id="2147483698" r:id="rId23"/>
    <p:sldLayoutId id="2147483699" r:id="rId24"/>
    <p:sldLayoutId id="2147483710" r:id="rId25"/>
    <p:sldLayoutId id="2147483672" r:id="rId26"/>
    <p:sldLayoutId id="2147483675" r:id="rId27"/>
    <p:sldLayoutId id="2147483678" r:id="rId28"/>
    <p:sldLayoutId id="2147483681" r:id="rId29"/>
    <p:sldLayoutId id="2147483684" r:id="rId30"/>
    <p:sldLayoutId id="2147483673" r:id="rId31"/>
    <p:sldLayoutId id="2147483676" r:id="rId32"/>
    <p:sldLayoutId id="2147483679" r:id="rId33"/>
    <p:sldLayoutId id="2147483682" r:id="rId34"/>
    <p:sldLayoutId id="2147483685" r:id="rId35"/>
    <p:sldLayoutId id="2147483686" r:id="rId36"/>
    <p:sldLayoutId id="2147483688" r:id="rId37"/>
    <p:sldLayoutId id="2147483689" r:id="rId38"/>
    <p:sldLayoutId id="2147483690" r:id="rId39"/>
  </p:sldLayoutIdLst>
  <p:transition spd="med"/>
  <p:hf hdr="0" dt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6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8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6565"/>
            <a:ext cx="9152122" cy="704612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756160" y="4913264"/>
            <a:ext cx="346248" cy="31739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309563">
              <a:defRPr sz="1125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896894" y="54568"/>
            <a:ext cx="7159227" cy="58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71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43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3969" y="-7386"/>
            <a:ext cx="1647693" cy="706226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7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4" y="127607"/>
            <a:ext cx="1131580" cy="44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2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22" r:id="rId3"/>
    <p:sldLayoutId id="2147483723" r:id="rId4"/>
    <p:sldLayoutId id="2147483720" r:id="rId5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l" defTabSz="1714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3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791" y="1226905"/>
            <a:ext cx="6429375" cy="3448050"/>
          </a:xfrm>
          <a:prstGeom prst="rect">
            <a:avLst/>
          </a:prstGeom>
        </p:spPr>
      </p:pic>
      <p:sp>
        <p:nvSpPr>
          <p:cNvPr id="11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2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3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5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6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5059546" y="3728204"/>
            <a:ext cx="3936975" cy="1105431"/>
            <a:chOff x="13257342" y="9941877"/>
            <a:chExt cx="10498600" cy="2947816"/>
          </a:xfrm>
        </p:grpSpPr>
        <p:sp>
          <p:nvSpPr>
            <p:cNvPr id="18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 </a:t>
              </a: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Groep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kkurat Std"/>
              </a:endParaRP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davidg@nikhef.nl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GB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https://www.nikhef.nl/~davidg/presentations</a:t>
              </a:r>
              <a:r>
                <a:rPr kumimoji="0" lang="en-GB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/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https://orcid.org/0000-0003-1026-6606</a:t>
              </a:r>
              <a:endPara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kkurat Std"/>
                <a:sym typeface="Akkurat Std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9550" y="12056840"/>
              <a:ext cx="529432" cy="529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721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27" r:id="rId2"/>
    <p:sldLayoutId id="2147483729" r:id="rId3"/>
    <p:sldLayoutId id="2147483728" r:id="rId4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6565"/>
            <a:ext cx="9152122" cy="704612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756160" y="4913264"/>
            <a:ext cx="346248" cy="31739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309563">
              <a:defRPr sz="1125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896894" y="54568"/>
            <a:ext cx="7159227" cy="58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71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43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3969" y="-7386"/>
            <a:ext cx="1647693" cy="706226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7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22" y="121243"/>
            <a:ext cx="1135259" cy="44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74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6565"/>
            <a:ext cx="9152122" cy="704612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4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756161" y="4913264"/>
            <a:ext cx="346248" cy="31739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309567">
              <a:defRPr sz="1125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896894" y="54568"/>
            <a:ext cx="7159227" cy="58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7145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43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3969" y="-7386"/>
            <a:ext cx="1647693" cy="706226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marL="0" marR="0" indent="0" algn="l" defTabSz="342904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7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4" y="102574"/>
            <a:ext cx="1270164" cy="49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marL="21675" marR="21675" indent="0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6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2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8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4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30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6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83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9" algn="l" defTabSz="4857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5" marR="21675" indent="-21995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52" marR="21675" indent="-204860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51" marR="21675" indent="-199007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72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24" marR="21675" indent="-232175" algn="l" defTabSz="485781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6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2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8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4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30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6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83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9" algn="ctr" defTabSz="309567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48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nl-NL" smtClean="0"/>
              <a:t>Nikhef PDP - an overview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68913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72" r:id="rId20"/>
    <p:sldLayoutId id="2147483773" r:id="rId21"/>
    <p:sldLayoutId id="2147483774" r:id="rId22"/>
    <p:sldLayoutId id="2147483775" r:id="rId23"/>
    <p:sldLayoutId id="2147483776" r:id="rId24"/>
    <p:sldLayoutId id="2147483777" r:id="rId25"/>
    <p:sldLayoutId id="2147483778" r:id="rId26"/>
    <p:sldLayoutId id="2147483779" r:id="rId27"/>
    <p:sldLayoutId id="2147483780" r:id="rId28"/>
    <p:sldLayoutId id="2147483781" r:id="rId29"/>
    <p:sldLayoutId id="2147483782" r:id="rId30"/>
    <p:sldLayoutId id="2147483783" r:id="rId31"/>
    <p:sldLayoutId id="2147483784" r:id="rId32"/>
    <p:sldLayoutId id="2147483785" r:id="rId33"/>
    <p:sldLayoutId id="2147483786" r:id="rId34"/>
    <p:sldLayoutId id="2147483787" r:id="rId35"/>
    <p:sldLayoutId id="2147483788" r:id="rId36"/>
    <p:sldLayoutId id="2147483789" r:id="rId37"/>
    <p:sldLayoutId id="2147483790" r:id="rId38"/>
    <p:sldLayoutId id="2147483791" r:id="rId39"/>
    <p:sldLayoutId id="2147483792" r:id="rId40"/>
    <p:sldLayoutId id="2147483793" r:id="rId41"/>
    <p:sldLayoutId id="2147483794" r:id="rId42"/>
    <p:sldLayoutId id="2147483795" r:id="rId43"/>
    <p:sldLayoutId id="2147483796" r:id="rId44"/>
    <p:sldLayoutId id="2147483797" r:id="rId45"/>
    <p:sldLayoutId id="2147483798" r:id="rId46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6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8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46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Nikhef PDP - an overview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464499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  <p:sldLayoutId id="2147483817" r:id="rId18"/>
    <p:sldLayoutId id="2147483818" r:id="rId19"/>
    <p:sldLayoutId id="2147483819" r:id="rId20"/>
    <p:sldLayoutId id="2147483820" r:id="rId21"/>
    <p:sldLayoutId id="2147483821" r:id="rId22"/>
    <p:sldLayoutId id="2147483822" r:id="rId23"/>
    <p:sldLayoutId id="2147483823" r:id="rId24"/>
    <p:sldLayoutId id="2147483824" r:id="rId25"/>
    <p:sldLayoutId id="2147483825" r:id="rId26"/>
    <p:sldLayoutId id="2147483826" r:id="rId27"/>
    <p:sldLayoutId id="2147483827" r:id="rId28"/>
    <p:sldLayoutId id="2147483828" r:id="rId29"/>
    <p:sldLayoutId id="2147483829" r:id="rId30"/>
    <p:sldLayoutId id="2147483830" r:id="rId31"/>
    <p:sldLayoutId id="2147483831" r:id="rId32"/>
    <p:sldLayoutId id="2147483832" r:id="rId33"/>
    <p:sldLayoutId id="2147483833" r:id="rId34"/>
    <p:sldLayoutId id="2147483834" r:id="rId35"/>
    <p:sldLayoutId id="2147483835" r:id="rId36"/>
    <p:sldLayoutId id="2147483836" r:id="rId37"/>
    <p:sldLayoutId id="2147483837" r:id="rId38"/>
    <p:sldLayoutId id="2147483838" r:id="rId39"/>
    <p:sldLayoutId id="2147483839" r:id="rId40"/>
    <p:sldLayoutId id="2147483840" r:id="rId41"/>
    <p:sldLayoutId id="2147483841" r:id="rId42"/>
    <p:sldLayoutId id="2147483842" r:id="rId43"/>
    <p:sldLayoutId id="2147483843" r:id="rId44"/>
  </p:sldLayoutIdLst>
  <p:transition spd="med"/>
  <p:hf hdr="0" dt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6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8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0" descr="Image 10"/>
          <p:cNvPicPr>
            <a:picLocks noChangeAspect="1"/>
          </p:cNvPicPr>
          <p:nvPr/>
        </p:nvPicPr>
        <p:blipFill>
          <a:blip r:embed="rId52">
            <a:extLst/>
          </a:blip>
          <a:srcRect r="92028"/>
          <a:stretch>
            <a:fillRect/>
          </a:stretch>
        </p:blipFill>
        <p:spPr>
          <a:xfrm>
            <a:off x="6649" y="4527550"/>
            <a:ext cx="657138" cy="61595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334783" y="4729139"/>
            <a:ext cx="352017" cy="350094"/>
          </a:xfrm>
          <a:prstGeom prst="rect">
            <a:avLst/>
          </a:prstGeom>
          <a:ln w="127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 defTabSz="914400">
              <a:defRPr sz="675" cap="none">
                <a:solidFill>
                  <a:srgbClr val="8897BD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Titeltekst"/>
          <p:cNvSpPr txBox="1">
            <a:spLocks noGrp="1"/>
          </p:cNvSpPr>
          <p:nvPr>
            <p:ph type="title"/>
          </p:nvPr>
        </p:nvSpPr>
        <p:spPr>
          <a:xfrm>
            <a:off x="457200" y="69056"/>
            <a:ext cx="8229600" cy="1131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Titeltekst</a:t>
            </a:r>
          </a:p>
        </p:txBody>
      </p:sp>
      <p:sp>
        <p:nvSpPr>
          <p:cNvPr id="5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>
            <a:normAutofit/>
          </a:bodyPr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32213172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  <p:sldLayoutId id="2147483862" r:id="rId18"/>
    <p:sldLayoutId id="2147483863" r:id="rId19"/>
    <p:sldLayoutId id="2147483864" r:id="rId20"/>
    <p:sldLayoutId id="2147483865" r:id="rId21"/>
    <p:sldLayoutId id="2147483866" r:id="rId22"/>
    <p:sldLayoutId id="2147483867" r:id="rId23"/>
    <p:sldLayoutId id="2147483868" r:id="rId24"/>
    <p:sldLayoutId id="2147483869" r:id="rId25"/>
    <p:sldLayoutId id="2147483870" r:id="rId26"/>
    <p:sldLayoutId id="2147483871" r:id="rId27"/>
    <p:sldLayoutId id="2147483872" r:id="rId28"/>
    <p:sldLayoutId id="2147483873" r:id="rId29"/>
    <p:sldLayoutId id="2147483874" r:id="rId30"/>
    <p:sldLayoutId id="2147483875" r:id="rId31"/>
    <p:sldLayoutId id="2147483876" r:id="rId32"/>
    <p:sldLayoutId id="2147483877" r:id="rId33"/>
    <p:sldLayoutId id="2147483878" r:id="rId34"/>
    <p:sldLayoutId id="2147483879" r:id="rId35"/>
    <p:sldLayoutId id="2147483880" r:id="rId36"/>
    <p:sldLayoutId id="2147483881" r:id="rId37"/>
    <p:sldLayoutId id="2147483882" r:id="rId38"/>
    <p:sldLayoutId id="2147483883" r:id="rId39"/>
    <p:sldLayoutId id="2147483884" r:id="rId40"/>
    <p:sldLayoutId id="2147483885" r:id="rId41"/>
    <p:sldLayoutId id="2147483886" r:id="rId42"/>
    <p:sldLayoutId id="2147483887" r:id="rId43"/>
    <p:sldLayoutId id="2147483888" r:id="rId44"/>
    <p:sldLayoutId id="2147483889" r:id="rId45"/>
    <p:sldLayoutId id="2147483890" r:id="rId46"/>
    <p:sldLayoutId id="2147483891" r:id="rId47"/>
    <p:sldLayoutId id="2147483892" r:id="rId48"/>
    <p:sldLayoutId id="2147483893" r:id="rId49"/>
    <p:sldLayoutId id="2147483894" r:id="rId50"/>
  </p:sldLayoutIdLst>
  <p:transition spd="med"/>
  <p:hf hdr="0" dt="0"/>
  <p:txStyles>
    <p:titleStyle>
      <a:lvl1pPr marL="0" marR="0" indent="0" algn="l" defTabSz="685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685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685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685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685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685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685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685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685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171450" marR="0" indent="-171450" algn="l" defTabSz="685800" latinLnBrk="0">
        <a:lnSpc>
          <a:spcPct val="90000"/>
        </a:lnSpc>
        <a:spcBef>
          <a:spcPts val="675"/>
        </a:spcBef>
        <a:spcAft>
          <a:spcPts val="0"/>
        </a:spcAft>
        <a:buClr>
          <a:srgbClr val="FFC000"/>
        </a:buClr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328613" marR="0" indent="-200025" algn="l" defTabSz="685800" latinLnBrk="0">
        <a:lnSpc>
          <a:spcPct val="90000"/>
        </a:lnSpc>
        <a:spcBef>
          <a:spcPts val="675"/>
        </a:spcBef>
        <a:spcAft>
          <a:spcPts val="0"/>
        </a:spcAft>
        <a:buClr>
          <a:srgbClr val="FFC000"/>
        </a:buClr>
        <a:buSzPct val="100000"/>
        <a:buFont typeface="Arial"/>
        <a:buChar char="▪"/>
        <a:tabLst/>
        <a:defRPr sz="21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497205" marR="0" indent="-240030" algn="l" defTabSz="685800" latinLnBrk="0">
        <a:lnSpc>
          <a:spcPct val="90000"/>
        </a:lnSpc>
        <a:spcBef>
          <a:spcPts val="675"/>
        </a:spcBef>
        <a:spcAft>
          <a:spcPts val="0"/>
        </a:spcAft>
        <a:buClr>
          <a:srgbClr val="FFC000"/>
        </a:buClr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662720" marR="0" indent="-276957" algn="l" defTabSz="685800" latinLnBrk="0">
        <a:lnSpc>
          <a:spcPct val="90000"/>
        </a:lnSpc>
        <a:spcBef>
          <a:spcPts val="675"/>
        </a:spcBef>
        <a:spcAft>
          <a:spcPts val="0"/>
        </a:spcAft>
        <a:buClr>
          <a:srgbClr val="FFC000"/>
        </a:buClr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791307" marR="0" indent="-276957" algn="l" defTabSz="685800" latinLnBrk="0">
        <a:lnSpc>
          <a:spcPct val="90000"/>
        </a:lnSpc>
        <a:spcBef>
          <a:spcPts val="675"/>
        </a:spcBef>
        <a:spcAft>
          <a:spcPts val="0"/>
        </a:spcAft>
        <a:buClr>
          <a:srgbClr val="FFC000"/>
        </a:buClr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919895" marR="0" indent="-276957" algn="l" defTabSz="685800" latinLnBrk="0">
        <a:lnSpc>
          <a:spcPct val="90000"/>
        </a:lnSpc>
        <a:spcBef>
          <a:spcPts val="675"/>
        </a:spcBef>
        <a:spcAft>
          <a:spcPts val="0"/>
        </a:spcAft>
        <a:buClr>
          <a:srgbClr val="FFC000"/>
        </a:buClr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1048482" marR="0" indent="-276957" algn="l" defTabSz="685800" latinLnBrk="0">
        <a:lnSpc>
          <a:spcPct val="90000"/>
        </a:lnSpc>
        <a:spcBef>
          <a:spcPts val="675"/>
        </a:spcBef>
        <a:spcAft>
          <a:spcPts val="0"/>
        </a:spcAft>
        <a:buClr>
          <a:srgbClr val="FFC000"/>
        </a:buClr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1177070" marR="0" indent="-276957" algn="l" defTabSz="685800" latinLnBrk="0">
        <a:lnSpc>
          <a:spcPct val="90000"/>
        </a:lnSpc>
        <a:spcBef>
          <a:spcPts val="675"/>
        </a:spcBef>
        <a:spcAft>
          <a:spcPts val="0"/>
        </a:spcAft>
        <a:buClr>
          <a:srgbClr val="FFC000"/>
        </a:buClr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1305657" marR="0" indent="-276957" algn="l" defTabSz="685800" latinLnBrk="0">
        <a:lnSpc>
          <a:spcPct val="90000"/>
        </a:lnSpc>
        <a:spcBef>
          <a:spcPts val="675"/>
        </a:spcBef>
        <a:spcAft>
          <a:spcPts val="0"/>
        </a:spcAft>
        <a:buClr>
          <a:srgbClr val="FFC000"/>
        </a:buClr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17145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3429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51435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6858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85725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10287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20015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3716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46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Small is beautiful ... or is it 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314864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  <p:sldLayoutId id="2147483908" r:id="rId13"/>
    <p:sldLayoutId id="2147483909" r:id="rId14"/>
    <p:sldLayoutId id="2147483910" r:id="rId15"/>
    <p:sldLayoutId id="2147483911" r:id="rId16"/>
    <p:sldLayoutId id="2147483912" r:id="rId17"/>
    <p:sldLayoutId id="2147483913" r:id="rId18"/>
    <p:sldLayoutId id="2147483914" r:id="rId19"/>
    <p:sldLayoutId id="2147483915" r:id="rId20"/>
    <p:sldLayoutId id="2147483916" r:id="rId21"/>
    <p:sldLayoutId id="2147483917" r:id="rId22"/>
    <p:sldLayoutId id="2147483918" r:id="rId23"/>
    <p:sldLayoutId id="2147483919" r:id="rId24"/>
    <p:sldLayoutId id="2147483920" r:id="rId25"/>
    <p:sldLayoutId id="2147483921" r:id="rId26"/>
    <p:sldLayoutId id="2147483922" r:id="rId27"/>
    <p:sldLayoutId id="2147483923" r:id="rId28"/>
    <p:sldLayoutId id="2147483924" r:id="rId29"/>
    <p:sldLayoutId id="2147483925" r:id="rId30"/>
    <p:sldLayoutId id="2147483926" r:id="rId31"/>
    <p:sldLayoutId id="2147483927" r:id="rId32"/>
    <p:sldLayoutId id="2147483928" r:id="rId33"/>
    <p:sldLayoutId id="2147483929" r:id="rId34"/>
    <p:sldLayoutId id="2147483930" r:id="rId35"/>
    <p:sldLayoutId id="2147483931" r:id="rId36"/>
    <p:sldLayoutId id="2147483932" r:id="rId37"/>
    <p:sldLayoutId id="2147483933" r:id="rId38"/>
    <p:sldLayoutId id="2147483934" r:id="rId39"/>
    <p:sldLayoutId id="2147483935" r:id="rId40"/>
    <p:sldLayoutId id="2147483936" r:id="rId41"/>
    <p:sldLayoutId id="2147483937" r:id="rId42"/>
    <p:sldLayoutId id="2147483938" r:id="rId43"/>
    <p:sldLayoutId id="2147483939" r:id="rId44"/>
  </p:sldLayoutIdLst>
  <p:transition spd="med"/>
  <p:hf hdr="0" dt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6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8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onit-grafana.cern.ch/d/000000420/fts-transfers-30-day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64.png"/><Relationship Id="rId5" Type="http://schemas.openxmlformats.org/officeDocument/2006/relationships/image" Target="../media/image63.wmf"/><Relationship Id="rId4" Type="http://schemas.openxmlformats.org/officeDocument/2006/relationships/image" Target="../media/image62.png"/><Relationship Id="rId9" Type="http://schemas.openxmlformats.org/officeDocument/2006/relationships/image" Target="../media/image67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6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63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7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46.wmf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Physics Data Processing</a:t>
            </a:r>
            <a:br>
              <a:rPr lang="en-GB" dirty="0" smtClean="0"/>
            </a:br>
            <a:r>
              <a:rPr lang="en-GB" sz="2000" i="1" dirty="0" smtClean="0"/>
              <a:t>A Brief Overview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David </a:t>
            </a:r>
            <a:r>
              <a:rPr lang="en-GB" dirty="0" err="1" smtClean="0"/>
              <a:t>Groep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5924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Nikhef PDP - an overview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US" dirty="0" smtClean="0"/>
              <a:t>Nikhef Data Processing Facility – multi-community service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265" y="774066"/>
            <a:ext cx="6635610" cy="37012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7762305" y="3108353"/>
            <a:ext cx="2608086" cy="3898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Akkurat Std Light" panose="02000303000000000000" pitchFamily="2" charset="0"/>
                <a:sym typeface="Helvetica Neue"/>
              </a:rPr>
              <a:t>NDPF </a:t>
            </a:r>
            <a:r>
              <a:rPr kumimoji="0" lang="en-US" sz="1200" b="0" i="0" u="none" strike="noStrike" cap="none" spc="0" normalizeH="0" baseline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Akkurat Std Light" panose="02000303000000000000" pitchFamily="2" charset="0"/>
                <a:sym typeface="Helvetica Neue"/>
              </a:rPr>
              <a:t>voview</a:t>
            </a:r>
            <a:r>
              <a:rPr kumimoji="0" lang="en-US" sz="12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Akkurat Std Light" panose="02000303000000000000" pitchFamily="2" charset="0"/>
                <a:sym typeface="Helvetica Neue"/>
              </a:rPr>
              <a:t> short 1 October 2018</a:t>
            </a:r>
            <a:endParaRPr kumimoji="0" lang="en-GB" sz="1200" b="0" i="0" u="none" strike="noStrike" cap="none" spc="0" normalizeH="0" baseline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FillTx/>
              <a:latin typeface="Akkurat Std Light" panose="02000303000000000000" pitchFamily="2" charset="0"/>
              <a:sym typeface="Helvetica Neu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06921" y="2401056"/>
            <a:ext cx="1495602" cy="5129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LHC ATLAS</a:t>
            </a:r>
            <a:endParaRPr kumimoji="0" lang="en-GB" sz="2000" i="0" u="none" strike="noStrike" cap="none" spc="0" normalizeH="0" baseline="0" dirty="0">
              <a:ln>
                <a:noFill/>
              </a:ln>
              <a:solidFill>
                <a:srgbClr val="6F2575"/>
              </a:solidFill>
              <a:effectLst/>
              <a:uFillTx/>
              <a:latin typeface="Akkurat Std Italic" panose="02000503000000000000" pitchFamily="2" charset="0"/>
              <a:sym typeface="Helvetica Neu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03562" y="3627431"/>
            <a:ext cx="767586" cy="4714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spc="0" normalizeH="0" baseline="0" dirty="0" err="1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LHCb</a:t>
            </a:r>
            <a:endParaRPr kumimoji="0" lang="en-GB" sz="2000" i="0" u="none" strike="noStrike" cap="none" spc="0" normalizeH="0" baseline="0" dirty="0">
              <a:ln>
                <a:noFill/>
              </a:ln>
              <a:solidFill>
                <a:srgbClr val="E3D88A"/>
              </a:solidFill>
              <a:effectLst/>
              <a:uFillTx/>
              <a:latin typeface="Akkurat Std Italic" panose="02000503000000000000" pitchFamily="2" charset="0"/>
              <a:sym typeface="Helvetica Neu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73652" y="1837913"/>
            <a:ext cx="1314462" cy="5129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spc="0" normalizeH="0" baseline="0" dirty="0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LHC Alice</a:t>
            </a:r>
            <a:endParaRPr kumimoji="0" lang="en-GB" sz="2000" i="0" u="none" strike="noStrike" cap="none" spc="0" normalizeH="0" baseline="0" dirty="0">
              <a:ln>
                <a:noFill/>
              </a:ln>
              <a:solidFill>
                <a:srgbClr val="E3D88A"/>
              </a:solidFill>
              <a:effectLst/>
              <a:uFillTx/>
              <a:latin typeface="Akkurat Std Italic" panose="02000503000000000000" pitchFamily="2" charset="0"/>
              <a:sym typeface="Helvetica Neu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95998" y="1752429"/>
            <a:ext cx="1453924" cy="5129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spc="0" normalizeH="0" baseline="0" dirty="0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LIGO</a:t>
            </a:r>
            <a:r>
              <a:rPr lang="en-US" sz="2000" cap="none" dirty="0">
                <a:solidFill>
                  <a:srgbClr val="E3D88A"/>
                </a:solidFill>
                <a:latin typeface="Akkurat Std Italic" panose="02000503000000000000" pitchFamily="2" charset="0"/>
                <a:sym typeface="Helvetica Neue"/>
              </a:rPr>
              <a:t>-</a:t>
            </a:r>
            <a:r>
              <a:rPr kumimoji="0" lang="en-US" sz="2000" i="0" u="none" strike="noStrike" cap="none" spc="0" normalizeH="0" dirty="0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Virgo</a:t>
            </a:r>
            <a:endParaRPr kumimoji="0" lang="en-GB" sz="2000" i="0" u="none" strike="noStrike" cap="none" spc="0" normalizeH="0" baseline="0" dirty="0">
              <a:ln>
                <a:noFill/>
              </a:ln>
              <a:solidFill>
                <a:srgbClr val="E3D88A"/>
              </a:solidFill>
              <a:effectLst/>
              <a:uFillTx/>
              <a:latin typeface="Akkurat Std Italic" panose="02000503000000000000" pitchFamily="2" charset="0"/>
              <a:sym typeface="Helvetica Neu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60971" y="1256751"/>
            <a:ext cx="1788951" cy="4206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cap="none" spc="0" normalizeH="0" baseline="0" dirty="0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Dark</a:t>
            </a:r>
            <a:r>
              <a:rPr kumimoji="0" lang="en-US" sz="1400" i="0" u="none" strike="noStrike" cap="none" spc="0" normalizeH="0" dirty="0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 matter search</a:t>
            </a:r>
            <a:endParaRPr kumimoji="0" lang="en-GB" sz="1400" i="0" u="none" strike="noStrike" cap="none" spc="0" normalizeH="0" baseline="0" dirty="0">
              <a:ln>
                <a:noFill/>
              </a:ln>
              <a:solidFill>
                <a:srgbClr val="E3D88A"/>
              </a:solidFill>
              <a:effectLst/>
              <a:uFillTx/>
              <a:latin typeface="Akkurat Std Italic" panose="02000503000000000000" pitchFamily="2" charset="0"/>
              <a:sym typeface="Helvetica Neu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49461" y="871831"/>
            <a:ext cx="3557064" cy="5129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Life Sciences, </a:t>
            </a:r>
            <a:r>
              <a:rPr kumimoji="0" lang="en-US" sz="2000" b="1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MinE</a:t>
            </a:r>
            <a:r>
              <a:rPr kumimoji="0" lang="en-US" sz="2000" b="1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, </a:t>
            </a:r>
            <a:r>
              <a:rPr kumimoji="0" lang="en-US" sz="2000" b="1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WeNMR</a:t>
            </a:r>
            <a:endParaRPr kumimoji="0" lang="en-GB" sz="2000" b="1" i="0" u="none" strike="noStrike" cap="none" spc="0" normalizeH="0" baseline="0" dirty="0">
              <a:ln>
                <a:noFill/>
              </a:ln>
              <a:solidFill>
                <a:srgbClr val="6F2575"/>
              </a:solidFill>
              <a:effectLst/>
              <a:uFillTx/>
              <a:latin typeface="Akkurat Std Italic" panose="02000503000000000000" pitchFamily="2" charset="0"/>
              <a:sym typeface="Helvetica Neu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8125" y="1061838"/>
            <a:ext cx="2154555" cy="35650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" panose="02000503000000000000" pitchFamily="2" charset="0"/>
                <a:sym typeface="Arial"/>
              </a:rPr>
              <a:t>Services in the DNI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500" cap="none" dirty="0" smtClean="0">
                <a:solidFill>
                  <a:srgbClr val="6F2575"/>
                </a:solidFill>
                <a:latin typeface="Akkurat Std" panose="02000503000000000000" pitchFamily="2" charset="0"/>
              </a:rPr>
              <a:t>compute in many </a:t>
            </a:r>
            <a:r>
              <a:rPr lang="en-US" sz="1500" cap="none" dirty="0" smtClean="0">
                <a:solidFill>
                  <a:srgbClr val="6F2575"/>
                </a:solidFill>
                <a:latin typeface="Akkurat Std" panose="02000503000000000000" pitchFamily="2" charset="0"/>
              </a:rPr>
              <a:t>operational </a:t>
            </a:r>
            <a:r>
              <a:rPr lang="en-US" sz="1500" cap="none" dirty="0" smtClean="0">
                <a:solidFill>
                  <a:srgbClr val="6F2575"/>
                </a:solidFill>
                <a:latin typeface="Akkurat Std" panose="02000503000000000000" pitchFamily="2" charset="0"/>
              </a:rPr>
              <a:t>sites </a:t>
            </a:r>
            <a:r>
              <a:rPr lang="en-US" sz="1500" cap="none" dirty="0" smtClean="0">
                <a:solidFill>
                  <a:srgbClr val="6F2575"/>
                </a:solidFill>
                <a:latin typeface="Akkurat Std" panose="02000503000000000000" pitchFamily="2" charset="0"/>
              </a:rPr>
              <a:t>(</a:t>
            </a:r>
            <a:r>
              <a:rPr lang="en-US" sz="1500" cap="none" dirty="0" err="1" smtClean="0">
                <a:solidFill>
                  <a:srgbClr val="6F2575"/>
                </a:solidFill>
                <a:latin typeface="Akkurat Std" panose="02000503000000000000" pitchFamily="2" charset="0"/>
              </a:rPr>
              <a:t>SURFsara</a:t>
            </a:r>
            <a:r>
              <a:rPr lang="en-US" sz="1500" cap="none" dirty="0" smtClean="0">
                <a:solidFill>
                  <a:srgbClr val="6F2575"/>
                </a:solidFill>
                <a:latin typeface="Akkurat Std" panose="02000503000000000000" pitchFamily="2" charset="0"/>
              </a:rPr>
              <a:t>, Nikhef, RUG-CIT)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500" cap="none" dirty="0" smtClean="0">
                <a:solidFill>
                  <a:srgbClr val="6F2575"/>
                </a:solidFill>
                <a:latin typeface="Akkurat Std" panose="02000503000000000000" pitchFamily="2" charset="0"/>
              </a:rPr>
              <a:t>high-throughput storage at </a:t>
            </a:r>
            <a:r>
              <a:rPr lang="en-US" sz="1500" cap="none" dirty="0" err="1" smtClean="0">
                <a:solidFill>
                  <a:srgbClr val="6F2575"/>
                </a:solidFill>
                <a:latin typeface="Akkurat Std" panose="02000503000000000000" pitchFamily="2" charset="0"/>
              </a:rPr>
              <a:t>SURFsara</a:t>
            </a:r>
            <a:r>
              <a:rPr lang="en-US" sz="1500" cap="none" dirty="0" smtClean="0">
                <a:solidFill>
                  <a:srgbClr val="6F2575"/>
                </a:solidFill>
                <a:latin typeface="Akkurat Std" panose="02000503000000000000" pitchFamily="2" charset="0"/>
              </a:rPr>
              <a:t> and Nikhef,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5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" panose="02000503000000000000" pitchFamily="2" charset="0"/>
                <a:sym typeface="Arial"/>
              </a:rPr>
              <a:t>long-term </a:t>
            </a:r>
            <a:r>
              <a:rPr kumimoji="0" lang="en-US" sz="15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" panose="02000503000000000000" pitchFamily="2" charset="0"/>
                <a:sym typeface="Arial"/>
              </a:rPr>
              <a:t>storage at </a:t>
            </a:r>
            <a:r>
              <a:rPr kumimoji="0" lang="en-US" sz="15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" panose="02000503000000000000" pitchFamily="2" charset="0"/>
                <a:sym typeface="Arial"/>
              </a:rPr>
              <a:t>SURFsara</a:t>
            </a:r>
            <a:r>
              <a:rPr kumimoji="0" lang="en-US" sz="15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" panose="02000503000000000000" pitchFamily="2" charset="0"/>
                <a:sym typeface="Arial"/>
              </a:rPr>
              <a:t>, 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500" cap="none" dirty="0" smtClean="0">
                <a:solidFill>
                  <a:srgbClr val="6F2575"/>
                </a:solidFill>
                <a:latin typeface="Akkurat Std" panose="02000503000000000000" pitchFamily="2" charset="0"/>
              </a:rPr>
              <a:t>interconnected by SURFnet, and authentication by </a:t>
            </a:r>
            <a:r>
              <a:rPr lang="en-US" sz="1500" cap="none" dirty="0" err="1" smtClean="0">
                <a:solidFill>
                  <a:srgbClr val="6F2575"/>
                </a:solidFill>
                <a:latin typeface="Akkurat Std" panose="02000503000000000000" pitchFamily="2" charset="0"/>
              </a:rPr>
              <a:t>SURFcertificaten</a:t>
            </a:r>
            <a:endParaRPr kumimoji="0" lang="en-GB" sz="15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Akkurat Std" panose="02000503000000000000" pitchFamily="2" charset="0"/>
              <a:sym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666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6116" y="983511"/>
            <a:ext cx="8669759" cy="3357317"/>
          </a:xfrm>
        </p:spPr>
        <p:txBody>
          <a:bodyPr/>
          <a:lstStyle/>
          <a:p>
            <a:r>
              <a:rPr lang="en-GB" dirty="0" smtClean="0"/>
              <a:t>‘Hot’ data tier at ~ 5 </a:t>
            </a:r>
            <a:r>
              <a:rPr lang="en-GB" dirty="0" err="1" smtClean="0"/>
              <a:t>PiB</a:t>
            </a:r>
            <a:r>
              <a:rPr lang="en-GB" dirty="0" smtClean="0"/>
              <a:t>, ‘warm’ tier of ~ 1.6PiB, interconnect to </a:t>
            </a:r>
            <a:r>
              <a:rPr lang="en-GB" dirty="0" err="1" smtClean="0"/>
              <a:t>nearline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1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Nikhef PDP - an overview</a:t>
            </a:r>
            <a:endParaRPr kumimoji="0" lang="nl-NL" sz="11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Feeding data – tiered storage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286726" y="4591010"/>
            <a:ext cx="3609754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wiki.nikhef.nl/grid/100g_Storage_Box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hooikanon-01..04.nikhef.nl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6F2575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79567" y="1338356"/>
            <a:ext cx="8606380" cy="1483952"/>
            <a:chOff x="179567" y="1450632"/>
            <a:chExt cx="8606380" cy="148395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54385" y="1450635"/>
              <a:ext cx="2044153" cy="148394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41794" y="1450634"/>
              <a:ext cx="2044153" cy="148394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6976" y="1450633"/>
              <a:ext cx="2044153" cy="148394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567" y="1450632"/>
              <a:ext cx="2044153" cy="1483949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1573655" y="3071376"/>
            <a:ext cx="6137342" cy="964367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E3D88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12 </a:t>
            </a:r>
            <a:r>
              <a:rPr kumimoji="0" lang="en-GB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MiB</a:t>
            </a: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/s/</a:t>
            </a:r>
            <a:r>
              <a:rPr kumimoji="0" lang="en-GB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TiB</a:t>
            </a: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 - about 4 </a:t>
            </a:r>
            <a:r>
              <a:rPr kumimoji="0" lang="en-GB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PiB</a:t>
            </a: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configured (both DNI/NL-T1 and </a:t>
            </a:r>
            <a:r>
              <a:rPr kumimoji="0" lang="en-GB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Stoomboot</a:t>
            </a: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)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0" cap="none" spc="0" normalizeH="0" baseline="0" noProof="0" dirty="0" smtClean="0">
              <a:ln>
                <a:noFill/>
              </a:ln>
              <a:solidFill>
                <a:srgbClr val="6F257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‘</a:t>
            </a:r>
            <a:r>
              <a:rPr kumimoji="0" lang="en-GB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hooikanon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’: 240 (4x60) spindles, 12 </a:t>
            </a:r>
            <a:r>
              <a:rPr kumimoji="0" lang="en-GB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TByte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disks, 4x100Gbps network</a:t>
            </a: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4x IBM SL922 Power9 PPC servers, 8x NetApp E5700 controllers, 4 trays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6F257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636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6894" y="54568"/>
            <a:ext cx="7247106" cy="582344"/>
          </a:xfrm>
        </p:spPr>
        <p:txBody>
          <a:bodyPr/>
          <a:lstStyle/>
          <a:p>
            <a:r>
              <a:rPr lang="en-US" dirty="0" smtClean="0"/>
              <a:t>Data Distribution: LHCOPN/</a:t>
            </a:r>
            <a:r>
              <a:rPr lang="en-US" dirty="0" err="1" smtClean="0"/>
              <a:t>LHCone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844074" y="4913114"/>
            <a:ext cx="346249" cy="317394"/>
          </a:xfrm>
        </p:spPr>
        <p:txBody>
          <a:bodyPr/>
          <a:lstStyle/>
          <a:p>
            <a:fld id="{86CB4B4D-7CA3-9044-876B-883B54F8677D}" type="slidenum">
              <a:rPr lang="en-GB" cap="none">
                <a:solidFill>
                  <a:srgbClr val="000000"/>
                </a:solidFill>
              </a:rPr>
              <a:pPr/>
              <a:t>12</a:t>
            </a:fld>
            <a:endParaRPr lang="en-GB" cap="none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4356"/>
            <a:ext cx="9080670" cy="38677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1911" y="4892344"/>
            <a:ext cx="6128281" cy="2385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defTabSz="171450"/>
            <a:r>
              <a:rPr lang="en-US" sz="1050" b="1" i="1" cap="none" dirty="0">
                <a:solidFill>
                  <a:srgbClr val="000000"/>
                </a:solidFill>
                <a:latin typeface="Helvetica Neue"/>
                <a:sym typeface="Helvetica Neue"/>
              </a:rPr>
              <a:t>source: </a:t>
            </a:r>
            <a:r>
              <a:rPr lang="en-US" sz="1050" b="1" i="1" cap="none" dirty="0">
                <a:solidFill>
                  <a:srgbClr val="000000"/>
                </a:solidFill>
                <a:latin typeface="Helvetica Neue"/>
                <a:sym typeface="Helvetica Neue"/>
                <a:hlinkClick r:id="rId3"/>
              </a:rPr>
              <a:t>https://</a:t>
            </a:r>
            <a:r>
              <a:rPr lang="en-US" sz="1050" b="1" i="1" cap="none" dirty="0">
                <a:solidFill>
                  <a:srgbClr val="000000"/>
                </a:solidFill>
                <a:latin typeface="Helvetica Neue"/>
                <a:sym typeface="Helvetica Neue"/>
                <a:hlinkClick r:id="rId3"/>
              </a:rPr>
              <a:t>monit-grafana.cern.ch/d/000000420/fts-transfers-30-day</a:t>
            </a:r>
            <a:r>
              <a:rPr lang="en-US" sz="1050" b="1" i="1" cap="none" dirty="0">
                <a:solidFill>
                  <a:srgbClr val="000000"/>
                </a:solidFill>
                <a:latin typeface="Helvetica Neue"/>
                <a:sym typeface="Helvetica Neue"/>
              </a:rPr>
              <a:t> on September 27,  2018</a:t>
            </a:r>
            <a:endParaRPr lang="en-GB" sz="1050" b="1" i="1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444618" y="1490084"/>
            <a:ext cx="904551" cy="653928"/>
            <a:chOff x="3417496" y="4149676"/>
            <a:chExt cx="3391047" cy="251796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7496" y="4149676"/>
              <a:ext cx="2857647" cy="191144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0896" y="4749840"/>
              <a:ext cx="2857647" cy="1917799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9" y="2077966"/>
            <a:ext cx="822982" cy="310904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912281" y="2210057"/>
            <a:ext cx="7686675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/>
          <p:cNvSpPr txBox="1"/>
          <p:nvPr/>
        </p:nvSpPr>
        <p:spPr>
          <a:xfrm>
            <a:off x="8586653" y="2090794"/>
            <a:ext cx="410369" cy="2385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defTabSz="171450"/>
            <a:r>
              <a:rPr lang="en-US" sz="1050" b="1" cap="none" dirty="0">
                <a:solidFill>
                  <a:srgbClr val="000000"/>
                </a:solidFill>
                <a:latin typeface="Akkurat Std Mono" panose="02000503000000000000" pitchFamily="2" charset="0"/>
                <a:sym typeface="Helvetica Neue"/>
              </a:rPr>
              <a:t>2.6M</a:t>
            </a:r>
            <a:endParaRPr lang="en-GB" sz="1050" b="1" cap="none" dirty="0">
              <a:solidFill>
                <a:srgbClr val="000000"/>
              </a:solidFill>
              <a:latin typeface="Akkurat Std Mono" panose="02000503000000000000" pitchFamily="2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9770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../../../../Desktop/Screen%20Shot%202016-04-14%20at%2016.0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5575"/>
            <a:ext cx="9144000" cy="40119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300" dirty="0"/>
              <a:t>Globally distributed in EGI &amp; WLCG</a:t>
            </a:r>
            <a:endParaRPr lang="en-US" sz="33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6248400" y="4767262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171446"/>
            <a:r>
              <a:rPr lang="en-US" sz="1050" b="1" i="1" cap="none" smtClean="0">
                <a:solidFill>
                  <a:srgbClr val="000000"/>
                </a:solidFill>
                <a:latin typeface="Helvetica Neue"/>
                <a:sym typeface="Helvetica Neue"/>
              </a:rPr>
              <a:t>Nikhef PDP - an overview</a:t>
            </a:r>
            <a:endParaRPr lang="en-US" sz="1050" b="1" i="1" cap="none" dirty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856279" y="4817864"/>
            <a:ext cx="346249" cy="317394"/>
          </a:xfrm>
        </p:spPr>
        <p:txBody>
          <a:bodyPr/>
          <a:lstStyle/>
          <a:p>
            <a:fld id="{17918391-D411-FE40-AAD7-861AE5233E0E}" type="slidenum">
              <a:rPr lang="en-US" cap="none">
                <a:solidFill>
                  <a:srgbClr val="000000"/>
                </a:solidFill>
              </a:rPr>
              <a:pPr/>
              <a:t>13</a:t>
            </a:fld>
            <a:endParaRPr lang="en-US" cap="none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58342" y="833790"/>
            <a:ext cx="3238387" cy="600164"/>
          </a:xfrm>
          <a:prstGeom prst="rect">
            <a:avLst/>
          </a:prstGeom>
          <a:solidFill>
            <a:schemeClr val="bg2">
              <a:alpha val="78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 defTabSz="171446"/>
            <a:r>
              <a:rPr lang="en-US" sz="1650" b="1" i="1" cap="none" dirty="0">
                <a:solidFill>
                  <a:srgbClr val="FFFFFF">
                    <a:lumMod val="85000"/>
                  </a:srgbClr>
                </a:solidFill>
                <a:latin typeface="Akkurat Std Italic" panose="02000503000000000000" pitchFamily="2" charset="0"/>
                <a:sym typeface="Helvetica Neue"/>
              </a:rPr>
              <a:t>&gt;170 institutes in</a:t>
            </a:r>
            <a:r>
              <a:rPr lang="en-US" sz="1650" b="1" i="1" cap="none" dirty="0">
                <a:solidFill>
                  <a:srgbClr val="FFFFFF">
                    <a:lumMod val="85000"/>
                  </a:srgbClr>
                </a:solidFill>
                <a:latin typeface="Akkurat Std Italic" panose="02000503000000000000" pitchFamily="2" charset="0"/>
                <a:sym typeface="Helvetica Neue"/>
              </a:rPr>
              <a:t> </a:t>
            </a:r>
            <a:r>
              <a:rPr lang="en-US" sz="1650" b="1" i="1" cap="none" dirty="0">
                <a:solidFill>
                  <a:srgbClr val="FFFFFF">
                    <a:lumMod val="85000"/>
                  </a:srgbClr>
                </a:solidFill>
                <a:latin typeface="Akkurat Std Italic" panose="02000503000000000000" pitchFamily="2" charset="0"/>
                <a:sym typeface="Helvetica Neue"/>
              </a:rPr>
              <a:t>&gt;42 countries </a:t>
            </a:r>
            <a:br>
              <a:rPr lang="en-US" sz="1650" b="1" i="1" cap="none" dirty="0">
                <a:solidFill>
                  <a:srgbClr val="FFFFFF">
                    <a:lumMod val="85000"/>
                  </a:srgbClr>
                </a:solidFill>
                <a:latin typeface="Akkurat Std Italic" panose="02000503000000000000" pitchFamily="2" charset="0"/>
                <a:sym typeface="Helvetica Neue"/>
              </a:rPr>
            </a:br>
            <a:r>
              <a:rPr lang="en-US" sz="1650" b="1" i="1" cap="none" dirty="0">
                <a:solidFill>
                  <a:srgbClr val="FFFFFF">
                    <a:lumMod val="85000"/>
                  </a:srgbClr>
                </a:solidFill>
                <a:latin typeface="Akkurat Std Italic" panose="02000503000000000000" pitchFamily="2" charset="0"/>
                <a:sym typeface="Helvetica Neue"/>
              </a:rPr>
              <a:t>and economic regions</a:t>
            </a:r>
            <a:endParaRPr lang="en-US" sz="1650" b="1" i="1" cap="none" dirty="0">
              <a:solidFill>
                <a:srgbClr val="FFFFFF">
                  <a:lumMod val="85000"/>
                </a:srgbClr>
              </a:solidFill>
              <a:latin typeface="Akkurat Std Italic" panose="02000503000000000000" pitchFamily="2" charset="0"/>
              <a:sym typeface="Helvetica Neue"/>
            </a:endParaRPr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3" y="4253202"/>
            <a:ext cx="6132613" cy="890298"/>
          </a:xfrm>
          <a:prstGeom prst="rect">
            <a:avLst/>
          </a:prstGeom>
          <a:solidFill>
            <a:srgbClr val="00206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anchor="ctr">
            <a:normAutofit lnSpcReduction="10000"/>
          </a:bodyPr>
          <a:lstStyle>
            <a:lvl1pPr marL="493725" indent="-457153" algn="l" rtl="0" eaLnBrk="1" latinLnBrk="0" hangingPunct="1">
              <a:spcBef>
                <a:spcPct val="20000"/>
              </a:spcBef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" charset="2"/>
              <a:buChar char="q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162" indent="-457153" algn="l" rtl="0" eaLnBrk="1" latinLnBrk="0" hangingPunct="1">
              <a:spcBef>
                <a:spcPct val="20000"/>
              </a:spcBef>
              <a:buClr>
                <a:srgbClr val="800000"/>
              </a:buClr>
              <a:buSzPct val="90000"/>
              <a:buFont typeface="Wingdings" charset="2"/>
              <a:buChar char="§"/>
              <a:defRPr kumimoji="0" sz="260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595" indent="-342865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173" indent="-342865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321" indent="-342865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607" indent="-182861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041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474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478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5147" indent="-171432" defTabSz="914423">
              <a:buClr>
                <a:srgbClr val="DCDEE0">
                  <a:lumMod val="40000"/>
                  <a:lumOff val="60000"/>
                </a:srgbClr>
              </a:buClr>
              <a:buFont typeface="Wingdings" panose="05000000000000000000" pitchFamily="2" charset="2"/>
              <a:buChar char="§"/>
            </a:pPr>
            <a:r>
              <a:rPr lang="en-US" sz="1613" cap="none" dirty="0">
                <a:solidFill>
                  <a:srgbClr val="E4D889"/>
                </a:solidFill>
                <a:latin typeface="Akkurat Std Italic" panose="02000503000000000000" pitchFamily="2" charset="0"/>
                <a:sym typeface="Helvetica Neue"/>
              </a:rPr>
              <a:t> </a:t>
            </a:r>
            <a:r>
              <a:rPr lang="en-US" sz="1613" cap="none" dirty="0">
                <a:solidFill>
                  <a:srgbClr val="E4D889"/>
                </a:solidFill>
                <a:latin typeface="Akkurat Std Italic" panose="02000503000000000000" pitchFamily="2" charset="0"/>
                <a:sym typeface="Helvetica Neue"/>
              </a:rPr>
              <a:t>Computing 	~ 1,000,000 cores</a:t>
            </a:r>
            <a:endParaRPr lang="en-US" sz="1613" cap="none" dirty="0">
              <a:solidFill>
                <a:srgbClr val="E4D889"/>
              </a:solidFill>
              <a:latin typeface="Akkurat Std Italic" panose="02000503000000000000" pitchFamily="2" charset="0"/>
              <a:sym typeface="Helvetica Neue"/>
            </a:endParaRPr>
          </a:p>
          <a:p>
            <a:pPr marL="185147" indent="-171432" defTabSz="914423">
              <a:buClr>
                <a:srgbClr val="DCDEE0">
                  <a:lumMod val="40000"/>
                  <a:lumOff val="60000"/>
                </a:srgbClr>
              </a:buClr>
              <a:buFont typeface="Wingdings" panose="05000000000000000000" pitchFamily="2" charset="2"/>
              <a:buChar char="§"/>
            </a:pPr>
            <a:r>
              <a:rPr lang="en-US" sz="1613" cap="none" dirty="0">
                <a:solidFill>
                  <a:srgbClr val="E4D889"/>
                </a:solidFill>
                <a:latin typeface="Akkurat Std Italic" panose="02000503000000000000" pitchFamily="2" charset="0"/>
                <a:sym typeface="Helvetica Neue"/>
              </a:rPr>
              <a:t> </a:t>
            </a:r>
            <a:r>
              <a:rPr lang="en-US" sz="1613" cap="none" dirty="0">
                <a:solidFill>
                  <a:srgbClr val="E4D889"/>
                </a:solidFill>
                <a:latin typeface="Akkurat Std Italic" panose="02000503000000000000" pitchFamily="2" charset="0"/>
                <a:sym typeface="Helvetica Neue"/>
              </a:rPr>
              <a:t>On-line disks	&gt; 310 </a:t>
            </a:r>
            <a:r>
              <a:rPr lang="en-US" sz="1613" cap="none" dirty="0">
                <a:solidFill>
                  <a:srgbClr val="E4D889"/>
                </a:solidFill>
                <a:latin typeface="Akkurat Std Italic" panose="02000503000000000000" pitchFamily="2" charset="0"/>
                <a:sym typeface="Helvetica Neue"/>
              </a:rPr>
              <a:t>PB</a:t>
            </a:r>
          </a:p>
          <a:p>
            <a:pPr marL="185147" indent="-171432" defTabSz="914423">
              <a:buClr>
                <a:srgbClr val="DCDEE0">
                  <a:lumMod val="40000"/>
                  <a:lumOff val="60000"/>
                </a:srgbClr>
              </a:buClr>
              <a:buFont typeface="Wingdings" panose="05000000000000000000" pitchFamily="2" charset="2"/>
              <a:buChar char="§"/>
            </a:pPr>
            <a:r>
              <a:rPr lang="en-US" sz="1613" cap="none" dirty="0">
                <a:solidFill>
                  <a:srgbClr val="E4D889"/>
                </a:solidFill>
                <a:latin typeface="Akkurat Std Italic" panose="02000503000000000000" pitchFamily="2" charset="0"/>
                <a:sym typeface="Helvetica Neue"/>
              </a:rPr>
              <a:t> </a:t>
            </a:r>
            <a:r>
              <a:rPr lang="en-US" sz="1613" cap="none" dirty="0">
                <a:solidFill>
                  <a:srgbClr val="E4D889"/>
                </a:solidFill>
                <a:latin typeface="Akkurat Std Italic" panose="02000503000000000000" pitchFamily="2" charset="0"/>
                <a:sym typeface="Helvetica Neue"/>
              </a:rPr>
              <a:t>Archival	&gt; 390 </a:t>
            </a:r>
            <a:r>
              <a:rPr lang="en-US" sz="1613" cap="none" dirty="0">
                <a:solidFill>
                  <a:srgbClr val="E4D889"/>
                </a:solidFill>
                <a:latin typeface="Akkurat Std Italic" panose="02000503000000000000" pitchFamily="2" charset="0"/>
                <a:sym typeface="Helvetica Neue"/>
              </a:rPr>
              <a:t>PB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445" y="3581163"/>
            <a:ext cx="4416915" cy="1542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Oval 1"/>
          <p:cNvSpPr/>
          <p:nvPr/>
        </p:nvSpPr>
        <p:spPr>
          <a:xfrm>
            <a:off x="5707144" y="3888485"/>
            <a:ext cx="2602466" cy="712090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>
            <a:glow rad="70000">
              <a:schemeClr val="accent1">
                <a:tint val="30000"/>
                <a:shade val="95000"/>
                <a:satMod val="300000"/>
                <a:alpha val="5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71446"/>
            <a:endParaRPr lang="en-US" sz="2800" b="1" i="1" cap="none">
              <a:solidFill>
                <a:srgbClr val="FFFFFF"/>
              </a:solidFill>
              <a:latin typeface="Akkurat Std"/>
              <a:sym typeface="Helvetica Neue"/>
            </a:endParaRPr>
          </a:p>
        </p:txBody>
      </p:sp>
      <p:pic>
        <p:nvPicPr>
          <p:cNvPr id="12" name="Picture 26" descr="H:\Home\davidg\Template\Logos\EGI-logo-large01-transp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21" y="3725516"/>
            <a:ext cx="499556" cy="37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8" descr="https://www.xsede.org/image/image_gallery?uuid=c0ae4cfa-fa0e-4546-8b02-3305bf2a99cc&amp;groupId=10157&amp;t=136925842699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51" y="3741883"/>
            <a:ext cx="910864" cy="34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0" descr="http://www.prace-ri.eu/IMG/png/prace-logo-transparent-16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16" y="3227052"/>
            <a:ext cx="599105" cy="40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:\Home\davidg\Template\Logos\PRAGMA-logo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11" y="2591389"/>
            <a:ext cx="692941" cy="53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73" y="3088519"/>
            <a:ext cx="780542" cy="63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28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‘LHC Open Network Environment’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232"/>
            <a:ext cx="9144000" cy="44362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57937" y="912184"/>
            <a:ext cx="528638" cy="261610"/>
          </a:xfrm>
          <a:prstGeom prst="rect">
            <a:avLst/>
          </a:prstGeom>
          <a:noFill/>
          <a:ln w="152400" cap="flat">
            <a:solidFill>
              <a:srgbClr val="6F2575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15240" marR="15240" defTabSz="342904"/>
            <a:endParaRPr lang="en-GB" sz="1200" cap="none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0279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peering infra for ‘big data’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43" y="701234"/>
            <a:ext cx="6234708" cy="442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560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1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Nikhef PDP - an overview</a:t>
            </a:r>
            <a:endParaRPr kumimoji="0" lang="nl-NL" sz="11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685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57519" y="4678326"/>
            <a:ext cx="158537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ballenbak.nikhef.nl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6F2575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37690" y="4944313"/>
            <a:ext cx="1519647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Image: Tristan </a:t>
            </a:r>
            <a:r>
              <a:rPr kumimoji="0" lang="en-GB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Suerink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6F2575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370" y="517830"/>
            <a:ext cx="5127505" cy="2372693"/>
          </a:xfrm>
          <a:prstGeom prst="rect">
            <a:avLst/>
          </a:prstGeom>
          <a:effectLst>
            <a:glow rad="101600">
              <a:srgbClr val="E3D88B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274582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1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Nikhef PDP - an overview</a:t>
            </a:r>
            <a:endParaRPr kumimoji="0" lang="nl-NL" sz="11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384721"/>
          </a:xfrm>
        </p:spPr>
        <p:txBody>
          <a:bodyPr/>
          <a:lstStyle/>
          <a:p>
            <a:r>
              <a:rPr lang="en-US" sz="2500" dirty="0" smtClean="0"/>
              <a:t>e-Infrastructures: EGI, EUDAT, GEANT, PRACE, …</a:t>
            </a:r>
            <a:endParaRPr lang="en-GB" sz="25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03" y="934320"/>
            <a:ext cx="7721494" cy="33807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727" y="2476846"/>
            <a:ext cx="4101273" cy="20662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3648428"/>
            <a:ext cx="800720" cy="6058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1269" y="4356003"/>
            <a:ext cx="847989" cy="2257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E6223D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imagery: EGI.eu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E6223D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03214" y="1109780"/>
            <a:ext cx="102657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7180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Nikhef PDP - an overview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Local users, remote users, …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74" y="824007"/>
            <a:ext cx="6507791" cy="1634115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86" y="1979956"/>
            <a:ext cx="3804905" cy="2169104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170184"/>
            <a:ext cx="4468886" cy="2269647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7092275" y="850784"/>
            <a:ext cx="1796903" cy="964367"/>
          </a:xfrm>
          <a:prstGeom prst="rect">
            <a:avLst/>
          </a:prstGeom>
          <a:noFill/>
          <a:ln w="12700" cap="flat">
            <a:solidFill>
              <a:srgbClr val="E3D88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ea typeface="+mn-ea"/>
                <a:cs typeface="+mn-cs"/>
                <a:sym typeface="Arial"/>
              </a:rPr>
              <a:t>Login with Nikhef SSO and our brand-new OIDC provider … under test …</a:t>
            </a:r>
            <a:endParaRPr kumimoji="0" lang="en-GB" sz="1400" b="0" i="1" u="none" strike="noStrike" cap="none" spc="0" normalizeH="0" dirty="0">
              <a:ln>
                <a:noFill/>
              </a:ln>
              <a:solidFill>
                <a:srgbClr val="6F2575"/>
              </a:solidFill>
              <a:effectLst/>
              <a:uFillTx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4503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1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Nikhef PDP - an overview</a:t>
            </a:r>
            <a:endParaRPr kumimoji="0" lang="nl-NL" sz="11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Interoperable Global Trust Federation IGTF</a:t>
            </a:r>
            <a:endParaRPr lang="en-GB" dirty="0"/>
          </a:p>
        </p:txBody>
      </p:sp>
      <p:pic>
        <p:nvPicPr>
          <p:cNvPr id="6" name="Picture 4" descr="H:\Home\davidg\EUGridPMA\Presentations\images\igtf-worldstatus-201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082"/>
            <a:ext cx="9144000" cy="3965239"/>
          </a:xfrm>
          <a:prstGeom prst="rect">
            <a:avLst/>
          </a:prstGeom>
          <a:noFill/>
          <a:effectLst>
            <a:glow rad="63500">
              <a:srgbClr val="00206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H:\Home\davidg\EUGridPMA\IGTF\IGTF-logos\IGTF_logo-interop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1" y="3836811"/>
            <a:ext cx="1484549" cy="68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3552642"/>
            <a:ext cx="1369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www.igtf.net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45966" y="3389679"/>
            <a:ext cx="4198585" cy="101566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 regional chapters: EMEA, Americas, AP</a:t>
            </a:r>
          </a:p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~ 90 Identity Providers (some leveraging a R&amp;E federation)</a:t>
            </a:r>
          </a:p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~ 10 international major relying parties</a:t>
            </a:r>
          </a:p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~ 60 countries / economic areas / extra-territorial orgs</a:t>
            </a:r>
          </a:p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&gt; 1000 relying service provider collaborations</a:t>
            </a:r>
          </a:p>
        </p:txBody>
      </p:sp>
    </p:spTree>
    <p:extLst>
      <p:ext uri="{BB962C8B-B14F-4D97-AF65-F5344CB8AC3E}">
        <p14:creationId xmlns:p14="http://schemas.microsoft.com/office/powerpoint/2010/main" val="4221877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Nikhef – </a:t>
            </a:r>
            <a:r>
              <a:rPr lang="en-GB" dirty="0" smtClean="0"/>
              <a:t>accelerator experiments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3456707" y="779499"/>
            <a:ext cx="5548545" cy="4231527"/>
            <a:chOff x="9047748" y="1846929"/>
            <a:chExt cx="15684991" cy="11961959"/>
          </a:xfrm>
        </p:grpSpPr>
        <p:sp>
          <p:nvSpPr>
            <p:cNvPr id="7" name="Shape 335"/>
            <p:cNvSpPr txBox="1">
              <a:spLocks/>
            </p:cNvSpPr>
            <p:nvPr/>
          </p:nvSpPr>
          <p:spPr>
            <a:xfrm>
              <a:off x="23628526" y="13334913"/>
              <a:ext cx="172196" cy="14700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anchor="ctr">
              <a:spAutoFit/>
            </a:bodyPr>
            <a:lstStyle>
              <a:defPPr marL="0" marR="0" indent="0" algn="l" defTabSz="3429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75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0" marR="0" indent="85725" algn="l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625" b="0" i="0" u="none" strike="noStrike" cap="all" spc="0" normalizeH="0" baseline="0">
                  <a:ln>
                    <a:noFill/>
                  </a:ln>
                  <a:solidFill>
                    <a:srgbClr val="E6223D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0" marR="0" indent="171450" algn="l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625" b="0" i="0" u="none" strike="noStrike" cap="all" spc="0" normalizeH="0" baseline="0">
                  <a:ln>
                    <a:noFill/>
                  </a:ln>
                  <a:solidFill>
                    <a:srgbClr val="E6223D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0" marR="0" indent="257175" algn="l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625" b="0" i="0" u="none" strike="noStrike" cap="all" spc="0" normalizeH="0" baseline="0">
                  <a:ln>
                    <a:noFill/>
                  </a:ln>
                  <a:solidFill>
                    <a:srgbClr val="E6223D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0" marR="0" indent="342900" algn="l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625" b="0" i="0" u="none" strike="noStrike" cap="all" spc="0" normalizeH="0" baseline="0">
                  <a:ln>
                    <a:noFill/>
                  </a:ln>
                  <a:solidFill>
                    <a:srgbClr val="E6223D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0" marR="0" indent="428625" algn="l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625" b="0" i="0" u="none" strike="noStrike" cap="all" spc="0" normalizeH="0" baseline="0">
                  <a:ln>
                    <a:noFill/>
                  </a:ln>
                  <a:solidFill>
                    <a:srgbClr val="E6223D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0" marR="0" indent="514350" algn="l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625" b="0" i="0" u="none" strike="noStrike" cap="all" spc="0" normalizeH="0" baseline="0">
                  <a:ln>
                    <a:noFill/>
                  </a:ln>
                  <a:solidFill>
                    <a:srgbClr val="E6223D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0" marR="0" indent="600075" algn="l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625" b="0" i="0" u="none" strike="noStrike" cap="all" spc="0" normalizeH="0" baseline="0">
                  <a:ln>
                    <a:noFill/>
                  </a:ln>
                  <a:solidFill>
                    <a:srgbClr val="E6223D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0" marR="0" indent="685800" algn="l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625" b="0" i="0" u="none" strike="noStrike" cap="all" spc="0" normalizeH="0" baseline="0">
                  <a:ln>
                    <a:noFill/>
                  </a:ln>
                  <a:solidFill>
                    <a:srgbClr val="E6223D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defTabSz="116086"/>
              <a:fld id="{86CB4B4D-7CA3-9044-876B-883B54F8677D}" type="slidenum">
                <a:rPr lang="en-GB" sz="338">
                  <a:latin typeface="Akkurat Std"/>
                </a:rPr>
                <a:pPr defTabSz="116086"/>
                <a:t>2</a:t>
              </a:fld>
              <a:endParaRPr lang="en-GB" sz="338">
                <a:latin typeface="Akkurat Std"/>
              </a:endParaRPr>
            </a:p>
          </p:txBody>
        </p:sp>
        <p:sp>
          <p:nvSpPr>
            <p:cNvPr id="8" name="Shape 348"/>
            <p:cNvSpPr/>
            <p:nvPr/>
          </p:nvSpPr>
          <p:spPr>
            <a:xfrm>
              <a:off x="10524466" y="12417004"/>
              <a:ext cx="3219452" cy="32626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28575" tIns="28575" rIns="28575" bIns="28575" anchor="ctr">
              <a:spAutoFit/>
            </a:bodyPr>
            <a:lstStyle>
              <a:lvl1pPr marL="40640" marR="40640" defTabSz="914400">
                <a:buClr>
                  <a:srgbClr val="9B9B9B"/>
                </a:buClr>
                <a:buFont typeface="Helvetica"/>
                <a:defRPr sz="1400" b="0" i="0">
                  <a:solidFill>
                    <a:srgbClr val="9B9B9B"/>
                  </a:solidFill>
                  <a:uFill>
                    <a:solidFill>
                      <a:srgbClr val="9B9B9B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marL="15240" marR="15240" defTabSz="342900"/>
              <a:r>
                <a:rPr sz="375" cap="none">
                  <a:latin typeface="Akkurat Std"/>
                </a:rPr>
                <a:t>Haarlemse Chemische Kring</a:t>
              </a:r>
            </a:p>
          </p:txBody>
        </p:sp>
        <p:pic>
          <p:nvPicPr>
            <p:cNvPr id="9" name="CERN_arial.jpg"/>
            <p:cNvPicPr>
              <a:picLocks/>
            </p:cNvPicPr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9047748" y="1846929"/>
              <a:ext cx="15684991" cy="1196195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Shape 350"/>
            <p:cNvSpPr/>
            <p:nvPr/>
          </p:nvSpPr>
          <p:spPr>
            <a:xfrm>
              <a:off x="15617959" y="10695978"/>
              <a:ext cx="885826" cy="2383"/>
            </a:xfrm>
            <a:prstGeom prst="line">
              <a:avLst/>
            </a:prstGeom>
            <a:ln w="25400">
              <a:solidFill>
                <a:srgbClr val="FFFB00"/>
              </a:solidFill>
              <a:tailEnd type="triangle"/>
            </a:ln>
          </p:spPr>
          <p:txBody>
            <a:bodyPr lIns="28575" tIns="28575" rIns="28575" bIns="28575" anchor="ctr"/>
            <a:lstStyle/>
            <a:p>
              <a:pPr defTabSz="171446">
                <a:defRPr sz="2200" b="0" i="0">
                  <a:latin typeface="Helvetica"/>
                  <a:ea typeface="Helvetica"/>
                  <a:cs typeface="Helvetica"/>
                  <a:sym typeface="Helvetica"/>
                </a:defRPr>
              </a:pPr>
              <a:endParaRPr sz="525" cap="none">
                <a:solidFill>
                  <a:srgbClr val="000000"/>
                </a:solidFill>
                <a:latin typeface="Akkurat Std"/>
                <a:cs typeface="Helvetica"/>
                <a:sym typeface="Helvetica"/>
              </a:endParaRPr>
            </a:p>
          </p:txBody>
        </p:sp>
        <p:sp>
          <p:nvSpPr>
            <p:cNvPr id="11" name="Shape 351"/>
            <p:cNvSpPr/>
            <p:nvPr/>
          </p:nvSpPr>
          <p:spPr>
            <a:xfrm flipH="1">
              <a:off x="20025461" y="9544089"/>
              <a:ext cx="949110" cy="454883"/>
            </a:xfrm>
            <a:prstGeom prst="line">
              <a:avLst/>
            </a:prstGeom>
            <a:ln w="25400">
              <a:solidFill>
                <a:srgbClr val="FFFB00"/>
              </a:solidFill>
              <a:tailEnd type="triangle"/>
            </a:ln>
          </p:spPr>
          <p:txBody>
            <a:bodyPr lIns="28575" tIns="28575" rIns="28575" bIns="28575" anchor="ctr"/>
            <a:lstStyle/>
            <a:p>
              <a:pPr defTabSz="171446">
                <a:defRPr sz="2200" b="0" i="0">
                  <a:latin typeface="Helvetica"/>
                  <a:ea typeface="Helvetica"/>
                  <a:cs typeface="Helvetica"/>
                  <a:sym typeface="Helvetica"/>
                </a:defRPr>
              </a:pPr>
              <a:endParaRPr sz="525" cap="none">
                <a:solidFill>
                  <a:srgbClr val="000000"/>
                </a:solidFill>
                <a:latin typeface="Akkurat Std"/>
                <a:cs typeface="Helvetica"/>
                <a:sym typeface="Helvetica"/>
              </a:endParaRPr>
            </a:p>
          </p:txBody>
        </p:sp>
        <p:sp>
          <p:nvSpPr>
            <p:cNvPr id="12" name="Shape 352"/>
            <p:cNvSpPr/>
            <p:nvPr/>
          </p:nvSpPr>
          <p:spPr>
            <a:xfrm>
              <a:off x="19692279" y="10172105"/>
              <a:ext cx="1129242" cy="456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8575" tIns="28575" rIns="28575" bIns="28575">
              <a:spAutoFit/>
            </a:bodyPr>
            <a:lstStyle>
              <a:lvl1pPr marL="40640" marR="40640" defTabSz="914400">
                <a:buClr>
                  <a:srgbClr val="FFFB00"/>
                </a:buClr>
                <a:buFont typeface="Times New Roman"/>
                <a:defRPr sz="3000" i="0">
                  <a:solidFill>
                    <a:srgbClr val="FFFB00"/>
                  </a:solidFill>
                  <a:uFill>
                    <a:solidFill>
                      <a:srgbClr val="FFFB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marL="15240" marR="15240" defTabSz="342900"/>
              <a:r>
                <a:rPr sz="675" b="1" cap="none">
                  <a:latin typeface="Akkurat Std"/>
                </a:rPr>
                <a:t>protons</a:t>
              </a:r>
            </a:p>
          </p:txBody>
        </p:sp>
        <p:pic>
          <p:nvPicPr>
            <p:cNvPr id="14" name="lhcb-logo.png"/>
            <p:cNvPicPr>
              <a:picLocks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20443480" y="6901601"/>
              <a:ext cx="2688833" cy="1852615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5" name="Group 358"/>
            <p:cNvGrpSpPr/>
            <p:nvPr/>
          </p:nvGrpSpPr>
          <p:grpSpPr>
            <a:xfrm>
              <a:off x="17839665" y="9498210"/>
              <a:ext cx="1143002" cy="1848312"/>
              <a:chOff x="0" y="0"/>
              <a:chExt cx="1143000" cy="1848310"/>
            </a:xfrm>
          </p:grpSpPr>
          <p:sp>
            <p:nvSpPr>
              <p:cNvPr id="28" name="Shape 355"/>
              <p:cNvSpPr/>
              <p:nvPr/>
            </p:nvSpPr>
            <p:spPr>
              <a:xfrm>
                <a:off x="0" y="0"/>
                <a:ext cx="1143000" cy="1828800"/>
              </a:xfrm>
              <a:prstGeom prst="rect">
                <a:avLst/>
              </a:prstGeom>
              <a:solidFill>
                <a:srgbClr val="FFFDA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 marL="15240" marR="15240" algn="ctr" defTabSz="342900">
                  <a:defRPr sz="5800" b="0" i="0"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2700" cap="none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kkurat Std"/>
                  <a:cs typeface="Helvetica"/>
                  <a:sym typeface="Helvetica"/>
                </a:endParaRPr>
              </a:p>
            </p:txBody>
          </p:sp>
          <p:pic>
            <p:nvPicPr>
              <p:cNvPr id="29" name="atlas-logo.png"/>
              <p:cNvPicPr>
                <a:picLocks/>
              </p:cNvPicPr>
              <p:nvPr/>
            </p:nvPicPr>
            <p:blipFill>
              <a:blip r:embed="rId4" cstate="print">
                <a:extLst/>
              </a:blip>
              <a:stretch>
                <a:fillRect/>
              </a:stretch>
            </p:blipFill>
            <p:spPr>
              <a:xfrm>
                <a:off x="0" y="114300"/>
                <a:ext cx="1102519" cy="17002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0" name="Shape 357"/>
              <p:cNvSpPr/>
              <p:nvPr/>
            </p:nvSpPr>
            <p:spPr>
              <a:xfrm rot="16260000">
                <a:off x="63927" y="785777"/>
                <a:ext cx="1733548" cy="3915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8575" tIns="28575" rIns="28575" bIns="28575" numCol="1" anchor="t">
                <a:spAutoFit/>
              </a:bodyPr>
              <a:lstStyle>
                <a:lvl1pPr marL="40640" marR="40640" defTabSz="914400">
                  <a:spcBef>
                    <a:spcPts val="1100"/>
                  </a:spcBef>
                  <a:buClr>
                    <a:srgbClr val="000000"/>
                  </a:buClr>
                  <a:buFont typeface="Helvetica"/>
                  <a:defRPr sz="2200" b="0" i="0">
                    <a:uFill>
                      <a:solidFill>
                        <a:srgbClr val="0000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marL="15240" marR="15240" defTabSz="342900">
                  <a:spcBef>
                    <a:spcPts val="413"/>
                  </a:spcBef>
                </a:pPr>
                <a:r>
                  <a:rPr sz="525" cap="none">
                    <a:solidFill>
                      <a:srgbClr val="000000"/>
                    </a:solidFill>
                    <a:latin typeface="Akkurat Std"/>
                  </a:rPr>
                  <a:t>Atlas</a:t>
                </a:r>
              </a:p>
            </p:txBody>
          </p:sp>
        </p:grpSp>
        <p:pic>
          <p:nvPicPr>
            <p:cNvPr id="16" name="alice-logo.png"/>
            <p:cNvPicPr>
              <a:picLocks/>
            </p:cNvPicPr>
            <p:nvPr/>
          </p:nvPicPr>
          <p:blipFill>
            <a:blip r:embed="rId5" cstate="print">
              <a:extLst/>
            </a:blip>
            <a:srcRect t="1533"/>
            <a:stretch>
              <a:fillRect/>
            </a:stretch>
          </p:blipFill>
          <p:spPr>
            <a:xfrm>
              <a:off x="11261052" y="8460726"/>
              <a:ext cx="2487813" cy="2599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33" y="0"/>
                  </a:moveTo>
                  <a:lnTo>
                    <a:pt x="3118" y="3136"/>
                  </a:lnTo>
                  <a:lnTo>
                    <a:pt x="0" y="6276"/>
                  </a:lnTo>
                  <a:lnTo>
                    <a:pt x="0" y="13936"/>
                  </a:lnTo>
                  <a:lnTo>
                    <a:pt x="0" y="21600"/>
                  </a:lnTo>
                  <a:lnTo>
                    <a:pt x="10798" y="21600"/>
                  </a:lnTo>
                  <a:lnTo>
                    <a:pt x="21600" y="21600"/>
                  </a:lnTo>
                  <a:lnTo>
                    <a:pt x="21600" y="14025"/>
                  </a:lnTo>
                  <a:lnTo>
                    <a:pt x="21600" y="6447"/>
                  </a:lnTo>
                  <a:lnTo>
                    <a:pt x="18403" y="3222"/>
                  </a:lnTo>
                  <a:lnTo>
                    <a:pt x="15205" y="0"/>
                  </a:lnTo>
                  <a:lnTo>
                    <a:pt x="10719" y="0"/>
                  </a:lnTo>
                  <a:lnTo>
                    <a:pt x="6233" y="0"/>
                  </a:lnTo>
                  <a:close/>
                </a:path>
              </a:pathLst>
            </a:custGeom>
            <a:ln w="12700">
              <a:miter lim="400000"/>
            </a:ln>
          </p:spPr>
        </p:pic>
        <p:pic>
          <p:nvPicPr>
            <p:cNvPr id="17" name="ATLAS.png"/>
            <p:cNvPicPr>
              <a:picLocks/>
            </p:cNvPicPr>
            <p:nvPr/>
          </p:nvPicPr>
          <p:blipFill>
            <a:blip r:embed="rId6" cstate="print">
              <a:extLst/>
            </a:blip>
            <a:stretch>
              <a:fillRect/>
            </a:stretch>
          </p:blipFill>
          <p:spPr>
            <a:xfrm>
              <a:off x="15302117" y="9090024"/>
              <a:ext cx="5075092" cy="2986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0" y="0"/>
                  </a:moveTo>
                  <a:lnTo>
                    <a:pt x="0" y="10800"/>
                  </a:lnTo>
                  <a:lnTo>
                    <a:pt x="0" y="21600"/>
                  </a:lnTo>
                  <a:lnTo>
                    <a:pt x="2961" y="21600"/>
                  </a:lnTo>
                  <a:cubicBezTo>
                    <a:pt x="5577" y="21600"/>
                    <a:pt x="5920" y="21592"/>
                    <a:pt x="5906" y="21531"/>
                  </a:cubicBezTo>
                  <a:cubicBezTo>
                    <a:pt x="5897" y="21493"/>
                    <a:pt x="5880" y="21473"/>
                    <a:pt x="5868" y="21486"/>
                  </a:cubicBezTo>
                  <a:cubicBezTo>
                    <a:pt x="5827" y="21529"/>
                    <a:pt x="5806" y="21405"/>
                    <a:pt x="5796" y="21045"/>
                  </a:cubicBezTo>
                  <a:cubicBezTo>
                    <a:pt x="5788" y="20770"/>
                    <a:pt x="5796" y="20677"/>
                    <a:pt x="5827" y="20633"/>
                  </a:cubicBezTo>
                  <a:cubicBezTo>
                    <a:pt x="5850" y="20601"/>
                    <a:pt x="5862" y="20558"/>
                    <a:pt x="5855" y="20538"/>
                  </a:cubicBezTo>
                  <a:cubicBezTo>
                    <a:pt x="5843" y="20505"/>
                    <a:pt x="5785" y="19952"/>
                    <a:pt x="5778" y="19795"/>
                  </a:cubicBezTo>
                  <a:cubicBezTo>
                    <a:pt x="5776" y="19754"/>
                    <a:pt x="5763" y="19723"/>
                    <a:pt x="5748" y="19722"/>
                  </a:cubicBezTo>
                  <a:cubicBezTo>
                    <a:pt x="5732" y="19721"/>
                    <a:pt x="5701" y="19712"/>
                    <a:pt x="5681" y="19702"/>
                  </a:cubicBezTo>
                  <a:cubicBezTo>
                    <a:pt x="5653" y="19690"/>
                    <a:pt x="5642" y="19736"/>
                    <a:pt x="5640" y="19870"/>
                  </a:cubicBezTo>
                  <a:cubicBezTo>
                    <a:pt x="5639" y="19977"/>
                    <a:pt x="5624" y="20055"/>
                    <a:pt x="5606" y="20055"/>
                  </a:cubicBezTo>
                  <a:cubicBezTo>
                    <a:pt x="5589" y="20055"/>
                    <a:pt x="5565" y="20070"/>
                    <a:pt x="5554" y="20089"/>
                  </a:cubicBezTo>
                  <a:cubicBezTo>
                    <a:pt x="5543" y="20108"/>
                    <a:pt x="5516" y="20097"/>
                    <a:pt x="5493" y="20065"/>
                  </a:cubicBezTo>
                  <a:cubicBezTo>
                    <a:pt x="5458" y="20016"/>
                    <a:pt x="5455" y="20027"/>
                    <a:pt x="5472" y="20147"/>
                  </a:cubicBezTo>
                  <a:cubicBezTo>
                    <a:pt x="5483" y="20223"/>
                    <a:pt x="5515" y="20360"/>
                    <a:pt x="5543" y="20452"/>
                  </a:cubicBezTo>
                  <a:cubicBezTo>
                    <a:pt x="5585" y="20592"/>
                    <a:pt x="5588" y="20637"/>
                    <a:pt x="5559" y="20704"/>
                  </a:cubicBezTo>
                  <a:cubicBezTo>
                    <a:pt x="5536" y="20758"/>
                    <a:pt x="5511" y="20770"/>
                    <a:pt x="5486" y="20742"/>
                  </a:cubicBezTo>
                  <a:cubicBezTo>
                    <a:pt x="5465" y="20720"/>
                    <a:pt x="5429" y="20702"/>
                    <a:pt x="5406" y="20702"/>
                  </a:cubicBezTo>
                  <a:cubicBezTo>
                    <a:pt x="5374" y="20701"/>
                    <a:pt x="5364" y="20621"/>
                    <a:pt x="5358" y="20332"/>
                  </a:cubicBezTo>
                  <a:cubicBezTo>
                    <a:pt x="5351" y="20002"/>
                    <a:pt x="5355" y="19958"/>
                    <a:pt x="5407" y="19891"/>
                  </a:cubicBezTo>
                  <a:lnTo>
                    <a:pt x="5466" y="19816"/>
                  </a:lnTo>
                  <a:lnTo>
                    <a:pt x="5406" y="19601"/>
                  </a:lnTo>
                  <a:cubicBezTo>
                    <a:pt x="5373" y="19482"/>
                    <a:pt x="5341" y="19384"/>
                    <a:pt x="5334" y="19384"/>
                  </a:cubicBezTo>
                  <a:cubicBezTo>
                    <a:pt x="5328" y="19384"/>
                    <a:pt x="5292" y="19441"/>
                    <a:pt x="5254" y="19511"/>
                  </a:cubicBezTo>
                  <a:cubicBezTo>
                    <a:pt x="5189" y="19630"/>
                    <a:pt x="5182" y="19632"/>
                    <a:pt x="5148" y="19554"/>
                  </a:cubicBezTo>
                  <a:cubicBezTo>
                    <a:pt x="5112" y="19469"/>
                    <a:pt x="5061" y="19525"/>
                    <a:pt x="5094" y="19614"/>
                  </a:cubicBezTo>
                  <a:cubicBezTo>
                    <a:pt x="5103" y="19639"/>
                    <a:pt x="5086" y="19684"/>
                    <a:pt x="5057" y="19715"/>
                  </a:cubicBezTo>
                  <a:cubicBezTo>
                    <a:pt x="5028" y="19746"/>
                    <a:pt x="5011" y="19797"/>
                    <a:pt x="5019" y="19831"/>
                  </a:cubicBezTo>
                  <a:cubicBezTo>
                    <a:pt x="5041" y="19928"/>
                    <a:pt x="4974" y="20031"/>
                    <a:pt x="4888" y="20031"/>
                  </a:cubicBezTo>
                  <a:cubicBezTo>
                    <a:pt x="4811" y="20031"/>
                    <a:pt x="4809" y="20036"/>
                    <a:pt x="4826" y="20214"/>
                  </a:cubicBezTo>
                  <a:cubicBezTo>
                    <a:pt x="4835" y="20314"/>
                    <a:pt x="4833" y="20435"/>
                    <a:pt x="4822" y="20480"/>
                  </a:cubicBezTo>
                  <a:cubicBezTo>
                    <a:pt x="4810" y="20526"/>
                    <a:pt x="4799" y="20592"/>
                    <a:pt x="4798" y="20629"/>
                  </a:cubicBezTo>
                  <a:cubicBezTo>
                    <a:pt x="4796" y="20665"/>
                    <a:pt x="4764" y="20708"/>
                    <a:pt x="4727" y="20725"/>
                  </a:cubicBezTo>
                  <a:cubicBezTo>
                    <a:pt x="4641" y="20764"/>
                    <a:pt x="4231" y="20751"/>
                    <a:pt x="4191" y="20708"/>
                  </a:cubicBezTo>
                  <a:cubicBezTo>
                    <a:pt x="4174" y="20691"/>
                    <a:pt x="4153" y="20696"/>
                    <a:pt x="4144" y="20721"/>
                  </a:cubicBezTo>
                  <a:cubicBezTo>
                    <a:pt x="4129" y="20762"/>
                    <a:pt x="3938" y="20760"/>
                    <a:pt x="3532" y="20715"/>
                  </a:cubicBezTo>
                  <a:lnTo>
                    <a:pt x="3410" y="20699"/>
                  </a:lnTo>
                  <a:lnTo>
                    <a:pt x="3403" y="20321"/>
                  </a:lnTo>
                  <a:cubicBezTo>
                    <a:pt x="3395" y="19952"/>
                    <a:pt x="3393" y="19943"/>
                    <a:pt x="3334" y="19979"/>
                  </a:cubicBezTo>
                  <a:cubicBezTo>
                    <a:pt x="3244" y="20036"/>
                    <a:pt x="3066" y="20036"/>
                    <a:pt x="3026" y="19979"/>
                  </a:cubicBezTo>
                  <a:cubicBezTo>
                    <a:pt x="2989" y="19928"/>
                    <a:pt x="3001" y="19734"/>
                    <a:pt x="3047" y="19633"/>
                  </a:cubicBezTo>
                  <a:cubicBezTo>
                    <a:pt x="3062" y="19602"/>
                    <a:pt x="3055" y="19560"/>
                    <a:pt x="3029" y="19524"/>
                  </a:cubicBezTo>
                  <a:cubicBezTo>
                    <a:pt x="3005" y="19490"/>
                    <a:pt x="2994" y="19427"/>
                    <a:pt x="3003" y="19378"/>
                  </a:cubicBezTo>
                  <a:cubicBezTo>
                    <a:pt x="3020" y="19285"/>
                    <a:pt x="3021" y="19285"/>
                    <a:pt x="2773" y="19275"/>
                  </a:cubicBezTo>
                  <a:cubicBezTo>
                    <a:pt x="2699" y="19271"/>
                    <a:pt x="2623" y="19241"/>
                    <a:pt x="2603" y="19208"/>
                  </a:cubicBezTo>
                  <a:cubicBezTo>
                    <a:pt x="2584" y="19175"/>
                    <a:pt x="2564" y="19020"/>
                    <a:pt x="2560" y="18862"/>
                  </a:cubicBezTo>
                  <a:cubicBezTo>
                    <a:pt x="2556" y="18704"/>
                    <a:pt x="2546" y="18405"/>
                    <a:pt x="2537" y="18196"/>
                  </a:cubicBezTo>
                  <a:cubicBezTo>
                    <a:pt x="2522" y="17847"/>
                    <a:pt x="2516" y="17815"/>
                    <a:pt x="2463" y="17813"/>
                  </a:cubicBezTo>
                  <a:cubicBezTo>
                    <a:pt x="2354" y="17810"/>
                    <a:pt x="2188" y="17761"/>
                    <a:pt x="2165" y="17725"/>
                  </a:cubicBezTo>
                  <a:cubicBezTo>
                    <a:pt x="2132" y="17671"/>
                    <a:pt x="2117" y="16854"/>
                    <a:pt x="2149" y="16820"/>
                  </a:cubicBezTo>
                  <a:cubicBezTo>
                    <a:pt x="2164" y="16804"/>
                    <a:pt x="2169" y="16757"/>
                    <a:pt x="2162" y="16715"/>
                  </a:cubicBezTo>
                  <a:cubicBezTo>
                    <a:pt x="2146" y="16626"/>
                    <a:pt x="2141" y="16266"/>
                    <a:pt x="2148" y="15496"/>
                  </a:cubicBezTo>
                  <a:cubicBezTo>
                    <a:pt x="2152" y="15048"/>
                    <a:pt x="2144" y="14934"/>
                    <a:pt x="2105" y="14832"/>
                  </a:cubicBezTo>
                  <a:cubicBezTo>
                    <a:pt x="2068" y="14736"/>
                    <a:pt x="2065" y="14690"/>
                    <a:pt x="2088" y="14626"/>
                  </a:cubicBezTo>
                  <a:cubicBezTo>
                    <a:pt x="2107" y="14576"/>
                    <a:pt x="2111" y="14457"/>
                    <a:pt x="2101" y="14331"/>
                  </a:cubicBezTo>
                  <a:cubicBezTo>
                    <a:pt x="2082" y="14102"/>
                    <a:pt x="2104" y="14120"/>
                    <a:pt x="1820" y="14106"/>
                  </a:cubicBezTo>
                  <a:lnTo>
                    <a:pt x="1697" y="14099"/>
                  </a:lnTo>
                  <a:lnTo>
                    <a:pt x="1695" y="13777"/>
                  </a:lnTo>
                  <a:cubicBezTo>
                    <a:pt x="1693" y="13599"/>
                    <a:pt x="1691" y="13432"/>
                    <a:pt x="1689" y="13403"/>
                  </a:cubicBezTo>
                  <a:cubicBezTo>
                    <a:pt x="1686" y="13374"/>
                    <a:pt x="1638" y="13348"/>
                    <a:pt x="1582" y="13347"/>
                  </a:cubicBezTo>
                  <a:cubicBezTo>
                    <a:pt x="1135" y="13335"/>
                    <a:pt x="1098" y="13320"/>
                    <a:pt x="1186" y="13194"/>
                  </a:cubicBezTo>
                  <a:cubicBezTo>
                    <a:pt x="1217" y="13152"/>
                    <a:pt x="1314" y="13133"/>
                    <a:pt x="1498" y="13132"/>
                  </a:cubicBezTo>
                  <a:cubicBezTo>
                    <a:pt x="1686" y="13131"/>
                    <a:pt x="1769" y="13115"/>
                    <a:pt x="1778" y="13074"/>
                  </a:cubicBezTo>
                  <a:cubicBezTo>
                    <a:pt x="1797" y="12993"/>
                    <a:pt x="1900" y="13001"/>
                    <a:pt x="1919" y="13085"/>
                  </a:cubicBezTo>
                  <a:cubicBezTo>
                    <a:pt x="1927" y="13123"/>
                    <a:pt x="1945" y="13142"/>
                    <a:pt x="1957" y="13130"/>
                  </a:cubicBezTo>
                  <a:cubicBezTo>
                    <a:pt x="2000" y="13084"/>
                    <a:pt x="2033" y="13232"/>
                    <a:pt x="2062" y="13583"/>
                  </a:cubicBezTo>
                  <a:cubicBezTo>
                    <a:pt x="2078" y="13782"/>
                    <a:pt x="2092" y="13953"/>
                    <a:pt x="2092" y="13964"/>
                  </a:cubicBezTo>
                  <a:cubicBezTo>
                    <a:pt x="2092" y="13975"/>
                    <a:pt x="2129" y="13985"/>
                    <a:pt x="2173" y="13985"/>
                  </a:cubicBezTo>
                  <a:cubicBezTo>
                    <a:pt x="2271" y="13985"/>
                    <a:pt x="2301" y="14066"/>
                    <a:pt x="2324" y="14402"/>
                  </a:cubicBezTo>
                  <a:cubicBezTo>
                    <a:pt x="2333" y="14540"/>
                    <a:pt x="2352" y="14695"/>
                    <a:pt x="2364" y="14746"/>
                  </a:cubicBezTo>
                  <a:cubicBezTo>
                    <a:pt x="2399" y="14889"/>
                    <a:pt x="2448" y="15225"/>
                    <a:pt x="2478" y="15531"/>
                  </a:cubicBezTo>
                  <a:cubicBezTo>
                    <a:pt x="2493" y="15683"/>
                    <a:pt x="2525" y="15889"/>
                    <a:pt x="2549" y="15986"/>
                  </a:cubicBezTo>
                  <a:cubicBezTo>
                    <a:pt x="2595" y="16178"/>
                    <a:pt x="2602" y="16524"/>
                    <a:pt x="2569" y="16962"/>
                  </a:cubicBezTo>
                  <a:cubicBezTo>
                    <a:pt x="2551" y="17205"/>
                    <a:pt x="2557" y="17270"/>
                    <a:pt x="2617" y="17493"/>
                  </a:cubicBezTo>
                  <a:cubicBezTo>
                    <a:pt x="2688" y="17757"/>
                    <a:pt x="2886" y="18631"/>
                    <a:pt x="2921" y="18832"/>
                  </a:cubicBezTo>
                  <a:cubicBezTo>
                    <a:pt x="2953" y="19021"/>
                    <a:pt x="2988" y="19067"/>
                    <a:pt x="3080" y="19038"/>
                  </a:cubicBezTo>
                  <a:cubicBezTo>
                    <a:pt x="3159" y="19013"/>
                    <a:pt x="3177" y="19034"/>
                    <a:pt x="3329" y="19348"/>
                  </a:cubicBezTo>
                  <a:cubicBezTo>
                    <a:pt x="3419" y="19533"/>
                    <a:pt x="3508" y="19719"/>
                    <a:pt x="3528" y="19762"/>
                  </a:cubicBezTo>
                  <a:cubicBezTo>
                    <a:pt x="3547" y="19805"/>
                    <a:pt x="3572" y="19941"/>
                    <a:pt x="3582" y="20063"/>
                  </a:cubicBezTo>
                  <a:lnTo>
                    <a:pt x="3601" y="20285"/>
                  </a:lnTo>
                  <a:lnTo>
                    <a:pt x="3786" y="20300"/>
                  </a:lnTo>
                  <a:cubicBezTo>
                    <a:pt x="3897" y="20308"/>
                    <a:pt x="3987" y="20293"/>
                    <a:pt x="4010" y="20261"/>
                  </a:cubicBezTo>
                  <a:cubicBezTo>
                    <a:pt x="4032" y="20230"/>
                    <a:pt x="4088" y="20216"/>
                    <a:pt x="4149" y="20233"/>
                  </a:cubicBezTo>
                  <a:cubicBezTo>
                    <a:pt x="4205" y="20248"/>
                    <a:pt x="4266" y="20247"/>
                    <a:pt x="4284" y="20227"/>
                  </a:cubicBezTo>
                  <a:cubicBezTo>
                    <a:pt x="4302" y="20207"/>
                    <a:pt x="4351" y="20056"/>
                    <a:pt x="4394" y="19893"/>
                  </a:cubicBezTo>
                  <a:lnTo>
                    <a:pt x="4473" y="19599"/>
                  </a:lnTo>
                  <a:lnTo>
                    <a:pt x="4640" y="19610"/>
                  </a:lnTo>
                  <a:cubicBezTo>
                    <a:pt x="4731" y="19616"/>
                    <a:pt x="4830" y="19599"/>
                    <a:pt x="4861" y="19571"/>
                  </a:cubicBezTo>
                  <a:cubicBezTo>
                    <a:pt x="4944" y="19495"/>
                    <a:pt x="4932" y="19357"/>
                    <a:pt x="4836" y="19300"/>
                  </a:cubicBezTo>
                  <a:cubicBezTo>
                    <a:pt x="4791" y="19274"/>
                    <a:pt x="4755" y="19221"/>
                    <a:pt x="4755" y="19182"/>
                  </a:cubicBezTo>
                  <a:cubicBezTo>
                    <a:pt x="4755" y="19108"/>
                    <a:pt x="4851" y="18996"/>
                    <a:pt x="4885" y="19032"/>
                  </a:cubicBezTo>
                  <a:cubicBezTo>
                    <a:pt x="4904" y="19052"/>
                    <a:pt x="4905" y="18150"/>
                    <a:pt x="4886" y="17342"/>
                  </a:cubicBezTo>
                  <a:cubicBezTo>
                    <a:pt x="4881" y="17096"/>
                    <a:pt x="4887" y="16939"/>
                    <a:pt x="4904" y="16936"/>
                  </a:cubicBezTo>
                  <a:cubicBezTo>
                    <a:pt x="4919" y="16934"/>
                    <a:pt x="4946" y="16911"/>
                    <a:pt x="4965" y="16885"/>
                  </a:cubicBezTo>
                  <a:cubicBezTo>
                    <a:pt x="4989" y="16850"/>
                    <a:pt x="5006" y="16870"/>
                    <a:pt x="5027" y="16964"/>
                  </a:cubicBezTo>
                  <a:cubicBezTo>
                    <a:pt x="5042" y="17035"/>
                    <a:pt x="5049" y="17122"/>
                    <a:pt x="5042" y="17155"/>
                  </a:cubicBezTo>
                  <a:cubicBezTo>
                    <a:pt x="5022" y="17242"/>
                    <a:pt x="5055" y="17231"/>
                    <a:pt x="5095" y="17138"/>
                  </a:cubicBezTo>
                  <a:cubicBezTo>
                    <a:pt x="5126" y="17067"/>
                    <a:pt x="5137" y="17073"/>
                    <a:pt x="5215" y="17218"/>
                  </a:cubicBezTo>
                  <a:cubicBezTo>
                    <a:pt x="5355" y="17475"/>
                    <a:pt x="5366" y="17532"/>
                    <a:pt x="5283" y="17585"/>
                  </a:cubicBezTo>
                  <a:cubicBezTo>
                    <a:pt x="5231" y="17619"/>
                    <a:pt x="5215" y="17659"/>
                    <a:pt x="5221" y="17736"/>
                  </a:cubicBezTo>
                  <a:cubicBezTo>
                    <a:pt x="5230" y="17832"/>
                    <a:pt x="5244" y="17839"/>
                    <a:pt x="5434" y="17841"/>
                  </a:cubicBezTo>
                  <a:cubicBezTo>
                    <a:pt x="5614" y="17843"/>
                    <a:pt x="5638" y="17854"/>
                    <a:pt x="5646" y="17933"/>
                  </a:cubicBezTo>
                  <a:cubicBezTo>
                    <a:pt x="5652" y="17983"/>
                    <a:pt x="5670" y="18052"/>
                    <a:pt x="5687" y="18086"/>
                  </a:cubicBezTo>
                  <a:cubicBezTo>
                    <a:pt x="5719" y="18153"/>
                    <a:pt x="5744" y="18222"/>
                    <a:pt x="5825" y="18466"/>
                  </a:cubicBezTo>
                  <a:cubicBezTo>
                    <a:pt x="5853" y="18552"/>
                    <a:pt x="5911" y="18691"/>
                    <a:pt x="5954" y="18774"/>
                  </a:cubicBezTo>
                  <a:cubicBezTo>
                    <a:pt x="6018" y="18899"/>
                    <a:pt x="6027" y="18940"/>
                    <a:pt x="6001" y="19010"/>
                  </a:cubicBezTo>
                  <a:cubicBezTo>
                    <a:pt x="5934" y="19191"/>
                    <a:pt x="6011" y="19278"/>
                    <a:pt x="6219" y="19257"/>
                  </a:cubicBezTo>
                  <a:cubicBezTo>
                    <a:pt x="6255" y="19254"/>
                    <a:pt x="6310" y="19280"/>
                    <a:pt x="6341" y="19317"/>
                  </a:cubicBezTo>
                  <a:cubicBezTo>
                    <a:pt x="6461" y="19460"/>
                    <a:pt x="6943" y="19367"/>
                    <a:pt x="7121" y="19167"/>
                  </a:cubicBezTo>
                  <a:lnTo>
                    <a:pt x="7226" y="19049"/>
                  </a:lnTo>
                  <a:lnTo>
                    <a:pt x="7300" y="19173"/>
                  </a:lnTo>
                  <a:cubicBezTo>
                    <a:pt x="7368" y="19289"/>
                    <a:pt x="7382" y="19294"/>
                    <a:pt x="7524" y="19262"/>
                  </a:cubicBezTo>
                  <a:cubicBezTo>
                    <a:pt x="7607" y="19242"/>
                    <a:pt x="7718" y="19226"/>
                    <a:pt x="7770" y="19225"/>
                  </a:cubicBezTo>
                  <a:cubicBezTo>
                    <a:pt x="7827" y="19224"/>
                    <a:pt x="7848" y="19231"/>
                    <a:pt x="7856" y="19270"/>
                  </a:cubicBezTo>
                  <a:cubicBezTo>
                    <a:pt x="7859" y="19254"/>
                    <a:pt x="7865" y="19236"/>
                    <a:pt x="7865" y="19225"/>
                  </a:cubicBezTo>
                  <a:cubicBezTo>
                    <a:pt x="7866" y="19181"/>
                    <a:pt x="10805" y="18455"/>
                    <a:pt x="10902" y="18475"/>
                  </a:cubicBezTo>
                  <a:cubicBezTo>
                    <a:pt x="10929" y="18480"/>
                    <a:pt x="10951" y="18505"/>
                    <a:pt x="10951" y="18531"/>
                  </a:cubicBezTo>
                  <a:cubicBezTo>
                    <a:pt x="10952" y="18556"/>
                    <a:pt x="10983" y="18605"/>
                    <a:pt x="11020" y="18638"/>
                  </a:cubicBezTo>
                  <a:cubicBezTo>
                    <a:pt x="11103" y="18712"/>
                    <a:pt x="11081" y="18784"/>
                    <a:pt x="10977" y="18784"/>
                  </a:cubicBezTo>
                  <a:cubicBezTo>
                    <a:pt x="10917" y="18784"/>
                    <a:pt x="10896" y="18808"/>
                    <a:pt x="10889" y="18888"/>
                  </a:cubicBezTo>
                  <a:cubicBezTo>
                    <a:pt x="10882" y="18982"/>
                    <a:pt x="10858" y="18996"/>
                    <a:pt x="10610" y="19051"/>
                  </a:cubicBezTo>
                  <a:cubicBezTo>
                    <a:pt x="10363" y="19106"/>
                    <a:pt x="10093" y="19102"/>
                    <a:pt x="9876" y="19038"/>
                  </a:cubicBezTo>
                  <a:cubicBezTo>
                    <a:pt x="9620" y="18962"/>
                    <a:pt x="9590" y="18959"/>
                    <a:pt x="9587" y="19021"/>
                  </a:cubicBezTo>
                  <a:cubicBezTo>
                    <a:pt x="9585" y="19055"/>
                    <a:pt x="9582" y="19116"/>
                    <a:pt x="9580" y="19154"/>
                  </a:cubicBezTo>
                  <a:cubicBezTo>
                    <a:pt x="9578" y="19205"/>
                    <a:pt x="9526" y="19234"/>
                    <a:pt x="9388" y="19259"/>
                  </a:cubicBezTo>
                  <a:cubicBezTo>
                    <a:pt x="9284" y="19279"/>
                    <a:pt x="9179" y="19281"/>
                    <a:pt x="9157" y="19264"/>
                  </a:cubicBezTo>
                  <a:cubicBezTo>
                    <a:pt x="9134" y="19247"/>
                    <a:pt x="9085" y="19236"/>
                    <a:pt x="9048" y="19242"/>
                  </a:cubicBezTo>
                  <a:cubicBezTo>
                    <a:pt x="9010" y="19249"/>
                    <a:pt x="8764" y="19258"/>
                    <a:pt x="8500" y="19262"/>
                  </a:cubicBezTo>
                  <a:cubicBezTo>
                    <a:pt x="8085" y="19268"/>
                    <a:pt x="8013" y="19280"/>
                    <a:pt x="7968" y="19350"/>
                  </a:cubicBezTo>
                  <a:cubicBezTo>
                    <a:pt x="7928" y="19411"/>
                    <a:pt x="7884" y="19432"/>
                    <a:pt x="7858" y="19421"/>
                  </a:cubicBezTo>
                  <a:cubicBezTo>
                    <a:pt x="7849" y="19618"/>
                    <a:pt x="7827" y="19650"/>
                    <a:pt x="7689" y="19681"/>
                  </a:cubicBezTo>
                  <a:cubicBezTo>
                    <a:pt x="7497" y="19724"/>
                    <a:pt x="7408" y="19786"/>
                    <a:pt x="7426" y="19866"/>
                  </a:cubicBezTo>
                  <a:cubicBezTo>
                    <a:pt x="7434" y="19901"/>
                    <a:pt x="7426" y="19952"/>
                    <a:pt x="7408" y="19977"/>
                  </a:cubicBezTo>
                  <a:cubicBezTo>
                    <a:pt x="7362" y="20043"/>
                    <a:pt x="6889" y="20017"/>
                    <a:pt x="6838" y="19945"/>
                  </a:cubicBezTo>
                  <a:cubicBezTo>
                    <a:pt x="6812" y="19908"/>
                    <a:pt x="6791" y="19905"/>
                    <a:pt x="6780" y="19934"/>
                  </a:cubicBezTo>
                  <a:cubicBezTo>
                    <a:pt x="6771" y="19960"/>
                    <a:pt x="6745" y="19968"/>
                    <a:pt x="6723" y="19954"/>
                  </a:cubicBezTo>
                  <a:cubicBezTo>
                    <a:pt x="6670" y="19919"/>
                    <a:pt x="6529" y="20020"/>
                    <a:pt x="6509" y="20106"/>
                  </a:cubicBezTo>
                  <a:cubicBezTo>
                    <a:pt x="6501" y="20144"/>
                    <a:pt x="6483" y="20163"/>
                    <a:pt x="6470" y="20149"/>
                  </a:cubicBezTo>
                  <a:cubicBezTo>
                    <a:pt x="6456" y="20135"/>
                    <a:pt x="6437" y="20158"/>
                    <a:pt x="6428" y="20199"/>
                  </a:cubicBezTo>
                  <a:cubicBezTo>
                    <a:pt x="6417" y="20250"/>
                    <a:pt x="6422" y="20264"/>
                    <a:pt x="6450" y="20246"/>
                  </a:cubicBezTo>
                  <a:cubicBezTo>
                    <a:pt x="6523" y="20198"/>
                    <a:pt x="6550" y="20336"/>
                    <a:pt x="6542" y="20708"/>
                  </a:cubicBezTo>
                  <a:cubicBezTo>
                    <a:pt x="6536" y="20988"/>
                    <a:pt x="6525" y="21069"/>
                    <a:pt x="6494" y="21069"/>
                  </a:cubicBezTo>
                  <a:cubicBezTo>
                    <a:pt x="6472" y="21069"/>
                    <a:pt x="6448" y="21027"/>
                    <a:pt x="6440" y="20977"/>
                  </a:cubicBezTo>
                  <a:cubicBezTo>
                    <a:pt x="6431" y="20926"/>
                    <a:pt x="6408" y="20884"/>
                    <a:pt x="6385" y="20884"/>
                  </a:cubicBezTo>
                  <a:cubicBezTo>
                    <a:pt x="6328" y="20884"/>
                    <a:pt x="6304" y="21099"/>
                    <a:pt x="6351" y="21194"/>
                  </a:cubicBezTo>
                  <a:cubicBezTo>
                    <a:pt x="6372" y="21236"/>
                    <a:pt x="6385" y="21309"/>
                    <a:pt x="6380" y="21355"/>
                  </a:cubicBezTo>
                  <a:cubicBezTo>
                    <a:pt x="6372" y="21424"/>
                    <a:pt x="6342" y="21439"/>
                    <a:pt x="6225" y="21441"/>
                  </a:cubicBezTo>
                  <a:cubicBezTo>
                    <a:pt x="6117" y="21442"/>
                    <a:pt x="6074" y="21462"/>
                    <a:pt x="6055" y="21520"/>
                  </a:cubicBezTo>
                  <a:cubicBezTo>
                    <a:pt x="6031" y="21595"/>
                    <a:pt x="6486" y="21600"/>
                    <a:pt x="13814" y="21600"/>
                  </a:cubicBezTo>
                  <a:lnTo>
                    <a:pt x="21599" y="21600"/>
                  </a:lnTo>
                  <a:lnTo>
                    <a:pt x="21599" y="17519"/>
                  </a:lnTo>
                  <a:cubicBezTo>
                    <a:pt x="21599" y="14489"/>
                    <a:pt x="21591" y="13427"/>
                    <a:pt x="21568" y="13403"/>
                  </a:cubicBezTo>
                  <a:cubicBezTo>
                    <a:pt x="21557" y="13391"/>
                    <a:pt x="21544" y="13393"/>
                    <a:pt x="21532" y="13403"/>
                  </a:cubicBezTo>
                  <a:cubicBezTo>
                    <a:pt x="21521" y="13413"/>
                    <a:pt x="21508" y="13432"/>
                    <a:pt x="21499" y="13454"/>
                  </a:cubicBezTo>
                  <a:cubicBezTo>
                    <a:pt x="21482" y="13498"/>
                    <a:pt x="21474" y="13557"/>
                    <a:pt x="21491" y="13592"/>
                  </a:cubicBezTo>
                  <a:cubicBezTo>
                    <a:pt x="21499" y="13609"/>
                    <a:pt x="21503" y="13625"/>
                    <a:pt x="21504" y="13639"/>
                  </a:cubicBezTo>
                  <a:cubicBezTo>
                    <a:pt x="21504" y="13639"/>
                    <a:pt x="21504" y="13641"/>
                    <a:pt x="21504" y="13641"/>
                  </a:cubicBezTo>
                  <a:cubicBezTo>
                    <a:pt x="21505" y="13655"/>
                    <a:pt x="21503" y="13666"/>
                    <a:pt x="21497" y="13676"/>
                  </a:cubicBezTo>
                  <a:cubicBezTo>
                    <a:pt x="21494" y="13681"/>
                    <a:pt x="21482" y="13680"/>
                    <a:pt x="21477" y="13684"/>
                  </a:cubicBezTo>
                  <a:cubicBezTo>
                    <a:pt x="21474" y="13685"/>
                    <a:pt x="21472" y="13685"/>
                    <a:pt x="21470" y="13686"/>
                  </a:cubicBezTo>
                  <a:cubicBezTo>
                    <a:pt x="21456" y="13695"/>
                    <a:pt x="21445" y="13708"/>
                    <a:pt x="21420" y="13708"/>
                  </a:cubicBezTo>
                  <a:cubicBezTo>
                    <a:pt x="21419" y="13708"/>
                    <a:pt x="21418" y="13706"/>
                    <a:pt x="21417" y="13706"/>
                  </a:cubicBezTo>
                  <a:cubicBezTo>
                    <a:pt x="21416" y="13706"/>
                    <a:pt x="21415" y="13708"/>
                    <a:pt x="21413" y="13708"/>
                  </a:cubicBezTo>
                  <a:lnTo>
                    <a:pt x="21345" y="13708"/>
                  </a:lnTo>
                  <a:lnTo>
                    <a:pt x="21421" y="13841"/>
                  </a:lnTo>
                  <a:cubicBezTo>
                    <a:pt x="21461" y="13912"/>
                    <a:pt x="21479" y="13970"/>
                    <a:pt x="21477" y="14011"/>
                  </a:cubicBezTo>
                  <a:cubicBezTo>
                    <a:pt x="21477" y="14011"/>
                    <a:pt x="21477" y="14013"/>
                    <a:pt x="21477" y="14013"/>
                  </a:cubicBezTo>
                  <a:cubicBezTo>
                    <a:pt x="21474" y="14053"/>
                    <a:pt x="21451" y="14078"/>
                    <a:pt x="21407" y="14078"/>
                  </a:cubicBezTo>
                  <a:cubicBezTo>
                    <a:pt x="21349" y="14078"/>
                    <a:pt x="21351" y="14070"/>
                    <a:pt x="21349" y="14482"/>
                  </a:cubicBezTo>
                  <a:cubicBezTo>
                    <a:pt x="21348" y="14560"/>
                    <a:pt x="21344" y="14637"/>
                    <a:pt x="21339" y="14697"/>
                  </a:cubicBezTo>
                  <a:cubicBezTo>
                    <a:pt x="21333" y="14756"/>
                    <a:pt x="21326" y="14799"/>
                    <a:pt x="21317" y="14811"/>
                  </a:cubicBezTo>
                  <a:cubicBezTo>
                    <a:pt x="21301" y="14834"/>
                    <a:pt x="21202" y="14848"/>
                    <a:pt x="21100" y="14845"/>
                  </a:cubicBezTo>
                  <a:lnTo>
                    <a:pt x="20950" y="14841"/>
                  </a:lnTo>
                  <a:lnTo>
                    <a:pt x="20914" y="14841"/>
                  </a:lnTo>
                  <a:lnTo>
                    <a:pt x="20904" y="15159"/>
                  </a:lnTo>
                  <a:lnTo>
                    <a:pt x="20904" y="15161"/>
                  </a:lnTo>
                  <a:cubicBezTo>
                    <a:pt x="20898" y="15336"/>
                    <a:pt x="20881" y="15500"/>
                    <a:pt x="20867" y="15524"/>
                  </a:cubicBezTo>
                  <a:cubicBezTo>
                    <a:pt x="20852" y="15549"/>
                    <a:pt x="20766" y="15573"/>
                    <a:pt x="20675" y="15580"/>
                  </a:cubicBezTo>
                  <a:cubicBezTo>
                    <a:pt x="20583" y="15586"/>
                    <a:pt x="20501" y="15604"/>
                    <a:pt x="20494" y="15616"/>
                  </a:cubicBezTo>
                  <a:cubicBezTo>
                    <a:pt x="20486" y="15629"/>
                    <a:pt x="20480" y="15734"/>
                    <a:pt x="20479" y="15853"/>
                  </a:cubicBezTo>
                  <a:cubicBezTo>
                    <a:pt x="20477" y="15988"/>
                    <a:pt x="20464" y="16079"/>
                    <a:pt x="20441" y="16094"/>
                  </a:cubicBezTo>
                  <a:cubicBezTo>
                    <a:pt x="20421" y="16107"/>
                    <a:pt x="20404" y="16146"/>
                    <a:pt x="20404" y="16180"/>
                  </a:cubicBezTo>
                  <a:cubicBezTo>
                    <a:pt x="20404" y="16292"/>
                    <a:pt x="20339" y="16315"/>
                    <a:pt x="19970" y="16339"/>
                  </a:cubicBezTo>
                  <a:cubicBezTo>
                    <a:pt x="19607" y="16362"/>
                    <a:pt x="19605" y="16362"/>
                    <a:pt x="19588" y="16476"/>
                  </a:cubicBezTo>
                  <a:cubicBezTo>
                    <a:pt x="19579" y="16540"/>
                    <a:pt x="19580" y="16659"/>
                    <a:pt x="19591" y="16741"/>
                  </a:cubicBezTo>
                  <a:cubicBezTo>
                    <a:pt x="19602" y="16830"/>
                    <a:pt x="19597" y="16917"/>
                    <a:pt x="19578" y="16958"/>
                  </a:cubicBezTo>
                  <a:cubicBezTo>
                    <a:pt x="19540" y="17042"/>
                    <a:pt x="19250" y="17107"/>
                    <a:pt x="19225" y="17037"/>
                  </a:cubicBezTo>
                  <a:cubicBezTo>
                    <a:pt x="19215" y="17010"/>
                    <a:pt x="19190" y="16999"/>
                    <a:pt x="19171" y="17011"/>
                  </a:cubicBezTo>
                  <a:cubicBezTo>
                    <a:pt x="19111" y="17050"/>
                    <a:pt x="19068" y="16920"/>
                    <a:pt x="19097" y="16788"/>
                  </a:cubicBezTo>
                  <a:cubicBezTo>
                    <a:pt x="19117" y="16698"/>
                    <a:pt x="19115" y="16663"/>
                    <a:pt x="19085" y="16644"/>
                  </a:cubicBezTo>
                  <a:cubicBezTo>
                    <a:pt x="19063" y="16630"/>
                    <a:pt x="19046" y="16559"/>
                    <a:pt x="19046" y="16487"/>
                  </a:cubicBezTo>
                  <a:cubicBezTo>
                    <a:pt x="19046" y="16415"/>
                    <a:pt x="19032" y="16332"/>
                    <a:pt x="19015" y="16304"/>
                  </a:cubicBezTo>
                  <a:cubicBezTo>
                    <a:pt x="19004" y="16286"/>
                    <a:pt x="19000" y="16264"/>
                    <a:pt x="19000" y="16242"/>
                  </a:cubicBezTo>
                  <a:cubicBezTo>
                    <a:pt x="18990" y="16256"/>
                    <a:pt x="18982" y="16269"/>
                    <a:pt x="18971" y="16283"/>
                  </a:cubicBezTo>
                  <a:cubicBezTo>
                    <a:pt x="18886" y="16384"/>
                    <a:pt x="18764" y="16346"/>
                    <a:pt x="18779" y="16223"/>
                  </a:cubicBezTo>
                  <a:cubicBezTo>
                    <a:pt x="18783" y="16184"/>
                    <a:pt x="18757" y="16126"/>
                    <a:pt x="18719" y="16094"/>
                  </a:cubicBezTo>
                  <a:cubicBezTo>
                    <a:pt x="18629" y="16017"/>
                    <a:pt x="18629" y="15859"/>
                    <a:pt x="18718" y="15838"/>
                  </a:cubicBezTo>
                  <a:cubicBezTo>
                    <a:pt x="18759" y="15828"/>
                    <a:pt x="18797" y="15854"/>
                    <a:pt x="18819" y="15904"/>
                  </a:cubicBezTo>
                  <a:cubicBezTo>
                    <a:pt x="18839" y="15950"/>
                    <a:pt x="18856" y="15969"/>
                    <a:pt x="18856" y="15947"/>
                  </a:cubicBezTo>
                  <a:cubicBezTo>
                    <a:pt x="18856" y="15926"/>
                    <a:pt x="18876" y="15939"/>
                    <a:pt x="18903" y="15978"/>
                  </a:cubicBezTo>
                  <a:cubicBezTo>
                    <a:pt x="18929" y="16016"/>
                    <a:pt x="18971" y="16061"/>
                    <a:pt x="18997" y="16076"/>
                  </a:cubicBezTo>
                  <a:cubicBezTo>
                    <a:pt x="19024" y="16092"/>
                    <a:pt x="19046" y="16125"/>
                    <a:pt x="19046" y="16149"/>
                  </a:cubicBezTo>
                  <a:cubicBezTo>
                    <a:pt x="19046" y="16157"/>
                    <a:pt x="19037" y="16173"/>
                    <a:pt x="19032" y="16186"/>
                  </a:cubicBezTo>
                  <a:cubicBezTo>
                    <a:pt x="19076" y="16175"/>
                    <a:pt x="19153" y="16213"/>
                    <a:pt x="19183" y="16274"/>
                  </a:cubicBezTo>
                  <a:cubicBezTo>
                    <a:pt x="19222" y="16353"/>
                    <a:pt x="19354" y="16357"/>
                    <a:pt x="19434" y="16283"/>
                  </a:cubicBezTo>
                  <a:cubicBezTo>
                    <a:pt x="19466" y="16252"/>
                    <a:pt x="19609" y="16213"/>
                    <a:pt x="19751" y="16195"/>
                  </a:cubicBezTo>
                  <a:cubicBezTo>
                    <a:pt x="20028" y="16160"/>
                    <a:pt x="20160" y="16122"/>
                    <a:pt x="20193" y="16068"/>
                  </a:cubicBezTo>
                  <a:cubicBezTo>
                    <a:pt x="20204" y="16049"/>
                    <a:pt x="20216" y="15973"/>
                    <a:pt x="20219" y="15898"/>
                  </a:cubicBezTo>
                  <a:cubicBezTo>
                    <a:pt x="20223" y="15801"/>
                    <a:pt x="20283" y="15653"/>
                    <a:pt x="20427" y="15382"/>
                  </a:cubicBezTo>
                  <a:cubicBezTo>
                    <a:pt x="20457" y="15326"/>
                    <a:pt x="20481" y="15289"/>
                    <a:pt x="20508" y="15243"/>
                  </a:cubicBezTo>
                  <a:cubicBezTo>
                    <a:pt x="20510" y="15238"/>
                    <a:pt x="20511" y="15236"/>
                    <a:pt x="20513" y="15232"/>
                  </a:cubicBezTo>
                  <a:cubicBezTo>
                    <a:pt x="20568" y="15120"/>
                    <a:pt x="20614" y="15046"/>
                    <a:pt x="20634" y="15034"/>
                  </a:cubicBezTo>
                  <a:cubicBezTo>
                    <a:pt x="20631" y="15013"/>
                    <a:pt x="20634" y="14992"/>
                    <a:pt x="20646" y="14980"/>
                  </a:cubicBezTo>
                  <a:cubicBezTo>
                    <a:pt x="20653" y="14973"/>
                    <a:pt x="20661" y="14969"/>
                    <a:pt x="20668" y="14972"/>
                  </a:cubicBezTo>
                  <a:cubicBezTo>
                    <a:pt x="20671" y="14973"/>
                    <a:pt x="20673" y="14978"/>
                    <a:pt x="20675" y="14980"/>
                  </a:cubicBezTo>
                  <a:cubicBezTo>
                    <a:pt x="20679" y="14950"/>
                    <a:pt x="20697" y="14902"/>
                    <a:pt x="20728" y="14836"/>
                  </a:cubicBezTo>
                  <a:cubicBezTo>
                    <a:pt x="20743" y="14794"/>
                    <a:pt x="20756" y="14767"/>
                    <a:pt x="20767" y="14757"/>
                  </a:cubicBezTo>
                  <a:cubicBezTo>
                    <a:pt x="20774" y="14745"/>
                    <a:pt x="20778" y="14735"/>
                    <a:pt x="20785" y="14722"/>
                  </a:cubicBezTo>
                  <a:cubicBezTo>
                    <a:pt x="20827" y="14648"/>
                    <a:pt x="20850" y="14617"/>
                    <a:pt x="20872" y="14587"/>
                  </a:cubicBezTo>
                  <a:cubicBezTo>
                    <a:pt x="20908" y="14487"/>
                    <a:pt x="20933" y="14451"/>
                    <a:pt x="20956" y="14482"/>
                  </a:cubicBezTo>
                  <a:cubicBezTo>
                    <a:pt x="20971" y="14503"/>
                    <a:pt x="20993" y="14505"/>
                    <a:pt x="21016" y="14499"/>
                  </a:cubicBezTo>
                  <a:cubicBezTo>
                    <a:pt x="21034" y="14469"/>
                    <a:pt x="21052" y="14445"/>
                    <a:pt x="21064" y="14445"/>
                  </a:cubicBezTo>
                  <a:cubicBezTo>
                    <a:pt x="21082" y="14445"/>
                    <a:pt x="21172" y="14041"/>
                    <a:pt x="21268" y="13534"/>
                  </a:cubicBezTo>
                  <a:cubicBezTo>
                    <a:pt x="21362" y="13033"/>
                    <a:pt x="21456" y="12561"/>
                    <a:pt x="21475" y="12485"/>
                  </a:cubicBezTo>
                  <a:cubicBezTo>
                    <a:pt x="21495" y="12407"/>
                    <a:pt x="21501" y="12305"/>
                    <a:pt x="21489" y="12253"/>
                  </a:cubicBezTo>
                  <a:cubicBezTo>
                    <a:pt x="21489" y="12252"/>
                    <a:pt x="21482" y="12240"/>
                    <a:pt x="21482" y="12238"/>
                  </a:cubicBezTo>
                  <a:cubicBezTo>
                    <a:pt x="21481" y="12237"/>
                    <a:pt x="21480" y="12237"/>
                    <a:pt x="21479" y="12236"/>
                  </a:cubicBezTo>
                  <a:cubicBezTo>
                    <a:pt x="21479" y="12235"/>
                    <a:pt x="21479" y="12232"/>
                    <a:pt x="21479" y="12231"/>
                  </a:cubicBezTo>
                  <a:cubicBezTo>
                    <a:pt x="21471" y="12210"/>
                    <a:pt x="21433" y="12144"/>
                    <a:pt x="21394" y="12072"/>
                  </a:cubicBezTo>
                  <a:cubicBezTo>
                    <a:pt x="21368" y="12023"/>
                    <a:pt x="21315" y="11928"/>
                    <a:pt x="21274" y="11855"/>
                  </a:cubicBezTo>
                  <a:cubicBezTo>
                    <a:pt x="21021" y="11413"/>
                    <a:pt x="20589" y="10695"/>
                    <a:pt x="20227" y="10119"/>
                  </a:cubicBezTo>
                  <a:cubicBezTo>
                    <a:pt x="20119" y="9946"/>
                    <a:pt x="20069" y="9862"/>
                    <a:pt x="20051" y="9807"/>
                  </a:cubicBezTo>
                  <a:cubicBezTo>
                    <a:pt x="20051" y="9806"/>
                    <a:pt x="20050" y="9806"/>
                    <a:pt x="20050" y="9805"/>
                  </a:cubicBezTo>
                  <a:cubicBezTo>
                    <a:pt x="20025" y="9752"/>
                    <a:pt x="20024" y="9723"/>
                    <a:pt x="20051" y="9667"/>
                  </a:cubicBezTo>
                  <a:cubicBezTo>
                    <a:pt x="20070" y="9628"/>
                    <a:pt x="20094" y="9518"/>
                    <a:pt x="20103" y="9424"/>
                  </a:cubicBezTo>
                  <a:cubicBezTo>
                    <a:pt x="20119" y="9255"/>
                    <a:pt x="20121" y="9254"/>
                    <a:pt x="20283" y="9220"/>
                  </a:cubicBezTo>
                  <a:cubicBezTo>
                    <a:pt x="20372" y="9202"/>
                    <a:pt x="20567" y="9155"/>
                    <a:pt x="20716" y="9115"/>
                  </a:cubicBezTo>
                  <a:cubicBezTo>
                    <a:pt x="20866" y="9075"/>
                    <a:pt x="21071" y="9036"/>
                    <a:pt x="21172" y="9027"/>
                  </a:cubicBezTo>
                  <a:cubicBezTo>
                    <a:pt x="21384" y="9009"/>
                    <a:pt x="21424" y="8967"/>
                    <a:pt x="21451" y="8732"/>
                  </a:cubicBezTo>
                  <a:cubicBezTo>
                    <a:pt x="21518" y="8166"/>
                    <a:pt x="21451" y="7361"/>
                    <a:pt x="21325" y="7211"/>
                  </a:cubicBezTo>
                  <a:cubicBezTo>
                    <a:pt x="21294" y="7174"/>
                    <a:pt x="21289" y="7148"/>
                    <a:pt x="21294" y="7118"/>
                  </a:cubicBezTo>
                  <a:cubicBezTo>
                    <a:pt x="21268" y="7137"/>
                    <a:pt x="21235" y="7144"/>
                    <a:pt x="21198" y="7127"/>
                  </a:cubicBezTo>
                  <a:cubicBezTo>
                    <a:pt x="21157" y="7107"/>
                    <a:pt x="21117" y="7095"/>
                    <a:pt x="21110" y="7097"/>
                  </a:cubicBezTo>
                  <a:cubicBezTo>
                    <a:pt x="20927" y="7143"/>
                    <a:pt x="20385" y="7253"/>
                    <a:pt x="20204" y="7282"/>
                  </a:cubicBezTo>
                  <a:cubicBezTo>
                    <a:pt x="19980" y="7317"/>
                    <a:pt x="19962" y="7313"/>
                    <a:pt x="19926" y="7226"/>
                  </a:cubicBezTo>
                  <a:cubicBezTo>
                    <a:pt x="19905" y="7174"/>
                    <a:pt x="19888" y="7102"/>
                    <a:pt x="19888" y="7062"/>
                  </a:cubicBezTo>
                  <a:cubicBezTo>
                    <a:pt x="19888" y="7023"/>
                    <a:pt x="19868" y="6943"/>
                    <a:pt x="19845" y="6886"/>
                  </a:cubicBezTo>
                  <a:cubicBezTo>
                    <a:pt x="19822" y="6830"/>
                    <a:pt x="19812" y="6761"/>
                    <a:pt x="19822" y="6731"/>
                  </a:cubicBezTo>
                  <a:cubicBezTo>
                    <a:pt x="19833" y="6700"/>
                    <a:pt x="19830" y="6690"/>
                    <a:pt x="19813" y="6708"/>
                  </a:cubicBezTo>
                  <a:cubicBezTo>
                    <a:pt x="19798" y="6724"/>
                    <a:pt x="19757" y="6701"/>
                    <a:pt x="19723" y="6654"/>
                  </a:cubicBezTo>
                  <a:lnTo>
                    <a:pt x="19662" y="6568"/>
                  </a:lnTo>
                  <a:lnTo>
                    <a:pt x="19764" y="6134"/>
                  </a:lnTo>
                  <a:cubicBezTo>
                    <a:pt x="19927" y="5447"/>
                    <a:pt x="19997" y="5211"/>
                    <a:pt x="20025" y="5240"/>
                  </a:cubicBezTo>
                  <a:cubicBezTo>
                    <a:pt x="20039" y="5255"/>
                    <a:pt x="20044" y="5237"/>
                    <a:pt x="20036" y="5201"/>
                  </a:cubicBezTo>
                  <a:cubicBezTo>
                    <a:pt x="20017" y="5118"/>
                    <a:pt x="20145" y="4554"/>
                    <a:pt x="20353" y="3800"/>
                  </a:cubicBezTo>
                  <a:cubicBezTo>
                    <a:pt x="20396" y="3644"/>
                    <a:pt x="20431" y="3505"/>
                    <a:pt x="20431" y="3488"/>
                  </a:cubicBezTo>
                  <a:cubicBezTo>
                    <a:pt x="20431" y="3453"/>
                    <a:pt x="20529" y="3060"/>
                    <a:pt x="20567" y="2942"/>
                  </a:cubicBezTo>
                  <a:cubicBezTo>
                    <a:pt x="20603" y="2832"/>
                    <a:pt x="20600" y="2783"/>
                    <a:pt x="20552" y="2689"/>
                  </a:cubicBezTo>
                  <a:cubicBezTo>
                    <a:pt x="20103" y="1811"/>
                    <a:pt x="19981" y="1563"/>
                    <a:pt x="19920" y="1406"/>
                  </a:cubicBezTo>
                  <a:cubicBezTo>
                    <a:pt x="19852" y="1233"/>
                    <a:pt x="19839" y="1220"/>
                    <a:pt x="19764" y="1255"/>
                  </a:cubicBezTo>
                  <a:cubicBezTo>
                    <a:pt x="19665" y="1302"/>
                    <a:pt x="19526" y="1267"/>
                    <a:pt x="19338" y="1148"/>
                  </a:cubicBezTo>
                  <a:cubicBezTo>
                    <a:pt x="19259" y="1098"/>
                    <a:pt x="19121" y="1014"/>
                    <a:pt x="19032" y="961"/>
                  </a:cubicBezTo>
                  <a:cubicBezTo>
                    <a:pt x="18814" y="832"/>
                    <a:pt x="18781" y="799"/>
                    <a:pt x="18762" y="701"/>
                  </a:cubicBezTo>
                  <a:cubicBezTo>
                    <a:pt x="18749" y="629"/>
                    <a:pt x="18722" y="621"/>
                    <a:pt x="18576" y="638"/>
                  </a:cubicBezTo>
                  <a:cubicBezTo>
                    <a:pt x="18442" y="654"/>
                    <a:pt x="18395" y="679"/>
                    <a:pt x="18352" y="763"/>
                  </a:cubicBezTo>
                  <a:cubicBezTo>
                    <a:pt x="18280" y="905"/>
                    <a:pt x="18058" y="1062"/>
                    <a:pt x="17930" y="1062"/>
                  </a:cubicBezTo>
                  <a:cubicBezTo>
                    <a:pt x="17844" y="1062"/>
                    <a:pt x="17814" y="1089"/>
                    <a:pt x="17757" y="1216"/>
                  </a:cubicBezTo>
                  <a:cubicBezTo>
                    <a:pt x="17718" y="1301"/>
                    <a:pt x="17687" y="1389"/>
                    <a:pt x="17687" y="1412"/>
                  </a:cubicBezTo>
                  <a:cubicBezTo>
                    <a:pt x="17687" y="1455"/>
                    <a:pt x="17481" y="1986"/>
                    <a:pt x="17448" y="2029"/>
                  </a:cubicBezTo>
                  <a:cubicBezTo>
                    <a:pt x="17422" y="2062"/>
                    <a:pt x="17368" y="2213"/>
                    <a:pt x="17324" y="2377"/>
                  </a:cubicBezTo>
                  <a:cubicBezTo>
                    <a:pt x="17244" y="2677"/>
                    <a:pt x="17104" y="2706"/>
                    <a:pt x="17165" y="2409"/>
                  </a:cubicBezTo>
                  <a:cubicBezTo>
                    <a:pt x="17191" y="2279"/>
                    <a:pt x="17187" y="2269"/>
                    <a:pt x="17076" y="2175"/>
                  </a:cubicBezTo>
                  <a:cubicBezTo>
                    <a:pt x="17012" y="2121"/>
                    <a:pt x="16942" y="2076"/>
                    <a:pt x="16918" y="2076"/>
                  </a:cubicBezTo>
                  <a:cubicBezTo>
                    <a:pt x="16851" y="2076"/>
                    <a:pt x="16833" y="1987"/>
                    <a:pt x="16832" y="1644"/>
                  </a:cubicBezTo>
                  <a:lnTo>
                    <a:pt x="16831" y="1326"/>
                  </a:lnTo>
                  <a:lnTo>
                    <a:pt x="16709" y="1264"/>
                  </a:lnTo>
                  <a:cubicBezTo>
                    <a:pt x="16642" y="1230"/>
                    <a:pt x="16564" y="1200"/>
                    <a:pt x="16536" y="1199"/>
                  </a:cubicBezTo>
                  <a:cubicBezTo>
                    <a:pt x="16508" y="1199"/>
                    <a:pt x="16448" y="1172"/>
                    <a:pt x="16401" y="1137"/>
                  </a:cubicBezTo>
                  <a:cubicBezTo>
                    <a:pt x="16050" y="874"/>
                    <a:pt x="15841" y="796"/>
                    <a:pt x="15653" y="860"/>
                  </a:cubicBezTo>
                  <a:cubicBezTo>
                    <a:pt x="15573" y="887"/>
                    <a:pt x="15568" y="900"/>
                    <a:pt x="15568" y="1094"/>
                  </a:cubicBezTo>
                  <a:cubicBezTo>
                    <a:pt x="15568" y="1244"/>
                    <a:pt x="15583" y="1322"/>
                    <a:pt x="15623" y="1378"/>
                  </a:cubicBezTo>
                  <a:cubicBezTo>
                    <a:pt x="15676" y="1453"/>
                    <a:pt x="15673" y="1458"/>
                    <a:pt x="15527" y="1676"/>
                  </a:cubicBezTo>
                  <a:cubicBezTo>
                    <a:pt x="15416" y="1841"/>
                    <a:pt x="15351" y="1903"/>
                    <a:pt x="15276" y="1915"/>
                  </a:cubicBezTo>
                  <a:cubicBezTo>
                    <a:pt x="15220" y="1924"/>
                    <a:pt x="15027" y="1954"/>
                    <a:pt x="14847" y="1982"/>
                  </a:cubicBezTo>
                  <a:cubicBezTo>
                    <a:pt x="14668" y="2009"/>
                    <a:pt x="14290" y="2062"/>
                    <a:pt x="14006" y="2100"/>
                  </a:cubicBezTo>
                  <a:cubicBezTo>
                    <a:pt x="13722" y="2138"/>
                    <a:pt x="13446" y="2179"/>
                    <a:pt x="13394" y="2192"/>
                  </a:cubicBezTo>
                  <a:cubicBezTo>
                    <a:pt x="13308" y="2214"/>
                    <a:pt x="12901" y="2276"/>
                    <a:pt x="11995" y="2405"/>
                  </a:cubicBezTo>
                  <a:cubicBezTo>
                    <a:pt x="11816" y="2430"/>
                    <a:pt x="11579" y="2459"/>
                    <a:pt x="11469" y="2469"/>
                  </a:cubicBezTo>
                  <a:cubicBezTo>
                    <a:pt x="11359" y="2480"/>
                    <a:pt x="11262" y="2501"/>
                    <a:pt x="11254" y="2515"/>
                  </a:cubicBezTo>
                  <a:cubicBezTo>
                    <a:pt x="11246" y="2528"/>
                    <a:pt x="11176" y="2538"/>
                    <a:pt x="11098" y="2538"/>
                  </a:cubicBezTo>
                  <a:cubicBezTo>
                    <a:pt x="11021" y="2538"/>
                    <a:pt x="10894" y="2559"/>
                    <a:pt x="10817" y="2583"/>
                  </a:cubicBezTo>
                  <a:cubicBezTo>
                    <a:pt x="10741" y="2608"/>
                    <a:pt x="10543" y="2639"/>
                    <a:pt x="10377" y="2652"/>
                  </a:cubicBezTo>
                  <a:cubicBezTo>
                    <a:pt x="10212" y="2666"/>
                    <a:pt x="9922" y="2707"/>
                    <a:pt x="9732" y="2742"/>
                  </a:cubicBezTo>
                  <a:cubicBezTo>
                    <a:pt x="9330" y="2818"/>
                    <a:pt x="9385" y="2811"/>
                    <a:pt x="9006" y="2835"/>
                  </a:cubicBezTo>
                  <a:cubicBezTo>
                    <a:pt x="8842" y="2845"/>
                    <a:pt x="8689" y="2865"/>
                    <a:pt x="8667" y="2878"/>
                  </a:cubicBezTo>
                  <a:cubicBezTo>
                    <a:pt x="8645" y="2891"/>
                    <a:pt x="8491" y="2922"/>
                    <a:pt x="8327" y="2949"/>
                  </a:cubicBezTo>
                  <a:cubicBezTo>
                    <a:pt x="7214" y="3132"/>
                    <a:pt x="7111" y="3144"/>
                    <a:pt x="7083" y="3097"/>
                  </a:cubicBezTo>
                  <a:cubicBezTo>
                    <a:pt x="7063" y="3063"/>
                    <a:pt x="7077" y="3035"/>
                    <a:pt x="7128" y="3003"/>
                  </a:cubicBezTo>
                  <a:cubicBezTo>
                    <a:pt x="7194" y="2960"/>
                    <a:pt x="7199" y="2934"/>
                    <a:pt x="7199" y="2712"/>
                  </a:cubicBezTo>
                  <a:lnTo>
                    <a:pt x="7199" y="2469"/>
                  </a:lnTo>
                  <a:lnTo>
                    <a:pt x="7020" y="2291"/>
                  </a:lnTo>
                  <a:cubicBezTo>
                    <a:pt x="6847" y="2119"/>
                    <a:pt x="6835" y="2115"/>
                    <a:pt x="6647" y="2139"/>
                  </a:cubicBezTo>
                  <a:cubicBezTo>
                    <a:pt x="6540" y="2152"/>
                    <a:pt x="6449" y="2165"/>
                    <a:pt x="6445" y="2166"/>
                  </a:cubicBezTo>
                  <a:cubicBezTo>
                    <a:pt x="6440" y="2168"/>
                    <a:pt x="6444" y="2394"/>
                    <a:pt x="6455" y="2669"/>
                  </a:cubicBezTo>
                  <a:lnTo>
                    <a:pt x="6472" y="3170"/>
                  </a:lnTo>
                  <a:lnTo>
                    <a:pt x="6343" y="3278"/>
                  </a:lnTo>
                  <a:cubicBezTo>
                    <a:pt x="6185" y="3408"/>
                    <a:pt x="6136" y="3370"/>
                    <a:pt x="6104" y="3095"/>
                  </a:cubicBezTo>
                  <a:cubicBezTo>
                    <a:pt x="6074" y="2835"/>
                    <a:pt x="5967" y="2753"/>
                    <a:pt x="5668" y="2764"/>
                  </a:cubicBezTo>
                  <a:cubicBezTo>
                    <a:pt x="5440" y="2772"/>
                    <a:pt x="5277" y="2879"/>
                    <a:pt x="5148" y="3095"/>
                  </a:cubicBezTo>
                  <a:cubicBezTo>
                    <a:pt x="5145" y="3101"/>
                    <a:pt x="5147" y="3101"/>
                    <a:pt x="5143" y="3108"/>
                  </a:cubicBezTo>
                  <a:cubicBezTo>
                    <a:pt x="5109" y="3170"/>
                    <a:pt x="5064" y="3276"/>
                    <a:pt x="5019" y="3392"/>
                  </a:cubicBezTo>
                  <a:cubicBezTo>
                    <a:pt x="4924" y="3663"/>
                    <a:pt x="4822" y="4043"/>
                    <a:pt x="4766" y="4363"/>
                  </a:cubicBezTo>
                  <a:cubicBezTo>
                    <a:pt x="4718" y="4637"/>
                    <a:pt x="4692" y="4794"/>
                    <a:pt x="4665" y="5014"/>
                  </a:cubicBezTo>
                  <a:cubicBezTo>
                    <a:pt x="4638" y="5235"/>
                    <a:pt x="4610" y="5519"/>
                    <a:pt x="4561" y="6046"/>
                  </a:cubicBezTo>
                  <a:cubicBezTo>
                    <a:pt x="4549" y="6180"/>
                    <a:pt x="4538" y="6352"/>
                    <a:pt x="4528" y="6540"/>
                  </a:cubicBezTo>
                  <a:cubicBezTo>
                    <a:pt x="4528" y="6543"/>
                    <a:pt x="4528" y="6548"/>
                    <a:pt x="4528" y="6551"/>
                  </a:cubicBezTo>
                  <a:cubicBezTo>
                    <a:pt x="4509" y="6958"/>
                    <a:pt x="4495" y="7470"/>
                    <a:pt x="4490" y="7952"/>
                  </a:cubicBezTo>
                  <a:cubicBezTo>
                    <a:pt x="4490" y="7957"/>
                    <a:pt x="4490" y="7962"/>
                    <a:pt x="4490" y="7967"/>
                  </a:cubicBezTo>
                  <a:cubicBezTo>
                    <a:pt x="4490" y="7969"/>
                    <a:pt x="4490" y="7970"/>
                    <a:pt x="4490" y="7972"/>
                  </a:cubicBezTo>
                  <a:cubicBezTo>
                    <a:pt x="4489" y="8204"/>
                    <a:pt x="4490" y="8431"/>
                    <a:pt x="4494" y="8640"/>
                  </a:cubicBezTo>
                  <a:cubicBezTo>
                    <a:pt x="4506" y="9297"/>
                    <a:pt x="4506" y="9454"/>
                    <a:pt x="4480" y="9515"/>
                  </a:cubicBezTo>
                  <a:cubicBezTo>
                    <a:pt x="4474" y="9530"/>
                    <a:pt x="4468" y="9544"/>
                    <a:pt x="4457" y="9553"/>
                  </a:cubicBezTo>
                  <a:cubicBezTo>
                    <a:pt x="4457" y="9554"/>
                    <a:pt x="4457" y="9553"/>
                    <a:pt x="4456" y="9553"/>
                  </a:cubicBezTo>
                  <a:cubicBezTo>
                    <a:pt x="4453" y="9557"/>
                    <a:pt x="4451" y="9562"/>
                    <a:pt x="4447" y="9566"/>
                  </a:cubicBezTo>
                  <a:cubicBezTo>
                    <a:pt x="4374" y="9648"/>
                    <a:pt x="4302" y="9610"/>
                    <a:pt x="4193" y="9424"/>
                  </a:cubicBezTo>
                  <a:cubicBezTo>
                    <a:pt x="4164" y="9374"/>
                    <a:pt x="4138" y="9344"/>
                    <a:pt x="4110" y="9321"/>
                  </a:cubicBezTo>
                  <a:cubicBezTo>
                    <a:pt x="4075" y="9298"/>
                    <a:pt x="4035" y="9285"/>
                    <a:pt x="3978" y="9276"/>
                  </a:cubicBezTo>
                  <a:cubicBezTo>
                    <a:pt x="3967" y="9274"/>
                    <a:pt x="3960" y="9277"/>
                    <a:pt x="3949" y="9276"/>
                  </a:cubicBezTo>
                  <a:cubicBezTo>
                    <a:pt x="3889" y="9274"/>
                    <a:pt x="3827" y="9275"/>
                    <a:pt x="3815" y="9287"/>
                  </a:cubicBezTo>
                  <a:cubicBezTo>
                    <a:pt x="3801" y="9302"/>
                    <a:pt x="3735" y="9321"/>
                    <a:pt x="3668" y="9330"/>
                  </a:cubicBezTo>
                  <a:lnTo>
                    <a:pt x="3547" y="9347"/>
                  </a:lnTo>
                  <a:lnTo>
                    <a:pt x="3554" y="9162"/>
                  </a:lnTo>
                  <a:cubicBezTo>
                    <a:pt x="3557" y="9100"/>
                    <a:pt x="3565" y="9041"/>
                    <a:pt x="3573" y="8995"/>
                  </a:cubicBezTo>
                  <a:cubicBezTo>
                    <a:pt x="3576" y="8979"/>
                    <a:pt x="3578" y="8943"/>
                    <a:pt x="3580" y="8937"/>
                  </a:cubicBezTo>
                  <a:cubicBezTo>
                    <a:pt x="3588" y="8914"/>
                    <a:pt x="3597" y="8831"/>
                    <a:pt x="3601" y="8752"/>
                  </a:cubicBezTo>
                  <a:cubicBezTo>
                    <a:pt x="3610" y="8559"/>
                    <a:pt x="3686" y="7773"/>
                    <a:pt x="3739" y="7316"/>
                  </a:cubicBezTo>
                  <a:cubicBezTo>
                    <a:pt x="3763" y="7113"/>
                    <a:pt x="3792" y="6810"/>
                    <a:pt x="3805" y="6645"/>
                  </a:cubicBezTo>
                  <a:cubicBezTo>
                    <a:pt x="3806" y="6633"/>
                    <a:pt x="3806" y="6628"/>
                    <a:pt x="3807" y="6615"/>
                  </a:cubicBezTo>
                  <a:cubicBezTo>
                    <a:pt x="3810" y="6519"/>
                    <a:pt x="3816" y="6405"/>
                    <a:pt x="3828" y="6342"/>
                  </a:cubicBezTo>
                  <a:cubicBezTo>
                    <a:pt x="3839" y="6280"/>
                    <a:pt x="3859" y="6087"/>
                    <a:pt x="3876" y="5910"/>
                  </a:cubicBezTo>
                  <a:cubicBezTo>
                    <a:pt x="3880" y="5871"/>
                    <a:pt x="3882" y="5857"/>
                    <a:pt x="3886" y="5816"/>
                  </a:cubicBezTo>
                  <a:cubicBezTo>
                    <a:pt x="3907" y="5575"/>
                    <a:pt x="3912" y="5480"/>
                    <a:pt x="3893" y="5388"/>
                  </a:cubicBezTo>
                  <a:lnTo>
                    <a:pt x="3774" y="4984"/>
                  </a:lnTo>
                  <a:cubicBezTo>
                    <a:pt x="3768" y="4963"/>
                    <a:pt x="3769" y="4962"/>
                    <a:pt x="3763" y="4943"/>
                  </a:cubicBezTo>
                  <a:cubicBezTo>
                    <a:pt x="3711" y="4768"/>
                    <a:pt x="3677" y="4640"/>
                    <a:pt x="3661" y="4550"/>
                  </a:cubicBezTo>
                  <a:cubicBezTo>
                    <a:pt x="3652" y="4501"/>
                    <a:pt x="3643" y="4450"/>
                    <a:pt x="3640" y="4404"/>
                  </a:cubicBezTo>
                  <a:cubicBezTo>
                    <a:pt x="3640" y="4402"/>
                    <a:pt x="3640" y="4398"/>
                    <a:pt x="3640" y="4395"/>
                  </a:cubicBezTo>
                  <a:cubicBezTo>
                    <a:pt x="3637" y="4337"/>
                    <a:pt x="3636" y="4275"/>
                    <a:pt x="3638" y="4193"/>
                  </a:cubicBezTo>
                  <a:cubicBezTo>
                    <a:pt x="3638" y="4192"/>
                    <a:pt x="3638" y="4191"/>
                    <a:pt x="3638" y="4189"/>
                  </a:cubicBezTo>
                  <a:cubicBezTo>
                    <a:pt x="3640" y="3953"/>
                    <a:pt x="3623" y="3790"/>
                    <a:pt x="3592" y="3725"/>
                  </a:cubicBezTo>
                  <a:cubicBezTo>
                    <a:pt x="3582" y="3703"/>
                    <a:pt x="3571" y="3692"/>
                    <a:pt x="3557" y="3692"/>
                  </a:cubicBezTo>
                  <a:cubicBezTo>
                    <a:pt x="3542" y="3692"/>
                    <a:pt x="3506" y="3657"/>
                    <a:pt x="3443" y="3581"/>
                  </a:cubicBezTo>
                  <a:cubicBezTo>
                    <a:pt x="3383" y="3509"/>
                    <a:pt x="3302" y="3406"/>
                    <a:pt x="3209" y="3278"/>
                  </a:cubicBezTo>
                  <a:cubicBezTo>
                    <a:pt x="3144" y="3189"/>
                    <a:pt x="3081" y="3116"/>
                    <a:pt x="3069" y="3116"/>
                  </a:cubicBezTo>
                  <a:cubicBezTo>
                    <a:pt x="3056" y="3116"/>
                    <a:pt x="3029" y="3082"/>
                    <a:pt x="3009" y="3041"/>
                  </a:cubicBezTo>
                  <a:cubicBezTo>
                    <a:pt x="2990" y="3000"/>
                    <a:pt x="2936" y="2943"/>
                    <a:pt x="2888" y="2917"/>
                  </a:cubicBezTo>
                  <a:cubicBezTo>
                    <a:pt x="2855" y="2898"/>
                    <a:pt x="2821" y="2891"/>
                    <a:pt x="2787" y="2893"/>
                  </a:cubicBezTo>
                  <a:cubicBezTo>
                    <a:pt x="2781" y="2893"/>
                    <a:pt x="2775" y="2896"/>
                    <a:pt x="2769" y="2897"/>
                  </a:cubicBezTo>
                  <a:cubicBezTo>
                    <a:pt x="2741" y="2903"/>
                    <a:pt x="2714" y="2912"/>
                    <a:pt x="2680" y="2929"/>
                  </a:cubicBezTo>
                  <a:cubicBezTo>
                    <a:pt x="2680" y="2930"/>
                    <a:pt x="2679" y="2931"/>
                    <a:pt x="2678" y="2932"/>
                  </a:cubicBezTo>
                  <a:cubicBezTo>
                    <a:pt x="2675" y="2933"/>
                    <a:pt x="2673" y="2936"/>
                    <a:pt x="2670" y="2938"/>
                  </a:cubicBezTo>
                  <a:cubicBezTo>
                    <a:pt x="2595" y="2988"/>
                    <a:pt x="2511" y="3079"/>
                    <a:pt x="2408" y="3220"/>
                  </a:cubicBezTo>
                  <a:lnTo>
                    <a:pt x="2313" y="3349"/>
                  </a:lnTo>
                  <a:lnTo>
                    <a:pt x="2222" y="3488"/>
                  </a:lnTo>
                  <a:lnTo>
                    <a:pt x="2238" y="3675"/>
                  </a:lnTo>
                  <a:lnTo>
                    <a:pt x="2238" y="3680"/>
                  </a:lnTo>
                  <a:lnTo>
                    <a:pt x="2253" y="3815"/>
                  </a:lnTo>
                  <a:cubicBezTo>
                    <a:pt x="2285" y="4109"/>
                    <a:pt x="2283" y="4159"/>
                    <a:pt x="2227" y="4496"/>
                  </a:cubicBezTo>
                  <a:cubicBezTo>
                    <a:pt x="2194" y="4697"/>
                    <a:pt x="2157" y="4906"/>
                    <a:pt x="2145" y="4958"/>
                  </a:cubicBezTo>
                  <a:cubicBezTo>
                    <a:pt x="2095" y="5175"/>
                    <a:pt x="2084" y="5240"/>
                    <a:pt x="2088" y="5274"/>
                  </a:cubicBezTo>
                  <a:cubicBezTo>
                    <a:pt x="2100" y="5364"/>
                    <a:pt x="2031" y="5491"/>
                    <a:pt x="1971" y="5491"/>
                  </a:cubicBezTo>
                  <a:cubicBezTo>
                    <a:pt x="1935" y="5491"/>
                    <a:pt x="1897" y="5513"/>
                    <a:pt x="1888" y="5536"/>
                  </a:cubicBezTo>
                  <a:cubicBezTo>
                    <a:pt x="1870" y="5588"/>
                    <a:pt x="1821" y="6595"/>
                    <a:pt x="1801" y="7353"/>
                  </a:cubicBezTo>
                  <a:cubicBezTo>
                    <a:pt x="1789" y="7792"/>
                    <a:pt x="1794" y="7913"/>
                    <a:pt x="1827" y="7976"/>
                  </a:cubicBezTo>
                  <a:cubicBezTo>
                    <a:pt x="1912" y="8143"/>
                    <a:pt x="1954" y="8482"/>
                    <a:pt x="1983" y="9255"/>
                  </a:cubicBezTo>
                  <a:cubicBezTo>
                    <a:pt x="2028" y="10429"/>
                    <a:pt x="2032" y="10807"/>
                    <a:pt x="1999" y="10826"/>
                  </a:cubicBezTo>
                  <a:cubicBezTo>
                    <a:pt x="1983" y="10835"/>
                    <a:pt x="1835" y="10867"/>
                    <a:pt x="1671" y="10895"/>
                  </a:cubicBezTo>
                  <a:cubicBezTo>
                    <a:pt x="1165" y="10980"/>
                    <a:pt x="1133" y="10986"/>
                    <a:pt x="946" y="11032"/>
                  </a:cubicBezTo>
                  <a:cubicBezTo>
                    <a:pt x="599" y="11118"/>
                    <a:pt x="557" y="11093"/>
                    <a:pt x="576" y="10815"/>
                  </a:cubicBezTo>
                  <a:cubicBezTo>
                    <a:pt x="584" y="10690"/>
                    <a:pt x="590" y="10684"/>
                    <a:pt x="725" y="10684"/>
                  </a:cubicBezTo>
                  <a:cubicBezTo>
                    <a:pt x="849" y="10684"/>
                    <a:pt x="866" y="10674"/>
                    <a:pt x="861" y="10594"/>
                  </a:cubicBezTo>
                  <a:cubicBezTo>
                    <a:pt x="857" y="10513"/>
                    <a:pt x="879" y="10499"/>
                    <a:pt x="1057" y="10465"/>
                  </a:cubicBezTo>
                  <a:cubicBezTo>
                    <a:pt x="1207" y="10436"/>
                    <a:pt x="1270" y="10402"/>
                    <a:pt x="1297" y="10338"/>
                  </a:cubicBezTo>
                  <a:cubicBezTo>
                    <a:pt x="1328" y="10262"/>
                    <a:pt x="1356" y="10256"/>
                    <a:pt x="1523" y="10280"/>
                  </a:cubicBezTo>
                  <a:lnTo>
                    <a:pt x="1715" y="10306"/>
                  </a:lnTo>
                  <a:lnTo>
                    <a:pt x="1708" y="9734"/>
                  </a:lnTo>
                  <a:cubicBezTo>
                    <a:pt x="1704" y="9419"/>
                    <a:pt x="1704" y="9052"/>
                    <a:pt x="1709" y="8917"/>
                  </a:cubicBezTo>
                  <a:cubicBezTo>
                    <a:pt x="1713" y="8782"/>
                    <a:pt x="1702" y="8614"/>
                    <a:pt x="1685" y="8543"/>
                  </a:cubicBezTo>
                  <a:cubicBezTo>
                    <a:pt x="1662" y="8450"/>
                    <a:pt x="1659" y="7939"/>
                    <a:pt x="1670" y="6688"/>
                  </a:cubicBezTo>
                  <a:cubicBezTo>
                    <a:pt x="1678" y="5739"/>
                    <a:pt x="1687" y="4843"/>
                    <a:pt x="1691" y="4698"/>
                  </a:cubicBezTo>
                  <a:cubicBezTo>
                    <a:pt x="1699" y="4395"/>
                    <a:pt x="1734" y="4305"/>
                    <a:pt x="1814" y="4378"/>
                  </a:cubicBezTo>
                  <a:cubicBezTo>
                    <a:pt x="1843" y="4405"/>
                    <a:pt x="1875" y="4413"/>
                    <a:pt x="1886" y="4395"/>
                  </a:cubicBezTo>
                  <a:cubicBezTo>
                    <a:pt x="1897" y="4377"/>
                    <a:pt x="1940" y="4358"/>
                    <a:pt x="1980" y="4354"/>
                  </a:cubicBezTo>
                  <a:cubicBezTo>
                    <a:pt x="2019" y="4351"/>
                    <a:pt x="2061" y="4346"/>
                    <a:pt x="2072" y="4344"/>
                  </a:cubicBezTo>
                  <a:cubicBezTo>
                    <a:pt x="2083" y="4341"/>
                    <a:pt x="2092" y="4279"/>
                    <a:pt x="2092" y="4204"/>
                  </a:cubicBezTo>
                  <a:cubicBezTo>
                    <a:pt x="2092" y="4129"/>
                    <a:pt x="2105" y="4053"/>
                    <a:pt x="2121" y="4036"/>
                  </a:cubicBezTo>
                  <a:cubicBezTo>
                    <a:pt x="2140" y="4016"/>
                    <a:pt x="2136" y="3980"/>
                    <a:pt x="2107" y="3927"/>
                  </a:cubicBezTo>
                  <a:cubicBezTo>
                    <a:pt x="2107" y="3926"/>
                    <a:pt x="2106" y="3923"/>
                    <a:pt x="2106" y="3922"/>
                  </a:cubicBezTo>
                  <a:cubicBezTo>
                    <a:pt x="2097" y="3906"/>
                    <a:pt x="2090" y="3880"/>
                    <a:pt x="2086" y="3847"/>
                  </a:cubicBezTo>
                  <a:cubicBezTo>
                    <a:pt x="2076" y="3795"/>
                    <a:pt x="2073" y="3730"/>
                    <a:pt x="2081" y="3619"/>
                  </a:cubicBezTo>
                  <a:cubicBezTo>
                    <a:pt x="2081" y="3614"/>
                    <a:pt x="2083" y="3612"/>
                    <a:pt x="2083" y="3606"/>
                  </a:cubicBezTo>
                  <a:cubicBezTo>
                    <a:pt x="2092" y="3487"/>
                    <a:pt x="2103" y="3359"/>
                    <a:pt x="2111" y="3323"/>
                  </a:cubicBezTo>
                  <a:cubicBezTo>
                    <a:pt x="2119" y="3285"/>
                    <a:pt x="2127" y="3193"/>
                    <a:pt x="2126" y="3116"/>
                  </a:cubicBezTo>
                  <a:cubicBezTo>
                    <a:pt x="2126" y="3006"/>
                    <a:pt x="2134" y="2940"/>
                    <a:pt x="2167" y="2904"/>
                  </a:cubicBezTo>
                  <a:cubicBezTo>
                    <a:pt x="2199" y="2867"/>
                    <a:pt x="2255" y="2861"/>
                    <a:pt x="2346" y="2869"/>
                  </a:cubicBezTo>
                  <a:lnTo>
                    <a:pt x="2508" y="2884"/>
                  </a:lnTo>
                  <a:lnTo>
                    <a:pt x="2547" y="2562"/>
                  </a:lnTo>
                  <a:cubicBezTo>
                    <a:pt x="2568" y="2384"/>
                    <a:pt x="2595" y="2221"/>
                    <a:pt x="2607" y="2201"/>
                  </a:cubicBezTo>
                  <a:cubicBezTo>
                    <a:pt x="2629" y="2163"/>
                    <a:pt x="2832" y="2150"/>
                    <a:pt x="2969" y="2177"/>
                  </a:cubicBezTo>
                  <a:cubicBezTo>
                    <a:pt x="3019" y="2187"/>
                    <a:pt x="3050" y="2214"/>
                    <a:pt x="3069" y="2274"/>
                  </a:cubicBezTo>
                  <a:cubicBezTo>
                    <a:pt x="3087" y="2334"/>
                    <a:pt x="3094" y="2427"/>
                    <a:pt x="3091" y="2573"/>
                  </a:cubicBezTo>
                  <a:cubicBezTo>
                    <a:pt x="3089" y="2706"/>
                    <a:pt x="3093" y="2824"/>
                    <a:pt x="3099" y="2835"/>
                  </a:cubicBezTo>
                  <a:cubicBezTo>
                    <a:pt x="3105" y="2846"/>
                    <a:pt x="3197" y="2862"/>
                    <a:pt x="3301" y="2874"/>
                  </a:cubicBezTo>
                  <a:cubicBezTo>
                    <a:pt x="3428" y="2888"/>
                    <a:pt x="3471" y="2901"/>
                    <a:pt x="3489" y="2942"/>
                  </a:cubicBezTo>
                  <a:cubicBezTo>
                    <a:pt x="3495" y="2956"/>
                    <a:pt x="3498" y="2972"/>
                    <a:pt x="3500" y="2994"/>
                  </a:cubicBezTo>
                  <a:cubicBezTo>
                    <a:pt x="3507" y="3070"/>
                    <a:pt x="3527" y="3093"/>
                    <a:pt x="3596" y="3093"/>
                  </a:cubicBezTo>
                  <a:cubicBezTo>
                    <a:pt x="3644" y="3093"/>
                    <a:pt x="3699" y="3119"/>
                    <a:pt x="3718" y="3151"/>
                  </a:cubicBezTo>
                  <a:cubicBezTo>
                    <a:pt x="3736" y="3183"/>
                    <a:pt x="3791" y="3207"/>
                    <a:pt x="3839" y="3207"/>
                  </a:cubicBezTo>
                  <a:cubicBezTo>
                    <a:pt x="3881" y="3207"/>
                    <a:pt x="3903" y="3210"/>
                    <a:pt x="3915" y="3237"/>
                  </a:cubicBezTo>
                  <a:cubicBezTo>
                    <a:pt x="3927" y="3264"/>
                    <a:pt x="3929" y="3315"/>
                    <a:pt x="3931" y="3415"/>
                  </a:cubicBezTo>
                  <a:cubicBezTo>
                    <a:pt x="3934" y="3529"/>
                    <a:pt x="3938" y="3632"/>
                    <a:pt x="3941" y="3645"/>
                  </a:cubicBezTo>
                  <a:cubicBezTo>
                    <a:pt x="3951" y="3685"/>
                    <a:pt x="3954" y="3999"/>
                    <a:pt x="3953" y="4305"/>
                  </a:cubicBezTo>
                  <a:cubicBezTo>
                    <a:pt x="3952" y="4458"/>
                    <a:pt x="3951" y="4608"/>
                    <a:pt x="3948" y="4722"/>
                  </a:cubicBezTo>
                  <a:cubicBezTo>
                    <a:pt x="3945" y="4837"/>
                    <a:pt x="3941" y="4914"/>
                    <a:pt x="3936" y="4920"/>
                  </a:cubicBezTo>
                  <a:cubicBezTo>
                    <a:pt x="3895" y="4963"/>
                    <a:pt x="3991" y="5145"/>
                    <a:pt x="4055" y="5145"/>
                  </a:cubicBezTo>
                  <a:cubicBezTo>
                    <a:pt x="4105" y="5145"/>
                    <a:pt x="4116" y="5171"/>
                    <a:pt x="4116" y="5291"/>
                  </a:cubicBezTo>
                  <a:cubicBezTo>
                    <a:pt x="4116" y="5372"/>
                    <a:pt x="4126" y="5452"/>
                    <a:pt x="4136" y="5470"/>
                  </a:cubicBezTo>
                  <a:cubicBezTo>
                    <a:pt x="4147" y="5488"/>
                    <a:pt x="4136" y="5568"/>
                    <a:pt x="4112" y="5646"/>
                  </a:cubicBezTo>
                  <a:cubicBezTo>
                    <a:pt x="4081" y="5750"/>
                    <a:pt x="4076" y="5808"/>
                    <a:pt x="4097" y="5865"/>
                  </a:cubicBezTo>
                  <a:cubicBezTo>
                    <a:pt x="4118" y="5924"/>
                    <a:pt x="4112" y="6030"/>
                    <a:pt x="4091" y="6125"/>
                  </a:cubicBezTo>
                  <a:cubicBezTo>
                    <a:pt x="4091" y="6126"/>
                    <a:pt x="4091" y="6127"/>
                    <a:pt x="4091" y="6128"/>
                  </a:cubicBezTo>
                  <a:cubicBezTo>
                    <a:pt x="4069" y="6223"/>
                    <a:pt x="4032" y="6305"/>
                    <a:pt x="3996" y="6315"/>
                  </a:cubicBezTo>
                  <a:cubicBezTo>
                    <a:pt x="3977" y="6319"/>
                    <a:pt x="3967" y="6333"/>
                    <a:pt x="3958" y="6351"/>
                  </a:cubicBezTo>
                  <a:cubicBezTo>
                    <a:pt x="3933" y="6423"/>
                    <a:pt x="3934" y="6677"/>
                    <a:pt x="3939" y="7701"/>
                  </a:cubicBezTo>
                  <a:cubicBezTo>
                    <a:pt x="3939" y="7729"/>
                    <a:pt x="3939" y="7730"/>
                    <a:pt x="3939" y="7757"/>
                  </a:cubicBezTo>
                  <a:cubicBezTo>
                    <a:pt x="3939" y="7768"/>
                    <a:pt x="3939" y="7773"/>
                    <a:pt x="3939" y="7785"/>
                  </a:cubicBezTo>
                  <a:cubicBezTo>
                    <a:pt x="3939" y="7836"/>
                    <a:pt x="3938" y="7843"/>
                    <a:pt x="3938" y="7888"/>
                  </a:cubicBezTo>
                  <a:cubicBezTo>
                    <a:pt x="3937" y="8200"/>
                    <a:pt x="3934" y="8400"/>
                    <a:pt x="3919" y="8475"/>
                  </a:cubicBezTo>
                  <a:cubicBezTo>
                    <a:pt x="3915" y="8493"/>
                    <a:pt x="3911" y="8504"/>
                    <a:pt x="3906" y="8515"/>
                  </a:cubicBezTo>
                  <a:cubicBezTo>
                    <a:pt x="3904" y="8522"/>
                    <a:pt x="3902" y="8532"/>
                    <a:pt x="3900" y="8537"/>
                  </a:cubicBezTo>
                  <a:cubicBezTo>
                    <a:pt x="3882" y="8570"/>
                    <a:pt x="3874" y="8589"/>
                    <a:pt x="3872" y="8603"/>
                  </a:cubicBezTo>
                  <a:cubicBezTo>
                    <a:pt x="3874" y="8615"/>
                    <a:pt x="3881" y="8624"/>
                    <a:pt x="3897" y="8640"/>
                  </a:cubicBezTo>
                  <a:cubicBezTo>
                    <a:pt x="3903" y="8646"/>
                    <a:pt x="3908" y="8657"/>
                    <a:pt x="3914" y="8666"/>
                  </a:cubicBezTo>
                  <a:cubicBezTo>
                    <a:pt x="3928" y="8687"/>
                    <a:pt x="3939" y="8715"/>
                    <a:pt x="3939" y="8745"/>
                  </a:cubicBezTo>
                  <a:cubicBezTo>
                    <a:pt x="3939" y="8760"/>
                    <a:pt x="3942" y="8773"/>
                    <a:pt x="3948" y="8782"/>
                  </a:cubicBezTo>
                  <a:cubicBezTo>
                    <a:pt x="3953" y="8791"/>
                    <a:pt x="3962" y="8799"/>
                    <a:pt x="3976" y="8803"/>
                  </a:cubicBezTo>
                  <a:cubicBezTo>
                    <a:pt x="4003" y="8812"/>
                    <a:pt x="4051" y="8811"/>
                    <a:pt x="4130" y="8805"/>
                  </a:cubicBezTo>
                  <a:cubicBezTo>
                    <a:pt x="4223" y="8799"/>
                    <a:pt x="4270" y="8795"/>
                    <a:pt x="4294" y="8778"/>
                  </a:cubicBezTo>
                  <a:cubicBezTo>
                    <a:pt x="4319" y="8760"/>
                    <a:pt x="4320" y="8729"/>
                    <a:pt x="4320" y="8668"/>
                  </a:cubicBezTo>
                  <a:cubicBezTo>
                    <a:pt x="4320" y="8600"/>
                    <a:pt x="4308" y="8531"/>
                    <a:pt x="4293" y="8515"/>
                  </a:cubicBezTo>
                  <a:cubicBezTo>
                    <a:pt x="4285" y="8507"/>
                    <a:pt x="4278" y="8479"/>
                    <a:pt x="4273" y="8440"/>
                  </a:cubicBezTo>
                  <a:cubicBezTo>
                    <a:pt x="4268" y="8403"/>
                    <a:pt x="4265" y="8355"/>
                    <a:pt x="4265" y="8307"/>
                  </a:cubicBezTo>
                  <a:cubicBezTo>
                    <a:pt x="4265" y="8259"/>
                    <a:pt x="4268" y="8213"/>
                    <a:pt x="4273" y="8176"/>
                  </a:cubicBezTo>
                  <a:cubicBezTo>
                    <a:pt x="4278" y="8137"/>
                    <a:pt x="4285" y="8109"/>
                    <a:pt x="4293" y="8101"/>
                  </a:cubicBezTo>
                  <a:cubicBezTo>
                    <a:pt x="4328" y="8064"/>
                    <a:pt x="4328" y="7813"/>
                    <a:pt x="4293" y="7776"/>
                  </a:cubicBezTo>
                  <a:cubicBezTo>
                    <a:pt x="4285" y="7767"/>
                    <a:pt x="4277" y="7717"/>
                    <a:pt x="4273" y="7645"/>
                  </a:cubicBezTo>
                  <a:cubicBezTo>
                    <a:pt x="4259" y="7428"/>
                    <a:pt x="4264" y="7022"/>
                    <a:pt x="4289" y="6996"/>
                  </a:cubicBezTo>
                  <a:cubicBezTo>
                    <a:pt x="4296" y="6989"/>
                    <a:pt x="4301" y="6926"/>
                    <a:pt x="4304" y="6832"/>
                  </a:cubicBezTo>
                  <a:cubicBezTo>
                    <a:pt x="4304" y="6832"/>
                    <a:pt x="4304" y="6831"/>
                    <a:pt x="4304" y="6830"/>
                  </a:cubicBezTo>
                  <a:cubicBezTo>
                    <a:pt x="4308" y="6736"/>
                    <a:pt x="4310" y="6610"/>
                    <a:pt x="4308" y="6474"/>
                  </a:cubicBezTo>
                  <a:cubicBezTo>
                    <a:pt x="4303" y="6089"/>
                    <a:pt x="4311" y="5958"/>
                    <a:pt x="4342" y="5895"/>
                  </a:cubicBezTo>
                  <a:cubicBezTo>
                    <a:pt x="4361" y="5859"/>
                    <a:pt x="4369" y="5837"/>
                    <a:pt x="4368" y="5814"/>
                  </a:cubicBezTo>
                  <a:cubicBezTo>
                    <a:pt x="4367" y="5791"/>
                    <a:pt x="4358" y="5768"/>
                    <a:pt x="4337" y="5730"/>
                  </a:cubicBezTo>
                  <a:cubicBezTo>
                    <a:pt x="4317" y="5692"/>
                    <a:pt x="4306" y="5648"/>
                    <a:pt x="4302" y="5521"/>
                  </a:cubicBezTo>
                  <a:cubicBezTo>
                    <a:pt x="4298" y="5394"/>
                    <a:pt x="4301" y="5185"/>
                    <a:pt x="4308" y="4819"/>
                  </a:cubicBezTo>
                  <a:cubicBezTo>
                    <a:pt x="4312" y="4612"/>
                    <a:pt x="4317" y="4447"/>
                    <a:pt x="4322" y="4318"/>
                  </a:cubicBezTo>
                  <a:cubicBezTo>
                    <a:pt x="4328" y="4186"/>
                    <a:pt x="4334" y="4095"/>
                    <a:pt x="4342" y="4032"/>
                  </a:cubicBezTo>
                  <a:cubicBezTo>
                    <a:pt x="4350" y="3970"/>
                    <a:pt x="4359" y="3935"/>
                    <a:pt x="4370" y="3929"/>
                  </a:cubicBezTo>
                  <a:cubicBezTo>
                    <a:pt x="4376" y="3925"/>
                    <a:pt x="4382" y="3929"/>
                    <a:pt x="4389" y="3937"/>
                  </a:cubicBezTo>
                  <a:cubicBezTo>
                    <a:pt x="4396" y="3946"/>
                    <a:pt x="4404" y="3960"/>
                    <a:pt x="4412" y="3978"/>
                  </a:cubicBezTo>
                  <a:cubicBezTo>
                    <a:pt x="4444" y="4051"/>
                    <a:pt x="4451" y="4050"/>
                    <a:pt x="4504" y="3959"/>
                  </a:cubicBezTo>
                  <a:cubicBezTo>
                    <a:pt x="4556" y="3870"/>
                    <a:pt x="4558" y="3855"/>
                    <a:pt x="4518" y="3806"/>
                  </a:cubicBezTo>
                  <a:cubicBezTo>
                    <a:pt x="4471" y="3748"/>
                    <a:pt x="4484" y="3687"/>
                    <a:pt x="4537" y="3660"/>
                  </a:cubicBezTo>
                  <a:cubicBezTo>
                    <a:pt x="4555" y="3651"/>
                    <a:pt x="4578" y="3645"/>
                    <a:pt x="4604" y="3645"/>
                  </a:cubicBezTo>
                  <a:cubicBezTo>
                    <a:pt x="4647" y="3645"/>
                    <a:pt x="4670" y="3643"/>
                    <a:pt x="4684" y="3617"/>
                  </a:cubicBezTo>
                  <a:cubicBezTo>
                    <a:pt x="4698" y="3591"/>
                    <a:pt x="4704" y="3542"/>
                    <a:pt x="4712" y="3450"/>
                  </a:cubicBezTo>
                  <a:cubicBezTo>
                    <a:pt x="4721" y="3342"/>
                    <a:pt x="4729" y="3199"/>
                    <a:pt x="4729" y="3131"/>
                  </a:cubicBezTo>
                  <a:cubicBezTo>
                    <a:pt x="4730" y="3092"/>
                    <a:pt x="4733" y="3059"/>
                    <a:pt x="4741" y="3028"/>
                  </a:cubicBezTo>
                  <a:cubicBezTo>
                    <a:pt x="4741" y="3026"/>
                    <a:pt x="4742" y="3026"/>
                    <a:pt x="4742" y="3024"/>
                  </a:cubicBezTo>
                  <a:cubicBezTo>
                    <a:pt x="4749" y="2994"/>
                    <a:pt x="4758" y="2967"/>
                    <a:pt x="4769" y="2953"/>
                  </a:cubicBezTo>
                  <a:cubicBezTo>
                    <a:pt x="4771" y="2950"/>
                    <a:pt x="4778" y="2947"/>
                    <a:pt x="4781" y="2944"/>
                  </a:cubicBezTo>
                  <a:cubicBezTo>
                    <a:pt x="4810" y="2909"/>
                    <a:pt x="4849" y="2886"/>
                    <a:pt x="4900" y="2882"/>
                  </a:cubicBezTo>
                  <a:cubicBezTo>
                    <a:pt x="5154" y="2863"/>
                    <a:pt x="5130" y="2897"/>
                    <a:pt x="5151" y="2540"/>
                  </a:cubicBezTo>
                  <a:cubicBezTo>
                    <a:pt x="5161" y="2363"/>
                    <a:pt x="5186" y="2196"/>
                    <a:pt x="5205" y="2169"/>
                  </a:cubicBezTo>
                  <a:cubicBezTo>
                    <a:pt x="5229" y="2135"/>
                    <a:pt x="5283" y="2131"/>
                    <a:pt x="5377" y="2160"/>
                  </a:cubicBezTo>
                  <a:cubicBezTo>
                    <a:pt x="5467" y="2188"/>
                    <a:pt x="5552" y="2185"/>
                    <a:pt x="5622" y="2154"/>
                  </a:cubicBezTo>
                  <a:cubicBezTo>
                    <a:pt x="5705" y="2116"/>
                    <a:pt x="5746" y="2119"/>
                    <a:pt x="5798" y="2166"/>
                  </a:cubicBezTo>
                  <a:cubicBezTo>
                    <a:pt x="5853" y="2216"/>
                    <a:pt x="5881" y="2219"/>
                    <a:pt x="5946" y="2173"/>
                  </a:cubicBezTo>
                  <a:cubicBezTo>
                    <a:pt x="5991" y="2142"/>
                    <a:pt x="6052" y="2129"/>
                    <a:pt x="6083" y="2145"/>
                  </a:cubicBezTo>
                  <a:cubicBezTo>
                    <a:pt x="6126" y="2168"/>
                    <a:pt x="6142" y="2149"/>
                    <a:pt x="6155" y="2059"/>
                  </a:cubicBezTo>
                  <a:cubicBezTo>
                    <a:pt x="6174" y="1933"/>
                    <a:pt x="6266" y="1769"/>
                    <a:pt x="6293" y="1814"/>
                  </a:cubicBezTo>
                  <a:cubicBezTo>
                    <a:pt x="6302" y="1830"/>
                    <a:pt x="6343" y="1813"/>
                    <a:pt x="6383" y="1777"/>
                  </a:cubicBezTo>
                  <a:cubicBezTo>
                    <a:pt x="6423" y="1742"/>
                    <a:pt x="6530" y="1700"/>
                    <a:pt x="6620" y="1683"/>
                  </a:cubicBezTo>
                  <a:cubicBezTo>
                    <a:pt x="6764" y="1655"/>
                    <a:pt x="6792" y="1663"/>
                    <a:pt x="6839" y="1743"/>
                  </a:cubicBezTo>
                  <a:cubicBezTo>
                    <a:pt x="6876" y="1806"/>
                    <a:pt x="6928" y="1833"/>
                    <a:pt x="7000" y="1829"/>
                  </a:cubicBezTo>
                  <a:cubicBezTo>
                    <a:pt x="7103" y="1823"/>
                    <a:pt x="7105" y="1826"/>
                    <a:pt x="7114" y="1997"/>
                  </a:cubicBezTo>
                  <a:cubicBezTo>
                    <a:pt x="7119" y="2098"/>
                    <a:pt x="7136" y="2168"/>
                    <a:pt x="7154" y="2164"/>
                  </a:cubicBezTo>
                  <a:cubicBezTo>
                    <a:pt x="7355" y="2122"/>
                    <a:pt x="7460" y="2226"/>
                    <a:pt x="7396" y="2401"/>
                  </a:cubicBezTo>
                  <a:cubicBezTo>
                    <a:pt x="7380" y="2445"/>
                    <a:pt x="7377" y="2499"/>
                    <a:pt x="7390" y="2521"/>
                  </a:cubicBezTo>
                  <a:cubicBezTo>
                    <a:pt x="7402" y="2543"/>
                    <a:pt x="7418" y="2623"/>
                    <a:pt x="7422" y="2697"/>
                  </a:cubicBezTo>
                  <a:cubicBezTo>
                    <a:pt x="7434" y="2873"/>
                    <a:pt x="7484" y="2891"/>
                    <a:pt x="7873" y="2869"/>
                  </a:cubicBezTo>
                  <a:lnTo>
                    <a:pt x="8178" y="2852"/>
                  </a:lnTo>
                  <a:lnTo>
                    <a:pt x="8178" y="2727"/>
                  </a:lnTo>
                  <a:cubicBezTo>
                    <a:pt x="8178" y="2658"/>
                    <a:pt x="8185" y="2585"/>
                    <a:pt x="8195" y="2568"/>
                  </a:cubicBezTo>
                  <a:cubicBezTo>
                    <a:pt x="8205" y="2552"/>
                    <a:pt x="8218" y="2472"/>
                    <a:pt x="8223" y="2390"/>
                  </a:cubicBezTo>
                  <a:cubicBezTo>
                    <a:pt x="8235" y="2199"/>
                    <a:pt x="8272" y="2137"/>
                    <a:pt x="8327" y="2214"/>
                  </a:cubicBezTo>
                  <a:cubicBezTo>
                    <a:pt x="8357" y="2256"/>
                    <a:pt x="8378" y="2258"/>
                    <a:pt x="8404" y="2222"/>
                  </a:cubicBezTo>
                  <a:cubicBezTo>
                    <a:pt x="8459" y="2145"/>
                    <a:pt x="8656" y="2104"/>
                    <a:pt x="8678" y="2164"/>
                  </a:cubicBezTo>
                  <a:cubicBezTo>
                    <a:pt x="8689" y="2193"/>
                    <a:pt x="8707" y="2207"/>
                    <a:pt x="8719" y="2194"/>
                  </a:cubicBezTo>
                  <a:cubicBezTo>
                    <a:pt x="8731" y="2182"/>
                    <a:pt x="8823" y="2158"/>
                    <a:pt x="8924" y="2143"/>
                  </a:cubicBezTo>
                  <a:cubicBezTo>
                    <a:pt x="9073" y="2120"/>
                    <a:pt x="9116" y="2130"/>
                    <a:pt x="9158" y="2194"/>
                  </a:cubicBezTo>
                  <a:cubicBezTo>
                    <a:pt x="9206" y="2268"/>
                    <a:pt x="9215" y="2269"/>
                    <a:pt x="9307" y="2194"/>
                  </a:cubicBezTo>
                  <a:cubicBezTo>
                    <a:pt x="9389" y="2128"/>
                    <a:pt x="9451" y="2122"/>
                    <a:pt x="9694" y="2147"/>
                  </a:cubicBezTo>
                  <a:cubicBezTo>
                    <a:pt x="9854" y="2164"/>
                    <a:pt x="10088" y="2174"/>
                    <a:pt x="10215" y="2171"/>
                  </a:cubicBezTo>
                  <a:cubicBezTo>
                    <a:pt x="10658" y="2161"/>
                    <a:pt x="11129" y="2157"/>
                    <a:pt x="11452" y="2162"/>
                  </a:cubicBezTo>
                  <a:cubicBezTo>
                    <a:pt x="11941" y="2169"/>
                    <a:pt x="12994" y="2126"/>
                    <a:pt x="13011" y="2098"/>
                  </a:cubicBezTo>
                  <a:cubicBezTo>
                    <a:pt x="13019" y="2084"/>
                    <a:pt x="13025" y="1935"/>
                    <a:pt x="13026" y="1765"/>
                  </a:cubicBezTo>
                  <a:lnTo>
                    <a:pt x="13027" y="1453"/>
                  </a:lnTo>
                  <a:lnTo>
                    <a:pt x="13136" y="1440"/>
                  </a:lnTo>
                  <a:cubicBezTo>
                    <a:pt x="13196" y="1433"/>
                    <a:pt x="13334" y="1415"/>
                    <a:pt x="13442" y="1401"/>
                  </a:cubicBezTo>
                  <a:cubicBezTo>
                    <a:pt x="13550" y="1388"/>
                    <a:pt x="13692" y="1395"/>
                    <a:pt x="13756" y="1419"/>
                  </a:cubicBezTo>
                  <a:cubicBezTo>
                    <a:pt x="13832" y="1446"/>
                    <a:pt x="13887" y="1445"/>
                    <a:pt x="13916" y="1414"/>
                  </a:cubicBezTo>
                  <a:cubicBezTo>
                    <a:pt x="13946" y="1382"/>
                    <a:pt x="14024" y="1381"/>
                    <a:pt x="14155" y="1412"/>
                  </a:cubicBezTo>
                  <a:cubicBezTo>
                    <a:pt x="14262" y="1437"/>
                    <a:pt x="14354" y="1444"/>
                    <a:pt x="14360" y="1427"/>
                  </a:cubicBezTo>
                  <a:cubicBezTo>
                    <a:pt x="14366" y="1410"/>
                    <a:pt x="14423" y="1412"/>
                    <a:pt x="14487" y="1431"/>
                  </a:cubicBezTo>
                  <a:cubicBezTo>
                    <a:pt x="14551" y="1451"/>
                    <a:pt x="14613" y="1458"/>
                    <a:pt x="14626" y="1444"/>
                  </a:cubicBezTo>
                  <a:cubicBezTo>
                    <a:pt x="14666" y="1402"/>
                    <a:pt x="14925" y="1427"/>
                    <a:pt x="14954" y="1477"/>
                  </a:cubicBezTo>
                  <a:cubicBezTo>
                    <a:pt x="14969" y="1502"/>
                    <a:pt x="15024" y="1524"/>
                    <a:pt x="15078" y="1524"/>
                  </a:cubicBezTo>
                  <a:cubicBezTo>
                    <a:pt x="15153" y="1524"/>
                    <a:pt x="15181" y="1499"/>
                    <a:pt x="15205" y="1410"/>
                  </a:cubicBezTo>
                  <a:cubicBezTo>
                    <a:pt x="15230" y="1320"/>
                    <a:pt x="15229" y="1284"/>
                    <a:pt x="15199" y="1242"/>
                  </a:cubicBezTo>
                  <a:cubicBezTo>
                    <a:pt x="15149" y="1172"/>
                    <a:pt x="15150" y="1042"/>
                    <a:pt x="15201" y="969"/>
                  </a:cubicBezTo>
                  <a:cubicBezTo>
                    <a:pt x="15233" y="924"/>
                    <a:pt x="15235" y="895"/>
                    <a:pt x="15210" y="845"/>
                  </a:cubicBezTo>
                  <a:cubicBezTo>
                    <a:pt x="15134" y="689"/>
                    <a:pt x="15222" y="669"/>
                    <a:pt x="16017" y="660"/>
                  </a:cubicBezTo>
                  <a:cubicBezTo>
                    <a:pt x="16468" y="655"/>
                    <a:pt x="16796" y="669"/>
                    <a:pt x="16805" y="694"/>
                  </a:cubicBezTo>
                  <a:cubicBezTo>
                    <a:pt x="16814" y="719"/>
                    <a:pt x="16842" y="714"/>
                    <a:pt x="16872" y="681"/>
                  </a:cubicBezTo>
                  <a:cubicBezTo>
                    <a:pt x="16947" y="602"/>
                    <a:pt x="16994" y="696"/>
                    <a:pt x="16998" y="937"/>
                  </a:cubicBezTo>
                  <a:cubicBezTo>
                    <a:pt x="16999" y="1044"/>
                    <a:pt x="17002" y="1220"/>
                    <a:pt x="17004" y="1328"/>
                  </a:cubicBezTo>
                  <a:lnTo>
                    <a:pt x="17008" y="1524"/>
                  </a:lnTo>
                  <a:lnTo>
                    <a:pt x="17076" y="1449"/>
                  </a:lnTo>
                  <a:cubicBezTo>
                    <a:pt x="17123" y="1396"/>
                    <a:pt x="17178" y="1380"/>
                    <a:pt x="17253" y="1397"/>
                  </a:cubicBezTo>
                  <a:lnTo>
                    <a:pt x="17361" y="1423"/>
                  </a:lnTo>
                  <a:lnTo>
                    <a:pt x="17361" y="1083"/>
                  </a:lnTo>
                  <a:cubicBezTo>
                    <a:pt x="17361" y="862"/>
                    <a:pt x="17373" y="731"/>
                    <a:pt x="17395" y="707"/>
                  </a:cubicBezTo>
                  <a:cubicBezTo>
                    <a:pt x="17414" y="687"/>
                    <a:pt x="17597" y="674"/>
                    <a:pt x="17802" y="677"/>
                  </a:cubicBezTo>
                  <a:lnTo>
                    <a:pt x="18177" y="683"/>
                  </a:lnTo>
                  <a:lnTo>
                    <a:pt x="18177" y="537"/>
                  </a:lnTo>
                  <a:cubicBezTo>
                    <a:pt x="18177" y="457"/>
                    <a:pt x="18187" y="365"/>
                    <a:pt x="18199" y="333"/>
                  </a:cubicBezTo>
                  <a:cubicBezTo>
                    <a:pt x="18211" y="301"/>
                    <a:pt x="18216" y="213"/>
                    <a:pt x="18209" y="138"/>
                  </a:cubicBezTo>
                  <a:lnTo>
                    <a:pt x="18197" y="0"/>
                  </a:lnTo>
                  <a:lnTo>
                    <a:pt x="10800" y="0"/>
                  </a:lnTo>
                  <a:lnTo>
                    <a:pt x="9098" y="0"/>
                  </a:lnTo>
                  <a:lnTo>
                    <a:pt x="0" y="0"/>
                  </a:lnTo>
                  <a:close/>
                  <a:moveTo>
                    <a:pt x="19181" y="0"/>
                  </a:moveTo>
                  <a:lnTo>
                    <a:pt x="19181" y="112"/>
                  </a:lnTo>
                  <a:cubicBezTo>
                    <a:pt x="19181" y="174"/>
                    <a:pt x="19169" y="239"/>
                    <a:pt x="19153" y="256"/>
                  </a:cubicBezTo>
                  <a:cubicBezTo>
                    <a:pt x="19133" y="276"/>
                    <a:pt x="19134" y="304"/>
                    <a:pt x="19154" y="346"/>
                  </a:cubicBezTo>
                  <a:cubicBezTo>
                    <a:pt x="19171" y="380"/>
                    <a:pt x="19180" y="467"/>
                    <a:pt x="19176" y="537"/>
                  </a:cubicBezTo>
                  <a:cubicBezTo>
                    <a:pt x="19168" y="654"/>
                    <a:pt x="19177" y="666"/>
                    <a:pt x="19263" y="677"/>
                  </a:cubicBezTo>
                  <a:cubicBezTo>
                    <a:pt x="19315" y="684"/>
                    <a:pt x="19391" y="701"/>
                    <a:pt x="19431" y="714"/>
                  </a:cubicBezTo>
                  <a:cubicBezTo>
                    <a:pt x="19472" y="726"/>
                    <a:pt x="19513" y="712"/>
                    <a:pt x="19522" y="686"/>
                  </a:cubicBezTo>
                  <a:cubicBezTo>
                    <a:pt x="19534" y="655"/>
                    <a:pt x="19620" y="647"/>
                    <a:pt x="19761" y="664"/>
                  </a:cubicBezTo>
                  <a:cubicBezTo>
                    <a:pt x="20029" y="696"/>
                    <a:pt x="20052" y="735"/>
                    <a:pt x="20044" y="1124"/>
                  </a:cubicBezTo>
                  <a:lnTo>
                    <a:pt x="20037" y="1403"/>
                  </a:lnTo>
                  <a:lnTo>
                    <a:pt x="20222" y="1410"/>
                  </a:lnTo>
                  <a:cubicBezTo>
                    <a:pt x="20323" y="1413"/>
                    <a:pt x="20417" y="1435"/>
                    <a:pt x="20433" y="1461"/>
                  </a:cubicBezTo>
                  <a:cubicBezTo>
                    <a:pt x="20449" y="1488"/>
                    <a:pt x="20465" y="1655"/>
                    <a:pt x="20467" y="1829"/>
                  </a:cubicBezTo>
                  <a:lnTo>
                    <a:pt x="20472" y="2147"/>
                  </a:lnTo>
                  <a:lnTo>
                    <a:pt x="20662" y="2141"/>
                  </a:lnTo>
                  <a:cubicBezTo>
                    <a:pt x="20767" y="2138"/>
                    <a:pt x="20867" y="2156"/>
                    <a:pt x="20886" y="2181"/>
                  </a:cubicBezTo>
                  <a:cubicBezTo>
                    <a:pt x="20923" y="2231"/>
                    <a:pt x="20905" y="2565"/>
                    <a:pt x="20861" y="2661"/>
                  </a:cubicBezTo>
                  <a:cubicBezTo>
                    <a:pt x="20846" y="2693"/>
                    <a:pt x="20846" y="2724"/>
                    <a:pt x="20861" y="2740"/>
                  </a:cubicBezTo>
                  <a:cubicBezTo>
                    <a:pt x="20893" y="2774"/>
                    <a:pt x="20925" y="3041"/>
                    <a:pt x="20904" y="3099"/>
                  </a:cubicBezTo>
                  <a:cubicBezTo>
                    <a:pt x="20895" y="3124"/>
                    <a:pt x="20886" y="3253"/>
                    <a:pt x="20883" y="3387"/>
                  </a:cubicBezTo>
                  <a:cubicBezTo>
                    <a:pt x="20878" y="3723"/>
                    <a:pt x="20842" y="3783"/>
                    <a:pt x="20648" y="3778"/>
                  </a:cubicBezTo>
                  <a:cubicBezTo>
                    <a:pt x="20561" y="3776"/>
                    <a:pt x="20478" y="3786"/>
                    <a:pt x="20465" y="3800"/>
                  </a:cubicBezTo>
                  <a:cubicBezTo>
                    <a:pt x="20451" y="3814"/>
                    <a:pt x="20444" y="3894"/>
                    <a:pt x="20448" y="3978"/>
                  </a:cubicBezTo>
                  <a:cubicBezTo>
                    <a:pt x="20482" y="4698"/>
                    <a:pt x="20486" y="5025"/>
                    <a:pt x="20460" y="5053"/>
                  </a:cubicBezTo>
                  <a:cubicBezTo>
                    <a:pt x="20444" y="5070"/>
                    <a:pt x="20436" y="5101"/>
                    <a:pt x="20444" y="5124"/>
                  </a:cubicBezTo>
                  <a:cubicBezTo>
                    <a:pt x="20466" y="5182"/>
                    <a:pt x="20368" y="5261"/>
                    <a:pt x="20307" y="5236"/>
                  </a:cubicBezTo>
                  <a:cubicBezTo>
                    <a:pt x="20232" y="5205"/>
                    <a:pt x="20185" y="5274"/>
                    <a:pt x="20175" y="5427"/>
                  </a:cubicBezTo>
                  <a:cubicBezTo>
                    <a:pt x="20169" y="5521"/>
                    <a:pt x="20148" y="5567"/>
                    <a:pt x="20105" y="5584"/>
                  </a:cubicBezTo>
                  <a:cubicBezTo>
                    <a:pt x="20049" y="5606"/>
                    <a:pt x="20045" y="5633"/>
                    <a:pt x="20045" y="5953"/>
                  </a:cubicBezTo>
                  <a:cubicBezTo>
                    <a:pt x="20045" y="6144"/>
                    <a:pt x="20047" y="6366"/>
                    <a:pt x="20049" y="6448"/>
                  </a:cubicBezTo>
                  <a:lnTo>
                    <a:pt x="20051" y="6598"/>
                  </a:lnTo>
                  <a:lnTo>
                    <a:pt x="20438" y="6605"/>
                  </a:lnTo>
                  <a:cubicBezTo>
                    <a:pt x="20651" y="6608"/>
                    <a:pt x="20868" y="6603"/>
                    <a:pt x="20920" y="6596"/>
                  </a:cubicBezTo>
                  <a:cubicBezTo>
                    <a:pt x="20972" y="6589"/>
                    <a:pt x="21100" y="6584"/>
                    <a:pt x="21203" y="6583"/>
                  </a:cubicBezTo>
                  <a:cubicBezTo>
                    <a:pt x="21354" y="6582"/>
                    <a:pt x="21396" y="6598"/>
                    <a:pt x="21420" y="6663"/>
                  </a:cubicBezTo>
                  <a:cubicBezTo>
                    <a:pt x="21443" y="6727"/>
                    <a:pt x="21437" y="6759"/>
                    <a:pt x="21387" y="6824"/>
                  </a:cubicBezTo>
                  <a:cubicBezTo>
                    <a:pt x="21349" y="6873"/>
                    <a:pt x="21331" y="6931"/>
                    <a:pt x="21341" y="6974"/>
                  </a:cubicBezTo>
                  <a:cubicBezTo>
                    <a:pt x="21345" y="6991"/>
                    <a:pt x="21344" y="7006"/>
                    <a:pt x="21343" y="7022"/>
                  </a:cubicBezTo>
                  <a:cubicBezTo>
                    <a:pt x="21371" y="6985"/>
                    <a:pt x="21411" y="6951"/>
                    <a:pt x="21454" y="6925"/>
                  </a:cubicBezTo>
                  <a:cubicBezTo>
                    <a:pt x="21455" y="6924"/>
                    <a:pt x="21455" y="6923"/>
                    <a:pt x="21456" y="6923"/>
                  </a:cubicBezTo>
                  <a:cubicBezTo>
                    <a:pt x="21460" y="6920"/>
                    <a:pt x="21464" y="6919"/>
                    <a:pt x="21468" y="6916"/>
                  </a:cubicBezTo>
                  <a:cubicBezTo>
                    <a:pt x="21472" y="6914"/>
                    <a:pt x="21476" y="6914"/>
                    <a:pt x="21480" y="6912"/>
                  </a:cubicBezTo>
                  <a:cubicBezTo>
                    <a:pt x="21490" y="6907"/>
                    <a:pt x="21501" y="6900"/>
                    <a:pt x="21510" y="6897"/>
                  </a:cubicBezTo>
                  <a:cubicBezTo>
                    <a:pt x="21510" y="6897"/>
                    <a:pt x="21511" y="6895"/>
                    <a:pt x="21512" y="6895"/>
                  </a:cubicBezTo>
                  <a:cubicBezTo>
                    <a:pt x="21532" y="6888"/>
                    <a:pt x="21549" y="6886"/>
                    <a:pt x="21559" y="6893"/>
                  </a:cubicBezTo>
                  <a:cubicBezTo>
                    <a:pt x="21563" y="6896"/>
                    <a:pt x="21567" y="6892"/>
                    <a:pt x="21570" y="6878"/>
                  </a:cubicBezTo>
                  <a:cubicBezTo>
                    <a:pt x="21574" y="6861"/>
                    <a:pt x="21577" y="6812"/>
                    <a:pt x="21580" y="6759"/>
                  </a:cubicBezTo>
                  <a:cubicBezTo>
                    <a:pt x="21585" y="6675"/>
                    <a:pt x="21590" y="6554"/>
                    <a:pt x="21593" y="6334"/>
                  </a:cubicBezTo>
                  <a:cubicBezTo>
                    <a:pt x="21599" y="5856"/>
                    <a:pt x="21599" y="4993"/>
                    <a:pt x="21599" y="3460"/>
                  </a:cubicBezTo>
                  <a:lnTo>
                    <a:pt x="21599" y="0"/>
                  </a:lnTo>
                  <a:lnTo>
                    <a:pt x="19181" y="0"/>
                  </a:lnTo>
                  <a:close/>
                  <a:moveTo>
                    <a:pt x="20627" y="6747"/>
                  </a:moveTo>
                  <a:cubicBezTo>
                    <a:pt x="20625" y="6750"/>
                    <a:pt x="20627" y="6760"/>
                    <a:pt x="20632" y="6774"/>
                  </a:cubicBezTo>
                  <a:cubicBezTo>
                    <a:pt x="20642" y="6802"/>
                    <a:pt x="20637" y="6838"/>
                    <a:pt x="20622" y="6854"/>
                  </a:cubicBezTo>
                  <a:cubicBezTo>
                    <a:pt x="20606" y="6870"/>
                    <a:pt x="20601" y="6904"/>
                    <a:pt x="20610" y="6929"/>
                  </a:cubicBezTo>
                  <a:cubicBezTo>
                    <a:pt x="20619" y="6955"/>
                    <a:pt x="20634" y="6964"/>
                    <a:pt x="20643" y="6949"/>
                  </a:cubicBezTo>
                  <a:cubicBezTo>
                    <a:pt x="20672" y="6899"/>
                    <a:pt x="20671" y="6786"/>
                    <a:pt x="20642" y="6755"/>
                  </a:cubicBezTo>
                  <a:cubicBezTo>
                    <a:pt x="20634" y="6746"/>
                    <a:pt x="20629" y="6743"/>
                    <a:pt x="20627" y="6747"/>
                  </a:cubicBezTo>
                  <a:close/>
                  <a:moveTo>
                    <a:pt x="21593" y="7116"/>
                  </a:moveTo>
                  <a:cubicBezTo>
                    <a:pt x="21589" y="7111"/>
                    <a:pt x="21579" y="7134"/>
                    <a:pt x="21561" y="7172"/>
                  </a:cubicBezTo>
                  <a:cubicBezTo>
                    <a:pt x="21560" y="7174"/>
                    <a:pt x="21560" y="7172"/>
                    <a:pt x="21559" y="7174"/>
                  </a:cubicBezTo>
                  <a:cubicBezTo>
                    <a:pt x="21559" y="7175"/>
                    <a:pt x="21559" y="7176"/>
                    <a:pt x="21559" y="7176"/>
                  </a:cubicBezTo>
                  <a:cubicBezTo>
                    <a:pt x="21558" y="7177"/>
                    <a:pt x="21558" y="7178"/>
                    <a:pt x="21558" y="7179"/>
                  </a:cubicBezTo>
                  <a:cubicBezTo>
                    <a:pt x="21536" y="7227"/>
                    <a:pt x="21518" y="7295"/>
                    <a:pt x="21518" y="7329"/>
                  </a:cubicBezTo>
                  <a:cubicBezTo>
                    <a:pt x="21518" y="7357"/>
                    <a:pt x="21523" y="7369"/>
                    <a:pt x="21528" y="7376"/>
                  </a:cubicBezTo>
                  <a:cubicBezTo>
                    <a:pt x="21530" y="7377"/>
                    <a:pt x="21530" y="7380"/>
                    <a:pt x="21531" y="7381"/>
                  </a:cubicBezTo>
                  <a:cubicBezTo>
                    <a:pt x="21534" y="7382"/>
                    <a:pt x="21537" y="7378"/>
                    <a:pt x="21540" y="7376"/>
                  </a:cubicBezTo>
                  <a:cubicBezTo>
                    <a:pt x="21544" y="7375"/>
                    <a:pt x="21549" y="7373"/>
                    <a:pt x="21554" y="7368"/>
                  </a:cubicBezTo>
                  <a:cubicBezTo>
                    <a:pt x="21554" y="7367"/>
                    <a:pt x="21554" y="7366"/>
                    <a:pt x="21554" y="7365"/>
                  </a:cubicBezTo>
                  <a:cubicBezTo>
                    <a:pt x="21571" y="7339"/>
                    <a:pt x="21589" y="7284"/>
                    <a:pt x="21593" y="7219"/>
                  </a:cubicBezTo>
                  <a:cubicBezTo>
                    <a:pt x="21597" y="7155"/>
                    <a:pt x="21597" y="7122"/>
                    <a:pt x="21593" y="7116"/>
                  </a:cubicBezTo>
                  <a:close/>
                  <a:moveTo>
                    <a:pt x="21599" y="8745"/>
                  </a:moveTo>
                  <a:lnTo>
                    <a:pt x="21558" y="8879"/>
                  </a:lnTo>
                  <a:cubicBezTo>
                    <a:pt x="21527" y="8979"/>
                    <a:pt x="21526" y="9027"/>
                    <a:pt x="21549" y="9074"/>
                  </a:cubicBezTo>
                  <a:cubicBezTo>
                    <a:pt x="21595" y="9168"/>
                    <a:pt x="21600" y="9157"/>
                    <a:pt x="21599" y="8943"/>
                  </a:cubicBezTo>
                  <a:lnTo>
                    <a:pt x="21599" y="8745"/>
                  </a:lnTo>
                  <a:close/>
                  <a:moveTo>
                    <a:pt x="21317" y="9253"/>
                  </a:moveTo>
                  <a:cubicBezTo>
                    <a:pt x="21307" y="9256"/>
                    <a:pt x="21301" y="9265"/>
                    <a:pt x="21301" y="9278"/>
                  </a:cubicBezTo>
                  <a:cubicBezTo>
                    <a:pt x="21301" y="9301"/>
                    <a:pt x="21334" y="9371"/>
                    <a:pt x="21374" y="9435"/>
                  </a:cubicBezTo>
                  <a:cubicBezTo>
                    <a:pt x="21432" y="9526"/>
                    <a:pt x="21446" y="9584"/>
                    <a:pt x="21408" y="9618"/>
                  </a:cubicBezTo>
                  <a:cubicBezTo>
                    <a:pt x="21390" y="9635"/>
                    <a:pt x="21357" y="9645"/>
                    <a:pt x="21311" y="9650"/>
                  </a:cubicBezTo>
                  <a:cubicBezTo>
                    <a:pt x="21265" y="9656"/>
                    <a:pt x="21205" y="9656"/>
                    <a:pt x="21130" y="9652"/>
                  </a:cubicBezTo>
                  <a:cubicBezTo>
                    <a:pt x="20992" y="9645"/>
                    <a:pt x="20869" y="9620"/>
                    <a:pt x="20854" y="9596"/>
                  </a:cubicBezTo>
                  <a:cubicBezTo>
                    <a:pt x="20840" y="9573"/>
                    <a:pt x="20763" y="9553"/>
                    <a:pt x="20685" y="9553"/>
                  </a:cubicBezTo>
                  <a:cubicBezTo>
                    <a:pt x="20607" y="9553"/>
                    <a:pt x="20536" y="9534"/>
                    <a:pt x="20527" y="9508"/>
                  </a:cubicBezTo>
                  <a:cubicBezTo>
                    <a:pt x="20517" y="9483"/>
                    <a:pt x="20491" y="9461"/>
                    <a:pt x="20469" y="9461"/>
                  </a:cubicBezTo>
                  <a:cubicBezTo>
                    <a:pt x="20457" y="9461"/>
                    <a:pt x="20449" y="9468"/>
                    <a:pt x="20444" y="9476"/>
                  </a:cubicBezTo>
                  <a:cubicBezTo>
                    <a:pt x="20441" y="9484"/>
                    <a:pt x="20440" y="9496"/>
                    <a:pt x="20444" y="9508"/>
                  </a:cubicBezTo>
                  <a:cubicBezTo>
                    <a:pt x="20454" y="9534"/>
                    <a:pt x="20465" y="9714"/>
                    <a:pt x="20469" y="9908"/>
                  </a:cubicBezTo>
                  <a:lnTo>
                    <a:pt x="20475" y="10261"/>
                  </a:lnTo>
                  <a:lnTo>
                    <a:pt x="20641" y="10258"/>
                  </a:lnTo>
                  <a:cubicBezTo>
                    <a:pt x="20753" y="10256"/>
                    <a:pt x="20819" y="10268"/>
                    <a:pt x="20857" y="10325"/>
                  </a:cubicBezTo>
                  <a:cubicBezTo>
                    <a:pt x="20895" y="10382"/>
                    <a:pt x="20906" y="10485"/>
                    <a:pt x="20912" y="10667"/>
                  </a:cubicBezTo>
                  <a:cubicBezTo>
                    <a:pt x="20918" y="10828"/>
                    <a:pt x="20934" y="10972"/>
                    <a:pt x="20948" y="10987"/>
                  </a:cubicBezTo>
                  <a:cubicBezTo>
                    <a:pt x="20962" y="11002"/>
                    <a:pt x="21044" y="11010"/>
                    <a:pt x="21130" y="11004"/>
                  </a:cubicBezTo>
                  <a:cubicBezTo>
                    <a:pt x="21216" y="10998"/>
                    <a:pt x="21300" y="11013"/>
                    <a:pt x="21319" y="11039"/>
                  </a:cubicBezTo>
                  <a:cubicBezTo>
                    <a:pt x="21340" y="11069"/>
                    <a:pt x="21350" y="11194"/>
                    <a:pt x="21344" y="11402"/>
                  </a:cubicBezTo>
                  <a:cubicBezTo>
                    <a:pt x="21342" y="11486"/>
                    <a:pt x="21341" y="11551"/>
                    <a:pt x="21343" y="11602"/>
                  </a:cubicBezTo>
                  <a:cubicBezTo>
                    <a:pt x="21345" y="11653"/>
                    <a:pt x="21349" y="11689"/>
                    <a:pt x="21358" y="11713"/>
                  </a:cubicBezTo>
                  <a:cubicBezTo>
                    <a:pt x="21375" y="11762"/>
                    <a:pt x="21407" y="11761"/>
                    <a:pt x="21461" y="11737"/>
                  </a:cubicBezTo>
                  <a:cubicBezTo>
                    <a:pt x="21498" y="11721"/>
                    <a:pt x="21523" y="11738"/>
                    <a:pt x="21534" y="11787"/>
                  </a:cubicBezTo>
                  <a:cubicBezTo>
                    <a:pt x="21584" y="12011"/>
                    <a:pt x="21599" y="11745"/>
                    <a:pt x="21599" y="10596"/>
                  </a:cubicBezTo>
                  <a:cubicBezTo>
                    <a:pt x="21599" y="9971"/>
                    <a:pt x="21600" y="9657"/>
                    <a:pt x="21593" y="9500"/>
                  </a:cubicBezTo>
                  <a:cubicBezTo>
                    <a:pt x="21592" y="9486"/>
                    <a:pt x="21591" y="9489"/>
                    <a:pt x="21590" y="9478"/>
                  </a:cubicBezTo>
                  <a:cubicBezTo>
                    <a:pt x="21587" y="9423"/>
                    <a:pt x="21582" y="9379"/>
                    <a:pt x="21575" y="9364"/>
                  </a:cubicBezTo>
                  <a:cubicBezTo>
                    <a:pt x="21571" y="9355"/>
                    <a:pt x="21568" y="9352"/>
                    <a:pt x="21563" y="9351"/>
                  </a:cubicBezTo>
                  <a:cubicBezTo>
                    <a:pt x="21558" y="9351"/>
                    <a:pt x="21552" y="9353"/>
                    <a:pt x="21545" y="9356"/>
                  </a:cubicBezTo>
                  <a:cubicBezTo>
                    <a:pt x="21515" y="9369"/>
                    <a:pt x="21473" y="9357"/>
                    <a:pt x="21453" y="9328"/>
                  </a:cubicBezTo>
                  <a:cubicBezTo>
                    <a:pt x="21430" y="9296"/>
                    <a:pt x="21396" y="9275"/>
                    <a:pt x="21367" y="9263"/>
                  </a:cubicBezTo>
                  <a:cubicBezTo>
                    <a:pt x="21348" y="9256"/>
                    <a:pt x="21329" y="9249"/>
                    <a:pt x="21317" y="9253"/>
                  </a:cubicBezTo>
                  <a:close/>
                  <a:moveTo>
                    <a:pt x="18336" y="15638"/>
                  </a:moveTo>
                  <a:lnTo>
                    <a:pt x="18432" y="15763"/>
                  </a:lnTo>
                  <a:cubicBezTo>
                    <a:pt x="18510" y="15864"/>
                    <a:pt x="18523" y="15902"/>
                    <a:pt x="18502" y="15971"/>
                  </a:cubicBezTo>
                  <a:cubicBezTo>
                    <a:pt x="18487" y="16018"/>
                    <a:pt x="18451" y="16069"/>
                    <a:pt x="18421" y="16085"/>
                  </a:cubicBezTo>
                  <a:cubicBezTo>
                    <a:pt x="18284" y="16159"/>
                    <a:pt x="18432" y="16339"/>
                    <a:pt x="18628" y="16339"/>
                  </a:cubicBezTo>
                  <a:cubicBezTo>
                    <a:pt x="18744" y="16339"/>
                    <a:pt x="18796" y="16476"/>
                    <a:pt x="18736" y="16622"/>
                  </a:cubicBezTo>
                  <a:cubicBezTo>
                    <a:pt x="18712" y="16681"/>
                    <a:pt x="18701" y="16773"/>
                    <a:pt x="18710" y="16848"/>
                  </a:cubicBezTo>
                  <a:cubicBezTo>
                    <a:pt x="18730" y="17012"/>
                    <a:pt x="18677" y="17062"/>
                    <a:pt x="18604" y="16953"/>
                  </a:cubicBezTo>
                  <a:cubicBezTo>
                    <a:pt x="18573" y="16906"/>
                    <a:pt x="18556" y="16893"/>
                    <a:pt x="18566" y="16923"/>
                  </a:cubicBezTo>
                  <a:cubicBezTo>
                    <a:pt x="18597" y="17014"/>
                    <a:pt x="18547" y="17030"/>
                    <a:pt x="18177" y="17050"/>
                  </a:cubicBezTo>
                  <a:cubicBezTo>
                    <a:pt x="17880" y="17066"/>
                    <a:pt x="17817" y="17059"/>
                    <a:pt x="17805" y="17003"/>
                  </a:cubicBezTo>
                  <a:cubicBezTo>
                    <a:pt x="17791" y="16945"/>
                    <a:pt x="17781" y="16946"/>
                    <a:pt x="17738" y="17013"/>
                  </a:cubicBezTo>
                  <a:cubicBezTo>
                    <a:pt x="17695" y="17078"/>
                    <a:pt x="17670" y="17083"/>
                    <a:pt x="17593" y="17044"/>
                  </a:cubicBezTo>
                  <a:cubicBezTo>
                    <a:pt x="17527" y="17009"/>
                    <a:pt x="17492" y="17009"/>
                    <a:pt x="17471" y="17046"/>
                  </a:cubicBezTo>
                  <a:cubicBezTo>
                    <a:pt x="17449" y="17083"/>
                    <a:pt x="17428" y="17084"/>
                    <a:pt x="17394" y="17048"/>
                  </a:cubicBezTo>
                  <a:cubicBezTo>
                    <a:pt x="17363" y="17015"/>
                    <a:pt x="17324" y="17013"/>
                    <a:pt x="17280" y="17041"/>
                  </a:cubicBezTo>
                  <a:cubicBezTo>
                    <a:pt x="17243" y="17065"/>
                    <a:pt x="17154" y="17075"/>
                    <a:pt x="17084" y="17065"/>
                  </a:cubicBezTo>
                  <a:cubicBezTo>
                    <a:pt x="16971" y="17049"/>
                    <a:pt x="16959" y="17056"/>
                    <a:pt x="16981" y="17125"/>
                  </a:cubicBezTo>
                  <a:cubicBezTo>
                    <a:pt x="17015" y="17231"/>
                    <a:pt x="16982" y="17541"/>
                    <a:pt x="16934" y="17572"/>
                  </a:cubicBezTo>
                  <a:cubicBezTo>
                    <a:pt x="16913" y="17586"/>
                    <a:pt x="16868" y="17573"/>
                    <a:pt x="16834" y="17542"/>
                  </a:cubicBezTo>
                  <a:cubicBezTo>
                    <a:pt x="16801" y="17512"/>
                    <a:pt x="16726" y="17493"/>
                    <a:pt x="16669" y="17501"/>
                  </a:cubicBezTo>
                  <a:cubicBezTo>
                    <a:pt x="16582" y="17514"/>
                    <a:pt x="16563" y="17535"/>
                    <a:pt x="16555" y="17630"/>
                  </a:cubicBezTo>
                  <a:cubicBezTo>
                    <a:pt x="16549" y="17693"/>
                    <a:pt x="16535" y="17759"/>
                    <a:pt x="16525" y="17774"/>
                  </a:cubicBezTo>
                  <a:cubicBezTo>
                    <a:pt x="16488" y="17828"/>
                    <a:pt x="16042" y="17749"/>
                    <a:pt x="16049" y="17691"/>
                  </a:cubicBezTo>
                  <a:cubicBezTo>
                    <a:pt x="16057" y="17621"/>
                    <a:pt x="15894" y="17624"/>
                    <a:pt x="15842" y="17695"/>
                  </a:cubicBezTo>
                  <a:cubicBezTo>
                    <a:pt x="15821" y="17723"/>
                    <a:pt x="15704" y="17752"/>
                    <a:pt x="15583" y="17757"/>
                  </a:cubicBezTo>
                  <a:cubicBezTo>
                    <a:pt x="14590" y="17801"/>
                    <a:pt x="14291" y="17785"/>
                    <a:pt x="14290" y="17699"/>
                  </a:cubicBezTo>
                  <a:cubicBezTo>
                    <a:pt x="14289" y="17650"/>
                    <a:pt x="14453" y="17595"/>
                    <a:pt x="14698" y="17564"/>
                  </a:cubicBezTo>
                  <a:cubicBezTo>
                    <a:pt x="14780" y="17553"/>
                    <a:pt x="14867" y="17536"/>
                    <a:pt x="14889" y="17523"/>
                  </a:cubicBezTo>
                  <a:cubicBezTo>
                    <a:pt x="14911" y="17510"/>
                    <a:pt x="15331" y="17404"/>
                    <a:pt x="15823" y="17289"/>
                  </a:cubicBezTo>
                  <a:cubicBezTo>
                    <a:pt x="16314" y="17173"/>
                    <a:pt x="16720" y="17073"/>
                    <a:pt x="16724" y="17065"/>
                  </a:cubicBezTo>
                  <a:cubicBezTo>
                    <a:pt x="16729" y="17057"/>
                    <a:pt x="16737" y="16972"/>
                    <a:pt x="16741" y="16876"/>
                  </a:cubicBezTo>
                  <a:cubicBezTo>
                    <a:pt x="16745" y="16780"/>
                    <a:pt x="16758" y="16690"/>
                    <a:pt x="16771" y="16676"/>
                  </a:cubicBezTo>
                  <a:cubicBezTo>
                    <a:pt x="16785" y="16662"/>
                    <a:pt x="16919" y="16653"/>
                    <a:pt x="17071" y="16657"/>
                  </a:cubicBezTo>
                  <a:cubicBezTo>
                    <a:pt x="17547" y="16669"/>
                    <a:pt x="17800" y="16510"/>
                    <a:pt x="18118" y="15993"/>
                  </a:cubicBezTo>
                  <a:lnTo>
                    <a:pt x="18336" y="15638"/>
                  </a:lnTo>
                  <a:close/>
                  <a:moveTo>
                    <a:pt x="16403" y="17370"/>
                  </a:moveTo>
                  <a:cubicBezTo>
                    <a:pt x="16384" y="17383"/>
                    <a:pt x="16400" y="17392"/>
                    <a:pt x="16437" y="17392"/>
                  </a:cubicBezTo>
                  <a:cubicBezTo>
                    <a:pt x="16475" y="17392"/>
                    <a:pt x="16490" y="17383"/>
                    <a:pt x="16471" y="17370"/>
                  </a:cubicBezTo>
                  <a:cubicBezTo>
                    <a:pt x="16453" y="17357"/>
                    <a:pt x="16422" y="17357"/>
                    <a:pt x="16403" y="17370"/>
                  </a:cubicBezTo>
                  <a:close/>
                  <a:moveTo>
                    <a:pt x="14173" y="17688"/>
                  </a:moveTo>
                  <a:cubicBezTo>
                    <a:pt x="14248" y="17674"/>
                    <a:pt x="14359" y="17747"/>
                    <a:pt x="14359" y="17841"/>
                  </a:cubicBezTo>
                  <a:cubicBezTo>
                    <a:pt x="14359" y="17905"/>
                    <a:pt x="14338" y="17934"/>
                    <a:pt x="14287" y="17944"/>
                  </a:cubicBezTo>
                  <a:cubicBezTo>
                    <a:pt x="14241" y="17953"/>
                    <a:pt x="14209" y="17995"/>
                    <a:pt x="14200" y="18056"/>
                  </a:cubicBezTo>
                  <a:cubicBezTo>
                    <a:pt x="14190" y="18117"/>
                    <a:pt x="14171" y="18142"/>
                    <a:pt x="14145" y="18125"/>
                  </a:cubicBezTo>
                  <a:cubicBezTo>
                    <a:pt x="14118" y="18107"/>
                    <a:pt x="14102" y="18132"/>
                    <a:pt x="14096" y="18200"/>
                  </a:cubicBezTo>
                  <a:cubicBezTo>
                    <a:pt x="14090" y="18267"/>
                    <a:pt x="14065" y="18305"/>
                    <a:pt x="14020" y="18316"/>
                  </a:cubicBezTo>
                  <a:cubicBezTo>
                    <a:pt x="13983" y="18325"/>
                    <a:pt x="13933" y="18357"/>
                    <a:pt x="13908" y="18387"/>
                  </a:cubicBezTo>
                  <a:cubicBezTo>
                    <a:pt x="13878" y="18422"/>
                    <a:pt x="13799" y="18431"/>
                    <a:pt x="13682" y="18415"/>
                  </a:cubicBezTo>
                  <a:cubicBezTo>
                    <a:pt x="13552" y="18396"/>
                    <a:pt x="13501" y="18406"/>
                    <a:pt x="13491" y="18449"/>
                  </a:cubicBezTo>
                  <a:cubicBezTo>
                    <a:pt x="13474" y="18527"/>
                    <a:pt x="13012" y="18531"/>
                    <a:pt x="12966" y="18453"/>
                  </a:cubicBezTo>
                  <a:cubicBezTo>
                    <a:pt x="12916" y="18368"/>
                    <a:pt x="12669" y="18358"/>
                    <a:pt x="12650" y="18441"/>
                  </a:cubicBezTo>
                  <a:cubicBezTo>
                    <a:pt x="12632" y="18520"/>
                    <a:pt x="12443" y="18533"/>
                    <a:pt x="12398" y="18458"/>
                  </a:cubicBezTo>
                  <a:cubicBezTo>
                    <a:pt x="12379" y="18424"/>
                    <a:pt x="12348" y="18428"/>
                    <a:pt x="12299" y="18466"/>
                  </a:cubicBezTo>
                  <a:cubicBezTo>
                    <a:pt x="12243" y="18509"/>
                    <a:pt x="12192" y="18507"/>
                    <a:pt x="12066" y="18462"/>
                  </a:cubicBezTo>
                  <a:cubicBezTo>
                    <a:pt x="11973" y="18429"/>
                    <a:pt x="11889" y="18422"/>
                    <a:pt x="11869" y="18445"/>
                  </a:cubicBezTo>
                  <a:cubicBezTo>
                    <a:pt x="11848" y="18467"/>
                    <a:pt x="11802" y="18486"/>
                    <a:pt x="11765" y="18488"/>
                  </a:cubicBezTo>
                  <a:cubicBezTo>
                    <a:pt x="11727" y="18490"/>
                    <a:pt x="11542" y="18509"/>
                    <a:pt x="11354" y="18529"/>
                  </a:cubicBezTo>
                  <a:cubicBezTo>
                    <a:pt x="11109" y="18555"/>
                    <a:pt x="11005" y="18548"/>
                    <a:pt x="10992" y="18512"/>
                  </a:cubicBezTo>
                  <a:cubicBezTo>
                    <a:pt x="10982" y="18483"/>
                    <a:pt x="10989" y="18451"/>
                    <a:pt x="11008" y="18441"/>
                  </a:cubicBezTo>
                  <a:cubicBezTo>
                    <a:pt x="11094" y="18395"/>
                    <a:pt x="13483" y="17856"/>
                    <a:pt x="13496" y="17880"/>
                  </a:cubicBezTo>
                  <a:cubicBezTo>
                    <a:pt x="13505" y="17894"/>
                    <a:pt x="13524" y="17889"/>
                    <a:pt x="13541" y="17867"/>
                  </a:cubicBezTo>
                  <a:cubicBezTo>
                    <a:pt x="13591" y="17799"/>
                    <a:pt x="13876" y="17757"/>
                    <a:pt x="13897" y="17815"/>
                  </a:cubicBezTo>
                  <a:cubicBezTo>
                    <a:pt x="13922" y="17883"/>
                    <a:pt x="14077" y="17825"/>
                    <a:pt x="14116" y="17733"/>
                  </a:cubicBezTo>
                  <a:cubicBezTo>
                    <a:pt x="14128" y="17707"/>
                    <a:pt x="14148" y="17693"/>
                    <a:pt x="14173" y="17688"/>
                  </a:cubicBezTo>
                  <a:close/>
                  <a:moveTo>
                    <a:pt x="5610" y="18509"/>
                  </a:moveTo>
                  <a:lnTo>
                    <a:pt x="5426" y="18518"/>
                  </a:lnTo>
                  <a:lnTo>
                    <a:pt x="5243" y="18524"/>
                  </a:lnTo>
                  <a:lnTo>
                    <a:pt x="5243" y="18840"/>
                  </a:lnTo>
                  <a:lnTo>
                    <a:pt x="5243" y="19154"/>
                  </a:lnTo>
                  <a:lnTo>
                    <a:pt x="5420" y="19154"/>
                  </a:lnTo>
                  <a:cubicBezTo>
                    <a:pt x="5617" y="19154"/>
                    <a:pt x="5597" y="19200"/>
                    <a:pt x="5606" y="18729"/>
                  </a:cubicBezTo>
                  <a:lnTo>
                    <a:pt x="5610" y="18509"/>
                  </a:lnTo>
                  <a:close/>
                  <a:moveTo>
                    <a:pt x="5022" y="18845"/>
                  </a:moveTo>
                  <a:cubicBezTo>
                    <a:pt x="5000" y="18859"/>
                    <a:pt x="5005" y="18870"/>
                    <a:pt x="5037" y="18873"/>
                  </a:cubicBezTo>
                  <a:cubicBezTo>
                    <a:pt x="5065" y="18875"/>
                    <a:pt x="5083" y="18864"/>
                    <a:pt x="5073" y="18849"/>
                  </a:cubicBezTo>
                  <a:cubicBezTo>
                    <a:pt x="5064" y="18834"/>
                    <a:pt x="5041" y="18831"/>
                    <a:pt x="5022" y="18845"/>
                  </a:cubicBezTo>
                  <a:close/>
                  <a:moveTo>
                    <a:pt x="6094" y="19477"/>
                  </a:moveTo>
                  <a:cubicBezTo>
                    <a:pt x="6071" y="19476"/>
                    <a:pt x="6069" y="19518"/>
                    <a:pt x="6087" y="19621"/>
                  </a:cubicBezTo>
                  <a:cubicBezTo>
                    <a:pt x="6107" y="19741"/>
                    <a:pt x="6103" y="19767"/>
                    <a:pt x="6061" y="19786"/>
                  </a:cubicBezTo>
                  <a:cubicBezTo>
                    <a:pt x="5986" y="19819"/>
                    <a:pt x="5956" y="20294"/>
                    <a:pt x="6023" y="20379"/>
                  </a:cubicBezTo>
                  <a:cubicBezTo>
                    <a:pt x="6069" y="20437"/>
                    <a:pt x="6070" y="20441"/>
                    <a:pt x="6023" y="20472"/>
                  </a:cubicBezTo>
                  <a:cubicBezTo>
                    <a:pt x="5977" y="20502"/>
                    <a:pt x="5978" y="20507"/>
                    <a:pt x="6027" y="20566"/>
                  </a:cubicBezTo>
                  <a:cubicBezTo>
                    <a:pt x="6063" y="20608"/>
                    <a:pt x="6086" y="20708"/>
                    <a:pt x="6098" y="20878"/>
                  </a:cubicBezTo>
                  <a:cubicBezTo>
                    <a:pt x="6112" y="21071"/>
                    <a:pt x="6126" y="21127"/>
                    <a:pt x="6160" y="21119"/>
                  </a:cubicBezTo>
                  <a:cubicBezTo>
                    <a:pt x="6212" y="21106"/>
                    <a:pt x="6226" y="21014"/>
                    <a:pt x="6232" y="20682"/>
                  </a:cubicBezTo>
                  <a:cubicBezTo>
                    <a:pt x="6236" y="20472"/>
                    <a:pt x="6248" y="20420"/>
                    <a:pt x="6312" y="20334"/>
                  </a:cubicBezTo>
                  <a:lnTo>
                    <a:pt x="6386" y="20233"/>
                  </a:lnTo>
                  <a:lnTo>
                    <a:pt x="6331" y="20113"/>
                  </a:lnTo>
                  <a:cubicBezTo>
                    <a:pt x="6300" y="20047"/>
                    <a:pt x="6276" y="19963"/>
                    <a:pt x="6276" y="19928"/>
                  </a:cubicBezTo>
                  <a:cubicBezTo>
                    <a:pt x="6276" y="19893"/>
                    <a:pt x="6264" y="19844"/>
                    <a:pt x="6249" y="19818"/>
                  </a:cubicBezTo>
                  <a:cubicBezTo>
                    <a:pt x="6233" y="19792"/>
                    <a:pt x="6215" y="19721"/>
                    <a:pt x="6208" y="19661"/>
                  </a:cubicBezTo>
                  <a:cubicBezTo>
                    <a:pt x="6195" y="19550"/>
                    <a:pt x="6151" y="19478"/>
                    <a:pt x="6094" y="19477"/>
                  </a:cubicBezTo>
                  <a:close/>
                  <a:moveTo>
                    <a:pt x="5944" y="20687"/>
                  </a:moveTo>
                  <a:cubicBezTo>
                    <a:pt x="5940" y="20683"/>
                    <a:pt x="5933" y="20695"/>
                    <a:pt x="5922" y="20723"/>
                  </a:cubicBezTo>
                  <a:cubicBezTo>
                    <a:pt x="5882" y="20828"/>
                    <a:pt x="5891" y="20900"/>
                    <a:pt x="5944" y="20923"/>
                  </a:cubicBezTo>
                  <a:cubicBezTo>
                    <a:pt x="5970" y="20935"/>
                    <a:pt x="5996" y="20946"/>
                    <a:pt x="6003" y="20949"/>
                  </a:cubicBezTo>
                  <a:cubicBezTo>
                    <a:pt x="6010" y="20952"/>
                    <a:pt x="6000" y="20930"/>
                    <a:pt x="5982" y="20899"/>
                  </a:cubicBezTo>
                  <a:cubicBezTo>
                    <a:pt x="5964" y="20869"/>
                    <a:pt x="5950" y="20801"/>
                    <a:pt x="5950" y="20749"/>
                  </a:cubicBezTo>
                  <a:cubicBezTo>
                    <a:pt x="5950" y="20710"/>
                    <a:pt x="5948" y="20690"/>
                    <a:pt x="5944" y="20687"/>
                  </a:cubicBezTo>
                  <a:close/>
                </a:path>
              </a:pathLst>
            </a:custGeom>
            <a:ln w="12700">
              <a:miter lim="400000"/>
            </a:ln>
          </p:spPr>
        </p:pic>
        <p:grpSp>
          <p:nvGrpSpPr>
            <p:cNvPr id="18" name="Group 363"/>
            <p:cNvGrpSpPr/>
            <p:nvPr/>
          </p:nvGrpSpPr>
          <p:grpSpPr>
            <a:xfrm>
              <a:off x="14896879" y="8725097"/>
              <a:ext cx="2327911" cy="818990"/>
              <a:chOff x="0" y="0"/>
              <a:chExt cx="2327909" cy="818989"/>
            </a:xfrm>
          </p:grpSpPr>
          <p:sp>
            <p:nvSpPr>
              <p:cNvPr id="26" name="Shape 362"/>
              <p:cNvSpPr/>
              <p:nvPr/>
            </p:nvSpPr>
            <p:spPr>
              <a:xfrm>
                <a:off x="44450" y="44452"/>
                <a:ext cx="2239010" cy="750410"/>
              </a:xfrm>
              <a:prstGeom prst="rect">
                <a:avLst/>
              </a:prstGeom>
              <a:solidFill>
                <a:srgbClr val="FFF76B"/>
              </a:solidFill>
              <a:ln>
                <a:noFill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8575" tIns="28575" rIns="28575" bIns="28575" numCol="1" anchor="t">
                <a:spAutoFit/>
              </a:bodyPr>
              <a:lstStyle/>
              <a:p>
                <a:pPr marL="15240" marR="15240" defTabSz="342900">
                  <a:buClr>
                    <a:srgbClr val="FF2600"/>
                  </a:buClr>
                  <a:defRPr sz="3200" i="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Candara"/>
                  </a:defRPr>
                </a:pPr>
                <a:r>
                  <a:rPr sz="675" b="1" cap="none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kkurat Std"/>
                    <a:sym typeface="Candara"/>
                  </a:rPr>
                  <a:t> </a:t>
                </a:r>
                <a:r>
                  <a:rPr sz="1350" b="1" cap="none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kkurat Std"/>
                    <a:sym typeface="Candara"/>
                  </a:rPr>
                  <a:t>ATLAS</a:t>
                </a:r>
                <a:r>
                  <a:rPr sz="675" b="1" cap="none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kkurat Std"/>
                    <a:sym typeface="Candara"/>
                  </a:rPr>
                  <a:t> </a:t>
                </a:r>
              </a:p>
            </p:txBody>
          </p:sp>
          <p:pic>
            <p:nvPicPr>
              <p:cNvPr id="27" name="Picture 26"/>
              <p:cNvPicPr>
                <a:picLocks/>
              </p:cNvPicPr>
              <p:nvPr/>
            </p:nvPicPr>
            <p:blipFill>
              <a:blip r:embed="rId7" cstate="print">
                <a:extLst/>
              </a:blip>
              <a:stretch>
                <a:fillRect/>
              </a:stretch>
            </p:blipFill>
            <p:spPr>
              <a:xfrm>
                <a:off x="0" y="0"/>
                <a:ext cx="2327909" cy="818989"/>
              </a:xfrm>
              <a:prstGeom prst="rect">
                <a:avLst/>
              </a:prstGeom>
              <a:effectLst/>
            </p:spPr>
          </p:pic>
        </p:grpSp>
        <p:pic>
          <p:nvPicPr>
            <p:cNvPr id="19" name="Picture 18"/>
            <p:cNvPicPr>
              <a:picLocks/>
            </p:cNvPicPr>
            <p:nvPr/>
          </p:nvPicPr>
          <p:blipFill>
            <a:blip r:embed="rId8" cstate="print">
              <a:extLst/>
            </a:blip>
            <a:stretch>
              <a:fillRect/>
            </a:stretch>
          </p:blipFill>
          <p:spPr>
            <a:xfrm>
              <a:off x="16782407" y="2723084"/>
              <a:ext cx="5929771" cy="1103625"/>
            </a:xfrm>
            <a:prstGeom prst="rect">
              <a:avLst/>
            </a:prstGeom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</p:pic>
        <p:grpSp>
          <p:nvGrpSpPr>
            <p:cNvPr id="20" name="Group 367"/>
            <p:cNvGrpSpPr/>
            <p:nvPr/>
          </p:nvGrpSpPr>
          <p:grpSpPr>
            <a:xfrm>
              <a:off x="10140514" y="8224866"/>
              <a:ext cx="2327910" cy="794863"/>
              <a:chOff x="0" y="3"/>
              <a:chExt cx="2327909" cy="794862"/>
            </a:xfrm>
          </p:grpSpPr>
          <p:sp>
            <p:nvSpPr>
              <p:cNvPr id="24" name="Shape 366"/>
              <p:cNvSpPr/>
              <p:nvPr/>
            </p:nvSpPr>
            <p:spPr>
              <a:xfrm>
                <a:off x="44450" y="44452"/>
                <a:ext cx="2239010" cy="750410"/>
              </a:xfrm>
              <a:prstGeom prst="rect">
                <a:avLst/>
              </a:prstGeom>
              <a:solidFill>
                <a:srgbClr val="FFF76B"/>
              </a:solidFill>
              <a:ln>
                <a:noFill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8575" tIns="28575" rIns="28575" bIns="28575" numCol="1" anchor="t">
                <a:spAutoFit/>
              </a:bodyPr>
              <a:lstStyle/>
              <a:p>
                <a:pPr marL="15240" marR="15240" defTabSz="342900">
                  <a:buClr>
                    <a:srgbClr val="FF2600"/>
                  </a:buClr>
                  <a:defRPr sz="3200" i="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Candara"/>
                  </a:defRPr>
                </a:pPr>
                <a:r>
                  <a:rPr sz="675" b="1" cap="none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kkurat Std"/>
                    <a:sym typeface="Candara"/>
                  </a:rPr>
                  <a:t> </a:t>
                </a:r>
                <a:r>
                  <a:rPr sz="1350" b="1" cap="none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kkurat Std"/>
                    <a:sym typeface="Candara"/>
                  </a:rPr>
                  <a:t>ALICE</a:t>
                </a:r>
                <a:r>
                  <a:rPr sz="675" b="1" cap="none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kkurat Std"/>
                    <a:sym typeface="Candara"/>
                  </a:rPr>
                  <a:t> </a:t>
                </a:r>
              </a:p>
            </p:txBody>
          </p:sp>
          <p:pic>
            <p:nvPicPr>
              <p:cNvPr id="25" name="Picture 24"/>
              <p:cNvPicPr>
                <a:picLocks/>
              </p:cNvPicPr>
              <p:nvPr/>
            </p:nvPicPr>
            <p:blipFill>
              <a:blip r:embed="rId7" cstate="print">
                <a:extLst/>
              </a:blip>
              <a:stretch>
                <a:fillRect/>
              </a:stretch>
            </p:blipFill>
            <p:spPr>
              <a:xfrm>
                <a:off x="0" y="3"/>
                <a:ext cx="2327909" cy="794862"/>
              </a:xfrm>
              <a:prstGeom prst="rect">
                <a:avLst/>
              </a:prstGeom>
              <a:effectLst/>
            </p:spPr>
          </p:pic>
        </p:grpSp>
        <p:grpSp>
          <p:nvGrpSpPr>
            <p:cNvPr id="21" name="Group 370"/>
            <p:cNvGrpSpPr/>
            <p:nvPr/>
          </p:nvGrpSpPr>
          <p:grpSpPr>
            <a:xfrm>
              <a:off x="21100602" y="6030690"/>
              <a:ext cx="2327910" cy="870911"/>
              <a:chOff x="0" y="3"/>
              <a:chExt cx="2327909" cy="870910"/>
            </a:xfrm>
          </p:grpSpPr>
          <p:sp>
            <p:nvSpPr>
              <p:cNvPr id="22" name="Shape 369"/>
              <p:cNvSpPr/>
              <p:nvPr/>
            </p:nvSpPr>
            <p:spPr>
              <a:xfrm>
                <a:off x="44450" y="44452"/>
                <a:ext cx="2239010" cy="750410"/>
              </a:xfrm>
              <a:prstGeom prst="rect">
                <a:avLst/>
              </a:prstGeom>
              <a:solidFill>
                <a:srgbClr val="FFF76B"/>
              </a:solidFill>
              <a:ln>
                <a:noFill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8575" tIns="28575" rIns="28575" bIns="28575" numCol="1" anchor="t">
                <a:spAutoFit/>
              </a:bodyPr>
              <a:lstStyle/>
              <a:p>
                <a:pPr marL="15240" marR="15240" defTabSz="342900">
                  <a:buClr>
                    <a:srgbClr val="FF2600"/>
                  </a:buClr>
                  <a:defRPr sz="3200" i="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Candara"/>
                  </a:defRPr>
                </a:pPr>
                <a:r>
                  <a:rPr sz="675" b="1" cap="none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kkurat Std"/>
                    <a:sym typeface="Candara"/>
                  </a:rPr>
                  <a:t> </a:t>
                </a:r>
                <a:r>
                  <a:rPr sz="1350" b="1" cap="none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kkurat Std"/>
                    <a:sym typeface="Candara"/>
                  </a:rPr>
                  <a:t>LHCb</a:t>
                </a:r>
                <a:r>
                  <a:rPr sz="675" b="1" cap="none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kkurat Std"/>
                    <a:sym typeface="Candara"/>
                  </a:rPr>
                  <a:t> </a:t>
                </a:r>
              </a:p>
            </p:txBody>
          </p:sp>
          <p:pic>
            <p:nvPicPr>
              <p:cNvPr id="23" name="Picture 22"/>
              <p:cNvPicPr>
                <a:picLocks/>
              </p:cNvPicPr>
              <p:nvPr/>
            </p:nvPicPr>
            <p:blipFill>
              <a:blip r:embed="rId7" cstate="print">
                <a:extLst/>
              </a:blip>
              <a:stretch>
                <a:fillRect/>
              </a:stretch>
            </p:blipFill>
            <p:spPr>
              <a:xfrm>
                <a:off x="0" y="3"/>
                <a:ext cx="2327909" cy="870910"/>
              </a:xfrm>
              <a:prstGeom prst="rect">
                <a:avLst/>
              </a:prstGeom>
              <a:effectLst/>
            </p:spPr>
          </p:pic>
        </p:grpSp>
      </p:grpSp>
      <p:sp>
        <p:nvSpPr>
          <p:cNvPr id="31" name="TextBox 30"/>
          <p:cNvSpPr txBox="1"/>
          <p:nvPr/>
        </p:nvSpPr>
        <p:spPr>
          <a:xfrm>
            <a:off x="123670" y="1191766"/>
            <a:ext cx="3427170" cy="36394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t">
            <a:spAutoFit/>
          </a:bodyPr>
          <a:lstStyle/>
          <a:p>
            <a:r>
              <a:rPr lang="en-US" sz="1800" b="1" cap="none" dirty="0">
                <a:solidFill>
                  <a:srgbClr val="E3D88B"/>
                </a:solidFill>
                <a:latin typeface="Akkurat Std"/>
              </a:rPr>
              <a:t>ATLAS</a:t>
            </a:r>
          </a:p>
          <a:p>
            <a:pPr marL="107156" indent="-107156">
              <a:buFont typeface="Arial" panose="020B0604020202020204" pitchFamily="34" charset="0"/>
              <a:buChar char="•"/>
            </a:pPr>
            <a:r>
              <a:rPr lang="en-US" sz="1800" b="1" i="1" cap="none" dirty="0">
                <a:solidFill>
                  <a:srgbClr val="E3D88B"/>
                </a:solidFill>
                <a:latin typeface="Akkurat Std Italic" panose="02000503000000000000" pitchFamily="2" charset="0"/>
                <a:sym typeface="Helvetica Neue"/>
              </a:rPr>
              <a:t>Higgs physics</a:t>
            </a:r>
          </a:p>
          <a:p>
            <a:pPr marL="107156" indent="-107156">
              <a:buFont typeface="Arial" panose="020B0604020202020204" pitchFamily="34" charset="0"/>
              <a:buChar char="•"/>
            </a:pPr>
            <a:r>
              <a:rPr lang="en-US" sz="1800" cap="none" dirty="0">
                <a:solidFill>
                  <a:srgbClr val="E3D88B"/>
                </a:solidFill>
                <a:latin typeface="Akkurat Std"/>
              </a:rPr>
              <a:t>Beyond the standard model</a:t>
            </a:r>
          </a:p>
          <a:p>
            <a:endParaRPr lang="en-US" sz="1800" b="1" i="1" cap="none" dirty="0">
              <a:solidFill>
                <a:srgbClr val="E3D88B"/>
              </a:solidFill>
              <a:latin typeface="Akkurat Std"/>
              <a:sym typeface="Helvetica Neue"/>
            </a:endParaRPr>
          </a:p>
          <a:p>
            <a:r>
              <a:rPr lang="en-US" sz="1800" b="1" cap="none" dirty="0" err="1">
                <a:solidFill>
                  <a:srgbClr val="E3D88B"/>
                </a:solidFill>
                <a:latin typeface="Akkurat Std"/>
              </a:rPr>
              <a:t>LHCb</a:t>
            </a:r>
            <a:endParaRPr lang="en-US" sz="1800" b="1" cap="none" dirty="0">
              <a:solidFill>
                <a:srgbClr val="E3D88B"/>
              </a:solidFill>
              <a:latin typeface="Akkurat Std"/>
            </a:endParaRPr>
          </a:p>
          <a:p>
            <a:pPr marL="107156" indent="-107156">
              <a:buFont typeface="Arial" panose="020B0604020202020204" pitchFamily="34" charset="0"/>
              <a:buChar char="•"/>
            </a:pPr>
            <a:r>
              <a:rPr lang="en-US" sz="1800" b="1" i="1" cap="none" dirty="0">
                <a:solidFill>
                  <a:srgbClr val="E3D88B"/>
                </a:solidFill>
                <a:latin typeface="Akkurat Std Italic" panose="02000503000000000000" pitchFamily="2" charset="0"/>
                <a:sym typeface="Helvetica Neue"/>
              </a:rPr>
              <a:t>rare decays</a:t>
            </a:r>
          </a:p>
          <a:p>
            <a:pPr marL="107156" indent="-107156">
              <a:buFont typeface="Arial" panose="020B0604020202020204" pitchFamily="34" charset="0"/>
              <a:buChar char="•"/>
            </a:pPr>
            <a:r>
              <a:rPr lang="en-US" sz="1800" cap="none" dirty="0">
                <a:solidFill>
                  <a:srgbClr val="E3D88B"/>
                </a:solidFill>
                <a:latin typeface="Akkurat Std"/>
              </a:rPr>
              <a:t>matter vs anti-matter</a:t>
            </a:r>
          </a:p>
          <a:p>
            <a:endParaRPr lang="en-US" sz="1800" b="1" i="1" cap="none" dirty="0">
              <a:solidFill>
                <a:srgbClr val="E3D88B"/>
              </a:solidFill>
              <a:latin typeface="Akkurat Std"/>
              <a:sym typeface="Helvetica Neue"/>
            </a:endParaRPr>
          </a:p>
          <a:p>
            <a:r>
              <a:rPr lang="en-US" sz="1800" b="1" cap="none" dirty="0">
                <a:solidFill>
                  <a:srgbClr val="E3D88B"/>
                </a:solidFill>
                <a:latin typeface="Akkurat Std"/>
              </a:rPr>
              <a:t>Alice</a:t>
            </a:r>
          </a:p>
          <a:p>
            <a:pPr marL="107156" indent="-107156">
              <a:buFont typeface="Arial" panose="020B0604020202020204" pitchFamily="34" charset="0"/>
              <a:buChar char="•"/>
            </a:pPr>
            <a:r>
              <a:rPr lang="en-US" sz="1800" b="1" i="1" cap="none" dirty="0">
                <a:solidFill>
                  <a:srgbClr val="E3D88B"/>
                </a:solidFill>
                <a:latin typeface="Akkurat Std Italic" panose="02000503000000000000" pitchFamily="2" charset="0"/>
                <a:sym typeface="Helvetica Neue"/>
              </a:rPr>
              <a:t>quark-gluon plasma</a:t>
            </a:r>
          </a:p>
          <a:p>
            <a:pPr marL="107156" indent="-107156">
              <a:buFont typeface="Arial" panose="020B0604020202020204" pitchFamily="34" charset="0"/>
              <a:buChar char="•"/>
            </a:pPr>
            <a:r>
              <a:rPr lang="en-US" sz="1800" cap="none" dirty="0">
                <a:solidFill>
                  <a:srgbClr val="E3D88B"/>
                </a:solidFill>
                <a:latin typeface="Akkurat Std"/>
              </a:rPr>
              <a:t>matter phase transitions</a:t>
            </a:r>
          </a:p>
          <a:p>
            <a:endParaRPr lang="en-US" sz="1800" b="1" i="1" cap="none" dirty="0">
              <a:solidFill>
                <a:srgbClr val="E3D88B"/>
              </a:solidFill>
              <a:latin typeface="Akkurat Std"/>
              <a:sym typeface="Helvetica Neue"/>
            </a:endParaRPr>
          </a:p>
          <a:p>
            <a:endParaRPr lang="en-GB" sz="1800" cap="none" dirty="0">
              <a:solidFill>
                <a:srgbClr val="E3D88B"/>
              </a:solidFill>
              <a:latin typeface="Akkurat St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26868" y="1833664"/>
            <a:ext cx="408562" cy="281730"/>
          </a:xfrm>
          <a:prstGeom prst="rect">
            <a:avLst/>
          </a:prstGeom>
          <a:solidFill>
            <a:schemeClr val="tx1">
              <a:lumMod val="50000"/>
            </a:schemeClr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3249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8"/>
            <a:ext cx="176330" cy="1731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latin typeface="Arial"/>
                <a:cs typeface="Arial"/>
              </a:rPr>
              <a:pPr/>
              <a:t>20</a:t>
            </a:fld>
            <a:endParaRPr>
              <a:latin typeface="Arial"/>
              <a:cs typeface="Arial"/>
            </a:endParaRPr>
          </a:p>
        </p:txBody>
      </p:sp>
      <p:sp>
        <p:nvSpPr>
          <p:cNvPr id="843" name="Challenges 2020-2025:…"/>
          <p:cNvSpPr txBox="1">
            <a:spLocks noGrp="1"/>
          </p:cNvSpPr>
          <p:nvPr>
            <p:ph type="body" idx="1"/>
          </p:nvPr>
        </p:nvSpPr>
        <p:spPr>
          <a:xfrm>
            <a:off x="203023" y="857512"/>
            <a:ext cx="6191990" cy="3652383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303371">
              <a:defRPr sz="5390"/>
            </a:pPr>
            <a:endParaRPr sz="2000" b="1" i="1" dirty="0"/>
          </a:p>
          <a:p>
            <a:pPr defTabSz="303371">
              <a:defRPr sz="5390"/>
            </a:pPr>
            <a:endParaRPr sz="2000" b="1" i="1" dirty="0"/>
          </a:p>
          <a:p>
            <a:pPr defTabSz="303371">
              <a:defRPr sz="5390"/>
            </a:pPr>
            <a:r>
              <a:rPr sz="2000" dirty="0"/>
              <a:t>Challenges 2020-2025:</a:t>
            </a:r>
          </a:p>
          <a:p>
            <a:pPr marL="667028" lvl="1" indent="-340320" defTabSz="303371">
              <a:buSzPct val="100000"/>
              <a:buAutoNum type="arabicPeriod"/>
              <a:defRPr sz="4900"/>
            </a:pPr>
            <a:r>
              <a:rPr sz="1800" dirty="0"/>
              <a:t>Bring ICT infrastructure </a:t>
            </a:r>
            <a:br>
              <a:rPr sz="1800" dirty="0"/>
            </a:br>
            <a:r>
              <a:rPr sz="1800" dirty="0"/>
              <a:t>to a next level</a:t>
            </a:r>
          </a:p>
          <a:p>
            <a:pPr marL="667028" lvl="1" indent="-340320" defTabSz="303371">
              <a:buSzPct val="100000"/>
              <a:buAutoNum type="arabicPeriod"/>
              <a:defRPr sz="4900"/>
            </a:pPr>
            <a:r>
              <a:rPr sz="1800" dirty="0"/>
              <a:t>Optimize complex </a:t>
            </a:r>
            <a:br>
              <a:rPr sz="1800" dirty="0"/>
            </a:br>
            <a:r>
              <a:rPr sz="1800" dirty="0"/>
              <a:t>algorithms</a:t>
            </a:r>
          </a:p>
          <a:p>
            <a:pPr marL="667028" lvl="1" indent="-340320" defTabSz="303371">
              <a:buSzPct val="100000"/>
              <a:buAutoNum type="arabicPeriod"/>
              <a:defRPr sz="4900"/>
            </a:pPr>
            <a:endParaRPr sz="1800" dirty="0"/>
          </a:p>
          <a:p>
            <a:pPr defTabSz="303371">
              <a:defRPr sz="5390"/>
            </a:pPr>
            <a:r>
              <a:rPr sz="2000" i="1" dirty="0"/>
              <a:t>Prepare now for even</a:t>
            </a:r>
            <a:br>
              <a:rPr sz="2000" i="1" dirty="0"/>
            </a:br>
            <a:r>
              <a:rPr sz="2000" i="1" dirty="0"/>
              <a:t>bigger challenges &gt;2026 </a:t>
            </a:r>
            <a:br>
              <a:rPr sz="2000" i="1" dirty="0"/>
            </a:br>
            <a:endParaRPr sz="2000" i="1" dirty="0"/>
          </a:p>
        </p:txBody>
      </p:sp>
      <p:sp>
        <p:nvSpPr>
          <p:cNvPr id="844" name="data deluge - and with data comes processing"/>
          <p:cNvSpPr txBox="1">
            <a:spLocks noGrp="1"/>
          </p:cNvSpPr>
          <p:nvPr>
            <p:ph type="title"/>
          </p:nvPr>
        </p:nvSpPr>
        <p:spPr>
          <a:xfrm>
            <a:off x="141362" y="228119"/>
            <a:ext cx="9144000" cy="500856"/>
          </a:xfrm>
          <a:prstGeom prst="rect">
            <a:avLst/>
          </a:prstGeom>
        </p:spPr>
        <p:txBody>
          <a:bodyPr/>
          <a:lstStyle/>
          <a:p>
            <a:r>
              <a:t>data deluge - and with data comes processing</a:t>
            </a:r>
          </a:p>
        </p:txBody>
      </p:sp>
      <p:grpSp>
        <p:nvGrpSpPr>
          <p:cNvPr id="847" name="Groepeer"/>
          <p:cNvGrpSpPr/>
          <p:nvPr/>
        </p:nvGrpSpPr>
        <p:grpSpPr>
          <a:xfrm>
            <a:off x="3443968" y="784731"/>
            <a:ext cx="5606429" cy="3731512"/>
            <a:chOff x="0" y="0"/>
            <a:chExt cx="14950476" cy="9950698"/>
          </a:xfrm>
        </p:grpSpPr>
        <p:sp>
          <p:nvSpPr>
            <p:cNvPr id="845" name="Rechthoek"/>
            <p:cNvSpPr/>
            <p:nvPr/>
          </p:nvSpPr>
          <p:spPr>
            <a:xfrm>
              <a:off x="0" y="0"/>
              <a:ext cx="14950477" cy="9950699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 cap="none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pic>
          <p:nvPicPr>
            <p:cNvPr id="846" name="datacircles.gif" descr="datacircles.g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85665" y="202844"/>
              <a:ext cx="14579147" cy="95450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477569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latin typeface="Arial"/>
                <a:cs typeface="Arial"/>
              </a:rPr>
              <a:pPr/>
              <a:t>21</a:t>
            </a:fld>
            <a:endParaRPr>
              <a:latin typeface="Arial"/>
              <a:cs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National e-Infrastructure</a:t>
            </a:r>
            <a:endParaRPr lang="en-GB" dirty="0"/>
          </a:p>
        </p:txBody>
      </p:sp>
      <p:sp>
        <p:nvSpPr>
          <p:cNvPr id="853" name="Tekst"/>
          <p:cNvSpPr txBox="1"/>
          <p:nvPr/>
        </p:nvSpPr>
        <p:spPr>
          <a:xfrm>
            <a:off x="635794" y="583778"/>
            <a:ext cx="38537" cy="1135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defTabSz="171450">
              <a:defRPr sz="1300" cap="none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488" cap="none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pic>
        <p:nvPicPr>
          <p:cNvPr id="854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777156" y="513495"/>
            <a:ext cx="7872413" cy="395763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PDP - an overview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01032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4770438"/>
            <a:ext cx="176213" cy="1746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4606925"/>
            <a:ext cx="6583363" cy="50165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Nikhef PDP - an overview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32490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2274" y="0"/>
            <a:ext cx="9156274" cy="5218044"/>
            <a:chOff x="-16366" y="0"/>
            <a:chExt cx="12208365" cy="6957392"/>
          </a:xfrm>
        </p:grpSpPr>
        <p:pic>
          <p:nvPicPr>
            <p:cNvPr id="6861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9" b="-1139"/>
            <a:stretch/>
          </p:blipFill>
          <p:spPr bwMode="auto">
            <a:xfrm>
              <a:off x="-16366" y="0"/>
              <a:ext cx="12208365" cy="6957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5" name="Picture 3" descr="H:\Home\davidg\Template\Logos\nikhef-2015-compact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672" y="116632"/>
              <a:ext cx="464058" cy="269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061610" y="4012407"/>
            <a:ext cx="6939390" cy="44955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>
            <a:noAutofit/>
          </a:bodyPr>
          <a:lstStyle/>
          <a:p>
            <a:pPr algn="ctr"/>
            <a:r>
              <a:rPr lang="en-US" sz="2250" dirty="0"/>
              <a:t>Fun, but not the solution to single-core performance </a:t>
            </a:r>
            <a:r>
              <a:rPr lang="en-US" sz="2250" dirty="0">
                <a:sym typeface="Wingdings" panose="05000000000000000000" pitchFamily="2" charset="2"/>
              </a:rPr>
              <a:t>…</a:t>
            </a:r>
            <a:endParaRPr lang="en-US" sz="2250" dirty="0"/>
          </a:p>
        </p:txBody>
      </p:sp>
      <p:sp>
        <p:nvSpPr>
          <p:cNvPr id="2" name="TextBox 1"/>
          <p:cNvSpPr txBox="1"/>
          <p:nvPr/>
        </p:nvSpPr>
        <p:spPr>
          <a:xfrm>
            <a:off x="1723360" y="4883627"/>
            <a:ext cx="5735866" cy="253916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Collaboration of Intel™ and Nikhef PDP &amp; MT (Krista de </a:t>
            </a:r>
            <a:r>
              <a:rPr lang="en-US" sz="105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Roo</a:t>
            </a:r>
            <a:r>
              <a:rPr lang="en-US" sz="1050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) </a:t>
            </a:r>
            <a:r>
              <a:rPr lang="en-US" sz="105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“CO2 Inside” </a:t>
            </a:r>
            <a:endParaRPr lang="en-US" sz="1050" dirty="0"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75213" y="4944313"/>
            <a:ext cx="1519647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ea typeface="+mn-ea"/>
                <a:cs typeface="+mn-cs"/>
                <a:sym typeface="Arial"/>
              </a:rPr>
              <a:t>Image: Tristan </a:t>
            </a:r>
            <a:r>
              <a:rPr kumimoji="0" lang="en-GB" sz="1100" b="0" i="0" u="none" strike="noStrike" cap="none" spc="0" normalizeH="0" dirty="0" err="1" smtClean="0">
                <a:ln>
                  <a:noFill/>
                </a:ln>
                <a:solidFill>
                  <a:srgbClr val="E3D88B"/>
                </a:solidFill>
                <a:effectLst/>
                <a:uFillTx/>
                <a:ea typeface="+mn-ea"/>
                <a:cs typeface="+mn-cs"/>
                <a:sym typeface="Arial"/>
              </a:rPr>
              <a:t>Suerink</a:t>
            </a:r>
            <a:endParaRPr kumimoji="0" lang="en-GB" sz="1100" b="0" i="0" u="none" strike="noStrike" cap="none" spc="0" normalizeH="0" dirty="0">
              <a:ln>
                <a:noFill/>
              </a:ln>
              <a:solidFill>
                <a:srgbClr val="E3D88B"/>
              </a:solidFill>
              <a:effectLst/>
              <a:uFillTx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0003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1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Small is beautiful ... or is it ?</a:t>
            </a:r>
            <a:endParaRPr kumimoji="0" lang="nl-NL" sz="11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28" y="51467"/>
            <a:ext cx="7120292" cy="4477683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392986" y="4714120"/>
            <a:ext cx="3395160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www.amd.com – homepage visited Dec 4</a:t>
            </a:r>
            <a:r>
              <a:rPr kumimoji="0" lang="en-US" sz="12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2019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6F2575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1217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983511"/>
            <a:ext cx="8201200" cy="3357317"/>
          </a:xfrm>
        </p:spPr>
        <p:txBody>
          <a:bodyPr/>
          <a:lstStyle/>
          <a:p>
            <a:r>
              <a:rPr lang="en-US" sz="1800" dirty="0" smtClean="0"/>
              <a:t>But long-distance fat networks work fine for ‘big files’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1" dirty="0" smtClean="0">
                <a:solidFill>
                  <a:srgbClr val="6F2575"/>
                </a:solidFill>
              </a:rPr>
              <a:t>bandwidth</a:t>
            </a:r>
            <a:r>
              <a:rPr lang="en-US" sz="1800" dirty="0" smtClean="0">
                <a:solidFill>
                  <a:srgbClr val="6F2575"/>
                </a:solidFill>
              </a:rPr>
              <a:t> x </a:t>
            </a:r>
            <a:r>
              <a:rPr lang="en-US" sz="1800" i="1" dirty="0" smtClean="0">
                <a:solidFill>
                  <a:srgbClr val="6F2575"/>
                </a:solidFill>
              </a:rPr>
              <a:t>delay </a:t>
            </a:r>
            <a:r>
              <a:rPr lang="en-US" sz="1800" dirty="0" smtClean="0">
                <a:solidFill>
                  <a:srgbClr val="6F2575"/>
                </a:solidFill>
              </a:rPr>
              <a:t>hampers remote random access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F2575"/>
                </a:solidFill>
              </a:rPr>
              <a:t>which is why ESCAPE develops data lake caching</a:t>
            </a:r>
          </a:p>
          <a:p>
            <a:endParaRPr lang="en-US" sz="1800" dirty="0" smtClean="0"/>
          </a:p>
          <a:p>
            <a:r>
              <a:rPr lang="en-US" sz="1800" dirty="0" smtClean="0"/>
              <a:t>Some data is inherently ‘small’ and packetized</a:t>
            </a:r>
            <a:endParaRPr lang="en-GB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6F2575"/>
                </a:solidFill>
              </a:rPr>
              <a:t>‘telemetry’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6F2575"/>
                </a:solidFill>
              </a:rPr>
              <a:t>remote distributed event processing</a:t>
            </a:r>
          </a:p>
          <a:p>
            <a:endParaRPr lang="en-US" sz="1800" dirty="0" smtClean="0"/>
          </a:p>
          <a:p>
            <a:r>
              <a:rPr lang="en-US" sz="1800" dirty="0" smtClean="0"/>
              <a:t>but sending many packets is far more challenging </a:t>
            </a:r>
            <a:br>
              <a:rPr lang="en-US" sz="1800" dirty="0" smtClean="0"/>
            </a:br>
            <a:r>
              <a:rPr lang="en-US" sz="1800" dirty="0" smtClean="0"/>
              <a:t>on network ASIC design – so let’s test it!</a:t>
            </a:r>
            <a:endParaRPr lang="en-GB" sz="1800" dirty="0"/>
          </a:p>
          <a:p>
            <a:endParaRPr lang="en-GB" sz="1800" dirty="0" smtClean="0"/>
          </a:p>
          <a:p>
            <a:endParaRPr lang="en-GB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1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Nikhef PDP - an overview</a:t>
            </a:r>
            <a:endParaRPr kumimoji="0" lang="nl-NL" sz="11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Small packets – big trouble? 1.2 </a:t>
            </a:r>
            <a:r>
              <a:rPr lang="en-GB" dirty="0" err="1" smtClean="0"/>
              <a:t>Bpps</a:t>
            </a:r>
            <a:r>
              <a:rPr lang="en-GB" dirty="0" smtClean="0"/>
              <a:t> system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607" y="838035"/>
            <a:ext cx="2391124" cy="14046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14131" y="4637176"/>
            <a:ext cx="3864841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Graphic Data Lake, Simone </a:t>
            </a:r>
            <a:r>
              <a:rPr kumimoji="0" lang="en-US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Campana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, ESCAPE WP2 DIOS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Image 1Bpps machine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by Tristan 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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6F2575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986" y="2323190"/>
            <a:ext cx="2936895" cy="22026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6551" y="786086"/>
            <a:ext cx="889233" cy="62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89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58510" y="4266987"/>
            <a:ext cx="8669759" cy="340334"/>
          </a:xfrm>
        </p:spPr>
        <p:txBody>
          <a:bodyPr/>
          <a:lstStyle/>
          <a:p>
            <a:r>
              <a:rPr lang="en-GB" sz="1800" dirty="0" smtClean="0"/>
              <a:t>14-06-2019: 1 billion </a:t>
            </a:r>
            <a:r>
              <a:rPr lang="en-GB" sz="1800" dirty="0" err="1" smtClean="0"/>
              <a:t>pps</a:t>
            </a:r>
            <a:r>
              <a:rPr lang="en-GB" sz="1800" dirty="0" smtClean="0"/>
              <a:t> </a:t>
            </a:r>
            <a:r>
              <a:rPr lang="en-GB" sz="1800" i="1" dirty="0" smtClean="0"/>
              <a:t>i.e. </a:t>
            </a:r>
            <a:r>
              <a:rPr lang="en-GB" sz="1800" dirty="0" smtClean="0"/>
              <a:t>1 </a:t>
            </a:r>
            <a:r>
              <a:rPr lang="en-GB" sz="1800" dirty="0" err="1" smtClean="0"/>
              <a:t>Gpps</a:t>
            </a:r>
            <a:r>
              <a:rPr lang="en-GB" sz="1800" dirty="0" smtClean="0"/>
              <a:t> (and 522Gbps)</a:t>
            </a:r>
            <a:endParaRPr lang="en-GB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1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Nikhef PDP - an overview</a:t>
            </a:r>
            <a:endParaRPr kumimoji="0" lang="nl-NL" sz="11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Our world record: 1 billion packets per sec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08" y="876512"/>
            <a:ext cx="7326984" cy="33904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2000" y="428326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https://wiki.nikhef.nl/grid/1Bpps_Machine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37690" y="4944313"/>
            <a:ext cx="1519647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Image: Tristan </a:t>
            </a:r>
            <a:r>
              <a:rPr kumimoji="0" lang="en-GB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Suerink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6F2575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0080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/>
              <a:t>Our science data looks akin to a </a:t>
            </a:r>
            <a:r>
              <a:rPr lang="en-GB" sz="3000" dirty="0" err="1"/>
              <a:t>DDoS</a:t>
            </a:r>
            <a:endParaRPr lang="en-GB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917" y="930550"/>
            <a:ext cx="4990222" cy="37274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5368" y="4686653"/>
            <a:ext cx="8722528" cy="473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71446"/>
            <a:r>
              <a:rPr lang="en-GB" sz="2475" cap="none" dirty="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"/>
                <a:sym typeface="Akkurat Std Mono"/>
              </a:rPr>
              <a:t>evaluating </a:t>
            </a:r>
            <a:r>
              <a:rPr lang="en-GB" sz="2475" cap="none" dirty="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"/>
                <a:sym typeface="Akkurat Std Mono"/>
              </a:rPr>
              <a:t>resilience to </a:t>
            </a:r>
            <a:r>
              <a:rPr lang="en-GB" sz="2475" cap="none" dirty="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"/>
                <a:sym typeface="Akkurat Std Mono"/>
              </a:rPr>
              <a:t>cyberattack </a:t>
            </a:r>
            <a:r>
              <a:rPr lang="en-GB" sz="2475" cap="none" dirty="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sym typeface="Akkurat Std Mono"/>
              </a:rPr>
              <a:t>– in a cooperative way</a:t>
            </a:r>
            <a:endParaRPr lang="en-GB" sz="1050" b="1" i="1" cap="none" dirty="0">
              <a:solidFill>
                <a:srgbClr val="000000"/>
              </a:solidFill>
              <a:latin typeface="Akkurat Std Italic" panose="02000503000000000000" pitchFamily="2" charset="0"/>
              <a:sym typeface="Helvetica Neue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4" y="962605"/>
            <a:ext cx="4957007" cy="332793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985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4956156" y="833240"/>
            <a:ext cx="3951728" cy="3507589"/>
          </a:xfrm>
        </p:spPr>
        <p:txBody>
          <a:bodyPr/>
          <a:lstStyle/>
          <a:p>
            <a:r>
              <a:rPr lang="en-US" dirty="0" err="1" smtClean="0"/>
              <a:t>OpenID</a:t>
            </a:r>
            <a:r>
              <a:rPr lang="en-US" dirty="0" smtClean="0"/>
              <a:t> Connect Federation:</a:t>
            </a:r>
          </a:p>
          <a:p>
            <a:r>
              <a:rPr lang="en-US" dirty="0" smtClean="0"/>
              <a:t>multilateral trust beyond GAFA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1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Nikhef PDP - an overview</a:t>
            </a:r>
            <a:endParaRPr kumimoji="0" lang="nl-NL" sz="11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OIDC Fed – trust is technology agnostic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84" y="738853"/>
            <a:ext cx="4532132" cy="38684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2111" y="1550978"/>
            <a:ext cx="2441368" cy="25700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34708" y="4879325"/>
            <a:ext cx="2571217" cy="264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Roland </a:t>
            </a:r>
            <a:r>
              <a:rPr kumimoji="0" lang="en-US" sz="10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Hedberg</a:t>
            </a: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, et al., with Mischa </a:t>
            </a:r>
            <a:r>
              <a:rPr kumimoji="0" lang="en-US" sz="10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Sall</a:t>
            </a:r>
            <a:r>
              <a:rPr kumimoji="0" lang="nl-NL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é</a:t>
            </a:r>
            <a:endParaRPr kumimoji="0" lang="en-GB" sz="1050" b="0" i="0" u="none" strike="noStrike" kern="0" cap="none" spc="0" normalizeH="0" baseline="0" noProof="0" dirty="0" smtClean="0">
              <a:ln>
                <a:noFill/>
              </a:ln>
              <a:solidFill>
                <a:srgbClr val="E3D88B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6241" y="4257040"/>
            <a:ext cx="3153107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</a:t>
            </a:r>
            <a:r>
              <a:rPr kumimoji="0" lang="nl-NL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ee</a:t>
            </a:r>
            <a:r>
              <a:rPr kumimoji="0" lang="nl-NL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openid.net → </a:t>
            </a:r>
            <a:r>
              <a:rPr kumimoji="0" lang="nl-NL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Specs</a:t>
            </a:r>
            <a:r>
              <a:rPr kumimoji="0" lang="nl-NL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&amp; </a:t>
            </a:r>
            <a:r>
              <a:rPr kumimoji="0" lang="nl-NL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Dev</a:t>
            </a:r>
            <a:r>
              <a:rPr kumimoji="0" lang="nl-NL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info</a:t>
            </a:r>
            <a:endParaRPr kumimoji="0" lang="en-GB" sz="1400" b="1" i="0" u="none" strike="noStrike" kern="0" cap="none" spc="0" normalizeH="0" baseline="0" noProof="0" dirty="0" smtClean="0">
              <a:ln>
                <a:noFill/>
              </a:ln>
              <a:solidFill>
                <a:srgbClr val="6F2575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0155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588" y="652792"/>
            <a:ext cx="5519656" cy="386292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AARC BPA – coherency by </a:t>
            </a:r>
            <a:r>
              <a:rPr lang="en-US" dirty="0" err="1" smtClean="0"/>
              <a:t>proxying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380394" y="4330773"/>
            <a:ext cx="2810065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1200" cap="none" dirty="0">
                <a:solidFill>
                  <a:srgbClr val="6F2575"/>
                </a:solidFill>
                <a:latin typeface="+mj-lt"/>
              </a:rPr>
              <a:t>https://</a:t>
            </a:r>
            <a:r>
              <a:rPr lang="en-GB" sz="1200" cap="none" dirty="0" smtClean="0">
                <a:solidFill>
                  <a:srgbClr val="6F2575"/>
                </a:solidFill>
                <a:latin typeface="+mj-lt"/>
              </a:rPr>
              <a:t>aarc-community.org/architecture</a:t>
            </a:r>
            <a:r>
              <a:rPr lang="en-GB" sz="1200" cap="none" dirty="0">
                <a:solidFill>
                  <a:srgbClr val="6F2575"/>
                </a:solidFill>
                <a:latin typeface="+mj-lt"/>
              </a:rPr>
              <a:t>/</a:t>
            </a:r>
            <a:endParaRPr kumimoji="0" lang="en-GB" sz="1200" b="0" i="0" u="none" strike="noStrike" cap="none" spc="0" normalizeH="0" baseline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j-lt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958" y="3538503"/>
            <a:ext cx="781560" cy="78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99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Nikhef – </a:t>
            </a:r>
            <a:r>
              <a:rPr lang="en-GB" dirty="0" smtClean="0"/>
              <a:t>(</a:t>
            </a:r>
            <a:r>
              <a:rPr lang="en-GB" dirty="0" err="1" smtClean="0"/>
              <a:t>astro</a:t>
            </a:r>
            <a:r>
              <a:rPr lang="en-GB" dirty="0" smtClean="0"/>
              <a:t>)particle </a:t>
            </a:r>
            <a:r>
              <a:rPr lang="en-GB" dirty="0" smtClean="0"/>
              <a:t>physics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cap="none">
                <a:solidFill>
                  <a:srgbClr val="000000"/>
                </a:solidFill>
              </a:rPr>
              <a:pPr/>
              <a:t>3</a:t>
            </a:fld>
            <a:endParaRPr lang="en-GB" cap="none" dirty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123605" y="917216"/>
            <a:ext cx="5932517" cy="4064513"/>
            <a:chOff x="7807264" y="2470809"/>
            <a:chExt cx="16281611" cy="10527604"/>
          </a:xfrm>
        </p:grpSpPr>
        <p:pic>
          <p:nvPicPr>
            <p:cNvPr id="5" name="image27.jpg" descr="Xe1T_GS.jpg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rcRect l="51470" b="34934"/>
            <a:stretch>
              <a:fillRect/>
            </a:stretch>
          </p:blipFill>
          <p:spPr>
            <a:xfrm>
              <a:off x="18339118" y="2470809"/>
              <a:ext cx="5749754" cy="577809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" name="image37.jpg" descr="cover_picture_AERA.jpg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rcRect b="12283"/>
            <a:stretch>
              <a:fillRect/>
            </a:stretch>
          </p:blipFill>
          <p:spPr>
            <a:xfrm>
              <a:off x="8325856" y="2476774"/>
              <a:ext cx="8782896" cy="577809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pasted-image.png"/>
            <p:cNvPicPr>
              <a:picLocks noChangeAspect="1"/>
            </p:cNvPicPr>
            <p:nvPr/>
          </p:nvPicPr>
          <p:blipFill>
            <a:blip r:embed="rId4" cstate="print">
              <a:extLst/>
            </a:blip>
            <a:srcRect t="24590"/>
            <a:stretch>
              <a:fillRect/>
            </a:stretch>
          </p:blipFill>
          <p:spPr>
            <a:xfrm>
              <a:off x="13180401" y="9013849"/>
              <a:ext cx="10908474" cy="3818152"/>
            </a:xfrm>
            <a:prstGeom prst="rect">
              <a:avLst/>
            </a:prstGeom>
            <a:ln w="12700"/>
          </p:spPr>
        </p:pic>
        <p:sp>
          <p:nvSpPr>
            <p:cNvPr id="8" name="Shape 327"/>
            <p:cNvSpPr/>
            <p:nvPr/>
          </p:nvSpPr>
          <p:spPr>
            <a:xfrm>
              <a:off x="8525557" y="2701524"/>
              <a:ext cx="3889064" cy="508204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8575" tIns="28575" rIns="28575" bIns="28575" anchor="ctr">
              <a:spAutoFit/>
            </a:bodyPr>
            <a:lstStyle>
              <a:lvl1pPr>
                <a:defRPr sz="2200" b="0" i="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defTabSz="171446"/>
              <a:r>
                <a:rPr sz="900" cap="none" dirty="0">
                  <a:solidFill>
                    <a:srgbClr val="000000"/>
                  </a:solidFill>
                </a:rPr>
                <a:t>Pierre Auger - cosmic rays</a:t>
              </a:r>
            </a:p>
          </p:txBody>
        </p:sp>
        <p:sp>
          <p:nvSpPr>
            <p:cNvPr id="9" name="Shape 328"/>
            <p:cNvSpPr/>
            <p:nvPr/>
          </p:nvSpPr>
          <p:spPr>
            <a:xfrm>
              <a:off x="18489661" y="2590799"/>
              <a:ext cx="3378733" cy="508204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8575" tIns="28575" rIns="28575" bIns="28575" anchor="ctr">
              <a:spAutoFit/>
            </a:bodyPr>
            <a:lstStyle>
              <a:lvl1pPr>
                <a:defRPr sz="2200" b="0" i="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defTabSz="171446"/>
              <a:r>
                <a:rPr sz="900" cap="none" dirty="0">
                  <a:solidFill>
                    <a:srgbClr val="000000"/>
                  </a:solidFill>
                </a:rPr>
                <a:t>Xenon1T - Dark Matter</a:t>
              </a:r>
            </a:p>
          </p:txBody>
        </p:sp>
        <p:sp>
          <p:nvSpPr>
            <p:cNvPr id="10" name="Shape 329"/>
            <p:cNvSpPr/>
            <p:nvPr/>
          </p:nvSpPr>
          <p:spPr>
            <a:xfrm>
              <a:off x="13715102" y="9259145"/>
              <a:ext cx="2991587" cy="508204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8575" tIns="28575" rIns="28575" bIns="28575" anchor="ctr">
              <a:spAutoFit/>
            </a:bodyPr>
            <a:lstStyle>
              <a:lvl1pPr>
                <a:defRPr sz="2200" b="0" i="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defTabSz="171446"/>
              <a:r>
                <a:rPr sz="900" cap="none" dirty="0" smtClean="0">
                  <a:solidFill>
                    <a:srgbClr val="000000"/>
                  </a:solidFill>
                </a:rPr>
                <a:t>Gravitational </a:t>
              </a:r>
              <a:r>
                <a:rPr sz="900" cap="none" dirty="0">
                  <a:solidFill>
                    <a:srgbClr val="000000"/>
                  </a:solidFill>
                </a:rPr>
                <a:t>Waves</a:t>
              </a:r>
            </a:p>
          </p:txBody>
        </p:sp>
        <p:pic>
          <p:nvPicPr>
            <p:cNvPr id="11" name="pasted-image.png"/>
            <p:cNvPicPr>
              <a:picLocks noChangeAspect="1"/>
            </p:cNvPicPr>
            <p:nvPr/>
          </p:nvPicPr>
          <p:blipFill>
            <a:blip r:embed="rId5" cstate="print">
              <a:extLst/>
            </a:blip>
            <a:srcRect l="5380" t="3856" r="7184" b="4049"/>
            <a:stretch>
              <a:fillRect/>
            </a:stretch>
          </p:blipFill>
          <p:spPr>
            <a:xfrm>
              <a:off x="7807264" y="8983815"/>
              <a:ext cx="4607357" cy="4014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585" extrusionOk="0">
                  <a:moveTo>
                    <a:pt x="19014" y="0"/>
                  </a:moveTo>
                  <a:cubicBezTo>
                    <a:pt x="18992" y="2"/>
                    <a:pt x="18385" y="784"/>
                    <a:pt x="17665" y="1738"/>
                  </a:cubicBezTo>
                  <a:cubicBezTo>
                    <a:pt x="16416" y="3393"/>
                    <a:pt x="16352" y="3470"/>
                    <a:pt x="16280" y="3410"/>
                  </a:cubicBezTo>
                  <a:cubicBezTo>
                    <a:pt x="15886" y="3079"/>
                    <a:pt x="14945" y="2444"/>
                    <a:pt x="14847" y="2444"/>
                  </a:cubicBezTo>
                  <a:cubicBezTo>
                    <a:pt x="14747" y="2444"/>
                    <a:pt x="14539" y="2331"/>
                    <a:pt x="14539" y="2277"/>
                  </a:cubicBezTo>
                  <a:cubicBezTo>
                    <a:pt x="14539" y="2239"/>
                    <a:pt x="14051" y="2001"/>
                    <a:pt x="13622" y="1829"/>
                  </a:cubicBezTo>
                  <a:cubicBezTo>
                    <a:pt x="12690" y="1454"/>
                    <a:pt x="11304" y="1126"/>
                    <a:pt x="11236" y="1263"/>
                  </a:cubicBezTo>
                  <a:cubicBezTo>
                    <a:pt x="11186" y="1367"/>
                    <a:pt x="10904" y="1349"/>
                    <a:pt x="10775" y="1234"/>
                  </a:cubicBezTo>
                  <a:cubicBezTo>
                    <a:pt x="10681" y="1148"/>
                    <a:pt x="10617" y="1135"/>
                    <a:pt x="10181" y="1121"/>
                  </a:cubicBezTo>
                  <a:cubicBezTo>
                    <a:pt x="9370" y="1094"/>
                    <a:pt x="7959" y="1265"/>
                    <a:pt x="7547" y="1441"/>
                  </a:cubicBezTo>
                  <a:cubicBezTo>
                    <a:pt x="7457" y="1479"/>
                    <a:pt x="7344" y="1510"/>
                    <a:pt x="7297" y="1510"/>
                  </a:cubicBezTo>
                  <a:cubicBezTo>
                    <a:pt x="7242" y="1510"/>
                    <a:pt x="7217" y="1531"/>
                    <a:pt x="7228" y="1566"/>
                  </a:cubicBezTo>
                  <a:cubicBezTo>
                    <a:pt x="7256" y="1648"/>
                    <a:pt x="7162" y="1695"/>
                    <a:pt x="7115" y="1623"/>
                  </a:cubicBezTo>
                  <a:cubicBezTo>
                    <a:pt x="7092" y="1589"/>
                    <a:pt x="7039" y="1569"/>
                    <a:pt x="6998" y="1578"/>
                  </a:cubicBezTo>
                  <a:cubicBezTo>
                    <a:pt x="6847" y="1612"/>
                    <a:pt x="6028" y="1933"/>
                    <a:pt x="5953" y="1987"/>
                  </a:cubicBezTo>
                  <a:cubicBezTo>
                    <a:pt x="5911" y="2017"/>
                    <a:pt x="5804" y="2066"/>
                    <a:pt x="5718" y="2095"/>
                  </a:cubicBezTo>
                  <a:cubicBezTo>
                    <a:pt x="5376" y="2208"/>
                    <a:pt x="4605" y="2685"/>
                    <a:pt x="3910" y="3211"/>
                  </a:cubicBezTo>
                  <a:cubicBezTo>
                    <a:pt x="3293" y="3680"/>
                    <a:pt x="2408" y="4568"/>
                    <a:pt x="2295" y="4831"/>
                  </a:cubicBezTo>
                  <a:cubicBezTo>
                    <a:pt x="2268" y="4895"/>
                    <a:pt x="2213" y="4969"/>
                    <a:pt x="2174" y="4994"/>
                  </a:cubicBezTo>
                  <a:cubicBezTo>
                    <a:pt x="2026" y="5092"/>
                    <a:pt x="1742" y="5496"/>
                    <a:pt x="1341" y="6179"/>
                  </a:cubicBezTo>
                  <a:cubicBezTo>
                    <a:pt x="744" y="7197"/>
                    <a:pt x="301" y="8505"/>
                    <a:pt x="69" y="9936"/>
                  </a:cubicBezTo>
                  <a:cubicBezTo>
                    <a:pt x="29" y="10185"/>
                    <a:pt x="5" y="10748"/>
                    <a:pt x="1" y="11305"/>
                  </a:cubicBezTo>
                  <a:cubicBezTo>
                    <a:pt x="-3" y="11862"/>
                    <a:pt x="12" y="12412"/>
                    <a:pt x="49" y="12639"/>
                  </a:cubicBezTo>
                  <a:cubicBezTo>
                    <a:pt x="215" y="13650"/>
                    <a:pt x="284" y="13941"/>
                    <a:pt x="533" y="14693"/>
                  </a:cubicBezTo>
                  <a:cubicBezTo>
                    <a:pt x="1686" y="18172"/>
                    <a:pt x="4598" y="20743"/>
                    <a:pt x="8152" y="21420"/>
                  </a:cubicBezTo>
                  <a:cubicBezTo>
                    <a:pt x="8416" y="21470"/>
                    <a:pt x="8804" y="21527"/>
                    <a:pt x="9013" y="21545"/>
                  </a:cubicBezTo>
                  <a:cubicBezTo>
                    <a:pt x="9298" y="21570"/>
                    <a:pt x="9581" y="21583"/>
                    <a:pt x="9863" y="21585"/>
                  </a:cubicBezTo>
                  <a:cubicBezTo>
                    <a:pt x="11836" y="21599"/>
                    <a:pt x="13724" y="21048"/>
                    <a:pt x="15355" y="19976"/>
                  </a:cubicBezTo>
                  <a:cubicBezTo>
                    <a:pt x="16822" y="19012"/>
                    <a:pt x="17986" y="17720"/>
                    <a:pt x="18813" y="16139"/>
                  </a:cubicBezTo>
                  <a:cubicBezTo>
                    <a:pt x="18965" y="15847"/>
                    <a:pt x="19292" y="15101"/>
                    <a:pt x="19292" y="15045"/>
                  </a:cubicBezTo>
                  <a:cubicBezTo>
                    <a:pt x="19292" y="15032"/>
                    <a:pt x="19326" y="14940"/>
                    <a:pt x="19366" y="14840"/>
                  </a:cubicBezTo>
                  <a:cubicBezTo>
                    <a:pt x="19549" y="14385"/>
                    <a:pt x="19777" y="13436"/>
                    <a:pt x="19880" y="12704"/>
                  </a:cubicBezTo>
                  <a:cubicBezTo>
                    <a:pt x="19970" y="12069"/>
                    <a:pt x="19968" y="10534"/>
                    <a:pt x="19876" y="9936"/>
                  </a:cubicBezTo>
                  <a:cubicBezTo>
                    <a:pt x="19770" y="9248"/>
                    <a:pt x="19576" y="8431"/>
                    <a:pt x="19403" y="7950"/>
                  </a:cubicBezTo>
                  <a:cubicBezTo>
                    <a:pt x="19384" y="7897"/>
                    <a:pt x="19351" y="7810"/>
                    <a:pt x="19331" y="7757"/>
                  </a:cubicBezTo>
                  <a:cubicBezTo>
                    <a:pt x="19109" y="7149"/>
                    <a:pt x="18654" y="6196"/>
                    <a:pt x="18610" y="6247"/>
                  </a:cubicBezTo>
                  <a:cubicBezTo>
                    <a:pt x="18574" y="6287"/>
                    <a:pt x="18279" y="5810"/>
                    <a:pt x="18300" y="5746"/>
                  </a:cubicBezTo>
                  <a:cubicBezTo>
                    <a:pt x="18331" y="5653"/>
                    <a:pt x="18026" y="5269"/>
                    <a:pt x="17945" y="5299"/>
                  </a:cubicBezTo>
                  <a:cubicBezTo>
                    <a:pt x="17905" y="5313"/>
                    <a:pt x="17835" y="5281"/>
                    <a:pt x="17766" y="5215"/>
                  </a:cubicBezTo>
                  <a:lnTo>
                    <a:pt x="17654" y="5107"/>
                  </a:lnTo>
                  <a:lnTo>
                    <a:pt x="17631" y="5203"/>
                  </a:lnTo>
                  <a:cubicBezTo>
                    <a:pt x="17609" y="5296"/>
                    <a:pt x="17604" y="5295"/>
                    <a:pt x="17496" y="5149"/>
                  </a:cubicBezTo>
                  <a:cubicBezTo>
                    <a:pt x="17383" y="4996"/>
                    <a:pt x="17363" y="4856"/>
                    <a:pt x="17460" y="4886"/>
                  </a:cubicBezTo>
                  <a:cubicBezTo>
                    <a:pt x="17490" y="4896"/>
                    <a:pt x="17548" y="4906"/>
                    <a:pt x="17589" y="4909"/>
                  </a:cubicBezTo>
                  <a:cubicBezTo>
                    <a:pt x="17630" y="4912"/>
                    <a:pt x="17706" y="4942"/>
                    <a:pt x="17757" y="4973"/>
                  </a:cubicBezTo>
                  <a:cubicBezTo>
                    <a:pt x="17920" y="5073"/>
                    <a:pt x="17191" y="4250"/>
                    <a:pt x="16878" y="3980"/>
                  </a:cubicBezTo>
                  <a:cubicBezTo>
                    <a:pt x="16713" y="3838"/>
                    <a:pt x="16584" y="3710"/>
                    <a:pt x="16591" y="3695"/>
                  </a:cubicBezTo>
                  <a:cubicBezTo>
                    <a:pt x="16598" y="3680"/>
                    <a:pt x="16741" y="3486"/>
                    <a:pt x="16910" y="3264"/>
                  </a:cubicBezTo>
                  <a:cubicBezTo>
                    <a:pt x="17078" y="3041"/>
                    <a:pt x="17235" y="2830"/>
                    <a:pt x="17258" y="2794"/>
                  </a:cubicBezTo>
                  <a:cubicBezTo>
                    <a:pt x="17296" y="2736"/>
                    <a:pt x="17326" y="2746"/>
                    <a:pt x="17501" y="2879"/>
                  </a:cubicBezTo>
                  <a:cubicBezTo>
                    <a:pt x="17852" y="3147"/>
                    <a:pt x="18081" y="3450"/>
                    <a:pt x="18825" y="4633"/>
                  </a:cubicBezTo>
                  <a:cubicBezTo>
                    <a:pt x="19123" y="5107"/>
                    <a:pt x="19409" y="5442"/>
                    <a:pt x="19704" y="5662"/>
                  </a:cubicBezTo>
                  <a:lnTo>
                    <a:pt x="19947" y="5843"/>
                  </a:lnTo>
                  <a:lnTo>
                    <a:pt x="20220" y="5513"/>
                  </a:lnTo>
                  <a:lnTo>
                    <a:pt x="20493" y="5182"/>
                  </a:lnTo>
                  <a:lnTo>
                    <a:pt x="20344" y="5052"/>
                  </a:lnTo>
                  <a:lnTo>
                    <a:pt x="20196" y="4921"/>
                  </a:lnTo>
                  <a:lnTo>
                    <a:pt x="20407" y="4624"/>
                  </a:lnTo>
                  <a:cubicBezTo>
                    <a:pt x="20672" y="4247"/>
                    <a:pt x="20749" y="4209"/>
                    <a:pt x="20927" y="4365"/>
                  </a:cubicBezTo>
                  <a:lnTo>
                    <a:pt x="21060" y="4479"/>
                  </a:lnTo>
                  <a:lnTo>
                    <a:pt x="21174" y="4332"/>
                  </a:lnTo>
                  <a:cubicBezTo>
                    <a:pt x="21236" y="4250"/>
                    <a:pt x="21357" y="4095"/>
                    <a:pt x="21442" y="3987"/>
                  </a:cubicBezTo>
                  <a:lnTo>
                    <a:pt x="21597" y="3791"/>
                  </a:lnTo>
                  <a:lnTo>
                    <a:pt x="21410" y="3643"/>
                  </a:lnTo>
                  <a:cubicBezTo>
                    <a:pt x="21090" y="3390"/>
                    <a:pt x="20671" y="2877"/>
                    <a:pt x="20264" y="2234"/>
                  </a:cubicBezTo>
                  <a:cubicBezTo>
                    <a:pt x="19827" y="1543"/>
                    <a:pt x="19492" y="1113"/>
                    <a:pt x="19171" y="828"/>
                  </a:cubicBezTo>
                  <a:cubicBezTo>
                    <a:pt x="19052" y="723"/>
                    <a:pt x="18955" y="619"/>
                    <a:pt x="18955" y="597"/>
                  </a:cubicBezTo>
                  <a:cubicBezTo>
                    <a:pt x="18955" y="575"/>
                    <a:pt x="19017" y="478"/>
                    <a:pt x="19092" y="383"/>
                  </a:cubicBezTo>
                  <a:lnTo>
                    <a:pt x="19228" y="209"/>
                  </a:lnTo>
                  <a:lnTo>
                    <a:pt x="19142" y="103"/>
                  </a:lnTo>
                  <a:cubicBezTo>
                    <a:pt x="19094" y="45"/>
                    <a:pt x="19037" y="-1"/>
                    <a:pt x="19014" y="0"/>
                  </a:cubicBezTo>
                  <a:close/>
                </a:path>
              </a:pathLst>
            </a:custGeom>
            <a:ln w="12700"/>
          </p:spPr>
        </p:pic>
        <p:sp>
          <p:nvSpPr>
            <p:cNvPr id="12" name="Shape 331"/>
            <p:cNvSpPr/>
            <p:nvPr/>
          </p:nvSpPr>
          <p:spPr>
            <a:xfrm>
              <a:off x="9054008" y="12116431"/>
              <a:ext cx="4205820" cy="508204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8575" tIns="28575" rIns="28575" bIns="28575" anchor="ctr">
              <a:spAutoFit/>
            </a:bodyPr>
            <a:lstStyle>
              <a:lvl1pPr>
                <a:defRPr sz="2200" b="0" i="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defTabSz="171446"/>
              <a:r>
                <a:rPr sz="900" cap="none">
                  <a:solidFill>
                    <a:srgbClr val="000000"/>
                  </a:solidFill>
                </a:rPr>
                <a:t>KM3NeT - neutrino detection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57882" y="1061646"/>
            <a:ext cx="3249281" cy="33624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t">
            <a:spAutoFit/>
          </a:bodyPr>
          <a:lstStyle/>
          <a:p>
            <a:r>
              <a:rPr lang="en-US" sz="1800" b="1" i="1" cap="none" dirty="0">
                <a:solidFill>
                  <a:srgbClr val="E3D88B"/>
                </a:solidFill>
                <a:latin typeface="Akkurat Std Italic" panose="02000503000000000000" pitchFamily="2" charset="0"/>
                <a:sym typeface="Helvetica Neue"/>
              </a:rPr>
              <a:t>KM3NET</a:t>
            </a:r>
          </a:p>
          <a:p>
            <a:pPr marL="107156" indent="-107156">
              <a:buFont typeface="Arial" panose="020B0604020202020204" pitchFamily="34" charset="0"/>
              <a:buChar char="•"/>
            </a:pPr>
            <a:r>
              <a:rPr lang="en-US" sz="1800" cap="none" dirty="0">
                <a:solidFill>
                  <a:srgbClr val="E3D88B"/>
                </a:solidFill>
                <a:latin typeface="Akkurat Std" panose="02000503000000000000" pitchFamily="2" charset="0"/>
              </a:rPr>
              <a:t>neutrino telescope</a:t>
            </a:r>
          </a:p>
          <a:p>
            <a:endParaRPr lang="en-US" sz="1800" b="1" i="1" cap="none" dirty="0">
              <a:solidFill>
                <a:srgbClr val="E3D88B"/>
              </a:solidFill>
              <a:latin typeface="Akkurat Std" panose="02000503000000000000" pitchFamily="2" charset="0"/>
              <a:sym typeface="Helvetica Neue"/>
            </a:endParaRPr>
          </a:p>
          <a:p>
            <a:r>
              <a:rPr lang="en-US" sz="1800" b="1" i="1" cap="none" dirty="0">
                <a:solidFill>
                  <a:srgbClr val="E3D88B"/>
                </a:solidFill>
                <a:latin typeface="Akkurat Std Italic" panose="02000503000000000000" pitchFamily="2" charset="0"/>
                <a:sym typeface="Helvetica Neue"/>
              </a:rPr>
              <a:t>Virgo/LIGO/ET</a:t>
            </a:r>
            <a:endParaRPr lang="en-US" sz="1800" b="1" i="1" cap="none" dirty="0">
              <a:solidFill>
                <a:srgbClr val="E3D88B"/>
              </a:solidFill>
              <a:latin typeface="Akkurat Std" panose="02000503000000000000" pitchFamily="2" charset="0"/>
              <a:sym typeface="Helvetica Neue"/>
            </a:endParaRPr>
          </a:p>
          <a:p>
            <a:pPr marL="107156" indent="-107156">
              <a:buFont typeface="Arial" panose="020B0604020202020204" pitchFamily="34" charset="0"/>
              <a:buChar char="•"/>
            </a:pPr>
            <a:r>
              <a:rPr lang="en-US" sz="1800" b="1" cap="none" dirty="0">
                <a:solidFill>
                  <a:srgbClr val="E3D88B"/>
                </a:solidFill>
                <a:latin typeface="Akkurat Std" panose="02000503000000000000" pitchFamily="2" charset="0"/>
                <a:sym typeface="Helvetica Neue"/>
              </a:rPr>
              <a:t>gravitational waves</a:t>
            </a:r>
            <a:endParaRPr lang="en-US" sz="1800" b="1" cap="none" dirty="0">
              <a:solidFill>
                <a:srgbClr val="E3D88B"/>
              </a:solidFill>
              <a:latin typeface="Akkurat Std" panose="02000503000000000000" pitchFamily="2" charset="0"/>
              <a:sym typeface="Helvetica Neue"/>
            </a:endParaRPr>
          </a:p>
          <a:p>
            <a:endParaRPr lang="en-US" sz="1800" cap="none" dirty="0">
              <a:solidFill>
                <a:srgbClr val="E4D889"/>
              </a:solidFill>
              <a:latin typeface="Akkurat Std" panose="02000503000000000000" pitchFamily="2" charset="0"/>
            </a:endParaRPr>
          </a:p>
          <a:p>
            <a:r>
              <a:rPr lang="en-US" sz="1800" b="1" i="1" cap="none" dirty="0">
                <a:solidFill>
                  <a:srgbClr val="E4D889"/>
                </a:solidFill>
                <a:latin typeface="Akkurat Std Italic" panose="02000503000000000000" pitchFamily="2" charset="0"/>
                <a:sym typeface="Helvetica Neue"/>
              </a:rPr>
              <a:t>Auger</a:t>
            </a:r>
          </a:p>
          <a:p>
            <a:pPr marL="107156" indent="-107156">
              <a:buFont typeface="Arial" panose="020B0604020202020204" pitchFamily="34" charset="0"/>
              <a:buChar char="•"/>
            </a:pPr>
            <a:r>
              <a:rPr lang="en-US" sz="1800" cap="none" dirty="0">
                <a:solidFill>
                  <a:srgbClr val="E4D889"/>
                </a:solidFill>
                <a:latin typeface="Akkurat Std" panose="02000503000000000000" pitchFamily="2" charset="0"/>
              </a:rPr>
              <a:t>ultra-high energy </a:t>
            </a:r>
            <a:br>
              <a:rPr lang="en-US" sz="1800" cap="none" dirty="0">
                <a:solidFill>
                  <a:srgbClr val="E4D889"/>
                </a:solidFill>
                <a:latin typeface="Akkurat Std" panose="02000503000000000000" pitchFamily="2" charset="0"/>
              </a:rPr>
            </a:br>
            <a:r>
              <a:rPr lang="en-US" sz="1800" cap="none" dirty="0">
                <a:solidFill>
                  <a:srgbClr val="E4D889"/>
                </a:solidFill>
                <a:latin typeface="Akkurat Std" panose="02000503000000000000" pitchFamily="2" charset="0"/>
              </a:rPr>
              <a:t>cosmic rays</a:t>
            </a:r>
          </a:p>
          <a:p>
            <a:pPr marL="107156" indent="-107156">
              <a:buFont typeface="Arial" panose="020B0604020202020204" pitchFamily="34" charset="0"/>
              <a:buChar char="•"/>
            </a:pPr>
            <a:endParaRPr lang="en-US" sz="1800" cap="none" dirty="0">
              <a:solidFill>
                <a:srgbClr val="E4D889"/>
              </a:solidFill>
              <a:latin typeface="Akkurat Std" panose="02000503000000000000" pitchFamily="2" charset="0"/>
            </a:endParaRPr>
          </a:p>
          <a:p>
            <a:r>
              <a:rPr lang="en-US" sz="1800" b="1" i="1" cap="none" dirty="0">
                <a:solidFill>
                  <a:srgbClr val="E4D889"/>
                </a:solidFill>
                <a:latin typeface="Akkurat Std Italic" panose="02000503000000000000" pitchFamily="2" charset="0"/>
                <a:sym typeface="Helvetica Neue"/>
              </a:rPr>
              <a:t>Xenon</a:t>
            </a:r>
          </a:p>
          <a:p>
            <a:pPr marL="107156" indent="-107156">
              <a:buFont typeface="Arial" panose="020B0604020202020204" pitchFamily="34" charset="0"/>
              <a:buChar char="•"/>
            </a:pPr>
            <a:r>
              <a:rPr lang="en-US" sz="1800" cap="none" dirty="0">
                <a:solidFill>
                  <a:srgbClr val="E4D889"/>
                </a:solidFill>
                <a:latin typeface="Akkurat Std" panose="02000503000000000000" pitchFamily="2" charset="0"/>
              </a:rPr>
              <a:t>search for dark matter</a:t>
            </a:r>
            <a:endParaRPr lang="en-GB" sz="1800" cap="none" dirty="0">
              <a:solidFill>
                <a:srgbClr val="E4D889"/>
              </a:solidFill>
              <a:latin typeface="Akkurat Std" panose="02000503000000000000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536" y="3194164"/>
            <a:ext cx="2439592" cy="17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50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6116" y="793012"/>
            <a:ext cx="8669759" cy="34047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6F2575"/>
                </a:solidFill>
              </a:rPr>
              <a:t>GEANT Trusted Certificate Service</a:t>
            </a:r>
            <a:endParaRPr lang="en-GB" dirty="0">
              <a:solidFill>
                <a:srgbClr val="6F257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Bridges and Token Translation Services</a:t>
            </a:r>
            <a:endParaRPr lang="en-GB" dirty="0"/>
          </a:p>
        </p:txBody>
      </p:sp>
      <p:pic>
        <p:nvPicPr>
          <p:cNvPr id="8" name="Content Placeholder 4" descr="personal--ca-with-federation_kaal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249" y="1236161"/>
            <a:ext cx="2992947" cy="228568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10" y="1571513"/>
            <a:ext cx="1235002" cy="44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311" y="1860204"/>
            <a:ext cx="3198540" cy="86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095" y="2033072"/>
            <a:ext cx="3993905" cy="251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7851" y="952698"/>
            <a:ext cx="2286882" cy="16817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3915" y="3627769"/>
            <a:ext cx="5006179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sym typeface="Arial"/>
              </a:rPr>
              <a:t>DigiCert</a:t>
            </a: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sym typeface="Arial"/>
              </a:rPr>
              <a:t> acts as</a:t>
            </a: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j-lt"/>
                <a:sym typeface="Arial"/>
              </a:rPr>
              <a:t> a SAML Service provider to eduGAIN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cap="none" baseline="0" dirty="0" smtClean="0">
                <a:solidFill>
                  <a:srgbClr val="6F2575"/>
                </a:solidFill>
                <a:latin typeface="+mj-lt"/>
              </a:rPr>
              <a:t>and</a:t>
            </a:r>
            <a:r>
              <a:rPr lang="en-US" sz="1600" cap="none" dirty="0" smtClean="0">
                <a:solidFill>
                  <a:srgbClr val="6F2575"/>
                </a:solidFill>
                <a:latin typeface="+mj-lt"/>
              </a:rPr>
              <a:t> eligible authenticated users can obtain their </a:t>
            </a:r>
            <a:br>
              <a:rPr lang="en-US" sz="1600" cap="none" dirty="0" smtClean="0">
                <a:solidFill>
                  <a:srgbClr val="6F2575"/>
                </a:solidFill>
                <a:latin typeface="+mj-lt"/>
              </a:rPr>
            </a:br>
            <a:r>
              <a:rPr lang="en-US" sz="1600" cap="none" dirty="0" smtClean="0">
                <a:solidFill>
                  <a:srgbClr val="6F2575"/>
                </a:solidFill>
                <a:latin typeface="+mj-lt"/>
              </a:rPr>
              <a:t>own certificate for access and delegation to services</a:t>
            </a:r>
            <a:endParaRPr kumimoji="0" lang="en-GB" sz="1600" b="0" i="0" u="none" strike="noStrike" cap="none" spc="0" normalizeH="0" baseline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j-lt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9050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Nikhef collaboration – underpinning programmes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4294967295"/>
          </p:nvPr>
        </p:nvSpPr>
        <p:spPr>
          <a:xfrm>
            <a:off x="342376" y="3993464"/>
            <a:ext cx="1930400" cy="419100"/>
          </a:xfrm>
          <a:prstGeom prst="rect">
            <a:avLst/>
          </a:prstGeom>
        </p:spPr>
        <p:txBody>
          <a:bodyPr/>
          <a:lstStyle/>
          <a:p>
            <a:pPr marL="15240" indent="0" algn="ctr">
              <a:buNone/>
            </a:pPr>
            <a:r>
              <a:rPr lang="en-GB" sz="2060" dirty="0" smtClean="0">
                <a:solidFill>
                  <a:srgbClr val="E3D88B"/>
                </a:solidFill>
                <a:latin typeface="+mn-lt"/>
              </a:rPr>
              <a:t>Detector R&amp;D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60" y="1566193"/>
            <a:ext cx="1656033" cy="22080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0021" y="2867399"/>
            <a:ext cx="1385619" cy="1381000"/>
          </a:xfrm>
          <a:prstGeom prst="rect">
            <a:avLst/>
          </a:prstGeom>
        </p:spPr>
      </p:pic>
      <p:sp>
        <p:nvSpPr>
          <p:cNvPr id="15" name="Text Placeholder 9"/>
          <p:cNvSpPr txBox="1">
            <a:spLocks/>
          </p:cNvSpPr>
          <p:nvPr/>
        </p:nvSpPr>
        <p:spPr>
          <a:xfrm>
            <a:off x="2807258" y="1566193"/>
            <a:ext cx="1931143" cy="418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GB" dirty="0" smtClean="0">
                <a:solidFill>
                  <a:srgbClr val="E3D88B"/>
                </a:solidFill>
              </a:rPr>
              <a:t>Theoretical Physics</a:t>
            </a:r>
            <a:endParaRPr lang="en-GB" dirty="0" smtClean="0">
              <a:solidFill>
                <a:srgbClr val="E3D88B"/>
              </a:solidFill>
            </a:endParaRPr>
          </a:p>
        </p:txBody>
      </p:sp>
      <p:sp>
        <p:nvSpPr>
          <p:cNvPr id="16" name="Text Placeholder 9"/>
          <p:cNvSpPr txBox="1">
            <a:spLocks/>
          </p:cNvSpPr>
          <p:nvPr/>
        </p:nvSpPr>
        <p:spPr>
          <a:xfrm>
            <a:off x="5486401" y="3784619"/>
            <a:ext cx="3179715" cy="418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GB" dirty="0" smtClean="0">
                <a:solidFill>
                  <a:srgbClr val="E3D88B"/>
                </a:solidFill>
              </a:rPr>
              <a:t>Physics Data Processing</a:t>
            </a:r>
            <a:endParaRPr lang="en-GB" dirty="0" smtClean="0">
              <a:solidFill>
                <a:srgbClr val="E3D88B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531695" y="1566193"/>
            <a:ext cx="3134421" cy="1786267"/>
            <a:chOff x="-16366" y="0"/>
            <a:chExt cx="12208365" cy="6957392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9" b="-1139"/>
            <a:stretch/>
          </p:blipFill>
          <p:spPr bwMode="auto">
            <a:xfrm>
              <a:off x="-16366" y="0"/>
              <a:ext cx="12208365" cy="6957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" descr="H:\Home\davidg\Template\Logos\nikhef-2015-compact.wm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672" y="116632"/>
              <a:ext cx="464058" cy="269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Slide Number Placeholder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4189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PDP ‘Physics Data Processing’ activities and action lines</a:t>
            </a:r>
            <a:endParaRPr lang="en-GB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half" idx="13"/>
          </p:nvPr>
        </p:nvSpPr>
        <p:spPr>
          <a:xfrm>
            <a:off x="3159754" y="967796"/>
            <a:ext cx="2824489" cy="3373033"/>
          </a:xfrm>
          <a:ln>
            <a:noFill/>
          </a:ln>
        </p:spPr>
        <p:txBody>
          <a:bodyPr/>
          <a:lstStyle/>
          <a:p>
            <a:r>
              <a:rPr lang="en-GB" sz="1800" b="1" dirty="0" smtClean="0">
                <a:solidFill>
                  <a:srgbClr val="6F2575"/>
                </a:solidFill>
              </a:rPr>
              <a:t>Research Infrastructure </a:t>
            </a:r>
            <a:br>
              <a:rPr lang="en-GB" sz="1800" b="1" dirty="0" smtClean="0">
                <a:solidFill>
                  <a:srgbClr val="6F2575"/>
                </a:solidFill>
              </a:rPr>
            </a:br>
            <a:r>
              <a:rPr lang="en-GB" sz="1800" b="1" dirty="0" smtClean="0">
                <a:solidFill>
                  <a:srgbClr val="6F2575"/>
                </a:solidFill>
              </a:rPr>
              <a:t>&amp; Future Technologies</a:t>
            </a:r>
          </a:p>
          <a:p>
            <a:endParaRPr lang="en-GB" sz="1800" b="1" dirty="0" smtClean="0">
              <a:solidFill>
                <a:srgbClr val="6F2575"/>
              </a:solidFill>
            </a:endParaRPr>
          </a:p>
          <a:p>
            <a:pPr marL="169863" lvl="0" indent="-169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 smtClean="0"/>
              <a:t>NDPF processing facility</a:t>
            </a:r>
          </a:p>
          <a:p>
            <a:pPr marL="169863" lvl="0" indent="-169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 smtClean="0"/>
              <a:t>National e-Infrastructure</a:t>
            </a:r>
            <a:br>
              <a:rPr lang="en-GB" sz="1800" dirty="0" smtClean="0"/>
            </a:br>
            <a:r>
              <a:rPr lang="en-GB" sz="1800" i="1" dirty="0" smtClean="0"/>
              <a:t>coordinated by SURF</a:t>
            </a:r>
            <a:endParaRPr lang="en-GB" sz="1800" dirty="0" smtClean="0"/>
          </a:p>
          <a:p>
            <a:pPr marL="169863" lvl="0" indent="-169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 smtClean="0"/>
              <a:t>experimental next-gen systems engineering</a:t>
            </a:r>
          </a:p>
          <a:p>
            <a:pPr marL="169863" lvl="0" indent="-169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 smtClean="0"/>
              <a:t>cross-tier global networks</a:t>
            </a:r>
          </a:p>
          <a:p>
            <a:pPr marL="169863" lvl="0" indent="-169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 smtClean="0"/>
              <a:t>stressing &amp; public/private collaborative design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half" idx="13"/>
          </p:nvPr>
        </p:nvSpPr>
        <p:spPr>
          <a:xfrm>
            <a:off x="6081386" y="967795"/>
            <a:ext cx="2824489" cy="3373033"/>
          </a:xfrm>
          <a:ln>
            <a:noFill/>
          </a:ln>
        </p:spPr>
        <p:txBody>
          <a:bodyPr/>
          <a:lstStyle/>
          <a:p>
            <a:r>
              <a:rPr lang="en-GB" sz="1900" b="1" dirty="0" smtClean="0">
                <a:solidFill>
                  <a:srgbClr val="6F2575"/>
                </a:solidFill>
              </a:rPr>
              <a:t>Infrastructure for Secure Collaboration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GB" sz="1800" dirty="0" smtClean="0"/>
          </a:p>
          <a:p>
            <a:pPr marL="169863" indent="-169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 smtClean="0"/>
              <a:t>authentication and authorization protocols</a:t>
            </a:r>
          </a:p>
          <a:p>
            <a:pPr marL="169863" indent="-169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 smtClean="0"/>
              <a:t>multi-domain federation</a:t>
            </a:r>
          </a:p>
          <a:p>
            <a:pPr marL="169863" indent="-169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 smtClean="0"/>
              <a:t>global trust and identity</a:t>
            </a:r>
            <a:endParaRPr lang="en-GB" sz="1800" dirty="0"/>
          </a:p>
          <a:p>
            <a:pPr marL="169863" indent="-169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 smtClean="0"/>
              <a:t>access provisioning</a:t>
            </a:r>
            <a:endParaRPr lang="en-GB" sz="1800" dirty="0"/>
          </a:p>
          <a:p>
            <a:pPr marL="169863" indent="-169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 smtClean="0"/>
              <a:t>operational security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half" idx="13"/>
          </p:nvPr>
        </p:nvSpPr>
        <p:spPr>
          <a:xfrm>
            <a:off x="238124" y="967796"/>
            <a:ext cx="2824489" cy="3373033"/>
          </a:xfrm>
          <a:ln>
            <a:noFill/>
          </a:ln>
        </p:spPr>
        <p:txBody>
          <a:bodyPr/>
          <a:lstStyle/>
          <a:p>
            <a:r>
              <a:rPr lang="en-GB" sz="1900" b="1" dirty="0" smtClean="0">
                <a:solidFill>
                  <a:srgbClr val="6F2575"/>
                </a:solidFill>
              </a:rPr>
              <a:t>Scalable Computing </a:t>
            </a:r>
            <a:br>
              <a:rPr lang="en-GB" sz="1900" b="1" dirty="0" smtClean="0">
                <a:solidFill>
                  <a:srgbClr val="6F2575"/>
                </a:solidFill>
              </a:rPr>
            </a:br>
            <a:r>
              <a:rPr lang="en-GB" sz="1900" b="1" dirty="0" smtClean="0">
                <a:solidFill>
                  <a:srgbClr val="6F2575"/>
                </a:solidFill>
              </a:rPr>
              <a:t>&amp; Algorithms</a:t>
            </a:r>
          </a:p>
          <a:p>
            <a:endParaRPr lang="en-GB" sz="1800" dirty="0"/>
          </a:p>
          <a:p>
            <a:pPr marL="169863" indent="-169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 smtClean="0"/>
              <a:t>algorithms for high-performance software</a:t>
            </a:r>
          </a:p>
          <a:p>
            <a:pPr marL="169863" indent="-169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 smtClean="0"/>
              <a:t>data organisation</a:t>
            </a:r>
            <a:endParaRPr lang="en-GB" sz="1800" dirty="0"/>
          </a:p>
          <a:p>
            <a:pPr marL="169863" indent="-169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 smtClean="0"/>
              <a:t>accelerator throughput</a:t>
            </a:r>
          </a:p>
          <a:p>
            <a:pPr marL="169863" indent="-1698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 smtClean="0"/>
              <a:t>rethinking code: at small scale and on large scales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3062613" y="967796"/>
            <a:ext cx="0" cy="3391823"/>
          </a:xfrm>
          <a:prstGeom prst="line">
            <a:avLst/>
          </a:prstGeom>
          <a:noFill/>
          <a:ln w="9525" cap="flat">
            <a:solidFill>
              <a:srgbClr val="E3D88B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Connector 20"/>
          <p:cNvCxnSpPr/>
          <p:nvPr/>
        </p:nvCxnSpPr>
        <p:spPr>
          <a:xfrm flipV="1">
            <a:off x="5984244" y="967796"/>
            <a:ext cx="0" cy="3391823"/>
          </a:xfrm>
          <a:prstGeom prst="line">
            <a:avLst/>
          </a:prstGeom>
          <a:noFill/>
          <a:ln w="9525" cap="flat">
            <a:solidFill>
              <a:srgbClr val="E3D88B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Footer Placeholder 2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617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411" y="1262760"/>
            <a:ext cx="4879181" cy="32468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81" y="1269105"/>
            <a:ext cx="4876038" cy="32461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1615" y="4761786"/>
            <a:ext cx="6599307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71446"/>
            <a:r>
              <a:rPr lang="en-GB" sz="750" b="1" i="1" cap="none" dirty="0">
                <a:solidFill>
                  <a:srgbClr val="E3D88B"/>
                </a:solidFill>
                <a:latin typeface="Akkurat Std Italic" panose="02000503000000000000" pitchFamily="2" charset="0"/>
                <a:sym typeface="Helvetica Neue"/>
              </a:rPr>
              <a:t>Display of a proton-proton collision event recorded by ATLAS on 3 June 2015, with the first LHC stable beams at a collision energy of 13 </a:t>
            </a:r>
            <a:r>
              <a:rPr lang="en-GB" sz="750" b="1" i="1" cap="none" dirty="0" err="1">
                <a:solidFill>
                  <a:srgbClr val="E3D88B"/>
                </a:solidFill>
                <a:latin typeface="Akkurat Std Italic" panose="02000503000000000000" pitchFamily="2" charset="0"/>
                <a:sym typeface="Helvetica Neue"/>
              </a:rPr>
              <a:t>TeV</a:t>
            </a:r>
            <a:endParaRPr lang="en-GB" sz="750" b="1" i="1" cap="none" dirty="0">
              <a:solidFill>
                <a:srgbClr val="E3D88B"/>
              </a:solidFill>
              <a:latin typeface="Akkurat Std Italic" panose="02000503000000000000" pitchFamily="2" charset="0"/>
              <a:sym typeface="Helvetica Neu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1449" y="844469"/>
            <a:ext cx="8540801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algn="ctr" defTabSz="171452"/>
            <a:r>
              <a:rPr lang="en-US" sz="1350" b="1" i="1" cap="none" dirty="0">
                <a:solidFill>
                  <a:srgbClr val="FFFFFF"/>
                </a:solidFill>
                <a:latin typeface="Helvetica Neue"/>
                <a:sym typeface="Helvetica Neue"/>
              </a:rPr>
              <a:t>~ 10 seconds to a compute a single event at ATLAS </a:t>
            </a:r>
            <a:r>
              <a:rPr lang="en-US" sz="1350" b="1" i="1" cap="none" dirty="0" smtClean="0">
                <a:solidFill>
                  <a:srgbClr val="FFFFFF"/>
                </a:solidFill>
                <a:latin typeface="Helvetica Neue"/>
                <a:sym typeface="Helvetica Neue"/>
              </a:rPr>
              <a:t>(as an example) for </a:t>
            </a:r>
            <a:r>
              <a:rPr lang="en-US" sz="1350" b="1" i="1" cap="none" dirty="0">
                <a:solidFill>
                  <a:srgbClr val="FFFFFF"/>
                </a:solidFill>
                <a:latin typeface="Helvetica Neue"/>
                <a:sym typeface="Helvetica Neue"/>
              </a:rPr>
              <a:t>‘jets’ containing ~30 </a:t>
            </a:r>
            <a:r>
              <a:rPr lang="en-US" sz="1350" b="1" i="1" cap="none" dirty="0" err="1">
                <a:solidFill>
                  <a:srgbClr val="FFFFFF"/>
                </a:solidFill>
                <a:latin typeface="Helvetica Neue"/>
                <a:sym typeface="Helvetica Neue"/>
              </a:rPr>
              <a:t>colllisions</a:t>
            </a:r>
            <a:endParaRPr lang="en-GB" sz="1350" b="1" i="1" cap="none" dirty="0">
              <a:solidFill>
                <a:srgbClr val="FFFFFF"/>
              </a:solidFill>
              <a:latin typeface="Helvetica Neue"/>
              <a:sym typeface="Helvetica Neu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615" y="4917459"/>
            <a:ext cx="8048574" cy="1923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171446"/>
            <a:r>
              <a:rPr lang="en-GB" sz="750" b="1" i="1" cap="none" dirty="0">
                <a:solidFill>
                  <a:srgbClr val="E3D88B"/>
                </a:solidFill>
                <a:latin typeface="Akkurat Std Italic" panose="02000503000000000000" pitchFamily="2" charset="0"/>
                <a:sym typeface="Helvetica Neue"/>
              </a:rPr>
              <a:t>Event processing time: v19.0.1.1 as per Jovan </a:t>
            </a:r>
            <a:r>
              <a:rPr lang="en-GB" sz="750" b="1" i="1" cap="none" dirty="0" err="1">
                <a:solidFill>
                  <a:srgbClr val="E3D88B"/>
                </a:solidFill>
                <a:latin typeface="Akkurat Std Italic" panose="02000503000000000000" pitchFamily="2" charset="0"/>
                <a:sym typeface="Helvetica Neue"/>
              </a:rPr>
              <a:t>Mitrevski</a:t>
            </a:r>
            <a:r>
              <a:rPr lang="en-GB" sz="750" b="1" i="1" cap="none" dirty="0">
                <a:solidFill>
                  <a:srgbClr val="E3D88B"/>
                </a:solidFill>
                <a:latin typeface="Akkurat Std Italic" panose="02000503000000000000" pitchFamily="2" charset="0"/>
                <a:sym typeface="Helvetica Neue"/>
              </a:rPr>
              <a:t> and 2015  J. Phys.: Conf. Ser. 664 072034 </a:t>
            </a:r>
            <a:r>
              <a:rPr lang="en-US" sz="750" b="1" i="1" cap="none" dirty="0">
                <a:solidFill>
                  <a:srgbClr val="E3D88B"/>
                </a:solidFill>
                <a:latin typeface="Akkurat Std Italic" panose="02000503000000000000" pitchFamily="2" charset="0"/>
                <a:sym typeface="Helvetica Neue"/>
              </a:rPr>
              <a:t>(CHEP2015)</a:t>
            </a:r>
            <a:endParaRPr lang="en-GB" sz="750" b="1" i="1" cap="none" dirty="0">
              <a:solidFill>
                <a:srgbClr val="E3D88B"/>
              </a:solidFill>
              <a:latin typeface="Akkurat Std Italic" panose="02000503000000000000" pitchFamily="2" charset="0"/>
              <a:sym typeface="Helvetica Neue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700" dirty="0"/>
              <a:t>Computing on data: 40 million per second</a:t>
            </a:r>
            <a:endParaRPr lang="en-GB" sz="27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486" y="1287023"/>
            <a:ext cx="1575685" cy="158041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1375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54" y="36291"/>
            <a:ext cx="8952895" cy="503001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14" name="TextBox 13"/>
          <p:cNvSpPr txBox="1"/>
          <p:nvPr/>
        </p:nvSpPr>
        <p:spPr>
          <a:xfrm>
            <a:off x="4453544" y="4883172"/>
            <a:ext cx="4624664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00" b="0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source: Andrea </a:t>
            </a:r>
            <a:r>
              <a:rPr kumimoji="0" lang="en-GB" sz="1000" b="0" i="1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Sciaba</a:t>
            </a:r>
            <a:r>
              <a:rPr kumimoji="0" lang="en-GB" sz="1000" b="0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et al. for the WLCG Resource Evolution WG, CHEP2019</a:t>
            </a:r>
            <a:endParaRPr kumimoji="0" lang="en-GB" sz="1000" b="0" i="1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8805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Nikhef PDP - an overview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Algorithms: beyond data organisation and throughput</a:t>
            </a:r>
            <a:endParaRPr lang="en-GB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830317"/>
            <a:ext cx="2411302" cy="206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2838" y="2961126"/>
            <a:ext cx="248658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cap="none" dirty="0">
                <a:solidFill>
                  <a:srgbClr val="6F2575"/>
                </a:solidFill>
              </a:rPr>
              <a:t>2007 </a:t>
            </a:r>
            <a:r>
              <a:rPr lang="fr-FR" sz="800" cap="none" dirty="0" err="1">
                <a:solidFill>
                  <a:srgbClr val="6F2575"/>
                </a:solidFill>
              </a:rPr>
              <a:t>Core</a:t>
            </a:r>
            <a:r>
              <a:rPr lang="fr-FR" sz="800" cap="none" dirty="0">
                <a:solidFill>
                  <a:srgbClr val="6F2575"/>
                </a:solidFill>
              </a:rPr>
              <a:t> 2 </a:t>
            </a:r>
            <a:r>
              <a:rPr lang="fr-FR" sz="800" cap="none" dirty="0" err="1" smtClean="0">
                <a:solidFill>
                  <a:srgbClr val="6F2575"/>
                </a:solidFill>
              </a:rPr>
              <a:t>efficiency</a:t>
            </a:r>
            <a:r>
              <a:rPr lang="fr-FR" sz="800" cap="none" dirty="0">
                <a:solidFill>
                  <a:srgbClr val="6F2575"/>
                </a:solidFill>
              </a:rPr>
              <a:t>: </a:t>
            </a:r>
            <a:r>
              <a:rPr lang="fr-FR" sz="800" cap="none" dirty="0" err="1">
                <a:solidFill>
                  <a:srgbClr val="6F2575"/>
                </a:solidFill>
              </a:rPr>
              <a:t>Sverre</a:t>
            </a:r>
            <a:r>
              <a:rPr lang="fr-FR" sz="800" cap="none" dirty="0">
                <a:solidFill>
                  <a:srgbClr val="6F2575"/>
                </a:solidFill>
              </a:rPr>
              <a:t> </a:t>
            </a:r>
            <a:r>
              <a:rPr lang="fr-FR" sz="800" cap="none" dirty="0" err="1">
                <a:solidFill>
                  <a:srgbClr val="6F2575"/>
                </a:solidFill>
              </a:rPr>
              <a:t>Jarp</a:t>
            </a:r>
            <a:r>
              <a:rPr lang="fr-FR" sz="800" cap="none" dirty="0">
                <a:solidFill>
                  <a:srgbClr val="6F2575"/>
                </a:solidFill>
              </a:rPr>
              <a:t>, </a:t>
            </a:r>
            <a:r>
              <a:rPr lang="fr-FR" sz="800" cap="none" dirty="0" smtClean="0">
                <a:solidFill>
                  <a:srgbClr val="6F2575"/>
                </a:solidFill>
              </a:rPr>
              <a:t>CHEP2007 (!)</a:t>
            </a:r>
            <a:endParaRPr lang="fr-FR" sz="800" cap="none" dirty="0">
              <a:solidFill>
                <a:srgbClr val="6F2575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284" y="3237847"/>
            <a:ext cx="4144903" cy="1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57361" y="4335452"/>
            <a:ext cx="2364430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Gerhard Raven et al, 2015 for </a:t>
            </a:r>
            <a:r>
              <a:rPr kumimoji="0" lang="en-GB" sz="11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LHCb</a:t>
            </a:r>
            <a:endParaRPr kumimoji="0" lang="en-GB" sz="11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026" y="1007838"/>
            <a:ext cx="3118850" cy="218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875599" y="779044"/>
            <a:ext cx="1075615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plofkip.nikhef.nl</a:t>
            </a:r>
            <a:endParaRPr kumimoji="0" lang="en-GB" sz="11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1169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Nikhef PDP - an overview</a:t>
            </a:r>
            <a:endParaRPr lang="nl-N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85" y="1"/>
            <a:ext cx="8222042" cy="457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8029" y="4698731"/>
            <a:ext cx="477214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ea typeface="+mn-ea"/>
                <a:cs typeface="+mn-cs"/>
                <a:sym typeface="Arial"/>
              </a:rPr>
              <a:t>Prototype AMD 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ea typeface="+mn-ea"/>
                <a:cs typeface="+mn-cs"/>
                <a:sym typeface="Arial"/>
              </a:rPr>
              <a:t>MI50 GPU in the 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ea typeface="+mn-ea"/>
                <a:cs typeface="+mn-cs"/>
                <a:sym typeface="Arial"/>
              </a:rPr>
              <a:t>Nikhef </a:t>
            </a:r>
            <a:r>
              <a:rPr kumimoji="0" lang="en-US" sz="14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ea typeface="+mn-ea"/>
                <a:cs typeface="+mn-cs"/>
                <a:sym typeface="Arial"/>
              </a:rPr>
              <a:t>Speeltuin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ea typeface="+mn-ea"/>
                <a:cs typeface="+mn-cs"/>
                <a:sym typeface="Arial"/>
              </a:rPr>
              <a:t> last year</a:t>
            </a:r>
            <a:endParaRPr kumimoji="0" lang="en-GB" sz="1400" b="0" i="0" u="none" strike="noStrike" cap="none" spc="0" normalizeH="0" dirty="0">
              <a:ln>
                <a:noFill/>
              </a:ln>
              <a:solidFill>
                <a:srgbClr val="6F2575"/>
              </a:solidFill>
              <a:effectLst/>
              <a:uFillTx/>
              <a:ea typeface="+mn-ea"/>
              <a:cs typeface="+mn-cs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37690" y="4944313"/>
            <a:ext cx="1519647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ea typeface="+mn-ea"/>
                <a:cs typeface="+mn-cs"/>
                <a:sym typeface="Arial"/>
              </a:rPr>
              <a:t>Image: Tristan </a:t>
            </a:r>
            <a:r>
              <a:rPr kumimoji="0" lang="en-GB" sz="11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ea typeface="+mn-ea"/>
                <a:cs typeface="+mn-cs"/>
                <a:sym typeface="Arial"/>
              </a:rPr>
              <a:t>Suerink</a:t>
            </a:r>
            <a:endParaRPr kumimoji="0" lang="en-GB" sz="1100" b="0" i="0" u="none" strike="noStrike" cap="none" spc="0" normalizeH="0" dirty="0">
              <a:ln>
                <a:noFill/>
              </a:ln>
              <a:solidFill>
                <a:srgbClr val="6F2575"/>
              </a:solidFill>
              <a:effectLst/>
              <a:uFillTx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3460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White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-ER.potx" id="{D0D2BB00-EE16-4FD5-9FCA-EB77D7932B6A}" vid="{22556AB9-44F3-441D-BA67-5A088471FC57}"/>
    </a:ext>
  </a:extLst>
</a:theme>
</file>

<file path=ppt/theme/theme10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ik2018-Standard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-ER.potx" id="{D0D2BB00-EE16-4FD5-9FCA-EB77D7932B6A}" vid="{9FAF1C68-7A2A-4CBC-BFF7-2AEBA92DD69E}"/>
    </a:ext>
  </a:extLst>
</a:theme>
</file>

<file path=ppt/theme/theme3.xml><?xml version="1.0" encoding="utf-8"?>
<a:theme xmlns:a="http://schemas.openxmlformats.org/drawingml/2006/main" name="Nik2018DG-Closures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-ER.potx" id="{D0D2BB00-EE16-4FD5-9FCA-EB77D7932B6A}" vid="{3485AEA6-54EA-4571-A50E-E28E7CFCE320}"/>
    </a:ext>
  </a:extLst>
</a:theme>
</file>

<file path=ppt/theme/theme4.xml><?xml version="1.0" encoding="utf-8"?>
<a:theme xmlns:a="http://schemas.openxmlformats.org/drawingml/2006/main" name="1_Nik2018-Standard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-2018-template.potx" id="{C01AFC70-9525-4242-A23E-871989E89740}" vid="{4B9EB271-0A94-4FF2-9F2F-3AB460D70F90}"/>
    </a:ext>
  </a:extLst>
</a:theme>
</file>

<file path=ppt/theme/theme5.xml><?xml version="1.0" encoding="utf-8"?>
<a:theme xmlns:a="http://schemas.openxmlformats.org/drawingml/2006/main" name="2_Nik2018-Standard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non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 dirty="0" smtClean="0">
            <a:ln>
              <a:noFill/>
            </a:ln>
            <a:solidFill>
              <a:schemeClr val="tx1">
                <a:lumMod val="65000"/>
              </a:schemeClr>
            </a:solidFill>
            <a:effectLst/>
            <a:uFillTx/>
            <a:latin typeface="Akkurat Std Light" panose="02000303000000000000" pitchFamily="2" charset="0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-2018-template.potx" id="{C01AFC70-9525-4242-A23E-871989E89740}" vid="{4B9EB271-0A94-4FF2-9F2F-3AB460D70F90}"/>
    </a:ext>
  </a:extLst>
</a:theme>
</file>

<file path=ppt/theme/theme6.xml><?xml version="1.0" encoding="utf-8"?>
<a:theme xmlns:a="http://schemas.openxmlformats.org/drawingml/2006/main" name="1_White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 dirty="0" smtClean="0">
            <a:ln>
              <a:noFill/>
            </a:ln>
            <a:solidFill>
              <a:schemeClr val="bg1"/>
            </a:solidFill>
            <a:effectLst/>
            <a:uFillTx/>
            <a:latin typeface="+mj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merged2018-DG.potx" id="{E721EBFD-8571-41E3-8A24-D1D268C6F4C7}" vid="{21AC983F-A357-447D-A787-A718DFDBC081}"/>
    </a:ext>
  </a:extLst>
</a:theme>
</file>

<file path=ppt/theme/theme7.xml><?xml version="1.0" encoding="utf-8"?>
<a:theme xmlns:a="http://schemas.openxmlformats.org/drawingml/2006/main" name="2_White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spAutoFit/>
      </a:bodyPr>
      <a:lstStyle>
        <a:defPPr>
          <a:defRPr sz="1400" cap="none" dirty="0">
            <a:solidFill>
              <a:srgbClr val="6F2575"/>
            </a:solidFill>
          </a:defRPr>
        </a:defPPr>
      </a:lst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dirty="0">
            <a:ln>
              <a:noFill/>
            </a:ln>
            <a:solidFill>
              <a:srgbClr val="6F2575"/>
            </a:solidFill>
            <a:effectLst/>
            <a:uFillTx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merged2018-DG.potx" id="{85150CB7-06B6-4605-9562-97D9C50AE394}" vid="{F0648D77-D248-4F41-9550-2C57F64E451E}"/>
    </a:ext>
  </a:extLst>
</a:theme>
</file>

<file path=ppt/theme/theme8.xml><?xml version="1.0" encoding="utf-8"?>
<a:theme xmlns:a="http://schemas.openxmlformats.org/drawingml/2006/main" name="3_White">
  <a:themeElements>
    <a:clrScheme name="White">
      <a:dk1>
        <a:srgbClr val="FFFFFF"/>
      </a:dk1>
      <a:lt1>
        <a:srgbClr val="E6223D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4_White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spAutoFit/>
      </a:bodyPr>
      <a:lstStyle>
        <a:defPPr>
          <a:defRPr sz="1400" cap="none" dirty="0">
            <a:solidFill>
              <a:srgbClr val="6F2575"/>
            </a:solidFill>
          </a:defRPr>
        </a:defPPr>
      </a:lst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dirty="0">
            <a:ln>
              <a:noFill/>
            </a:ln>
            <a:solidFill>
              <a:srgbClr val="6F2575"/>
            </a:solidFill>
            <a:effectLst/>
            <a:uFillTx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merged2018-DG.potx" id="{85150CB7-06B6-4605-9562-97D9C50AE394}" vid="{F0648D77-D248-4F41-9550-2C57F64E45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Nikhef_presentatie-template-lc-2018-DG-ER</Template>
  <TotalTime>200</TotalTime>
  <Words>1589</Words>
  <Application>Microsoft Office PowerPoint</Application>
  <PresentationFormat>On-screen Show (16:9)</PresentationFormat>
  <Paragraphs>265</Paragraphs>
  <Slides>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30</vt:i4>
      </vt:variant>
    </vt:vector>
  </HeadingPairs>
  <TitlesOfParts>
    <vt:vector size="56" baseType="lpstr">
      <vt:lpstr>Akkurat Std</vt:lpstr>
      <vt:lpstr>Akkurat Std Bold</vt:lpstr>
      <vt:lpstr>Akkurat Std Italic</vt:lpstr>
      <vt:lpstr>Akkurat Std Light</vt:lpstr>
      <vt:lpstr>Akkurat Std Mono</vt:lpstr>
      <vt:lpstr>Arial</vt:lpstr>
      <vt:lpstr>Calibri</vt:lpstr>
      <vt:lpstr>Calibri Light</vt:lpstr>
      <vt:lpstr>Candara</vt:lpstr>
      <vt:lpstr>Helvetica</vt:lpstr>
      <vt:lpstr>Helvetica Neue</vt:lpstr>
      <vt:lpstr>Helvetica Neue Light</vt:lpstr>
      <vt:lpstr>Helvetica Neue Medium</vt:lpstr>
      <vt:lpstr>Helvetica Neue Thin</vt:lpstr>
      <vt:lpstr>Minion Pro</vt:lpstr>
      <vt:lpstr>Times New Roman</vt:lpstr>
      <vt:lpstr>Wingdings</vt:lpstr>
      <vt:lpstr>White</vt:lpstr>
      <vt:lpstr>Nik2018-Standard</vt:lpstr>
      <vt:lpstr>Nik2018DG-Closures</vt:lpstr>
      <vt:lpstr>1_Nik2018-Standard</vt:lpstr>
      <vt:lpstr>2_Nik2018-Standard</vt:lpstr>
      <vt:lpstr>1_White</vt:lpstr>
      <vt:lpstr>2_White</vt:lpstr>
      <vt:lpstr>3_White</vt:lpstr>
      <vt:lpstr>4_White</vt:lpstr>
      <vt:lpstr>Physics Data Processing A Brief Overview</vt:lpstr>
      <vt:lpstr>Nikhef – accelerator experiments</vt:lpstr>
      <vt:lpstr>Nikhef – (astro)particle physics</vt:lpstr>
      <vt:lpstr>Nikhef collaboration – underpinning programmes</vt:lpstr>
      <vt:lpstr>PowerPoint Presentation</vt:lpstr>
      <vt:lpstr>Computing on data: 40 million per second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Distribution: LHCOPN/LHCone</vt:lpstr>
      <vt:lpstr>Globally distributed in EGI &amp; WLCG</vt:lpstr>
      <vt:lpstr>‘LHC Open Network Environment’</vt:lpstr>
      <vt:lpstr>Direct peering infra for ‘big data’</vt:lpstr>
      <vt:lpstr>PowerPoint Presentation</vt:lpstr>
      <vt:lpstr>PowerPoint Presentation</vt:lpstr>
      <vt:lpstr>PowerPoint Presentation</vt:lpstr>
      <vt:lpstr>PowerPoint Presentation</vt:lpstr>
      <vt:lpstr>data deluge - and with data comes processing</vt:lpstr>
      <vt:lpstr>PowerPoint Presentation</vt:lpstr>
      <vt:lpstr>PowerPoint Presentation</vt:lpstr>
      <vt:lpstr>Fun, but not the solution to single-core performance …</vt:lpstr>
      <vt:lpstr>PowerPoint Presentation</vt:lpstr>
      <vt:lpstr>PowerPoint Presentation</vt:lpstr>
      <vt:lpstr>PowerPoint Presentation</vt:lpstr>
      <vt:lpstr>Our science data looks akin to a DDoS</vt:lpstr>
      <vt:lpstr>PowerPoint Presentation</vt:lpstr>
      <vt:lpstr>PowerPoint Presentation</vt:lpstr>
      <vt:lpstr>PowerPoint Presentation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Data Processing Computing for Research</dc:title>
  <dc:creator>davidg</dc:creator>
  <cp:lastModifiedBy>davidg</cp:lastModifiedBy>
  <cp:revision>38</cp:revision>
  <dcterms:created xsi:type="dcterms:W3CDTF">2020-05-25T06:39:01Z</dcterms:created>
  <dcterms:modified xsi:type="dcterms:W3CDTF">2020-05-25T09:59:38Z</dcterms:modified>
</cp:coreProperties>
</file>