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9" r:id="rId1"/>
    <p:sldMasterId id="2147483674" r:id="rId2"/>
  </p:sldMasterIdLst>
  <p:notesMasterIdLst>
    <p:notesMasterId r:id="rId16"/>
  </p:notesMasterIdLst>
  <p:sldIdLst>
    <p:sldId id="256" r:id="rId3"/>
    <p:sldId id="282" r:id="rId4"/>
    <p:sldId id="264" r:id="rId5"/>
    <p:sldId id="312" r:id="rId6"/>
    <p:sldId id="283" r:id="rId7"/>
    <p:sldId id="311" r:id="rId8"/>
    <p:sldId id="314" r:id="rId9"/>
    <p:sldId id="313" r:id="rId10"/>
    <p:sldId id="269" r:id="rId11"/>
    <p:sldId id="280" r:id="rId12"/>
    <p:sldId id="271" r:id="rId13"/>
    <p:sldId id="288" r:id="rId14"/>
    <p:sldId id="257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2575"/>
    <a:srgbClr val="E3D88A"/>
    <a:srgbClr val="FFFFFF"/>
    <a:srgbClr val="06B2C4"/>
    <a:srgbClr val="E4D889"/>
    <a:srgbClr val="E634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1EAF4"/>
          </a:solidFill>
        </a:fill>
      </a:tcStyle>
    </a:wholeTbl>
    <a:band2H>
      <a:tcTxStyle/>
      <a:tcStyle>
        <a:tcBdr/>
        <a:fill>
          <a:solidFill>
            <a:srgbClr val="F1F5FA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74" autoAdjust="0"/>
    <p:restoredTop sz="95451" autoAdjust="0"/>
  </p:normalViewPr>
  <p:slideViewPr>
    <p:cSldViewPr snapToGrid="0" snapToObjects="1">
      <p:cViewPr varScale="1">
        <p:scale>
          <a:sx n="33" d="100"/>
          <a:sy n="33" d="100"/>
        </p:scale>
        <p:origin x="184" y="64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682328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4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4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4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4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4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4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4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4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4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8663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2B2B5-DEB0-B047-98DB-310A4991C9F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014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w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w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09" y="2323225"/>
            <a:ext cx="16449516" cy="1108177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7910" y="1700767"/>
            <a:ext cx="24399820" cy="8052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" name="Rechthoek"/>
          <p:cNvSpPr/>
          <p:nvPr userDrawn="1"/>
        </p:nvSpPr>
        <p:spPr>
          <a:xfrm>
            <a:off x="-74194" y="-43058"/>
            <a:ext cx="24458193" cy="1757989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23628804" y="13102037"/>
            <a:ext cx="365237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2134" y="238888"/>
            <a:ext cx="24388267" cy="3725341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72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828267" y="799988"/>
            <a:ext cx="3675353" cy="5326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" name="Driehoek"/>
          <p:cNvSpPr/>
          <p:nvPr userDrawn="1"/>
        </p:nvSpPr>
        <p:spPr>
          <a:xfrm>
            <a:off x="-7910" y="4414348"/>
            <a:ext cx="24399820" cy="8052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3805941" y="8751650"/>
            <a:ext cx="9822863" cy="2463192"/>
          </a:xfrm>
          <a:prstGeom prst="rect">
            <a:avLst/>
          </a:prstGeom>
        </p:spPr>
        <p:txBody>
          <a:bodyPr/>
          <a:lstStyle>
            <a:lvl1pPr marL="40640" indent="0" algn="r">
              <a:buNone/>
              <a:defRPr sz="44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2198" y="12466653"/>
            <a:ext cx="24386197" cy="1270001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19700198" y="12065800"/>
            <a:ext cx="3930563" cy="1497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dirty="0" smtClean="0">
                <a:solidFill>
                  <a:srgbClr val="E3D88A"/>
                </a:solidFill>
              </a:rPr>
              <a:t>David </a:t>
            </a:r>
            <a:r>
              <a:rPr lang="en-US" dirty="0" err="1" smtClean="0">
                <a:solidFill>
                  <a:srgbClr val="E3D88A"/>
                </a:solidFill>
              </a:rPr>
              <a:t>Groep</a:t>
            </a:r>
            <a:endParaRPr lang="en-US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360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193" y="10203083"/>
            <a:ext cx="4383766" cy="170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389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 anchorCtr="0"/>
          <a:lstStyle/>
          <a:p>
            <a:r>
              <a:rPr dirty="0"/>
              <a:t>Title Text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3171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927100" y="2552700"/>
            <a:ext cx="22545675" cy="10548938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6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60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60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60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18764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8" y="1338298"/>
            <a:ext cx="16375114" cy="1220031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7910" y="1700767"/>
            <a:ext cx="24399820" cy="8052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" name="Rechthoek"/>
          <p:cNvSpPr/>
          <p:nvPr userDrawn="1"/>
        </p:nvSpPr>
        <p:spPr>
          <a:xfrm>
            <a:off x="0" y="-37622"/>
            <a:ext cx="24391910" cy="1752554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" name="Rechthoek"/>
          <p:cNvSpPr/>
          <p:nvPr userDrawn="1"/>
        </p:nvSpPr>
        <p:spPr>
          <a:xfrm>
            <a:off x="-10108" y="12466653"/>
            <a:ext cx="24394108" cy="1270001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" name="Driehoek"/>
          <p:cNvSpPr/>
          <p:nvPr userDrawn="1"/>
        </p:nvSpPr>
        <p:spPr>
          <a:xfrm rot="5400000">
            <a:off x="828267" y="799988"/>
            <a:ext cx="3675353" cy="5326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" name="Driehoek"/>
          <p:cNvSpPr/>
          <p:nvPr userDrawn="1"/>
        </p:nvSpPr>
        <p:spPr>
          <a:xfrm>
            <a:off x="-7910" y="4414348"/>
            <a:ext cx="24399820" cy="8052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3818064" y="10112864"/>
            <a:ext cx="10172657" cy="2605842"/>
            <a:chOff x="13583285" y="10112864"/>
            <a:chExt cx="10172657" cy="2605842"/>
          </a:xfrm>
        </p:grpSpPr>
        <p:sp>
          <p:nvSpPr>
            <p:cNvPr id="12" name="2011-2016…"/>
            <p:cNvSpPr txBox="1"/>
            <p:nvPr/>
          </p:nvSpPr>
          <p:spPr>
            <a:xfrm>
              <a:off x="13583285" y="10112864"/>
              <a:ext cx="10172657" cy="26058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dirty="0" smtClean="0">
                  <a:solidFill>
                    <a:schemeClr val="bg1"/>
                  </a:solidFill>
                </a:rPr>
                <a:t>David </a:t>
              </a:r>
              <a:r>
                <a:rPr lang="en-US" dirty="0" err="1" smtClean="0">
                  <a:solidFill>
                    <a:schemeClr val="bg1"/>
                  </a:solidFill>
                </a:rPr>
                <a:t>Groep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360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360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360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3600" dirty="0">
                  <a:solidFill>
                    <a:srgbClr val="6F2575"/>
                  </a:solidFill>
                </a:rPr>
                <a:t>https://orcid.org/0000-0003-1026-6606</a:t>
              </a:r>
              <a:endParaRPr sz="360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947" y="10572949"/>
            <a:ext cx="4891793" cy="1917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983" y="1538649"/>
            <a:ext cx="19091273" cy="155291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16147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018" y="2137289"/>
            <a:ext cx="18249900" cy="10477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7910" y="1700767"/>
            <a:ext cx="24399820" cy="8052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" name="Rechthoek"/>
          <p:cNvSpPr/>
          <p:nvPr userDrawn="1"/>
        </p:nvSpPr>
        <p:spPr>
          <a:xfrm>
            <a:off x="0" y="-37622"/>
            <a:ext cx="24391910" cy="1752554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" name="Rechthoek"/>
          <p:cNvSpPr/>
          <p:nvPr userDrawn="1"/>
        </p:nvSpPr>
        <p:spPr>
          <a:xfrm>
            <a:off x="-10108" y="12466653"/>
            <a:ext cx="24394108" cy="1270001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" name="Driehoek"/>
          <p:cNvSpPr/>
          <p:nvPr userDrawn="1"/>
        </p:nvSpPr>
        <p:spPr>
          <a:xfrm rot="5400000">
            <a:off x="828267" y="799988"/>
            <a:ext cx="3675353" cy="5326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" name="Driehoek"/>
          <p:cNvSpPr/>
          <p:nvPr userDrawn="1"/>
        </p:nvSpPr>
        <p:spPr>
          <a:xfrm>
            <a:off x="-7910" y="4414348"/>
            <a:ext cx="24399820" cy="8052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3818064" y="10112864"/>
            <a:ext cx="10172657" cy="2605842"/>
            <a:chOff x="13583285" y="10112864"/>
            <a:chExt cx="10172657" cy="2605842"/>
          </a:xfrm>
        </p:grpSpPr>
        <p:sp>
          <p:nvSpPr>
            <p:cNvPr id="12" name="2011-2016…"/>
            <p:cNvSpPr txBox="1"/>
            <p:nvPr/>
          </p:nvSpPr>
          <p:spPr>
            <a:xfrm>
              <a:off x="13583285" y="10112864"/>
              <a:ext cx="10172657" cy="26058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dirty="0" smtClean="0">
                  <a:solidFill>
                    <a:schemeClr val="bg1"/>
                  </a:solidFill>
                </a:rPr>
                <a:t>David </a:t>
              </a:r>
              <a:r>
                <a:rPr lang="en-US" dirty="0" err="1" smtClean="0">
                  <a:solidFill>
                    <a:schemeClr val="bg1"/>
                  </a:solidFill>
                </a:rPr>
                <a:t>Groep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360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360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360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3600" dirty="0">
                  <a:solidFill>
                    <a:srgbClr val="6F2575"/>
                  </a:solidFill>
                </a:rPr>
                <a:t>https://orcid.org/0000-0003-1026-6606</a:t>
              </a:r>
              <a:endParaRPr sz="360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947" y="10572949"/>
            <a:ext cx="4891793" cy="1917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983" y="1538649"/>
            <a:ext cx="19091273" cy="155291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14875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896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2955" y="2895600"/>
            <a:ext cx="21042245" cy="960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78699" y="549276"/>
            <a:ext cx="23346501" cy="2286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BFB4F-7E25-40E5-B228-3E5349D0E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1B09F-A211-451C-8226-57839C1CAF76}" type="datetime3">
              <a:rPr lang="en-US"/>
              <a:pPr>
                <a:defRPr/>
              </a:pPr>
              <a:t>24 October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415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594851"/>
            <a:ext cx="24384000" cy="4121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5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2955" y="2895600"/>
            <a:ext cx="21042245" cy="960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78699" y="549276"/>
            <a:ext cx="23346501" cy="2286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A0871-428D-4BDA-8F55-50A363D5F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F8FF3-9350-4D70-892D-859122A1F348}" type="datetimeFigureOut">
              <a:rPr lang="en-US"/>
              <a:pPr>
                <a:defRPr/>
              </a:pPr>
              <a:t>2018-10-24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8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548640"/>
            <a:ext cx="19921728" cy="2286000"/>
          </a:xfrm>
        </p:spPr>
        <p:txBody>
          <a:bodyPr anchor="ctr"/>
          <a:lstStyle>
            <a:lvl1pPr algn="l">
              <a:defRPr sz="12267"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7918227" y="12724757"/>
            <a:ext cx="5689600" cy="730251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 October 2016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3820683" y="12712704"/>
            <a:ext cx="7721600" cy="730251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2553758" y="12847002"/>
            <a:ext cx="611045" cy="46165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519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w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17508"/>
            <a:ext cx="24405659" cy="1878965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473190" y="13102037"/>
            <a:ext cx="676466" cy="60593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825500">
              <a:defRPr sz="3000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5058383" y="145515"/>
            <a:ext cx="19091273" cy="1552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428059" y="12903428"/>
            <a:ext cx="7789333" cy="632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8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278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10584" y="-19695"/>
            <a:ext cx="4393847" cy="1883269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59" y="323315"/>
            <a:ext cx="3027357" cy="117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6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4" r:id="rId2"/>
    <p:sldLayoutId id="2147483682" r:id="rId3"/>
    <p:sldLayoutId id="2147483686" r:id="rId4"/>
    <p:sldLayoutId id="2147483691" r:id="rId5"/>
    <p:sldLayoutId id="2147483683" r:id="rId6"/>
    <p:sldLayoutId id="2147483687" r:id="rId7"/>
    <p:sldLayoutId id="2147483688" r:id="rId8"/>
    <p:sldLayoutId id="2147483690" r:id="rId9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57799" marR="57799" indent="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57799" marR="57799" indent="22860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57799" marR="57799" indent="45720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57799" marR="57799" indent="68580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57799" marR="57799" indent="91440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57799" marR="57799" indent="114300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57799" marR="57799" indent="137160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57799" marR="57799" indent="160020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57799" marR="57799" indent="182880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627179" marR="57799" indent="-586539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1044126" marR="57799" indent="-546286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1485718" marR="57799" indent="-530678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2031364" marR="57799" indent="-619125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2488564" marR="57799" indent="-619125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2488564" marR="57799" indent="-619125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2488564" marR="57799" indent="-619125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2488564" marR="57799" indent="-619125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2488564" marR="57799" indent="-619125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2286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4572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6858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9144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11430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13716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16002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18288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17508"/>
            <a:ext cx="24405659" cy="1878965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562389" y="13102037"/>
            <a:ext cx="498067" cy="6127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825500">
              <a:defRPr sz="3000" b="0" i="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428059" y="145515"/>
            <a:ext cx="24384000" cy="1552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36284"/>
            <a:ext cx="24384000" cy="100997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 flipV="1">
            <a:off x="18512859" y="15149"/>
            <a:ext cx="5892800" cy="3695700"/>
          </a:xfrm>
          <a:prstGeom prst="rect">
            <a:avLst/>
          </a:prstGeom>
        </p:spPr>
      </p:pic>
      <p:sp>
        <p:nvSpPr>
          <p:cNvPr id="14" name="Tekstvak 13"/>
          <p:cNvSpPr txBox="1"/>
          <p:nvPr userDrawn="1"/>
        </p:nvSpPr>
        <p:spPr>
          <a:xfrm>
            <a:off x="428059" y="12903428"/>
            <a:ext cx="7789333" cy="632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8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278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60697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57799" marR="57799" indent="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1pPr>
      <a:lvl2pPr marL="57799" marR="57799" indent="2286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57799" marR="57799" indent="4572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57799" marR="57799" indent="6858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57799" marR="57799" indent="9144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57799" marR="57799" indent="11430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57799" marR="57799" indent="13716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57799" marR="57799" indent="16002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57799" marR="57799" indent="18288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627179" marR="57799" indent="-586539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1044126" marR="57799" indent="-546286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1485718" marR="57799" indent="-530678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20313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gif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wmf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kkurat Std Italic" panose="02000503000000000000" pitchFamily="2" charset="0"/>
              </a:rPr>
              <a:t>IT Infrastructure for Research</a:t>
            </a:r>
            <a:br>
              <a:rPr lang="en-US" dirty="0" smtClean="0">
                <a:latin typeface="Akkurat Std Italic" panose="02000503000000000000" pitchFamily="2" charset="0"/>
              </a:rPr>
            </a:br>
            <a:r>
              <a:rPr lang="en-US" dirty="0" smtClean="0">
                <a:latin typeface="Akkurat Std Italic" panose="02000503000000000000" pitchFamily="2" charset="0"/>
              </a:rPr>
              <a:t>many roads on one map</a:t>
            </a:r>
            <a:endParaRPr lang="en-GB" dirty="0">
              <a:latin typeface="Akkurat Std Italic" panose="02000503000000000000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PCGWI site visit Nikhef</a:t>
            </a:r>
          </a:p>
          <a:p>
            <a:endParaRPr lang="en-US" dirty="0"/>
          </a:p>
          <a:p>
            <a:r>
              <a:rPr lang="en-US" dirty="0" smtClean="0"/>
              <a:t>2018-10-24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517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NikhefHousing’s</a:t>
            </a:r>
            <a:r>
              <a:rPr lang="en-US" dirty="0" smtClean="0"/>
              <a:t> unique capability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923" y="1885741"/>
            <a:ext cx="15111505" cy="1150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6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0" y="145515"/>
            <a:ext cx="19812001" cy="1552918"/>
          </a:xfrm>
        </p:spPr>
        <p:txBody>
          <a:bodyPr>
            <a:noAutofit/>
          </a:bodyPr>
          <a:lstStyle/>
          <a:p>
            <a:r>
              <a:rPr lang="en-US" sz="7000" dirty="0" smtClean="0"/>
              <a:t>Nikhef ICT for Research: </a:t>
            </a:r>
            <a:r>
              <a:rPr lang="en-US" sz="7000" dirty="0" smtClean="0">
                <a:latin typeface="Akkurat Std Italic" panose="02000503000000000000" pitchFamily="2" charset="0"/>
              </a:rPr>
              <a:t>people</a:t>
            </a:r>
            <a:r>
              <a:rPr lang="en-US" sz="7000" dirty="0" smtClean="0"/>
              <a:t> make progress</a:t>
            </a:r>
            <a:endParaRPr lang="en-US" sz="7000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16517567" y="8633339"/>
            <a:ext cx="7559714" cy="4770438"/>
          </a:xfrm>
        </p:spPr>
        <p:txBody>
          <a:bodyPr/>
          <a:lstStyle/>
          <a:p>
            <a:pPr marL="40640" indent="0">
              <a:buNone/>
            </a:pPr>
            <a:r>
              <a:rPr lang="en-US" sz="4000" dirty="0" smtClean="0">
                <a:solidFill>
                  <a:srgbClr val="6F2575"/>
                </a:solidFill>
              </a:rPr>
              <a:t>Improving physics results </a:t>
            </a:r>
            <a:br>
              <a:rPr lang="en-US" sz="4000" dirty="0" smtClean="0">
                <a:solidFill>
                  <a:srgbClr val="6F2575"/>
                </a:solidFill>
              </a:rPr>
            </a:br>
            <a:r>
              <a:rPr lang="en-US" sz="4000" dirty="0" smtClean="0">
                <a:solidFill>
                  <a:srgbClr val="6F2575"/>
                </a:solidFill>
              </a:rPr>
              <a:t>by advancing computing capabilities</a:t>
            </a:r>
          </a:p>
          <a:p>
            <a:pPr marL="40640" indent="0">
              <a:buNone/>
            </a:pPr>
            <a:r>
              <a:rPr lang="en-US" sz="4000" dirty="0" smtClean="0">
                <a:solidFill>
                  <a:srgbClr val="6F2575"/>
                </a:solidFill>
              </a:rPr>
              <a:t>Resource-limited computing</a:t>
            </a:r>
          </a:p>
          <a:p>
            <a:pPr marL="40640" indent="0">
              <a:buNone/>
            </a:pPr>
            <a:r>
              <a:rPr lang="en-US" sz="4000" dirty="0" smtClean="0">
                <a:solidFill>
                  <a:srgbClr val="6F2575"/>
                </a:solidFill>
              </a:rPr>
              <a:t>Systems-Algorithm interaction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199" y="4369197"/>
            <a:ext cx="3597275" cy="21786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76838"/>
            <a:ext cx="4137170" cy="28241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31063" y="2031410"/>
            <a:ext cx="6306214" cy="16825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Advanced Computing</a:t>
            </a:r>
            <a:br>
              <a:rPr kumimoji="0" lang="en-US" sz="4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</a:br>
            <a:r>
              <a:rPr kumimoji="0" lang="en-US" sz="4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Technologies</a:t>
            </a:r>
            <a:endParaRPr kumimoji="0" lang="en-GB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kkurat Std Bold" panose="02000803000000000000" pitchFamily="2" charset="0"/>
              <a:sym typeface="Helvetica Neu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985963" y="2031410"/>
            <a:ext cx="5499904" cy="16825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4800" b="0" i="0" dirty="0" err="1" smtClean="0">
                <a:latin typeface="Akkurat Std Bold" panose="02000803000000000000" pitchFamily="2" charset="0"/>
              </a:rPr>
              <a:t>Applied</a:t>
            </a:r>
            <a:r>
              <a:rPr lang="nl-NL" sz="4800" b="0" i="0" dirty="0" smtClean="0">
                <a:latin typeface="Akkurat Std Bold" panose="02000803000000000000" pitchFamily="2" charset="0"/>
              </a:rPr>
              <a:t> Advanced </a:t>
            </a:r>
            <a:br>
              <a:rPr lang="nl-NL" sz="4800" b="0" i="0" dirty="0" smtClean="0">
                <a:latin typeface="Akkurat Std Bold" panose="02000803000000000000" pitchFamily="2" charset="0"/>
              </a:rPr>
            </a:br>
            <a:r>
              <a:rPr lang="nl-NL" sz="4800" b="0" i="0" dirty="0" smtClean="0">
                <a:latin typeface="Akkurat Std Bold" panose="02000803000000000000" pitchFamily="2" charset="0"/>
              </a:rPr>
              <a:t>Computing</a:t>
            </a:r>
            <a:endParaRPr kumimoji="0" lang="nl-NL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kkurat Std Bold" panose="02000803000000000000" pitchFamily="2" charset="0"/>
              <a:sym typeface="Helvetica Neu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14015" y="2054346"/>
            <a:ext cx="5232202" cy="16825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0" i="0" dirty="0" smtClean="0">
                <a:latin typeface="Akkurat Std Bold" panose="02000803000000000000" pitchFamily="2" charset="0"/>
              </a:rPr>
              <a:t>Infrastructure for</a:t>
            </a:r>
            <a:br>
              <a:rPr lang="en-US" sz="4800" b="0" i="0" dirty="0" smtClean="0">
                <a:latin typeface="Akkurat Std Bold" panose="02000803000000000000" pitchFamily="2" charset="0"/>
              </a:rPr>
            </a:br>
            <a:r>
              <a:rPr lang="en-US" sz="4800" b="0" i="0" dirty="0" smtClean="0">
                <a:latin typeface="Akkurat Std Bold" panose="02000803000000000000" pitchFamily="2" charset="0"/>
              </a:rPr>
              <a:t>Collaboration</a:t>
            </a:r>
            <a:endParaRPr kumimoji="0" lang="en-GB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kkurat Std Bold" panose="02000803000000000000" pitchFamily="2" charset="0"/>
              <a:sym typeface="Helvetica Neue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033" y="4111185"/>
            <a:ext cx="2070922" cy="2273146"/>
          </a:xfrm>
          <a:prstGeom prst="rect">
            <a:avLst/>
          </a:prstGeom>
          <a:ln>
            <a:solidFill>
              <a:srgbClr val="6F2575"/>
            </a:solidFill>
          </a:ln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88968" y="4046899"/>
            <a:ext cx="5988826" cy="3404937"/>
          </a:xfrm>
          <a:prstGeom prst="rect">
            <a:avLst/>
          </a:prstGeom>
        </p:spPr>
      </p:pic>
      <p:sp>
        <p:nvSpPr>
          <p:cNvPr id="18" name="Content Placeholder 1"/>
          <p:cNvSpPr txBox="1">
            <a:spLocks/>
          </p:cNvSpPr>
          <p:nvPr/>
        </p:nvSpPr>
        <p:spPr>
          <a:xfrm>
            <a:off x="9110286" y="9874919"/>
            <a:ext cx="6096000" cy="2462581"/>
          </a:xfrm>
          <a:prstGeom prst="rect">
            <a:avLst/>
          </a:prstGeom>
        </p:spPr>
        <p:txBody>
          <a:bodyPr/>
          <a:lstStyle>
            <a:lvl1pPr marL="627179" marR="57799" indent="-586539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1pPr>
            <a:lvl2pPr marL="1044126" marR="57799" indent="-546286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2pPr>
            <a:lvl3pPr marL="1485718" marR="57799" indent="-530678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3pPr>
            <a:lvl4pPr marL="20313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4pPr>
            <a:lvl5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5pPr>
            <a:lvl6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6pPr>
            <a:lvl7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7pPr>
            <a:lvl8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8pPr>
            <a:lvl9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9pPr>
          </a:lstStyle>
          <a:p>
            <a:pPr marL="40640" indent="0">
              <a:buFontTx/>
              <a:buNone/>
            </a:pPr>
            <a:r>
              <a:rPr lang="en-US" sz="4000" dirty="0" smtClean="0">
                <a:solidFill>
                  <a:srgbClr val="6F2575"/>
                </a:solidFill>
              </a:rPr>
              <a:t>Looking ahead 3-5 years</a:t>
            </a:r>
          </a:p>
          <a:p>
            <a:pPr marL="40640" indent="0">
              <a:buFontTx/>
              <a:buNone/>
            </a:pPr>
            <a:r>
              <a:rPr lang="en-US" sz="4000" dirty="0" smtClean="0">
                <a:solidFill>
                  <a:srgbClr val="6F2575"/>
                </a:solidFill>
              </a:rPr>
              <a:t>Joint development </a:t>
            </a:r>
            <a:r>
              <a:rPr lang="en-US" sz="4000" dirty="0" err="1" smtClean="0">
                <a:solidFill>
                  <a:srgbClr val="6F2575"/>
                </a:solidFill>
              </a:rPr>
              <a:t>programme</a:t>
            </a:r>
            <a:r>
              <a:rPr lang="en-US" sz="4000" dirty="0" smtClean="0">
                <a:solidFill>
                  <a:srgbClr val="6F2575"/>
                </a:solidFill>
              </a:rPr>
              <a:t> with global stakeholders &amp; vendors</a:t>
            </a:r>
          </a:p>
          <a:p>
            <a:pPr marL="40640" indent="0">
              <a:buFontTx/>
              <a:buNone/>
            </a:pPr>
            <a:r>
              <a:rPr lang="en-US" sz="4000" dirty="0" smtClean="0">
                <a:solidFill>
                  <a:srgbClr val="6F2575"/>
                </a:solidFill>
              </a:rPr>
              <a:t>Evaluate and influence</a:t>
            </a:r>
          </a:p>
        </p:txBody>
      </p:sp>
      <p:sp>
        <p:nvSpPr>
          <p:cNvPr id="19" name="Content Placeholder 1"/>
          <p:cNvSpPr txBox="1">
            <a:spLocks/>
          </p:cNvSpPr>
          <p:nvPr/>
        </p:nvSpPr>
        <p:spPr>
          <a:xfrm>
            <a:off x="633189" y="8633339"/>
            <a:ext cx="7741920" cy="4770438"/>
          </a:xfrm>
          <a:prstGeom prst="rect">
            <a:avLst/>
          </a:prstGeom>
        </p:spPr>
        <p:txBody>
          <a:bodyPr/>
          <a:lstStyle>
            <a:lvl1pPr marL="627179" marR="57799" indent="-586539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1pPr>
            <a:lvl2pPr marL="1044126" marR="57799" indent="-546286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2pPr>
            <a:lvl3pPr marL="1485718" marR="57799" indent="-530678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3pPr>
            <a:lvl4pPr marL="20313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4pPr>
            <a:lvl5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5pPr>
            <a:lvl6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6pPr>
            <a:lvl7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7pPr>
            <a:lvl8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8pPr>
            <a:lvl9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9pPr>
          </a:lstStyle>
          <a:p>
            <a:pPr marL="40640" indent="0">
              <a:buFontTx/>
              <a:buNone/>
            </a:pPr>
            <a:r>
              <a:rPr lang="en-US" sz="4000" dirty="0" smtClean="0">
                <a:solidFill>
                  <a:srgbClr val="6F2575"/>
                </a:solidFill>
              </a:rPr>
              <a:t>Authentication and Authorization for Research Collaboration</a:t>
            </a:r>
          </a:p>
          <a:p>
            <a:pPr marL="40640" indent="0">
              <a:buFontTx/>
              <a:buNone/>
            </a:pPr>
            <a:r>
              <a:rPr lang="en-US" sz="4000" dirty="0" smtClean="0">
                <a:solidFill>
                  <a:srgbClr val="6F2575"/>
                </a:solidFill>
              </a:rPr>
              <a:t>AAI and federation design</a:t>
            </a:r>
          </a:p>
          <a:p>
            <a:pPr marL="40640" indent="0">
              <a:buFontTx/>
              <a:buNone/>
            </a:pPr>
            <a:r>
              <a:rPr lang="en-US" sz="4000" dirty="0" smtClean="0">
                <a:solidFill>
                  <a:srgbClr val="6F2575"/>
                </a:solidFill>
              </a:rPr>
              <a:t>Operational Security</a:t>
            </a:r>
          </a:p>
          <a:p>
            <a:pPr marL="40640" indent="0">
              <a:buFontTx/>
              <a:buNone/>
            </a:pPr>
            <a:r>
              <a:rPr lang="en-US" sz="4000" dirty="0" smtClean="0">
                <a:solidFill>
                  <a:srgbClr val="6F2575"/>
                </a:solidFill>
              </a:rPr>
              <a:t>Information Security Policy Coordination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2416" y="4046899"/>
            <a:ext cx="6053870" cy="4987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037" y="5551165"/>
            <a:ext cx="3861888" cy="27078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249" y="7043997"/>
            <a:ext cx="2673485" cy="1298868"/>
          </a:xfrm>
          <a:prstGeom prst="rect">
            <a:avLst/>
          </a:prstGeom>
          <a:ln>
            <a:solidFill>
              <a:srgbClr val="6F2575"/>
            </a:solidFill>
          </a:ln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1" y="4180022"/>
            <a:ext cx="4781439" cy="189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9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3908"/>
            <a:ext cx="7259653" cy="118240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/>
              <a:t>The Nikhef Data Processing Facility</a:t>
            </a:r>
            <a:endParaRPr lang="en-GB" sz="8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902929" y="10786566"/>
            <a:ext cx="16568703" cy="24211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Hardware indicators:</a:t>
            </a:r>
          </a:p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0" i="0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8000 cores, 4.5 </a:t>
            </a:r>
            <a:r>
              <a:rPr lang="en-US" sz="4800" b="0" i="0" dirty="0" err="1" smtClean="0">
                <a:solidFill>
                  <a:srgbClr val="E3D88A"/>
                </a:solidFill>
                <a:latin typeface="Akkurat Std Italic" panose="02000503000000000000" pitchFamily="2" charset="0"/>
              </a:rPr>
              <a:t>PiB</a:t>
            </a:r>
            <a:r>
              <a:rPr lang="en-US" sz="4800" b="0" i="0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 disk, 1.2Tbps network, 240 </a:t>
            </a:r>
            <a:r>
              <a:rPr lang="en-US" sz="4800" b="0" i="0" dirty="0" err="1" smtClean="0">
                <a:solidFill>
                  <a:srgbClr val="E3D88A"/>
                </a:solidFill>
                <a:latin typeface="Akkurat Std Italic" panose="02000503000000000000" pitchFamily="2" charset="0"/>
              </a:rPr>
              <a:t>Gbps</a:t>
            </a:r>
            <a:r>
              <a:rPr lang="en-US" sz="4800" b="0" i="0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 global</a:t>
            </a:r>
            <a:br>
              <a:rPr lang="en-US" sz="4800" b="0" i="0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</a:br>
            <a:r>
              <a:rPr lang="en-US" sz="4800" b="0" i="0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400 kW, PUE 1.21, 3500GJ WKO capacity</a:t>
            </a:r>
            <a:endParaRPr kumimoji="0" lang="en-US" sz="4800" b="0" i="0" u="none" strike="noStrike" cap="none" spc="0" normalizeH="0" baseline="0" dirty="0" smtClean="0">
              <a:ln>
                <a:noFill/>
              </a:ln>
              <a:solidFill>
                <a:srgbClr val="E3D88A"/>
              </a:solidFill>
              <a:effectLst/>
              <a:uFillTx/>
              <a:latin typeface="Akkurat Std Italic" panose="02000503000000000000" pitchFamily="2" charset="0"/>
              <a:sym typeface="Helvetica Neue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4249" y="2011719"/>
            <a:ext cx="5135407" cy="40972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53432" y="2082720"/>
            <a:ext cx="16796223" cy="76841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t">
            <a:spAutoFit/>
          </a:bodyPr>
          <a:lstStyle/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i="0" u="none" strike="noStrike" cap="none" spc="0" normalizeH="0" baseline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Characteristics</a:t>
            </a:r>
          </a:p>
          <a:p>
            <a:pPr marL="685800" marR="0" indent="-68580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5400" b="0" i="0" dirty="0" smtClean="0">
                <a:solidFill>
                  <a:srgbClr val="E3D88A"/>
                </a:solidFill>
                <a:latin typeface="Akkurat Std" panose="02000503000000000000" pitchFamily="2" charset="0"/>
              </a:rPr>
              <a:t>integral part of the ‘SURF’ Dutch </a:t>
            </a:r>
            <a:br>
              <a:rPr lang="en-US" sz="5400" b="0" i="0" dirty="0" smtClean="0">
                <a:solidFill>
                  <a:srgbClr val="E3D88A"/>
                </a:solidFill>
                <a:latin typeface="Akkurat Std" panose="02000503000000000000" pitchFamily="2" charset="0"/>
              </a:rPr>
            </a:br>
            <a:r>
              <a:rPr lang="en-US" sz="5400" b="0" i="0" dirty="0" smtClean="0">
                <a:solidFill>
                  <a:srgbClr val="E3D88A"/>
                </a:solidFill>
                <a:latin typeface="Akkurat Std" panose="02000503000000000000" pitchFamily="2" charset="0"/>
              </a:rPr>
              <a:t>National e-Infrastructure</a:t>
            </a:r>
          </a:p>
          <a:p>
            <a:pPr marL="685800" marR="0" indent="-68580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5400" b="0" i="0" dirty="0" smtClean="0">
                <a:solidFill>
                  <a:srgbClr val="E3D88A"/>
                </a:solidFill>
                <a:latin typeface="Akkurat Std" panose="02000503000000000000" pitchFamily="2" charset="0"/>
              </a:rPr>
              <a:t>permits ‘rapid experimentation’</a:t>
            </a:r>
            <a:br>
              <a:rPr lang="en-US" sz="5400" b="0" i="0" dirty="0" smtClean="0">
                <a:solidFill>
                  <a:srgbClr val="E3D88A"/>
                </a:solidFill>
                <a:latin typeface="Akkurat Std" panose="02000503000000000000" pitchFamily="2" charset="0"/>
              </a:rPr>
            </a:br>
            <a:r>
              <a:rPr lang="en-US" sz="5400" b="0" i="0" dirty="0" smtClean="0">
                <a:solidFill>
                  <a:srgbClr val="E3D88A"/>
                </a:solidFill>
                <a:latin typeface="Akkurat Std" panose="02000503000000000000" pitchFamily="2" charset="0"/>
              </a:rPr>
              <a:t>environments for innovation</a:t>
            </a:r>
          </a:p>
          <a:p>
            <a:pPr marL="685800" marR="0" indent="-68580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5400" b="0" i="0" dirty="0" smtClean="0">
                <a:solidFill>
                  <a:srgbClr val="E3D88A"/>
                </a:solidFill>
                <a:latin typeface="Akkurat Std" panose="02000503000000000000" pitchFamily="2" charset="0"/>
              </a:rPr>
              <a:t>designed for balanced high-throughput data processing</a:t>
            </a:r>
          </a:p>
          <a:p>
            <a:pPr marL="685800" marR="0" indent="-68580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5400" b="0" i="0" dirty="0" smtClean="0">
                <a:solidFill>
                  <a:srgbClr val="E3D88A"/>
                </a:solidFill>
                <a:latin typeface="Akkurat Std" panose="02000503000000000000" pitchFamily="2" charset="0"/>
              </a:rPr>
              <a:t>very cost-effective at its Quality of Service level</a:t>
            </a:r>
          </a:p>
          <a:p>
            <a:pPr marL="685800" marR="0" indent="-68580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5400" b="0" i="0" dirty="0" smtClean="0">
                <a:solidFill>
                  <a:srgbClr val="E3D88A"/>
                </a:solidFill>
                <a:latin typeface="Akkurat Std" panose="02000503000000000000" pitchFamily="2" charset="0"/>
              </a:rPr>
              <a:t>basis for more than just LHC, GW and KM3NET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308" y="11130730"/>
            <a:ext cx="3250045" cy="225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9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Tour time 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280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425" y="3367360"/>
            <a:ext cx="13011150" cy="8658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616" y="3384279"/>
            <a:ext cx="13002768" cy="865632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3175693"/>
              </p:ext>
            </p:extLst>
          </p:nvPr>
        </p:nvGraphicFramePr>
        <p:xfrm>
          <a:off x="14359954" y="3383960"/>
          <a:ext cx="4333875" cy="425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" name="PHOTO-PAINT" r:id="rId5" imgW="4334040" imgH="4254840" progId="CorelPHOTOPAINT.Image.16">
                  <p:embed/>
                </p:oleObj>
              </mc:Choice>
              <mc:Fallback>
                <p:oleObj name="PHOTO-PAINT" r:id="rId5" imgW="4334040" imgH="4254840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359954" y="3383960"/>
                        <a:ext cx="4333875" cy="425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Computing: for the LHC and more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0" y="13315890"/>
            <a:ext cx="175981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Display of a proton-proton collision event recorded by ATLAS on 3 June 2015, with the first LHC stable beams at a collision energy of 13 </a:t>
            </a:r>
            <a:r>
              <a:rPr lang="en-GB" sz="2000" dirty="0" err="1">
                <a:solidFill>
                  <a:schemeClr val="tx1">
                    <a:lumMod val="50000"/>
                  </a:schemeClr>
                </a:solidFill>
              </a:rPr>
              <a:t>TeV</a:t>
            </a:r>
            <a:endParaRPr lang="en-GB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9126" y="2251912"/>
            <a:ext cx="18004929" cy="7591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~ 10 </a:t>
            </a:r>
            <a:r>
              <a:rPr lang="en-US" sz="3600" b="0" dirty="0" smtClean="0">
                <a:solidFill>
                  <a:schemeClr val="tx1"/>
                </a:solidFill>
              </a:rPr>
              <a:t>seconds to a compute a </a:t>
            </a:r>
            <a:r>
              <a:rPr kumimoji="0" lang="en-US" sz="3600" i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single event</a:t>
            </a:r>
            <a:r>
              <a:rPr kumimoji="0" lang="en-US" sz="3600" i="1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3600" b="0" i="1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at </a:t>
            </a:r>
            <a:r>
              <a:rPr kumimoji="0" lang="en-US" sz="3600" b="0" i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ATLAS </a:t>
            </a:r>
            <a:r>
              <a:rPr kumimoji="0" lang="en-US" sz="3600" b="0" i="1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for ‘jets’ containing ~30 </a:t>
            </a:r>
            <a:r>
              <a:rPr kumimoji="0" lang="en-US" sz="3600" b="0" i="1" u="none" strike="noStrike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colllisions</a:t>
            </a:r>
            <a:endParaRPr kumimoji="0" lang="en-GB" sz="3600" b="0" i="1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2900708"/>
            <a:ext cx="21462864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r>
              <a:rPr lang="en-GB" sz="2000" dirty="0" smtClean="0">
                <a:solidFill>
                  <a:schemeClr val="tx1">
                    <a:lumMod val="50000"/>
                  </a:schemeClr>
                </a:solidFill>
              </a:rPr>
              <a:t>Event processing time: v19.0.1.1 as per Jovan </a:t>
            </a:r>
            <a:r>
              <a:rPr lang="en-GB" sz="2000" dirty="0" err="1">
                <a:solidFill>
                  <a:schemeClr val="tx1">
                    <a:lumMod val="50000"/>
                  </a:schemeClr>
                </a:solidFill>
              </a:rPr>
              <a:t>Mitrevski</a:t>
            </a: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 and 2015 </a:t>
            </a:r>
            <a:r>
              <a:rPr lang="en-GB" sz="2000" dirty="0" smtClean="0">
                <a:solidFill>
                  <a:schemeClr val="tx1">
                    <a:lumMod val="50000"/>
                  </a:schemeClr>
                </a:solidFill>
              </a:rPr>
              <a:t> J</a:t>
            </a: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. Phys.: Conf. </a:t>
            </a:r>
            <a:r>
              <a:rPr lang="en-GB" sz="2000" dirty="0" smtClean="0">
                <a:solidFill>
                  <a:schemeClr val="tx1">
                    <a:lumMod val="50000"/>
                  </a:schemeClr>
                </a:solidFill>
              </a:rPr>
              <a:t>Ser. 664 072034 </a:t>
            </a:r>
            <a:r>
              <a:rPr kumimoji="0" lang="en-US" sz="2000" b="1" i="1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sym typeface="Helvetica Neue"/>
              </a:rPr>
              <a:t>(CHEP2015)</a:t>
            </a:r>
            <a:endParaRPr kumimoji="0" lang="en-GB" sz="2000" b="1" i="1" u="none" strike="noStrike" cap="none" spc="0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FillTx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7900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computing</a:t>
            </a:r>
            <a:endParaRPr lang="en-GB" dirty="0"/>
          </a:p>
        </p:txBody>
      </p:sp>
      <p:sp>
        <p:nvSpPr>
          <p:cNvPr id="12" name="Media Placeholder 11"/>
          <p:cNvSpPr>
            <a:spLocks noGrp="1"/>
          </p:cNvSpPr>
          <p:nvPr>
            <p:ph type="media" sz="quarter" idx="4294967295"/>
          </p:nvPr>
        </p:nvSpPr>
        <p:spPr>
          <a:xfrm>
            <a:off x="0" y="1857375"/>
            <a:ext cx="24384000" cy="11858625"/>
          </a:xfrm>
          <a:prstGeom prst="rect">
            <a:avLst/>
          </a:prstGeom>
        </p:spPr>
      </p:sp>
      <p:grpSp>
        <p:nvGrpSpPr>
          <p:cNvPr id="8" name="Group 7"/>
          <p:cNvGrpSpPr/>
          <p:nvPr/>
        </p:nvGrpSpPr>
        <p:grpSpPr>
          <a:xfrm>
            <a:off x="2614611" y="1857374"/>
            <a:ext cx="18768087" cy="11858625"/>
            <a:chOff x="3056424" y="0"/>
            <a:chExt cx="18585205" cy="137160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56424" y="0"/>
              <a:ext cx="18279576" cy="1371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Arrow Connector 6"/>
            <p:cNvCxnSpPr/>
            <p:nvPr/>
          </p:nvCxnSpPr>
          <p:spPr>
            <a:xfrm flipH="1" flipV="1">
              <a:off x="12912080" y="7593568"/>
              <a:ext cx="2016224" cy="2720816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 flipV="1">
              <a:off x="13848184" y="6473958"/>
              <a:ext cx="4968552" cy="81380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0679832" y="4160534"/>
              <a:ext cx="1224136" cy="173736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8303568" y="7287758"/>
              <a:ext cx="2376264" cy="2834608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113380" y="484729"/>
              <a:ext cx="18528249" cy="12922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 dirty="0" smtClean="0">
                  <a:solidFill>
                    <a:schemeClr val="tx1"/>
                  </a:solidFill>
                  <a:latin typeface="+mj-lt"/>
                </a:rPr>
                <a:t>Today: raw data ~50 </a:t>
              </a:r>
              <a:r>
                <a:rPr lang="en-US" sz="7200" dirty="0" err="1" smtClean="0">
                  <a:solidFill>
                    <a:schemeClr val="tx1"/>
                  </a:solidFill>
                  <a:latin typeface="+mj-lt"/>
                </a:rPr>
                <a:t>PiB</a:t>
              </a:r>
              <a:r>
                <a:rPr lang="en-US" sz="7200" dirty="0" smtClean="0">
                  <a:solidFill>
                    <a:schemeClr val="tx1"/>
                  </a:solidFill>
                  <a:latin typeface="+mj-lt"/>
                </a:rPr>
                <a:t>/year</a:t>
              </a:r>
            </a:p>
            <a:p>
              <a:pPr algn="ctr"/>
              <a:r>
                <a:rPr lang="en-US" sz="7200" dirty="0" smtClean="0">
                  <a:solidFill>
                    <a:schemeClr val="tx1"/>
                  </a:solidFill>
                  <a:latin typeface="+mj-lt"/>
                </a:rPr>
                <a:t>in NL: 23 </a:t>
              </a:r>
              <a:r>
                <a:rPr lang="en-US" sz="7200" dirty="0" err="1" smtClean="0">
                  <a:solidFill>
                    <a:schemeClr val="tx1"/>
                  </a:solidFill>
                  <a:latin typeface="+mj-lt"/>
                </a:rPr>
                <a:t>PiB</a:t>
              </a:r>
              <a:r>
                <a:rPr lang="en-US" sz="7200" dirty="0" smtClean="0">
                  <a:solidFill>
                    <a:schemeClr val="tx1"/>
                  </a:solidFill>
                  <a:latin typeface="+mj-lt"/>
                </a:rPr>
                <a:t> tape, 10 </a:t>
              </a:r>
              <a:r>
                <a:rPr lang="en-US" sz="7200" dirty="0" err="1" smtClean="0">
                  <a:solidFill>
                    <a:schemeClr val="tx1"/>
                  </a:solidFill>
                  <a:latin typeface="+mj-lt"/>
                </a:rPr>
                <a:t>PiB</a:t>
              </a:r>
              <a:r>
                <a:rPr lang="en-US" sz="7200" dirty="0" smtClean="0">
                  <a:solidFill>
                    <a:schemeClr val="tx1"/>
                  </a:solidFill>
                  <a:latin typeface="+mj-lt"/>
                </a:rPr>
                <a:t> disk, and 8000 cores</a:t>
              </a:r>
            </a:p>
            <a:p>
              <a:pPr algn="ctr"/>
              <a:endParaRPr lang="en-US" sz="7200" dirty="0" smtClean="0">
                <a:solidFill>
                  <a:schemeClr val="tx1"/>
                </a:solidFill>
                <a:latin typeface="+mj-lt"/>
              </a:endParaRPr>
            </a:p>
            <a:p>
              <a:pPr algn="ctr"/>
              <a:endParaRPr lang="en-US" sz="7200" dirty="0">
                <a:solidFill>
                  <a:schemeClr val="tx1"/>
                </a:solidFill>
                <a:latin typeface="+mj-lt"/>
              </a:endParaRPr>
            </a:p>
            <a:p>
              <a:pPr algn="ctr"/>
              <a:endParaRPr lang="en-US" sz="7200" dirty="0" smtClean="0">
                <a:solidFill>
                  <a:schemeClr val="tx1"/>
                </a:solidFill>
                <a:latin typeface="+mj-lt"/>
              </a:endParaRPr>
            </a:p>
            <a:p>
              <a:pPr algn="ctr"/>
              <a:endParaRPr lang="en-US" sz="7200" dirty="0">
                <a:solidFill>
                  <a:schemeClr val="tx1"/>
                </a:solidFill>
                <a:latin typeface="+mj-lt"/>
              </a:endParaRPr>
            </a:p>
            <a:p>
              <a:pPr algn="ctr"/>
              <a:endParaRPr lang="en-US" sz="7200" dirty="0">
                <a:solidFill>
                  <a:schemeClr val="tx1"/>
                </a:solidFill>
                <a:latin typeface="+mj-lt"/>
              </a:endParaRPr>
            </a:p>
            <a:p>
              <a:pPr algn="ctr"/>
              <a:endParaRPr lang="en-US" sz="7200" dirty="0" smtClean="0">
                <a:solidFill>
                  <a:schemeClr val="tx1"/>
                </a:solidFill>
                <a:latin typeface="+mj-lt"/>
              </a:endParaRPr>
            </a:p>
            <a:p>
              <a:pPr algn="ctr"/>
              <a:r>
                <a:rPr lang="en-US" sz="7200" dirty="0" smtClean="0">
                  <a:solidFill>
                    <a:schemeClr val="tx1"/>
                  </a:solidFill>
                  <a:latin typeface="+mj-lt"/>
                </a:rPr>
                <a:t>Run 3, in NL, by 2024: </a:t>
              </a:r>
              <a:br>
                <a:rPr lang="en-US" sz="7200" dirty="0" smtClean="0">
                  <a:solidFill>
                    <a:schemeClr val="tx1"/>
                  </a:solidFill>
                  <a:latin typeface="+mj-lt"/>
                </a:rPr>
              </a:br>
              <a:r>
                <a:rPr lang="en-US" sz="7200" dirty="0" smtClean="0">
                  <a:solidFill>
                    <a:schemeClr val="tx1"/>
                  </a:solidFill>
                  <a:latin typeface="+mj-lt"/>
                </a:rPr>
                <a:t>at least 30 </a:t>
              </a:r>
              <a:r>
                <a:rPr lang="en-US" sz="7200" dirty="0" err="1" smtClean="0">
                  <a:solidFill>
                    <a:schemeClr val="tx1"/>
                  </a:solidFill>
                  <a:latin typeface="+mj-lt"/>
                </a:rPr>
                <a:t>PiB</a:t>
              </a:r>
              <a:r>
                <a:rPr lang="en-US" sz="7200" dirty="0" smtClean="0">
                  <a:solidFill>
                    <a:schemeClr val="tx1"/>
                  </a:solidFill>
                  <a:latin typeface="+mj-lt"/>
                </a:rPr>
                <a:t> tape, 20 </a:t>
              </a:r>
              <a:r>
                <a:rPr lang="en-US" sz="7200" dirty="0" err="1" smtClean="0">
                  <a:solidFill>
                    <a:schemeClr val="tx1"/>
                  </a:solidFill>
                  <a:latin typeface="+mj-lt"/>
                </a:rPr>
                <a:t>PiB</a:t>
              </a:r>
              <a:r>
                <a:rPr lang="en-US" sz="7200" dirty="0" smtClean="0">
                  <a:solidFill>
                    <a:schemeClr val="tx1"/>
                  </a:solidFill>
                  <a:latin typeface="+mj-lt"/>
                </a:rPr>
                <a:t> disk, and 15000 cores</a:t>
              </a:r>
              <a:endParaRPr lang="en-US" sz="7200" dirty="0">
                <a:solidFill>
                  <a:schemeClr val="tx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6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GW: compute-bound detection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87" y="3439247"/>
            <a:ext cx="10446831" cy="7921976"/>
          </a:xfrm>
          <a:prstGeom prst="rect">
            <a:avLst/>
          </a:prstGeom>
        </p:spPr>
      </p:pic>
      <p:pic>
        <p:nvPicPr>
          <p:cNvPr id="5" name="Picture 4" descr="http://ligo.org/images/faq-gw150914-merger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87" y="3439246"/>
            <a:ext cx="6409125" cy="644337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3391102" y="2889707"/>
            <a:ext cx="8653010" cy="1220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wave form</a:t>
            </a:r>
            <a:r>
              <a:rPr kumimoji="0" lang="en-US" sz="6600" b="0" i="0" u="none" strike="noStrike" cap="none" spc="0" normalizeH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generation</a:t>
            </a:r>
            <a:endParaRPr kumimoji="0" lang="en-GB" sz="6600" b="0" i="0" u="none" strike="noStrike" cap="none" spc="0" normalizeH="0" baseline="0" dirty="0">
              <a:ln>
                <a:noFill/>
              </a:ln>
              <a:solidFill>
                <a:srgbClr val="E3D88A"/>
              </a:solidFill>
              <a:effectLst/>
              <a:uFillTx/>
              <a:latin typeface="+mn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10866" y="5293024"/>
            <a:ext cx="10613483" cy="1220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template bank </a:t>
            </a:r>
            <a:r>
              <a:rPr kumimoji="0" lang="en-US" sz="6600" b="0" i="0" u="none" strike="noStrike" cap="none" spc="0" normalizeH="0" baseline="0" dirty="0" err="1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contruction</a:t>
            </a:r>
            <a:endParaRPr kumimoji="0" lang="en-GB" sz="6600" b="0" i="0" u="none" strike="noStrike" cap="none" spc="0" normalizeH="0" baseline="0" dirty="0">
              <a:ln>
                <a:noFill/>
              </a:ln>
              <a:solidFill>
                <a:srgbClr val="E3D88A"/>
              </a:solidFill>
              <a:effectLst/>
              <a:uFillTx/>
              <a:latin typeface="+mn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81723" y="7696341"/>
            <a:ext cx="9271769" cy="1220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run over</a:t>
            </a:r>
            <a:r>
              <a:rPr kumimoji="0" lang="en-US" sz="6600" b="0" i="0" u="none" strike="noStrike" cap="none" spc="0" normalizeH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GW data taken</a:t>
            </a:r>
            <a:endParaRPr kumimoji="0" lang="en-GB" sz="6600" b="0" i="0" u="none" strike="noStrike" cap="none" spc="0" normalizeH="0" baseline="0" dirty="0">
              <a:ln>
                <a:noFill/>
              </a:ln>
              <a:solidFill>
                <a:srgbClr val="E3D88A"/>
              </a:solidFill>
              <a:effectLst/>
              <a:uFillTx/>
              <a:latin typeface="+mn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62025" y="9938626"/>
            <a:ext cx="11511165" cy="1220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find chirps</a:t>
            </a:r>
            <a:r>
              <a:rPr kumimoji="0" lang="en-US" sz="6600" b="0" i="0" u="none" strike="noStrike" cap="none" spc="0" normalizeH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that match model</a:t>
            </a:r>
            <a:endParaRPr kumimoji="0" lang="en-GB" sz="6600" b="0" i="0" u="none" strike="noStrike" cap="none" spc="0" normalizeH="0" baseline="0" dirty="0">
              <a:ln>
                <a:noFill/>
              </a:ln>
              <a:solidFill>
                <a:srgbClr val="E3D88A"/>
              </a:solidFill>
              <a:effectLst/>
              <a:uFillTx/>
              <a:latin typeface="+mn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16161181" y="4234068"/>
            <a:ext cx="3112851" cy="927021"/>
          </a:xfrm>
          <a:prstGeom prst="downArrow">
            <a:avLst/>
          </a:prstGeom>
          <a:solidFill>
            <a:srgbClr val="E3D88A"/>
          </a:solidFill>
          <a:ln w="12700" cap="flat">
            <a:solidFill>
              <a:srgbClr val="6F257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E3D88A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16161180" y="6624327"/>
            <a:ext cx="3112851" cy="927021"/>
          </a:xfrm>
          <a:prstGeom prst="downArrow">
            <a:avLst/>
          </a:prstGeom>
          <a:solidFill>
            <a:srgbClr val="E3D88A"/>
          </a:solidFill>
          <a:ln w="12700" cap="flat">
            <a:solidFill>
              <a:srgbClr val="6F257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E3D88A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16161181" y="9048996"/>
            <a:ext cx="3112851" cy="927021"/>
          </a:xfrm>
          <a:prstGeom prst="downArrow">
            <a:avLst/>
          </a:prstGeom>
          <a:solidFill>
            <a:srgbClr val="E3D88A"/>
          </a:solidFill>
          <a:ln w="12700" cap="flat">
            <a:solidFill>
              <a:srgbClr val="6F257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E3D88A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059" y="12289763"/>
            <a:ext cx="24607698" cy="11285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For NL means </a:t>
            </a:r>
            <a:r>
              <a:rPr kumimoji="0" lang="en-US" sz="6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at least ~1400 cores and ~1 </a:t>
            </a:r>
            <a:r>
              <a:rPr kumimoji="0" lang="en-US" sz="6000" b="0" i="0" u="none" strike="noStrike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PiB</a:t>
            </a:r>
            <a:r>
              <a:rPr kumimoji="0" lang="en-US" sz="6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disk</a:t>
            </a:r>
            <a:r>
              <a:rPr kumimoji="0" lang="en-US" sz="60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(basic capability)</a:t>
            </a:r>
            <a:endParaRPr kumimoji="0" lang="en-GB" sz="6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5975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../../../../Desktop/Screen%20Shot%202016-04-14%20at%2016.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8200"/>
            <a:ext cx="24384000" cy="106985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/>
              <a:t>Research </a:t>
            </a:r>
            <a:r>
              <a:rPr lang="en-US" sz="9600" dirty="0" smtClean="0"/>
              <a:t>is global </a:t>
            </a:r>
            <a:r>
              <a:rPr lang="en-US" sz="9600" dirty="0" smtClean="0"/>
              <a:t>and </a:t>
            </a:r>
            <a:r>
              <a:rPr lang="en-US" sz="9600" dirty="0" smtClean="0"/>
              <a:t>‘enduring’</a:t>
            </a:r>
            <a:endParaRPr lang="en-US" sz="9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12725400"/>
            <a:ext cx="5689600" cy="730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8 October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6662400" y="12712700"/>
            <a:ext cx="7721600" cy="730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3772813" y="12847638"/>
            <a:ext cx="611187" cy="46037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628592" y="2223441"/>
            <a:ext cx="7362913" cy="2800767"/>
          </a:xfrm>
          <a:prstGeom prst="rect">
            <a:avLst/>
          </a:prstGeom>
          <a:solidFill>
            <a:schemeClr val="bg2">
              <a:alpha val="78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i="0" dirty="0" smtClean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  <a:t>Worldwide LHC Computing</a:t>
            </a:r>
            <a:br>
              <a:rPr lang="en-US" sz="4400" i="0" dirty="0" smtClean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</a:br>
            <a:r>
              <a:rPr lang="en-US" sz="4400" i="0" dirty="0" smtClean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  <a:t>170 </a:t>
            </a:r>
            <a:r>
              <a:rPr lang="en-US" sz="4400" i="0" dirty="0" err="1" smtClean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  <a:t>institites</a:t>
            </a:r>
            <a:r>
              <a:rPr lang="en-US" sz="4400" i="0" dirty="0" smtClean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  <a:t> in </a:t>
            </a:r>
            <a:br>
              <a:rPr lang="en-US" sz="4400" i="0" dirty="0" smtClean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</a:br>
            <a:r>
              <a:rPr lang="en-US" sz="4400" i="0" dirty="0" smtClean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  <a:t>42 countries and economies</a:t>
            </a:r>
          </a:p>
          <a:p>
            <a:r>
              <a:rPr lang="en-US" sz="4400" i="0" dirty="0" smtClean="0">
                <a:solidFill>
                  <a:schemeClr val="tx1">
                    <a:lumMod val="85000"/>
                  </a:schemeClr>
                </a:solidFill>
                <a:latin typeface="Akkurat Std Italic" panose="02000503000000000000" pitchFamily="2" charset="0"/>
              </a:rPr>
              <a:t>growing since ~2001</a:t>
            </a:r>
            <a:endParaRPr lang="en-US" sz="4400" i="0" dirty="0">
              <a:solidFill>
                <a:schemeClr val="tx1">
                  <a:lumMod val="85000"/>
                </a:schemeClr>
              </a:solidFill>
              <a:latin typeface="Akkurat Std Italic" panose="02000503000000000000" pitchFamily="2" charset="0"/>
            </a:endParaRPr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4" y="11135008"/>
            <a:ext cx="16353635" cy="2580992"/>
          </a:xfrm>
          <a:prstGeom prst="rect">
            <a:avLst/>
          </a:prstGeom>
          <a:solidFill>
            <a:srgbClr val="00206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70000" lnSpcReduction="20000"/>
          </a:bodyPr>
          <a:lstStyle>
            <a:lvl1pPr marL="493725" indent="-457153" algn="l" rtl="0" eaLnBrk="1" latinLnBrk="0" hangingPunct="1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" charset="2"/>
              <a:buChar char="q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162" indent="-457153" algn="l" rtl="0" eaLnBrk="1" latinLnBrk="0" hangingPunct="1">
              <a:spcBef>
                <a:spcPct val="20000"/>
              </a:spcBef>
              <a:buClr>
                <a:srgbClr val="800000"/>
              </a:buClr>
              <a:buSzPct val="90000"/>
              <a:buFont typeface="Wingdings" charset="2"/>
              <a:buChar char="§"/>
              <a:defRPr kumimoji="0" sz="260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595" indent="-342865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173" indent="-34286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321" indent="-342865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607" indent="-182861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041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474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478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438430"/>
            <a:r>
              <a:rPr lang="en-US" sz="8000" dirty="0" smtClean="0">
                <a:solidFill>
                  <a:schemeClr val="tx1">
                    <a:lumMod val="85000"/>
                  </a:schemeClr>
                </a:solidFill>
              </a:rPr>
              <a:t> CPU</a:t>
            </a:r>
            <a:r>
              <a:rPr lang="en-US" sz="8000" dirty="0">
                <a:solidFill>
                  <a:schemeClr val="tx1">
                    <a:lumMod val="85000"/>
                  </a:schemeClr>
                </a:solidFill>
              </a:rPr>
              <a:t>: </a:t>
            </a:r>
            <a:r>
              <a:rPr lang="en-US" sz="6933" dirty="0" smtClean="0">
                <a:solidFill>
                  <a:schemeClr val="tx1">
                    <a:lumMod val="85000"/>
                  </a:schemeClr>
                </a:solidFill>
              </a:rPr>
              <a:t>~ </a:t>
            </a:r>
            <a:r>
              <a:rPr lang="en-US" sz="6933" dirty="0">
                <a:solidFill>
                  <a:schemeClr val="tx1">
                    <a:lumMod val="85000"/>
                  </a:schemeClr>
                </a:solidFill>
              </a:rPr>
              <a:t>350,000 </a:t>
            </a:r>
            <a:r>
              <a:rPr lang="en-US" sz="6933" dirty="0" smtClean="0">
                <a:solidFill>
                  <a:schemeClr val="tx1">
                    <a:lumMod val="85000"/>
                  </a:schemeClr>
                </a:solidFill>
              </a:rPr>
              <a:t>cores</a:t>
            </a:r>
            <a:endParaRPr lang="en-US" sz="6933" dirty="0">
              <a:solidFill>
                <a:schemeClr val="tx1">
                  <a:lumMod val="85000"/>
                </a:schemeClr>
              </a:solidFill>
            </a:endParaRPr>
          </a:p>
          <a:p>
            <a:pPr defTabSz="2438430"/>
            <a:r>
              <a:rPr lang="en-US" sz="8000" dirty="0" smtClean="0">
                <a:solidFill>
                  <a:schemeClr val="tx1">
                    <a:lumMod val="85000"/>
                  </a:schemeClr>
                </a:solidFill>
              </a:rPr>
              <a:t> Disk </a:t>
            </a:r>
            <a:r>
              <a:rPr lang="en-US" sz="8000" dirty="0">
                <a:solidFill>
                  <a:schemeClr val="tx1">
                    <a:lumMod val="85000"/>
                  </a:schemeClr>
                </a:solidFill>
              </a:rPr>
              <a:t>310 </a:t>
            </a:r>
            <a:r>
              <a:rPr lang="en-US" sz="8000" dirty="0" err="1" smtClean="0">
                <a:solidFill>
                  <a:schemeClr val="tx1">
                    <a:lumMod val="85000"/>
                  </a:schemeClr>
                </a:solidFill>
              </a:rPr>
              <a:t>PiB</a:t>
            </a:r>
            <a:endParaRPr lang="en-US" sz="8000" dirty="0">
              <a:solidFill>
                <a:schemeClr val="tx1">
                  <a:lumMod val="85000"/>
                </a:schemeClr>
              </a:solidFill>
            </a:endParaRPr>
          </a:p>
          <a:p>
            <a:pPr defTabSz="2438430"/>
            <a:r>
              <a:rPr lang="en-US" sz="8000" dirty="0" smtClean="0">
                <a:solidFill>
                  <a:schemeClr val="tx1">
                    <a:lumMod val="85000"/>
                  </a:schemeClr>
                </a:solidFill>
              </a:rPr>
              <a:t> Tape </a:t>
            </a:r>
            <a:r>
              <a:rPr lang="en-US" sz="8000" dirty="0">
                <a:solidFill>
                  <a:schemeClr val="tx1">
                    <a:lumMod val="85000"/>
                  </a:schemeClr>
                </a:solidFill>
              </a:rPr>
              <a:t>390 </a:t>
            </a:r>
            <a:r>
              <a:rPr lang="en-US" sz="8000" dirty="0" err="1" smtClean="0">
                <a:solidFill>
                  <a:schemeClr val="tx1">
                    <a:lumMod val="85000"/>
                  </a:schemeClr>
                </a:solidFill>
              </a:rPr>
              <a:t>PiB</a:t>
            </a:r>
            <a:endParaRPr lang="en-US" sz="8000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521" y="9549768"/>
            <a:ext cx="11778440" cy="4112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Oval 1"/>
          <p:cNvSpPr/>
          <p:nvPr/>
        </p:nvSpPr>
        <p:spPr>
          <a:xfrm>
            <a:off x="15219051" y="10369294"/>
            <a:ext cx="6939909" cy="1898906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>
            <a:glow rad="70000"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67"/>
          </a:p>
        </p:txBody>
      </p:sp>
      <p:pic>
        <p:nvPicPr>
          <p:cNvPr id="12" name="Picture 26" descr="H:\Home\davidg\Template\Logos\EGI-logo-large01-transp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23" y="9934708"/>
            <a:ext cx="1332148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 descr="https://www.xsede.org/image/image_gallery?uuid=c0ae4cfa-fa0e-4546-8b02-3305bf2a99cc&amp;groupId=10157&amp;t=136925842699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536" y="9978354"/>
            <a:ext cx="2428970" cy="92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0" descr="http://www.prace-ri.eu/IMG/png/prace-logo-transparent-1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73" y="8605472"/>
            <a:ext cx="1597612" cy="108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:\Home\davidg\Template\Logos\PRAGMA-logo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94" y="6910372"/>
            <a:ext cx="1847842" cy="141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758" y="8743950"/>
            <a:ext cx="1212343" cy="98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4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Strong together: from </a:t>
            </a:r>
            <a:r>
              <a:rPr lang="en-US" sz="6600" dirty="0" err="1" smtClean="0"/>
              <a:t>BiG</a:t>
            </a:r>
            <a:r>
              <a:rPr lang="en-US" sz="6600" dirty="0" smtClean="0"/>
              <a:t> Grid to SURF</a:t>
            </a:r>
            <a:endParaRPr lang="en-GB" sz="6600" dirty="0"/>
          </a:p>
        </p:txBody>
      </p:sp>
      <p:pic>
        <p:nvPicPr>
          <p:cNvPr id="3" name="Picture 2" descr="H:\Home\davidg\BIG\Logo\Logo\BiGGrid-Logo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570" y="5961733"/>
            <a:ext cx="3260647" cy="2416711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3080" y="6585750"/>
            <a:ext cx="3517311" cy="17926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58382" y="2385067"/>
            <a:ext cx="17859983" cy="110081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BiG</a:t>
            </a:r>
            <a:r>
              <a:rPr kumimoji="0" lang="en-US" sz="54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Grid</a:t>
            </a:r>
            <a:r>
              <a:rPr kumimoji="0" lang="en-US" sz="54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(2005, 2007-2013)</a:t>
            </a:r>
            <a:br>
              <a:rPr kumimoji="0" lang="en-US" sz="54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</a:br>
            <a:r>
              <a:rPr kumimoji="0" lang="en-US" sz="54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from data processing ‘project’</a:t>
            </a:r>
            <a:br>
              <a:rPr kumimoji="0" lang="en-US" sz="54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</a:br>
            <a:r>
              <a:rPr kumimoji="0" lang="en-US" sz="54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to a national e-Infrastructure</a:t>
            </a:r>
          </a:p>
          <a:p>
            <a:pPr marL="685800" marR="0" indent="-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5400" b="0" i="0" baseline="0" dirty="0" smtClean="0">
                <a:latin typeface="+mn-lt"/>
              </a:rPr>
              <a:t>we’re in this together: Nikhef, NWO,</a:t>
            </a:r>
            <a:r>
              <a:rPr lang="en-US" sz="5400" b="0" i="0" dirty="0" smtClean="0">
                <a:latin typeface="+mn-lt"/>
              </a:rPr>
              <a:t> NBIC</a:t>
            </a:r>
          </a:p>
          <a:p>
            <a:pPr marL="685800" marR="0" indent="-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5400" b="0" i="0" baseline="0" dirty="0" smtClean="0">
                <a:latin typeface="+mn-lt"/>
              </a:rPr>
              <a:t>solve </a:t>
            </a:r>
            <a:r>
              <a:rPr lang="en-US" sz="5400" b="0" i="0" dirty="0" smtClean="0">
                <a:latin typeface="+mn-lt"/>
              </a:rPr>
              <a:t>common challenges</a:t>
            </a:r>
          </a:p>
          <a:p>
            <a:pPr marL="685800" marR="0" indent="-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5400" b="0" i="0" baseline="0" dirty="0" smtClean="0">
                <a:latin typeface="+mn-lt"/>
              </a:rPr>
              <a:t>invest in both hardware and </a:t>
            </a:r>
            <a:r>
              <a:rPr lang="en-US" sz="5400" b="0" i="0" baseline="0" dirty="0" err="1" smtClean="0">
                <a:latin typeface="+mn-lt"/>
              </a:rPr>
              <a:t>peopleware</a:t>
            </a:r>
            <a:endParaRPr lang="en-US" sz="5400" b="0" i="0" baseline="0" dirty="0" smtClean="0">
              <a:latin typeface="+mn-lt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5400" b="0" i="0" baseline="0" dirty="0">
              <a:latin typeface="+mn-lt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Dutch National e-Infrastructure (</a:t>
            </a:r>
            <a:r>
              <a:rPr kumimoji="0" lang="en-US" sz="54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2013-)</a:t>
            </a:r>
            <a:r>
              <a:rPr kumimoji="0" lang="en-US" sz="54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/>
            </a:r>
            <a:br>
              <a:rPr kumimoji="0" lang="en-US" sz="54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</a:br>
            <a:r>
              <a:rPr kumimoji="0" lang="en-US" sz="54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coordinated by SURF</a:t>
            </a:r>
          </a:p>
          <a:p>
            <a:pPr marL="685800" marR="0" indent="-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5400" b="0" i="0" baseline="0" dirty="0" smtClean="0">
                <a:latin typeface="+mn-lt"/>
              </a:rPr>
              <a:t>national</a:t>
            </a:r>
            <a:r>
              <a:rPr lang="en-US" sz="5400" b="0" i="0" dirty="0" smtClean="0">
                <a:latin typeface="+mn-lt"/>
              </a:rPr>
              <a:t> collaboration brings great results</a:t>
            </a:r>
          </a:p>
          <a:p>
            <a:pPr marL="685800" marR="0" indent="-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ensure</a:t>
            </a:r>
            <a:r>
              <a:rPr kumimoji="0" lang="en-US" sz="5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continuation of </a:t>
            </a:r>
            <a:r>
              <a:rPr kumimoji="0" lang="en-US" sz="5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BiG</a:t>
            </a:r>
            <a:r>
              <a:rPr kumimoji="0" lang="en-US" sz="5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Grid success</a:t>
            </a:r>
          </a:p>
          <a:p>
            <a:pPr marL="685800" marR="0" indent="-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more effective and </a:t>
            </a: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cost-efficient, </a:t>
            </a:r>
            <a:b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</a:br>
            <a:r>
              <a:rPr kumimoji="0" lang="en-US" sz="5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and of ensured quality</a:t>
            </a:r>
            <a:endParaRPr kumimoji="0" lang="en-GB" sz="5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9923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computing @Nikhef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3707725" y="13101638"/>
            <a:ext cx="676275" cy="606425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604" y="1921317"/>
            <a:ext cx="20769184" cy="115848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23518" y="7103303"/>
            <a:ext cx="2691442" cy="1220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ATLAS</a:t>
            </a:r>
            <a:endParaRPr kumimoji="0" lang="en-GB" sz="6600" i="0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Akkurat Std Italic" panose="02000503000000000000" pitchFamily="2" charset="0"/>
              <a:sym typeface="Helvetica Neu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36909" y="11019057"/>
            <a:ext cx="2285882" cy="1220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0" u="none" strike="noStrike" cap="none" spc="0" normalizeH="0" baseline="0" dirty="0" err="1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LHCb</a:t>
            </a:r>
            <a:endParaRPr kumimoji="0" lang="en-GB" sz="6600" i="0" u="none" strike="noStrike" cap="none" spc="0" normalizeH="0" baseline="0" dirty="0">
              <a:ln>
                <a:noFill/>
              </a:ln>
              <a:solidFill>
                <a:srgbClr val="E3D88A"/>
              </a:solidFill>
              <a:effectLst/>
              <a:uFillTx/>
              <a:latin typeface="Akkurat Std Italic" panose="02000503000000000000" pitchFamily="2" charset="0"/>
              <a:sym typeface="Helvetica Neu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20073" y="5160591"/>
            <a:ext cx="2098331" cy="1220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0" u="none" strike="noStrike" cap="none" spc="0" normalizeH="0" baseline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Alice</a:t>
            </a:r>
            <a:endParaRPr kumimoji="0" lang="en-GB" sz="6600" i="0" u="none" strike="noStrike" cap="none" spc="0" normalizeH="0" baseline="0" dirty="0">
              <a:ln>
                <a:noFill/>
              </a:ln>
              <a:solidFill>
                <a:srgbClr val="E3D88A"/>
              </a:solidFill>
              <a:effectLst/>
              <a:uFillTx/>
              <a:latin typeface="Akkurat Std Italic" panose="02000503000000000000" pitchFamily="2" charset="0"/>
              <a:sym typeface="Helvetica Neu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40930" y="5181738"/>
            <a:ext cx="4964501" cy="1220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0" u="none" strike="noStrike" cap="none" spc="0" normalizeH="0" baseline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LIGO</a:t>
            </a:r>
            <a:r>
              <a:rPr kumimoji="0" lang="en-US" sz="6600" i="0" u="none" strike="noStrike" cap="none" spc="0" normalizeH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&amp; Virgo</a:t>
            </a:r>
            <a:endParaRPr kumimoji="0" lang="en-GB" sz="6600" i="0" u="none" strike="noStrike" cap="none" spc="0" normalizeH="0" baseline="0" dirty="0">
              <a:ln>
                <a:noFill/>
              </a:ln>
              <a:solidFill>
                <a:srgbClr val="E3D88A"/>
              </a:solidFill>
              <a:effectLst/>
              <a:uFillTx/>
              <a:latin typeface="Akkurat Std Italic" panose="02000503000000000000" pitchFamily="2" charset="0"/>
              <a:sym typeface="Helvetica Neu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29830" y="3418939"/>
            <a:ext cx="2588850" cy="1220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0" u="none" strike="noStrike" cap="none" spc="0" normalizeH="0" baseline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Xenon</a:t>
            </a:r>
            <a:endParaRPr kumimoji="0" lang="en-GB" sz="6600" i="0" u="none" strike="noStrike" cap="none" spc="0" normalizeH="0" baseline="0" dirty="0">
              <a:ln>
                <a:noFill/>
              </a:ln>
              <a:solidFill>
                <a:srgbClr val="E3D88A"/>
              </a:solidFill>
              <a:effectLst/>
              <a:uFillTx/>
              <a:latin typeface="Akkurat Std Italic" panose="02000503000000000000" pitchFamily="2" charset="0"/>
              <a:sym typeface="Helvetica Neu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08202" y="2420298"/>
            <a:ext cx="3313408" cy="1220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WeNMR</a:t>
            </a:r>
            <a:endParaRPr kumimoji="0" lang="en-GB" sz="6600" i="0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Akkurat Std Italic" panose="02000503000000000000" pitchFamily="2" charset="0"/>
              <a:sym typeface="Helvetica Neue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2496872" y="10293080"/>
            <a:ext cx="5790047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Akkurat Std Light" panose="02000303000000000000" pitchFamily="2" charset="0"/>
                <a:sym typeface="Helvetica Neue"/>
              </a:rPr>
              <a:t>NDPF </a:t>
            </a:r>
            <a:r>
              <a:rPr kumimoji="0" lang="en-US" sz="2800" b="0" i="0" u="none" strike="noStrike" cap="none" spc="0" normalizeH="0" baseline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Akkurat Std Light" panose="02000303000000000000" pitchFamily="2" charset="0"/>
                <a:sym typeface="Helvetica Neue"/>
              </a:rPr>
              <a:t>voview</a:t>
            </a: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Akkurat Std Light" panose="02000303000000000000" pitchFamily="2" charset="0"/>
                <a:sym typeface="Helvetica Neue"/>
              </a:rPr>
              <a:t> short 1 October 2018</a:t>
            </a: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FillTx/>
              <a:latin typeface="Akkurat Std Light" panose="02000303000000000000" pitchFamily="2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566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Balanced Infrastructure: disk &amp; net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05" y="2432226"/>
            <a:ext cx="11646917" cy="4960795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64205" y="7806956"/>
            <a:ext cx="12011301" cy="24211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Data transfer and storage </a:t>
            </a:r>
          </a:p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with guaranteed throughput</a:t>
            </a:r>
          </a:p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800" b="0" i="0" dirty="0" smtClean="0">
                <a:latin typeface="+mn-lt"/>
              </a:rPr>
              <a:t>able to ‘feed’ the processing algorithms</a:t>
            </a:r>
            <a:endParaRPr kumimoji="0" lang="en-GB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Helvetica Neu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8192" y="5525622"/>
            <a:ext cx="10123251" cy="4911358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2998411" y="10550156"/>
            <a:ext cx="11201784" cy="24211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100+</a:t>
            </a:r>
            <a:r>
              <a:rPr kumimoji="0" lang="en-US" sz="48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 </a:t>
            </a:r>
            <a:r>
              <a:rPr kumimoji="0" lang="en-US" sz="480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Gbps</a:t>
            </a:r>
            <a:r>
              <a:rPr kumimoji="0" lang="en-US" sz="48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 </a:t>
            </a:r>
            <a:r>
              <a:rPr kumimoji="0" lang="en-US" sz="48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network</a:t>
            </a:r>
            <a:r>
              <a:rPr kumimoji="0" lang="en-US" sz="48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ing globally</a:t>
            </a:r>
            <a:endParaRPr kumimoji="0" lang="en-US" sz="480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Helvetica Neue"/>
            </a:endParaRPr>
          </a:p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800" b="0" i="0" dirty="0" smtClean="0">
                <a:latin typeface="+mn-lt"/>
              </a:rPr>
              <a:t>general-purpose internet expensive</a:t>
            </a:r>
            <a:endParaRPr kumimoji="0" lang="en-US" sz="4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Helvetica Neue"/>
            </a:endParaRPr>
          </a:p>
          <a:p>
            <a:pPr marL="571500" marR="0" indent="-5715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800" b="0" i="0" dirty="0" err="1" smtClean="0">
                <a:latin typeface="+mn-lt"/>
              </a:rPr>
              <a:t>LHCOne</a:t>
            </a:r>
            <a:r>
              <a:rPr lang="en-US" sz="4800" b="0" i="0" dirty="0" smtClean="0">
                <a:latin typeface="+mn-lt"/>
              </a:rPr>
              <a:t> now used for more than LHC</a:t>
            </a:r>
            <a:endParaRPr kumimoji="0" lang="en-GB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603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infra for ‘big data’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3" y="2076450"/>
            <a:ext cx="17887658" cy="11525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6432" y="7839075"/>
            <a:ext cx="1059440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6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ik2018-Standard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8-template.potx" id="{C01AFC70-9525-4242-A23E-871989E89740}" vid="{4B9EB271-0A94-4FF2-9F2F-3AB460D70F90}"/>
    </a:ext>
  </a:extLst>
</a:theme>
</file>

<file path=ppt/theme/theme2.xml><?xml version="1.0" encoding="utf-8"?>
<a:theme xmlns:a="http://schemas.openxmlformats.org/drawingml/2006/main" name="Nik2018-fancy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ndara"/>
        <a:ea typeface="Candara"/>
        <a:cs typeface="Candara"/>
      </a:majorFont>
      <a:minorFont>
        <a:latin typeface="Candara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8-template.potx" id="{C01AFC70-9525-4242-A23E-871989E89740}" vid="{AD3DDF30-A8F8-4C3E-98AD-B755B2291768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ndara"/>
        <a:ea typeface="Candara"/>
        <a:cs typeface="Candara"/>
      </a:majorFont>
      <a:minorFont>
        <a:latin typeface="Candara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Nikhef-2018-template</Template>
  <TotalTime>24163</TotalTime>
  <Words>349</Words>
  <Application>Microsoft Office PowerPoint</Application>
  <PresentationFormat>Custom</PresentationFormat>
  <Paragraphs>88</Paragraphs>
  <Slides>13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Akkurat Std</vt:lpstr>
      <vt:lpstr>Akkurat Std Bold</vt:lpstr>
      <vt:lpstr>Akkurat Std Italic</vt:lpstr>
      <vt:lpstr>Akkurat Std Light</vt:lpstr>
      <vt:lpstr>Akkurat Std Mono</vt:lpstr>
      <vt:lpstr>Arial</vt:lpstr>
      <vt:lpstr>Candara</vt:lpstr>
      <vt:lpstr>Helvetica Neue</vt:lpstr>
      <vt:lpstr>Lucida Grande</vt:lpstr>
      <vt:lpstr>Minion Pro</vt:lpstr>
      <vt:lpstr>Wingdings</vt:lpstr>
      <vt:lpstr>Nik2018-Standard</vt:lpstr>
      <vt:lpstr>Nik2018-fancy</vt:lpstr>
      <vt:lpstr>PHOTO-PAINT</vt:lpstr>
      <vt:lpstr>IT Infrastructure for Research many roads on one map</vt:lpstr>
      <vt:lpstr>Computing: for the LHC and more</vt:lpstr>
      <vt:lpstr>LHC computing</vt:lpstr>
      <vt:lpstr>GW: compute-bound detection</vt:lpstr>
      <vt:lpstr>Research is global and ‘enduring’</vt:lpstr>
      <vt:lpstr>Strong together: from BiG Grid to SURF</vt:lpstr>
      <vt:lpstr>Shared computing @Nikhef</vt:lpstr>
      <vt:lpstr>Balanced Infrastructure: disk &amp; net</vt:lpstr>
      <vt:lpstr>Network infra for ‘big data’</vt:lpstr>
      <vt:lpstr>NikhefHousing’s unique capability</vt:lpstr>
      <vt:lpstr>Nikhef ICT for Research: people make progress</vt:lpstr>
      <vt:lpstr>The Nikhef Data Processing Facility</vt:lpstr>
      <vt:lpstr>Tour time …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Een petabyte weinig? Spoorzoeken door data</dc:title>
  <dc:creator>davidg</dc:creator>
  <cp:lastModifiedBy>davidg</cp:lastModifiedBy>
  <cp:revision>226</cp:revision>
  <dcterms:created xsi:type="dcterms:W3CDTF">2018-09-17T07:54:44Z</dcterms:created>
  <dcterms:modified xsi:type="dcterms:W3CDTF">2018-10-24T09:06:13Z</dcterms:modified>
</cp:coreProperties>
</file>