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74" r:id="rId2"/>
  </p:sldMasterIdLst>
  <p:notesMasterIdLst>
    <p:notesMasterId r:id="rId43"/>
  </p:notesMasterIdLst>
  <p:sldIdLst>
    <p:sldId id="256" r:id="rId3"/>
    <p:sldId id="261" r:id="rId4"/>
    <p:sldId id="262" r:id="rId5"/>
    <p:sldId id="281" r:id="rId6"/>
    <p:sldId id="282" r:id="rId7"/>
    <p:sldId id="287" r:id="rId8"/>
    <p:sldId id="259" r:id="rId9"/>
    <p:sldId id="294" r:id="rId10"/>
    <p:sldId id="264" r:id="rId11"/>
    <p:sldId id="283" r:id="rId12"/>
    <p:sldId id="274" r:id="rId13"/>
    <p:sldId id="276" r:id="rId14"/>
    <p:sldId id="293" r:id="rId15"/>
    <p:sldId id="275" r:id="rId16"/>
    <p:sldId id="289" r:id="rId17"/>
    <p:sldId id="267" r:id="rId18"/>
    <p:sldId id="269" r:id="rId19"/>
    <p:sldId id="291" r:id="rId20"/>
    <p:sldId id="280" r:id="rId21"/>
    <p:sldId id="271" r:id="rId22"/>
    <p:sldId id="290" r:id="rId23"/>
    <p:sldId id="292" r:id="rId24"/>
    <p:sldId id="286" r:id="rId25"/>
    <p:sldId id="284" r:id="rId26"/>
    <p:sldId id="288" r:id="rId27"/>
    <p:sldId id="273" r:id="rId28"/>
    <p:sldId id="257" r:id="rId29"/>
    <p:sldId id="296" r:id="rId30"/>
    <p:sldId id="297" r:id="rId31"/>
    <p:sldId id="306" r:id="rId32"/>
    <p:sldId id="308" r:id="rId33"/>
    <p:sldId id="303" r:id="rId34"/>
    <p:sldId id="302" r:id="rId35"/>
    <p:sldId id="309" r:id="rId36"/>
    <p:sldId id="310" r:id="rId37"/>
    <p:sldId id="301" r:id="rId38"/>
    <p:sldId id="304" r:id="rId39"/>
    <p:sldId id="305" r:id="rId40"/>
    <p:sldId id="307" r:id="rId41"/>
    <p:sldId id="30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F2575"/>
    <a:srgbClr val="E3D88A"/>
    <a:srgbClr val="06B2C4"/>
    <a:srgbClr val="E4D889"/>
    <a:srgbClr val="E63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95451" autoAdjust="0"/>
  </p:normalViewPr>
  <p:slideViewPr>
    <p:cSldViewPr snapToGrid="0" snapToObjects="1">
      <p:cViewPr varScale="1">
        <p:scale>
          <a:sx n="43" d="100"/>
          <a:sy n="43" d="100"/>
        </p:scale>
        <p:origin x="96" y="46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32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4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4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4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4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4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4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4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4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4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57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8663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2B2B5-DEB0-B047-98DB-310A4991C9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01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62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9" y="2323225"/>
            <a:ext cx="16449516" cy="110817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" name="Rechthoek"/>
          <p:cNvSpPr/>
          <p:nvPr userDrawn="1"/>
        </p:nvSpPr>
        <p:spPr>
          <a:xfrm>
            <a:off x="-74194" y="-43058"/>
            <a:ext cx="24458193" cy="1757989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23628804" y="13102037"/>
            <a:ext cx="365237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2134" y="238888"/>
            <a:ext cx="24388267" cy="372534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72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" name="Driehoek"/>
          <p:cNvSpPr/>
          <p:nvPr userDrawn="1"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805941" y="8751650"/>
            <a:ext cx="9822863" cy="2463192"/>
          </a:xfrm>
          <a:prstGeom prst="rect">
            <a:avLst/>
          </a:prstGeom>
        </p:spPr>
        <p:txBody>
          <a:bodyPr/>
          <a:lstStyle>
            <a:lvl1pPr marL="40640" indent="0" algn="r">
              <a:buNone/>
              <a:defRPr sz="44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2198" y="12466653"/>
            <a:ext cx="24386197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19700198" y="12065800"/>
            <a:ext cx="3930563" cy="1497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dirty="0" smtClean="0">
                <a:solidFill>
                  <a:srgbClr val="E3D88A"/>
                </a:solidFill>
              </a:rPr>
              <a:t>David </a:t>
            </a:r>
            <a:r>
              <a:rPr lang="en-US" dirty="0" err="1" smtClean="0">
                <a:solidFill>
                  <a:srgbClr val="E3D88A"/>
                </a:solidFill>
              </a:rPr>
              <a:t>Groep</a:t>
            </a:r>
            <a:endParaRPr lang="en-US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360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93" y="10203083"/>
            <a:ext cx="4383766" cy="17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8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48640"/>
            <a:ext cx="19921728" cy="2286000"/>
          </a:xfrm>
        </p:spPr>
        <p:txBody>
          <a:bodyPr anchor="ctr"/>
          <a:lstStyle>
            <a:lvl1pPr algn="l">
              <a:defRPr sz="12267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7918227" y="12724757"/>
            <a:ext cx="5689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820683" y="12712704"/>
            <a:ext cx="7721600" cy="730251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2553758" y="12847002"/>
            <a:ext cx="611045" cy="46165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1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317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27100" y="2552700"/>
            <a:ext cx="22545675" cy="10548938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60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876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8" y="1338298"/>
            <a:ext cx="16375114" cy="122003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10" cy="1752554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8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" name="Driehoek"/>
          <p:cNvSpPr/>
          <p:nvPr userDrawn="1"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4" y="10112864"/>
            <a:ext cx="10172657" cy="2605842"/>
            <a:chOff x="13583285" y="10112864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4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dirty="0" smtClean="0">
                  <a:solidFill>
                    <a:schemeClr val="bg1"/>
                  </a:solidFill>
                </a:rPr>
                <a:t>David </a:t>
              </a:r>
              <a:r>
                <a:rPr lang="en-US" dirty="0" err="1" smtClean="0">
                  <a:solidFill>
                    <a:schemeClr val="bg1"/>
                  </a:solidFill>
                </a:rPr>
                <a:t>Groep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7" y="10572949"/>
            <a:ext cx="4891793" cy="191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3" y="1538649"/>
            <a:ext cx="19091273" cy="155291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614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Final-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18" y="2137289"/>
            <a:ext cx="18249900" cy="10477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Driehoek"/>
          <p:cNvSpPr/>
          <p:nvPr userDrawn="1"/>
        </p:nvSpPr>
        <p:spPr>
          <a:xfrm rot="10800000" flipH="1">
            <a:off x="-7910" y="1700767"/>
            <a:ext cx="24399820" cy="8052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" name="Rechthoek"/>
          <p:cNvSpPr/>
          <p:nvPr userDrawn="1"/>
        </p:nvSpPr>
        <p:spPr>
          <a:xfrm>
            <a:off x="0" y="-37622"/>
            <a:ext cx="24391910" cy="1752554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Rechthoek"/>
          <p:cNvSpPr/>
          <p:nvPr userDrawn="1"/>
        </p:nvSpPr>
        <p:spPr>
          <a:xfrm>
            <a:off x="-10108" y="12466653"/>
            <a:ext cx="24394108" cy="1270001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Driehoek"/>
          <p:cNvSpPr/>
          <p:nvPr userDrawn="1"/>
        </p:nvSpPr>
        <p:spPr>
          <a:xfrm rot="5400000">
            <a:off x="828267" y="799988"/>
            <a:ext cx="3675353" cy="5326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" name="Driehoek"/>
          <p:cNvSpPr/>
          <p:nvPr userDrawn="1"/>
        </p:nvSpPr>
        <p:spPr>
          <a:xfrm>
            <a:off x="-7910" y="4414348"/>
            <a:ext cx="24399820" cy="8052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3818064" y="10112864"/>
            <a:ext cx="10172657" cy="2605842"/>
            <a:chOff x="13583285" y="10112864"/>
            <a:chExt cx="10172657" cy="2605842"/>
          </a:xfrm>
        </p:grpSpPr>
        <p:sp>
          <p:nvSpPr>
            <p:cNvPr id="12" name="2011-2016…"/>
            <p:cNvSpPr txBox="1"/>
            <p:nvPr/>
          </p:nvSpPr>
          <p:spPr>
            <a:xfrm>
              <a:off x="13583285" y="10112864"/>
              <a:ext cx="10172657" cy="2605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dirty="0" smtClean="0">
                  <a:solidFill>
                    <a:schemeClr val="bg1"/>
                  </a:solidFill>
                </a:rPr>
                <a:t>David </a:t>
              </a:r>
              <a:r>
                <a:rPr lang="en-US" dirty="0" err="1" smtClean="0">
                  <a:solidFill>
                    <a:schemeClr val="bg1"/>
                  </a:solidFill>
                </a:rPr>
                <a:t>Groep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360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360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3600" dirty="0">
                  <a:solidFill>
                    <a:srgbClr val="6F2575"/>
                  </a:solidFill>
                </a:rPr>
                <a:t>https://orcid.org/0000-0003-1026-6606</a:t>
              </a:r>
              <a:endParaRPr sz="360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9739" y="12085358"/>
              <a:ext cx="529431" cy="52943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47" y="10572949"/>
            <a:ext cx="4891793" cy="191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983" y="1538649"/>
            <a:ext cx="19091273" cy="155291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487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9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6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B09F-A211-451C-8226-57839C1CAF76}" type="datetime3">
              <a:rPr lang="en-US"/>
              <a:pPr>
                <a:defRPr/>
              </a:pPr>
              <a:t>3 October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1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594851"/>
            <a:ext cx="24384000" cy="412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5" y="2895600"/>
            <a:ext cx="21042245" cy="960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8699" y="549276"/>
            <a:ext cx="23346501" cy="2286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8FF3-9350-4D70-892D-859122A1F348}" type="datetimeFigureOut">
              <a:rPr lang="en-US"/>
              <a:pPr>
                <a:defRPr/>
              </a:pPr>
              <a:t>2018-10-03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2781303" y="427569"/>
            <a:ext cx="194733" cy="118618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467"/>
          </a:p>
        </p:txBody>
      </p:sp>
      <p:sp>
        <p:nvSpPr>
          <p:cNvPr id="5" name="Rectangle 4"/>
          <p:cNvSpPr/>
          <p:nvPr/>
        </p:nvSpPr>
        <p:spPr>
          <a:xfrm>
            <a:off x="956735" y="2535770"/>
            <a:ext cx="1248835" cy="144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7467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2501903" y="2688168"/>
            <a:ext cx="630765" cy="863600"/>
            <a:chOff x="928662" y="1344613"/>
            <a:chExt cx="299355" cy="431901"/>
          </a:xfrm>
        </p:grpSpPr>
        <p:sp>
          <p:nvSpPr>
            <p:cNvPr id="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7"/>
            </a:p>
          </p:txBody>
        </p:sp>
        <p:sp>
          <p:nvSpPr>
            <p:cNvPr id="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7"/>
            </a:p>
          </p:txBody>
        </p:sp>
        <p:sp>
          <p:nvSpPr>
            <p:cNvPr id="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467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019" y="5417840"/>
            <a:ext cx="17068800" cy="3019424"/>
          </a:xfrm>
        </p:spPr>
        <p:txBody>
          <a:bodyPr anchor="b"/>
          <a:lstStyle>
            <a:lvl1pPr marL="48769" indent="0">
              <a:lnSpc>
                <a:spcPts val="6133"/>
              </a:lnSpc>
              <a:spcBef>
                <a:spcPts val="0"/>
              </a:spcBef>
              <a:buNone/>
              <a:defRPr sz="5333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59019" y="8730208"/>
            <a:ext cx="19778197" cy="1565920"/>
          </a:xfrm>
        </p:spPr>
        <p:txBody>
          <a:bodyPr/>
          <a:lstStyle>
            <a:lvl1pPr algn="l">
              <a:defRPr sz="9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6E8BB-F072-4715-92C6-6AD0F7ED4633}" type="datetime3">
              <a:rPr lang="en-US"/>
              <a:pPr>
                <a:defRPr/>
              </a:pPr>
              <a:t>3 October 2018</a:t>
            </a:fld>
            <a:endParaRPr lang="en-US" dirty="0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478F7-0BEF-4DC0-BFE9-906F45422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473190" y="13102037"/>
            <a:ext cx="676466" cy="60593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5058383" y="145515"/>
            <a:ext cx="19091273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10584" y="-19695"/>
            <a:ext cx="4393847" cy="1883269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9" y="323315"/>
            <a:ext cx="3027357" cy="11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2" r:id="rId3"/>
    <p:sldLayoutId id="2147483686" r:id="rId4"/>
    <p:sldLayoutId id="2147483691" r:id="rId5"/>
    <p:sldLayoutId id="2147483683" r:id="rId6"/>
    <p:sldLayoutId id="2147483687" r:id="rId7"/>
    <p:sldLayoutId id="2147483688" r:id="rId8"/>
    <p:sldLayoutId id="2147483689" r:id="rId9"/>
    <p:sldLayoutId id="2147483690" r:id="rId10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799" marR="57799" indent="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57799" marR="57799" indent="228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17508"/>
            <a:ext cx="24405659" cy="1878965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101600" tIns="101600" rIns="101600" bIns="101600" anchor="ctr"/>
          <a:lstStyle/>
          <a:p>
            <a:pPr marL="40639" marR="40639" defTabSz="9144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562389" y="13102037"/>
            <a:ext cx="498067" cy="6127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5500">
              <a:defRPr sz="30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28059" y="145515"/>
            <a:ext cx="24384000" cy="1552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736284"/>
            <a:ext cx="24384000" cy="10099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18512859" y="15149"/>
            <a:ext cx="5892800" cy="369570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428059" y="12903428"/>
            <a:ext cx="7789333" cy="632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8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278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06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9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627179" marR="57799" indent="-586539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1044126" marR="57799" indent="-546286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1485718" marR="57799" indent="-530678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20313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2488564" marR="57799" indent="-619125" algn="l" defTabSz="129540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65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wmf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-grafana.cern.ch/d/000000420/fts-transfers-30-day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1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wmf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.jp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wmf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21.png"/><Relationship Id="rId7" Type="http://schemas.openxmlformats.org/officeDocument/2006/relationships/image" Target="../media/image3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10" Type="http://schemas.openxmlformats.org/officeDocument/2006/relationships/image" Target="../media/image126.jpg"/><Relationship Id="rId4" Type="http://schemas.openxmlformats.org/officeDocument/2006/relationships/image" Target="../media/image122.png"/><Relationship Id="rId9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wmf"/><Relationship Id="rId4" Type="http://schemas.openxmlformats.org/officeDocument/2006/relationships/image" Target="../media/image5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7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1.wmf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28.jp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kkurat Std Italic" panose="02000503000000000000" pitchFamily="2" charset="0"/>
              </a:rPr>
              <a:t>Een </a:t>
            </a:r>
            <a:r>
              <a:rPr lang="nl-NL" dirty="0" err="1">
                <a:latin typeface="Akkurat Std Italic" panose="02000503000000000000" pitchFamily="2" charset="0"/>
              </a:rPr>
              <a:t>petabyte</a:t>
            </a:r>
            <a:r>
              <a:rPr lang="nl-NL" dirty="0">
                <a:latin typeface="Akkurat Std Italic" panose="02000503000000000000" pitchFamily="2" charset="0"/>
              </a:rPr>
              <a:t> weinig</a:t>
            </a:r>
            <a:r>
              <a:rPr lang="nl-NL" dirty="0" smtClean="0">
                <a:latin typeface="Akkurat Std Italic" panose="02000503000000000000" pitchFamily="2" charset="0"/>
              </a:rPr>
              <a:t>?</a:t>
            </a:r>
            <a:br>
              <a:rPr lang="nl-NL" dirty="0" smtClean="0">
                <a:latin typeface="Akkurat Std Italic" panose="02000503000000000000" pitchFamily="2" charset="0"/>
              </a:rPr>
            </a:br>
            <a:r>
              <a:rPr lang="nl-NL" dirty="0" smtClean="0">
                <a:latin typeface="Akkurat Std Italic" panose="02000503000000000000" pitchFamily="2" charset="0"/>
              </a:rPr>
              <a:t>Spoorzoeken </a:t>
            </a:r>
            <a:r>
              <a:rPr lang="nl-NL" dirty="0">
                <a:latin typeface="Akkurat Std Italic" panose="02000503000000000000" pitchFamily="2" charset="0"/>
              </a:rPr>
              <a:t>door data</a:t>
            </a:r>
            <a:endParaRPr lang="en-GB" dirty="0">
              <a:latin typeface="Akkurat Std Italic" panose="02000503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Weekend van de </a:t>
            </a:r>
            <a:r>
              <a:rPr lang="en-US" dirty="0" err="1" smtClean="0"/>
              <a:t>Wetenschap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Amsterdam Science Park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2018-10-06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17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../../../../Desktop/Screen%20Shot%202016-04-14%20at%2016.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8200"/>
            <a:ext cx="24384000" cy="106985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… </a:t>
            </a:r>
            <a:r>
              <a:rPr lang="en-US" sz="9600" dirty="0" smtClean="0"/>
              <a:t>van </a:t>
            </a:r>
            <a:r>
              <a:rPr lang="en-US" sz="9600" dirty="0" err="1" smtClean="0"/>
              <a:t>en</a:t>
            </a:r>
            <a:r>
              <a:rPr lang="en-US" sz="9600" dirty="0" smtClean="0"/>
              <a:t> </a:t>
            </a:r>
            <a:r>
              <a:rPr lang="en-US" sz="9600" dirty="0" err="1" smtClean="0"/>
              <a:t>naar</a:t>
            </a:r>
            <a:r>
              <a:rPr lang="en-US" sz="9600" dirty="0" smtClean="0"/>
              <a:t> de hele </a:t>
            </a:r>
            <a:r>
              <a:rPr lang="en-US" sz="9600" dirty="0" err="1" smtClean="0"/>
              <a:t>wereld</a:t>
            </a:r>
            <a:r>
              <a:rPr lang="en-US" sz="9600" dirty="0" smtClean="0"/>
              <a:t> </a:t>
            </a:r>
            <a:endParaRPr lang="en-US" sz="9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12725400"/>
            <a:ext cx="5689600" cy="730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8 October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6662400" y="12712700"/>
            <a:ext cx="7721600" cy="730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Ian Bird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3772813" y="12847638"/>
            <a:ext cx="611187" cy="46037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28592" y="2223441"/>
            <a:ext cx="7149714" cy="1446550"/>
          </a:xfrm>
          <a:prstGeom prst="rect">
            <a:avLst/>
          </a:prstGeom>
          <a:solidFill>
            <a:schemeClr val="bg2">
              <a:alpha val="78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chemeClr val="tx1">
                    <a:lumMod val="85000"/>
                  </a:schemeClr>
                </a:solidFill>
              </a:rPr>
              <a:t>meer</a:t>
            </a: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</a:schemeClr>
                </a:solidFill>
              </a:rPr>
              <a:t>dan</a:t>
            </a: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 170 </a:t>
            </a:r>
            <a:r>
              <a:rPr lang="en-US" sz="4400" dirty="0" err="1" smtClean="0">
                <a:solidFill>
                  <a:schemeClr val="tx1">
                    <a:lumMod val="85000"/>
                  </a:schemeClr>
                </a:solidFill>
              </a:rPr>
              <a:t>instituten</a:t>
            </a: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 in</a:t>
            </a:r>
            <a:b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42 </a:t>
            </a:r>
            <a:r>
              <a:rPr lang="en-US" sz="4400" dirty="0" err="1" smtClean="0">
                <a:solidFill>
                  <a:schemeClr val="tx1">
                    <a:lumMod val="85000"/>
                  </a:schemeClr>
                </a:solidFill>
              </a:rPr>
              <a:t>landen</a:t>
            </a: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</a:schemeClr>
                </a:solidFill>
              </a:rPr>
              <a:t>en</a:t>
            </a: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</a:schemeClr>
                </a:solidFill>
              </a:rPr>
              <a:t>economi</a:t>
            </a:r>
            <a:r>
              <a:rPr lang="nl-NL" sz="4400" dirty="0" smtClean="0">
                <a:solidFill>
                  <a:schemeClr val="tx1">
                    <a:lumMod val="85000"/>
                  </a:schemeClr>
                </a:solidFill>
              </a:rPr>
              <a:t>ë</a:t>
            </a:r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n</a:t>
            </a:r>
            <a:endParaRPr lang="en-US" sz="44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" y="11135008"/>
            <a:ext cx="16353635" cy="2580992"/>
          </a:xfrm>
          <a:prstGeom prst="rect">
            <a:avLst/>
          </a:prstGeom>
          <a:solidFill>
            <a:srgbClr val="00206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>
            <a:lvl1pPr marL="493725" indent="-457153" algn="l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SzPct val="80000"/>
              <a:buFont typeface="Wingdings" charset="2"/>
              <a:buChar char="q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162" indent="-457153" algn="l" rtl="0" eaLnBrk="1" latinLnBrk="0" hangingPunct="1">
              <a:spcBef>
                <a:spcPct val="20000"/>
              </a:spcBef>
              <a:buClr>
                <a:srgbClr val="800000"/>
              </a:buClr>
              <a:buSzPct val="90000"/>
              <a:buFont typeface="Wingdings" charset="2"/>
              <a:buChar char="§"/>
              <a:defRPr kumimoji="0" sz="26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595" indent="-34286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173" indent="-34286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321" indent="-34286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607" indent="-182861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041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474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478" indent="-182861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438430"/>
            <a:r>
              <a:rPr lang="en-US" sz="8000" dirty="0" smtClean="0">
                <a:solidFill>
                  <a:schemeClr val="tx1">
                    <a:lumMod val="85000"/>
                  </a:schemeClr>
                </a:solidFill>
              </a:rPr>
              <a:t> CPU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: </a:t>
            </a:r>
            <a:r>
              <a:rPr lang="en-US" sz="6933" dirty="0" smtClean="0">
                <a:solidFill>
                  <a:schemeClr val="tx1">
                    <a:lumMod val="85000"/>
                  </a:schemeClr>
                </a:solidFill>
              </a:rPr>
              <a:t>~ </a:t>
            </a:r>
            <a:r>
              <a:rPr lang="en-US" sz="6933" dirty="0">
                <a:solidFill>
                  <a:schemeClr val="tx1">
                    <a:lumMod val="85000"/>
                  </a:schemeClr>
                </a:solidFill>
              </a:rPr>
              <a:t>350,000 </a:t>
            </a:r>
            <a:r>
              <a:rPr lang="en-US" sz="6933" dirty="0" smtClean="0">
                <a:solidFill>
                  <a:schemeClr val="tx1">
                    <a:lumMod val="85000"/>
                  </a:schemeClr>
                </a:solidFill>
              </a:rPr>
              <a:t>modern </a:t>
            </a:r>
            <a:r>
              <a:rPr lang="en-US" sz="6933" dirty="0" err="1" smtClean="0">
                <a:solidFill>
                  <a:schemeClr val="tx1">
                    <a:lumMod val="85000"/>
                  </a:schemeClr>
                </a:solidFill>
              </a:rPr>
              <a:t>rekenkernen</a:t>
            </a:r>
            <a:endParaRPr lang="en-US" sz="6933" dirty="0">
              <a:solidFill>
                <a:schemeClr val="tx1">
                  <a:lumMod val="85000"/>
                </a:schemeClr>
              </a:solidFill>
            </a:endParaRPr>
          </a:p>
          <a:p>
            <a:pPr defTabSz="2438430"/>
            <a:r>
              <a:rPr lang="en-US" sz="8000" dirty="0" smtClean="0">
                <a:solidFill>
                  <a:schemeClr val="tx1">
                    <a:lumMod val="85000"/>
                  </a:schemeClr>
                </a:solidFill>
              </a:rPr>
              <a:t> Disk 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310 PB</a:t>
            </a:r>
          </a:p>
          <a:p>
            <a:pPr defTabSz="2438430"/>
            <a:r>
              <a:rPr lang="en-US" sz="8000" dirty="0" smtClean="0">
                <a:solidFill>
                  <a:schemeClr val="tx1">
                    <a:lumMod val="85000"/>
                  </a:schemeClr>
                </a:solidFill>
              </a:rPr>
              <a:t> Tape </a:t>
            </a:r>
            <a:r>
              <a:rPr lang="en-US" sz="8000" dirty="0">
                <a:solidFill>
                  <a:schemeClr val="tx1">
                    <a:lumMod val="85000"/>
                  </a:schemeClr>
                </a:solidFill>
              </a:rPr>
              <a:t>390 PB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21" y="9549768"/>
            <a:ext cx="11778440" cy="411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5219051" y="10369294"/>
            <a:ext cx="6939909" cy="189890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467"/>
          </a:p>
        </p:txBody>
      </p:sp>
      <p:pic>
        <p:nvPicPr>
          <p:cNvPr id="12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3" y="9934708"/>
            <a:ext cx="133214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36" y="9978354"/>
            <a:ext cx="2428970" cy="9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3" y="8605472"/>
            <a:ext cx="1597612" cy="10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Home\davidg\Template\Logos\PRAGMA-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4" y="6910372"/>
            <a:ext cx="1847842" cy="14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58" y="8743950"/>
            <a:ext cx="1212343" cy="9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4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383" y="145515"/>
            <a:ext cx="19325617" cy="1552918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 err="1" smtClean="0"/>
              <a:t>verdelen</a:t>
            </a:r>
            <a:r>
              <a:rPr lang="en-US" dirty="0" smtClean="0"/>
              <a:t> over de </a:t>
            </a:r>
            <a:r>
              <a:rPr lang="en-US" dirty="0" err="1" smtClean="0"/>
              <a:t>wereld</a:t>
            </a:r>
            <a:r>
              <a:rPr lang="en-US" dirty="0" smtClean="0"/>
              <a:t> T0&gt;T1s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07725" y="13101638"/>
            <a:ext cx="676275" cy="606425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948"/>
            <a:ext cx="24215119" cy="10313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1762" y="13046249"/>
            <a:ext cx="16360248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monit-grafana.cern.ch/d/000000420/fts-transfers-30-day</a:t>
            </a:r>
            <a:r>
              <a:rPr lang="en-US" dirty="0" smtClean="0"/>
              <a:t> on September 27,  2018</a:t>
            </a:r>
            <a:endParaRPr kumimoji="0" lang="en-GB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52315" y="3973556"/>
            <a:ext cx="2412135" cy="1743808"/>
            <a:chOff x="3417496" y="4149676"/>
            <a:chExt cx="3391047" cy="2517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496" y="4149676"/>
              <a:ext cx="2857647" cy="1911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896" y="4749840"/>
              <a:ext cx="2857647" cy="191779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31" y="5541243"/>
            <a:ext cx="2194618" cy="82907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32749" y="5893484"/>
            <a:ext cx="20497800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/>
          <p:cNvSpPr txBox="1"/>
          <p:nvPr/>
        </p:nvSpPr>
        <p:spPr>
          <a:xfrm>
            <a:off x="22897741" y="5575448"/>
            <a:ext cx="1096454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Mono" panose="02000503000000000000" pitchFamily="2" charset="0"/>
                <a:sym typeface="Helvetica Neue"/>
              </a:rPr>
              <a:t>2.6M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Mono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110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smtClean="0"/>
              <a:t>je </a:t>
            </a:r>
            <a:r>
              <a:rPr lang="en-US" dirty="0" err="1" smtClean="0"/>
              <a:t>thuis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smtClean="0"/>
              <a:t>CERN?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038" y="2010727"/>
            <a:ext cx="15393738" cy="1144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848" y="12790170"/>
            <a:ext cx="2657475" cy="666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9614" y="11353879"/>
            <a:ext cx="2923941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Data: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</a:t>
            </a:r>
            <a:r>
              <a:rPr kumimoji="0" lang="en-US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TraceMON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</a:t>
            </a:r>
            <a:r>
              <a:rPr kumimoji="0" lang="en-US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IPmap</a:t>
            </a:r>
            <a:endParaRPr lang="en-US" sz="2000" b="0" i="0" dirty="0">
              <a:latin typeface="Akkurat Std Light" panose="02000303000000000000" pitchFamily="2" charset="0"/>
            </a:endParaRP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from RIPE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NCC Atlas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0" i="0" baseline="0" dirty="0" smtClean="0">
                <a:latin typeface="Akkurat Std Light" panose="02000303000000000000" pitchFamily="2" charset="0"/>
              </a:rPr>
              <a:t>atlas.ripe.net</a:t>
            </a:r>
          </a:p>
          <a:p>
            <a:pPr algn="r"/>
            <a:r>
              <a:rPr lang="en-US" sz="2000" b="0" i="0" dirty="0">
                <a:latin typeface="Akkurat Std Light" panose="02000303000000000000" pitchFamily="2" charset="0"/>
              </a:rPr>
              <a:t>measurement 9249079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9953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vroege</a:t>
            </a:r>
            <a:r>
              <a:rPr lang="en-US" dirty="0" smtClean="0"/>
              <a:t> internet ...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97" y="1853242"/>
            <a:ext cx="10656061" cy="11809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346668"/>
            <a:ext cx="19771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 i="0" dirty="0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Image source: Alex McKenzie and "</a:t>
            </a:r>
            <a:r>
              <a:rPr lang="en-GB" sz="1800" b="0" dirty="0" smtClean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Casting </a:t>
            </a:r>
            <a:r>
              <a:rPr lang="en-GB" sz="1800" b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the Net</a:t>
            </a: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", page </a:t>
            </a:r>
            <a:r>
              <a:rPr lang="en-GB" sz="1800" b="0" i="0" dirty="0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56. </a:t>
            </a: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See  https://</a:t>
            </a:r>
            <a:r>
              <a:rPr lang="en-GB" sz="1800" b="0" i="0" dirty="0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personalpages.manchester.ac.uk/staff/m.dodge/cybergeography/atlas/arpanet2.gif ; </a:t>
            </a:r>
            <a:r>
              <a:rPr lang="en-GB" sz="1800" b="0" i="0" dirty="0" err="1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acoustocoupler</a:t>
            </a:r>
            <a:r>
              <a:rPr lang="en-GB" sz="1800" b="0" i="0" dirty="0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: Wikimedia</a:t>
            </a:r>
            <a:endParaRPr lang="en-GB" sz="1800" b="0" i="0" dirty="0">
              <a:solidFill>
                <a:schemeClr val="bg1">
                  <a:lumMod val="50000"/>
                </a:schemeClr>
              </a:solidFill>
              <a:latin typeface="Akkurat Std Light" panose="02000303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188" y="4483100"/>
            <a:ext cx="9847494" cy="65405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0782300" y="5854700"/>
            <a:ext cx="3213100" cy="1334956"/>
          </a:xfrm>
          <a:custGeom>
            <a:avLst/>
            <a:gdLst>
              <a:gd name="connsiteX0" fmla="*/ 0 w 3213100"/>
              <a:gd name="connsiteY0" fmla="*/ 0 h 1334956"/>
              <a:gd name="connsiteX1" fmla="*/ 736600 w 3213100"/>
              <a:gd name="connsiteY1" fmla="*/ 457200 h 1334956"/>
              <a:gd name="connsiteX2" fmla="*/ 1358900 w 3213100"/>
              <a:gd name="connsiteY2" fmla="*/ 990600 h 1334956"/>
              <a:gd name="connsiteX3" fmla="*/ 2667000 w 3213100"/>
              <a:gd name="connsiteY3" fmla="*/ 1282700 h 1334956"/>
              <a:gd name="connsiteX4" fmla="*/ 3213100 w 3213100"/>
              <a:gd name="connsiteY4" fmla="*/ 1333500 h 13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100" h="1334956">
                <a:moveTo>
                  <a:pt x="0" y="0"/>
                </a:moveTo>
                <a:cubicBezTo>
                  <a:pt x="255058" y="146050"/>
                  <a:pt x="510117" y="292100"/>
                  <a:pt x="736600" y="457200"/>
                </a:cubicBezTo>
                <a:cubicBezTo>
                  <a:pt x="963083" y="622300"/>
                  <a:pt x="1037167" y="853017"/>
                  <a:pt x="1358900" y="990600"/>
                </a:cubicBezTo>
                <a:cubicBezTo>
                  <a:pt x="1680633" y="1128183"/>
                  <a:pt x="2357967" y="1225550"/>
                  <a:pt x="2667000" y="1282700"/>
                </a:cubicBezTo>
                <a:cubicBezTo>
                  <a:pt x="2976033" y="1339850"/>
                  <a:pt x="3094566" y="1336675"/>
                  <a:pt x="3213100" y="1333500"/>
                </a:cubicBezTo>
              </a:path>
            </a:pathLst>
          </a:custGeom>
          <a:noFill/>
          <a:ln w="57150" cap="flat">
            <a:solidFill>
              <a:schemeClr val="bg2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737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Sporen</a:t>
            </a:r>
            <a:r>
              <a:rPr lang="en-US" dirty="0" smtClean="0"/>
              <a:t> door het Internet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726" y="2066215"/>
            <a:ext cx="15357138" cy="11437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5686" y="13144256"/>
            <a:ext cx="2805255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“segment routing”</a:t>
            </a: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/>
            </a:r>
            <a:b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</a:b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image by David </a:t>
            </a:r>
            <a:r>
              <a:rPr lang="en-US" sz="1400" b="0" i="0" dirty="0" err="1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Penaloza</a:t>
            </a:r>
            <a:r>
              <a:rPr lang="en-US" sz="1400" b="0" i="0" dirty="0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, </a:t>
            </a:r>
            <a:r>
              <a:rPr lang="en-US" sz="1400" b="0" i="0" dirty="0" smtClean="0">
                <a:solidFill>
                  <a:schemeClr val="bg1">
                    <a:lumMod val="50000"/>
                  </a:schemeClr>
                </a:solidFill>
                <a:latin typeface="Akkurat Std Light" panose="02000303000000000000" pitchFamily="2" charset="0"/>
              </a:rPr>
              <a:t>CISCO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22241" y="10893923"/>
            <a:ext cx="646176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Ik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ben Nikhef,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AS1104</a:t>
            </a:r>
            <a:b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360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en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360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ik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360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heb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360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schijfruimte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360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voor</a:t>
            </a:r>
            <a:r>
              <a:rPr kumimoji="0" lang="en-US" sz="3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sym typeface="Helvetica Neue"/>
              </a:rPr>
              <a:t> je</a:t>
            </a:r>
            <a:endParaRPr kumimoji="0" lang="en-GB" sz="36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40200" y="8719065"/>
            <a:ext cx="6761466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SURFsara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,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AS1162,</a:t>
            </a:r>
            <a:b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</a:b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en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breng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je direct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naa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r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AS1104!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5640" y="12190625"/>
            <a:ext cx="5424562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SURFnet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,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AS1103,</a:t>
            </a:r>
            <a:b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</a:b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en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breng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je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naar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AS1104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845" y="4257476"/>
            <a:ext cx="5943935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Ik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ben CERN,</a:t>
            </a:r>
            <a: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  <a:t> AS513, </a:t>
            </a:r>
            <a:r>
              <a:rPr lang="en-US" sz="3600" b="0" i="0" dirty="0" err="1" smtClean="0">
                <a:solidFill>
                  <a:srgbClr val="6F2575"/>
                </a:solidFill>
                <a:latin typeface="Akkurat Std Bold" panose="02000803000000000000" pitchFamily="2" charset="0"/>
              </a:rPr>
              <a:t>en</a:t>
            </a:r>
            <a: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  <a:t> …</a:t>
            </a:r>
            <a:b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</a:br>
            <a:r>
              <a:rPr lang="en-US" sz="3600" b="0" i="0" dirty="0" err="1" smtClean="0">
                <a:solidFill>
                  <a:srgbClr val="6F2575"/>
                </a:solidFill>
                <a:latin typeface="Akkurat Std Bold" panose="02000803000000000000" pitchFamily="2" charset="0"/>
              </a:rPr>
              <a:t>ik</a:t>
            </a:r>
            <a: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 smtClean="0">
                <a:solidFill>
                  <a:srgbClr val="6F2575"/>
                </a:solidFill>
                <a:latin typeface="Akkurat Std Bold" panose="02000803000000000000" pitchFamily="2" charset="0"/>
              </a:rPr>
              <a:t>wil</a:t>
            </a:r>
            <a: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 smtClean="0">
                <a:solidFill>
                  <a:srgbClr val="6F2575"/>
                </a:solidFill>
                <a:latin typeface="Akkurat Std Bold" panose="02000803000000000000" pitchFamily="2" charset="0"/>
              </a:rPr>
              <a:t>m’n</a:t>
            </a:r>
            <a: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 smtClean="0">
                <a:solidFill>
                  <a:srgbClr val="6F2575"/>
                </a:solidFill>
                <a:latin typeface="Akkurat Std Bold" panose="02000803000000000000" pitchFamily="2" charset="0"/>
              </a:rPr>
              <a:t>pakketje</a:t>
            </a:r>
            <a: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err="1" smtClean="0">
                <a:solidFill>
                  <a:srgbClr val="6F2575"/>
                </a:solidFill>
                <a:latin typeface="Akkurat Std Bold" panose="02000803000000000000" pitchFamily="2" charset="0"/>
              </a:rPr>
              <a:t>kwijt</a:t>
            </a:r>
            <a:r>
              <a:rPr lang="en-US" sz="3600" b="0" i="0" dirty="0">
                <a:solidFill>
                  <a:srgbClr val="6F2575"/>
                </a:solidFill>
                <a:latin typeface="Akkurat Std Bold" panose="02000803000000000000" pitchFamily="2" charset="0"/>
              </a:rPr>
              <a:t> </a:t>
            </a:r>
            <a:r>
              <a:rPr lang="en-US" sz="3600" b="0" i="0" dirty="0" smtClean="0">
                <a:solidFill>
                  <a:srgbClr val="6F2575"/>
                </a:solidFill>
                <a:latin typeface="Akkurat Std Bold" panose="02000803000000000000" pitchFamily="2" charset="0"/>
              </a:rPr>
              <a:t>…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061" y="7580388"/>
            <a:ext cx="2557683" cy="954786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6232780" y="2208515"/>
            <a:ext cx="11673840" cy="6355801"/>
          </a:xfrm>
          <a:custGeom>
            <a:avLst/>
            <a:gdLst>
              <a:gd name="connsiteX0" fmla="*/ 0 w 11323320"/>
              <a:gd name="connsiteY0" fmla="*/ 2904090 h 6180690"/>
              <a:gd name="connsiteX1" fmla="*/ 1417320 w 11323320"/>
              <a:gd name="connsiteY1" fmla="*/ 1273410 h 6180690"/>
              <a:gd name="connsiteX2" fmla="*/ 1493520 w 11323320"/>
              <a:gd name="connsiteY2" fmla="*/ 1273410 h 6180690"/>
              <a:gd name="connsiteX3" fmla="*/ 4053840 w 11323320"/>
              <a:gd name="connsiteY3" fmla="*/ 176130 h 6180690"/>
              <a:gd name="connsiteX4" fmla="*/ 6720840 w 11323320"/>
              <a:gd name="connsiteY4" fmla="*/ 23730 h 6180690"/>
              <a:gd name="connsiteX5" fmla="*/ 8686800 w 11323320"/>
              <a:gd name="connsiteY5" fmla="*/ 404730 h 6180690"/>
              <a:gd name="connsiteX6" fmla="*/ 10378440 w 11323320"/>
              <a:gd name="connsiteY6" fmla="*/ 1776330 h 6180690"/>
              <a:gd name="connsiteX7" fmla="*/ 11140440 w 11323320"/>
              <a:gd name="connsiteY7" fmla="*/ 3940410 h 6180690"/>
              <a:gd name="connsiteX8" fmla="*/ 11323320 w 11323320"/>
              <a:gd name="connsiteY8" fmla="*/ 6180690 h 618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3320" h="6180690">
                <a:moveTo>
                  <a:pt x="0" y="2904090"/>
                </a:moveTo>
                <a:cubicBezTo>
                  <a:pt x="584200" y="2224640"/>
                  <a:pt x="1168400" y="1545190"/>
                  <a:pt x="1417320" y="1273410"/>
                </a:cubicBezTo>
                <a:cubicBezTo>
                  <a:pt x="1666240" y="1001630"/>
                  <a:pt x="1054100" y="1456290"/>
                  <a:pt x="1493520" y="1273410"/>
                </a:cubicBezTo>
                <a:cubicBezTo>
                  <a:pt x="1932940" y="1090530"/>
                  <a:pt x="3182620" y="384410"/>
                  <a:pt x="4053840" y="176130"/>
                </a:cubicBezTo>
                <a:cubicBezTo>
                  <a:pt x="4925060" y="-32150"/>
                  <a:pt x="5948680" y="-14370"/>
                  <a:pt x="6720840" y="23730"/>
                </a:cubicBezTo>
                <a:cubicBezTo>
                  <a:pt x="7493000" y="61830"/>
                  <a:pt x="8077200" y="112630"/>
                  <a:pt x="8686800" y="404730"/>
                </a:cubicBezTo>
                <a:cubicBezTo>
                  <a:pt x="9296400" y="696830"/>
                  <a:pt x="9969500" y="1187050"/>
                  <a:pt x="10378440" y="1776330"/>
                </a:cubicBezTo>
                <a:cubicBezTo>
                  <a:pt x="10787380" y="2365610"/>
                  <a:pt x="10982960" y="3206350"/>
                  <a:pt x="11140440" y="3940410"/>
                </a:cubicBezTo>
                <a:cubicBezTo>
                  <a:pt x="11297920" y="4674470"/>
                  <a:pt x="11310620" y="5427580"/>
                  <a:pt x="11323320" y="6180690"/>
                </a:cubicBezTo>
              </a:path>
            </a:pathLst>
          </a:custGeom>
          <a:noFill/>
          <a:ln w="152400" cap="flat">
            <a:solidFill>
              <a:srgbClr val="6F2575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223379" y="6373504"/>
            <a:ext cx="11095630" cy="5431021"/>
          </a:xfrm>
          <a:custGeom>
            <a:avLst/>
            <a:gdLst>
              <a:gd name="connsiteX0" fmla="*/ 0 w 11095630"/>
              <a:gd name="connsiteY0" fmla="*/ 0 h 5431021"/>
              <a:gd name="connsiteX1" fmla="*/ 586854 w 11095630"/>
              <a:gd name="connsiteY1" fmla="*/ 2279177 h 5431021"/>
              <a:gd name="connsiteX2" fmla="*/ 3084394 w 11095630"/>
              <a:gd name="connsiteY2" fmla="*/ 2838735 h 5431021"/>
              <a:gd name="connsiteX3" fmla="*/ 4162567 w 11095630"/>
              <a:gd name="connsiteY3" fmla="*/ 5199797 h 5431021"/>
              <a:gd name="connsiteX4" fmla="*/ 7629099 w 11095630"/>
              <a:gd name="connsiteY4" fmla="*/ 5349923 h 5431021"/>
              <a:gd name="connsiteX5" fmla="*/ 11095630 w 11095630"/>
              <a:gd name="connsiteY5" fmla="*/ 5268036 h 543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95630" h="5431021">
                <a:moveTo>
                  <a:pt x="0" y="0"/>
                </a:moveTo>
                <a:cubicBezTo>
                  <a:pt x="36394" y="903027"/>
                  <a:pt x="72788" y="1806055"/>
                  <a:pt x="586854" y="2279177"/>
                </a:cubicBezTo>
                <a:cubicBezTo>
                  <a:pt x="1100920" y="2752299"/>
                  <a:pt x="2488442" y="2351965"/>
                  <a:pt x="3084394" y="2838735"/>
                </a:cubicBezTo>
                <a:cubicBezTo>
                  <a:pt x="3680346" y="3325505"/>
                  <a:pt x="3405116" y="4781266"/>
                  <a:pt x="4162567" y="5199797"/>
                </a:cubicBezTo>
                <a:cubicBezTo>
                  <a:pt x="4920018" y="5618328"/>
                  <a:pt x="6473589" y="5338550"/>
                  <a:pt x="7629099" y="5349923"/>
                </a:cubicBezTo>
                <a:cubicBezTo>
                  <a:pt x="8784610" y="5361296"/>
                  <a:pt x="9940120" y="5314666"/>
                  <a:pt x="11095630" y="5268036"/>
                </a:cubicBezTo>
              </a:path>
            </a:pathLst>
          </a:custGeom>
          <a:noFill/>
          <a:ln w="152400" cap="flat">
            <a:solidFill>
              <a:srgbClr val="06B2C4"/>
            </a:solidFill>
            <a:prstDash val="solid"/>
            <a:round/>
            <a:tailEnd type="stealth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6920" y="10018170"/>
            <a:ext cx="7141379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GEANT,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AS21320,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/>
            </a:r>
            <a:b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</a:b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en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breng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je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naar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AS1103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en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1104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6942" y="8224050"/>
            <a:ext cx="7237559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ook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GEANT,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AS20965, </a:t>
            </a:r>
            <a:br>
              <a:rPr lang="en-US" sz="36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naar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AS1103 </a:t>
            </a:r>
            <a:r>
              <a:rPr lang="en-US" sz="36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36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36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1104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65" y="12729305"/>
            <a:ext cx="1781175" cy="7334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40" y="9811789"/>
            <a:ext cx="2946650" cy="12847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" y="2365452"/>
            <a:ext cx="1777621" cy="17207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547" y="12390994"/>
            <a:ext cx="2458205" cy="9543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98492" y="7428754"/>
            <a:ext cx="405880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Sunrise CH,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AS6730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, </a:t>
            </a:r>
            <a:b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72773" y="5550592"/>
            <a:ext cx="4389022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LibertyGlobal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,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AS9141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, </a:t>
            </a:r>
            <a:b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192007" y="7019785"/>
            <a:ext cx="405880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KPN,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AS286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, </a:t>
            </a:r>
            <a:b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en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>
                <a:solidFill>
                  <a:srgbClr val="6F2575"/>
                </a:solidFill>
                <a:latin typeface="Akkurat Std Italic" panose="02000503000000000000" pitchFamily="2" charset="0"/>
              </a:rPr>
              <a:t>breng</a:t>
            </a:r>
            <a:r>
              <a:rPr lang="en-US" sz="2400" b="0" i="0" dirty="0">
                <a:solidFill>
                  <a:srgbClr val="6F2575"/>
                </a:solidFill>
                <a:latin typeface="Akkurat Std Italic" panose="02000503000000000000" pitchFamily="2" charset="0"/>
              </a:rPr>
              <a:t> je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wel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ergens</a:t>
            </a:r>
            <a:r>
              <a:rPr lang="en-US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 </a:t>
            </a:r>
            <a:r>
              <a:rPr lang="en-US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heen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12636" y="3577015"/>
            <a:ext cx="4966103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nl-NL" sz="2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 ben </a:t>
            </a:r>
            <a:r>
              <a:rPr kumimoji="0" lang="nl-NL" sz="2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AortaNet</a:t>
            </a:r>
            <a:r>
              <a:rPr kumimoji="0" lang="nl-NL" sz="2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,</a:t>
            </a:r>
            <a:r>
              <a:rPr kumimoji="0" lang="nl-NL" sz="2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AS6830</a:t>
            </a:r>
            <a:r>
              <a:rPr lang="nl-NL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, </a:t>
            </a:r>
            <a:br>
              <a:rPr lang="nl-NL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</a:br>
            <a:r>
              <a:rPr lang="nl-NL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(maar stiekem toch </a:t>
            </a:r>
            <a:r>
              <a:rPr lang="nl-NL" sz="2400" b="0" i="0" dirty="0" err="1" smtClean="0">
                <a:solidFill>
                  <a:srgbClr val="6F2575"/>
                </a:solidFill>
                <a:latin typeface="Akkurat Std Italic" panose="02000503000000000000" pitchFamily="2" charset="0"/>
              </a:rPr>
              <a:t>LibertyGlobal</a:t>
            </a:r>
            <a:r>
              <a:rPr lang="nl-NL" sz="2400" b="0" i="0" dirty="0" smtClean="0">
                <a:solidFill>
                  <a:srgbClr val="6F2575"/>
                </a:solidFill>
                <a:latin typeface="Akkurat Std Italic" panose="02000503000000000000" pitchFamily="2" charset="0"/>
              </a:rPr>
              <a:t>)</a:t>
            </a:r>
            <a:endParaRPr kumimoji="0" lang="nl-NL" sz="2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12602" y="9583945"/>
            <a:ext cx="5424562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Ik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ben </a:t>
            </a: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SURFnet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,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AS1103,</a:t>
            </a:r>
            <a:b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</a:b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en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breng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je </a:t>
            </a:r>
            <a:r>
              <a:rPr kumimoji="0" lang="en-US" sz="3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naar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AS1104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427" y="10122625"/>
            <a:ext cx="1781175" cy="733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279" y="5741965"/>
            <a:ext cx="2858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latin typeface="Akkurat Std Mono" panose="02000503000000000000" pitchFamily="2" charset="0"/>
              </a:rPr>
              <a:t>188.184.38.9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503420" y="12190625"/>
            <a:ext cx="397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smtClean="0">
                <a:latin typeface="Akkurat Std Mono" panose="02000503000000000000" pitchFamily="2" charset="0"/>
              </a:rPr>
              <a:t>194.171.96.128/25</a:t>
            </a:r>
            <a:endParaRPr lang="en-GB" b="0" i="0" dirty="0">
              <a:latin typeface="Akkurat Std Mono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9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  <p:bldP spid="11" grpId="0" animBg="1"/>
      <p:bldP spid="1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530696" y="3215640"/>
            <a:ext cx="4617720" cy="1173480"/>
          </a:xfrm>
          <a:prstGeom prst="rect">
            <a:avLst/>
          </a:prstGeom>
          <a:solidFill>
            <a:srgbClr val="E3D88A"/>
          </a:solidFill>
          <a:ln w="12700" cap="flat">
            <a:solidFill>
              <a:srgbClr val="000000"/>
            </a:solidFill>
            <a:prstDash val="solid"/>
            <a:round/>
          </a:ln>
          <a:effectLst>
            <a:glow rad="406400">
              <a:srgbClr val="E3D88A"/>
            </a:glo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‘</a:t>
            </a:r>
            <a:r>
              <a:rPr lang="en-US" dirty="0" err="1" smtClean="0"/>
              <a:t>Optisch</a:t>
            </a:r>
            <a:r>
              <a:rPr lang="en-US" dirty="0" smtClean="0"/>
              <a:t> </a:t>
            </a:r>
            <a:r>
              <a:rPr lang="en-US" dirty="0" err="1" smtClean="0"/>
              <a:t>Privaat</a:t>
            </a:r>
            <a:r>
              <a:rPr lang="en-US" dirty="0" smtClean="0"/>
              <a:t> </a:t>
            </a:r>
            <a:r>
              <a:rPr lang="en-US" dirty="0" err="1" smtClean="0"/>
              <a:t>Netwerk</a:t>
            </a:r>
            <a:r>
              <a:rPr lang="en-US" dirty="0" smtClean="0"/>
              <a:t>’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385"/>
            <a:ext cx="12462749" cy="11841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138" y="3006376"/>
            <a:ext cx="12815664" cy="9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7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‘LHC Open Network Environment’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50"/>
            <a:ext cx="24384000" cy="11830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54500" y="2286000"/>
            <a:ext cx="1409700" cy="990600"/>
          </a:xfrm>
          <a:prstGeom prst="rect">
            <a:avLst/>
          </a:prstGeom>
          <a:noFill/>
          <a:ln w="152400" cap="flat">
            <a:solidFill>
              <a:srgbClr val="6F2575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76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network infra </a:t>
            </a:r>
            <a:r>
              <a:rPr lang="en-US" dirty="0" err="1" smtClean="0"/>
              <a:t>voor</a:t>
            </a:r>
            <a:r>
              <a:rPr lang="en-US" dirty="0" smtClean="0"/>
              <a:t> ‘big data’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2076450"/>
            <a:ext cx="17887658" cy="1152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432" y="7839075"/>
            <a:ext cx="1059440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ziet</a:t>
            </a:r>
            <a:r>
              <a:rPr lang="en-US" dirty="0" smtClean="0"/>
              <a:t> 100Gbps </a:t>
            </a:r>
            <a:r>
              <a:rPr lang="en-US" dirty="0" err="1" smtClean="0"/>
              <a:t>eruit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58575"/>
            <a:ext cx="14316891" cy="11857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10760148"/>
            <a:ext cx="4883088" cy="2687337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6389340"/>
            <a:ext cx="4883088" cy="3268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003" y="2219881"/>
            <a:ext cx="4883088" cy="36480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75875" y="2219881"/>
            <a:ext cx="3013646" cy="14978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Thuis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‘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FttH</a:t>
            </a:r>
            <a:r>
              <a:rPr lang="en-US" b="0" i="0" dirty="0" smtClean="0">
                <a:latin typeface="+mn-lt"/>
              </a:rPr>
              <a:t>’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~1Gbps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BX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single</a:t>
            </a:r>
            <a:r>
              <a:rPr kumimoji="0" lang="en-U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strand, SC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96851" y="8590847"/>
            <a:ext cx="2492670" cy="1066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een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KPN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FttH</a:t>
            </a:r>
            <a:r>
              <a:rPr lang="en-US" b="0" i="0" dirty="0">
                <a:latin typeface="+mn-lt"/>
              </a:rPr>
              <a:t/>
            </a:r>
            <a:br>
              <a:rPr lang="en-US" b="0" i="0" dirty="0">
                <a:latin typeface="+mn-lt"/>
              </a:rPr>
            </a:br>
            <a:r>
              <a:rPr lang="en-US" b="0" i="0" dirty="0" err="1" smtClean="0">
                <a:latin typeface="+mn-lt"/>
              </a:rPr>
              <a:t>PoP</a:t>
            </a:r>
            <a:r>
              <a:rPr lang="en-US" b="0" i="0" dirty="0" smtClean="0">
                <a:latin typeface="+mn-lt"/>
              </a:rPr>
              <a:t> in de </a:t>
            </a:r>
            <a:r>
              <a:rPr lang="en-US" b="0" i="0" dirty="0" err="1" smtClean="0">
                <a:latin typeface="+mn-lt"/>
              </a:rPr>
              <a:t>wijk</a:t>
            </a:r>
            <a:endParaRPr kumimoji="0" lang="en-U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91155" y="11724514"/>
            <a:ext cx="3398366" cy="1928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algn="r"/>
            <a:r>
              <a:rPr lang="en-US" b="0" i="0" dirty="0" err="1" smtClean="0"/>
              <a:t>vergelijk</a:t>
            </a:r>
            <a:r>
              <a:rPr lang="en-US" b="0" i="0" dirty="0" smtClean="0"/>
              <a:t>:</a:t>
            </a:r>
            <a:br>
              <a:rPr lang="en-US" b="0" i="0" dirty="0" smtClean="0"/>
            </a:br>
            <a:r>
              <a:rPr lang="en-US" b="0" i="0" dirty="0" smtClean="0"/>
              <a:t>VDSL </a:t>
            </a:r>
            <a:r>
              <a:rPr lang="en-US" b="0" i="0" dirty="0"/>
              <a:t>BR </a:t>
            </a:r>
            <a:r>
              <a:rPr lang="en-US" b="0" i="0" dirty="0" err="1"/>
              <a:t>straatkast</a:t>
            </a:r>
            <a:endParaRPr lang="en-US" b="0" i="0" dirty="0"/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voor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als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je nog </a:t>
            </a:r>
            <a:b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</a:b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op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xDSL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koper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 zit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8" y="12395200"/>
            <a:ext cx="2944193" cy="1142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16890" y="5189920"/>
            <a:ext cx="2898229" cy="1928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Nikhef </a:t>
            </a:r>
            <a:br>
              <a:rPr kumimoji="0" lang="en-US" sz="2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</a:br>
            <a:r>
              <a:rPr kumimoji="0" lang="en-US" sz="28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Neue"/>
              </a:rPr>
              <a:t>Data Processing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0" dirty="0" smtClean="0">
                <a:latin typeface="+mn-lt"/>
              </a:rPr>
              <a:t>Facility </a:t>
            </a:r>
            <a:br>
              <a:rPr lang="en-US" i="0" dirty="0" smtClean="0">
                <a:latin typeface="+mn-lt"/>
              </a:rPr>
            </a:br>
            <a:r>
              <a:rPr lang="en-US" i="0" dirty="0" smtClean="0">
                <a:latin typeface="+mn-lt"/>
              </a:rPr>
              <a:t>router ‘</a:t>
            </a:r>
            <a:r>
              <a:rPr lang="en-US" i="0" dirty="0" err="1" smtClean="0">
                <a:latin typeface="+mn-lt"/>
              </a:rPr>
              <a:t>deel</a:t>
            </a:r>
            <a:r>
              <a:rPr lang="en-US" i="0" dirty="0" smtClean="0">
                <a:latin typeface="+mn-lt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07678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internet kun </a:t>
            </a:r>
            <a:r>
              <a:rPr lang="en-US" dirty="0" smtClean="0"/>
              <a:t>je best </a:t>
            </a:r>
            <a:r>
              <a:rPr lang="en-US" dirty="0" err="1" smtClean="0"/>
              <a:t>vastpakken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9" y="1885741"/>
            <a:ext cx="15111505" cy="11509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0" y="6980710"/>
            <a:ext cx="1454223" cy="972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404" y="2959100"/>
            <a:ext cx="2592102" cy="280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4108" y="5760950"/>
            <a:ext cx="2528887" cy="43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02617 -0.23657 C -0.03164 -0.2897 -0.03984 -0.32037 -0.04844 -0.32037 C -0.05814 -0.32037 -0.06595 -0.2897 -0.07142 -0.23657 L -0.09753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6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3 -2.96296E-6 C -0.07533 0.01331 -0.07012 0.12199 -0.04772 0.1353 C -0.03372 0.14433 -0.01328 0.25185 0.04564 0.23554 C 0.10449 0.21922 0.2916 0.04618 0.3056 0.03716 C 0.32806 0.02385 0.42702 -0.17916 0.44935 -0.1924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2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Vind</a:t>
            </a:r>
            <a:r>
              <a:rPr lang="en-US" dirty="0" smtClean="0"/>
              <a:t> het </a:t>
            </a:r>
            <a:r>
              <a:rPr lang="en-US" dirty="0" err="1" smtClean="0"/>
              <a:t>grasveld</a:t>
            </a:r>
            <a:r>
              <a:rPr lang="en-US" dirty="0" smtClean="0"/>
              <a:t> met </a:t>
            </a:r>
            <a:r>
              <a:rPr lang="en-US" dirty="0" err="1" smtClean="0"/>
              <a:t>slagboom</a:t>
            </a:r>
            <a:r>
              <a:rPr lang="en-US" dirty="0" smtClean="0"/>
              <a:t> …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-1" y="1839871"/>
            <a:ext cx="24448958" cy="11876129"/>
            <a:chOff x="-1" y="1839871"/>
            <a:chExt cx="25092740" cy="118761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839" y="4229662"/>
              <a:ext cx="3153840" cy="23715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858077"/>
              <a:ext cx="3153840" cy="237158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647" y="8972819"/>
              <a:ext cx="3153840" cy="2371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601245"/>
              <a:ext cx="3153840" cy="23715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295" y="4229662"/>
              <a:ext cx="3153840" cy="237158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295" y="1858077"/>
              <a:ext cx="3189322" cy="23715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229658"/>
              <a:ext cx="3153840" cy="237158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296" y="8972830"/>
              <a:ext cx="3153840" cy="23715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953" y="1858077"/>
              <a:ext cx="3153840" cy="237158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7378" y="1854456"/>
              <a:ext cx="3153840" cy="237158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645" y="11344415"/>
              <a:ext cx="3153840" cy="237158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135" y="8972818"/>
              <a:ext cx="3153840" cy="237158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1344391"/>
              <a:ext cx="3098648" cy="237158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9783" y="6601196"/>
              <a:ext cx="3209032" cy="237158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941" y="6601220"/>
              <a:ext cx="3209034" cy="237158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487" y="11344415"/>
              <a:ext cx="3153840" cy="237158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17" y="11344415"/>
              <a:ext cx="3153840" cy="237158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4975" y="8972805"/>
              <a:ext cx="3153840" cy="237158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135" y="4233282"/>
              <a:ext cx="3153840" cy="237158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1218" y="1850784"/>
              <a:ext cx="3153840" cy="237158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4975" y="4233282"/>
              <a:ext cx="3153840" cy="237158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6318" y="4233282"/>
              <a:ext cx="3176338" cy="237158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1218" y="6590283"/>
              <a:ext cx="3153840" cy="237158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04" y="8980023"/>
              <a:ext cx="3153840" cy="237158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04" y="11318868"/>
              <a:ext cx="3153840" cy="237158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2716" y="11340694"/>
              <a:ext cx="3185380" cy="237158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243" y="6590282"/>
              <a:ext cx="3153840" cy="237158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496" y="6597600"/>
              <a:ext cx="3153840" cy="237158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" y="8961843"/>
              <a:ext cx="3153840" cy="237158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876" y="1876281"/>
              <a:ext cx="3153840" cy="237158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7461" y="1843543"/>
              <a:ext cx="3153840" cy="237158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9866" y="6590283"/>
              <a:ext cx="3209032" cy="237158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5058" y="8961892"/>
              <a:ext cx="3153840" cy="237158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1301" y="1839871"/>
              <a:ext cx="3153840" cy="237158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5058" y="4222369"/>
              <a:ext cx="3153840" cy="237158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6401" y="4222369"/>
              <a:ext cx="3176338" cy="237158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1301" y="6579370"/>
              <a:ext cx="3153840" cy="237158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9187" y="8969110"/>
              <a:ext cx="3153840" cy="237158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9187" y="11307955"/>
              <a:ext cx="3153840" cy="237158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2799" y="11329781"/>
              <a:ext cx="3185380" cy="2371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12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37" y="5551165"/>
            <a:ext cx="3861888" cy="27078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Onderzoeksinfrastructuur</a:t>
            </a:r>
            <a:r>
              <a:rPr lang="en-US" dirty="0" smtClean="0"/>
              <a:t> – de ‘cloud’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16985963" y="8633339"/>
            <a:ext cx="7091317" cy="4770438"/>
          </a:xfrm>
        </p:spPr>
        <p:txBody>
          <a:bodyPr/>
          <a:lstStyle/>
          <a:p>
            <a:pPr marL="40640" indent="0"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de ~5 petabyte </a:t>
            </a:r>
            <a:r>
              <a:rPr lang="en-US" sz="4000" dirty="0" err="1" smtClean="0">
                <a:solidFill>
                  <a:srgbClr val="6F2575"/>
                </a:solidFill>
              </a:rPr>
              <a:t>gegevens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bij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ons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moeten</a:t>
            </a:r>
            <a:r>
              <a:rPr lang="en-US" sz="4000" dirty="0" smtClean="0">
                <a:solidFill>
                  <a:srgbClr val="6F2575"/>
                </a:solidFill>
              </a:rPr>
              <a:t> we </a:t>
            </a:r>
            <a:r>
              <a:rPr lang="en-US" sz="4000" dirty="0" err="1" smtClean="0">
                <a:solidFill>
                  <a:srgbClr val="6F2575"/>
                </a:solidFill>
              </a:rPr>
              <a:t>ook</a:t>
            </a:r>
            <a:r>
              <a:rPr lang="en-US" sz="4000" dirty="0" smtClean="0">
                <a:solidFill>
                  <a:srgbClr val="6F2575"/>
                </a:solidFill>
              </a:rPr>
              <a:t> in </a:t>
            </a:r>
            <a:r>
              <a:rPr lang="nl-NL" sz="4000" dirty="0" err="1" smtClean="0">
                <a:solidFill>
                  <a:srgbClr val="6F2575"/>
                </a:solidFill>
              </a:rPr>
              <a:t>éé</a:t>
            </a:r>
            <a:r>
              <a:rPr lang="en-US" sz="4000" dirty="0" smtClean="0">
                <a:solidFill>
                  <a:srgbClr val="6F2575"/>
                </a:solidFill>
              </a:rPr>
              <a:t>n dag </a:t>
            </a:r>
            <a:r>
              <a:rPr lang="en-US" sz="4000" dirty="0" err="1" smtClean="0">
                <a:solidFill>
                  <a:srgbClr val="6F2575"/>
                </a:solidFill>
              </a:rPr>
              <a:t>kunnen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lezen</a:t>
            </a:r>
            <a:r>
              <a:rPr lang="en-US" sz="4000" dirty="0" smtClean="0">
                <a:solidFill>
                  <a:srgbClr val="6F2575"/>
                </a:solidFill>
              </a:rPr>
              <a:t>, </a:t>
            </a:r>
            <a:r>
              <a:rPr lang="en-US" sz="4000" dirty="0" err="1" smtClean="0">
                <a:solidFill>
                  <a:srgbClr val="6F2575"/>
                </a:solidFill>
              </a:rPr>
              <a:t>anders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staan</a:t>
            </a:r>
            <a:r>
              <a:rPr lang="en-US" sz="4000" dirty="0" smtClean="0">
                <a:solidFill>
                  <a:srgbClr val="6F2575"/>
                </a:solidFill>
              </a:rPr>
              <a:t> die 7000 </a:t>
            </a:r>
            <a:r>
              <a:rPr lang="en-US" sz="4000" dirty="0" err="1" smtClean="0">
                <a:solidFill>
                  <a:srgbClr val="6F2575"/>
                </a:solidFill>
              </a:rPr>
              <a:t>rekenkernen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te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wachten</a:t>
            </a:r>
            <a:r>
              <a:rPr lang="en-US" sz="4000" dirty="0">
                <a:solidFill>
                  <a:srgbClr val="6F2575"/>
                </a:solidFill>
              </a:rPr>
              <a:t> </a:t>
            </a:r>
            <a:r>
              <a:rPr lang="en-US" sz="4000" dirty="0" smtClean="0">
                <a:solidFill>
                  <a:srgbClr val="6F2575"/>
                </a:solidFill>
              </a:rPr>
              <a:t>… die </a:t>
            </a:r>
            <a:r>
              <a:rPr lang="en-US" sz="4000" dirty="0" err="1" smtClean="0">
                <a:solidFill>
                  <a:srgbClr val="6F2575"/>
                </a:solidFill>
              </a:rPr>
              <a:t>lezen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br>
              <a:rPr lang="en-US" sz="4000" dirty="0" smtClean="0">
                <a:solidFill>
                  <a:srgbClr val="6F2575"/>
                </a:solidFill>
              </a:rPr>
            </a:br>
            <a:r>
              <a:rPr lang="en-US" sz="4000" dirty="0" err="1" smtClean="0">
                <a:solidFill>
                  <a:srgbClr val="6F2575"/>
                </a:solidFill>
              </a:rPr>
              <a:t>ieder</a:t>
            </a:r>
            <a:r>
              <a:rPr lang="en-US" sz="4000" dirty="0" smtClean="0">
                <a:solidFill>
                  <a:srgbClr val="6F2575"/>
                </a:solidFill>
              </a:rPr>
              <a:t> ~10MB per </a:t>
            </a:r>
            <a:r>
              <a:rPr lang="en-US" sz="4000" dirty="0" err="1" smtClean="0">
                <a:solidFill>
                  <a:srgbClr val="6F2575"/>
                </a:solidFill>
              </a:rPr>
              <a:t>seconde</a:t>
            </a:r>
            <a:r>
              <a:rPr lang="en-US" sz="4000" dirty="0" smtClean="0">
                <a:solidFill>
                  <a:srgbClr val="6F2575"/>
                </a:solidFill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199" y="4369197"/>
            <a:ext cx="3597275" cy="2178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76838"/>
            <a:ext cx="4137170" cy="2824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10852" y="2400742"/>
            <a:ext cx="4911601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Parallel </a:t>
            </a: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rekenen</a:t>
            </a:r>
            <a:endParaRPr kumimoji="0" lang="en-GB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85963" y="2400742"/>
            <a:ext cx="7256795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800" b="0" i="0" dirty="0" smtClean="0">
                <a:latin typeface="Akkurat Std Bold" panose="02000803000000000000" pitchFamily="2" charset="0"/>
              </a:rPr>
              <a:t>en parallelle data opslag</a:t>
            </a:r>
            <a:endParaRPr kumimoji="0" lang="nl-NL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3405" y="2054346"/>
            <a:ext cx="5453416" cy="1682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0" i="0" dirty="0" err="1" smtClean="0">
                <a:latin typeface="Akkurat Std Bold" panose="02000803000000000000" pitchFamily="2" charset="0"/>
              </a:rPr>
              <a:t>S</a:t>
            </a: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amenwerking</a:t>
            </a:r>
            <a:r>
              <a:rPr lang="en-US" sz="4800" b="0" i="0" dirty="0">
                <a:latin typeface="Akkurat Std Bold" panose="02000803000000000000" pitchFamily="2" charset="0"/>
              </a:rPr>
              <a:t> </a:t>
            </a: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en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</a:t>
            </a:r>
            <a:b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beveiliging</a:t>
            </a:r>
            <a:endParaRPr kumimoji="0" lang="en-GB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305" y="3600725"/>
            <a:ext cx="4634887" cy="5316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249" y="3778668"/>
            <a:ext cx="2070922" cy="2273146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11343" y="3582244"/>
            <a:ext cx="5988826" cy="3404937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9557759" y="9874919"/>
            <a:ext cx="6096000" cy="2462581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7000 </a:t>
            </a:r>
            <a:r>
              <a:rPr lang="en-US" sz="4000" dirty="0" err="1" smtClean="0">
                <a:solidFill>
                  <a:srgbClr val="6F2575"/>
                </a:solidFill>
              </a:rPr>
              <a:t>rekenkernen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br>
              <a:rPr lang="en-US" sz="4000" dirty="0" smtClean="0">
                <a:solidFill>
                  <a:srgbClr val="6F2575"/>
                </a:solidFill>
              </a:rPr>
            </a:br>
            <a:r>
              <a:rPr lang="en-US" sz="4000" dirty="0" smtClean="0">
                <a:solidFill>
                  <a:srgbClr val="6F2575"/>
                </a:solidFill>
              </a:rPr>
              <a:t>(is ~300 </a:t>
            </a:r>
            <a:r>
              <a:rPr lang="en-US" sz="4000" dirty="0" smtClean="0">
                <a:solidFill>
                  <a:srgbClr val="6F2575"/>
                </a:solidFill>
              </a:rPr>
              <a:t>servers) </a:t>
            </a:r>
            <a:r>
              <a:rPr lang="en-US" sz="4000" dirty="0" err="1" smtClean="0">
                <a:solidFill>
                  <a:srgbClr val="6F2575"/>
                </a:solidFill>
              </a:rPr>
              <a:t>staan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br>
              <a:rPr lang="en-US" sz="4000" dirty="0" smtClean="0">
                <a:solidFill>
                  <a:srgbClr val="6F2575"/>
                </a:solidFill>
              </a:rPr>
            </a:br>
            <a:r>
              <a:rPr lang="en-US" sz="4000" dirty="0" smtClean="0">
                <a:solidFill>
                  <a:srgbClr val="6F2575"/>
                </a:solidFill>
              </a:rPr>
              <a:t>dag </a:t>
            </a:r>
            <a:r>
              <a:rPr lang="en-US" sz="4000" dirty="0" err="1" smtClean="0">
                <a:solidFill>
                  <a:srgbClr val="6F2575"/>
                </a:solidFill>
              </a:rPr>
              <a:t>en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nacht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te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rekenen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aan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onderzoeksdata</a:t>
            </a:r>
            <a:endParaRPr lang="en-US" sz="4000" dirty="0" smtClean="0">
              <a:solidFill>
                <a:srgbClr val="6F2575"/>
              </a:solidFill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633189" y="8633339"/>
            <a:ext cx="7741920" cy="4770438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we </a:t>
            </a:r>
            <a:r>
              <a:rPr lang="en-US" sz="4000" dirty="0" err="1" smtClean="0">
                <a:solidFill>
                  <a:srgbClr val="6F2575"/>
                </a:solidFill>
              </a:rPr>
              <a:t>houden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bij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wie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er</a:t>
            </a:r>
            <a:r>
              <a:rPr lang="en-US" sz="4000" dirty="0" smtClean="0">
                <a:solidFill>
                  <a:srgbClr val="6F2575"/>
                </a:solidFill>
              </a:rPr>
              <a:t> mag </a:t>
            </a:r>
            <a:r>
              <a:rPr lang="en-US" sz="4000" dirty="0" err="1" smtClean="0">
                <a:solidFill>
                  <a:srgbClr val="6F2575"/>
                </a:solidFill>
              </a:rPr>
              <a:t>rekenen</a:t>
            </a:r>
            <a:r>
              <a:rPr lang="en-US" sz="4000" dirty="0" smtClean="0">
                <a:solidFill>
                  <a:srgbClr val="6F2575"/>
                </a:solidFill>
              </a:rPr>
              <a:t>, </a:t>
            </a:r>
            <a:r>
              <a:rPr lang="en-US" sz="4000" dirty="0" err="1" smtClean="0">
                <a:solidFill>
                  <a:srgbClr val="6F2575"/>
                </a:solidFill>
              </a:rPr>
              <a:t>welk</a:t>
            </a:r>
            <a:r>
              <a:rPr lang="en-US" sz="4000" dirty="0" smtClean="0">
                <a:solidFill>
                  <a:srgbClr val="6F2575"/>
                </a:solidFill>
              </a:rPr>
              <a:t> experiment wat </a:t>
            </a:r>
            <a:r>
              <a:rPr lang="en-US" sz="4000" dirty="0" err="1" smtClean="0">
                <a:solidFill>
                  <a:srgbClr val="6F2575"/>
                </a:solidFill>
              </a:rPr>
              <a:t>gebruikt</a:t>
            </a:r>
            <a:r>
              <a:rPr lang="en-US" sz="4000" dirty="0" smtClean="0">
                <a:solidFill>
                  <a:srgbClr val="6F2575"/>
                </a:solidFill>
              </a:rPr>
              <a:t>, </a:t>
            </a:r>
            <a:r>
              <a:rPr lang="en-US" sz="4000" dirty="0" err="1" smtClean="0">
                <a:solidFill>
                  <a:srgbClr val="6F2575"/>
                </a:solidFill>
              </a:rPr>
              <a:t>en</a:t>
            </a:r>
            <a:r>
              <a:rPr lang="en-US" sz="4000" dirty="0" smtClean="0">
                <a:solidFill>
                  <a:srgbClr val="6F2575"/>
                </a:solidFill>
              </a:rPr>
              <a:t> of </a:t>
            </a:r>
            <a:r>
              <a:rPr lang="en-US" sz="4000" dirty="0" err="1" smtClean="0">
                <a:solidFill>
                  <a:srgbClr val="6F2575"/>
                </a:solidFill>
              </a:rPr>
              <a:t>onze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rekenkracht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goed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gebruikt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wordt</a:t>
            </a:r>
            <a:r>
              <a:rPr lang="en-US" sz="4000" dirty="0" smtClean="0">
                <a:solidFill>
                  <a:srgbClr val="6F2575"/>
                </a:solidFill>
              </a:rPr>
              <a:t> …</a:t>
            </a:r>
          </a:p>
          <a:p>
            <a:pPr marL="40640" indent="0">
              <a:buFontTx/>
              <a:buNone/>
            </a:pPr>
            <a:r>
              <a:rPr lang="en-US" sz="4000" dirty="0" smtClean="0">
                <a:solidFill>
                  <a:srgbClr val="6F2575"/>
                </a:solidFill>
              </a:rPr>
              <a:t>… </a:t>
            </a:r>
            <a:r>
              <a:rPr lang="en-US" sz="4000" dirty="0" err="1" smtClean="0">
                <a:solidFill>
                  <a:srgbClr val="6F2575"/>
                </a:solidFill>
              </a:rPr>
              <a:t>en</a:t>
            </a:r>
            <a:r>
              <a:rPr lang="en-US" sz="4000" dirty="0" smtClean="0">
                <a:solidFill>
                  <a:srgbClr val="6F2575"/>
                </a:solidFill>
              </a:rPr>
              <a:t> we </a:t>
            </a:r>
            <a:r>
              <a:rPr lang="en-US" sz="4000" dirty="0" err="1" smtClean="0">
                <a:solidFill>
                  <a:srgbClr val="6F2575"/>
                </a:solidFill>
              </a:rPr>
              <a:t>niet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misbruikt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worden</a:t>
            </a:r>
            <a:r>
              <a:rPr lang="en-US" sz="4000" dirty="0" smtClean="0">
                <a:solidFill>
                  <a:srgbClr val="6F2575"/>
                </a:solidFill>
              </a:rPr>
              <a:t> om het internet </a:t>
            </a:r>
            <a:r>
              <a:rPr lang="en-US" sz="4000" dirty="0" err="1" smtClean="0">
                <a:solidFill>
                  <a:srgbClr val="6F2575"/>
                </a:solidFill>
              </a:rPr>
              <a:t>aan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te</a:t>
            </a:r>
            <a:r>
              <a:rPr lang="en-US" sz="4000" dirty="0" smtClean="0">
                <a:solidFill>
                  <a:srgbClr val="6F2575"/>
                </a:solidFill>
              </a:rPr>
              <a:t> </a:t>
            </a:r>
            <a:r>
              <a:rPr lang="en-US" sz="4000" dirty="0" err="1" smtClean="0">
                <a:solidFill>
                  <a:srgbClr val="6F2575"/>
                </a:solidFill>
              </a:rPr>
              <a:t>vallen</a:t>
            </a:r>
            <a:r>
              <a:rPr lang="en-US" sz="4000" dirty="0" smtClean="0">
                <a:solidFill>
                  <a:srgbClr val="6F2575"/>
                </a:solidFill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8656" y="1960658"/>
            <a:ext cx="8216900" cy="11760200"/>
          </a:xfrm>
          <a:prstGeom prst="rect">
            <a:avLst/>
          </a:prstGeom>
          <a:solidFill>
            <a:srgbClr val="FFFFFF">
              <a:alpha val="50196"/>
            </a:srgbClr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89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840" y="4328713"/>
            <a:ext cx="6301033" cy="3054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</a:t>
            </a:r>
            <a:r>
              <a:rPr lang="en-US" dirty="0" err="1" smtClean="0"/>
              <a:t>rekenen</a:t>
            </a:r>
            <a:r>
              <a:rPr lang="en-US" dirty="0" smtClean="0"/>
              <a:t> </a:t>
            </a:r>
            <a:r>
              <a:rPr lang="en-US" dirty="0" smtClean="0"/>
              <a:t>– ‘</a:t>
            </a:r>
            <a:r>
              <a:rPr lang="en-US" dirty="0" err="1" smtClean="0"/>
              <a:t>samen</a:t>
            </a:r>
            <a:r>
              <a:rPr lang="en-US" dirty="0" smtClean="0"/>
              <a:t> </a:t>
            </a:r>
            <a:r>
              <a:rPr lang="en-US" dirty="0" err="1" smtClean="0"/>
              <a:t>sterker</a:t>
            </a:r>
            <a:r>
              <a:rPr lang="en-US" dirty="0" smtClean="0"/>
              <a:t>’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07725" y="13101638"/>
            <a:ext cx="676275" cy="606425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504" y="8523618"/>
            <a:ext cx="1315454" cy="762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4700" y="9415417"/>
            <a:ext cx="2953258" cy="1680213"/>
          </a:xfrm>
          <a:prstGeom prst="rect">
            <a:avLst/>
          </a:prstGeom>
        </p:spPr>
      </p:pic>
      <p:sp>
        <p:nvSpPr>
          <p:cNvPr id="14" name="Flowchart: Magnetic Disk 13"/>
          <p:cNvSpPr/>
          <p:nvPr/>
        </p:nvSpPr>
        <p:spPr>
          <a:xfrm>
            <a:off x="16281779" y="9496809"/>
            <a:ext cx="1501253" cy="1598821"/>
          </a:xfrm>
          <a:prstGeom prst="flowChartMagneticDisk">
            <a:avLst/>
          </a:prstGeom>
          <a:solidFill>
            <a:srgbClr val="E3D88A"/>
          </a:solidFill>
          <a:ln w="381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7845" y="4453709"/>
            <a:ext cx="472886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?</a:t>
            </a:r>
            <a:endParaRPr kumimoji="0" lang="en-GB" sz="4000" b="1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50" y="4705353"/>
            <a:ext cx="4645819" cy="33645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8" name="Flowchart: Summing Junction 17"/>
          <p:cNvSpPr/>
          <p:nvPr/>
        </p:nvSpPr>
        <p:spPr>
          <a:xfrm>
            <a:off x="11445240" y="7250244"/>
            <a:ext cx="1996440" cy="1996440"/>
          </a:xfrm>
          <a:prstGeom prst="flowChartSummingJunction">
            <a:avLst/>
          </a:prstGeom>
          <a:solidFill>
            <a:srgbClr val="6F2575"/>
          </a:solidFill>
          <a:ln w="57150" cap="flat">
            <a:solidFill>
              <a:srgbClr val="E3D88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12443460" y="2697481"/>
            <a:ext cx="4366260" cy="2300914"/>
          </a:xfrm>
          <a:prstGeom prst="cloudCallout">
            <a:avLst/>
          </a:prstGeom>
          <a:solidFill>
            <a:srgbClr val="E3D88A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821" y="2421940"/>
            <a:ext cx="7229475" cy="1304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822" y="3726865"/>
            <a:ext cx="7229475" cy="1304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0" y="3147123"/>
            <a:ext cx="6696075" cy="6572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0" y="5246738"/>
            <a:ext cx="6696075" cy="6572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0" y="7346353"/>
            <a:ext cx="6696075" cy="6572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48" y="9584693"/>
            <a:ext cx="6696075" cy="6572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0" y="11823033"/>
            <a:ext cx="6696075" cy="6572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700" y="8541085"/>
            <a:ext cx="1161057" cy="776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20" y="10938790"/>
            <a:ext cx="1265068" cy="8490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0" y="2347794"/>
            <a:ext cx="6696075" cy="6572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47" y="6296545"/>
            <a:ext cx="6696075" cy="6572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46" y="8459452"/>
            <a:ext cx="6696075" cy="6572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45" y="12800786"/>
            <a:ext cx="66960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083E-6 1.85185E-7 L -0.74303 -0.295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5" y="-14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7 4.07407E-6 L -0.68828 0.17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14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59121 -0.0546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 </a:t>
            </a:r>
            <a:r>
              <a:rPr lang="en-US" dirty="0" err="1" smtClean="0"/>
              <a:t>leve</a:t>
            </a:r>
            <a:r>
              <a:rPr lang="en-US" dirty="0" smtClean="0"/>
              <a:t> </a:t>
            </a:r>
            <a:r>
              <a:rPr lang="en-US" dirty="0" smtClean="0"/>
              <a:t>… de </a:t>
            </a:r>
            <a:r>
              <a:rPr lang="en-US" dirty="0" err="1" smtClean="0"/>
              <a:t>wachtlijst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847022"/>
            <a:ext cx="24170640" cy="88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 </a:t>
            </a:r>
            <a:r>
              <a:rPr lang="en-US" dirty="0" err="1" smtClean="0"/>
              <a:t>hou</a:t>
            </a:r>
            <a:r>
              <a:rPr lang="en-US" dirty="0" smtClean="0"/>
              <a:t> je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rekencluster</a:t>
            </a:r>
            <a:r>
              <a:rPr lang="en-US" dirty="0" smtClean="0"/>
              <a:t> </a:t>
            </a:r>
            <a:r>
              <a:rPr lang="en-US" dirty="0" err="1" smtClean="0"/>
              <a:t>vol</a:t>
            </a:r>
            <a:r>
              <a:rPr lang="en-US" dirty="0" smtClean="0"/>
              <a:t>: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4" y="1921317"/>
            <a:ext cx="20769184" cy="11584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3518" y="7103303"/>
            <a:ext cx="269144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ATLAS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36909" y="11019057"/>
            <a:ext cx="2285882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LHCb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20073" y="5160591"/>
            <a:ext cx="209833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Alice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40930" y="5181738"/>
            <a:ext cx="4964501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LIGO</a:t>
            </a:r>
            <a:r>
              <a:rPr kumimoji="0" lang="en-US" sz="660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&amp; Virgo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29830" y="3418939"/>
            <a:ext cx="2588850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Xenon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08202" y="2420298"/>
            <a:ext cx="3313408" cy="1220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WeNMR</a:t>
            </a:r>
            <a:endParaRPr kumimoji="0" lang="en-GB" sz="66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496872" y="10293080"/>
            <a:ext cx="5790047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NDPF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voview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Akkurat Std Light" panose="02000303000000000000" pitchFamily="2" charset="0"/>
                <a:sym typeface="Helvetica Neue"/>
              </a:rPr>
              <a:t> short 1 October 2018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Akkurat Std Light" panose="020003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1334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393118" y="2338355"/>
            <a:ext cx="11384280" cy="2913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Kengetallen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van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opslag</a:t>
            </a:r>
            <a:endParaRPr kumimoji="0" lang="en-US" sz="4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4400" b="0" i="0" dirty="0" err="1" smtClean="0">
                <a:latin typeface="Akkurat Std" panose="02000503000000000000" pitchFamily="2" charset="0"/>
              </a:rPr>
              <a:t>capaciteit</a:t>
            </a:r>
            <a:r>
              <a:rPr lang="en-US" sz="4400" b="0" i="0" dirty="0" smtClean="0">
                <a:latin typeface="Akkurat Std" panose="02000503000000000000" pitchFamily="2" charset="0"/>
              </a:rPr>
              <a:t> (‘terabytes’)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4400" b="0" i="0" dirty="0" err="1" smtClean="0">
                <a:latin typeface="Akkurat Std" panose="02000503000000000000" pitchFamily="2" charset="0"/>
              </a:rPr>
              <a:t>bandbreedte</a:t>
            </a:r>
            <a:r>
              <a:rPr lang="en-US" sz="4400" b="0" i="0" dirty="0" smtClean="0">
                <a:latin typeface="Akkurat Std" panose="02000503000000000000" pitchFamily="2" charset="0"/>
              </a:rPr>
              <a:t> (‘megabyte per </a:t>
            </a:r>
            <a:r>
              <a:rPr lang="en-US" sz="4400" b="0" i="0" dirty="0" err="1" smtClean="0">
                <a:latin typeface="Akkurat Std" panose="02000503000000000000" pitchFamily="2" charset="0"/>
              </a:rPr>
              <a:t>seconde</a:t>
            </a:r>
            <a:r>
              <a:rPr lang="en-US" sz="4400" b="0" i="0" dirty="0" smtClean="0">
                <a:latin typeface="Akkurat Std" panose="02000503000000000000" pitchFamily="2" charset="0"/>
              </a:rPr>
              <a:t>’)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aantal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‘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opdrachten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’ per seconds (“IOPS”)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26200" y="5170891"/>
            <a:ext cx="4504841" cy="4267434"/>
            <a:chOff x="5436096" y="2571751"/>
            <a:chExt cx="2280419" cy="21602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936734"/>
              <a:ext cx="2280419" cy="167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ultiply 7"/>
            <p:cNvSpPr/>
            <p:nvPr/>
          </p:nvSpPr>
          <p:spPr>
            <a:xfrm>
              <a:off x="5436096" y="2571751"/>
              <a:ext cx="2160240" cy="2160240"/>
            </a:xfrm>
            <a:prstGeom prst="mathMultiply">
              <a:avLst>
                <a:gd name="adj1" fmla="val 6913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67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51396" y="9288435"/>
            <a:ext cx="10879645" cy="2698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5 Petabyte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lezen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in 1 dag? </a:t>
            </a:r>
            <a:b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Dat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is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dus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61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GByte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per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seconde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!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</a:t>
            </a:r>
            <a:b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(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en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dus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~500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Gbps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)</a:t>
            </a:r>
            <a:endParaRPr kumimoji="0" lang="en-GB" sz="5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919475" y="10080064"/>
            <a:ext cx="11831921" cy="277095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220136" indent="0">
              <a:buFontTx/>
              <a:buNone/>
            </a:pPr>
            <a:r>
              <a:rPr lang="en-US" sz="4000" dirty="0" err="1" smtClean="0"/>
              <a:t>Daarom</a:t>
            </a:r>
            <a:r>
              <a:rPr lang="en-US" sz="4000" dirty="0" smtClean="0"/>
              <a:t> </a:t>
            </a:r>
            <a:r>
              <a:rPr lang="en-US" sz="4000" dirty="0" err="1" smtClean="0"/>
              <a:t>kan</a:t>
            </a:r>
            <a:r>
              <a:rPr lang="en-US" sz="4000" dirty="0" smtClean="0"/>
              <a:t> </a:t>
            </a:r>
            <a:r>
              <a:rPr lang="en-US" sz="4000" dirty="0" err="1" smtClean="0"/>
              <a:t>onze</a:t>
            </a:r>
            <a:r>
              <a:rPr lang="en-US" sz="4000" dirty="0" smtClean="0"/>
              <a:t> data </a:t>
            </a:r>
            <a:r>
              <a:rPr lang="en-US" sz="4000" dirty="0" err="1" smtClean="0"/>
              <a:t>niet</a:t>
            </a:r>
            <a:r>
              <a:rPr lang="en-US" sz="4000" dirty="0" smtClean="0"/>
              <a:t> op </a:t>
            </a:r>
            <a:r>
              <a:rPr lang="en-US" sz="4000" dirty="0" err="1" smtClean="0"/>
              <a:t>een</a:t>
            </a:r>
            <a:r>
              <a:rPr lang="en-US" sz="4000" dirty="0" smtClean="0"/>
              <a:t> USB stick</a:t>
            </a:r>
            <a:br>
              <a:rPr lang="en-US" sz="4000" dirty="0" smtClean="0"/>
            </a:br>
            <a:r>
              <a:rPr lang="en-US" sz="4000" dirty="0" smtClean="0"/>
              <a:t>– </a:t>
            </a:r>
            <a:r>
              <a:rPr lang="en-US" sz="4000" dirty="0" err="1" smtClean="0"/>
              <a:t>en</a:t>
            </a:r>
            <a:r>
              <a:rPr lang="en-US" sz="4000" dirty="0" smtClean="0"/>
              <a:t> </a:t>
            </a:r>
            <a:r>
              <a:rPr lang="en-US" sz="4000" dirty="0" err="1" smtClean="0"/>
              <a:t>doet</a:t>
            </a:r>
            <a:r>
              <a:rPr lang="en-US" sz="4000" dirty="0" smtClean="0"/>
              <a:t> je ‘</a:t>
            </a:r>
            <a:r>
              <a:rPr lang="en-US" sz="4000" dirty="0" err="1" smtClean="0"/>
              <a:t>thuis</a:t>
            </a:r>
            <a:r>
              <a:rPr lang="en-US" sz="4000" dirty="0" smtClean="0"/>
              <a:t> NAS’ </a:t>
            </a:r>
            <a:r>
              <a:rPr lang="en-US" sz="4000" dirty="0" err="1" smtClean="0"/>
              <a:t>oplossing</a:t>
            </a:r>
            <a:r>
              <a:rPr lang="en-US" sz="4000" dirty="0" smtClean="0"/>
              <a:t> het </a:t>
            </a:r>
            <a:r>
              <a:rPr lang="en-US" sz="4000" dirty="0" err="1" smtClean="0"/>
              <a:t>ook</a:t>
            </a:r>
            <a:r>
              <a:rPr lang="en-US" sz="4000" dirty="0" smtClean="0"/>
              <a:t> </a:t>
            </a:r>
            <a:r>
              <a:rPr lang="en-US" sz="4000" dirty="0" err="1" smtClean="0"/>
              <a:t>niet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4000" dirty="0" smtClean="0">
                <a:latin typeface="Akkurat Std Italic" panose="02000503000000000000" pitchFamily="2" charset="0"/>
              </a:rPr>
              <a:t>… hoe </a:t>
            </a:r>
            <a:r>
              <a:rPr lang="en-US" sz="4000" dirty="0" err="1" smtClean="0">
                <a:latin typeface="Akkurat Std Italic" panose="02000503000000000000" pitchFamily="2" charset="0"/>
              </a:rPr>
              <a:t>leuk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ik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mijn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eigen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opslagdoosje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ook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vind</a:t>
            </a:r>
            <a:r>
              <a:rPr lang="en-US" sz="4000" dirty="0" smtClean="0">
                <a:latin typeface="Akkurat Std Italic" panose="02000503000000000000" pitchFamily="2" charset="0"/>
              </a:rPr>
              <a:t/>
            </a:r>
            <a:br>
              <a:rPr lang="en-US" sz="4000" dirty="0" smtClean="0">
                <a:latin typeface="Akkurat Std Italic" panose="02000503000000000000" pitchFamily="2" charset="0"/>
              </a:rPr>
            </a:br>
            <a:r>
              <a:rPr lang="en-US" sz="4000" dirty="0" smtClean="0">
                <a:latin typeface="Akkurat Std Italic" panose="02000503000000000000" pitchFamily="2" charset="0"/>
              </a:rPr>
              <a:t>van </a:t>
            </a:r>
            <a:r>
              <a:rPr lang="en-US" sz="4000" dirty="0" err="1" smtClean="0">
                <a:latin typeface="Akkurat Std Italic" panose="02000503000000000000" pitchFamily="2" charset="0"/>
              </a:rPr>
              <a:t>slechts</a:t>
            </a:r>
            <a:r>
              <a:rPr lang="en-US" sz="4000" dirty="0" smtClean="0">
                <a:latin typeface="Akkurat Std Italic" panose="02000503000000000000" pitchFamily="2" charset="0"/>
              </a:rPr>
              <a:t> 15 Watt met 16Terabyte </a:t>
            </a:r>
            <a:r>
              <a:rPr lang="en-US" sz="4000" dirty="0" err="1" smtClean="0">
                <a:latin typeface="Akkurat Std Italic" panose="02000503000000000000" pitchFamily="2" charset="0"/>
              </a:rPr>
              <a:t>voor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GB" sz="4000" dirty="0" smtClean="0">
                <a:latin typeface="Akkurat Std Italic" panose="02000503000000000000" pitchFamily="2" charset="0"/>
              </a:rPr>
              <a:t>€ </a:t>
            </a:r>
            <a:r>
              <a:rPr lang="en-US" sz="4000" dirty="0" smtClean="0">
                <a:latin typeface="Akkurat Std Italic" panose="02000503000000000000" pitchFamily="2" charset="0"/>
              </a:rPr>
              <a:t>915 …</a:t>
            </a:r>
            <a:endParaRPr lang="en-US" sz="4000" dirty="0">
              <a:latin typeface="Akkurat Std Italic" panose="02000503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1" y="3011352"/>
            <a:ext cx="10225683" cy="576108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4995" y="2257657"/>
            <a:ext cx="919835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err="1" smtClean="0">
                <a:solidFill>
                  <a:srgbClr val="002060"/>
                </a:solidFill>
                <a:latin typeface="+mj-lt"/>
              </a:rPr>
              <a:t>DotHill</a:t>
            </a:r>
            <a:r>
              <a:rPr lang="en-US" sz="3733" dirty="0" smtClean="0">
                <a:solidFill>
                  <a:srgbClr val="002060"/>
                </a:solidFill>
                <a:latin typeface="+mj-lt"/>
              </a:rPr>
              <a:t> (HGST): </a:t>
            </a:r>
            <a:r>
              <a:rPr lang="en-US" sz="3733" dirty="0">
                <a:solidFill>
                  <a:srgbClr val="002060"/>
                </a:solidFill>
                <a:latin typeface="+mj-lt"/>
              </a:rPr>
              <a:t>480 </a:t>
            </a:r>
            <a:r>
              <a:rPr lang="en-US" sz="3733" dirty="0" err="1">
                <a:solidFill>
                  <a:srgbClr val="002060"/>
                </a:solidFill>
                <a:latin typeface="+mj-lt"/>
              </a:rPr>
              <a:t>TByte</a:t>
            </a:r>
            <a:r>
              <a:rPr lang="en-US" sz="3733" dirty="0">
                <a:solidFill>
                  <a:srgbClr val="002060"/>
                </a:solidFill>
                <a:latin typeface="+mj-lt"/>
              </a:rPr>
              <a:t> gross capacity/4RU</a:t>
            </a:r>
          </a:p>
        </p:txBody>
      </p:sp>
    </p:spTree>
    <p:extLst>
      <p:ext uri="{BB962C8B-B14F-4D97-AF65-F5344CB8AC3E}">
        <p14:creationId xmlns:p14="http://schemas.microsoft.com/office/powerpoint/2010/main" val="425611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err="1" smtClean="0"/>
              <a:t>En</a:t>
            </a:r>
            <a:r>
              <a:rPr lang="en-US" sz="8000" dirty="0" smtClean="0"/>
              <a:t> … </a:t>
            </a:r>
            <a:r>
              <a:rPr lang="en-US" sz="8000" dirty="0" err="1" smtClean="0"/>
              <a:t>hoeveel</a:t>
            </a:r>
            <a:r>
              <a:rPr lang="en-US" sz="8000" dirty="0" smtClean="0"/>
              <a:t> </a:t>
            </a:r>
            <a:r>
              <a:rPr lang="en-US" sz="8000" dirty="0" err="1" smtClean="0"/>
              <a:t>gebruikt</a:t>
            </a:r>
            <a:r>
              <a:rPr lang="en-US" sz="8000" dirty="0" smtClean="0"/>
              <a:t> </a:t>
            </a:r>
            <a:r>
              <a:rPr lang="en-US" sz="8000" dirty="0" err="1" smtClean="0"/>
              <a:t>dat</a:t>
            </a:r>
            <a:r>
              <a:rPr lang="en-US" sz="8000" dirty="0" smtClean="0"/>
              <a:t> </a:t>
            </a:r>
            <a:r>
              <a:rPr lang="en-US" sz="8000" dirty="0" err="1" smtClean="0"/>
              <a:t>dan</a:t>
            </a:r>
            <a:r>
              <a:rPr lang="en-US" sz="8000" dirty="0" smtClean="0"/>
              <a:t>?</a:t>
            </a:r>
            <a:endParaRPr lang="en-GB" sz="8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699177" y="10417235"/>
            <a:ext cx="11772455" cy="31598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21% van het </a:t>
            </a: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vermogen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</a:t>
            </a:r>
            <a:b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</a:b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is </a:t>
            </a: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nodig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om </a:t>
            </a: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te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</a:t>
            </a:r>
            <a:r>
              <a:rPr kumimoji="0" lang="en-US" sz="48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koelen</a:t>
            </a:r>
            <a:r>
              <a:rPr kumimoji="0" lang="en-US" sz="48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maar: we 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mogen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3500GJoule/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jaar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b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</a:b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(~112 kW-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jaar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) 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aan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de 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studenten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 </a:t>
            </a:r>
            <a:r>
              <a:rPr lang="en-US" sz="4800" b="0" i="0" dirty="0" err="1" smtClean="0">
                <a:solidFill>
                  <a:srgbClr val="E3D88A"/>
                </a:solidFill>
                <a:latin typeface="Akkurat Std Italic" panose="02000503000000000000" pitchFamily="2" charset="0"/>
              </a:rPr>
              <a:t>leveren</a:t>
            </a:r>
            <a:r>
              <a:rPr lang="en-US" sz="4800" b="0" i="0" dirty="0" smtClean="0">
                <a:solidFill>
                  <a:srgbClr val="E3D88A"/>
                </a:solidFill>
                <a:latin typeface="Akkurat Std Italic" panose="02000503000000000000" pitchFamily="2" charset="0"/>
              </a:rPr>
              <a:t>!</a:t>
            </a:r>
            <a:endParaRPr kumimoji="0" lang="en-US" sz="4800" b="0" i="0" u="none" strike="noStrike" cap="none" spc="0" normalizeH="0" baseline="0" dirty="0" smtClean="0">
              <a:ln>
                <a:noFill/>
              </a:ln>
              <a:solidFill>
                <a:srgbClr val="E3D88A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908"/>
            <a:ext cx="7259653" cy="11824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899" y="2033338"/>
            <a:ext cx="5518453" cy="4402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9203" y="1960229"/>
            <a:ext cx="10571146" cy="5191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E</a:t>
            </a:r>
            <a:r>
              <a:rPr kumimoji="0" lang="nl-NL" sz="54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é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n server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gebruikt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zo’n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260W!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b="0" i="0" dirty="0">
              <a:solidFill>
                <a:srgbClr val="E3D88A"/>
              </a:solidFill>
              <a:latin typeface="Akkurat Std" panose="02000503000000000000" pitchFamily="2" charset="0"/>
            </a:endParaRP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b="0" i="0" dirty="0" smtClean="0">
              <a:solidFill>
                <a:srgbClr val="E3D88A"/>
              </a:solidFill>
              <a:latin typeface="Akkurat Std" panose="02000503000000000000" pitchFamily="2" charset="0"/>
            </a:endParaRP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en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het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onderzoeksdatacentrum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/>
            </a:r>
            <a:b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</a:b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Nikhef (de ‘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glazen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doos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’)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kan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400kW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aan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–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waar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blijft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dat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 </a:t>
            </a:r>
            <a:r>
              <a:rPr lang="en-US" sz="5400" b="0" i="0" dirty="0" err="1" smtClean="0">
                <a:solidFill>
                  <a:srgbClr val="E3D88A"/>
                </a:solidFill>
                <a:latin typeface="Akkurat Std" panose="02000503000000000000" pitchFamily="2" charset="0"/>
              </a:rPr>
              <a:t>dan</a:t>
            </a:r>
            <a:r>
              <a:rPr lang="en-US" sz="5400" b="0" i="0" dirty="0" smtClean="0">
                <a:solidFill>
                  <a:srgbClr val="E3D88A"/>
                </a:solidFill>
                <a:latin typeface="Akkurat Std" panose="02000503000000000000" pitchFamily="2" charset="0"/>
              </a:rPr>
              <a:t>?</a:t>
            </a:r>
            <a:endParaRPr lang="en-US" sz="5400" b="0" i="0" dirty="0" smtClean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689" y="3280098"/>
            <a:ext cx="7839075" cy="123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308" y="11130730"/>
            <a:ext cx="3250045" cy="2250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8308" y="6517502"/>
            <a:ext cx="3250045" cy="44688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0486" y="9453201"/>
            <a:ext cx="10571146" cy="1036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WKO: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Warmte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Koude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Opslag</a:t>
            </a:r>
            <a:endParaRPr lang="en-US" sz="5400" b="0" i="0" dirty="0" smtClean="0">
              <a:solidFill>
                <a:srgbClr val="E3D88A"/>
              </a:solidFill>
              <a:latin typeface="Akkurat Std" panose="02000503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9202" y="7151394"/>
            <a:ext cx="12507897" cy="22365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De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snelste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CPU is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voor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ons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niet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altijd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de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beste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(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sorry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 gamers!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). Want 5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jaar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energie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en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beheer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zijn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even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kostbaar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als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de server 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zelf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!</a:t>
            </a:r>
            <a:endParaRPr lang="en-US" sz="4400" b="0" i="0" dirty="0" smtClean="0">
              <a:solidFill>
                <a:srgbClr val="6F2575"/>
              </a:solidFill>
              <a:latin typeface="Akkurat St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9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" b="-1139"/>
          <a:stretch/>
        </p:blipFill>
        <p:spPr bwMode="auto">
          <a:xfrm>
            <a:off x="-27093" y="-25400"/>
            <a:ext cx="24474593" cy="1390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699" y="10698427"/>
            <a:ext cx="23618624" cy="1565920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rgbClr val="6F2575"/>
                </a:solidFill>
              </a:rPr>
              <a:t>… want </a:t>
            </a:r>
            <a:r>
              <a:rPr lang="en-US" sz="7200" dirty="0" err="1" smtClean="0">
                <a:solidFill>
                  <a:srgbClr val="6F2575"/>
                </a:solidFill>
              </a:rPr>
              <a:t>dit</a:t>
            </a:r>
            <a:r>
              <a:rPr lang="en-US" sz="7200" dirty="0" smtClean="0">
                <a:solidFill>
                  <a:srgbClr val="6F2575"/>
                </a:solidFill>
              </a:rPr>
              <a:t> is </a:t>
            </a:r>
            <a:r>
              <a:rPr lang="en-US" sz="7200" dirty="0" err="1" smtClean="0">
                <a:solidFill>
                  <a:srgbClr val="6F2575"/>
                </a:solidFill>
              </a:rPr>
              <a:t>wel</a:t>
            </a:r>
            <a:r>
              <a:rPr lang="en-US" sz="7200" dirty="0" smtClean="0">
                <a:solidFill>
                  <a:srgbClr val="6F2575"/>
                </a:solidFill>
              </a:rPr>
              <a:t> </a:t>
            </a:r>
            <a:r>
              <a:rPr lang="en-US" sz="7200" dirty="0" err="1" smtClean="0">
                <a:solidFill>
                  <a:srgbClr val="6F2575"/>
                </a:solidFill>
              </a:rPr>
              <a:t>leuk</a:t>
            </a:r>
            <a:r>
              <a:rPr lang="en-US" sz="7200" dirty="0" smtClean="0">
                <a:solidFill>
                  <a:srgbClr val="6F2575"/>
                </a:solidFill>
              </a:rPr>
              <a:t>, maar </a:t>
            </a:r>
            <a:r>
              <a:rPr lang="en-US" sz="7200" dirty="0" err="1" smtClean="0">
                <a:solidFill>
                  <a:srgbClr val="6F2575"/>
                </a:solidFill>
              </a:rPr>
              <a:t>niet</a:t>
            </a:r>
            <a:r>
              <a:rPr lang="en-US" sz="7200" dirty="0" smtClean="0">
                <a:solidFill>
                  <a:srgbClr val="6F2575"/>
                </a:solidFill>
              </a:rPr>
              <a:t> </a:t>
            </a:r>
            <a:r>
              <a:rPr lang="en-US" sz="7200" dirty="0" err="1" smtClean="0">
                <a:solidFill>
                  <a:srgbClr val="6F2575"/>
                </a:solidFill>
              </a:rPr>
              <a:t>echt</a:t>
            </a:r>
            <a:r>
              <a:rPr lang="en-US" sz="7200" dirty="0" smtClean="0">
                <a:solidFill>
                  <a:srgbClr val="6F2575"/>
                </a:solidFill>
              </a:rPr>
              <a:t> sustainable …</a:t>
            </a:r>
            <a:endParaRPr lang="en-US" sz="7200" dirty="0">
              <a:solidFill>
                <a:srgbClr val="6F257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8811" y="13023003"/>
            <a:ext cx="15403576" cy="66678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Collaboration of Intel™ and Nikhef PDP &amp; MT (Krista de </a:t>
            </a:r>
            <a:r>
              <a:rPr lang="en-US" sz="3733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Roo</a:t>
            </a:r>
            <a:r>
              <a:rPr lang="en-US" sz="3733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) </a:t>
            </a:r>
            <a:r>
              <a:rPr lang="en-US" sz="3733" dirty="0">
                <a:solidFill>
                  <a:schemeClr val="bg1">
                    <a:lumMod val="75000"/>
                  </a:schemeClr>
                </a:solidFill>
              </a:rPr>
              <a:t>“CO</a:t>
            </a:r>
            <a:r>
              <a:rPr lang="en-US" sz="4400" baseline="-25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3733" dirty="0">
                <a:solidFill>
                  <a:schemeClr val="bg1">
                    <a:lumMod val="75000"/>
                  </a:schemeClr>
                </a:solidFill>
              </a:rPr>
              <a:t> Inside” </a:t>
            </a:r>
            <a:endParaRPr lang="en-US" sz="3733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16" y="242199"/>
            <a:ext cx="1159472" cy="4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 T-Byte!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80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75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track segments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07725" y="13101638"/>
            <a:ext cx="676275" cy="606425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099" y="7884452"/>
            <a:ext cx="16260195" cy="5336247"/>
          </a:xfrm>
          <a:prstGeom prst="rect">
            <a:avLst/>
          </a:prstGeom>
        </p:spPr>
      </p:pic>
      <p:sp>
        <p:nvSpPr>
          <p:cNvPr id="6" name="Content Placeholder 8"/>
          <p:cNvSpPr txBox="1">
            <a:spLocks/>
          </p:cNvSpPr>
          <p:nvPr/>
        </p:nvSpPr>
        <p:spPr>
          <a:xfrm>
            <a:off x="914400" y="2240176"/>
            <a:ext cx="21653500" cy="3652624"/>
          </a:xfrm>
          <a:prstGeom prst="rect">
            <a:avLst/>
          </a:prstGeom>
        </p:spPr>
        <p:txBody>
          <a:bodyPr>
            <a:noAutofit/>
          </a:bodyPr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r>
              <a:rPr lang="en-US" sz="3200" dirty="0" smtClean="0">
                <a:latin typeface="+mn-lt"/>
              </a:rPr>
              <a:t>Using a specific sub-detector from </a:t>
            </a:r>
            <a:r>
              <a:rPr lang="en-US" sz="3200" dirty="0" err="1" smtClean="0">
                <a:latin typeface="+mn-lt"/>
              </a:rPr>
              <a:t>LHCb</a:t>
            </a:r>
            <a:r>
              <a:rPr lang="en-US" sz="3200" dirty="0" smtClean="0">
                <a:latin typeface="+mn-lt"/>
              </a:rPr>
              <a:t> as an example, but problem is universal</a:t>
            </a:r>
          </a:p>
          <a:p>
            <a:r>
              <a:rPr lang="en-US" sz="3200" dirty="0" smtClean="0">
                <a:latin typeface="+mn-lt"/>
              </a:rPr>
              <a:t>Iterative algorithm that finds straight lines in collision event data in a multi-plane </a:t>
            </a:r>
            <a:r>
              <a:rPr lang="en-US" sz="3200" dirty="0" err="1" smtClean="0">
                <a:latin typeface="+mn-lt"/>
              </a:rPr>
              <a:t>pixe</a:t>
            </a:r>
            <a:r>
              <a:rPr lang="en-US" sz="3200" dirty="0" smtClean="0">
                <a:latin typeface="+mn-lt"/>
              </a:rPr>
              <a:t>—detector (“think of stacked CCD sensors”)</a:t>
            </a:r>
          </a:p>
          <a:p>
            <a:r>
              <a:rPr lang="en-US" sz="3200" dirty="0" smtClean="0">
                <a:latin typeface="+mn-lt"/>
              </a:rPr>
              <a:t>Triplets of hits with best criterion are searched (seeding)</a:t>
            </a:r>
          </a:p>
          <a:p>
            <a:r>
              <a:rPr lang="en-US" sz="3200" dirty="0" smtClean="0">
                <a:latin typeface="+mn-lt"/>
              </a:rPr>
              <a:t>Triplets are extended to tracks if a fitting hit can be found</a:t>
            </a:r>
          </a:p>
          <a:p>
            <a:r>
              <a:rPr lang="en-US" sz="3200" dirty="0" smtClean="0">
                <a:latin typeface="+mn-lt"/>
              </a:rPr>
              <a:t>FPGA algorithms exist!</a:t>
            </a:r>
          </a:p>
          <a:p>
            <a:r>
              <a:rPr lang="en-US" sz="3200" dirty="0" smtClean="0">
                <a:latin typeface="+mn-lt"/>
              </a:rPr>
              <a:t>Maybe also ML can be used to good effect </a:t>
            </a:r>
          </a:p>
          <a:p>
            <a:r>
              <a:rPr lang="en-US" sz="3200" dirty="0" smtClean="0">
                <a:latin typeface="+mn-lt"/>
              </a:rPr>
              <a:t>Challenges: high rate 40 million times / second, high multiplicity and ambiguity of hits combinatorial explosion</a:t>
            </a:r>
          </a:p>
          <a:p>
            <a:pPr marL="0" indent="0">
              <a:buFontTx/>
              <a:buNone/>
            </a:pPr>
            <a:endParaRPr lang="en-US" sz="3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14" y="13246724"/>
            <a:ext cx="5001369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sym typeface="Helvetica Neue"/>
              </a:rPr>
              <a:t>sourced from: 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P. Durante et al. </a:t>
            </a:r>
            <a:r>
              <a:rPr lang="en-US" sz="1800" b="0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CERN (</a:t>
            </a:r>
            <a:r>
              <a:rPr lang="en-US" sz="1800" b="0" i="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LHCb</a:t>
            </a:r>
            <a:r>
              <a:rPr lang="en-US" sz="1800" b="0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1128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1839871"/>
            <a:ext cx="24418978" cy="11876129"/>
            <a:chOff x="-1" y="1839871"/>
            <a:chExt cx="25080626" cy="1187612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326" y="4229662"/>
              <a:ext cx="3151327" cy="237158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858077"/>
              <a:ext cx="3151327" cy="237158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178" y="8972819"/>
              <a:ext cx="3151327" cy="237158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601245"/>
              <a:ext cx="3151327" cy="237158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357" y="4229662"/>
              <a:ext cx="3151327" cy="237158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357" y="1858077"/>
              <a:ext cx="3186780" cy="237158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229658"/>
              <a:ext cx="3151327" cy="237158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358" y="8972830"/>
              <a:ext cx="3151327" cy="237158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446" y="1858077"/>
              <a:ext cx="3151327" cy="237158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436" y="1854456"/>
              <a:ext cx="3151327" cy="237158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176" y="11344415"/>
              <a:ext cx="3151327" cy="237158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3684" y="8972818"/>
              <a:ext cx="3151327" cy="237158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1344391"/>
              <a:ext cx="3096179" cy="237158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9863" y="6601196"/>
              <a:ext cx="3206475" cy="237158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534" y="6601220"/>
              <a:ext cx="3206477" cy="237158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505" y="11344415"/>
              <a:ext cx="3151327" cy="237158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137" y="11344415"/>
              <a:ext cx="3151327" cy="237158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5011" y="8972805"/>
              <a:ext cx="3151327" cy="237158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3684" y="4233282"/>
              <a:ext cx="3151327" cy="237158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8763" y="1850784"/>
              <a:ext cx="3151327" cy="237158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5011" y="4233282"/>
              <a:ext cx="3151327" cy="237158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3859" y="4233282"/>
              <a:ext cx="3173807" cy="237158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8763" y="6590283"/>
              <a:ext cx="3151327" cy="2371585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6643" y="8980023"/>
              <a:ext cx="3151327" cy="2371585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6643" y="11318868"/>
              <a:ext cx="3151327" cy="237158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2737" y="11340694"/>
              <a:ext cx="3182841" cy="237158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752" y="6590282"/>
              <a:ext cx="3151327" cy="237158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569" y="6597600"/>
              <a:ext cx="3151327" cy="237158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" y="8961843"/>
              <a:ext cx="3151327" cy="237158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1411" y="1876281"/>
              <a:ext cx="3151327" cy="237158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857" y="11387195"/>
              <a:ext cx="3153288" cy="230325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192" y="4272449"/>
              <a:ext cx="3173244" cy="23178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1351608"/>
              <a:ext cx="3065679" cy="23643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137" y="4203524"/>
              <a:ext cx="3186780" cy="235335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0395" y="1843543"/>
              <a:ext cx="3151327" cy="237158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2822" y="6590283"/>
              <a:ext cx="3206475" cy="237158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7970" y="8961892"/>
              <a:ext cx="3151327" cy="237158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1722" y="1839871"/>
              <a:ext cx="3151327" cy="2371585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7970" y="4222369"/>
              <a:ext cx="3151327" cy="2371585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6818" y="4222369"/>
              <a:ext cx="3173807" cy="237158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1722" y="6579370"/>
              <a:ext cx="3151327" cy="237158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9602" y="8969110"/>
              <a:ext cx="3151327" cy="237158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9602" y="11307955"/>
              <a:ext cx="3151327" cy="2371585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5696" y="11329781"/>
              <a:ext cx="3182841" cy="2371585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946754" y="145515"/>
            <a:ext cx="19437245" cy="1552918"/>
          </a:xfrm>
        </p:spPr>
        <p:txBody>
          <a:bodyPr/>
          <a:lstStyle/>
          <a:p>
            <a:r>
              <a:rPr lang="en-US" dirty="0" smtClean="0"/>
              <a:t>in 40 </a:t>
            </a:r>
            <a:r>
              <a:rPr lang="en-US" dirty="0" err="1" smtClean="0"/>
              <a:t>plaatjes</a:t>
            </a:r>
            <a:r>
              <a:rPr lang="en-US" dirty="0" smtClean="0"/>
              <a:t> (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1</a:t>
            </a:r>
            <a:r>
              <a:rPr lang="en-US" sz="4000" dirty="0" smtClean="0"/>
              <a:t> </a:t>
            </a:r>
            <a:r>
              <a:rPr lang="en-US" dirty="0" smtClean="0"/>
              <a:t>000</a:t>
            </a:r>
            <a:r>
              <a:rPr lang="en-US" sz="9600" dirty="0"/>
              <a:t> </a:t>
            </a:r>
            <a:r>
              <a:rPr lang="en-US" dirty="0" smtClean="0"/>
              <a:t>000 </a:t>
            </a:r>
            <a:r>
              <a:rPr lang="en-US" dirty="0" err="1" smtClean="0"/>
              <a:t>keer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69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24384000" cy="1188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28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r>
              <a:rPr lang="en-US" dirty="0" smtClean="0"/>
              <a:t>: we </a:t>
            </a:r>
            <a:r>
              <a:rPr lang="en-US" dirty="0" err="1" smtClean="0"/>
              <a:t>moeten</a:t>
            </a:r>
            <a:r>
              <a:rPr lang="en-US" dirty="0" smtClean="0"/>
              <a:t> </a:t>
            </a:r>
            <a:r>
              <a:rPr lang="en-US" dirty="0" err="1" smtClean="0"/>
              <a:t>wel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07725" y="13101638"/>
            <a:ext cx="676275" cy="606425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119" y="1900662"/>
            <a:ext cx="11239688" cy="1120097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16718627" y="6570084"/>
            <a:ext cx="1981200" cy="279400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6885" y="5836840"/>
            <a:ext cx="2212144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~ 4 GHz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16718627" y="8398053"/>
            <a:ext cx="1981200" cy="279400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26885" y="7664809"/>
            <a:ext cx="212878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~ 140W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Right Arrow 9"/>
          <p:cNvSpPr/>
          <p:nvPr/>
        </p:nvSpPr>
        <p:spPr>
          <a:xfrm rot="10800000">
            <a:off x="16718627" y="10143942"/>
            <a:ext cx="1981200" cy="279400"/>
          </a:xfrm>
          <a:prstGeom prst="rightArrow">
            <a:avLst/>
          </a:prstGeom>
          <a:solidFill>
            <a:srgbClr val="6F2575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26885" y="9410698"/>
            <a:ext cx="644727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8-10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instructies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per tick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994481"/>
            <a:ext cx="9178795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lang="en-US" sz="2000" b="0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Graphic: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</a:rPr>
              <a:t>Herb Sutter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The Free Lunch Is </a:t>
            </a:r>
            <a:r>
              <a:rPr lang="en-GB" sz="2000" b="0" i="0" dirty="0" smtClean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Over: A </a:t>
            </a:r>
            <a:r>
              <a:rPr lang="en-GB" sz="2000" b="0" i="0" dirty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Fundamental Turn Toward Concurrency in </a:t>
            </a:r>
            <a:r>
              <a:rPr lang="en-GB" sz="2000" b="0" i="0" dirty="0" smtClean="0">
                <a:solidFill>
                  <a:schemeClr val="bg1">
                    <a:lumMod val="50000"/>
                  </a:schemeClr>
                </a:solidFill>
                <a:latin typeface="Akkurat Std Italic" panose="02000503000000000000" pitchFamily="2" charset="0"/>
              </a:rPr>
              <a:t>Software</a:t>
            </a:r>
            <a:endParaRPr lang="en-GB" sz="2000" b="0" i="0" dirty="0">
              <a:solidFill>
                <a:schemeClr val="bg1">
                  <a:lumMod val="50000"/>
                </a:schemeClr>
              </a:solidFill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3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Systems architecture and your application</a:t>
            </a:r>
            <a:endParaRPr lang="en-US" sz="7200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770063" y="2028825"/>
            <a:ext cx="19756437" cy="9601200"/>
          </a:xfrm>
        </p:spPr>
        <p:txBody>
          <a:bodyPr/>
          <a:lstStyle/>
          <a:p>
            <a:pPr marL="165100" indent="0">
              <a:buNone/>
            </a:pPr>
            <a:r>
              <a:rPr lang="en-US" sz="6000" dirty="0" smtClean="0">
                <a:latin typeface="+mn-lt"/>
              </a:rPr>
              <a:t>Many things you only find in production …</a:t>
            </a:r>
          </a:p>
          <a:p>
            <a:r>
              <a:rPr lang="en-US" sz="4000" dirty="0">
                <a:latin typeface="+mn-lt"/>
              </a:rPr>
              <a:t>When you’re ‘</a:t>
            </a:r>
            <a:r>
              <a:rPr lang="en-US" sz="4000" dirty="0">
                <a:latin typeface="+mn-lt"/>
              </a:rPr>
              <a:t>embarrassingly parallel’ </a:t>
            </a:r>
            <a:r>
              <a:rPr lang="en-US" sz="4000" dirty="0">
                <a:latin typeface="+mn-lt"/>
              </a:rPr>
              <a:t>with </a:t>
            </a:r>
            <a:r>
              <a:rPr lang="en-US" sz="4000" dirty="0">
                <a:latin typeface="+mn-lt"/>
              </a:rPr>
              <a:t>a memory challenge</a:t>
            </a:r>
            <a:br>
              <a:rPr lang="en-US" sz="4000" dirty="0">
                <a:latin typeface="+mn-lt"/>
              </a:rPr>
            </a:br>
            <a:r>
              <a:rPr lang="en-US" sz="4000" i="1" dirty="0">
                <a:latin typeface="+mn-lt"/>
              </a:rPr>
              <a:t>why not try ‘priming’ of memory for the first few events and then fork?</a:t>
            </a:r>
            <a:endParaRPr lang="en-US" sz="4000" dirty="0">
              <a:latin typeface="+mn-lt"/>
            </a:endParaRPr>
          </a:p>
          <a:p>
            <a:endParaRPr lang="en-US" sz="6000" dirty="0" smtClean="0">
              <a:latin typeface="+mn-lt"/>
            </a:endParaRPr>
          </a:p>
          <a:p>
            <a:endParaRPr lang="en-US" sz="6000" dirty="0">
              <a:latin typeface="+mn-lt"/>
            </a:endParaRPr>
          </a:p>
          <a:p>
            <a:pPr marL="165100" indent="0">
              <a:buNone/>
            </a:pPr>
            <a:r>
              <a:rPr lang="en-US" sz="6000" dirty="0" smtClean="0">
                <a:latin typeface="+mn-lt"/>
              </a:rPr>
              <a:t/>
            </a:r>
            <a:br>
              <a:rPr lang="en-US" sz="6000" dirty="0" smtClean="0">
                <a:latin typeface="+mn-lt"/>
              </a:rPr>
            </a:br>
            <a:r>
              <a:rPr lang="en-US" sz="6000" dirty="0" smtClean="0">
                <a:latin typeface="+mn-lt"/>
              </a:rPr>
              <a:t/>
            </a:r>
            <a:br>
              <a:rPr lang="en-US" sz="6000" dirty="0" smtClean="0">
                <a:latin typeface="+mn-lt"/>
              </a:rPr>
            </a:br>
            <a:r>
              <a:rPr lang="en-US" sz="6000" dirty="0" smtClean="0">
                <a:latin typeface="+mn-lt"/>
              </a:rPr>
              <a:t/>
            </a:r>
            <a:br>
              <a:rPr lang="en-US" sz="6000" dirty="0" smtClean="0">
                <a:latin typeface="+mn-lt"/>
              </a:rPr>
            </a:br>
            <a:endParaRPr lang="en-US" sz="6000" dirty="0">
              <a:latin typeface="+mn-lt"/>
            </a:endParaRPr>
          </a:p>
          <a:p>
            <a:endParaRPr lang="en-US" sz="6000" dirty="0" smtClean="0">
              <a:latin typeface="+mn-lt"/>
            </a:endParaRPr>
          </a:p>
          <a:p>
            <a:r>
              <a:rPr lang="en-US" sz="4000" dirty="0">
                <a:latin typeface="+mn-lt"/>
              </a:rPr>
              <a:t>Towards single-socket systems: cache coherence limits performance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– there’s a penalty to pay </a:t>
            </a:r>
            <a:r>
              <a:rPr lang="en-US" sz="4000" dirty="0">
                <a:latin typeface="+mn-lt"/>
              </a:rPr>
              <a:t>for massive </a:t>
            </a:r>
            <a:r>
              <a:rPr lang="en-US" sz="4000" dirty="0">
                <a:latin typeface="+mn-lt"/>
              </a:rPr>
              <a:t>multi-socket-big-memory hosts!</a:t>
            </a:r>
            <a:endParaRPr lang="en-US" sz="4000" dirty="0">
              <a:latin typeface="+mn-lt"/>
            </a:endParaRPr>
          </a:p>
          <a:p>
            <a:endParaRPr lang="en-US" sz="6000" dirty="0" smtClean="0">
              <a:latin typeface="+mn-lt"/>
            </a:endParaRPr>
          </a:p>
          <a:p>
            <a:endParaRPr lang="en-US" sz="6000" dirty="0">
              <a:latin typeface="+mn-lt"/>
            </a:endParaRPr>
          </a:p>
          <a:p>
            <a:endParaRPr lang="en-US" sz="6000" dirty="0" smtClean="0">
              <a:latin typeface="+mn-lt"/>
            </a:endParaRPr>
          </a:p>
          <a:p>
            <a:endParaRPr lang="en-US" sz="6000" dirty="0">
              <a:latin typeface="+mn-lt"/>
            </a:endParaRPr>
          </a:p>
          <a:p>
            <a:endParaRPr lang="en-US" sz="6000" dirty="0" smtClean="0">
              <a:latin typeface="+mn-lt"/>
            </a:endParaRPr>
          </a:p>
          <a:p>
            <a:endParaRPr lang="en-US" sz="6000" dirty="0"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04" y="4624849"/>
            <a:ext cx="11754296" cy="641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071" y="13285113"/>
            <a:ext cx="106073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Graphic: P van </a:t>
            </a:r>
            <a:r>
              <a:rPr lang="en-US" sz="2200" b="0" i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Gemmeren</a:t>
            </a:r>
            <a:r>
              <a:rPr lang="en-US" sz="22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 </a:t>
            </a:r>
            <a:r>
              <a:rPr lang="en-US" sz="22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ATLAS collaboration, </a:t>
            </a:r>
            <a:r>
              <a:rPr lang="en-US" sz="22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ATL-SOFT-PROC-2015-020</a:t>
            </a:r>
            <a:endParaRPr lang="en-US" sz="2200" b="0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217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Improvements at the application layer</a:t>
            </a:r>
            <a:endParaRPr lang="en-US" sz="8000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49788" y="9836117"/>
            <a:ext cx="15832630" cy="612958"/>
          </a:xfrm>
        </p:spPr>
        <p:txBody>
          <a:bodyPr/>
          <a:lstStyle/>
          <a:p>
            <a:pPr marL="165100" indent="0" algn="ctr">
              <a:buNone/>
            </a:pPr>
            <a:r>
              <a:rPr lang="en-US" sz="3200" i="1" dirty="0"/>
              <a:t>review of algorithms gave overall +34% in </a:t>
            </a:r>
            <a:r>
              <a:rPr lang="en-US" sz="3200" i="1" dirty="0" err="1"/>
              <a:t>LHCb</a:t>
            </a:r>
            <a:r>
              <a:rPr lang="en-US" sz="3200" i="1" dirty="0"/>
              <a:t> – </a:t>
            </a:r>
            <a:r>
              <a:rPr lang="en-US" sz="3200" i="1" dirty="0" smtClean="0"/>
              <a:t>and memory </a:t>
            </a:r>
            <a:r>
              <a:rPr lang="en-US" sz="3200" i="1" dirty="0"/>
              <a:t>layout still to be done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2946559"/>
            <a:ext cx="14355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2007 Core 2 </a:t>
            </a:r>
            <a:r>
              <a:rPr lang="en-US" sz="2000" b="0" i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efficientcy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en-US" sz="2000" b="0" i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Sverre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i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Jarp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CHEP2007</a:t>
            </a:r>
          </a:p>
          <a:p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Performance data: M Schiller (CERN) et al. for </a:t>
            </a:r>
            <a:r>
              <a:rPr lang="en-US" sz="2000" b="0" i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LHCb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 - profiling progress (update) </a:t>
            </a:r>
            <a:r>
              <a:rPr lang="en-US" sz="2000" b="0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2015; 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work by: Gerhard Raven, Nikhef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417" y="2177854"/>
            <a:ext cx="7796488" cy="669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056646" y="2442772"/>
            <a:ext cx="13332453" cy="307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400" b="0" i="0" dirty="0"/>
              <a:t>‘traditional’ (1990’s) style HEP applications were ‘lean’, and fail to scale even in pipelining</a:t>
            </a:r>
          </a:p>
          <a:p>
            <a:r>
              <a:rPr lang="en-US" sz="4400" b="0" i="0" dirty="0"/>
              <a:t>let alone vector instructions or multicore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7816" y="4997841"/>
            <a:ext cx="14955492" cy="4289794"/>
            <a:chOff x="811545" y="5287917"/>
            <a:chExt cx="14955492" cy="4289794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545" y="5287917"/>
              <a:ext cx="14955492" cy="428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11545" y="8869294"/>
              <a:ext cx="13516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0" i="0" dirty="0" smtClean="0">
                  <a:solidFill>
                    <a:schemeClr val="tx1"/>
                  </a:solidFill>
                  <a:latin typeface="+mn-lt"/>
                </a:rPr>
                <a:t>(2012)</a:t>
              </a:r>
              <a:endParaRPr lang="en-US" sz="32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7816" y="11377613"/>
            <a:ext cx="23862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solidFill>
                  <a:srgbClr val="C00000"/>
                </a:solidFill>
                <a:latin typeface="+mj-lt"/>
              </a:rPr>
              <a:t>To use current processor generations, you need better – machine-aware! – code</a:t>
            </a:r>
          </a:p>
        </p:txBody>
      </p:sp>
    </p:spTree>
    <p:extLst>
      <p:ext uri="{BB962C8B-B14F-4D97-AF65-F5344CB8AC3E}">
        <p14:creationId xmlns:p14="http://schemas.microsoft.com/office/powerpoint/2010/main" val="216613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0042775" y="5057292"/>
            <a:ext cx="1278217" cy="7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FontTx/>
              <a:buNone/>
            </a:pPr>
            <a:r>
              <a:rPr lang="en-US" altLang="en-US"/>
              <a:t>/vo</a:t>
            </a:r>
          </a:p>
        </p:txBody>
      </p:sp>
      <p:pic>
        <p:nvPicPr>
          <p:cNvPr id="8" name="Picture 4" descr="MCj043160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62" y="2403036"/>
            <a:ext cx="2944464" cy="29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MCj043156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398" y="2357385"/>
            <a:ext cx="3573789" cy="35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Cj0432624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18" y="2458467"/>
            <a:ext cx="3029242" cy="302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MCj043162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57014" y="3351915"/>
            <a:ext cx="1943411" cy="1943411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8" descr="MCj043162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384" y="3925808"/>
            <a:ext cx="1816241" cy="18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MCj043162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016" y="4584481"/>
            <a:ext cx="1816243" cy="181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825460" y="2892149"/>
            <a:ext cx="1493427" cy="7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FontTx/>
              <a:buNone/>
            </a:pPr>
            <a:r>
              <a:rPr lang="en-US" altLang="en-US"/>
              <a:t>/dpm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8523262" y="3589951"/>
            <a:ext cx="2047755" cy="7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FontTx/>
              <a:buNone/>
            </a:pPr>
            <a:r>
              <a:rPr lang="en-US" altLang="en-US"/>
              <a:t>/domain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9175413" y="4375792"/>
            <a:ext cx="2099927" cy="75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FontTx/>
              <a:buNone/>
            </a:pPr>
            <a:r>
              <a:rPr lang="en-US" altLang="en-US"/>
              <a:t>/home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4124500" y="5644228"/>
            <a:ext cx="4013993" cy="143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chemeClr val="accent1"/>
                </a:solidFill>
              </a:rPr>
              <a:t>DPM</a:t>
            </a:r>
          </a:p>
          <a:p>
            <a:pPr algn="ctr">
              <a:buFontTx/>
              <a:buNone/>
            </a:pPr>
            <a:r>
              <a:rPr lang="en-US" altLang="en-US" b="1">
                <a:solidFill>
                  <a:schemeClr val="accent1"/>
                </a:solidFill>
              </a:rPr>
              <a:t>head node</a:t>
            </a:r>
          </a:p>
        </p:txBody>
      </p:sp>
      <p:pic>
        <p:nvPicPr>
          <p:cNvPr id="18" name="Picture 14" descr="MCj043162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038" y="5239894"/>
            <a:ext cx="1816243" cy="181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MCj042479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764" y="6071386"/>
            <a:ext cx="1490167" cy="13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MCj0431493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596" y="6752885"/>
            <a:ext cx="857578" cy="8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20316678" y="6094212"/>
            <a:ext cx="1004313" cy="7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FontTx/>
              <a:buNone/>
            </a:pPr>
            <a:r>
              <a:rPr lang="en-US" altLang="en-US" dirty="0"/>
              <a:t>file</a:t>
            </a:r>
          </a:p>
        </p:txBody>
      </p:sp>
      <p:pic>
        <p:nvPicPr>
          <p:cNvPr id="22" name="Picture 19" descr="MCj043156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140" y="9932122"/>
            <a:ext cx="3573789" cy="35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MCj043156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047" y="9902776"/>
            <a:ext cx="3573789" cy="35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1411550" y="11379898"/>
            <a:ext cx="4013993" cy="143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DPM</a:t>
            </a:r>
          </a:p>
          <a:p>
            <a:pPr algn="ctr"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disk servers</a:t>
            </a:r>
          </a:p>
        </p:txBody>
      </p:sp>
      <p:pic>
        <p:nvPicPr>
          <p:cNvPr id="25" name="Picture 22" descr="MCj0424798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6594" y="12019007"/>
            <a:ext cx="1490167" cy="13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985651" y="4979034"/>
            <a:ext cx="4825920" cy="199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CLI, C API, </a:t>
            </a:r>
          </a:p>
          <a:p>
            <a:pPr algn="ctr"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SRM-enabled client, etc.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 rot="2464946">
            <a:off x="11264817" y="7049613"/>
            <a:ext cx="4013991" cy="75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chemeClr val="accent1"/>
                </a:solidFill>
              </a:rPr>
              <a:t>data transfer</a:t>
            </a:r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auto">
          <a:xfrm>
            <a:off x="9862692" y="4141018"/>
            <a:ext cx="5109605" cy="348902"/>
          </a:xfrm>
          <a:prstGeom prst="leftRightArrow">
            <a:avLst>
              <a:gd name="adj1" fmla="val 50000"/>
              <a:gd name="adj2" fmla="val 292896"/>
            </a:avLst>
          </a:prstGeom>
          <a:solidFill>
            <a:srgbClr val="FFCC00"/>
          </a:solidFill>
          <a:ln w="25400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 rot="2363261">
            <a:off x="9562702" y="7750677"/>
            <a:ext cx="6951934" cy="358683"/>
          </a:xfrm>
          <a:prstGeom prst="leftRightArrow">
            <a:avLst>
              <a:gd name="adj1" fmla="val 50000"/>
              <a:gd name="adj2" fmla="val 387636"/>
            </a:avLst>
          </a:prstGeom>
          <a:solidFill>
            <a:srgbClr val="FFCC00"/>
          </a:solidFill>
          <a:ln w="25400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 rot="3742294">
            <a:off x="17171678" y="8280550"/>
            <a:ext cx="3391187" cy="388029"/>
          </a:xfrm>
          <a:prstGeom prst="leftRightArrow">
            <a:avLst>
              <a:gd name="adj1" fmla="val 50000"/>
              <a:gd name="adj2" fmla="val 174790"/>
            </a:avLst>
          </a:prstGeom>
          <a:solidFill>
            <a:srgbClr val="FFCC00"/>
          </a:solidFill>
          <a:ln w="25400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31" name="AutoShape 29"/>
          <p:cNvSpPr>
            <a:spLocks noChangeArrowheads="1"/>
          </p:cNvSpPr>
          <p:nvPr/>
        </p:nvSpPr>
        <p:spPr bwMode="auto">
          <a:xfrm rot="5400000">
            <a:off x="15053817" y="8432174"/>
            <a:ext cx="2781425" cy="427160"/>
          </a:xfrm>
          <a:prstGeom prst="leftRightArrow">
            <a:avLst>
              <a:gd name="adj1" fmla="val 50000"/>
              <a:gd name="adj2" fmla="val 130229"/>
            </a:avLst>
          </a:prstGeom>
          <a:solidFill>
            <a:srgbClr val="FFCC00"/>
          </a:solidFill>
          <a:ln w="25400" algn="ctr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13106040" y="13233817"/>
            <a:ext cx="11241860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DPM imagery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from</a:t>
            </a:r>
            <a:r>
              <a:rPr lang="en-US" sz="1800" b="0" i="0" dirty="0">
                <a:latin typeface="Akkurat Std Italic" panose="02000503000000000000" pitchFamily="2" charset="0"/>
              </a:rPr>
              <a:t>: “</a:t>
            </a:r>
            <a:r>
              <a:rPr lang="en-US" sz="1800" b="0" i="0" dirty="0" err="1">
                <a:latin typeface="Akkurat Std Italic" panose="02000503000000000000" pitchFamily="2" charset="0"/>
              </a:rPr>
              <a:t>gLite</a:t>
            </a:r>
            <a:r>
              <a:rPr lang="en-US" sz="1800" b="0" i="0" dirty="0">
                <a:latin typeface="Akkurat Std Italic" panose="02000503000000000000" pitchFamily="2" charset="0"/>
              </a:rPr>
              <a:t> Data Management </a:t>
            </a:r>
            <a:r>
              <a:rPr lang="en-US" sz="1800" b="0" i="0" dirty="0" smtClean="0">
                <a:latin typeface="Akkurat Std Italic" panose="02000503000000000000" pitchFamily="2" charset="0"/>
              </a:rPr>
              <a:t>Components”, David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Italic" panose="02000503000000000000" pitchFamily="2" charset="0"/>
                <a:sym typeface="Helvetica Neue"/>
              </a:rPr>
              <a:t>Smith et al., CERN and EGEE-II  project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Italic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780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3" y="2241779"/>
            <a:ext cx="10465029" cy="7549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Verdeel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heers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910783"/>
            <a:ext cx="20211656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ATLAS collaboration: estimated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total disk resources (in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PBytes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) needed for the years 2018 to 2028 for both data and simulation processing.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from: https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://twiki.cern.ch/twiki/bin/view/AtlasPublic/ComputingandSoftwarePublicResults</a:t>
            </a:r>
            <a:endParaRPr kumimoji="0" lang="en-GB" sz="2000" b="1" i="1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3000" y="2692573"/>
            <a:ext cx="11384280" cy="2913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Kengetallen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van </a:t>
            </a: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opslag</a:t>
            </a:r>
            <a:r>
              <a:rPr lang="en-US" sz="4400" b="0" i="0" dirty="0">
                <a:latin typeface="Akkurat Std" panose="02000503000000000000" pitchFamily="2" charset="0"/>
              </a:rPr>
              <a:t>:</a:t>
            </a:r>
            <a:endParaRPr kumimoji="0" lang="en-US" sz="4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4400" b="0" i="0" dirty="0" err="1" smtClean="0">
                <a:latin typeface="Akkurat Std" panose="02000503000000000000" pitchFamily="2" charset="0"/>
              </a:rPr>
              <a:t>capaciteit</a:t>
            </a:r>
            <a:r>
              <a:rPr lang="en-US" sz="4400" b="0" i="0" dirty="0" smtClean="0">
                <a:latin typeface="Akkurat Std" panose="02000503000000000000" pitchFamily="2" charset="0"/>
              </a:rPr>
              <a:t> (‘terabytes’)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4400" b="0" i="0" dirty="0" err="1" smtClean="0">
                <a:latin typeface="Akkurat Std" panose="02000503000000000000" pitchFamily="2" charset="0"/>
              </a:rPr>
              <a:t>bandbreedte</a:t>
            </a:r>
            <a:r>
              <a:rPr lang="en-US" sz="4400" b="0" i="0" dirty="0" smtClean="0">
                <a:latin typeface="Akkurat Std" panose="02000503000000000000" pitchFamily="2" charset="0"/>
              </a:rPr>
              <a:t> (‘megabyte per </a:t>
            </a:r>
            <a:r>
              <a:rPr lang="en-US" sz="4400" b="0" i="0" dirty="0" err="1" smtClean="0">
                <a:latin typeface="Akkurat Std" panose="02000503000000000000" pitchFamily="2" charset="0"/>
              </a:rPr>
              <a:t>seconde</a:t>
            </a:r>
            <a:r>
              <a:rPr lang="en-US" sz="4400" b="0" i="0" dirty="0" smtClean="0">
                <a:latin typeface="Akkurat Std" panose="02000503000000000000" pitchFamily="2" charset="0"/>
              </a:rPr>
              <a:t>’)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aantal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‘</a:t>
            </a:r>
            <a:r>
              <a:rPr kumimoji="0" lang="en-US" sz="4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opdrachten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’ per seconds (“IOPS”)</a:t>
            </a:r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</a:t>
            </a:r>
            <a:endParaRPr kumimoji="0" lang="en-GB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126200" y="5170891"/>
            <a:ext cx="4504841" cy="4267434"/>
            <a:chOff x="5436096" y="2571751"/>
            <a:chExt cx="2280419" cy="21602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936734"/>
              <a:ext cx="2280419" cy="167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Multiply 7"/>
            <p:cNvSpPr/>
            <p:nvPr/>
          </p:nvSpPr>
          <p:spPr>
            <a:xfrm>
              <a:off x="5436096" y="2571751"/>
              <a:ext cx="2160240" cy="2160240"/>
            </a:xfrm>
            <a:prstGeom prst="mathMultiply">
              <a:avLst>
                <a:gd name="adj1" fmla="val 6913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467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51396" y="9288435"/>
            <a:ext cx="10879645" cy="2698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5 Petabyte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lezen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in 1 dag? </a:t>
            </a:r>
            <a:b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Dat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is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dus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61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GByte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per </a:t>
            </a:r>
            <a:r>
              <a:rPr kumimoji="0" lang="en-US" sz="54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seconde</a:t>
            </a:r>
            <a:r>
              <a:rPr kumimoji="0" lang="en-US" sz="5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!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</a:t>
            </a:r>
            <a:b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(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en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dus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~500 </a:t>
            </a:r>
            <a:r>
              <a:rPr kumimoji="0" lang="en-US" sz="5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Gbps</a:t>
            </a:r>
            <a:r>
              <a:rPr kumimoji="0" lang="en-US" sz="5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)</a:t>
            </a:r>
            <a:endParaRPr kumimoji="0" lang="en-GB" sz="5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919475" y="10080064"/>
            <a:ext cx="11831921" cy="2770954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pPr marL="220136" indent="0">
              <a:buFontTx/>
              <a:buNone/>
            </a:pPr>
            <a:r>
              <a:rPr lang="en-US" sz="4000" dirty="0" err="1" smtClean="0"/>
              <a:t>Daarom</a:t>
            </a:r>
            <a:r>
              <a:rPr lang="en-US" sz="4000" dirty="0" smtClean="0"/>
              <a:t> </a:t>
            </a:r>
            <a:r>
              <a:rPr lang="en-US" sz="4000" dirty="0" err="1" smtClean="0"/>
              <a:t>kan</a:t>
            </a:r>
            <a:r>
              <a:rPr lang="en-US" sz="4000" dirty="0" smtClean="0"/>
              <a:t> </a:t>
            </a:r>
            <a:r>
              <a:rPr lang="en-US" sz="4000" dirty="0" err="1" smtClean="0"/>
              <a:t>onze</a:t>
            </a:r>
            <a:r>
              <a:rPr lang="en-US" sz="4000" dirty="0" smtClean="0"/>
              <a:t> data </a:t>
            </a:r>
            <a:r>
              <a:rPr lang="en-US" sz="4000" dirty="0" err="1" smtClean="0"/>
              <a:t>niet</a:t>
            </a:r>
            <a:r>
              <a:rPr lang="en-US" sz="4000" dirty="0" smtClean="0"/>
              <a:t> op </a:t>
            </a:r>
            <a:r>
              <a:rPr lang="en-US" sz="4000" dirty="0" err="1" smtClean="0"/>
              <a:t>een</a:t>
            </a:r>
            <a:r>
              <a:rPr lang="en-US" sz="4000" dirty="0" smtClean="0"/>
              <a:t> USB stick</a:t>
            </a:r>
            <a:br>
              <a:rPr lang="en-US" sz="4000" dirty="0" smtClean="0"/>
            </a:br>
            <a:r>
              <a:rPr lang="en-US" sz="4000" dirty="0" smtClean="0"/>
              <a:t>– </a:t>
            </a:r>
            <a:r>
              <a:rPr lang="en-US" sz="4000" dirty="0" err="1" smtClean="0"/>
              <a:t>en</a:t>
            </a:r>
            <a:r>
              <a:rPr lang="en-US" sz="4000" dirty="0" smtClean="0"/>
              <a:t> </a:t>
            </a:r>
            <a:r>
              <a:rPr lang="en-US" sz="4000" dirty="0" err="1" smtClean="0"/>
              <a:t>doet</a:t>
            </a:r>
            <a:r>
              <a:rPr lang="en-US" sz="4000" dirty="0" smtClean="0"/>
              <a:t> je ‘</a:t>
            </a:r>
            <a:r>
              <a:rPr lang="en-US" sz="4000" dirty="0" err="1" smtClean="0"/>
              <a:t>thuis</a:t>
            </a:r>
            <a:r>
              <a:rPr lang="en-US" sz="4000" dirty="0" smtClean="0"/>
              <a:t> NAS’ </a:t>
            </a:r>
            <a:r>
              <a:rPr lang="en-US" sz="4000" dirty="0" err="1" smtClean="0"/>
              <a:t>oplossing</a:t>
            </a:r>
            <a:r>
              <a:rPr lang="en-US" sz="4000" dirty="0" smtClean="0"/>
              <a:t> het </a:t>
            </a:r>
            <a:r>
              <a:rPr lang="en-US" sz="4000" dirty="0" err="1" smtClean="0"/>
              <a:t>ook</a:t>
            </a:r>
            <a:r>
              <a:rPr lang="en-US" sz="4000" dirty="0" smtClean="0"/>
              <a:t> </a:t>
            </a:r>
            <a:r>
              <a:rPr lang="en-US" sz="4000" dirty="0" err="1" smtClean="0"/>
              <a:t>niet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4000" dirty="0" smtClean="0">
                <a:latin typeface="Akkurat Std Italic" panose="02000503000000000000" pitchFamily="2" charset="0"/>
              </a:rPr>
              <a:t>… hoe </a:t>
            </a:r>
            <a:r>
              <a:rPr lang="en-US" sz="4000" dirty="0" err="1" smtClean="0">
                <a:latin typeface="Akkurat Std Italic" panose="02000503000000000000" pitchFamily="2" charset="0"/>
              </a:rPr>
              <a:t>leuk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ik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mijn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eigen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opslagdoosje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ook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US" sz="4000" dirty="0" err="1" smtClean="0">
                <a:latin typeface="Akkurat Std Italic" panose="02000503000000000000" pitchFamily="2" charset="0"/>
              </a:rPr>
              <a:t>vind</a:t>
            </a:r>
            <a:r>
              <a:rPr lang="en-US" sz="4000" dirty="0" smtClean="0">
                <a:latin typeface="Akkurat Std Italic" panose="02000503000000000000" pitchFamily="2" charset="0"/>
              </a:rPr>
              <a:t/>
            </a:r>
            <a:br>
              <a:rPr lang="en-US" sz="4000" dirty="0" smtClean="0">
                <a:latin typeface="Akkurat Std Italic" panose="02000503000000000000" pitchFamily="2" charset="0"/>
              </a:rPr>
            </a:br>
            <a:r>
              <a:rPr lang="en-US" sz="4000" dirty="0" smtClean="0">
                <a:latin typeface="Akkurat Std Italic" panose="02000503000000000000" pitchFamily="2" charset="0"/>
              </a:rPr>
              <a:t>van </a:t>
            </a:r>
            <a:r>
              <a:rPr lang="en-US" sz="4000" dirty="0" err="1" smtClean="0">
                <a:latin typeface="Akkurat Std Italic" panose="02000503000000000000" pitchFamily="2" charset="0"/>
              </a:rPr>
              <a:t>slechts</a:t>
            </a:r>
            <a:r>
              <a:rPr lang="en-US" sz="4000" dirty="0" smtClean="0">
                <a:latin typeface="Akkurat Std Italic" panose="02000503000000000000" pitchFamily="2" charset="0"/>
              </a:rPr>
              <a:t> 15 Watt met 16Terabyte </a:t>
            </a:r>
            <a:r>
              <a:rPr lang="en-US" sz="4000" dirty="0" err="1" smtClean="0">
                <a:latin typeface="Akkurat Std Italic" panose="02000503000000000000" pitchFamily="2" charset="0"/>
              </a:rPr>
              <a:t>voor</a:t>
            </a:r>
            <a:r>
              <a:rPr lang="en-US" sz="4000" dirty="0" smtClean="0">
                <a:latin typeface="Akkurat Std Italic" panose="02000503000000000000" pitchFamily="2" charset="0"/>
              </a:rPr>
              <a:t> </a:t>
            </a:r>
            <a:r>
              <a:rPr lang="en-GB" sz="4000" dirty="0" smtClean="0">
                <a:latin typeface="Akkurat Std Italic" panose="02000503000000000000" pitchFamily="2" charset="0"/>
              </a:rPr>
              <a:t>€ </a:t>
            </a:r>
            <a:r>
              <a:rPr lang="en-US" sz="4000" dirty="0" smtClean="0">
                <a:latin typeface="Akkurat Std Italic" panose="02000503000000000000" pitchFamily="2" charset="0"/>
              </a:rPr>
              <a:t>915 …</a:t>
            </a:r>
            <a:endParaRPr lang="en-US" sz="4000" dirty="0">
              <a:latin typeface="Akkurat Std Italic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0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 </a:t>
            </a:r>
            <a:r>
              <a:rPr lang="en-US" dirty="0" err="1" smtClean="0"/>
              <a:t>z’n</a:t>
            </a:r>
            <a:r>
              <a:rPr lang="en-US" dirty="0" smtClean="0"/>
              <a:t> </a:t>
            </a:r>
            <a:r>
              <a:rPr lang="en-US" dirty="0" err="1" smtClean="0"/>
              <a:t>allen</a:t>
            </a:r>
            <a:r>
              <a:rPr lang="en-US" dirty="0" smtClean="0"/>
              <a:t> parallel is </a:t>
            </a:r>
            <a:r>
              <a:rPr lang="en-US" dirty="0" err="1" smtClean="0"/>
              <a:t>efficienter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3" y="2047421"/>
            <a:ext cx="7146705" cy="40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0" y="2245353"/>
            <a:ext cx="2857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3" y="6268948"/>
            <a:ext cx="9208838" cy="5481739"/>
          </a:xfrm>
          <a:prstGeom prst="rect">
            <a:avLst/>
          </a:prstGeom>
          <a:effectLst>
            <a:glow rad="101600">
              <a:srgbClr val="E3D88A">
                <a:alpha val="60000"/>
              </a:srgb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482640" y="12076779"/>
            <a:ext cx="8538530" cy="1313180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ctr"/>
            <a:r>
              <a:rPr kumimoji="0" lang="en-US" sz="3600" b="1" i="1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zo’n</a:t>
            </a: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 1000 </a:t>
            </a:r>
            <a:r>
              <a:rPr kumimoji="0" lang="en-US" sz="3600" b="1" i="1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jaar</a:t>
            </a: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3600" b="1" i="1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rekenen</a:t>
            </a: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 </a:t>
            </a:r>
            <a:r>
              <a:rPr lang="en-US" sz="3600" dirty="0" err="1">
                <a:solidFill>
                  <a:srgbClr val="6F2575"/>
                </a:solidFill>
              </a:rPr>
              <a:t>voor</a:t>
            </a:r>
            <a:r>
              <a:rPr lang="en-US" sz="3600" dirty="0">
                <a:solidFill>
                  <a:srgbClr val="6F2575"/>
                </a:solidFill>
              </a:rPr>
              <a:t> </a:t>
            </a:r>
            <a:r>
              <a:rPr lang="nl-NL" sz="3600" dirty="0">
                <a:solidFill>
                  <a:srgbClr val="6F2575"/>
                </a:solidFill>
              </a:rPr>
              <a:t>één</a:t>
            </a:r>
            <a:r>
              <a:rPr lang="en-US" sz="3600" dirty="0">
                <a:solidFill>
                  <a:srgbClr val="6F2575"/>
                </a:solidFill>
              </a:rPr>
              <a:t> computer </a:t>
            </a:r>
            <a:r>
              <a:rPr kumimoji="0" lang="en-US" sz="3600" b="1" i="1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aan</a:t>
            </a: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 het </a:t>
            </a:r>
            <a:r>
              <a:rPr kumimoji="0" lang="en-US" sz="3600" b="1" i="1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vergelijkend</a:t>
            </a:r>
            <a:r>
              <a:rPr kumimoji="0" lang="en-US" sz="36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Helvetica Neue"/>
              </a:rPr>
              <a:t> model</a:t>
            </a:r>
            <a:r>
              <a:rPr lang="en-US" sz="3600" dirty="0" smtClean="0">
                <a:solidFill>
                  <a:srgbClr val="6F2575"/>
                </a:solidFill>
              </a:rPr>
              <a:t>!</a:t>
            </a:r>
            <a:endParaRPr kumimoji="0" lang="en-GB" sz="36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sym typeface="Helvetica Neu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401" y="2047421"/>
            <a:ext cx="8631274" cy="575249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16932" y="9758600"/>
            <a:ext cx="16210" cy="2428403"/>
          </a:xfrm>
          <a:prstGeom prst="straightConnector1">
            <a:avLst/>
          </a:prstGeom>
          <a:noFill/>
          <a:ln w="76200" cap="flat">
            <a:solidFill>
              <a:srgbClr val="6F2575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751" y="6346966"/>
            <a:ext cx="6214672" cy="41431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8407" y="10071120"/>
            <a:ext cx="2747339" cy="3333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695" y="12084207"/>
            <a:ext cx="3363420" cy="13057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96751" y="5758569"/>
            <a:ext cx="6214672" cy="6238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885" y="2047421"/>
            <a:ext cx="2114550" cy="2162175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3611070" y="4194936"/>
            <a:ext cx="7155214" cy="7572344"/>
          </a:xfrm>
          <a:custGeom>
            <a:avLst/>
            <a:gdLst>
              <a:gd name="connsiteX0" fmla="*/ 1064302 w 5241740"/>
              <a:gd name="connsiteY0" fmla="*/ 0 h 7390151"/>
              <a:gd name="connsiteX1" fmla="*/ 5231567 w 5241740"/>
              <a:gd name="connsiteY1" fmla="*/ 3552669 h 7390151"/>
              <a:gd name="connsiteX2" fmla="*/ 0 w 5241740"/>
              <a:gd name="connsiteY2" fmla="*/ 7390151 h 7390151"/>
              <a:gd name="connsiteX3" fmla="*/ 0 w 5241740"/>
              <a:gd name="connsiteY3" fmla="*/ 7390151 h 7390151"/>
              <a:gd name="connsiteX0" fmla="*/ 0 w 7102867"/>
              <a:gd name="connsiteY0" fmla="*/ 0 h 7285220"/>
              <a:gd name="connsiteX1" fmla="*/ 7090346 w 7102867"/>
              <a:gd name="connsiteY1" fmla="*/ 3447738 h 7285220"/>
              <a:gd name="connsiteX2" fmla="*/ 1858779 w 7102867"/>
              <a:gd name="connsiteY2" fmla="*/ 7285220 h 7285220"/>
              <a:gd name="connsiteX3" fmla="*/ 1858779 w 7102867"/>
              <a:gd name="connsiteY3" fmla="*/ 7285220 h 7285220"/>
              <a:gd name="connsiteX0" fmla="*/ 0 w 7102867"/>
              <a:gd name="connsiteY0" fmla="*/ 287124 h 7572344"/>
              <a:gd name="connsiteX1" fmla="*/ 7090346 w 7102867"/>
              <a:gd name="connsiteY1" fmla="*/ 3734862 h 7572344"/>
              <a:gd name="connsiteX2" fmla="*/ 1858779 w 7102867"/>
              <a:gd name="connsiteY2" fmla="*/ 7572344 h 7572344"/>
              <a:gd name="connsiteX3" fmla="*/ 1858779 w 7102867"/>
              <a:gd name="connsiteY3" fmla="*/ 7572344 h 7572344"/>
              <a:gd name="connsiteX0" fmla="*/ 0 w 7105077"/>
              <a:gd name="connsiteY0" fmla="*/ 287124 h 7572344"/>
              <a:gd name="connsiteX1" fmla="*/ 7090346 w 7105077"/>
              <a:gd name="connsiteY1" fmla="*/ 3734862 h 7572344"/>
              <a:gd name="connsiteX2" fmla="*/ 1858779 w 7105077"/>
              <a:gd name="connsiteY2" fmla="*/ 7572344 h 7572344"/>
              <a:gd name="connsiteX3" fmla="*/ 1858779 w 7105077"/>
              <a:gd name="connsiteY3" fmla="*/ 7572344 h 7572344"/>
              <a:gd name="connsiteX0" fmla="*/ 0 w 7155214"/>
              <a:gd name="connsiteY0" fmla="*/ 287124 h 7572344"/>
              <a:gd name="connsiteX1" fmla="*/ 7090346 w 7155214"/>
              <a:gd name="connsiteY1" fmla="*/ 3734862 h 7572344"/>
              <a:gd name="connsiteX2" fmla="*/ 1858779 w 7155214"/>
              <a:gd name="connsiteY2" fmla="*/ 7572344 h 7572344"/>
              <a:gd name="connsiteX3" fmla="*/ 1858779 w 7155214"/>
              <a:gd name="connsiteY3" fmla="*/ 7572344 h 75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5214" h="7572344">
                <a:moveTo>
                  <a:pt x="0" y="287124"/>
                </a:moveTo>
                <a:cubicBezTo>
                  <a:pt x="4780612" y="-1025765"/>
                  <a:pt x="6780550" y="2520659"/>
                  <a:pt x="7090346" y="3734862"/>
                </a:cubicBezTo>
                <a:cubicBezTo>
                  <a:pt x="7400142" y="4949065"/>
                  <a:pt x="6748071" y="7022705"/>
                  <a:pt x="1858779" y="7572344"/>
                </a:cubicBezTo>
                <a:lnTo>
                  <a:pt x="1858779" y="7572344"/>
                </a:lnTo>
              </a:path>
            </a:pathLst>
          </a:custGeom>
          <a:noFill/>
          <a:ln w="304800" cap="flat">
            <a:solidFill>
              <a:srgbClr val="E3D88A"/>
            </a:solidFill>
            <a:prstDash val="solid"/>
            <a:round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142150" y="8525439"/>
            <a:ext cx="6046527" cy="943848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1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~1 Petabyte per </a:t>
            </a:r>
            <a:r>
              <a:rPr kumimoji="0" lang="en-US" sz="4800" b="1" i="1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jaar</a:t>
            </a:r>
            <a:endParaRPr kumimoji="0" lang="en-GB" sz="4800" b="1" i="1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1127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Lambda Integrated Facility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2" y="1866275"/>
            <a:ext cx="23699449" cy="11849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822" y="13185385"/>
            <a:ext cx="8210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Imagery: https</a:t>
            </a:r>
            <a:r>
              <a:rPr lang="en-GB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://www.glif.is/publications/maps/</a:t>
            </a:r>
          </a:p>
        </p:txBody>
      </p:sp>
    </p:spTree>
    <p:extLst>
      <p:ext uri="{BB962C8B-B14F-4D97-AF65-F5344CB8AC3E}">
        <p14:creationId xmlns:p14="http://schemas.microsoft.com/office/powerpoint/2010/main" val="156122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Netherlight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48" y="1862677"/>
            <a:ext cx="21058299" cy="11845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143394"/>
            <a:ext cx="8210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Imagery: https</a:t>
            </a:r>
            <a:r>
              <a:rPr lang="en-GB" dirty="0">
                <a:solidFill>
                  <a:schemeClr val="tx1">
                    <a:lumMod val="85000"/>
                  </a:schemeClr>
                </a:solidFill>
              </a:rPr>
              <a:t>://www.glif.is/publications/maps/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337" y="0"/>
            <a:ext cx="2736319" cy="18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4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3022" y="1869701"/>
            <a:ext cx="18587804" cy="1184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Overal</a:t>
            </a:r>
            <a:r>
              <a:rPr lang="en-US" dirty="0" smtClean="0"/>
              <a:t> </a:t>
            </a:r>
            <a:r>
              <a:rPr lang="en-US" dirty="0" err="1" smtClean="0"/>
              <a:t>rekenen</a:t>
            </a:r>
            <a:r>
              <a:rPr lang="en-US" dirty="0" smtClean="0"/>
              <a:t> </a:t>
            </a:r>
            <a:r>
              <a:rPr lang="en-US" dirty="0" smtClean="0"/>
              <a:t>… ‘high-</a:t>
            </a:r>
            <a:r>
              <a:rPr lang="en-US" dirty="0" err="1" smtClean="0"/>
              <a:t>troughput</a:t>
            </a:r>
            <a:r>
              <a:rPr lang="en-US" dirty="0" smtClean="0"/>
              <a:t>’</a:t>
            </a:r>
            <a:endParaRPr lang="en-US" dirty="0" smtClean="0"/>
          </a:p>
        </p:txBody>
      </p:sp>
      <p:pic>
        <p:nvPicPr>
          <p:cNvPr id="4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181" y="12336733"/>
            <a:ext cx="133214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" y="12840789"/>
            <a:ext cx="1458608" cy="544500"/>
          </a:xfrm>
          <a:prstGeom prst="rect">
            <a:avLst/>
          </a:prstGeom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22723" y="10613085"/>
            <a:ext cx="2130391" cy="2051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>In Nederland:</a:t>
            </a:r>
            <a:br>
              <a:rPr lang="en-US" sz="2000" b="0" i="0" dirty="0" smtClean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>De 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sym typeface="Helvetica Neue"/>
              </a:rPr>
              <a:t>National </a:t>
            </a:r>
            <a:b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sym typeface="Helvetica Neue"/>
              </a:rPr>
            </a:b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sym typeface="Helvetica Neue"/>
              </a:rPr>
              <a:t>e-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sym typeface="Helvetica Neue"/>
              </a:rPr>
              <a:t>Infrastructuur</a:t>
            </a: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sym typeface="Helvetica Neue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0" i="0" dirty="0" err="1" smtClean="0">
                <a:solidFill>
                  <a:srgbClr val="E3D88A"/>
                </a:solidFill>
                <a:latin typeface="+mn-lt"/>
              </a:rPr>
              <a:t>gecoordineerd</a:t>
            </a: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> </a:t>
            </a:r>
            <a:br>
              <a:rPr lang="en-US" sz="2000" b="0" i="0" dirty="0" smtClean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>door SURF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E3D88A"/>
                </a:solidFill>
                <a:effectLst/>
                <a:uFillTx/>
                <a:latin typeface="+mn-lt"/>
                <a:sym typeface="Helvetica Neue"/>
              </a:rPr>
              <a:t>www.surf.nl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3022" y="13018373"/>
            <a:ext cx="3347070" cy="697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0" i="0" dirty="0" smtClean="0">
                <a:solidFill>
                  <a:srgbClr val="E3D88A"/>
                </a:solidFill>
                <a:latin typeface="+mn-lt"/>
              </a:rPr>
              <a:t>Imagery: </a:t>
            </a:r>
            <a:r>
              <a:rPr lang="en-US" sz="1600" b="0" i="0" dirty="0" err="1" smtClean="0">
                <a:solidFill>
                  <a:srgbClr val="E3D88A"/>
                </a:solidFill>
                <a:latin typeface="+mn-lt"/>
              </a:rPr>
              <a:t>GridPP</a:t>
            </a:r>
            <a:r>
              <a:rPr lang="en-US" sz="1600" b="0" i="0" dirty="0" smtClean="0">
                <a:solidFill>
                  <a:srgbClr val="E3D88A"/>
                </a:solidFill>
                <a:latin typeface="+mn-lt"/>
              </a:rPr>
              <a:t> Job Monitor</a:t>
            </a:r>
            <a:br>
              <a:rPr lang="en-US" sz="1600" b="0" i="0" dirty="0" smtClean="0">
                <a:solidFill>
                  <a:srgbClr val="E3D88A"/>
                </a:solidFill>
                <a:latin typeface="+mn-lt"/>
              </a:rPr>
            </a:br>
            <a:r>
              <a:rPr lang="en-US" sz="1600" b="0" i="0" dirty="0" smtClean="0">
                <a:solidFill>
                  <a:srgbClr val="E3D88A"/>
                </a:solidFill>
                <a:latin typeface="+mn-lt"/>
              </a:rPr>
              <a:t>by STFC Rutherford Appleton Lab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51383" y="10550748"/>
            <a:ext cx="1785745" cy="14362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0" i="0" dirty="0" err="1" smtClean="0">
                <a:solidFill>
                  <a:srgbClr val="E3D88A"/>
                </a:solidFill>
                <a:latin typeface="+mn-lt"/>
              </a:rPr>
              <a:t>Europees</a:t>
            </a: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/>
            </a:r>
            <a:br>
              <a:rPr lang="en-US" sz="2000" b="0" i="0" dirty="0" smtClean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>HTC Platform</a:t>
            </a:r>
            <a:br>
              <a:rPr lang="en-US" sz="2000" b="0" i="0" dirty="0" smtClean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>door EGI</a:t>
            </a:r>
            <a:br>
              <a:rPr lang="en-US" sz="2000" b="0" i="0" dirty="0" smtClean="0">
                <a:solidFill>
                  <a:srgbClr val="E3D88A"/>
                </a:solidFill>
                <a:latin typeface="+mn-lt"/>
              </a:rPr>
            </a:br>
            <a:r>
              <a:rPr lang="en-US" sz="2000" b="0" i="0" dirty="0" smtClean="0">
                <a:solidFill>
                  <a:srgbClr val="E3D88A"/>
                </a:solidFill>
                <a:latin typeface="+mn-lt"/>
              </a:rPr>
              <a:t>www.egi.eu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E3D88A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3250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Botsingen</a:t>
            </a:r>
            <a:r>
              <a:rPr lang="en-US" dirty="0" smtClean="0"/>
              <a:t> ‘</a:t>
            </a:r>
            <a:r>
              <a:rPr lang="en-US" dirty="0" err="1" smtClean="0"/>
              <a:t>fotograferen</a:t>
            </a:r>
            <a:r>
              <a:rPr lang="en-US" dirty="0" smtClean="0"/>
              <a:t>’?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4" y="3902908"/>
            <a:ext cx="13877808" cy="34872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9705" y="7629994"/>
            <a:ext cx="13326256" cy="3043003"/>
            <a:chOff x="449705" y="5831174"/>
            <a:chExt cx="13326256" cy="3043003"/>
          </a:xfrm>
        </p:grpSpPr>
        <p:pic>
          <p:nvPicPr>
            <p:cNvPr id="4" name="Picture 3" descr="http://davideangheleddu.weebly.com/uploads/3/8/5/5/38555661/3608375_ori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016" y="6481247"/>
              <a:ext cx="3118514" cy="1868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306517" y="6204795"/>
              <a:ext cx="7635103" cy="2421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kkurat Std" panose="02000503000000000000" pitchFamily="2" charset="0"/>
                  <a:sym typeface="Helvetica Neue"/>
                </a:rPr>
                <a:t>ATLAS_RAW_single_event.data</a:t>
              </a:r>
              <a:endParaRPr kumimoji="0" lang="en-US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" panose="02000503000000000000" pitchFamily="2" charset="0"/>
                <a:sym typeface="Helvetica Neue"/>
              </a:endParaRPr>
            </a:p>
            <a:p>
              <a:pPr marL="0" marR="0" indent="0" algn="l" defTabSz="457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i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kkurat Std" panose="02000503000000000000" pitchFamily="2" charset="0"/>
                </a:rPr>
                <a:t>ROD File</a:t>
              </a:r>
            </a:p>
            <a:p>
              <a:pPr marL="0" marR="0" indent="0" algn="l" defTabSz="4572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FillTx/>
                  <a:latin typeface="Akkurat Std" panose="02000503000000000000" pitchFamily="2" charset="0"/>
                  <a:sym typeface="Helvetica Neue"/>
                </a:rPr>
                <a:t>1.60</a:t>
              </a:r>
              <a:r>
                <a:rPr kumimoji="0" lang="en-US" sz="4000" b="1" i="0" u="none" strike="noStrike" cap="none" spc="0" normalizeH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FillTx/>
                  <a:latin typeface="Akkurat Std" panose="02000503000000000000" pitchFamily="2" charset="0"/>
                  <a:sym typeface="Helvetica Neue"/>
                </a:rPr>
                <a:t> MB</a:t>
              </a:r>
              <a:endParaRPr kumimoji="0" lang="en-GB" sz="4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kkurat Std" panose="02000503000000000000" pitchFamily="2" charset="0"/>
                <a:sym typeface="Helvetica Neue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9705" y="5831174"/>
              <a:ext cx="13326256" cy="3043003"/>
            </a:xfrm>
            <a:prstGeom prst="rect">
              <a:avLst/>
            </a:prstGeom>
            <a:noFill/>
            <a:ln w="28575" cap="flat">
              <a:solidFill>
                <a:srgbClr val="6F2575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903808" y="4096111"/>
            <a:ext cx="8245848" cy="882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digitale</a:t>
            </a:r>
            <a:r>
              <a:rPr kumimoji="0" lang="en-US" sz="440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compact-camera, 5MP</a:t>
            </a:r>
            <a:endParaRPr kumimoji="0" lang="en-GB" sz="44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926" y="4978404"/>
            <a:ext cx="2710730" cy="1845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41464" y="7681181"/>
            <a:ext cx="6508192" cy="2913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ATLAS</a:t>
            </a:r>
            <a:r>
              <a:rPr kumimoji="0" lang="en-US" sz="44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detector</a:t>
            </a:r>
            <a:r>
              <a:rPr lang="en-US" sz="4400" i="0" dirty="0">
                <a:solidFill>
                  <a:srgbClr val="6F2575"/>
                </a:solidFill>
                <a:latin typeface="Akkurat Std" panose="02000503000000000000" pitchFamily="2" charset="0"/>
              </a:rPr>
              <a:t>,</a:t>
            </a:r>
            <a:r>
              <a:rPr kumimoji="0" lang="en-US" sz="44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" panose="02000503000000000000" pitchFamily="2" charset="0"/>
                <a:sym typeface="Helvetica Neue"/>
              </a:rPr>
              <a:t> ~88 MP</a:t>
            </a:r>
          </a:p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i="0" baseline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(maar</a:t>
            </a:r>
            <a: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 </a:t>
            </a:r>
            <a:r>
              <a:rPr lang="en-US" sz="4400" i="0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niet</a:t>
            </a:r>
            <a: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 </a:t>
            </a:r>
            <a:r>
              <a:rPr lang="en-US" sz="4400" i="0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alles</a:t>
            </a:r>
            <a: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 </a:t>
            </a:r>
            <a:r>
              <a:rPr lang="en-US" sz="4400" i="0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licht</a:t>
            </a:r>
            <a: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 </a:t>
            </a:r>
            <a:b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</a:br>
            <a:r>
              <a:rPr lang="en-US" sz="4400" i="0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elke</a:t>
            </a:r>
            <a: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 </a:t>
            </a:r>
            <a:r>
              <a:rPr lang="en-US" sz="4400" i="0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keer</a:t>
            </a:r>
            <a: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 op …</a:t>
            </a:r>
            <a:b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</a:br>
            <a:r>
              <a:rPr lang="en-US" sz="4400" i="0" dirty="0" err="1" smtClean="0">
                <a:solidFill>
                  <a:srgbClr val="6F2575"/>
                </a:solidFill>
                <a:latin typeface="Akkurat Std" panose="02000503000000000000" pitchFamily="2" charset="0"/>
              </a:rPr>
              <a:t>gelukkig</a:t>
            </a:r>
            <a:r>
              <a:rPr lang="en-US" sz="4400" i="0" dirty="0" smtClean="0">
                <a:solidFill>
                  <a:srgbClr val="6F2575"/>
                </a:solidFill>
                <a:latin typeface="Akkurat Std" panose="02000503000000000000" pitchFamily="2" charset="0"/>
              </a:rPr>
              <a:t>!)</a:t>
            </a:r>
            <a:endParaRPr kumimoji="0" lang="en-GB" sz="440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4197" y="8380599"/>
            <a:ext cx="3598576" cy="22923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3277989"/>
            <a:ext cx="14144898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r>
              <a:rPr kumimoji="0" lang="en-US" sz="2000" b="1" i="1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Helvetica Neue"/>
              </a:rPr>
              <a:t>aantal</a:t>
            </a:r>
            <a:r>
              <a:rPr kumimoji="0" lang="en-US" sz="2000" b="1" i="1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000" b="1" i="1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Helvetica Neue"/>
              </a:rPr>
              <a:t>detectorelementen</a:t>
            </a:r>
            <a:r>
              <a:rPr kumimoji="0" lang="en-US" sz="2000" b="1" i="1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Helvetica Neue"/>
              </a:rPr>
              <a:t> </a:t>
            </a:r>
            <a:r>
              <a:rPr kumimoji="0" lang="en-US" sz="2000" b="1" i="1" u="none" strike="noStrike" cap="none" spc="0" normalizeH="0" baseline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Helvetica Neue"/>
              </a:rPr>
              <a:t>en</a:t>
            </a:r>
            <a:r>
              <a:rPr kumimoji="0" lang="en-US" sz="2000" b="1" i="1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sym typeface="Helvetica Neue"/>
              </a:rPr>
              <a:t> raw data size: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https://cds.cern.ch/record/1457044/files/ATLAS%20fact%20sheet.pdf</a:t>
            </a:r>
            <a:endParaRPr kumimoji="0" lang="en-GB" sz="2000" b="1" i="1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8291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 is het internet? Meer </a:t>
            </a:r>
            <a:r>
              <a:rPr lang="en-US" dirty="0" err="1" smtClean="0"/>
              <a:t>dan</a:t>
            </a:r>
            <a:r>
              <a:rPr lang="en-US" dirty="0" smtClean="0"/>
              <a:t> web?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707725" y="13101638"/>
            <a:ext cx="676275" cy="606425"/>
          </a:xfrm>
        </p:spPr>
        <p:txBody>
          <a:bodyPr/>
          <a:lstStyle/>
          <a:p>
            <a:fld id="{86CB4B4D-7CA3-9044-876B-883B54F8677D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15" y="2596148"/>
            <a:ext cx="16484836" cy="9607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64" y="2198586"/>
            <a:ext cx="14941685" cy="112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0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3367360"/>
            <a:ext cx="13011150" cy="865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16" y="3384279"/>
            <a:ext cx="13002768" cy="865632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175693"/>
              </p:ext>
            </p:extLst>
          </p:nvPr>
        </p:nvGraphicFramePr>
        <p:xfrm>
          <a:off x="14359954" y="3383960"/>
          <a:ext cx="4333875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PHOTO-PAINT" r:id="rId5" imgW="4334040" imgH="4254840" progId="CorelPHOTOPAINT.Image.16">
                  <p:embed/>
                </p:oleObj>
              </mc:Choice>
              <mc:Fallback>
                <p:oleObj name="PHOTO-PAINT" r:id="rId5" imgW="4334040" imgH="4254840" progId="CorelPHOTOPAINT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59954" y="3383960"/>
                        <a:ext cx="4333875" cy="425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 pixel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sporen</a:t>
            </a:r>
            <a:r>
              <a:rPr lang="en-US" dirty="0" smtClean="0"/>
              <a:t>: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rekenen</a:t>
            </a:r>
            <a:r>
              <a:rPr lang="en-US" dirty="0" smtClean="0"/>
              <a:t>!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13315890"/>
            <a:ext cx="17598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Display of a proton-proton collision event recorded by ATLAS on 3 June 2015, with the first LHC stable beams at a collision energy of 13 </a:t>
            </a:r>
            <a:r>
              <a:rPr lang="en-GB" sz="2000" dirty="0" err="1">
                <a:solidFill>
                  <a:schemeClr val="tx1">
                    <a:lumMod val="50000"/>
                  </a:schemeClr>
                </a:solidFill>
              </a:rPr>
              <a:t>TeV</a:t>
            </a:r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2596" y="2251912"/>
            <a:ext cx="20697974" cy="7591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~ 10 </a:t>
            </a:r>
            <a:r>
              <a:rPr kumimoji="0" lang="en-US" sz="3600" b="0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seconden</a:t>
            </a: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rekenen</a:t>
            </a: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60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 </a:t>
            </a:r>
            <a:r>
              <a:rPr kumimoji="0" lang="en-US" sz="3600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gebeurtenis</a:t>
            </a:r>
            <a:r>
              <a:rPr kumimoji="0" lang="en-US" sz="360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voor</a:t>
            </a: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600" b="0" i="1" u="none" strike="noStrike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een</a:t>
            </a: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ATLAS event</a:t>
            </a:r>
            <a:r>
              <a:rPr kumimoji="0" lang="en-US" sz="3600" b="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met ‘jets’ met </a:t>
            </a:r>
            <a:r>
              <a:rPr kumimoji="0" lang="en-US" sz="3600" b="0" i="1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daarin</a:t>
            </a:r>
            <a:r>
              <a:rPr kumimoji="0" lang="en-US" sz="3600" b="0" i="1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~30 </a:t>
            </a:r>
            <a:r>
              <a:rPr kumimoji="0" lang="en-US" sz="3600" b="0" i="1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botsingen</a:t>
            </a:r>
            <a:endParaRPr kumimoji="0" lang="en-GB" sz="36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900708"/>
            <a:ext cx="21462864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Event processing time: v19.0.1.1 as per Jovan </a:t>
            </a:r>
            <a:r>
              <a:rPr lang="en-GB" sz="2000" dirty="0" err="1">
                <a:solidFill>
                  <a:schemeClr val="tx1">
                    <a:lumMod val="50000"/>
                  </a:schemeClr>
                </a:solidFill>
              </a:rPr>
              <a:t>Mitrevski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 and 2015 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 J</a:t>
            </a:r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. Phys.: Conf. </a:t>
            </a:r>
            <a:r>
              <a:rPr lang="en-GB" sz="2000" dirty="0" smtClean="0">
                <a:solidFill>
                  <a:schemeClr val="tx1">
                    <a:lumMod val="50000"/>
                  </a:schemeClr>
                </a:solidFill>
              </a:rPr>
              <a:t>Ser. 664 072034 </a:t>
            </a:r>
            <a:r>
              <a:rPr kumimoji="0" lang="en-US" sz="2000" b="1" i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sym typeface="Helvetica Neue"/>
              </a:rPr>
              <a:t>(CHEP2015)</a:t>
            </a:r>
            <a:endParaRPr kumimoji="0" lang="en-GB" sz="2000" b="1" i="1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sym typeface="Helvetica Neue"/>
            </a:endParaRPr>
          </a:p>
        </p:txBody>
      </p:sp>
      <p:pic>
        <p:nvPicPr>
          <p:cNvPr id="14" name="Picture 13" descr="http://davideangheleddu.weebly.com/uploads/3/8/5/5/38555661/3608375_or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3011094"/>
            <a:ext cx="16160581" cy="968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0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Maar het is </a:t>
            </a:r>
            <a:r>
              <a:rPr lang="en-US" dirty="0" err="1" smtClean="0"/>
              <a:t>wel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zoeken</a:t>
            </a:r>
            <a:r>
              <a:rPr lang="en-US" dirty="0" smtClean="0"/>
              <a:t> …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4" name="Picture 4" descr="NeedleHay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13060"/>
          <a:stretch>
            <a:fillRect/>
          </a:stretch>
        </p:blipFill>
        <p:spPr bwMode="auto">
          <a:xfrm>
            <a:off x="0" y="1870725"/>
            <a:ext cx="15243133" cy="1183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188970" y="9101572"/>
            <a:ext cx="14439953" cy="4247317"/>
          </a:xfrm>
          <a:prstGeom prst="rect">
            <a:avLst/>
          </a:prstGeom>
          <a:solidFill>
            <a:srgbClr val="0066FF">
              <a:alpha val="75000"/>
            </a:srgbClr>
          </a:solidFill>
          <a:ln w="1587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54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Selectie interessante gebeurtenissen uit ‘achtergrond’ van 1 op 10</a:t>
            </a:r>
            <a:r>
              <a:rPr lang="nl-NL" altLang="en-US" sz="5400" baseline="300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13</a:t>
            </a:r>
            <a:r>
              <a:rPr lang="nl-NL" altLang="en-US" sz="5400" dirty="0">
                <a:solidFill>
                  <a:srgbClr val="06B2C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Italic" panose="02000503000000000000" pitchFamily="2" charset="0"/>
              </a:rPr>
              <a:t> gebeurtenissen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- </a:t>
            </a:r>
            <a: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dit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is equivalent met zoeken van </a:t>
            </a:r>
            <a: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/>
            </a:r>
            <a:b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</a:br>
            <a: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	1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persoon op 1000 </a:t>
            </a:r>
            <a: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wereldpopulaties</a:t>
            </a:r>
            <a:endParaRPr lang="nl-NL" altLang="en-US" sz="5400" b="0" i="0" dirty="0">
              <a:solidFill>
                <a:srgbClr val="E3D88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kkurat Std Bold" panose="02000803000000000000" pitchFamily="2" charset="0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Char char="-"/>
            </a:pPr>
            <a: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 oftewel </a:t>
            </a:r>
            <a:r>
              <a:rPr lang="en-US" altLang="en-US" sz="5400" b="0" i="0" dirty="0" err="1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éé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n </a:t>
            </a:r>
            <a:r>
              <a:rPr lang="nl-NL" altLang="en-US" sz="5400" b="0" i="0" dirty="0" smtClean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speld </a:t>
            </a:r>
            <a:r>
              <a:rPr lang="nl-NL" altLang="en-US" sz="5400" b="0" i="0" dirty="0">
                <a:solidFill>
                  <a:srgbClr val="E3D88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kkurat Std Bold" panose="02000803000000000000" pitchFamily="2" charset="0"/>
              </a:rPr>
              <a:t>in 20 miljoen hooibergen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844603" y="2092559"/>
            <a:ext cx="8539397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Zachte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botsingen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           10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8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</a:rPr>
              <a:t>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</a:rPr>
              <a:t>W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</a:rPr>
              <a:t>±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MT Extra" panose="05050102010205020202" pitchFamily="18" charset="2"/>
              </a:rPr>
              <a:t>e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MT Extra" panose="05050102010205020202" pitchFamily="18" charset="2"/>
              </a:rPr>
              <a:t>±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	</a:t>
            </a:r>
            <a:r>
              <a:rPr lang="en-US" altLang="en-US" sz="4400" b="0" dirty="0" smtClean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					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15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</a:rPr>
              <a:t>Z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</a:rPr>
              <a:t>0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e</a:t>
            </a:r>
            <a:r>
              <a:rPr lang="en-US" altLang="en-US" sz="4400" b="0" baseline="3000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+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e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-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</a:t>
            </a:r>
            <a:r>
              <a:rPr lang="en-US" altLang="en-US" sz="4400" b="0" dirty="0" smtClean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					1</a:t>
            </a:r>
            <a:endParaRPr lang="en-US" altLang="en-US" sz="4400" b="0" baseline="3000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Top-anti-top quarks	</a:t>
            </a:r>
            <a:r>
              <a:rPr lang="en-US" altLang="en-US" sz="4400" b="0" dirty="0" smtClean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1</a:t>
            </a:r>
            <a:endParaRPr lang="en-US" altLang="en-US" sz="4400" b="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bb +X		</a:t>
            </a:r>
            <a:r>
              <a:rPr lang="en-US" altLang="en-US" sz="4400" b="0" dirty="0" smtClean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						10</a:t>
            </a:r>
            <a:r>
              <a:rPr lang="en-US" altLang="en-US" sz="4400" b="0" baseline="30000" dirty="0" smtClean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3</a:t>
            </a:r>
            <a:endParaRPr lang="en-US" altLang="en-US" sz="4400" b="0" baseline="3000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QCD jets, </a:t>
            </a:r>
            <a:r>
              <a:rPr lang="en-US" altLang="en-US" sz="4400" b="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p</a:t>
            </a:r>
            <a:r>
              <a:rPr lang="en-US" altLang="en-US" sz="4400" b="0" baseline="-25000" dirty="0" err="1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T</a:t>
            </a:r>
            <a:r>
              <a:rPr lang="en-US" altLang="en-US" sz="4400" b="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&gt;150 GeV	10</a:t>
            </a:r>
            <a:r>
              <a:rPr lang="en-US" altLang="en-US" sz="4400" b="0" baseline="30000" dirty="0">
                <a:solidFill>
                  <a:schemeClr val="tx1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2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 b="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nl-NL" altLang="en-US" sz="4400" b="0" dirty="0">
              <a:solidFill>
                <a:schemeClr val="tx1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844603" y="6783212"/>
            <a:ext cx="7784320" cy="830997"/>
          </a:xfrm>
          <a:prstGeom prst="rect">
            <a:avLst/>
          </a:prstGeom>
          <a:solidFill>
            <a:srgbClr val="E3D88A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0" dirty="0">
                <a:solidFill>
                  <a:srgbClr val="6F2575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Higgs </a:t>
            </a:r>
            <a:r>
              <a:rPr lang="en-US" altLang="en-US" sz="4800" b="0" dirty="0" err="1">
                <a:solidFill>
                  <a:srgbClr val="6F2575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deeltje</a:t>
            </a:r>
            <a:r>
              <a:rPr lang="en-US" altLang="en-US" sz="4800" b="0" dirty="0">
                <a:solidFill>
                  <a:srgbClr val="6F2575"/>
                </a:solidFill>
                <a:latin typeface="Maiandra GD" panose="020E0502030308020204" pitchFamily="34" charset="0"/>
                <a:sym typeface="Symbol" panose="05050102010706020507" pitchFamily="18" charset="2"/>
              </a:rPr>
              <a:t>: ~ 1 per dag</a:t>
            </a:r>
            <a:endParaRPr lang="nl-NL" altLang="en-US" sz="4800" b="0" dirty="0">
              <a:solidFill>
                <a:srgbClr val="6F2575"/>
              </a:solidFill>
              <a:latin typeface="Maiandra GD" panose="020E0502030308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52486" y="8578861"/>
            <a:ext cx="4076437" cy="5745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event rates from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LHC Run 1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8254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336" y="7817766"/>
            <a:ext cx="4627689" cy="5615681"/>
          </a:xfrm>
          <a:prstGeom prst="rect">
            <a:avLst/>
          </a:prstGeom>
        </p:spPr>
      </p:pic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vind</a:t>
            </a:r>
            <a:r>
              <a:rPr lang="en-US" dirty="0" smtClean="0"/>
              <a:t> je ‘</a:t>
            </a:r>
            <a:r>
              <a:rPr lang="en-US" dirty="0" err="1" smtClean="0"/>
              <a:t>interessante</a:t>
            </a:r>
            <a:r>
              <a:rPr lang="en-US" dirty="0" smtClean="0"/>
              <a:t>’ events?</a:t>
            </a:r>
            <a:endParaRPr lang="en-GB" dirty="0"/>
          </a:p>
        </p:txBody>
      </p:sp>
      <p:pic>
        <p:nvPicPr>
          <p:cNvPr id="4" name="hardinteract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5613" y="3941902"/>
            <a:ext cx="5256366" cy="1729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Group 23"/>
          <p:cNvGrpSpPr/>
          <p:nvPr/>
        </p:nvGrpSpPr>
        <p:grpSpPr>
          <a:xfrm>
            <a:off x="1656466" y="2659542"/>
            <a:ext cx="4387287" cy="931635"/>
            <a:chOff x="2305613" y="2471635"/>
            <a:chExt cx="4162279" cy="724855"/>
          </a:xfrm>
        </p:grpSpPr>
        <p:sp>
          <p:nvSpPr>
            <p:cNvPr id="6" name="Shape 308"/>
            <p:cNvSpPr/>
            <p:nvPr/>
          </p:nvSpPr>
          <p:spPr>
            <a:xfrm>
              <a:off x="2378311" y="2539900"/>
              <a:ext cx="4089581" cy="656590"/>
            </a:xfrm>
            <a:prstGeom prst="rect">
              <a:avLst/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40" marR="40640" defTabSz="914400">
                <a:buClr>
                  <a:srgbClr val="000000"/>
                </a:buClr>
                <a:buFont typeface="Arial"/>
                <a:defRPr sz="1600" b="1" i="1">
                  <a:uFill>
                    <a:solidFill>
                      <a:srgbClr val="000000"/>
                    </a:solidFill>
                  </a:u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sz="3600" kern="0">
                  <a:solidFill>
                    <a:srgbClr val="000000"/>
                  </a:solidFill>
                </a:rPr>
                <a:t>40 miljoen / seconde</a:t>
              </a:r>
            </a:p>
          </p:txBody>
        </p:sp>
        <p:pic>
          <p:nvPicPr>
            <p:cNvPr id="7" name="Picture 6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05613" y="2471635"/>
              <a:ext cx="4042824" cy="663300"/>
            </a:xfrm>
            <a:prstGeom prst="rect">
              <a:avLst/>
            </a:prstGeom>
            <a:effectLst/>
          </p:spPr>
        </p:pic>
      </p:grpSp>
      <p:grpSp>
        <p:nvGrpSpPr>
          <p:cNvPr id="8" name="Group 314"/>
          <p:cNvGrpSpPr/>
          <p:nvPr/>
        </p:nvGrpSpPr>
        <p:grpSpPr>
          <a:xfrm>
            <a:off x="10441445" y="1924197"/>
            <a:ext cx="10308089" cy="4641984"/>
            <a:chOff x="-45202" y="0"/>
            <a:chExt cx="5753185" cy="2590800"/>
          </a:xfrm>
        </p:grpSpPr>
        <p:pic>
          <p:nvPicPr>
            <p:cNvPr id="9" name="ATLAS_Silver_White_MK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39082" y="0"/>
              <a:ext cx="5168901" cy="2590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" name="Group 313"/>
            <p:cNvGrpSpPr/>
            <p:nvPr/>
          </p:nvGrpSpPr>
          <p:grpSpPr>
            <a:xfrm rot="20880000">
              <a:off x="13948" y="1201678"/>
              <a:ext cx="795338" cy="652599"/>
              <a:chOff x="0" y="0"/>
              <a:chExt cx="795337" cy="652597"/>
            </a:xfrm>
          </p:grpSpPr>
          <p:sp>
            <p:nvSpPr>
              <p:cNvPr id="11" name="Shape 312"/>
              <p:cNvSpPr/>
              <p:nvPr/>
            </p:nvSpPr>
            <p:spPr>
              <a:xfrm>
                <a:off x="38100" y="38167"/>
                <a:ext cx="719138" cy="576264"/>
              </a:xfrm>
              <a:prstGeom prst="rightArrow">
                <a:avLst>
                  <a:gd name="adj1" fmla="val 50000"/>
                  <a:gd name="adj2" fmla="val 31198"/>
                </a:avLst>
              </a:prstGeom>
              <a:solidFill>
                <a:srgbClr val="A8D6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40" marR="40640" fontAlgn="auto" hangingPunct="0">
                  <a:spcBef>
                    <a:spcPts val="0"/>
                  </a:spcBef>
                  <a:spcAft>
                    <a:spcPts val="0"/>
                  </a:spcAft>
                  <a:defRPr sz="1600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800" ker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/>
              <p:cNvPicPr>
                <a:picLocks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795338" cy="65259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1350226" y="6993898"/>
            <a:ext cx="5537791" cy="6304912"/>
            <a:chOff x="1350226" y="6993898"/>
            <a:chExt cx="5537791" cy="6304912"/>
          </a:xfrm>
        </p:grpSpPr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2088573"/>
                </p:ext>
              </p:extLst>
            </p:nvPr>
          </p:nvGraphicFramePr>
          <p:xfrm>
            <a:off x="1437868" y="8552408"/>
            <a:ext cx="3505200" cy="342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PHOTO-PAINT" r:id="rId9" imgW="3504960" imgH="3429000" progId="CorelPHOTOPAINT.Image.16">
                    <p:embed/>
                  </p:oleObj>
                </mc:Choice>
                <mc:Fallback>
                  <p:oleObj name="PHOTO-PAINT" r:id="rId9" imgW="3504960" imgH="3429000" progId="CorelPHOTOPAINT.Image.16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37868" y="8552408"/>
                          <a:ext cx="3505200" cy="342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22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350226" y="8486119"/>
              <a:ext cx="3640773" cy="3561585"/>
            </a:xfrm>
            <a:prstGeom prst="rect">
              <a:avLst/>
            </a:prstGeom>
            <a:effectLst/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21120000">
              <a:off x="1646039" y="11296384"/>
              <a:ext cx="2074825" cy="2002426"/>
            </a:xfrm>
            <a:prstGeom prst="rect">
              <a:avLst/>
            </a:prstGeom>
            <a:effectLst>
              <a:outerShdw blurRad="50800" dist="38100" dir="2700000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7" name="Group 325"/>
            <p:cNvGrpSpPr/>
            <p:nvPr/>
          </p:nvGrpSpPr>
          <p:grpSpPr>
            <a:xfrm>
              <a:off x="2541843" y="6993898"/>
              <a:ext cx="4346174" cy="1751055"/>
              <a:chOff x="-50800" y="-50800"/>
              <a:chExt cx="2425699" cy="977302"/>
            </a:xfrm>
          </p:grpSpPr>
          <p:pic>
            <p:nvPicPr>
              <p:cNvPr id="18" name="Picture 17"/>
              <p:cNvPicPr>
                <a:picLocks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-50800" y="-50800"/>
                <a:ext cx="2385244" cy="977303"/>
              </a:xfrm>
              <a:prstGeom prst="rect">
                <a:avLst/>
              </a:prstGeom>
              <a:effectLst/>
            </p:spPr>
          </p:pic>
          <p:sp>
            <p:nvSpPr>
              <p:cNvPr id="19" name="Shape 324"/>
              <p:cNvSpPr/>
              <p:nvPr/>
            </p:nvSpPr>
            <p:spPr>
              <a:xfrm>
                <a:off x="50110" y="70178"/>
                <a:ext cx="2324790" cy="5557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marL="49990" marR="49990" defTabSz="914400">
                  <a:buClr>
                    <a:srgbClr val="000000"/>
                  </a:buClr>
                  <a:buFont typeface="Arial"/>
                  <a:defRPr sz="1600" b="1">
                    <a:uFill>
                      <a:solidFill>
                        <a:srgbClr val="000000"/>
                      </a:solidFill>
                    </a:uFill>
                    <a:latin typeface="Candara"/>
                    <a:ea typeface="Candara"/>
                    <a:cs typeface="Candara"/>
                    <a:sym typeface="Candara"/>
                  </a:defRPr>
                </a:lvl1pPr>
              </a:lstStyle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sz="3200" kern="0" dirty="0" err="1">
                    <a:solidFill>
                      <a:srgbClr val="000000"/>
                    </a:solidFill>
                  </a:rPr>
                  <a:t>Analyse</a:t>
                </a:r>
                <a:r>
                  <a:rPr sz="3200" kern="0" dirty="0">
                    <a:solidFill>
                      <a:srgbClr val="000000"/>
                    </a:solidFill>
                  </a:rPr>
                  <a:t> van </a:t>
                </a:r>
                <a:r>
                  <a:rPr sz="3200" kern="0" dirty="0" err="1">
                    <a:solidFill>
                      <a:srgbClr val="000000"/>
                    </a:solidFill>
                  </a:rPr>
                  <a:t>botsingen</a:t>
                </a:r>
                <a:r>
                  <a:rPr sz="3200" kern="0" dirty="0">
                    <a:solidFill>
                      <a:srgbClr val="000000"/>
                    </a:solidFill>
                  </a:rPr>
                  <a:t> door </a:t>
                </a:r>
                <a:r>
                  <a:rPr sz="3200" kern="0" dirty="0" err="1">
                    <a:solidFill>
                      <a:srgbClr val="000000"/>
                    </a:solidFill>
                  </a:rPr>
                  <a:t>promovendi</a:t>
                </a:r>
                <a:endParaRPr sz="3200" kern="0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25" name="JiveXML_0_00050-win_W-proj_YX-2006-10-16-08-37-06.png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7757771" y="7549388"/>
            <a:ext cx="6129584" cy="60442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Shape 329"/>
          <p:cNvSpPr/>
          <p:nvPr/>
        </p:nvSpPr>
        <p:spPr>
          <a:xfrm>
            <a:off x="17757772" y="7364507"/>
            <a:ext cx="5656056" cy="1210588"/>
          </a:xfrm>
          <a:prstGeom prst="rect">
            <a:avLst/>
          </a:prstGeom>
          <a:solidFill>
            <a:srgbClr val="D4FE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4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Trigger </a:t>
            </a:r>
            <a:r>
              <a:rPr sz="2400" b="1" i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systeem</a:t>
            </a:r>
            <a:r>
              <a:rPr sz="24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lang="en-US" sz="24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/>
            </a:r>
            <a:br>
              <a:rPr lang="en-US" sz="24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</a:br>
            <a:r>
              <a:rPr sz="2400" b="1" i="1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selecteert</a:t>
            </a:r>
            <a:r>
              <a:rPr sz="24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 </a:t>
            </a:r>
            <a:r>
              <a:rPr sz="24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600 Hz</a:t>
            </a:r>
          </a:p>
          <a:p>
            <a:pPr marL="40640" marR="40640" algn="ctr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1" i="1">
                <a:uFill>
                  <a:solidFill>
                    <a:srgbClr val="000000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r>
              <a:rPr sz="2400" b="1" i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~ 1 GB/s </a:t>
            </a:r>
            <a:r>
              <a:rPr sz="2400" b="1" i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rPr>
              <a:t>data</a:t>
            </a:r>
            <a:endParaRPr sz="2400" b="1" i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kkurat Std Italic" panose="02000503000000000000" pitchFamily="2" charset="0"/>
              <a:ea typeface="Candara"/>
              <a:cs typeface="Candara"/>
              <a:sym typeface="Candara"/>
            </a:endParaRPr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757772" y="7295584"/>
            <a:ext cx="5731484" cy="1319782"/>
          </a:xfrm>
          <a:prstGeom prst="rect">
            <a:avLst/>
          </a:prstGeom>
          <a:effectLst/>
        </p:spPr>
      </p:pic>
      <p:grpSp>
        <p:nvGrpSpPr>
          <p:cNvPr id="27" name="Group 333"/>
          <p:cNvGrpSpPr/>
          <p:nvPr/>
        </p:nvGrpSpPr>
        <p:grpSpPr>
          <a:xfrm rot="20340000">
            <a:off x="19488865" y="5972828"/>
            <a:ext cx="1297251" cy="1427867"/>
            <a:chOff x="0" y="0"/>
            <a:chExt cx="724024" cy="796925"/>
          </a:xfrm>
        </p:grpSpPr>
        <p:sp>
          <p:nvSpPr>
            <p:cNvPr id="28" name="Shape 332"/>
            <p:cNvSpPr/>
            <p:nvPr/>
          </p:nvSpPr>
          <p:spPr>
            <a:xfrm>
              <a:off x="38162" y="38100"/>
              <a:ext cx="647701" cy="72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20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" name="Picture 28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724025" cy="796925"/>
            </a:xfrm>
            <a:prstGeom prst="rect">
              <a:avLst/>
            </a:prstGeom>
            <a:effectLst/>
          </p:spPr>
        </p:pic>
      </p:grpSp>
      <p:grpSp>
        <p:nvGrpSpPr>
          <p:cNvPr id="33" name="Group 337"/>
          <p:cNvGrpSpPr/>
          <p:nvPr/>
        </p:nvGrpSpPr>
        <p:grpSpPr>
          <a:xfrm rot="20400000">
            <a:off x="14956226" y="10516904"/>
            <a:ext cx="1691636" cy="1303110"/>
            <a:chOff x="0" y="0"/>
            <a:chExt cx="944139" cy="727295"/>
          </a:xfrm>
        </p:grpSpPr>
        <p:sp>
          <p:nvSpPr>
            <p:cNvPr id="38" name="Shape 336"/>
            <p:cNvSpPr/>
            <p:nvPr/>
          </p:nvSpPr>
          <p:spPr>
            <a:xfrm>
              <a:off x="38100" y="38170"/>
              <a:ext cx="867940" cy="650956"/>
            </a:xfrm>
            <a:prstGeom prst="leftArrow">
              <a:avLst>
                <a:gd name="adj1" fmla="val 50000"/>
                <a:gd name="adj2" fmla="val 33167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8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Picture 38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-1"/>
              <a:ext cx="944140" cy="727297"/>
            </a:xfrm>
            <a:prstGeom prst="rect">
              <a:avLst/>
            </a:prstGeom>
            <a:effectLst/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541" y="4880497"/>
            <a:ext cx="2857647" cy="191144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913" y="11014317"/>
            <a:ext cx="2857647" cy="191144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19" y="10250691"/>
            <a:ext cx="2857647" cy="1917799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-1058" y="13330064"/>
            <a:ext cx="9802363" cy="482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diagram: 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from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Frank Linde; images: ATLAS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 collaboration, Nikhef. And s</a:t>
            </a:r>
            <a:r>
              <a:rPr lang="en-US" sz="1800" b="0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orry for the AVG-blur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078432" y="7708490"/>
            <a:ext cx="4030248" cy="2807110"/>
            <a:chOff x="12078432" y="7708490"/>
            <a:chExt cx="4030248" cy="2807110"/>
          </a:xfrm>
        </p:grpSpPr>
        <p:sp>
          <p:nvSpPr>
            <p:cNvPr id="36" name="Shape 339"/>
            <p:cNvSpPr/>
            <p:nvPr/>
          </p:nvSpPr>
          <p:spPr>
            <a:xfrm>
              <a:off x="12181191" y="7757026"/>
              <a:ext cx="3909942" cy="2664007"/>
            </a:xfrm>
            <a:prstGeom prst="roundRect">
              <a:avLst>
                <a:gd name="adj" fmla="val 8065"/>
              </a:avLst>
            </a:prstGeom>
            <a:solidFill>
              <a:srgbClr val="D4E3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kern="0" dirty="0" err="1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Classificatie</a:t>
              </a:r>
              <a:r>
                <a:rPr lang="en-US" sz="2400" b="0" i="0" kern="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 van </a:t>
              </a:r>
              <a:r>
                <a:rPr lang="en-US" sz="2400" b="0" i="0" kern="0" dirty="0" err="1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deeltjes</a:t>
              </a:r>
              <a:r>
                <a:rPr lang="en-US" sz="2400" b="0" i="0" kern="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 in de </a:t>
              </a:r>
              <a:r>
                <a:rPr lang="en-US" sz="2400" b="0" i="0" kern="0" dirty="0" err="1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botsingen</a:t>
              </a:r>
              <a:r>
                <a:rPr lang="en-US" sz="2400" b="0" i="0" kern="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 Bold" panose="02000803000000000000" pitchFamily="2" charset="0"/>
                  <a:ea typeface="Candara"/>
                  <a:cs typeface="Candara"/>
                  <a:sym typeface="Candara"/>
                </a:rPr>
                <a:t>:</a:t>
              </a:r>
            </a:p>
            <a:p>
              <a:pPr marL="383540" marR="40640" indent="-34290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 smtClean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electronen</a:t>
              </a:r>
              <a:endParaRPr lang="en-US" sz="2400" b="0" i="0" dirty="0" smtClean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0" marR="40640" indent="-34290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err="1" smtClean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muonen</a:t>
              </a:r>
              <a:endParaRPr lang="en-US" sz="2400" b="0" i="0" dirty="0" smtClean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0" marR="40640" indent="-34290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dirty="0" smtClean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jets van </a:t>
              </a:r>
              <a:r>
                <a:rPr lang="en-US" sz="2400" b="0" i="0" dirty="0" err="1" smtClean="0"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hadronen</a:t>
              </a:r>
              <a:endParaRPr lang="en-US" sz="2400" b="0" i="0" dirty="0" smtClean="0"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  <a:p>
              <a:pPr marL="383540" marR="40640" indent="-34290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2400" b="0" i="0" kern="0" dirty="0" smtClean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kkurat Std Italic" panose="02000503000000000000" pitchFamily="2" charset="0"/>
                  <a:ea typeface="Candara"/>
                  <a:cs typeface="Candara"/>
                  <a:sym typeface="Candara"/>
                </a:rPr>
                <a:t>…</a:t>
              </a:r>
              <a:endParaRPr sz="2400" b="0" i="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kkurat Std Italic" panose="02000503000000000000" pitchFamily="2" charset="0"/>
                <a:ea typeface="Candara"/>
                <a:cs typeface="Candara"/>
                <a:sym typeface="Candara"/>
              </a:endParaRPr>
            </a:p>
          </p:txBody>
        </p:sp>
        <p:pic>
          <p:nvPicPr>
            <p:cNvPr id="37" name="Picture 36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2078432" y="7708490"/>
              <a:ext cx="4030248" cy="2807110"/>
            </a:xfrm>
            <a:prstGeom prst="rect">
              <a:avLst/>
            </a:prstGeom>
            <a:effectLst/>
          </p:spPr>
        </p:pic>
      </p:grpSp>
      <p:grpSp>
        <p:nvGrpSpPr>
          <p:cNvPr id="15" name="Group 320"/>
          <p:cNvGrpSpPr/>
          <p:nvPr/>
        </p:nvGrpSpPr>
        <p:grpSpPr>
          <a:xfrm rot="1680000">
            <a:off x="4379344" y="10353421"/>
            <a:ext cx="1683859" cy="1297279"/>
            <a:chOff x="0" y="0"/>
            <a:chExt cx="939800" cy="724040"/>
          </a:xfrm>
        </p:grpSpPr>
        <p:sp>
          <p:nvSpPr>
            <p:cNvPr id="20" name="Shape 319"/>
            <p:cNvSpPr/>
            <p:nvPr/>
          </p:nvSpPr>
          <p:spPr>
            <a:xfrm>
              <a:off x="38100" y="38170"/>
              <a:ext cx="863601" cy="647701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A8D6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40" marR="40640" fontAlgn="auto" hangingPunct="0">
                <a:spcBef>
                  <a:spcPts val="0"/>
                </a:spcBef>
                <a:spcAft>
                  <a:spcPts val="0"/>
                </a:spcAft>
                <a:defRPr sz="1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18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Picture 20"/>
            <p:cNvPicPr>
              <a:picLocks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-1"/>
              <a:ext cx="939801" cy="72404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26320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77" y="5747176"/>
            <a:ext cx="5335339" cy="30995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93906" y="4418462"/>
            <a:ext cx="11900848" cy="6694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39" y="9484978"/>
            <a:ext cx="4107113" cy="4107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Mega, Giga, </a:t>
            </a:r>
            <a:r>
              <a:rPr lang="en-US" dirty="0" err="1" smtClean="0"/>
              <a:t>Tera</a:t>
            </a:r>
            <a:r>
              <a:rPr lang="en-US" dirty="0" smtClean="0"/>
              <a:t>, … </a:t>
            </a:r>
            <a:r>
              <a:rPr lang="en-US" dirty="0" err="1" smtClean="0"/>
              <a:t>en</a:t>
            </a:r>
            <a:r>
              <a:rPr lang="en-US" dirty="0" smtClean="0"/>
              <a:t> Peta byte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2" y="3648532"/>
            <a:ext cx="4909545" cy="3268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422" y="2251521"/>
            <a:ext cx="8658142" cy="119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1 Megabyte, MB			= 1 000 000 bytes</a:t>
            </a:r>
            <a:b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[</a:t>
            </a:r>
            <a:r>
              <a:rPr lang="en-GB" sz="3200" b="0" i="0" dirty="0" err="1" smtClean="0">
                <a:latin typeface="Akkurat Std Bold" panose="02000803000000000000" pitchFamily="2" charset="0"/>
              </a:rPr>
              <a:t>en</a:t>
            </a:r>
            <a:r>
              <a:rPr lang="en-GB" sz="3200" b="0" i="0" dirty="0" smtClean="0">
                <a:latin typeface="Akkurat Std Bold" panose="02000803000000000000" pitchFamily="2" charset="0"/>
              </a:rPr>
              <a:t> 1 </a:t>
            </a:r>
            <a:r>
              <a:rPr lang="en-GB" sz="3200" b="0" i="0" dirty="0" err="1" smtClean="0">
                <a:latin typeface="Akkurat Std Bold" panose="02000803000000000000" pitchFamily="2" charset="0"/>
              </a:rPr>
              <a:t>Mibibyte</a:t>
            </a:r>
            <a:r>
              <a:rPr lang="en-GB" sz="3200" b="0" i="0" dirty="0" smtClean="0">
                <a:latin typeface="Akkurat Std Bold" panose="02000803000000000000" pitchFamily="2" charset="0"/>
              </a:rPr>
              <a:t>, </a:t>
            </a:r>
            <a:r>
              <a:rPr lang="en-GB" sz="3200" b="0" i="0" dirty="0" err="1" smtClean="0">
                <a:latin typeface="Akkurat Std Bold" panose="02000803000000000000" pitchFamily="2" charset="0"/>
              </a:rPr>
              <a:t>MiB</a:t>
            </a:r>
            <a:r>
              <a:rPr lang="en-GB" sz="3200" b="0" i="0" dirty="0" smtClean="0">
                <a:latin typeface="Akkurat Std Bold" panose="02000803000000000000" pitchFamily="2" charset="0"/>
              </a:rPr>
              <a:t> 	= 1 048 576 bytes]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7616" y="4652345"/>
            <a:ext cx="7599490" cy="119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1 Gigabyte, GB 	= 1 000 MB</a:t>
            </a:r>
            <a:r>
              <a:rPr lang="en-US" sz="3200" b="0" i="0" dirty="0">
                <a:latin typeface="Akkurat Std Bold" panose="02000803000000000000" pitchFamily="2" charset="0"/>
              </a:rPr>
              <a:t/>
            </a:r>
            <a:br>
              <a:rPr lang="en-US" sz="3200" b="0" i="0" dirty="0">
                <a:latin typeface="Akkurat Std Bold" panose="02000803000000000000" pitchFamily="2" charset="0"/>
              </a:rPr>
            </a:br>
            <a:r>
              <a:rPr lang="en-US" sz="3200" b="0" i="0" dirty="0" smtClean="0">
                <a:latin typeface="Akkurat Std Bold" panose="02000803000000000000" pitchFamily="2" charset="0"/>
              </a:rPr>
              <a:t>							= 1 000 000 000 bytes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72490" y="9115874"/>
            <a:ext cx="10016698" cy="119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1 Terabyte, TB 	= 1 000 GB</a:t>
            </a:r>
            <a:endParaRPr lang="en-US" sz="3200" b="0" i="0" dirty="0">
              <a:latin typeface="Akkurat Std Bold" panose="02000803000000000000" pitchFamily="2" charset="0"/>
            </a:endParaRPr>
          </a:p>
          <a:p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							= 1 000 000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MB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84278" y="2687478"/>
            <a:ext cx="7865377" cy="1580734"/>
          </a:xfrm>
          <a:prstGeom prst="rect">
            <a:avLst/>
          </a:prstGeom>
          <a:solidFill>
            <a:srgbClr val="E3D88A"/>
          </a:solidFill>
          <a:ln w="12700" cap="flat">
            <a:noFill/>
            <a:miter lim="400000"/>
          </a:ln>
          <a:effectLst>
            <a:outerShdw blurRad="1270000" dist="736600" dir="5220000" sx="103000" sy="103000" algn="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1 Petabyte, PB 		= 1 000 TB</a:t>
            </a:r>
            <a:br>
              <a:rPr kumimoji="0" lang="en-US" sz="44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</a:br>
            <a:r>
              <a:rPr kumimoji="0" lang="en-US" sz="4400" b="0" i="0" u="none" strike="noStrike" cap="none" spc="0" normalizeH="0" baseline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ofwel</a:t>
            </a:r>
            <a:r>
              <a:rPr kumimoji="0" lang="en-US" sz="4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Akkurat Std Bold" panose="02000803000000000000" pitchFamily="2" charset="0"/>
                <a:sym typeface="Helvetica Neue"/>
              </a:rPr>
              <a:t> 1 000 000 000 MB</a:t>
            </a:r>
            <a:endParaRPr kumimoji="0" lang="en-US" sz="44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Akkurat Std Bold" panose="02000803000000000000" pitchFamily="2" charset="0"/>
              <a:sym typeface="Helvetica Neu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498" y="6634116"/>
            <a:ext cx="3365133" cy="2523850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5" name="Bent Arrow 14"/>
          <p:cNvSpPr/>
          <p:nvPr/>
        </p:nvSpPr>
        <p:spPr>
          <a:xfrm rot="5400000">
            <a:off x="9366345" y="2022356"/>
            <a:ext cx="1348927" cy="2390924"/>
          </a:xfrm>
          <a:prstGeom prst="bentArrow">
            <a:avLst/>
          </a:prstGeom>
          <a:solidFill>
            <a:srgbClr val="E3D88A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51854" y="2401359"/>
            <a:ext cx="1542089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Mono" panose="02000503000000000000" pitchFamily="2" charset="0"/>
                <a:sym typeface="Helvetica Neue"/>
              </a:rPr>
              <a:t>x 1000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Mono" panose="02000503000000000000" pitchFamily="2" charset="0"/>
              <a:sym typeface="Helvetica Neue"/>
            </a:endParaRPr>
          </a:p>
        </p:txBody>
      </p:sp>
      <p:sp>
        <p:nvSpPr>
          <p:cNvPr id="17" name="Bent Arrow 16"/>
          <p:cNvSpPr/>
          <p:nvPr/>
        </p:nvSpPr>
        <p:spPr>
          <a:xfrm flipV="1">
            <a:off x="7054072" y="9454425"/>
            <a:ext cx="1392908" cy="2572259"/>
          </a:xfrm>
          <a:prstGeom prst="bentArrow">
            <a:avLst/>
          </a:prstGeom>
          <a:solidFill>
            <a:srgbClr val="E3D88A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3798" y="11372481"/>
            <a:ext cx="1542089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Mono" panose="02000503000000000000" pitchFamily="2" charset="0"/>
                <a:sym typeface="Helvetica Neue"/>
              </a:rPr>
              <a:t>x 1000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Mono" panose="02000503000000000000" pitchFamily="2" charset="0"/>
              <a:sym typeface="Helvetica Neue"/>
            </a:endParaRPr>
          </a:p>
        </p:txBody>
      </p:sp>
      <p:sp>
        <p:nvSpPr>
          <p:cNvPr id="19" name="Bent Arrow 18"/>
          <p:cNvSpPr/>
          <p:nvPr/>
        </p:nvSpPr>
        <p:spPr>
          <a:xfrm>
            <a:off x="15741628" y="5624230"/>
            <a:ext cx="1299387" cy="2342398"/>
          </a:xfrm>
          <a:prstGeom prst="bentArrow">
            <a:avLst/>
          </a:prstGeom>
          <a:solidFill>
            <a:srgbClr val="E3D88A"/>
          </a:solidFill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51802" y="5331375"/>
            <a:ext cx="1542089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Mono" panose="02000503000000000000" pitchFamily="2" charset="0"/>
                <a:sym typeface="Helvetica Neue"/>
              </a:rPr>
              <a:t>x 1000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Mono" panose="02000503000000000000" pitchFamily="2" charset="0"/>
              <a:sym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363" y="2165956"/>
            <a:ext cx="8074617" cy="1318322"/>
          </a:xfrm>
          <a:prstGeom prst="rect">
            <a:avLst/>
          </a:prstGeom>
          <a:noFill/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35181" y="4606309"/>
            <a:ext cx="8074617" cy="1318322"/>
          </a:xfrm>
          <a:prstGeom prst="rect">
            <a:avLst/>
          </a:prstGeom>
          <a:noFill/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04134" y="9034287"/>
            <a:ext cx="6747474" cy="1318322"/>
          </a:xfrm>
          <a:prstGeom prst="rect">
            <a:avLst/>
          </a:prstGeom>
          <a:noFill/>
          <a:ln w="12700" cap="flat">
            <a:solidFill>
              <a:srgbClr val="6F25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58620" y="7477853"/>
            <a:ext cx="1542089" cy="636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kkurat Std Mono" panose="02000503000000000000" pitchFamily="2" charset="0"/>
                <a:sym typeface="Helvetica Neue"/>
              </a:rPr>
              <a:t>x 1000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kkurat Std Mono" panose="02000503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731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spoor </a:t>
            </a:r>
            <a:r>
              <a:rPr lang="en-US" dirty="0" err="1" smtClean="0"/>
              <a:t>terug</a:t>
            </a:r>
            <a:r>
              <a:rPr lang="en-US" dirty="0" smtClean="0"/>
              <a:t> …</a:t>
            </a:r>
            <a:endParaRPr lang="en-GB" dirty="0"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4294967295"/>
          </p:nvPr>
        </p:nvSpPr>
        <p:spPr>
          <a:xfrm>
            <a:off x="0" y="1857375"/>
            <a:ext cx="24384000" cy="11858625"/>
          </a:xfrm>
          <a:prstGeom prst="rect">
            <a:avLst/>
          </a:prstGeom>
        </p:spPr>
      </p:sp>
      <p:grpSp>
        <p:nvGrpSpPr>
          <p:cNvPr id="8" name="Group 7"/>
          <p:cNvGrpSpPr/>
          <p:nvPr/>
        </p:nvGrpSpPr>
        <p:grpSpPr>
          <a:xfrm>
            <a:off x="2614613" y="1857374"/>
            <a:ext cx="18459449" cy="11858625"/>
            <a:chOff x="3056424" y="0"/>
            <a:chExt cx="18279576" cy="13716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6424" y="0"/>
              <a:ext cx="18279576" cy="137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12912080" y="7593568"/>
              <a:ext cx="2016224" cy="2720816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3848184" y="6473958"/>
              <a:ext cx="4968552" cy="81380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0679832" y="4160534"/>
              <a:ext cx="1224136" cy="173736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303568" y="7287758"/>
              <a:ext cx="2376264" cy="283460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942181" y="5705873"/>
              <a:ext cx="8870612" cy="2669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/>
                  </a:solidFill>
                  <a:latin typeface="+mj-lt"/>
                </a:rPr>
                <a:t>50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PiB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/year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gegevens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 </a:t>
              </a:r>
              <a:br>
                <a:rPr lang="en-US" sz="7200" dirty="0" smtClean="0">
                  <a:solidFill>
                    <a:schemeClr val="tx1"/>
                  </a:solidFill>
                  <a:latin typeface="+mj-lt"/>
                </a:rPr>
              </a:b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–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alleen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 al </a:t>
              </a:r>
              <a:r>
                <a:rPr lang="en-US" sz="7200" dirty="0" err="1" smtClean="0">
                  <a:solidFill>
                    <a:schemeClr val="tx1"/>
                  </a:solidFill>
                  <a:latin typeface="+mj-lt"/>
                </a:rPr>
                <a:t>vanuit</a:t>
              </a:r>
              <a:r>
                <a:rPr lang="en-US" sz="7200" dirty="0" smtClean="0">
                  <a:solidFill>
                    <a:schemeClr val="tx1"/>
                  </a:solidFill>
                  <a:latin typeface="+mj-lt"/>
                </a:rPr>
                <a:t> CERN</a:t>
              </a:r>
              <a:endParaRPr lang="en-US" sz="7200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6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4B9EB271-0A94-4FF2-9F2F-3AB460D70F90}"/>
    </a:ext>
  </a:extLst>
</a:theme>
</file>

<file path=ppt/theme/theme2.xml><?xml version="1.0" encoding="utf-8"?>
<a:theme xmlns:a="http://schemas.openxmlformats.org/drawingml/2006/main" name="Nik2018-fan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-2018-template.potx" id="{C01AFC70-9525-4242-A23E-871989E89740}" vid="{AD3DDF30-A8F8-4C3E-98AD-B755B2291768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Nikhef-2018-template</Template>
  <TotalTime>22401</TotalTime>
  <Words>1221</Words>
  <Application>Microsoft Office PowerPoint</Application>
  <PresentationFormat>Custom</PresentationFormat>
  <Paragraphs>221</Paragraphs>
  <Slides>40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Akkurat Std</vt:lpstr>
      <vt:lpstr>Akkurat Std Bold</vt:lpstr>
      <vt:lpstr>Akkurat Std Italic</vt:lpstr>
      <vt:lpstr>Akkurat Std Light</vt:lpstr>
      <vt:lpstr>Akkurat Std Mono</vt:lpstr>
      <vt:lpstr>Arial</vt:lpstr>
      <vt:lpstr>Candara</vt:lpstr>
      <vt:lpstr>Helvetica Neue</vt:lpstr>
      <vt:lpstr>Lucida Grande</vt:lpstr>
      <vt:lpstr>Maiandra GD</vt:lpstr>
      <vt:lpstr>Minion Pro</vt:lpstr>
      <vt:lpstr>MT Extra</vt:lpstr>
      <vt:lpstr>Symbol</vt:lpstr>
      <vt:lpstr>Wingdings</vt:lpstr>
      <vt:lpstr>Wingdings 2</vt:lpstr>
      <vt:lpstr>Nik2018-Standard</vt:lpstr>
      <vt:lpstr>Nik2018-fancy</vt:lpstr>
      <vt:lpstr>PHOTO-PAINT</vt:lpstr>
      <vt:lpstr>Corel PHOTO-PAINT X6 Image</vt:lpstr>
      <vt:lpstr>Een petabyte weinig? Spoorzoeken door data</vt:lpstr>
      <vt:lpstr>Vind het grasveld met slagboom …</vt:lpstr>
      <vt:lpstr>in 40 plaatjes (en dat 1 000 000 keer)</vt:lpstr>
      <vt:lpstr>Botsingen ‘fotograferen’?</vt:lpstr>
      <vt:lpstr>Van pixel naar sporen: veel rekenen!</vt:lpstr>
      <vt:lpstr>Maar het is wel goed zoeken …</vt:lpstr>
      <vt:lpstr>Hoe vind je ‘interessante’ events?</vt:lpstr>
      <vt:lpstr>Mega, Giga, Tera, … en Peta byte</vt:lpstr>
      <vt:lpstr>Het spoor terug …</vt:lpstr>
      <vt:lpstr>… van en naar de hele wereld </vt:lpstr>
      <vt:lpstr>Data verdelen over de wereld T0&gt;T1s</vt:lpstr>
      <vt:lpstr>hoe gaan je thuis naar CERN?</vt:lpstr>
      <vt:lpstr>Het vroege internet ...</vt:lpstr>
      <vt:lpstr>Sporen door het Internet</vt:lpstr>
      <vt:lpstr>LHC ‘Optisch Privaat Netwerk’</vt:lpstr>
      <vt:lpstr>‘LHC Open Network Environment’</vt:lpstr>
      <vt:lpstr>Een network infra voor ‘big data’</vt:lpstr>
      <vt:lpstr>Hoe ziet 100Gbps eruit?</vt:lpstr>
      <vt:lpstr>Het internet kun je best vastpakken</vt:lpstr>
      <vt:lpstr>Onderzoeksinfrastructuur – de ‘cloud’</vt:lpstr>
      <vt:lpstr>Parallel rekenen – ‘samen sterker’</vt:lpstr>
      <vt:lpstr>Lang leve … de wachtlijst</vt:lpstr>
      <vt:lpstr>Zo hou je een rekencluster vol:</vt:lpstr>
      <vt:lpstr>Verdeel en heers</vt:lpstr>
      <vt:lpstr>En … hoeveel gebruikt dat dan?</vt:lpstr>
      <vt:lpstr>… want dit is wel leuk, maar niet echt sustainable …</vt:lpstr>
      <vt:lpstr>Take a T-Byte!</vt:lpstr>
      <vt:lpstr>PowerPoint Presentation</vt:lpstr>
      <vt:lpstr>Finding track segments</vt:lpstr>
      <vt:lpstr>PowerPoint Presentation</vt:lpstr>
      <vt:lpstr>Verdeel en heers: we moeten wel</vt:lpstr>
      <vt:lpstr>Systems architecture and your application</vt:lpstr>
      <vt:lpstr>Improvements at the application layer</vt:lpstr>
      <vt:lpstr>Verdeel en heers</vt:lpstr>
      <vt:lpstr>Verdeel en heers</vt:lpstr>
      <vt:lpstr>Met z’n allen parallel is efficienter</vt:lpstr>
      <vt:lpstr>Global Lambda Integrated Facility</vt:lpstr>
      <vt:lpstr>SURF en Netherlight</vt:lpstr>
      <vt:lpstr>Overal rekenen … ‘high-troughput’</vt:lpstr>
      <vt:lpstr>Wat is het internet? Meer dan web?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petabyte weinig? Spoorzoeken door data</dc:title>
  <dc:creator>davidg</dc:creator>
  <cp:lastModifiedBy>davidg</cp:lastModifiedBy>
  <cp:revision>195</cp:revision>
  <dcterms:created xsi:type="dcterms:W3CDTF">2018-09-17T07:54:44Z</dcterms:created>
  <dcterms:modified xsi:type="dcterms:W3CDTF">2018-10-06T11:20:12Z</dcterms:modified>
</cp:coreProperties>
</file>