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  <p:sldMasterId id="2147483674" r:id="rId2"/>
  </p:sldMasterIdLst>
  <p:notesMasterIdLst>
    <p:notesMasterId r:id="rId21"/>
  </p:notesMasterIdLst>
  <p:sldIdLst>
    <p:sldId id="256" r:id="rId3"/>
    <p:sldId id="257" r:id="rId4"/>
    <p:sldId id="259" r:id="rId5"/>
    <p:sldId id="260" r:id="rId6"/>
    <p:sldId id="261" r:id="rId7"/>
    <p:sldId id="263" r:id="rId8"/>
    <p:sldId id="264" r:id="rId9"/>
    <p:sldId id="266" r:id="rId10"/>
    <p:sldId id="268" r:id="rId11"/>
    <p:sldId id="267" r:id="rId12"/>
    <p:sldId id="275" r:id="rId13"/>
    <p:sldId id="276" r:id="rId14"/>
    <p:sldId id="271" r:id="rId15"/>
    <p:sldId id="277" r:id="rId16"/>
    <p:sldId id="278" r:id="rId17"/>
    <p:sldId id="280" r:id="rId18"/>
    <p:sldId id="281" r:id="rId19"/>
    <p:sldId id="279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2575"/>
    <a:srgbClr val="E3D88A"/>
    <a:srgbClr val="06B2C4"/>
    <a:srgbClr val="E6344C"/>
    <a:srgbClr val="E4D8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4A9BC294-FFE2-49D5-8D69-9E1BD2C41BD5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1EAF4"/>
          </a:solidFill>
        </a:fill>
      </a:tcStyle>
    </a:wholeTbl>
    <a:band2H>
      <a:tcTxStyle/>
      <a:tcStyle>
        <a:tcBdr/>
        <a:fill>
          <a:solidFill>
            <a:srgbClr val="F1F5FA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31"/>
  </p:normalViewPr>
  <p:slideViewPr>
    <p:cSldViewPr snapToGrid="0" snapToObjects="1">
      <p:cViewPr varScale="1">
        <p:scale>
          <a:sx n="44" d="100"/>
          <a:sy n="44" d="100"/>
        </p:scale>
        <p:origin x="92" y="10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682328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4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4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4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4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4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4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4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4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4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259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063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082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027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4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017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910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742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614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650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543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69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w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09" y="2323225"/>
            <a:ext cx="16449516" cy="1108177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riehoek"/>
          <p:cNvSpPr/>
          <p:nvPr userDrawn="1"/>
        </p:nvSpPr>
        <p:spPr>
          <a:xfrm rot="10800000" flipH="1">
            <a:off x="-7910" y="1700767"/>
            <a:ext cx="24399820" cy="8052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" name="Rechthoek"/>
          <p:cNvSpPr/>
          <p:nvPr userDrawn="1"/>
        </p:nvSpPr>
        <p:spPr>
          <a:xfrm>
            <a:off x="-74194" y="-43058"/>
            <a:ext cx="24458193" cy="1757989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" name="Dianummer"/>
          <p:cNvSpPr txBox="1">
            <a:spLocks/>
          </p:cNvSpPr>
          <p:nvPr userDrawn="1"/>
        </p:nvSpPr>
        <p:spPr>
          <a:xfrm>
            <a:off x="23628804" y="13102037"/>
            <a:ext cx="365237" cy="6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  <a:lvl2pPr marL="0" marR="0" indent="228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hysics Data Processing…"/>
          <p:cNvSpPr txBox="1">
            <a:spLocks noGrp="1"/>
          </p:cNvSpPr>
          <p:nvPr>
            <p:ph type="title" hasCustomPrompt="1"/>
          </p:nvPr>
        </p:nvSpPr>
        <p:spPr>
          <a:xfrm>
            <a:off x="-2134" y="238888"/>
            <a:ext cx="24388267" cy="3725341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algn="ctr">
              <a:defRPr sz="7200">
                <a:latin typeface="Akkurat Std"/>
                <a:ea typeface="Akkurat Std"/>
                <a:cs typeface="Akkurat Std"/>
                <a:sym typeface="Akkurat Std"/>
              </a:defRPr>
            </a:lvl2pPr>
          </a:lstStyle>
          <a:p>
            <a:r>
              <a:rPr lang="en-US" dirty="0" smtClean="0">
                <a:solidFill>
                  <a:schemeClr val="bg1"/>
                </a:solidFill>
              </a:rPr>
              <a:t>Main Title</a:t>
            </a:r>
            <a:endParaRPr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/>
              <a:t>Subtitle text</a:t>
            </a:r>
            <a:endParaRPr dirty="0"/>
          </a:p>
        </p:txBody>
      </p:sp>
      <p:sp>
        <p:nvSpPr>
          <p:cNvPr id="11" name="Driehoek"/>
          <p:cNvSpPr/>
          <p:nvPr userDrawn="1"/>
        </p:nvSpPr>
        <p:spPr>
          <a:xfrm rot="5400000">
            <a:off x="828267" y="799988"/>
            <a:ext cx="3675353" cy="5326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" name="Driehoek"/>
          <p:cNvSpPr/>
          <p:nvPr userDrawn="1"/>
        </p:nvSpPr>
        <p:spPr>
          <a:xfrm>
            <a:off x="-7910" y="4414348"/>
            <a:ext cx="24399820" cy="8052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805941" y="8751650"/>
            <a:ext cx="9822863" cy="2463192"/>
          </a:xfrm>
          <a:prstGeom prst="rect">
            <a:avLst/>
          </a:prstGeom>
        </p:spPr>
        <p:txBody>
          <a:bodyPr/>
          <a:lstStyle>
            <a:lvl1pPr marL="40640" indent="0" algn="r">
              <a:buNone/>
              <a:defRPr sz="4400">
                <a:solidFill>
                  <a:schemeClr val="bg1"/>
                </a:solidFill>
                <a:latin typeface="Akkurat Std" panose="02000503000000000000" pitchFamily="2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Rechthoek"/>
          <p:cNvSpPr/>
          <p:nvPr userDrawn="1"/>
        </p:nvSpPr>
        <p:spPr>
          <a:xfrm>
            <a:off x="-2198" y="12466653"/>
            <a:ext cx="24386197" cy="1270001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" name="2011-2016…"/>
          <p:cNvSpPr txBox="1"/>
          <p:nvPr userDrawn="1"/>
        </p:nvSpPr>
        <p:spPr>
          <a:xfrm>
            <a:off x="19700198" y="12065800"/>
            <a:ext cx="3930563" cy="1497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01600" tIns="101600" rIns="101600" bIns="101600" anchor="ctr">
            <a:spAutoFit/>
          </a:bodyPr>
          <a:lstStyle/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dirty="0" smtClean="0">
                <a:solidFill>
                  <a:srgbClr val="E3D88A"/>
                </a:solidFill>
              </a:rPr>
              <a:t>David </a:t>
            </a:r>
            <a:r>
              <a:rPr lang="en-US" dirty="0" err="1" smtClean="0">
                <a:solidFill>
                  <a:srgbClr val="E3D88A"/>
                </a:solidFill>
              </a:rPr>
              <a:t>Groep</a:t>
            </a:r>
            <a:endParaRPr lang="en-US" dirty="0" smtClean="0">
              <a:solidFill>
                <a:srgbClr val="E3D88A"/>
              </a:solidFill>
            </a:endParaRPr>
          </a:p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3600" dirty="0" smtClean="0">
                <a:solidFill>
                  <a:srgbClr val="6F2575"/>
                </a:solidFill>
              </a:rPr>
              <a:t>davidg@nikhef.nl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193" y="10203083"/>
            <a:ext cx="4383766" cy="170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389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2018-Standard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3171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927100" y="2552700"/>
            <a:ext cx="22545675" cy="10548938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Akkurat Std" panose="02000503000000000000" pitchFamily="2" charset="0"/>
              </a:defRPr>
            </a:lvl1pPr>
            <a:lvl2pPr>
              <a:defRPr sz="6000">
                <a:solidFill>
                  <a:schemeClr val="tx1"/>
                </a:solidFill>
                <a:latin typeface="Akkurat Std" panose="02000503000000000000" pitchFamily="2" charset="0"/>
              </a:defRPr>
            </a:lvl2pPr>
            <a:lvl3pPr>
              <a:defRPr sz="6000">
                <a:solidFill>
                  <a:schemeClr val="tx1"/>
                </a:solidFill>
                <a:latin typeface="Akkurat Std" panose="02000503000000000000" pitchFamily="2" charset="0"/>
              </a:defRPr>
            </a:lvl3pPr>
            <a:lvl4pPr>
              <a:defRPr sz="6000">
                <a:solidFill>
                  <a:schemeClr val="tx1"/>
                </a:solidFill>
                <a:latin typeface="Akkurat Std" panose="02000503000000000000" pitchFamily="2" charset="0"/>
              </a:defRPr>
            </a:lvl4pPr>
            <a:lvl5pPr>
              <a:defRPr sz="6000">
                <a:solidFill>
                  <a:schemeClr val="tx1"/>
                </a:solidFill>
                <a:latin typeface="Akkurat Std" panose="02000503000000000000" pitchFamily="2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8764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2018-Final-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18" y="1338298"/>
            <a:ext cx="16375114" cy="122003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riehoek"/>
          <p:cNvSpPr/>
          <p:nvPr userDrawn="1"/>
        </p:nvSpPr>
        <p:spPr>
          <a:xfrm rot="10800000" flipH="1">
            <a:off x="-7910" y="1700767"/>
            <a:ext cx="24399820" cy="8052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" name="Rechthoek"/>
          <p:cNvSpPr/>
          <p:nvPr userDrawn="1"/>
        </p:nvSpPr>
        <p:spPr>
          <a:xfrm>
            <a:off x="0" y="-37622"/>
            <a:ext cx="24391910" cy="1752554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" name="Physics Data Processing…"/>
          <p:cNvSpPr txBox="1">
            <a:spLocks/>
          </p:cNvSpPr>
          <p:nvPr userDrawn="1"/>
        </p:nvSpPr>
        <p:spPr>
          <a:xfrm>
            <a:off x="-2134" y="238888"/>
            <a:ext cx="24388267" cy="372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 anchorCtr="0"/>
          <a:lstStyle>
            <a:lvl1pPr marL="57799" marR="57799" indent="0" algn="ctr" defTabSz="1295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9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Akkurat Std" panose="02000503000000000000" pitchFamily="2" charset="0"/>
                <a:cs typeface="Akkurat Std" panose="02000503000000000000" pitchFamily="2" charset="0"/>
                <a:sym typeface="Akkurat Std Mono"/>
              </a:defRPr>
            </a:lvl1pPr>
            <a:lvl2pPr marL="57799" marR="57799" indent="228600" algn="ctr" defTabSz="1295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"/>
                <a:ea typeface="Akkurat Std"/>
                <a:cs typeface="Akkurat Std"/>
                <a:sym typeface="Akkurat Std"/>
              </a:defRPr>
            </a:lvl2pPr>
            <a:lvl3pPr marL="57799" marR="57799" indent="457200" algn="l" defTabSz="1295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3pPr>
            <a:lvl4pPr marL="57799" marR="57799" indent="685800" algn="l" defTabSz="1295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4pPr>
            <a:lvl5pPr marL="57799" marR="57799" indent="914400" algn="l" defTabSz="1295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5pPr>
            <a:lvl6pPr marL="57799" marR="57799" indent="1143000" algn="l" defTabSz="1295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6pPr>
            <a:lvl7pPr marL="57799" marR="57799" indent="1371600" algn="l" defTabSz="1295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7pPr>
            <a:lvl8pPr marL="57799" marR="57799" indent="1600200" algn="l" defTabSz="1295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8pPr>
            <a:lvl9pPr marL="57799" marR="57799" indent="1828800" algn="l" defTabSz="1295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9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9pPr>
          </a:lstStyle>
          <a:p>
            <a:pPr hangingPunct="1"/>
            <a:r>
              <a:rPr lang="en-US" smtClean="0"/>
              <a:t>Questions?</a:t>
            </a:r>
            <a:endParaRPr lang="en-US" dirty="0"/>
          </a:p>
        </p:txBody>
      </p:sp>
      <p:sp>
        <p:nvSpPr>
          <p:cNvPr id="8" name="Rechthoek"/>
          <p:cNvSpPr/>
          <p:nvPr userDrawn="1"/>
        </p:nvSpPr>
        <p:spPr>
          <a:xfrm>
            <a:off x="-10108" y="12466653"/>
            <a:ext cx="24394108" cy="1270001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" name="Driehoek"/>
          <p:cNvSpPr/>
          <p:nvPr userDrawn="1"/>
        </p:nvSpPr>
        <p:spPr>
          <a:xfrm rot="5400000">
            <a:off x="828267" y="799988"/>
            <a:ext cx="3675353" cy="5326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" name="Driehoek"/>
          <p:cNvSpPr/>
          <p:nvPr userDrawn="1"/>
        </p:nvSpPr>
        <p:spPr>
          <a:xfrm>
            <a:off x="-7910" y="4414348"/>
            <a:ext cx="24399820" cy="8052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3818064" y="10112864"/>
            <a:ext cx="10172657" cy="2605842"/>
            <a:chOff x="13583285" y="10112864"/>
            <a:chExt cx="10172657" cy="2605842"/>
          </a:xfrm>
        </p:grpSpPr>
        <p:sp>
          <p:nvSpPr>
            <p:cNvPr id="12" name="2011-2016…"/>
            <p:cNvSpPr txBox="1"/>
            <p:nvPr/>
          </p:nvSpPr>
          <p:spPr>
            <a:xfrm>
              <a:off x="13583285" y="10112864"/>
              <a:ext cx="10172657" cy="26058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/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dirty="0" smtClean="0">
                  <a:solidFill>
                    <a:schemeClr val="bg1"/>
                  </a:solidFill>
                </a:rPr>
                <a:t>David </a:t>
              </a:r>
              <a:r>
                <a:rPr lang="en-US" dirty="0" err="1" smtClean="0">
                  <a:solidFill>
                    <a:schemeClr val="bg1"/>
                  </a:solidFill>
                </a:rPr>
                <a:t>Groep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3600" dirty="0" smtClean="0">
                  <a:solidFill>
                    <a:srgbClr val="6F2575"/>
                  </a:solidFill>
                </a:rPr>
                <a:t>davidg@nikhef.nl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GB" sz="3600" dirty="0">
                  <a:solidFill>
                    <a:srgbClr val="6F2575"/>
                  </a:solidFill>
                </a:rPr>
                <a:t>https://www.nikhef.nl/~davidg/presentations</a:t>
              </a:r>
              <a:r>
                <a:rPr lang="en-GB" sz="3600" dirty="0" smtClean="0">
                  <a:solidFill>
                    <a:srgbClr val="6F2575"/>
                  </a:solidFill>
                </a:rPr>
                <a:t>/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3600" dirty="0">
                  <a:solidFill>
                    <a:srgbClr val="6F2575"/>
                  </a:solidFill>
                </a:rPr>
                <a:t>https://orcid.org/0000-0003-1026-6606</a:t>
              </a:r>
              <a:endParaRPr sz="3600" dirty="0">
                <a:solidFill>
                  <a:srgbClr val="6F2575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59739" y="12085358"/>
              <a:ext cx="529431" cy="529431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947" y="10572949"/>
            <a:ext cx="4891793" cy="191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147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1879600"/>
            <a:ext cx="24384000" cy="11828463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US" smtClean="0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966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3546126" y="12949637"/>
            <a:ext cx="530593" cy="6059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8625" y="2571750"/>
            <a:ext cx="23631525" cy="10058400"/>
          </a:xfrm>
          <a:prstGeom prst="rect">
            <a:avLst/>
          </a:prstGeom>
        </p:spPr>
        <p:txBody>
          <a:bodyPr/>
          <a:lstStyle>
            <a:lvl1pPr>
              <a:buClr>
                <a:srgbClr val="6F2575"/>
              </a:buClr>
              <a:defRPr>
                <a:latin typeface="Minion Pro" panose="02040503050306020203" pitchFamily="18" charset="0"/>
              </a:defRPr>
            </a:lvl1pPr>
            <a:lvl2pPr>
              <a:buClr>
                <a:srgbClr val="6F2575"/>
              </a:buClr>
              <a:defRPr>
                <a:latin typeface="Minion Pro" panose="02040503050306020203" pitchFamily="18" charset="0"/>
              </a:defRPr>
            </a:lvl2pPr>
            <a:lvl3pPr>
              <a:buClr>
                <a:srgbClr val="6F2575"/>
              </a:buClr>
              <a:defRPr>
                <a:latin typeface="Minion Pro" panose="02040503050306020203" pitchFamily="18" charset="0"/>
              </a:defRPr>
            </a:lvl3pPr>
            <a:lvl4pPr>
              <a:buClr>
                <a:srgbClr val="6F2575"/>
              </a:buClr>
              <a:defRPr>
                <a:latin typeface="Minion Pro" panose="02040503050306020203" pitchFamily="18" charset="0"/>
              </a:defRPr>
            </a:lvl4pPr>
            <a:lvl5pPr>
              <a:buClr>
                <a:srgbClr val="6F2575"/>
              </a:buClr>
              <a:defRPr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82070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ffice-t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3546126" y="12949637"/>
            <a:ext cx="530593" cy="6059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 anchorCtr="0"/>
          <a:lstStyle/>
          <a:p>
            <a:r>
              <a:rPr dirty="0"/>
              <a:t>Title Text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8625" y="2571750"/>
            <a:ext cx="23631525" cy="10058400"/>
          </a:xfrm>
          <a:prstGeom prst="rect">
            <a:avLst/>
          </a:prstGeom>
        </p:spPr>
        <p:txBody>
          <a:bodyPr/>
          <a:lstStyle>
            <a:lvl1pPr>
              <a:buClr>
                <a:srgbClr val="6F2575"/>
              </a:buClr>
              <a:defRPr>
                <a:latin typeface="Minion Pro" panose="02040503050306020203" pitchFamily="18" charset="0"/>
              </a:defRPr>
            </a:lvl1pPr>
            <a:lvl2pPr>
              <a:buClr>
                <a:srgbClr val="6F2575"/>
              </a:buClr>
              <a:defRPr>
                <a:latin typeface="Minion Pro" panose="02040503050306020203" pitchFamily="18" charset="0"/>
              </a:defRPr>
            </a:lvl2pPr>
            <a:lvl3pPr>
              <a:buClr>
                <a:srgbClr val="6F2575"/>
              </a:buClr>
              <a:defRPr>
                <a:latin typeface="Minion Pro" panose="02040503050306020203" pitchFamily="18" charset="0"/>
              </a:defRPr>
            </a:lvl3pPr>
            <a:lvl4pPr>
              <a:buClr>
                <a:srgbClr val="6F2575"/>
              </a:buClr>
              <a:defRPr>
                <a:latin typeface="Minion Pro" panose="02040503050306020203" pitchFamily="18" charset="0"/>
              </a:defRPr>
            </a:lvl4pPr>
            <a:lvl5pPr>
              <a:buClr>
                <a:srgbClr val="6F2575"/>
              </a:buClr>
              <a:defRPr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339742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-t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 anchorCtr="0"/>
          <a:lstStyle/>
          <a:p>
            <a:r>
              <a:rPr dirty="0"/>
              <a:t>Title Text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"/>
          <p:cNvSpPr/>
          <p:nvPr/>
        </p:nvSpPr>
        <p:spPr>
          <a:xfrm>
            <a:off x="0" y="-17508"/>
            <a:ext cx="24405659" cy="1878965"/>
          </a:xfrm>
          <a:prstGeom prst="rect">
            <a:avLst/>
          </a:prstGeom>
          <a:solidFill>
            <a:srgbClr val="6F2575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3473190" y="13102037"/>
            <a:ext cx="676466" cy="605934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 algn="ctr" defTabSz="825500">
              <a:defRPr sz="3000" b="0" i="0"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5058383" y="145515"/>
            <a:ext cx="19091273" cy="155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 anchorCtr="0"/>
          <a:lstStyle/>
          <a:p>
            <a:r>
              <a:rPr dirty="0"/>
              <a:t>Title Text</a:t>
            </a:r>
          </a:p>
        </p:txBody>
      </p:sp>
      <p:sp>
        <p:nvSpPr>
          <p:cNvPr id="14" name="Tekstvak 13"/>
          <p:cNvSpPr txBox="1"/>
          <p:nvPr userDrawn="1"/>
        </p:nvSpPr>
        <p:spPr>
          <a:xfrm>
            <a:off x="428059" y="12903428"/>
            <a:ext cx="7789333" cy="632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78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kkurat Std" charset="0"/>
                <a:ea typeface="Helvetica Neue"/>
                <a:cs typeface="Helvetica Neue"/>
                <a:sym typeface="Helvetica Neue"/>
              </a:rPr>
              <a:t>Event</a:t>
            </a:r>
            <a:endParaRPr kumimoji="0" lang="nl-NL" sz="278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kkurat Std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Freeform 6"/>
          <p:cNvSpPr/>
          <p:nvPr userDrawn="1"/>
        </p:nvSpPr>
        <p:spPr>
          <a:xfrm>
            <a:off x="-10584" y="-19695"/>
            <a:ext cx="4393847" cy="1883269"/>
          </a:xfrm>
          <a:custGeom>
            <a:avLst/>
            <a:gdLst>
              <a:gd name="connsiteX0" fmla="*/ 4143983 w 4202349"/>
              <a:gd name="connsiteY0" fmla="*/ 0 h 1926077"/>
              <a:gd name="connsiteX1" fmla="*/ 3171217 w 4202349"/>
              <a:gd name="connsiteY1" fmla="*/ 1926077 h 1926077"/>
              <a:gd name="connsiteX2" fmla="*/ 0 w 4202349"/>
              <a:gd name="connsiteY2" fmla="*/ 1926077 h 1926077"/>
              <a:gd name="connsiteX3" fmla="*/ 0 w 4202349"/>
              <a:gd name="connsiteY3" fmla="*/ 19456 h 1926077"/>
              <a:gd name="connsiteX4" fmla="*/ 4202349 w 4202349"/>
              <a:gd name="connsiteY4" fmla="*/ 19456 h 1926077"/>
              <a:gd name="connsiteX5" fmla="*/ 4202349 w 4202349"/>
              <a:gd name="connsiteY5" fmla="*/ 58366 h 1926077"/>
              <a:gd name="connsiteX0" fmla="*/ 4143983 w 4202349"/>
              <a:gd name="connsiteY0" fmla="*/ 0 h 1926077"/>
              <a:gd name="connsiteX1" fmla="*/ 3171217 w 4202349"/>
              <a:gd name="connsiteY1" fmla="*/ 1926077 h 1926077"/>
              <a:gd name="connsiteX2" fmla="*/ 0 w 4202349"/>
              <a:gd name="connsiteY2" fmla="*/ 1926077 h 1926077"/>
              <a:gd name="connsiteX3" fmla="*/ 0 w 4202349"/>
              <a:gd name="connsiteY3" fmla="*/ 19456 h 1926077"/>
              <a:gd name="connsiteX4" fmla="*/ 4202349 w 4202349"/>
              <a:gd name="connsiteY4" fmla="*/ 1945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0 w 4143983"/>
              <a:gd name="connsiteY3" fmla="*/ 1945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14408 w 4143983"/>
              <a:gd name="connsiteY3" fmla="*/ 40285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489874 w 4143983"/>
              <a:gd name="connsiteY3" fmla="*/ 53498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0 w 4143983"/>
              <a:gd name="connsiteY3" fmla="*/ 19456 h 1926077"/>
              <a:gd name="connsiteX0" fmla="*/ 4147985 w 4147985"/>
              <a:gd name="connsiteY0" fmla="*/ 2242 h 1928319"/>
              <a:gd name="connsiteX1" fmla="*/ 3175219 w 4147985"/>
              <a:gd name="connsiteY1" fmla="*/ 1928319 h 1928319"/>
              <a:gd name="connsiteX2" fmla="*/ 4002 w 4147985"/>
              <a:gd name="connsiteY2" fmla="*/ 1928319 h 1928319"/>
              <a:gd name="connsiteX3" fmla="*/ 0 w 4147985"/>
              <a:gd name="connsiteY3" fmla="*/ 0 h 1928319"/>
              <a:gd name="connsiteX0" fmla="*/ 4153988 w 4153988"/>
              <a:gd name="connsiteY0" fmla="*/ 2242 h 1930489"/>
              <a:gd name="connsiteX1" fmla="*/ 3181222 w 4153988"/>
              <a:gd name="connsiteY1" fmla="*/ 1928319 h 1930489"/>
              <a:gd name="connsiteX2" fmla="*/ 0 w 4153988"/>
              <a:gd name="connsiteY2" fmla="*/ 1930489 h 1930489"/>
              <a:gd name="connsiteX3" fmla="*/ 6003 w 4153988"/>
              <a:gd name="connsiteY3" fmla="*/ 0 h 193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3988" h="1930489">
                <a:moveTo>
                  <a:pt x="4153988" y="2242"/>
                </a:moveTo>
                <a:lnTo>
                  <a:pt x="3181222" y="1928319"/>
                </a:lnTo>
                <a:lnTo>
                  <a:pt x="0" y="1930489"/>
                </a:lnTo>
                <a:lnTo>
                  <a:pt x="6003" y="0"/>
                </a:lnTo>
              </a:path>
            </a:pathLst>
          </a:custGeom>
          <a:solidFill>
            <a:srgbClr val="E3D88A"/>
          </a:solidFill>
          <a:ln>
            <a:noFill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59" y="323315"/>
            <a:ext cx="3027357" cy="117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6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2" r:id="rId3"/>
    <p:sldLayoutId id="2147483686" r:id="rId4"/>
    <p:sldLayoutId id="2147483683" r:id="rId5"/>
    <p:sldLayoutId id="2147483687" r:id="rId6"/>
    <p:sldLayoutId id="2147483688" r:id="rId7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marL="57799" marR="57799" indent="0" algn="l" defTabSz="1295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chemeClr val="bg1"/>
          </a:solidFill>
          <a:uFill>
            <a:solidFill>
              <a:srgbClr val="000000"/>
            </a:solidFill>
          </a:uFill>
          <a:latin typeface="Akkurat Std" panose="02000503000000000000" pitchFamily="2" charset="0"/>
          <a:ea typeface="Akkurat Std" panose="02000503000000000000" pitchFamily="2" charset="0"/>
          <a:cs typeface="Akkurat Std" panose="02000503000000000000" pitchFamily="2" charset="0"/>
          <a:sym typeface="Akkurat Std Mono"/>
        </a:defRPr>
      </a:lvl1pPr>
      <a:lvl2pPr marL="57799" marR="57799" indent="228600" algn="l" defTabSz="1295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2pPr>
      <a:lvl3pPr marL="57799" marR="57799" indent="457200" algn="l" defTabSz="1295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3pPr>
      <a:lvl4pPr marL="57799" marR="57799" indent="685800" algn="l" defTabSz="1295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4pPr>
      <a:lvl5pPr marL="57799" marR="57799" indent="914400" algn="l" defTabSz="1295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5pPr>
      <a:lvl6pPr marL="57799" marR="57799" indent="1143000" algn="l" defTabSz="1295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6pPr>
      <a:lvl7pPr marL="57799" marR="57799" indent="1371600" algn="l" defTabSz="1295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7pPr>
      <a:lvl8pPr marL="57799" marR="57799" indent="1600200" algn="l" defTabSz="1295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8pPr>
      <a:lvl9pPr marL="57799" marR="57799" indent="1828800" algn="l" defTabSz="1295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9pPr>
    </p:titleStyle>
    <p:bodyStyle>
      <a:lvl1pPr marL="627179" marR="57799" indent="-586539" algn="l" defTabSz="129540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1pPr>
      <a:lvl2pPr marL="1044126" marR="57799" indent="-546286" algn="l" defTabSz="129540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2pPr>
      <a:lvl3pPr marL="1485718" marR="57799" indent="-530678" algn="l" defTabSz="129540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3pPr>
      <a:lvl4pPr marL="2031364" marR="57799" indent="-619125" algn="l" defTabSz="129540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4pPr>
      <a:lvl5pPr marL="2488564" marR="57799" indent="-619125" algn="l" defTabSz="129540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5pPr>
      <a:lvl6pPr marL="2488564" marR="57799" indent="-619125" algn="l" defTabSz="129540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6pPr>
      <a:lvl7pPr marL="2488564" marR="57799" indent="-619125" algn="l" defTabSz="129540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7pPr>
      <a:lvl8pPr marL="2488564" marR="57799" indent="-619125" algn="l" defTabSz="129540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8pPr>
      <a:lvl9pPr marL="2488564" marR="57799" indent="-619125" algn="l" defTabSz="1295400" eaLnBrk="1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9pPr>
    </p:bodyStyle>
    <p:otherStyle>
      <a:lvl1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1pPr>
      <a:lvl2pPr marL="0" marR="0" indent="228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2pPr>
      <a:lvl3pPr marL="0" marR="0" indent="457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3pPr>
      <a:lvl4pPr marL="0" marR="0" indent="685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4pPr>
      <a:lvl5pPr marL="0" marR="0" indent="9144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5pPr>
      <a:lvl6pPr marL="0" marR="0" indent="11430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6pPr>
      <a:lvl7pPr marL="0" marR="0" indent="1371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7pPr>
      <a:lvl8pPr marL="0" marR="0" indent="1600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8pPr>
      <a:lvl9pPr marL="0" marR="0" indent="1828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CD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"/>
          <p:cNvSpPr/>
          <p:nvPr/>
        </p:nvSpPr>
        <p:spPr>
          <a:xfrm>
            <a:off x="0" y="-17508"/>
            <a:ext cx="24405659" cy="1878965"/>
          </a:xfrm>
          <a:prstGeom prst="rect">
            <a:avLst/>
          </a:prstGeom>
          <a:solidFill>
            <a:srgbClr val="6F2575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3562389" y="13102037"/>
            <a:ext cx="498067" cy="6127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 algn="ctr" defTabSz="825500">
              <a:defRPr sz="3000" b="0" i="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ndar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428059" y="145515"/>
            <a:ext cx="24384000" cy="155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 anchorCtr="0"/>
          <a:lstStyle/>
          <a:p>
            <a:r>
              <a:rPr dirty="0"/>
              <a:t>Title Text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2736284"/>
            <a:ext cx="24384000" cy="100997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 flipV="1">
            <a:off x="18512859" y="15149"/>
            <a:ext cx="5892800" cy="3695700"/>
          </a:xfrm>
          <a:prstGeom prst="rect">
            <a:avLst/>
          </a:prstGeom>
        </p:spPr>
      </p:pic>
      <p:sp>
        <p:nvSpPr>
          <p:cNvPr id="14" name="Tekstvak 13"/>
          <p:cNvSpPr txBox="1"/>
          <p:nvPr userDrawn="1"/>
        </p:nvSpPr>
        <p:spPr>
          <a:xfrm>
            <a:off x="428059" y="12903428"/>
            <a:ext cx="7789333" cy="632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78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kkurat Std" charset="0"/>
                <a:ea typeface="Helvetica Neue"/>
                <a:cs typeface="Helvetica Neue"/>
                <a:sym typeface="Helvetica Neue"/>
              </a:rPr>
              <a:t>Event</a:t>
            </a:r>
            <a:endParaRPr kumimoji="0" lang="nl-NL" sz="278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kkurat Std" charset="0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6069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marL="57799" marR="57799" indent="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chemeClr val="bg1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1pPr>
      <a:lvl2pPr marL="57799" marR="57799" indent="2286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2pPr>
      <a:lvl3pPr marL="57799" marR="57799" indent="4572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3pPr>
      <a:lvl4pPr marL="57799" marR="57799" indent="6858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4pPr>
      <a:lvl5pPr marL="57799" marR="57799" indent="9144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5pPr>
      <a:lvl6pPr marL="57799" marR="57799" indent="11430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6pPr>
      <a:lvl7pPr marL="57799" marR="57799" indent="13716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7pPr>
      <a:lvl8pPr marL="57799" marR="57799" indent="16002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8pPr>
      <a:lvl9pPr marL="57799" marR="57799" indent="18288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9pPr>
    </p:titleStyle>
    <p:bodyStyle>
      <a:lvl1pPr marL="627179" marR="57799" indent="-586539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1pPr>
      <a:lvl2pPr marL="1044126" marR="57799" indent="-546286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2pPr>
      <a:lvl3pPr marL="1485718" marR="57799" indent="-530678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3pPr>
      <a:lvl4pPr marL="2031364" marR="57799" indent="-619125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4pPr>
      <a:lvl5pPr marL="2488564" marR="57799" indent="-619125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5pPr>
      <a:lvl6pPr marL="2488564" marR="57799" indent="-619125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6pPr>
      <a:lvl7pPr marL="2488564" marR="57799" indent="-619125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7pPr>
      <a:lvl8pPr marL="2488564" marR="57799" indent="-619125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8pPr>
      <a:lvl9pPr marL="2488564" marR="57799" indent="-619125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15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59463" y="238888"/>
            <a:ext cx="24388267" cy="3725341"/>
          </a:xfrm>
        </p:spPr>
        <p:txBody>
          <a:bodyPr/>
          <a:lstStyle/>
          <a:p>
            <a:pPr algn="r"/>
            <a:r>
              <a:rPr lang="en-US" dirty="0" smtClean="0"/>
              <a:t>Nikhef RDM Policy – first experiences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Contactgroep</a:t>
            </a:r>
            <a:r>
              <a:rPr lang="en-US" dirty="0" smtClean="0"/>
              <a:t> </a:t>
            </a:r>
            <a:r>
              <a:rPr lang="en-US" dirty="0" smtClean="0"/>
              <a:t>DM NWO-I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917606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there are exclusions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8625" y="2571750"/>
            <a:ext cx="23955375" cy="100584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4800" dirty="0" smtClean="0">
                <a:latin typeface="Akkurat Std" panose="02000503000000000000" pitchFamily="2" charset="0"/>
              </a:rPr>
              <a:t>specific agreements</a:t>
            </a:r>
            <a:r>
              <a:rPr lang="en-US" sz="4800" dirty="0">
                <a:latin typeface="Akkurat Std" panose="02000503000000000000" pitchFamily="2" charset="0"/>
              </a:rPr>
              <a:t> </a:t>
            </a:r>
            <a:r>
              <a:rPr lang="en-US" sz="4800" dirty="0" smtClean="0">
                <a:latin typeface="Akkurat Std" panose="02000503000000000000" pitchFamily="2" charset="0"/>
              </a:rPr>
              <a:t>&amp; treaties take precedence (e.g. CERN</a:t>
            </a:r>
            <a:r>
              <a:rPr lang="en-US" sz="4800" dirty="0" smtClean="0">
                <a:latin typeface="Akkurat Std" panose="02000503000000000000" pitchFamily="2" charset="0"/>
              </a:rPr>
              <a:t>)</a:t>
            </a:r>
            <a:br>
              <a:rPr lang="en-US" sz="4800" dirty="0" smtClean="0">
                <a:latin typeface="Akkurat Std" panose="02000503000000000000" pitchFamily="2" charset="0"/>
              </a:rPr>
            </a:br>
            <a:r>
              <a:rPr lang="en-US" sz="4800" dirty="0" smtClean="0">
                <a:latin typeface="Akkurat Std" panose="02000503000000000000" pitchFamily="2" charset="0"/>
              </a:rPr>
              <a:t/>
            </a:r>
            <a:br>
              <a:rPr lang="en-US" sz="4800" dirty="0" smtClean="0">
                <a:latin typeface="Akkurat Std" panose="02000503000000000000" pitchFamily="2" charset="0"/>
              </a:rPr>
            </a:br>
            <a:endParaRPr lang="en-US" sz="4800" dirty="0" smtClean="0">
              <a:latin typeface="Akkurat Std" panose="02000503000000000000" pitchFamily="2" charset="0"/>
            </a:endParaRPr>
          </a:p>
          <a:p>
            <a:pPr>
              <a:spcBef>
                <a:spcPts val="1800"/>
              </a:spcBef>
            </a:pPr>
            <a:endParaRPr lang="en-US" sz="4800" dirty="0" smtClean="0">
              <a:latin typeface="Akkurat Std" panose="02000503000000000000" pitchFamily="2" charset="0"/>
            </a:endParaRPr>
          </a:p>
          <a:p>
            <a:pPr>
              <a:spcBef>
                <a:spcPts val="1800"/>
              </a:spcBef>
            </a:pPr>
            <a:r>
              <a:rPr lang="en-US" sz="4800" dirty="0" smtClean="0">
                <a:latin typeface="Akkurat Std" panose="02000503000000000000" pitchFamily="2" charset="0"/>
              </a:rPr>
              <a:t>we </a:t>
            </a:r>
            <a:r>
              <a:rPr lang="en-US" sz="4800" dirty="0" smtClean="0">
                <a:latin typeface="Akkurat Std" panose="02000503000000000000" pitchFamily="2" charset="0"/>
              </a:rPr>
              <a:t>exclude contract work – </a:t>
            </a:r>
            <a:r>
              <a:rPr lang="en-US" sz="4800" i="1" dirty="0" smtClean="0">
                <a:latin typeface="Akkurat Std Italic" panose="02000503000000000000" pitchFamily="2" charset="0"/>
              </a:rPr>
              <a:t>the </a:t>
            </a:r>
            <a:r>
              <a:rPr lang="en-US" sz="4800" i="1" dirty="0" smtClean="0">
                <a:latin typeface="Akkurat Std Italic" panose="02000503000000000000" pitchFamily="2" charset="0"/>
              </a:rPr>
              <a:t>responsibility in that case is with the third party</a:t>
            </a:r>
          </a:p>
          <a:p>
            <a:pPr>
              <a:spcBef>
                <a:spcPts val="1800"/>
              </a:spcBef>
            </a:pPr>
            <a:r>
              <a:rPr lang="en-US" sz="4800" dirty="0" smtClean="0">
                <a:latin typeface="Akkurat Std" panose="02000503000000000000" pitchFamily="2" charset="0"/>
              </a:rPr>
              <a:t>software as a product in itself </a:t>
            </a:r>
            <a:r>
              <a:rPr lang="en-US" sz="4800" i="1" dirty="0" smtClean="0">
                <a:latin typeface="Akkurat Std Italic" panose="02000503000000000000" pitchFamily="2" charset="0"/>
              </a:rPr>
              <a:t>(like control software)</a:t>
            </a:r>
          </a:p>
          <a:p>
            <a:pPr>
              <a:spcBef>
                <a:spcPts val="1800"/>
              </a:spcBef>
            </a:pPr>
            <a:r>
              <a:rPr lang="en-US" sz="4800" dirty="0" smtClean="0">
                <a:latin typeface="Akkurat Std" panose="02000503000000000000" pitchFamily="2" charset="0"/>
              </a:rPr>
              <a:t>physical detectors &amp; components </a:t>
            </a:r>
            <a:r>
              <a:rPr lang="en-US" sz="4800" i="1" dirty="0" smtClean="0">
                <a:latin typeface="Akkurat Std Italic" panose="02000503000000000000" pitchFamily="2" charset="0"/>
              </a:rPr>
              <a:t>(but archive the design drawing)</a:t>
            </a:r>
          </a:p>
          <a:p>
            <a:pPr>
              <a:spcBef>
                <a:spcPts val="1800"/>
              </a:spcBef>
            </a:pPr>
            <a:r>
              <a:rPr lang="en-US" sz="4800" dirty="0" smtClean="0">
                <a:latin typeface="Akkurat Std" panose="02000503000000000000" pitchFamily="2" charset="0"/>
              </a:rPr>
              <a:t>personal “GDPR” data – </a:t>
            </a:r>
            <a:r>
              <a:rPr lang="en-US" sz="4800" i="1" dirty="0" smtClean="0">
                <a:latin typeface="Akkurat Std Italic" panose="02000503000000000000" pitchFamily="2" charset="0"/>
              </a:rPr>
              <a:t>you really ought to think why you need it @Nikhef</a:t>
            </a:r>
          </a:p>
          <a:p>
            <a:pPr>
              <a:spcBef>
                <a:spcPts val="1800"/>
              </a:spcBef>
            </a:pPr>
            <a:r>
              <a:rPr lang="en-US" sz="4800" dirty="0" err="1" smtClean="0">
                <a:latin typeface="Akkurat Std" panose="02000503000000000000" pitchFamily="2" charset="0"/>
              </a:rPr>
              <a:t>administrativa</a:t>
            </a:r>
            <a:endParaRPr lang="en-GB" sz="4800" i="1" dirty="0">
              <a:latin typeface="Akkurat Std" panose="02000503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137" y="3862387"/>
            <a:ext cx="22013346" cy="16811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94852" y="12919499"/>
            <a:ext cx="16154400" cy="6360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you </a:t>
            </a:r>
            <a:r>
              <a:rPr kumimoji="0" lang="en-US" sz="2800" b="1" u="none" strike="noStrike" cap="none" spc="0" normalizeH="0" baseline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can </a:t>
            </a:r>
            <a:r>
              <a:rPr kumimoji="0" lang="en-US" sz="2800" b="1" i="0" u="none" strike="noStrike" cap="none" spc="0" normalizeH="0" baseline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obviously</a:t>
            </a:r>
            <a:r>
              <a:rPr kumimoji="0" lang="en-US" sz="2800" b="1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still be following the policy, but it will not be as absolutely mandatory</a:t>
            </a:r>
            <a:r>
              <a:rPr kumimoji="0" lang="en-US" sz="2800" b="1" i="0" u="none" strike="noStrike" cap="none" spc="0" normalizeH="0" baseline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kumimoji="0" lang="en-GB" sz="2800" b="1" i="0" u="none" strike="noStrike" cap="none" spc="0" normalizeH="0" baseline="0" dirty="0">
              <a:ln>
                <a:noFill/>
              </a:ln>
              <a:solidFill>
                <a:srgbClr val="6F2575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5815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DMPs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927100" y="2552700"/>
            <a:ext cx="23222556" cy="10548938"/>
          </a:xfrm>
        </p:spPr>
        <p:txBody>
          <a:bodyPr/>
          <a:lstStyle/>
          <a:p>
            <a:r>
              <a:rPr lang="en-US" sz="4800" dirty="0" smtClean="0"/>
              <a:t>Many global experiments have a DM policy already in place:</a:t>
            </a:r>
            <a:r>
              <a:rPr lang="en-US" sz="4800" dirty="0"/>
              <a:t>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LHC experiments, Auger, LVC, …</a:t>
            </a:r>
          </a:p>
          <a:p>
            <a:r>
              <a:rPr lang="en-US" sz="4800" dirty="0" smtClean="0"/>
              <a:t>To answer the NWO DM paragraph, we developed </a:t>
            </a:r>
            <a:r>
              <a:rPr lang="en-US" sz="4800" dirty="0"/>
              <a:t>standard </a:t>
            </a:r>
            <a:r>
              <a:rPr lang="en-US" sz="4800" dirty="0" smtClean="0"/>
              <a:t>templates</a:t>
            </a:r>
          </a:p>
          <a:p>
            <a:pPr marL="40640" indent="0" algn="ctr">
              <a:buNone/>
            </a:pPr>
            <a:r>
              <a:rPr lang="en-US" sz="4800" dirty="0" smtClean="0"/>
              <a:t>https</a:t>
            </a:r>
            <a:r>
              <a:rPr lang="en-US" sz="4800" dirty="0"/>
              <a:t>://www.nikhef.nl/grid/nikhef/dmp/</a:t>
            </a:r>
            <a:endParaRPr lang="en-GB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23853775" y="12949238"/>
            <a:ext cx="530225" cy="606425"/>
          </a:xfrm>
        </p:spPr>
        <p:txBody>
          <a:bodyPr/>
          <a:lstStyle/>
          <a:p>
            <a:fld id="{86CB4B4D-7CA3-9044-876B-883B54F8677D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56" y="5961839"/>
            <a:ext cx="10893091" cy="6987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5846" y="6490740"/>
            <a:ext cx="4632088" cy="7229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246" y="6501514"/>
            <a:ext cx="4048688" cy="660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3303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Otherwise, leverage the community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The aim for all non-standard DMP is to leverage existing community services and initiatives (DPHEP and more)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471" y="4701541"/>
            <a:ext cx="17944163" cy="5732404"/>
          </a:xfrm>
          <a:prstGeom prst="rect">
            <a:avLst/>
          </a:prstGeom>
          <a:effectLst>
            <a:glow rad="101600">
              <a:srgbClr val="6F2575">
                <a:alpha val="60000"/>
              </a:srgb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5987248" y="13071899"/>
            <a:ext cx="17824175" cy="6360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r>
              <a:rPr kumimoji="0" lang="en-US" sz="2800" b="1" i="1" u="none" strike="noStrike" cap="none" spc="0" normalizeH="0" baseline="0" dirty="0" smtClean="0">
                <a:ln>
                  <a:noFill/>
                </a:ln>
                <a:solidFill>
                  <a:srgbClr val="E3D88A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just</a:t>
            </a:r>
            <a:r>
              <a:rPr kumimoji="0" lang="en-US" sz="2800" b="1" i="1" u="none" strike="noStrike" cap="none" spc="0" normalizeH="0" dirty="0" smtClean="0">
                <a:ln>
                  <a:noFill/>
                </a:ln>
                <a:solidFill>
                  <a:srgbClr val="E3D88A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your own DOI assignment costs </a:t>
            </a:r>
            <a:r>
              <a:rPr kumimoji="0" lang="nl-NL" sz="2800" b="1" i="1" u="none" strike="noStrike" cap="none" spc="0" normalizeH="0" dirty="0" smtClean="0">
                <a:ln>
                  <a:noFill/>
                </a:ln>
                <a:solidFill>
                  <a:srgbClr val="E3D88A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€8500</a:t>
            </a:r>
            <a:r>
              <a:rPr kumimoji="0" lang="en-US" sz="2800" b="1" i="1" u="none" strike="noStrike" cap="none" spc="0" normalizeH="0" dirty="0" smtClean="0">
                <a:ln>
                  <a:noFill/>
                </a:ln>
                <a:solidFill>
                  <a:srgbClr val="E3D88A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/</a:t>
            </a:r>
            <a:r>
              <a:rPr kumimoji="0" lang="en-US" sz="2800" b="1" i="1" u="none" strike="noStrike" cap="none" spc="0" normalizeH="0" dirty="0" err="1" smtClean="0">
                <a:ln>
                  <a:noFill/>
                </a:ln>
                <a:solidFill>
                  <a:srgbClr val="E3D88A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yr</a:t>
            </a:r>
            <a:r>
              <a:rPr kumimoji="0" lang="en-US" sz="2800" b="1" i="1" u="none" strike="noStrike" cap="none" spc="0" normalizeH="0" dirty="0" smtClean="0">
                <a:ln>
                  <a:noFill/>
                </a:ln>
                <a:solidFill>
                  <a:srgbClr val="E3D88A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for </a:t>
            </a:r>
            <a:r>
              <a:rPr kumimoji="0" lang="en-US" sz="2800" b="1" i="1" u="none" strike="noStrike" cap="none" spc="0" normalizeH="0" dirty="0" err="1" smtClean="0">
                <a:ln>
                  <a:noFill/>
                </a:ln>
                <a:solidFill>
                  <a:srgbClr val="E3D88A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DataCite</a:t>
            </a:r>
            <a:r>
              <a:rPr kumimoji="0" lang="en-US" sz="2800" b="1" i="1" u="none" strike="noStrike" cap="none" spc="0" normalizeH="0" dirty="0" smtClean="0">
                <a:ln>
                  <a:noFill/>
                </a:ln>
                <a:solidFill>
                  <a:srgbClr val="E3D88A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membership – or </a:t>
            </a:r>
            <a:r>
              <a:rPr lang="nl-NL" dirty="0" smtClean="0">
                <a:solidFill>
                  <a:srgbClr val="E3D88A"/>
                </a:solidFill>
              </a:rPr>
              <a:t>€</a:t>
            </a:r>
            <a:r>
              <a:rPr kumimoji="0" lang="en-US" sz="2800" b="1" i="1" u="none" strike="noStrike" cap="none" spc="0" normalizeH="0" dirty="0" smtClean="0">
                <a:ln>
                  <a:noFill/>
                </a:ln>
                <a:solidFill>
                  <a:srgbClr val="E3D88A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4.50 per DOI @</a:t>
            </a:r>
            <a:r>
              <a:rPr kumimoji="0" lang="en-US" sz="2800" b="1" i="1" u="none" strike="noStrike" cap="none" spc="0" normalizeH="0" dirty="0" err="1" smtClean="0">
                <a:ln>
                  <a:noFill/>
                </a:ln>
                <a:solidFill>
                  <a:srgbClr val="E3D88A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mEDRA</a:t>
            </a:r>
            <a:endParaRPr kumimoji="0" lang="en-GB" sz="2800" b="1" i="1" u="none" strike="noStrike" cap="none" spc="0" normalizeH="0" baseline="0" dirty="0">
              <a:ln>
                <a:noFill/>
              </a:ln>
              <a:solidFill>
                <a:srgbClr val="E3D88A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0914950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7817" y="2353456"/>
            <a:ext cx="7088722" cy="3254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42" y="2143594"/>
            <a:ext cx="12726650" cy="6480217"/>
          </a:xfrm>
          <a:prstGeom prst="rect">
            <a:avLst/>
          </a:prstGeom>
          <a:effectLst>
            <a:glow rad="101600">
              <a:srgbClr val="6F2575">
                <a:alpha val="60000"/>
              </a:srgb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3167" y="7285765"/>
            <a:ext cx="6724650" cy="4391025"/>
          </a:xfrm>
          <a:prstGeom prst="rect">
            <a:avLst/>
          </a:prstGeom>
          <a:effectLst>
            <a:glow rad="101600">
              <a:srgbClr val="6F2575">
                <a:alpha val="60000"/>
              </a:srgbClr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Repositories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62772" y="3724275"/>
            <a:ext cx="8248650" cy="6267450"/>
          </a:xfrm>
          <a:prstGeom prst="rect">
            <a:avLst/>
          </a:prstGeom>
          <a:effectLst>
            <a:glow rad="101600">
              <a:srgbClr val="6F2575">
                <a:alpha val="60000"/>
              </a:srgb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21718" y="9704188"/>
            <a:ext cx="9104416" cy="2806921"/>
          </a:xfrm>
          <a:prstGeom prst="rect">
            <a:avLst/>
          </a:prstGeom>
          <a:effectLst>
            <a:glow rad="101600">
              <a:srgbClr val="6F2575">
                <a:alpha val="60000"/>
              </a:srgb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73" y="9068972"/>
            <a:ext cx="2464361" cy="28581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134" y="10498047"/>
            <a:ext cx="2464361" cy="285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0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feed-back from the staff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F2575"/>
                </a:solidFill>
              </a:rPr>
              <a:t>Standard DMP templates are much appreciated</a:t>
            </a:r>
          </a:p>
          <a:p>
            <a:pPr lvl="1"/>
            <a:r>
              <a:rPr lang="en-US" sz="4800" dirty="0"/>
              <a:t>Need to take balanced care about RDM in </a:t>
            </a:r>
            <a:r>
              <a:rPr lang="en-US" sz="4800" dirty="0" err="1"/>
              <a:t>MoU</a:t>
            </a:r>
            <a:r>
              <a:rPr lang="en-US" sz="4800" dirty="0"/>
              <a:t> </a:t>
            </a:r>
            <a:r>
              <a:rPr lang="en-US" sz="4800" dirty="0" smtClean="0"/>
              <a:t>negotiations</a:t>
            </a:r>
            <a:r>
              <a:rPr lang="el-GR" sz="4800" dirty="0" smtClean="0"/>
              <a:t/>
            </a:r>
            <a:br>
              <a:rPr lang="el-GR" sz="4800" dirty="0" smtClean="0"/>
            </a:br>
            <a:r>
              <a:rPr lang="el-GR" sz="4800" dirty="0" smtClean="0">
                <a:latin typeface="Akkurat Std Italic" panose="02000503000000000000" pitchFamily="2" charset="0"/>
              </a:rPr>
              <a:t>‘</a:t>
            </a:r>
            <a:r>
              <a:rPr lang="en-US" sz="4800" dirty="0" smtClean="0">
                <a:latin typeface="Akkurat Std Italic" panose="02000503000000000000" pitchFamily="2" charset="0"/>
              </a:rPr>
              <a:t>seek to ensure’ – not require</a:t>
            </a:r>
            <a:endParaRPr lang="en-US" sz="5400" dirty="0" smtClean="0"/>
          </a:p>
          <a:p>
            <a:r>
              <a:rPr lang="en-US" b="1" dirty="0" smtClean="0">
                <a:solidFill>
                  <a:srgbClr val="6F2575"/>
                </a:solidFill>
              </a:rPr>
              <a:t>Wider diversity in practices for ‘smaller’ collaborations</a:t>
            </a:r>
          </a:p>
          <a:p>
            <a:pPr lvl="1"/>
            <a:r>
              <a:rPr lang="en-US" sz="4800" dirty="0" smtClean="0"/>
              <a:t>many concerns about feasibility and cost/benefit analysis</a:t>
            </a:r>
          </a:p>
          <a:p>
            <a:pPr lvl="1"/>
            <a:r>
              <a:rPr lang="en-US" sz="4800" dirty="0" smtClean="0"/>
              <a:t>‘depth’ of the replication package is a big concern</a:t>
            </a:r>
          </a:p>
          <a:p>
            <a:pPr lvl="1"/>
            <a:r>
              <a:rPr lang="en-US" sz="4800" dirty="0" smtClean="0"/>
              <a:t>the </a:t>
            </a:r>
            <a:r>
              <a:rPr lang="en-US" sz="4800" dirty="0" smtClean="0"/>
              <a:t>“I” </a:t>
            </a:r>
            <a:r>
              <a:rPr lang="en-US" sz="4800" dirty="0" smtClean="0">
                <a:latin typeface="Akkurat Std Italic" panose="02000503000000000000" pitchFamily="2" charset="0"/>
              </a:rPr>
              <a:t>premise</a:t>
            </a:r>
            <a:r>
              <a:rPr lang="en-US" sz="4800" dirty="0" smtClean="0"/>
              <a:t> of FAIR does </a:t>
            </a:r>
            <a:r>
              <a:rPr lang="en-US" sz="4800" smtClean="0"/>
              <a:t>not </a:t>
            </a:r>
            <a:r>
              <a:rPr lang="en-US" sz="4800" smtClean="0"/>
              <a:t>quite work </a:t>
            </a:r>
            <a:r>
              <a:rPr lang="en-US" sz="4800" dirty="0" smtClean="0"/>
              <a:t>in our domain</a:t>
            </a:r>
            <a:endParaRPr lang="en-US" sz="5400" dirty="0"/>
          </a:p>
          <a:p>
            <a:r>
              <a:rPr lang="en-US" b="1" dirty="0" smtClean="0">
                <a:solidFill>
                  <a:srgbClr val="6F2575"/>
                </a:solidFill>
              </a:rPr>
              <a:t>Policy implementation will be a phased approach</a:t>
            </a:r>
          </a:p>
          <a:p>
            <a:r>
              <a:rPr lang="en-US" b="1" dirty="0" smtClean="0">
                <a:solidFill>
                  <a:srgbClr val="6F2575"/>
                </a:solidFill>
              </a:rPr>
              <a:t>Training is an essential component</a:t>
            </a:r>
            <a:endParaRPr lang="en-GB" b="1" dirty="0" smtClean="0">
              <a:solidFill>
                <a:srgbClr val="6F2575"/>
              </a:solidFill>
            </a:endParaRPr>
          </a:p>
          <a:p>
            <a:pPr lvl="1"/>
            <a:r>
              <a:rPr lang="en-US" sz="4800" dirty="0" smtClean="0"/>
              <a:t>both on RI and log keeping (e.g. </a:t>
            </a:r>
            <a:r>
              <a:rPr lang="en-US" sz="4800" dirty="0" err="1" smtClean="0"/>
              <a:t>Jupyter</a:t>
            </a:r>
            <a:r>
              <a:rPr lang="en-US" sz="4800" dirty="0" smtClean="0"/>
              <a:t> notebooks)</a:t>
            </a:r>
          </a:p>
          <a:p>
            <a:pPr lvl="1"/>
            <a:r>
              <a:rPr lang="en-US" sz="4800" dirty="0" smtClean="0"/>
              <a:t>and on proper use of existing repository facilities (storage </a:t>
            </a:r>
            <a:r>
              <a:rPr lang="en-US" sz="4800" dirty="0" err="1" smtClean="0"/>
              <a:t>QoS</a:t>
            </a:r>
            <a:r>
              <a:rPr lang="en-US" sz="4800" dirty="0" smtClean="0"/>
              <a:t> classes)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23853775" y="12949238"/>
            <a:ext cx="530225" cy="606425"/>
          </a:xfrm>
        </p:spPr>
        <p:txBody>
          <a:bodyPr/>
          <a:lstStyle/>
          <a:p>
            <a:fld id="{86CB4B4D-7CA3-9044-876B-883B54F8677D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45696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79193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“FAIR” Principles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0640" indent="0">
              <a:buNone/>
            </a:pPr>
            <a:r>
              <a:rPr lang="en-US" sz="6000" dirty="0" smtClean="0"/>
              <a:t>pick a name for the effort that is ‘hard to disagree with’ …</a:t>
            </a:r>
          </a:p>
          <a:p>
            <a:pPr marL="40640" indent="0" algn="ctr">
              <a:buNone/>
            </a:pPr>
            <a:r>
              <a:rPr lang="en-US" sz="11500" b="1" dirty="0" smtClean="0">
                <a:solidFill>
                  <a:srgbClr val="E6344C"/>
                </a:solidFill>
              </a:rPr>
              <a:t>FAIR</a:t>
            </a:r>
            <a:endParaRPr lang="en-US" sz="6000" b="1" dirty="0" smtClean="0">
              <a:solidFill>
                <a:srgbClr val="E6344C"/>
              </a:solidFill>
            </a:endParaRPr>
          </a:p>
          <a:p>
            <a:r>
              <a:rPr lang="en-US" sz="6000" dirty="0" smtClean="0"/>
              <a:t>Findable - </a:t>
            </a:r>
            <a:r>
              <a:rPr lang="en-GB" sz="6000" i="1" dirty="0" smtClean="0"/>
              <a:t>data &amp; metadata </a:t>
            </a:r>
            <a:r>
              <a:rPr lang="en-GB" sz="6000" i="1" dirty="0"/>
              <a:t>are easy to find by </a:t>
            </a:r>
            <a:r>
              <a:rPr lang="en-GB" sz="6000" i="1" dirty="0" smtClean="0"/>
              <a:t>humans &amp; computers</a:t>
            </a:r>
            <a:endParaRPr lang="en-US" sz="6000" i="1" dirty="0" smtClean="0"/>
          </a:p>
          <a:p>
            <a:r>
              <a:rPr lang="en-US" sz="6000" dirty="0" smtClean="0"/>
              <a:t>Accessible – </a:t>
            </a:r>
            <a:r>
              <a:rPr lang="en-US" sz="6000" i="1" dirty="0" smtClean="0"/>
              <a:t> standard download method &amp; ‘</a:t>
            </a:r>
            <a:r>
              <a:rPr lang="en-GB" sz="6000" i="1" dirty="0" smtClean="0"/>
              <a:t>protocols’ </a:t>
            </a:r>
            <a:r>
              <a:rPr lang="en-GB" sz="6000" i="1" dirty="0"/>
              <a:t>for </a:t>
            </a:r>
            <a:r>
              <a:rPr lang="en-GB" sz="6000" i="1" dirty="0" smtClean="0"/>
              <a:t>access explicit </a:t>
            </a:r>
            <a:endParaRPr lang="en-US" sz="6000" i="1" dirty="0" smtClean="0"/>
          </a:p>
          <a:p>
            <a:r>
              <a:rPr lang="en-US" sz="6000" dirty="0" smtClean="0"/>
              <a:t>Interoperable - </a:t>
            </a:r>
            <a:r>
              <a:rPr lang="en-GB" sz="6000" i="1" dirty="0"/>
              <a:t>they can be automatically combined with other data</a:t>
            </a:r>
            <a:endParaRPr lang="en-US" sz="6000" i="1" dirty="0" smtClean="0"/>
          </a:p>
          <a:p>
            <a:r>
              <a:rPr lang="en-US" sz="6000" dirty="0" smtClean="0"/>
              <a:t>Reusable - </a:t>
            </a:r>
            <a:r>
              <a:rPr lang="en-GB" sz="6000" i="1" dirty="0"/>
              <a:t>sufficiently well described </a:t>
            </a:r>
            <a:r>
              <a:rPr lang="en-GB" sz="6000" i="1" dirty="0" smtClean="0"/>
              <a:t>to be </a:t>
            </a:r>
            <a:r>
              <a:rPr lang="en-GB" sz="6000" i="1" dirty="0"/>
              <a:t>replicated or combined </a:t>
            </a:r>
            <a:endParaRPr lang="en-GB" sz="6000" i="1" dirty="0" smtClean="0"/>
          </a:p>
          <a:p>
            <a:pPr marL="40640" indent="0">
              <a:buNone/>
            </a:pPr>
            <a:endParaRPr lang="en-US" sz="3000" i="1" dirty="0" smtClean="0"/>
          </a:p>
          <a:p>
            <a:pPr marL="40640" indent="0">
              <a:buNone/>
            </a:pPr>
            <a:r>
              <a:rPr lang="en-US" sz="6000" i="1" dirty="0" smtClean="0"/>
              <a:t>but this is easier said than done, and implementation domain specific</a:t>
            </a:r>
            <a:endParaRPr lang="en-GB" sz="6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8610600" y="12934568"/>
            <a:ext cx="14363700" cy="6360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800" b="1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9050" y="12153822"/>
            <a:ext cx="20554950" cy="6360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algn="r"/>
            <a:r>
              <a:rPr kumimoji="0" lang="en-US" sz="2800" b="1" i="1" u="none" strike="noStrike" cap="none" spc="0" normalizeH="0" baseline="0" dirty="0" smtClean="0">
                <a:ln>
                  <a:noFill/>
                </a:ln>
                <a:solidFill>
                  <a:srgbClr val="E6344C"/>
                </a:solidFill>
                <a:effectLst/>
                <a:uFillTx/>
                <a:latin typeface="Minion Pro" panose="02040503050306020203" pitchFamily="18" charset="0"/>
                <a:sym typeface="Helvetica Neue"/>
              </a:rPr>
              <a:t>Wilkinson et al. </a:t>
            </a:r>
            <a:r>
              <a:rPr lang="en-GB" i="0" dirty="0">
                <a:solidFill>
                  <a:srgbClr val="E6344C"/>
                </a:solidFill>
                <a:latin typeface="Minion Pro" panose="02040503050306020203" pitchFamily="18" charset="0"/>
              </a:rPr>
              <a:t>The FAIR Guiding Principles for scientific data management and </a:t>
            </a:r>
            <a:r>
              <a:rPr lang="en-GB" i="0" dirty="0" smtClean="0">
                <a:solidFill>
                  <a:srgbClr val="E6344C"/>
                </a:solidFill>
                <a:latin typeface="Minion Pro" panose="02040503050306020203" pitchFamily="18" charset="0"/>
              </a:rPr>
              <a:t>stewardship </a:t>
            </a:r>
            <a:r>
              <a:rPr lang="en-US" dirty="0" smtClean="0">
                <a:solidFill>
                  <a:srgbClr val="E6344C"/>
                </a:solidFill>
                <a:latin typeface="Minion Pro" panose="02040503050306020203" pitchFamily="18" charset="0"/>
              </a:rPr>
              <a:t>doi:10.1038/sdata.2016.18</a:t>
            </a:r>
            <a:endParaRPr kumimoji="0" lang="en-GB" sz="2800" b="1" i="1" u="none" strike="noStrike" cap="none" spc="0" normalizeH="0" baseline="0" dirty="0">
              <a:ln>
                <a:noFill/>
              </a:ln>
              <a:solidFill>
                <a:srgbClr val="E6344C"/>
              </a:solidFill>
              <a:effectLst/>
              <a:uFillTx/>
              <a:latin typeface="Minion Pro" panose="02040503050306020203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5967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 – a ‘slight’ LS bias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4800" b="1" dirty="0"/>
              <a:t>To be Findable:</a:t>
            </a:r>
            <a:endParaRPr lang="en-GB" sz="4800" dirty="0"/>
          </a:p>
          <a:p>
            <a:r>
              <a:rPr lang="en-GB" sz="4800" dirty="0"/>
              <a:t>F1. (meta)data are assigned a globally unique and persistent identifier</a:t>
            </a:r>
          </a:p>
          <a:p>
            <a:r>
              <a:rPr lang="en-GB" sz="4800" dirty="0"/>
              <a:t>F2. data are described with rich metadata (defined by R1 below)</a:t>
            </a:r>
          </a:p>
          <a:p>
            <a:r>
              <a:rPr lang="en-GB" sz="4800" dirty="0"/>
              <a:t>F3. metadata clearly and explicitly include the identifier of the data it describes</a:t>
            </a:r>
          </a:p>
          <a:p>
            <a:r>
              <a:rPr lang="en-GB" sz="4800" dirty="0"/>
              <a:t>F4. (meta)data are registered or indexed in a searchable </a:t>
            </a:r>
            <a:r>
              <a:rPr lang="en-GB" sz="4800" dirty="0" smtClean="0"/>
              <a:t>resource</a:t>
            </a:r>
          </a:p>
          <a:p>
            <a:endParaRPr lang="en-GB" sz="4800" dirty="0"/>
          </a:p>
          <a:p>
            <a:r>
              <a:rPr lang="en-GB" sz="4800" b="1" dirty="0"/>
              <a:t>To be Accessible:</a:t>
            </a:r>
            <a:endParaRPr lang="en-GB" sz="4800" dirty="0"/>
          </a:p>
          <a:p>
            <a:r>
              <a:rPr lang="en-GB" sz="4800" dirty="0"/>
              <a:t>A1. (meta)data are retrievable by their identifier using a standardized communications protocol</a:t>
            </a:r>
          </a:p>
          <a:p>
            <a:r>
              <a:rPr lang="en-GB" sz="4800" dirty="0"/>
              <a:t>A1.1 the protocol is open, free, and universally implementable</a:t>
            </a:r>
          </a:p>
          <a:p>
            <a:r>
              <a:rPr lang="en-GB" sz="4800" dirty="0"/>
              <a:t>A1.2 the protocol allows for an authentication and authorization procedure, where necessary</a:t>
            </a:r>
          </a:p>
          <a:p>
            <a:r>
              <a:rPr lang="en-GB" sz="4800" dirty="0"/>
              <a:t>A2. metadata are accessible, even when the data are no longer available</a:t>
            </a:r>
          </a:p>
          <a:p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53794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 – more </a:t>
            </a:r>
            <a:r>
              <a:rPr lang="en-US" dirty="0" err="1" smtClean="0"/>
              <a:t>microstatements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4800" b="1" dirty="0" smtClean="0"/>
              <a:t>To </a:t>
            </a:r>
            <a:r>
              <a:rPr lang="en-GB" sz="4800" b="1" dirty="0"/>
              <a:t>be Interoperable:</a:t>
            </a:r>
            <a:endParaRPr lang="en-GB" sz="4800" dirty="0"/>
          </a:p>
          <a:p>
            <a:r>
              <a:rPr lang="en-GB" sz="4800" dirty="0"/>
              <a:t>I1. (meta)data use a formal, accessible, shared, and broadly applicable language for knowledge representation.</a:t>
            </a:r>
          </a:p>
          <a:p>
            <a:r>
              <a:rPr lang="en-GB" sz="4800" dirty="0"/>
              <a:t>I2. (meta)data use vocabularies that follow FAIR principles</a:t>
            </a:r>
          </a:p>
          <a:p>
            <a:r>
              <a:rPr lang="en-GB" sz="4800" dirty="0"/>
              <a:t>I3. (meta)data include qualified references to other (</a:t>
            </a:r>
            <a:r>
              <a:rPr lang="en-GB" sz="4800" dirty="0" smtClean="0"/>
              <a:t>meta)data</a:t>
            </a:r>
          </a:p>
          <a:p>
            <a:endParaRPr lang="en-GB" sz="4800" dirty="0"/>
          </a:p>
          <a:p>
            <a:r>
              <a:rPr lang="en-GB" sz="4800" b="1" dirty="0"/>
              <a:t>To be Reusable:</a:t>
            </a:r>
            <a:endParaRPr lang="en-GB" sz="4800" dirty="0"/>
          </a:p>
          <a:p>
            <a:r>
              <a:rPr lang="en-GB" sz="4800" dirty="0"/>
              <a:t>R1. meta(data) are richly described with a plurality of accurate and relevant attributes</a:t>
            </a:r>
          </a:p>
          <a:p>
            <a:r>
              <a:rPr lang="en-GB" sz="4800" dirty="0"/>
              <a:t>R1.1. (meta)data are released with a clear and accessible data usage license</a:t>
            </a:r>
          </a:p>
          <a:p>
            <a:r>
              <a:rPr lang="en-GB" sz="4800" dirty="0"/>
              <a:t>R1.2. (meta)data are associated with detailed provenance</a:t>
            </a:r>
          </a:p>
          <a:p>
            <a:r>
              <a:rPr lang="en-GB" sz="4800" dirty="0"/>
              <a:t>R1.3. (meta)data meet domain-relevant community standards</a:t>
            </a:r>
          </a:p>
          <a:p>
            <a:endParaRPr lang="en-GB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7664303" y="4239912"/>
            <a:ext cx="14209018" cy="7591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01600" tIns="101600" rIns="101600" bIns="1016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spc="0" normalizeH="0" baseline="0" dirty="0" smtClean="0">
                <a:ln>
                  <a:noFill/>
                </a:ln>
                <a:solidFill>
                  <a:srgbClr val="E6344C"/>
                </a:solidFill>
                <a:effectLst/>
                <a:uFillTx/>
                <a:latin typeface="Minion Pro" panose="02040503050306020203" pitchFamily="18" charset="0"/>
                <a:sym typeface="Helvetica Neue"/>
              </a:rPr>
              <a:t>‘let’s really think that you can</a:t>
            </a:r>
            <a:r>
              <a:rPr kumimoji="0" lang="en-US" sz="3600" b="1" i="1" u="none" strike="noStrike" cap="none" spc="0" normalizeH="0" dirty="0" smtClean="0">
                <a:ln>
                  <a:noFill/>
                </a:ln>
                <a:solidFill>
                  <a:srgbClr val="E6344C"/>
                </a:solidFill>
                <a:effectLst/>
                <a:uFillTx/>
                <a:latin typeface="Minion Pro" panose="02040503050306020203" pitchFamily="18" charset="0"/>
                <a:sym typeface="Helvetica Neue"/>
              </a:rPr>
              <a:t> replace</a:t>
            </a:r>
            <a:r>
              <a:rPr kumimoji="0" lang="en-US" sz="3600" b="1" i="1" u="none" strike="noStrike" cap="none" spc="0" normalizeH="0" baseline="0" dirty="0" smtClean="0">
                <a:ln>
                  <a:noFill/>
                </a:ln>
                <a:solidFill>
                  <a:srgbClr val="E6344C"/>
                </a:solidFill>
                <a:effectLst/>
                <a:uFillTx/>
                <a:latin typeface="Minion Pro" panose="02040503050306020203" pitchFamily="18" charset="0"/>
                <a:sym typeface="Helvetica Neue"/>
              </a:rPr>
              <a:t> researchers with automated systems’</a:t>
            </a:r>
            <a:endParaRPr kumimoji="0" lang="en-GB" sz="3600" b="1" i="1" u="none" strike="noStrike" cap="none" spc="0" normalizeH="0" baseline="0" dirty="0">
              <a:ln>
                <a:noFill/>
              </a:ln>
              <a:solidFill>
                <a:srgbClr val="E6344C"/>
              </a:solidFill>
              <a:effectLst/>
              <a:uFillTx/>
              <a:latin typeface="Minion Pro" panose="02040503050306020203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2821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Nikhef RDM Development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927100" y="2552700"/>
            <a:ext cx="23222556" cy="10548938"/>
          </a:xfrm>
        </p:spPr>
        <p:txBody>
          <a:bodyPr/>
          <a:lstStyle/>
          <a:p>
            <a:pPr marL="40640" indent="0">
              <a:buNone/>
            </a:pPr>
            <a:r>
              <a:rPr lang="en-US" sz="4800" b="1" dirty="0" smtClean="0">
                <a:solidFill>
                  <a:srgbClr val="6F2575"/>
                </a:solidFill>
              </a:rPr>
              <a:t>A long journey </a:t>
            </a:r>
            <a:r>
              <a:rPr lang="en-US" sz="4800" dirty="0" smtClean="0"/>
              <a:t>– and for long at a sufficiently abstract level</a:t>
            </a:r>
          </a:p>
          <a:p>
            <a:r>
              <a:rPr lang="en-US" sz="4800" dirty="0" smtClean="0">
                <a:sym typeface="Wingdings" panose="05000000000000000000" pitchFamily="2" charset="2"/>
              </a:rPr>
              <a:t>prominently present in H2020/ERC (and in NWO now)</a:t>
            </a:r>
          </a:p>
          <a:p>
            <a:r>
              <a:rPr lang="en-US" sz="4800" dirty="0" smtClean="0">
                <a:sym typeface="Wingdings" panose="05000000000000000000" pitchFamily="2" charset="2"/>
              </a:rPr>
              <a:t>participated in the FOM DM pilot for </a:t>
            </a:r>
            <a:r>
              <a:rPr lang="en-US" sz="4800" dirty="0" err="1" smtClean="0">
                <a:latin typeface="Akkurat Std Italic" panose="02000503000000000000" pitchFamily="2" charset="0"/>
                <a:sym typeface="Wingdings" panose="05000000000000000000" pitchFamily="2" charset="2"/>
              </a:rPr>
              <a:t>Projectruimte</a:t>
            </a:r>
            <a:r>
              <a:rPr lang="en-US" sz="4800" dirty="0" smtClean="0">
                <a:latin typeface="Akkurat Std Italic" panose="02000503000000000000" pitchFamily="2" charset="0"/>
                <a:sym typeface="Wingdings" panose="05000000000000000000" pitchFamily="2" charset="2"/>
              </a:rPr>
              <a:t> </a:t>
            </a:r>
            <a:r>
              <a:rPr lang="en-US" sz="4800" dirty="0" smtClean="0">
                <a:sym typeface="Wingdings" panose="05000000000000000000" pitchFamily="2" charset="2"/>
              </a:rPr>
              <a:t>proposals (2016)</a:t>
            </a:r>
          </a:p>
          <a:p>
            <a:r>
              <a:rPr lang="en-US" sz="4800" dirty="0" smtClean="0">
                <a:sym typeface="Wingdings" panose="05000000000000000000" pitchFamily="2" charset="2"/>
              </a:rPr>
              <a:t>schemes were adaptable to domain-specific needs</a:t>
            </a:r>
            <a:endParaRPr lang="en-US" sz="4800" dirty="0">
              <a:sym typeface="Wingdings" panose="05000000000000000000" pitchFamily="2" charset="2"/>
            </a:endParaRPr>
          </a:p>
          <a:p>
            <a:pPr marL="40640" indent="0">
              <a:buNone/>
            </a:pPr>
            <a:r>
              <a:rPr lang="en-US" sz="4800" b="1" dirty="0" smtClean="0">
                <a:solidFill>
                  <a:srgbClr val="6F2575"/>
                </a:solidFill>
                <a:sym typeface="Wingdings" panose="05000000000000000000" pitchFamily="2" charset="2"/>
              </a:rPr>
              <a:t>August 2016</a:t>
            </a:r>
            <a:r>
              <a:rPr lang="en-US" sz="4800" dirty="0" smtClean="0">
                <a:sym typeface="Wingdings" panose="05000000000000000000" pitchFamily="2" charset="2"/>
              </a:rPr>
              <a:t/>
            </a:r>
            <a:br>
              <a:rPr lang="en-US" sz="4800" dirty="0" smtClean="0">
                <a:sym typeface="Wingdings" panose="05000000000000000000" pitchFamily="2" charset="2"/>
              </a:rPr>
            </a:br>
            <a:r>
              <a:rPr lang="en-US" sz="4800" dirty="0" smtClean="0">
                <a:sym typeface="Wingdings" panose="05000000000000000000" pitchFamily="2" charset="2"/>
              </a:rPr>
              <a:t>“</a:t>
            </a:r>
            <a:r>
              <a:rPr lang="en-GB" sz="4800" dirty="0" smtClean="0">
                <a:latin typeface="Akkurat Std Italic" panose="02000503000000000000" pitchFamily="2" charset="0"/>
                <a:sym typeface="Wingdings" panose="05000000000000000000" pitchFamily="2" charset="2"/>
              </a:rPr>
              <a:t>NWO </a:t>
            </a:r>
            <a:r>
              <a:rPr lang="en-GB" sz="4800" dirty="0">
                <a:latin typeface="Akkurat Std Italic" panose="02000503000000000000" pitchFamily="2" charset="0"/>
                <a:sym typeface="Wingdings" panose="05000000000000000000" pitchFamily="2" charset="2"/>
              </a:rPr>
              <a:t>Institute Data Management Policy </a:t>
            </a:r>
            <a:r>
              <a:rPr lang="en-GB" sz="4800" dirty="0" smtClean="0">
                <a:latin typeface="Akkurat Std Italic" panose="02000503000000000000" pitchFamily="2" charset="0"/>
                <a:sym typeface="Wingdings" panose="05000000000000000000" pitchFamily="2" charset="2"/>
              </a:rPr>
              <a:t>Framework</a:t>
            </a:r>
            <a:r>
              <a:rPr lang="en-GB" sz="4800" dirty="0" smtClean="0">
                <a:sym typeface="Wingdings" panose="05000000000000000000" pitchFamily="2" charset="2"/>
              </a:rPr>
              <a:t>” became binding</a:t>
            </a:r>
          </a:p>
          <a:p>
            <a:r>
              <a:rPr lang="en-US" sz="4800" dirty="0" smtClean="0">
                <a:sym typeface="Wingdings" panose="05000000000000000000" pitchFamily="2" charset="2"/>
              </a:rPr>
              <a:t>development of institute policy now must fit within this framework</a:t>
            </a:r>
          </a:p>
          <a:p>
            <a:r>
              <a:rPr lang="en-US" sz="4800" dirty="0" smtClean="0">
                <a:sym typeface="Wingdings" panose="05000000000000000000" pitchFamily="2" charset="2"/>
              </a:rPr>
              <a:t>flexibility needs to be found within those constraints (keeping cost in mind)</a:t>
            </a:r>
          </a:p>
          <a:p>
            <a:endParaRPr lang="en-US" sz="4800" dirty="0" smtClean="0">
              <a:sym typeface="Wingdings" panose="05000000000000000000" pitchFamily="2" charset="2"/>
            </a:endParaRPr>
          </a:p>
          <a:p>
            <a:pPr marL="40640" indent="0">
              <a:buNone/>
            </a:pPr>
            <a:r>
              <a:rPr lang="en-US" sz="4800" b="1" dirty="0" smtClean="0">
                <a:solidFill>
                  <a:srgbClr val="6F2575"/>
                </a:solidFill>
                <a:sym typeface="Wingdings" panose="05000000000000000000" pitchFamily="2" charset="2"/>
              </a:rPr>
              <a:t>Summer 2017</a:t>
            </a:r>
          </a:p>
          <a:p>
            <a:r>
              <a:rPr lang="en-US" sz="4800" dirty="0" smtClean="0">
                <a:sym typeface="Wingdings" panose="05000000000000000000" pitchFamily="2" charset="2"/>
              </a:rPr>
              <a:t>decide on a hierarchical approach, separating policy and practice statements</a:t>
            </a:r>
          </a:p>
          <a:p>
            <a:r>
              <a:rPr lang="en-US" sz="4800" dirty="0" smtClean="0">
                <a:sym typeface="Wingdings" panose="05000000000000000000" pitchFamily="2" charset="2"/>
              </a:rPr>
              <a:t>with a sensible default for ‘small’ activities (but that is still a challenge)</a:t>
            </a:r>
          </a:p>
        </p:txBody>
      </p:sp>
    </p:spTree>
    <p:extLst>
      <p:ext uri="{BB962C8B-B14F-4D97-AF65-F5344CB8AC3E}">
        <p14:creationId xmlns:p14="http://schemas.microsoft.com/office/powerpoint/2010/main" val="57763028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RDM is not new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0640" indent="0" algn="ctr">
              <a:buNone/>
            </a:pPr>
            <a:r>
              <a:rPr lang="en-US" sz="6000" dirty="0" smtClean="0">
                <a:latin typeface="Akkurat Std" panose="02000503000000000000" pitchFamily="2" charset="0"/>
              </a:rPr>
              <a:t>last big </a:t>
            </a:r>
            <a:r>
              <a:rPr lang="en-US" sz="6000" dirty="0" err="1" smtClean="0">
                <a:latin typeface="Akkurat Std" panose="02000503000000000000" pitchFamily="2" charset="0"/>
              </a:rPr>
              <a:t>e</a:t>
            </a:r>
            <a:r>
              <a:rPr lang="en-US" sz="6000" baseline="30000" dirty="0" err="1" smtClean="0">
                <a:latin typeface="Akkurat Std" panose="02000503000000000000" pitchFamily="2" charset="0"/>
              </a:rPr>
              <a:t>+</a:t>
            </a:r>
            <a:r>
              <a:rPr lang="en-US" sz="6000" dirty="0" err="1" smtClean="0">
                <a:latin typeface="Akkurat Std" panose="02000503000000000000" pitchFamily="2" charset="0"/>
              </a:rPr>
              <a:t>e</a:t>
            </a:r>
            <a:r>
              <a:rPr lang="en-US" sz="6000" baseline="30000" dirty="0" smtClean="0">
                <a:latin typeface="Akkurat Std" panose="02000503000000000000" pitchFamily="2" charset="0"/>
              </a:rPr>
              <a:t>-</a:t>
            </a:r>
            <a:r>
              <a:rPr lang="en-US" sz="6000" dirty="0" smtClean="0">
                <a:latin typeface="Akkurat Std" panose="02000503000000000000" pitchFamily="2" charset="0"/>
              </a:rPr>
              <a:t> machine closed years ago, </a:t>
            </a:r>
            <a:br>
              <a:rPr lang="en-US" sz="6000" dirty="0" smtClean="0">
                <a:latin typeface="Akkurat Std" panose="02000503000000000000" pitchFamily="2" charset="0"/>
              </a:rPr>
            </a:br>
            <a:r>
              <a:rPr lang="en-US" sz="6000" dirty="0" smtClean="0">
                <a:latin typeface="Akkurat Std" panose="02000503000000000000" pitchFamily="2" charset="0"/>
              </a:rPr>
              <a:t>and </a:t>
            </a:r>
            <a:r>
              <a:rPr lang="en-US" sz="6000" i="1" dirty="0" smtClean="0">
                <a:latin typeface="Akkurat Std" panose="02000503000000000000" pitchFamily="2" charset="0"/>
              </a:rPr>
              <a:t>e.g.</a:t>
            </a:r>
            <a:r>
              <a:rPr lang="en-US" sz="6000" dirty="0">
                <a:latin typeface="Akkurat Std" panose="02000503000000000000" pitchFamily="2" charset="0"/>
              </a:rPr>
              <a:t> </a:t>
            </a:r>
            <a:r>
              <a:rPr lang="en-US" sz="6000" dirty="0" smtClean="0">
                <a:latin typeface="Akkurat Std" panose="02000503000000000000" pitchFamily="2" charset="0"/>
              </a:rPr>
              <a:t>LEP, or HERA, data is not re-measurable today …</a:t>
            </a:r>
          </a:p>
          <a:p>
            <a:endParaRPr lang="en-US" sz="6000" dirty="0">
              <a:latin typeface="Akkurat Std" panose="02000503000000000000" pitchFamily="2" charset="0"/>
            </a:endParaRPr>
          </a:p>
          <a:p>
            <a:pPr marL="40640" indent="0" algn="ctr">
              <a:buNone/>
            </a:pPr>
            <a:r>
              <a:rPr lang="en-US" sz="6000" dirty="0" smtClean="0">
                <a:latin typeface="Akkurat Std" panose="02000503000000000000" pitchFamily="2" charset="0"/>
              </a:rPr>
              <a:t>DPHEP (2008 – </a:t>
            </a:r>
            <a:r>
              <a:rPr lang="en-US" sz="6000" dirty="0" smtClean="0">
                <a:latin typeface="Akkurat Std Italic" panose="02000503000000000000" pitchFamily="2" charset="0"/>
              </a:rPr>
              <a:t>ICFA-DPHEP Study Group</a:t>
            </a:r>
            <a:r>
              <a:rPr lang="en-US" sz="6000" dirty="0" smtClean="0">
                <a:latin typeface="Akkurat Std" panose="02000503000000000000" pitchFamily="2" charset="0"/>
              </a:rPr>
              <a:t>, 2013+ </a:t>
            </a:r>
            <a:r>
              <a:rPr lang="en-US" sz="6000" dirty="0" smtClean="0">
                <a:latin typeface="Akkurat Std Italic" panose="02000503000000000000" pitchFamily="2" charset="0"/>
              </a:rPr>
              <a:t>DPHEP </a:t>
            </a:r>
            <a:r>
              <a:rPr lang="en-US" sz="6000" dirty="0" err="1" smtClean="0">
                <a:latin typeface="Akkurat Std Italic" panose="02000503000000000000" pitchFamily="2" charset="0"/>
              </a:rPr>
              <a:t>MoU</a:t>
            </a:r>
            <a:r>
              <a:rPr lang="en-US" sz="6000" dirty="0" smtClean="0">
                <a:latin typeface="Akkurat Std" panose="02000503000000000000" pitchFamily="2" charset="0"/>
              </a:rPr>
              <a:t>)</a:t>
            </a:r>
          </a:p>
          <a:p>
            <a:endParaRPr lang="en-US" sz="6000" dirty="0" smtClean="0">
              <a:latin typeface="Akkurat Std" panose="02000503000000000000" pitchFamily="2" charset="0"/>
            </a:endParaRPr>
          </a:p>
          <a:p>
            <a:endParaRPr lang="en-US" sz="6000" dirty="0">
              <a:latin typeface="Akkurat Std" panose="02000503000000000000" pitchFamily="2" charset="0"/>
            </a:endParaRPr>
          </a:p>
          <a:p>
            <a:endParaRPr lang="en-US" sz="6000" dirty="0" smtClean="0">
              <a:latin typeface="Akkurat Std" panose="02000503000000000000" pitchFamily="2" charset="0"/>
            </a:endParaRPr>
          </a:p>
          <a:p>
            <a:endParaRPr lang="en-US" sz="5400" dirty="0">
              <a:latin typeface="Akkurat Std" panose="02000503000000000000" pitchFamily="2" charset="0"/>
            </a:endParaRPr>
          </a:p>
          <a:p>
            <a:pPr lvl="1"/>
            <a:r>
              <a:rPr lang="en-US" sz="5400" dirty="0" smtClean="0">
                <a:latin typeface="Akkurat Std" panose="02000503000000000000" pitchFamily="2" charset="0"/>
              </a:rPr>
              <a:t>preserve experimental data </a:t>
            </a:r>
            <a:r>
              <a:rPr lang="en-US" sz="5400" i="1" dirty="0" smtClean="0">
                <a:latin typeface="Akkurat Std" panose="02000503000000000000" pitchFamily="2" charset="0"/>
              </a:rPr>
              <a:t>and</a:t>
            </a:r>
            <a:r>
              <a:rPr lang="en-US" sz="5400" dirty="0" smtClean="0">
                <a:latin typeface="Akkurat Std" panose="02000503000000000000" pitchFamily="2" charset="0"/>
              </a:rPr>
              <a:t> its software environment</a:t>
            </a:r>
          </a:p>
          <a:p>
            <a:pPr lvl="1"/>
            <a:r>
              <a:rPr lang="en-US" sz="5400" dirty="0" smtClean="0">
                <a:latin typeface="Akkurat Std" panose="02000503000000000000" pitchFamily="2" charset="0"/>
              </a:rPr>
              <a:t>study group, repository development (</a:t>
            </a:r>
            <a:r>
              <a:rPr lang="en-US" sz="5400" dirty="0" err="1" smtClean="0">
                <a:latin typeface="Akkurat Std" panose="02000503000000000000" pitchFamily="2" charset="0"/>
              </a:rPr>
              <a:t>Zenodo</a:t>
            </a:r>
            <a:r>
              <a:rPr lang="en-US" sz="5400" dirty="0" smtClean="0">
                <a:latin typeface="Akkurat Std" panose="02000503000000000000" pitchFamily="2" charset="0"/>
              </a:rPr>
              <a:t>), software curation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4" y="7167562"/>
            <a:ext cx="22450751" cy="29986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050970" y="13077280"/>
            <a:ext cx="3039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6F2575"/>
                </a:solidFill>
              </a:rPr>
              <a:t>http://dphep.org/</a:t>
            </a:r>
          </a:p>
        </p:txBody>
      </p:sp>
      <p:sp>
        <p:nvSpPr>
          <p:cNvPr id="7" name="Down Arrow 6"/>
          <p:cNvSpPr/>
          <p:nvPr/>
        </p:nvSpPr>
        <p:spPr>
          <a:xfrm>
            <a:off x="9934832" y="4782065"/>
            <a:ext cx="3669957" cy="741405"/>
          </a:xfrm>
          <a:prstGeom prst="downArrow">
            <a:avLst/>
          </a:prstGeom>
          <a:solidFill>
            <a:srgbClr val="E6344C"/>
          </a:solidFill>
          <a:ln w="12700" cap="flat">
            <a:solidFill>
              <a:srgbClr val="6F257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158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opendata.cern.ch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" y="2571750"/>
            <a:ext cx="16773525" cy="96644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8882" y="2571750"/>
            <a:ext cx="7595118" cy="1005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059" y="2177821"/>
            <a:ext cx="3324226" cy="125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5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have </a:t>
            </a:r>
            <a:r>
              <a:rPr lang="en-US" dirty="0" smtClean="0"/>
              <a:t>a diverse </a:t>
            </a:r>
            <a:r>
              <a:rPr lang="en-US" dirty="0" smtClean="0"/>
              <a:t>tradition …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6000" dirty="0">
                <a:latin typeface="Akkurat Std" panose="02000503000000000000" pitchFamily="2" charset="0"/>
              </a:rPr>
              <a:t>DPHEP</a:t>
            </a:r>
          </a:p>
          <a:p>
            <a:r>
              <a:rPr lang="en-US" sz="6000" dirty="0" err="1" smtClean="0">
                <a:latin typeface="Akkurat Std" panose="02000503000000000000" pitchFamily="2" charset="0"/>
              </a:rPr>
              <a:t>HEPForge</a:t>
            </a:r>
            <a:r>
              <a:rPr lang="en-US" sz="6000" dirty="0" smtClean="0">
                <a:latin typeface="Akkurat Std" panose="02000503000000000000" pitchFamily="2" charset="0"/>
              </a:rPr>
              <a:t> (and many sub-repositories)</a:t>
            </a:r>
            <a:endParaRPr lang="en-US" sz="6000" dirty="0" smtClean="0">
              <a:latin typeface="Akkurat Std" panose="02000503000000000000" pitchFamily="2" charset="0"/>
            </a:endParaRPr>
          </a:p>
          <a:p>
            <a:r>
              <a:rPr lang="en-US" sz="6000" dirty="0" err="1" smtClean="0">
                <a:latin typeface="Akkurat Std" panose="02000503000000000000" pitchFamily="2" charset="0"/>
              </a:rPr>
              <a:t>HepData</a:t>
            </a:r>
            <a:endParaRPr lang="en-US" sz="6000" dirty="0" smtClean="0">
              <a:latin typeface="Akkurat Std" panose="02000503000000000000" pitchFamily="2" charset="0"/>
            </a:endParaRPr>
          </a:p>
          <a:p>
            <a:r>
              <a:rPr lang="en-US" sz="6000" dirty="0">
                <a:latin typeface="Akkurat Std" panose="02000503000000000000" pitchFamily="2" charset="0"/>
              </a:rPr>
              <a:t>CERN </a:t>
            </a:r>
            <a:r>
              <a:rPr lang="en-US" sz="6000" dirty="0" smtClean="0">
                <a:latin typeface="Akkurat Std" panose="02000503000000000000" pitchFamily="2" charset="0"/>
              </a:rPr>
              <a:t>OC3 archive</a:t>
            </a:r>
            <a:endParaRPr lang="en-US" sz="6000" dirty="0">
              <a:latin typeface="Akkurat Std" panose="02000503000000000000" pitchFamily="2" charset="0"/>
            </a:endParaRPr>
          </a:p>
          <a:p>
            <a:r>
              <a:rPr lang="en-US" sz="6000" dirty="0" smtClean="0">
                <a:latin typeface="Akkurat Std" panose="02000503000000000000" pitchFamily="2" charset="0"/>
              </a:rPr>
              <a:t>INSPIRE-HEP (‘SPIRES’)</a:t>
            </a:r>
          </a:p>
          <a:p>
            <a:pPr marL="40640" indent="0">
              <a:buNone/>
            </a:pPr>
            <a:r>
              <a:rPr lang="en-US" sz="6000" dirty="0" smtClean="0">
                <a:solidFill>
                  <a:srgbClr val="6F2575"/>
                </a:solidFill>
                <a:latin typeface="Akkurat Std Italic" panose="02000503000000000000" pitchFamily="2" charset="0"/>
              </a:rPr>
              <a:t>and we ‘spread the word’ through general-purpose services</a:t>
            </a:r>
          </a:p>
          <a:p>
            <a:r>
              <a:rPr lang="en-US" sz="6000" dirty="0" err="1" smtClean="0">
                <a:solidFill>
                  <a:schemeClr val="tx1"/>
                </a:solidFill>
                <a:latin typeface="Akkurat Std" panose="02000503000000000000" pitchFamily="2" charset="0"/>
              </a:rPr>
              <a:t>Zenodo</a:t>
            </a:r>
            <a:endParaRPr lang="en-US" sz="6000" dirty="0" smtClean="0">
              <a:solidFill>
                <a:schemeClr val="tx1"/>
              </a:solidFill>
              <a:latin typeface="Akkurat Std" panose="02000503000000000000" pitchFamily="2" charset="0"/>
            </a:endParaRPr>
          </a:p>
          <a:p>
            <a:endParaRPr lang="en-GB" sz="6000" dirty="0">
              <a:latin typeface="Akkurat Std" panose="02000503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17317463" y="12987687"/>
            <a:ext cx="6475750" cy="6360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r>
              <a:rPr lang="en-GB" dirty="0">
                <a:solidFill>
                  <a:srgbClr val="6F2575"/>
                </a:solidFill>
                <a:latin typeface="Minion Pro" panose="02040503050306020203" pitchFamily="18" charset="0"/>
              </a:rPr>
              <a:t>https://www.nikhef.nl/grid/nikhef/dmp/</a:t>
            </a:r>
            <a:endParaRPr kumimoji="0" lang="en-GB" sz="2800" b="1" i="1" u="none" strike="noStrike" cap="none" spc="0" normalizeH="0" baseline="0" dirty="0">
              <a:ln>
                <a:noFill/>
              </a:ln>
              <a:solidFill>
                <a:srgbClr val="6F2575"/>
              </a:solidFill>
              <a:effectLst/>
              <a:uFillTx/>
              <a:latin typeface="Minion Pro" panose="02040503050306020203" pitchFamily="18" charset="0"/>
              <a:sym typeface="Helvetica Neu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454" y="9254803"/>
            <a:ext cx="13973432" cy="31808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54" y="10745100"/>
            <a:ext cx="2405298" cy="16905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17463" y="2933009"/>
            <a:ext cx="6724650" cy="4391025"/>
          </a:xfrm>
          <a:prstGeom prst="rect">
            <a:avLst/>
          </a:prstGeom>
          <a:effectLst>
            <a:glow rad="101600">
              <a:srgbClr val="6F2575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52090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Nikhef RDMP </a:t>
            </a:r>
            <a:r>
              <a:rPr lang="en-US" dirty="0" err="1" smtClean="0"/>
              <a:t>ToR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5194" y="2951198"/>
            <a:ext cx="23631525" cy="100584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4800" dirty="0" smtClean="0">
                <a:latin typeface="Akkurat Std" panose="02000503000000000000" pitchFamily="2" charset="0"/>
              </a:rPr>
              <a:t>must implement the NWO-I DM Framework </a:t>
            </a:r>
            <a:r>
              <a:rPr lang="en-US" sz="4800" dirty="0" smtClean="0">
                <a:latin typeface="Akkurat Std" panose="02000503000000000000" pitchFamily="2" charset="0"/>
              </a:rPr>
              <a:t>(and </a:t>
            </a:r>
            <a:r>
              <a:rPr lang="en-US" sz="4800" dirty="0" smtClean="0">
                <a:latin typeface="Akkurat Std" panose="02000503000000000000" pitchFamily="2" charset="0"/>
              </a:rPr>
              <a:t>NWO </a:t>
            </a:r>
            <a:r>
              <a:rPr lang="en-US" sz="4800" dirty="0" smtClean="0">
                <a:latin typeface="Akkurat Std" panose="02000503000000000000" pitchFamily="2" charset="0"/>
              </a:rPr>
              <a:t>Protocol)</a:t>
            </a:r>
            <a:endParaRPr lang="en-US" sz="4800" dirty="0" smtClean="0">
              <a:latin typeface="Akkurat Std" panose="02000503000000000000" pitchFamily="2" charset="0"/>
            </a:endParaRPr>
          </a:p>
          <a:p>
            <a:pPr lvl="1">
              <a:spcBef>
                <a:spcPts val="1800"/>
              </a:spcBef>
            </a:pPr>
            <a:r>
              <a:rPr lang="en-US" sz="4400" dirty="0">
                <a:latin typeface="Akkurat Std Italic" panose="02000503000000000000" pitchFamily="2" charset="0"/>
              </a:rPr>
              <a:t>l</a:t>
            </a:r>
            <a:r>
              <a:rPr lang="en-US" sz="4400" dirty="0" smtClean="0">
                <a:latin typeface="Akkurat Std Italic" panose="02000503000000000000" pitchFamily="2" charset="0"/>
              </a:rPr>
              <a:t>eaves </a:t>
            </a:r>
            <a:r>
              <a:rPr lang="en-US" sz="4400" dirty="0">
                <a:latin typeface="Akkurat Std Italic" panose="02000503000000000000" pitchFamily="2" charset="0"/>
              </a:rPr>
              <a:t>us freedom of implementation, but </a:t>
            </a:r>
            <a:r>
              <a:rPr lang="en-US" sz="4400" dirty="0" smtClean="0">
                <a:latin typeface="Akkurat Std Italic" panose="02000503000000000000" pitchFamily="2" charset="0"/>
              </a:rPr>
              <a:t>we signed it, and it does </a:t>
            </a:r>
            <a:br>
              <a:rPr lang="en-US" sz="4400" dirty="0" smtClean="0">
                <a:latin typeface="Akkurat Std Italic" panose="02000503000000000000" pitchFamily="2" charset="0"/>
              </a:rPr>
            </a:br>
            <a:r>
              <a:rPr lang="en-US" sz="4400" dirty="0" smtClean="0">
                <a:latin typeface="Akkurat Std Italic" panose="02000503000000000000" pitchFamily="2" charset="0"/>
              </a:rPr>
              <a:t>require </a:t>
            </a:r>
            <a:r>
              <a:rPr lang="en-US" sz="4400" dirty="0">
                <a:latin typeface="Akkurat Std Italic" panose="02000503000000000000" pitchFamily="2" charset="0"/>
              </a:rPr>
              <a:t>specific elements </a:t>
            </a:r>
            <a:r>
              <a:rPr lang="en-US" sz="4400" dirty="0" smtClean="0">
                <a:latin typeface="Akkurat Std Italic" panose="02000503000000000000" pitchFamily="2" charset="0"/>
              </a:rPr>
              <a:t>like </a:t>
            </a:r>
            <a:r>
              <a:rPr lang="en-US" sz="4400" dirty="0">
                <a:latin typeface="Akkurat Std Italic" panose="02000503000000000000" pitchFamily="2" charset="0"/>
              </a:rPr>
              <a:t>the Replication </a:t>
            </a:r>
            <a:r>
              <a:rPr lang="en-US" sz="4400" dirty="0" smtClean="0">
                <a:latin typeface="Akkurat Std Italic" panose="02000503000000000000" pitchFamily="2" charset="0"/>
              </a:rPr>
              <a:t>Package</a:t>
            </a:r>
          </a:p>
          <a:p>
            <a:pPr>
              <a:spcBef>
                <a:spcPts val="1800"/>
              </a:spcBef>
            </a:pPr>
            <a:r>
              <a:rPr lang="en-US" sz="4800" dirty="0" smtClean="0">
                <a:latin typeface="Akkurat Std" panose="02000503000000000000" pitchFamily="2" charset="0"/>
              </a:rPr>
              <a:t>not </a:t>
            </a:r>
            <a:r>
              <a:rPr lang="en-US" sz="4800" dirty="0" smtClean="0">
                <a:latin typeface="Akkurat Std" panose="02000503000000000000" pitchFamily="2" charset="0"/>
              </a:rPr>
              <a:t>undermine any past or future data management customs already in </a:t>
            </a:r>
            <a:r>
              <a:rPr lang="en-US" sz="4800" dirty="0" smtClean="0">
                <a:latin typeface="Akkurat Std" panose="02000503000000000000" pitchFamily="2" charset="0"/>
              </a:rPr>
              <a:t>use</a:t>
            </a:r>
            <a:endParaRPr lang="en-US" sz="4800" dirty="0" smtClean="0">
              <a:latin typeface="Akkurat Std" panose="02000503000000000000" pitchFamily="2" charset="0"/>
            </a:endParaRPr>
          </a:p>
          <a:p>
            <a:pPr>
              <a:spcBef>
                <a:spcPts val="1800"/>
              </a:spcBef>
            </a:pPr>
            <a:r>
              <a:rPr lang="en-US" sz="4800" dirty="0" smtClean="0">
                <a:latin typeface="Akkurat Std" panose="02000503000000000000" pitchFamily="2" charset="0"/>
              </a:rPr>
              <a:t>leverage as much as possible international efforts (such as DPHEP)</a:t>
            </a:r>
          </a:p>
          <a:p>
            <a:pPr>
              <a:spcBef>
                <a:spcPts val="1800"/>
              </a:spcBef>
            </a:pPr>
            <a:r>
              <a:rPr lang="en-US" sz="4800" dirty="0" smtClean="0">
                <a:latin typeface="Akkurat Std" panose="02000503000000000000" pitchFamily="2" charset="0"/>
              </a:rPr>
              <a:t>minimal impact on PhD students and their time</a:t>
            </a:r>
          </a:p>
          <a:p>
            <a:pPr>
              <a:spcBef>
                <a:spcPts val="1800"/>
              </a:spcBef>
            </a:pPr>
            <a:r>
              <a:rPr lang="en-US" sz="4800" dirty="0" smtClean="0">
                <a:latin typeface="Akkurat Std" panose="02000503000000000000" pitchFamily="2" charset="0"/>
              </a:rPr>
              <a:t>limit impact also for staff members as much as possible</a:t>
            </a:r>
          </a:p>
          <a:p>
            <a:pPr>
              <a:spcBef>
                <a:spcPts val="1800"/>
              </a:spcBef>
            </a:pPr>
            <a:r>
              <a:rPr lang="en-US" sz="4800" dirty="0" smtClean="0">
                <a:latin typeface="Akkurat Std" panose="02000503000000000000" pitchFamily="2" charset="0"/>
              </a:rPr>
              <a:t>not incur unnecessary costs or liabilities</a:t>
            </a:r>
          </a:p>
          <a:p>
            <a:pPr>
              <a:spcBef>
                <a:spcPts val="1800"/>
              </a:spcBef>
            </a:pPr>
            <a:endParaRPr lang="en-US" sz="4800" dirty="0">
              <a:latin typeface="Akkurat Std" panose="02000503000000000000" pitchFamily="2" charset="0"/>
            </a:endParaRPr>
          </a:p>
          <a:p>
            <a:pPr marL="40640" indent="0" algn="ctr">
              <a:spcBef>
                <a:spcPts val="1800"/>
              </a:spcBef>
              <a:buNone/>
            </a:pPr>
            <a:r>
              <a:rPr lang="en-US" sz="4800" dirty="0" smtClean="0">
                <a:solidFill>
                  <a:srgbClr val="6F2575"/>
                </a:solidFill>
                <a:latin typeface="Akkurat Std" panose="02000503000000000000" pitchFamily="2" charset="0"/>
              </a:rPr>
              <a:t>Re-use as much as possible from partners – we re-used STFC/RAL </a:t>
            </a:r>
            <a:r>
              <a:rPr lang="en-US" sz="4800" dirty="0" smtClean="0">
                <a:solidFill>
                  <a:srgbClr val="6F2575"/>
                </a:solidFill>
                <a:latin typeface="Akkurat Std" panose="02000503000000000000" pitchFamily="2" charset="0"/>
                <a:sym typeface="Wingdings" panose="05000000000000000000" pitchFamily="2" charset="2"/>
              </a:rPr>
              <a:t></a:t>
            </a:r>
            <a:endParaRPr lang="en-GB" sz="4800" dirty="0">
              <a:solidFill>
                <a:srgbClr val="6F2575"/>
              </a:solidFill>
              <a:latin typeface="Akkurat St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42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Document ...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412" y="2089304"/>
            <a:ext cx="11437495" cy="11359952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7547770" y="7590970"/>
            <a:ext cx="6651949" cy="5922117"/>
          </a:xfrm>
        </p:spPr>
        <p:txBody>
          <a:bodyPr/>
          <a:lstStyle/>
          <a:p>
            <a:pPr marL="40640" indent="0">
              <a:buNone/>
            </a:pPr>
            <a:r>
              <a:rPr lang="en-US" sz="2400" dirty="0" smtClean="0">
                <a:solidFill>
                  <a:srgbClr val="6F2575"/>
                </a:solidFill>
                <a:latin typeface="Akkurat Std Italic" panose="02000503000000000000" pitchFamily="2" charset="0"/>
              </a:rPr>
              <a:t>Uses RFC2119 terminology</a:t>
            </a:r>
          </a:p>
          <a:p>
            <a:pPr marL="40640" indent="0">
              <a:buNone/>
            </a:pPr>
            <a:r>
              <a:rPr lang="en-US" sz="2400" dirty="0" smtClean="0">
                <a:solidFill>
                  <a:srgbClr val="E3D88A"/>
                </a:solidFill>
                <a:latin typeface="Akkurat Std" panose="02000503000000000000" pitchFamily="2" charset="0"/>
              </a:rPr>
              <a:t>MUST</a:t>
            </a:r>
          </a:p>
          <a:p>
            <a:r>
              <a:rPr lang="en-GB" sz="2400" dirty="0">
                <a:solidFill>
                  <a:srgbClr val="E3D88A"/>
                </a:solidFill>
                <a:latin typeface="Akkurat Std" panose="02000503000000000000" pitchFamily="2" charset="0"/>
              </a:rPr>
              <a:t>This word, or the terms "REQUIRED" or "SHALL", mean that </a:t>
            </a:r>
            <a:r>
              <a:rPr lang="en-GB" sz="2400" dirty="0" smtClean="0">
                <a:solidFill>
                  <a:srgbClr val="E3D88A"/>
                </a:solidFill>
                <a:latin typeface="Akkurat Std" panose="02000503000000000000" pitchFamily="2" charset="0"/>
              </a:rPr>
              <a:t>the definition </a:t>
            </a:r>
            <a:r>
              <a:rPr lang="en-GB" sz="2400" dirty="0">
                <a:solidFill>
                  <a:srgbClr val="E3D88A"/>
                </a:solidFill>
                <a:latin typeface="Akkurat Std" panose="02000503000000000000" pitchFamily="2" charset="0"/>
              </a:rPr>
              <a:t>is an absolute requirement of the specification</a:t>
            </a:r>
            <a:r>
              <a:rPr lang="en-GB" sz="2400" dirty="0" smtClean="0">
                <a:solidFill>
                  <a:srgbClr val="E3D88A"/>
                </a:solidFill>
                <a:latin typeface="Akkurat Std" panose="02000503000000000000" pitchFamily="2" charset="0"/>
              </a:rPr>
              <a:t>.</a:t>
            </a:r>
          </a:p>
          <a:p>
            <a:pPr marL="40640" indent="0">
              <a:buNone/>
            </a:pPr>
            <a:r>
              <a:rPr lang="en-US" sz="2400" dirty="0" smtClean="0">
                <a:solidFill>
                  <a:srgbClr val="E3D88A"/>
                </a:solidFill>
                <a:latin typeface="Akkurat Std" panose="02000503000000000000" pitchFamily="2" charset="0"/>
              </a:rPr>
              <a:t>SHOULD</a:t>
            </a:r>
          </a:p>
          <a:p>
            <a:r>
              <a:rPr lang="en-GB" sz="2400" dirty="0">
                <a:solidFill>
                  <a:srgbClr val="E3D88A"/>
                </a:solidFill>
                <a:latin typeface="Akkurat Std" panose="02000503000000000000" pitchFamily="2" charset="0"/>
              </a:rPr>
              <a:t>This word, or the adjective "RECOMMENDED", mean that </a:t>
            </a:r>
            <a:r>
              <a:rPr lang="en-GB" sz="2400" dirty="0" smtClean="0">
                <a:solidFill>
                  <a:srgbClr val="E3D88A"/>
                </a:solidFill>
                <a:latin typeface="Akkurat Std" panose="02000503000000000000" pitchFamily="2" charset="0"/>
              </a:rPr>
              <a:t>there may </a:t>
            </a:r>
            <a:r>
              <a:rPr lang="en-GB" sz="2400" dirty="0">
                <a:solidFill>
                  <a:srgbClr val="E3D88A"/>
                </a:solidFill>
                <a:latin typeface="Akkurat Std" panose="02000503000000000000" pitchFamily="2" charset="0"/>
              </a:rPr>
              <a:t>exist valid reasons in particular circumstances to ignore </a:t>
            </a:r>
            <a:r>
              <a:rPr lang="en-GB" sz="2400" dirty="0" smtClean="0">
                <a:solidFill>
                  <a:srgbClr val="E3D88A"/>
                </a:solidFill>
                <a:latin typeface="Akkurat Std" panose="02000503000000000000" pitchFamily="2" charset="0"/>
              </a:rPr>
              <a:t>a particular </a:t>
            </a:r>
            <a:r>
              <a:rPr lang="en-GB" sz="2400" dirty="0">
                <a:solidFill>
                  <a:srgbClr val="E3D88A"/>
                </a:solidFill>
                <a:latin typeface="Akkurat Std" panose="02000503000000000000" pitchFamily="2" charset="0"/>
              </a:rPr>
              <a:t>item, but the full implications must be understood </a:t>
            </a:r>
            <a:r>
              <a:rPr lang="en-GB" sz="2400" dirty="0" smtClean="0">
                <a:solidFill>
                  <a:srgbClr val="E3D88A"/>
                </a:solidFill>
                <a:latin typeface="Akkurat Std" panose="02000503000000000000" pitchFamily="2" charset="0"/>
              </a:rPr>
              <a:t>and carefully </a:t>
            </a:r>
            <a:r>
              <a:rPr lang="en-GB" sz="2400" dirty="0">
                <a:solidFill>
                  <a:srgbClr val="E3D88A"/>
                </a:solidFill>
                <a:latin typeface="Akkurat Std" panose="02000503000000000000" pitchFamily="2" charset="0"/>
              </a:rPr>
              <a:t>weighed before choosing a different course.</a:t>
            </a:r>
          </a:p>
        </p:txBody>
      </p:sp>
    </p:spTree>
    <p:extLst>
      <p:ext uri="{BB962C8B-B14F-4D97-AF65-F5344CB8AC3E}">
        <p14:creationId xmlns:p14="http://schemas.microsoft.com/office/powerpoint/2010/main" val="288569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5400" dirty="0" smtClean="0">
                <a:latin typeface="Akkurat Std" panose="02000503000000000000" pitchFamily="2" charset="0"/>
              </a:rPr>
              <a:t>defines </a:t>
            </a:r>
            <a:r>
              <a:rPr lang="en-US" sz="5400" i="1" dirty="0" smtClean="0">
                <a:latin typeface="Akkurat Std Italic" panose="02000503000000000000" pitchFamily="2" charset="0"/>
              </a:rPr>
              <a:t>Research Activities</a:t>
            </a:r>
            <a:r>
              <a:rPr lang="en-US" sz="5400" dirty="0" smtClean="0">
                <a:latin typeface="Akkurat Std Italic" panose="02000503000000000000" pitchFamily="2" charset="0"/>
              </a:rPr>
              <a:t> </a:t>
            </a:r>
            <a:r>
              <a:rPr lang="en-US" sz="5400" dirty="0" smtClean="0">
                <a:latin typeface="Akkurat Std" panose="02000503000000000000" pitchFamily="2" charset="0"/>
              </a:rPr>
              <a:t>and re-usable data</a:t>
            </a:r>
          </a:p>
          <a:p>
            <a:r>
              <a:rPr lang="en-US" sz="5400" dirty="0" smtClean="0">
                <a:latin typeface="Akkurat Std" panose="02000503000000000000" pitchFamily="2" charset="0"/>
              </a:rPr>
              <a:t>non-reusable data (e.g. collected when building tools/components) need not be subject to the policy</a:t>
            </a:r>
          </a:p>
          <a:p>
            <a:r>
              <a:rPr lang="en-US" sz="5400" dirty="0" smtClean="0">
                <a:latin typeface="Akkurat Std" panose="02000503000000000000" pitchFamily="2" charset="0"/>
              </a:rPr>
              <a:t>but most data usually is</a:t>
            </a:r>
            <a:endParaRPr lang="en-GB" sz="5400" dirty="0">
              <a:latin typeface="Akkurat Std" panose="02000503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274" y="7062787"/>
            <a:ext cx="19059526" cy="542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RDM Policy Principles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8625" y="2571750"/>
            <a:ext cx="23955375" cy="10058400"/>
          </a:xfrm>
        </p:spPr>
        <p:txBody>
          <a:bodyPr/>
          <a:lstStyle/>
          <a:p>
            <a:r>
              <a:rPr lang="en-US" sz="5400" dirty="0">
                <a:latin typeface="Akkurat Std" panose="02000503000000000000" pitchFamily="2" charset="0"/>
              </a:rPr>
              <a:t>Encompasses all kinds of </a:t>
            </a:r>
            <a:r>
              <a:rPr lang="en-US" sz="5400" dirty="0">
                <a:latin typeface="Akkurat Std Italic" panose="02000503000000000000" pitchFamily="2" charset="0"/>
              </a:rPr>
              <a:t>Data</a:t>
            </a:r>
            <a:r>
              <a:rPr lang="en-US" sz="5400" dirty="0">
                <a:latin typeface="Akkurat Std" panose="02000503000000000000" pitchFamily="2" charset="0"/>
              </a:rPr>
              <a:t>: raw, derived, published, logs &amp; settings </a:t>
            </a:r>
            <a:endParaRPr lang="en-US" sz="5400" dirty="0" smtClean="0">
              <a:latin typeface="Akkurat Std" panose="02000503000000000000" pitchFamily="2" charset="0"/>
            </a:endParaRPr>
          </a:p>
          <a:p>
            <a:r>
              <a:rPr lang="en-US" sz="5400" dirty="0" smtClean="0">
                <a:latin typeface="Akkurat Std" panose="02000503000000000000" pitchFamily="2" charset="0"/>
              </a:rPr>
              <a:t>Implement NWO Protocol &amp; NWO-I DM Framework</a:t>
            </a:r>
          </a:p>
          <a:p>
            <a:r>
              <a:rPr lang="en-US" sz="5400" dirty="0" smtClean="0">
                <a:latin typeface="Akkurat Std" panose="02000503000000000000" pitchFamily="2" charset="0"/>
              </a:rPr>
              <a:t>Be legal, yet use of released data not our concern (</a:t>
            </a:r>
            <a:r>
              <a:rPr lang="en-US" sz="5400" dirty="0" smtClean="0">
                <a:latin typeface="Akkurat Std Italic" panose="02000503000000000000" pitchFamily="2" charset="0"/>
              </a:rPr>
              <a:t>beware of law &amp; NWO</a:t>
            </a:r>
            <a:r>
              <a:rPr lang="en-US" sz="5400" dirty="0" smtClean="0">
                <a:latin typeface="Akkurat Std" panose="02000503000000000000" pitchFamily="2" charset="0"/>
              </a:rPr>
              <a:t>)</a:t>
            </a:r>
          </a:p>
          <a:p>
            <a:endParaRPr lang="en-US" sz="5400" dirty="0">
              <a:latin typeface="Akkurat Std" panose="02000503000000000000" pitchFamily="2" charset="0"/>
            </a:endParaRPr>
          </a:p>
          <a:p>
            <a:r>
              <a:rPr lang="en-US" sz="5400" dirty="0" smtClean="0">
                <a:latin typeface="Akkurat Std" panose="02000503000000000000" pitchFamily="2" charset="0"/>
              </a:rPr>
              <a:t>Each Activity </a:t>
            </a:r>
            <a:r>
              <a:rPr lang="en-US" sz="4000" b="1" dirty="0" smtClean="0">
                <a:latin typeface="Akkurat Std" panose="02000503000000000000" pitchFamily="2" charset="0"/>
              </a:rPr>
              <a:t>SHOULD</a:t>
            </a:r>
            <a:r>
              <a:rPr lang="en-US" sz="5400" dirty="0" smtClean="0">
                <a:latin typeface="Akkurat Std" panose="02000503000000000000" pitchFamily="2" charset="0"/>
              </a:rPr>
              <a:t> have a Data Management Plan (DMP)</a:t>
            </a:r>
            <a:br>
              <a:rPr lang="en-US" sz="5400" dirty="0" smtClean="0">
                <a:latin typeface="Akkurat Std" panose="02000503000000000000" pitchFamily="2" charset="0"/>
              </a:rPr>
            </a:br>
            <a:r>
              <a:rPr lang="en-US" sz="5400" dirty="0" smtClean="0">
                <a:latin typeface="Akkurat Std" panose="02000503000000000000" pitchFamily="2" charset="0"/>
              </a:rPr>
              <a:t>(already required for NWO, H2020, ERC</a:t>
            </a:r>
            <a:r>
              <a:rPr lang="en-US" sz="5400" dirty="0">
                <a:latin typeface="Akkurat Std" panose="02000503000000000000" pitchFamily="2" charset="0"/>
              </a:rPr>
              <a:t>) </a:t>
            </a:r>
          </a:p>
          <a:p>
            <a:pPr lvl="1"/>
            <a:r>
              <a:rPr lang="en-US" sz="5400" dirty="0" smtClean="0">
                <a:latin typeface="Akkurat Std" panose="02000503000000000000" pitchFamily="2" charset="0"/>
              </a:rPr>
              <a:t>or </a:t>
            </a:r>
            <a:r>
              <a:rPr lang="en-US" sz="5400" dirty="0">
                <a:latin typeface="Akkurat Std" panose="02000503000000000000" pitchFamily="2" charset="0"/>
              </a:rPr>
              <a:t>at least implement the ‘default’ guidance in the Policy </a:t>
            </a:r>
            <a:endParaRPr lang="en-US" sz="5400" dirty="0" smtClean="0">
              <a:latin typeface="Akkurat Std" panose="02000503000000000000" pitchFamily="2" charset="0"/>
            </a:endParaRPr>
          </a:p>
          <a:p>
            <a:endParaRPr lang="en-US" sz="5400" dirty="0" smtClean="0">
              <a:latin typeface="Akkurat Std" panose="02000503000000000000" pitchFamily="2" charset="0"/>
            </a:endParaRPr>
          </a:p>
          <a:p>
            <a:r>
              <a:rPr lang="en-US" sz="5400" dirty="0" smtClean="0">
                <a:latin typeface="Akkurat Std" panose="02000503000000000000" pitchFamily="2" charset="0"/>
              </a:rPr>
              <a:t>Supply outline of DMP in proposal phase - already now for NWO/H2020</a:t>
            </a:r>
          </a:p>
          <a:p>
            <a:r>
              <a:rPr lang="en-US" sz="5400" dirty="0" smtClean="0">
                <a:latin typeface="Akkurat Std" panose="02000503000000000000" pitchFamily="2" charset="0"/>
              </a:rPr>
              <a:t>DMP </a:t>
            </a:r>
            <a:r>
              <a:rPr lang="en-US" sz="4000" b="1" dirty="0" smtClean="0">
                <a:latin typeface="Akkurat Std" panose="02000503000000000000" pitchFamily="2" charset="0"/>
              </a:rPr>
              <a:t>SHOULD</a:t>
            </a:r>
            <a:r>
              <a:rPr lang="en-US" sz="4400" dirty="0" smtClean="0">
                <a:latin typeface="Akkurat Std" panose="02000503000000000000" pitchFamily="2" charset="0"/>
              </a:rPr>
              <a:t> </a:t>
            </a:r>
            <a:r>
              <a:rPr lang="en-US" sz="5400" dirty="0" smtClean="0">
                <a:latin typeface="Akkurat Std" panose="02000503000000000000" pitchFamily="2" charset="0"/>
              </a:rPr>
              <a:t>follow current best practice ‘</a:t>
            </a:r>
            <a:r>
              <a:rPr lang="en-US" sz="5400" b="1" dirty="0" smtClean="0">
                <a:latin typeface="Akkurat Std" panose="02000503000000000000" pitchFamily="2" charset="0"/>
              </a:rPr>
              <a:t>for our domain’</a:t>
            </a:r>
            <a:endParaRPr lang="en-GB" sz="5400" dirty="0">
              <a:latin typeface="Akkurat St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57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k2018-Standard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ndara"/>
        <a:ea typeface="Candara"/>
        <a:cs typeface="Candara"/>
      </a:majorFont>
      <a:minorFont>
        <a:latin typeface="Candara"/>
        <a:ea typeface="Candara"/>
        <a:cs typeface="Canda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D6FF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-2018-template.potx" id="{C01AFC70-9525-4242-A23E-871989E89740}" vid="{4B9EB271-0A94-4FF2-9F2F-3AB460D70F90}"/>
    </a:ext>
  </a:extLst>
</a:theme>
</file>

<file path=ppt/theme/theme2.xml><?xml version="1.0" encoding="utf-8"?>
<a:theme xmlns:a="http://schemas.openxmlformats.org/drawingml/2006/main" name="Nik2018-fancy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ndara"/>
        <a:ea typeface="Candara"/>
        <a:cs typeface="Candara"/>
      </a:majorFont>
      <a:minorFont>
        <a:latin typeface="Candara"/>
        <a:ea typeface="Candara"/>
        <a:cs typeface="Canda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D6FF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-2018-template.potx" id="{C01AFC70-9525-4242-A23E-871989E89740}" vid="{AD3DDF30-A8F8-4C3E-98AD-B755B2291768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ndara"/>
        <a:ea typeface="Candara"/>
        <a:cs typeface="Candara"/>
      </a:majorFont>
      <a:minorFont>
        <a:latin typeface="Candara"/>
        <a:ea typeface="Candara"/>
        <a:cs typeface="Canda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D6FF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Nikhef-2018-template</Template>
  <TotalTime>73</TotalTime>
  <Words>745</Words>
  <Application>Microsoft Office PowerPoint</Application>
  <PresentationFormat>Custom</PresentationFormat>
  <Paragraphs>143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Akkurat Std</vt:lpstr>
      <vt:lpstr>Akkurat Std Italic</vt:lpstr>
      <vt:lpstr>Akkurat Std Mono</vt:lpstr>
      <vt:lpstr>Arial</vt:lpstr>
      <vt:lpstr>Candara</vt:lpstr>
      <vt:lpstr>Helvetica Neue</vt:lpstr>
      <vt:lpstr>Lucida Grande</vt:lpstr>
      <vt:lpstr>Minion Pro</vt:lpstr>
      <vt:lpstr>Wingdings</vt:lpstr>
      <vt:lpstr>Nik2018-Standard</vt:lpstr>
      <vt:lpstr>Nik2018-fancy</vt:lpstr>
      <vt:lpstr>Nikhef RDM Policy – first experiences</vt:lpstr>
      <vt:lpstr>Nikhef RDM Development Process</vt:lpstr>
      <vt:lpstr>RDM is not new</vt:lpstr>
      <vt:lpstr>opendata.cern.ch</vt:lpstr>
      <vt:lpstr>We have a diverse tradition …</vt:lpstr>
      <vt:lpstr>Nikhef RDMP ToR</vt:lpstr>
      <vt:lpstr>The Document ...</vt:lpstr>
      <vt:lpstr>Scope</vt:lpstr>
      <vt:lpstr>RDM Policy Principles</vt:lpstr>
      <vt:lpstr>but there are exclusions</vt:lpstr>
      <vt:lpstr>Standard DMPs</vt:lpstr>
      <vt:lpstr>Otherwise, leverage the community</vt:lpstr>
      <vt:lpstr>Repositories</vt:lpstr>
      <vt:lpstr>Early feed-back from the staff</vt:lpstr>
      <vt:lpstr>PowerPoint Presentation</vt:lpstr>
      <vt:lpstr>The “FAIR” Principles</vt:lpstr>
      <vt:lpstr>FAIR – a ‘slight’ LS bias</vt:lpstr>
      <vt:lpstr>FAIR – more microstatements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Quarter of Nikhef RDM Policy</dc:title>
  <dc:creator>davidg</dc:creator>
  <cp:lastModifiedBy>davidg</cp:lastModifiedBy>
  <cp:revision>24</cp:revision>
  <dcterms:created xsi:type="dcterms:W3CDTF">2018-01-25T10:18:56Z</dcterms:created>
  <dcterms:modified xsi:type="dcterms:W3CDTF">2018-01-25T12:46:39Z</dcterms:modified>
</cp:coreProperties>
</file>