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740" r:id="rId2"/>
    <p:sldMasterId id="2147483711" r:id="rId3"/>
    <p:sldMasterId id="2147483726" r:id="rId4"/>
    <p:sldMasterId id="2147483792" r:id="rId5"/>
  </p:sldMasterIdLst>
  <p:notesMasterIdLst>
    <p:notesMasterId r:id="rId65"/>
  </p:notesMasterIdLst>
  <p:handoutMasterIdLst>
    <p:handoutMasterId r:id="rId66"/>
  </p:handoutMasterIdLst>
  <p:sldIdLst>
    <p:sldId id="256" r:id="rId6"/>
    <p:sldId id="272" r:id="rId7"/>
    <p:sldId id="275" r:id="rId8"/>
    <p:sldId id="273" r:id="rId9"/>
    <p:sldId id="279" r:id="rId10"/>
    <p:sldId id="280" r:id="rId11"/>
    <p:sldId id="281" r:id="rId12"/>
    <p:sldId id="274" r:id="rId13"/>
    <p:sldId id="277" r:id="rId14"/>
    <p:sldId id="278" r:id="rId15"/>
    <p:sldId id="282" r:id="rId16"/>
    <p:sldId id="287" r:id="rId17"/>
    <p:sldId id="288" r:id="rId18"/>
    <p:sldId id="290" r:id="rId19"/>
    <p:sldId id="291" r:id="rId20"/>
    <p:sldId id="289" r:id="rId21"/>
    <p:sldId id="284" r:id="rId22"/>
    <p:sldId id="311" r:id="rId23"/>
    <p:sldId id="312" r:id="rId24"/>
    <p:sldId id="305" r:id="rId25"/>
    <p:sldId id="306" r:id="rId26"/>
    <p:sldId id="307" r:id="rId27"/>
    <p:sldId id="285" r:id="rId28"/>
    <p:sldId id="286" r:id="rId29"/>
    <p:sldId id="292" r:id="rId30"/>
    <p:sldId id="295" r:id="rId31"/>
    <p:sldId id="296" r:id="rId32"/>
    <p:sldId id="299" r:id="rId33"/>
    <p:sldId id="308" r:id="rId34"/>
    <p:sldId id="309" r:id="rId35"/>
    <p:sldId id="310" r:id="rId36"/>
    <p:sldId id="297" r:id="rId37"/>
    <p:sldId id="298" r:id="rId38"/>
    <p:sldId id="294" r:id="rId39"/>
    <p:sldId id="313" r:id="rId40"/>
    <p:sldId id="293" r:id="rId41"/>
    <p:sldId id="300" r:id="rId42"/>
    <p:sldId id="314" r:id="rId43"/>
    <p:sldId id="301" r:id="rId44"/>
    <p:sldId id="302" r:id="rId45"/>
    <p:sldId id="303" r:id="rId46"/>
    <p:sldId id="304" r:id="rId47"/>
    <p:sldId id="315" r:id="rId48"/>
    <p:sldId id="326" r:id="rId49"/>
    <p:sldId id="327" r:id="rId50"/>
    <p:sldId id="328" r:id="rId51"/>
    <p:sldId id="329" r:id="rId52"/>
    <p:sldId id="331" r:id="rId53"/>
    <p:sldId id="330" r:id="rId54"/>
    <p:sldId id="322" r:id="rId55"/>
    <p:sldId id="332" r:id="rId56"/>
    <p:sldId id="333" r:id="rId57"/>
    <p:sldId id="334" r:id="rId58"/>
    <p:sldId id="335" r:id="rId59"/>
    <p:sldId id="316" r:id="rId60"/>
    <p:sldId id="317" r:id="rId61"/>
    <p:sldId id="319" r:id="rId62"/>
    <p:sldId id="325" r:id="rId63"/>
    <p:sldId id="271" r:id="rId64"/>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6F2575"/>
    <a:srgbClr val="E3D88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75" autoAdjust="0"/>
    <p:restoredTop sz="94643"/>
  </p:normalViewPr>
  <p:slideViewPr>
    <p:cSldViewPr snapToGrid="0" snapToObjects="1">
      <p:cViewPr varScale="1">
        <p:scale>
          <a:sx n="144" d="100"/>
          <a:sy n="144" d="100"/>
        </p:scale>
        <p:origin x="300" y="114"/>
      </p:cViewPr>
      <p:guideLst/>
    </p:cSldViewPr>
  </p:slideViewPr>
  <p:notesTextViewPr>
    <p:cViewPr>
      <p:scale>
        <a:sx n="1" d="1"/>
        <a:sy n="1" d="1"/>
      </p:scale>
      <p:origin x="0" y="0"/>
    </p:cViewPr>
  </p:notesTextViewPr>
  <p:sorterViewPr>
    <p:cViewPr>
      <p:scale>
        <a:sx n="200" d="100"/>
        <a:sy n="200" d="100"/>
      </p:scale>
      <p:origin x="0" y="-33810"/>
    </p:cViewPr>
  </p:sorterViewPr>
  <p:notesViewPr>
    <p:cSldViewPr snapToGrid="0" snapToObjects="1">
      <p:cViewPr varScale="1">
        <p:scale>
          <a:sx n="68" d="100"/>
          <a:sy n="68" d="100"/>
        </p:scale>
        <p:origin x="405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C8E9CF-6ECB-41C1-8DD6-9BF6F92CECC7}" type="datetimeFigureOut">
              <a:rPr lang="en-GB" smtClean="0"/>
              <a:t>29/11/2023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6F6F17-2B88-4A13-AF5C-86B2AC9067A1}" type="slidenum">
              <a:rPr lang="en-GB" smtClean="0"/>
              <a:t>‹#›</a:t>
            </a:fld>
            <a:endParaRPr lang="en-GB"/>
          </a:p>
        </p:txBody>
      </p:sp>
    </p:spTree>
    <p:extLst>
      <p:ext uri="{BB962C8B-B14F-4D97-AF65-F5344CB8AC3E}">
        <p14:creationId xmlns:p14="http://schemas.microsoft.com/office/powerpoint/2010/main" val="26215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381000" y="685800"/>
            <a:ext cx="6096000" cy="3429000"/>
          </a:xfrm>
          <a:prstGeom prst="rect">
            <a:avLst/>
          </a:prstGeom>
        </p:spPr>
        <p:txBody>
          <a:bodyPr/>
          <a:lstStyle/>
          <a:p>
            <a:endParaRPr/>
          </a:p>
        </p:txBody>
      </p:sp>
      <p:sp>
        <p:nvSpPr>
          <p:cNvPr id="613" name="Shape 6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71450" latinLnBrk="0">
      <a:lnSpc>
        <a:spcPct val="117999"/>
      </a:lnSpc>
      <a:defRPr sz="825">
        <a:latin typeface="Helvetica Neue"/>
        <a:ea typeface="Helvetica Neue"/>
        <a:cs typeface="Helvetica Neue"/>
        <a:sym typeface="Helvetica Neue"/>
      </a:defRPr>
    </a:lvl1pPr>
    <a:lvl2pPr indent="85725" defTabSz="171450" latinLnBrk="0">
      <a:lnSpc>
        <a:spcPct val="117999"/>
      </a:lnSpc>
      <a:defRPr sz="825">
        <a:latin typeface="Helvetica Neue"/>
        <a:ea typeface="Helvetica Neue"/>
        <a:cs typeface="Helvetica Neue"/>
        <a:sym typeface="Helvetica Neue"/>
      </a:defRPr>
    </a:lvl2pPr>
    <a:lvl3pPr indent="171450" defTabSz="171450" latinLnBrk="0">
      <a:lnSpc>
        <a:spcPct val="117999"/>
      </a:lnSpc>
      <a:defRPr sz="825">
        <a:latin typeface="Helvetica Neue"/>
        <a:ea typeface="Helvetica Neue"/>
        <a:cs typeface="Helvetica Neue"/>
        <a:sym typeface="Helvetica Neue"/>
      </a:defRPr>
    </a:lvl3pPr>
    <a:lvl4pPr indent="257175" defTabSz="171450" latinLnBrk="0">
      <a:lnSpc>
        <a:spcPct val="117999"/>
      </a:lnSpc>
      <a:defRPr sz="825">
        <a:latin typeface="Helvetica Neue"/>
        <a:ea typeface="Helvetica Neue"/>
        <a:cs typeface="Helvetica Neue"/>
        <a:sym typeface="Helvetica Neue"/>
      </a:defRPr>
    </a:lvl4pPr>
    <a:lvl5pPr indent="342900" defTabSz="171450" latinLnBrk="0">
      <a:lnSpc>
        <a:spcPct val="117999"/>
      </a:lnSpc>
      <a:defRPr sz="825">
        <a:latin typeface="Helvetica Neue"/>
        <a:ea typeface="Helvetica Neue"/>
        <a:cs typeface="Helvetica Neue"/>
        <a:sym typeface="Helvetica Neue"/>
      </a:defRPr>
    </a:lvl5pPr>
    <a:lvl6pPr indent="428625" defTabSz="171450" latinLnBrk="0">
      <a:lnSpc>
        <a:spcPct val="117999"/>
      </a:lnSpc>
      <a:defRPr sz="825">
        <a:latin typeface="Helvetica Neue"/>
        <a:ea typeface="Helvetica Neue"/>
        <a:cs typeface="Helvetica Neue"/>
        <a:sym typeface="Helvetica Neue"/>
      </a:defRPr>
    </a:lvl6pPr>
    <a:lvl7pPr indent="514350" defTabSz="171450" latinLnBrk="0">
      <a:lnSpc>
        <a:spcPct val="117999"/>
      </a:lnSpc>
      <a:defRPr sz="825">
        <a:latin typeface="Helvetica Neue"/>
        <a:ea typeface="Helvetica Neue"/>
        <a:cs typeface="Helvetica Neue"/>
        <a:sym typeface="Helvetica Neue"/>
      </a:defRPr>
    </a:lvl7pPr>
    <a:lvl8pPr indent="600075" defTabSz="171450" latinLnBrk="0">
      <a:lnSpc>
        <a:spcPct val="117999"/>
      </a:lnSpc>
      <a:defRPr sz="825">
        <a:latin typeface="Helvetica Neue"/>
        <a:ea typeface="Helvetica Neue"/>
        <a:cs typeface="Helvetica Neue"/>
        <a:sym typeface="Helvetica Neue"/>
      </a:defRPr>
    </a:lvl8pPr>
    <a:lvl9pPr indent="685800" defTabSz="171450" latinLnBrk="0">
      <a:lnSpc>
        <a:spcPct val="117999"/>
      </a:lnSpc>
      <a:defRPr sz="825">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6.wmf"/><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6.wmf"/><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8.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wmf"/><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6.wmf"/><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2.w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w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5.w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9.w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5.w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w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5.w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solidFill>
                  <a:srgbClr val="E3D88B"/>
                </a:solidFill>
              </a:defRPr>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3780311"/>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osure-NikOnly-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smtClean="0">
                <a:solidFill>
                  <a:schemeClr val="bg1"/>
                </a:solidFill>
              </a:rPr>
              <a:t>Main Title</a:t>
            </a:r>
            <a:endParaRPr dirty="0" smtClean="0">
              <a:solidFill>
                <a:schemeClr val="bg1"/>
              </a:solidFill>
            </a:endParaRPr>
          </a:p>
          <a:p>
            <a:pPr lvl="1"/>
            <a:r>
              <a:rPr lang="en-US" dirty="0" smtClean="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a:lstStyle>
            <a:lvl1pPr marL="15240" indent="0" algn="r">
              <a:buNone/>
              <a:defRPr sz="1800">
                <a:solidFill>
                  <a:schemeClr val="bg1"/>
                </a:solidFill>
                <a:latin typeface="Akkurat Std" panose="02000503000000000000" pitchFamily="2" charset="0"/>
              </a:defRPr>
            </a:lvl1pPr>
          </a:lstStyle>
          <a:p>
            <a:pPr lvl="0"/>
            <a:r>
              <a:rPr lang="en-US" dirty="0" smtClean="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smtClean="0">
                <a:solidFill>
                  <a:srgbClr val="E3D88A"/>
                </a:solidFill>
              </a:rPr>
              <a:t>David </a:t>
            </a:r>
            <a:r>
              <a:rPr lang="en-US" sz="1600" cap="none" baseline="0" dirty="0" err="1" smtClean="0">
                <a:solidFill>
                  <a:srgbClr val="E3D88A"/>
                </a:solidFill>
              </a:rPr>
              <a:t>Groep</a:t>
            </a:r>
            <a:endParaRPr lang="en-US" sz="1600" cap="none" baseline="0" dirty="0" smtClean="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smtClean="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spTree>
    <p:extLst>
      <p:ext uri="{BB962C8B-B14F-4D97-AF65-F5344CB8AC3E}">
        <p14:creationId xmlns:p14="http://schemas.microsoft.com/office/powerpoint/2010/main" val="3799646216"/>
      </p:ext>
    </p:extLst>
  </p:cSld>
  <p:clrMapOvr>
    <a:masterClrMapping/>
  </p:clrMapOvr>
  <p:transition spd="med"/>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ure-NikUM-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0279142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ure-NikOnly-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7542758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ure-NikUM-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sp>
        <p:nvSpPr>
          <p:cNvPr id="6" name="TextBox 5"/>
          <p:cNvSpPr txBox="1"/>
          <p:nvPr userDrawn="1"/>
        </p:nvSpPr>
        <p:spPr>
          <a:xfrm>
            <a:off x="559206" y="-8110"/>
            <a:ext cx="2840842" cy="492443"/>
          </a:xfrm>
          <a:prstGeom prst="rect">
            <a:avLst/>
          </a:prstGeom>
          <a:noFill/>
        </p:spPr>
        <p:txBody>
          <a:bodyPr wrap="none" rtlCol="0">
            <a:spAutoFit/>
          </a:bodyPr>
          <a:lstStyle/>
          <a:p>
            <a:pPr algn="l"/>
            <a:r>
              <a:rPr lang="en-GB" sz="650" kern="1200" cap="none" dirty="0" smtClean="0">
                <a:solidFill>
                  <a:srgbClr val="E3D88B"/>
                </a:solidFill>
                <a:effectLst/>
              </a:rPr>
              <a:t>This work has also been co-supported by projects that have </a:t>
            </a:r>
            <a:br>
              <a:rPr lang="en-GB" sz="650" kern="1200" cap="none" dirty="0" smtClean="0">
                <a:solidFill>
                  <a:srgbClr val="E3D88B"/>
                </a:solidFill>
                <a:effectLst/>
              </a:rPr>
            </a:br>
            <a:r>
              <a:rPr lang="en-GB" sz="650" kern="1200" cap="none" dirty="0" smtClean="0">
                <a:solidFill>
                  <a:srgbClr val="E3D88B"/>
                </a:solidFill>
                <a:effectLst/>
              </a:rPr>
              <a:t>received funding from the European Union’s Horizon research and </a:t>
            </a:r>
            <a:br>
              <a:rPr lang="en-GB" sz="650" kern="1200" cap="none" dirty="0" smtClean="0">
                <a:solidFill>
                  <a:srgbClr val="E3D88B"/>
                </a:solidFill>
                <a:effectLst/>
              </a:rPr>
            </a:br>
            <a:r>
              <a:rPr lang="en-GB" sz="650" kern="1200" cap="none" dirty="0" smtClean="0">
                <a:solidFill>
                  <a:srgbClr val="E3D88B"/>
                </a:solidFill>
                <a:effectLst/>
              </a:rPr>
              <a:t>innovation programmes under Grant Agreement No. 856726  (GN4-3), </a:t>
            </a:r>
            <a:br>
              <a:rPr lang="en-GB" sz="650" kern="1200" cap="none" dirty="0" smtClean="0">
                <a:solidFill>
                  <a:srgbClr val="E3D88B"/>
                </a:solidFill>
                <a:effectLst/>
              </a:rPr>
            </a:br>
            <a:r>
              <a:rPr lang="en-GB" sz="650" kern="1200" cap="none" dirty="0" smtClean="0">
                <a:solidFill>
                  <a:srgbClr val="E3D88B"/>
                </a:solidFill>
                <a:effectLst/>
              </a:rPr>
              <a:t>101017536 (EOSC Future), 777536 (EOSC-hub), 730941 (AARC2).</a:t>
            </a:r>
            <a:endParaRPr lang="en-GB" sz="650" cap="none" dirty="0">
              <a:solidFill>
                <a:srgbClr val="E3D88B"/>
              </a:solidFill>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124589072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ure-NikOnly-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sp>
        <p:nvSpPr>
          <p:cNvPr id="6" name="TextBox 5"/>
          <p:cNvSpPr txBox="1"/>
          <p:nvPr userDrawn="1"/>
        </p:nvSpPr>
        <p:spPr>
          <a:xfrm>
            <a:off x="559206" y="-8110"/>
            <a:ext cx="2840842" cy="492443"/>
          </a:xfrm>
          <a:prstGeom prst="rect">
            <a:avLst/>
          </a:prstGeom>
          <a:noFill/>
        </p:spPr>
        <p:txBody>
          <a:bodyPr wrap="none" rtlCol="0">
            <a:spAutoFit/>
          </a:bodyPr>
          <a:lstStyle/>
          <a:p>
            <a:pPr algn="l"/>
            <a:r>
              <a:rPr lang="en-GB" sz="650" kern="1200" cap="none" dirty="0" smtClean="0">
                <a:solidFill>
                  <a:srgbClr val="E3D88B"/>
                </a:solidFill>
                <a:effectLst/>
              </a:rPr>
              <a:t>This work has also been co-supported by projects that have </a:t>
            </a:r>
            <a:br>
              <a:rPr lang="en-GB" sz="650" kern="1200" cap="none" dirty="0" smtClean="0">
                <a:solidFill>
                  <a:srgbClr val="E3D88B"/>
                </a:solidFill>
                <a:effectLst/>
              </a:rPr>
            </a:br>
            <a:r>
              <a:rPr lang="en-GB" sz="650" kern="1200" cap="none" dirty="0" smtClean="0">
                <a:solidFill>
                  <a:srgbClr val="E3D88B"/>
                </a:solidFill>
                <a:effectLst/>
              </a:rPr>
              <a:t>received funding from the European Union’s Horizon research and </a:t>
            </a:r>
            <a:br>
              <a:rPr lang="en-GB" sz="650" kern="1200" cap="none" dirty="0" smtClean="0">
                <a:solidFill>
                  <a:srgbClr val="E3D88B"/>
                </a:solidFill>
                <a:effectLst/>
              </a:rPr>
            </a:br>
            <a:r>
              <a:rPr lang="en-GB" sz="650" kern="1200" cap="none" dirty="0" smtClean="0">
                <a:solidFill>
                  <a:srgbClr val="E3D88B"/>
                </a:solidFill>
                <a:effectLst/>
              </a:rPr>
              <a:t>innovation programmes under Grant Agreement No. 856726  (GN4-3), </a:t>
            </a:r>
            <a:br>
              <a:rPr lang="en-GB" sz="650" kern="1200" cap="none" dirty="0" smtClean="0">
                <a:solidFill>
                  <a:srgbClr val="E3D88B"/>
                </a:solidFill>
                <a:effectLst/>
              </a:rPr>
            </a:br>
            <a:r>
              <a:rPr lang="en-GB" sz="650" kern="1200" cap="none" dirty="0" smtClean="0">
                <a:solidFill>
                  <a:srgbClr val="E3D88B"/>
                </a:solidFill>
                <a:effectLst/>
              </a:rPr>
              <a:t>101017536 (EOSC Future), 777536 (EOSC-hub), 730941 (AARC2).</a:t>
            </a:r>
            <a:endParaRPr lang="en-GB" sz="650" cap="none" dirty="0">
              <a:solidFill>
                <a:srgbClr val="E3D88B"/>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47153619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ure-NikOnly-RDM">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91" y="1095615"/>
            <a:ext cx="6135650" cy="3613544"/>
          </a:xfrm>
          <a:prstGeom prst="rect">
            <a:avLst/>
          </a:prstGeom>
        </p:spPr>
      </p:pic>
      <p:sp>
        <p:nvSpPr>
          <p:cNvPr id="6"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9"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2" name="Title 1"/>
          <p:cNvSpPr>
            <a:spLocks noGrp="1"/>
          </p:cNvSpPr>
          <p:nvPr>
            <p:ph type="title"/>
          </p:nvPr>
        </p:nvSpPr>
        <p:spPr>
          <a:xfrm>
            <a:off x="1949824" y="348597"/>
            <a:ext cx="7029450" cy="993775"/>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1731" y="3964856"/>
            <a:ext cx="1834422" cy="718988"/>
          </a:xfrm>
          <a:prstGeom prst="rect">
            <a:avLst/>
          </a:prstGeom>
        </p:spPr>
      </p:pic>
      <p:sp>
        <p:nvSpPr>
          <p:cNvPr id="10" name="Rechthoek"/>
          <p:cNvSpPr/>
          <p:nvPr userDrawn="1"/>
        </p:nvSpPr>
        <p:spPr>
          <a:xfrm>
            <a:off x="1130" y="4667250"/>
            <a:ext cx="9147791"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grpSp>
        <p:nvGrpSpPr>
          <p:cNvPr id="11" name="Group 10"/>
          <p:cNvGrpSpPr/>
          <p:nvPr userDrawn="1"/>
        </p:nvGrpSpPr>
        <p:grpSpPr>
          <a:xfrm>
            <a:off x="5064467" y="3720459"/>
            <a:ext cx="3936975" cy="1105431"/>
            <a:chOff x="13257342" y="9941877"/>
            <a:chExt cx="10498600" cy="2947816"/>
          </a:xfrm>
        </p:grpSpPr>
        <p:sp>
          <p:nvSpPr>
            <p:cNvPr id="12" name="2011-2016…"/>
            <p:cNvSpPr txBox="1"/>
            <p:nvPr/>
          </p:nvSpPr>
          <p:spPr>
            <a:xfrm>
              <a:off x="13257342" y="9941877"/>
              <a:ext cx="10498600" cy="2947816"/>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algn="r">
                <a:defRPr sz="4800" b="0" i="0">
                  <a:solidFill>
                    <a:srgbClr val="FFFFFF"/>
                  </a:solidFill>
                  <a:latin typeface="Akkurat Std"/>
                  <a:ea typeface="Akkurat Std"/>
                  <a:cs typeface="Akkurat Std"/>
                  <a:sym typeface="Akkurat Std"/>
                </a:defRPr>
              </a:pPr>
              <a:r>
                <a:rPr lang="en-US" sz="1800" cap="none" baseline="0" dirty="0" smtClean="0">
                  <a:solidFill>
                    <a:schemeClr val="bg1"/>
                  </a:solidFill>
                </a:rPr>
                <a:t>David </a:t>
              </a:r>
              <a:r>
                <a:rPr lang="en-US" sz="1800" cap="none" baseline="0" dirty="0" err="1" smtClean="0">
                  <a:solidFill>
                    <a:schemeClr val="bg1"/>
                  </a:solidFill>
                </a:rPr>
                <a:t>Groep</a:t>
              </a:r>
              <a:endParaRPr lang="en-US" sz="1800" cap="none" baseline="0" dirty="0" smtClean="0">
                <a:solidFill>
                  <a:schemeClr val="bg1"/>
                </a:solidFill>
              </a:endParaRPr>
            </a:p>
            <a:p>
              <a:pPr algn="r">
                <a:defRPr sz="4800" b="0" i="0">
                  <a:solidFill>
                    <a:srgbClr val="FFFFFF"/>
                  </a:solidFill>
                  <a:latin typeface="Akkurat Std"/>
                  <a:ea typeface="Akkurat Std"/>
                  <a:cs typeface="Akkurat Std"/>
                  <a:sym typeface="Akkurat Std"/>
                </a:defRPr>
              </a:pPr>
              <a:r>
                <a:rPr lang="en-US" sz="1300" cap="none" baseline="0" dirty="0" smtClean="0">
                  <a:solidFill>
                    <a:srgbClr val="6F2575"/>
                  </a:solidFill>
                </a:rPr>
                <a:t>davidg@nikhef.nl</a:t>
              </a:r>
            </a:p>
            <a:p>
              <a:pPr algn="r">
                <a:defRPr sz="4800" b="0" i="0">
                  <a:solidFill>
                    <a:srgbClr val="FFFFFF"/>
                  </a:solidFill>
                  <a:latin typeface="Akkurat Std"/>
                  <a:ea typeface="Akkurat Std"/>
                  <a:cs typeface="Akkurat Std"/>
                  <a:sym typeface="Akkurat Std"/>
                </a:defRPr>
              </a:pPr>
              <a:r>
                <a:rPr lang="en-GB" sz="1300" cap="none" baseline="0" dirty="0">
                  <a:solidFill>
                    <a:srgbClr val="6F2575"/>
                  </a:solidFill>
                </a:rPr>
                <a:t>https://www.nikhef.nl/~davidg/presentations</a:t>
              </a:r>
              <a:r>
                <a:rPr lang="en-GB" sz="1300" cap="none" baseline="0" dirty="0" smtClean="0">
                  <a:solidFill>
                    <a:srgbClr val="6F2575"/>
                  </a:solidFill>
                </a:rPr>
                <a:t>/</a:t>
              </a:r>
            </a:p>
            <a:p>
              <a:pPr algn="r">
                <a:defRPr sz="4800" b="0" i="0">
                  <a:solidFill>
                    <a:srgbClr val="FFFFFF"/>
                  </a:solidFill>
                  <a:latin typeface="Akkurat Std"/>
                  <a:ea typeface="Akkurat Std"/>
                  <a:cs typeface="Akkurat Std"/>
                  <a:sym typeface="Akkurat Std"/>
                </a:defRPr>
              </a:pPr>
              <a:r>
                <a:rPr lang="en-US" sz="1300" cap="none" baseline="0" dirty="0">
                  <a:solidFill>
                    <a:srgbClr val="6F2575"/>
                  </a:solidFill>
                </a:rPr>
                <a:t>https://orcid.org/0000-0003-1026-6606</a:t>
              </a:r>
              <a:endParaRPr sz="1300" cap="none" baseline="0" dirty="0">
                <a:solidFill>
                  <a:srgbClr val="6F2575"/>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8979" y="12028322"/>
              <a:ext cx="529432" cy="529432"/>
            </a:xfrm>
            <a:prstGeom prst="rect">
              <a:avLst/>
            </a:prstGeom>
          </p:spPr>
        </p:pic>
      </p:gr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6652" y="3957111"/>
            <a:ext cx="1834422" cy="718988"/>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21957148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ure-NikUM-SURF-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348597"/>
            <a:ext cx="7029450" cy="993775"/>
          </a:xfrm>
          <a:prstGeom prst="rect">
            <a:avLst/>
          </a:prstGeom>
        </p:spPr>
        <p:txBody>
          <a:bodyPr anchor="ctr"/>
          <a:lstStyle>
            <a:lvl1pPr algn="r">
              <a:defRPr/>
            </a:lvl1pPr>
          </a:lstStyle>
          <a:p>
            <a:r>
              <a:rPr lang="en-US" dirty="0" smtClean="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0930" y="4177514"/>
            <a:ext cx="1259675" cy="493720"/>
          </a:xfrm>
          <a:prstGeom prst="rect">
            <a:avLst/>
          </a:prstGeom>
        </p:spPr>
      </p:pic>
      <p:sp>
        <p:nvSpPr>
          <p:cNvPr id="4" name="Title 4"/>
          <p:cNvSpPr txBox="1">
            <a:spLocks/>
          </p:cNvSpPr>
          <p:nvPr userDrawn="1"/>
        </p:nvSpPr>
        <p:spPr>
          <a:xfrm>
            <a:off x="-1" y="4759692"/>
            <a:ext cx="8097011" cy="27204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chorCtr="0"/>
          <a:lst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a:lstStyle>
          <a:p>
            <a:pPr marL="21675" marR="21675" lvl="0" indent="0" algn="ctr" defTabSz="485775"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smtClean="0">
                <a:ln>
                  <a:noFill/>
                </a:ln>
                <a:solidFill>
                  <a:srgbClr val="E3D88B"/>
                </a:solidFill>
                <a:effectLst/>
                <a:uLnTx/>
                <a:uFill>
                  <a:solidFill>
                    <a:srgbClr val="000000"/>
                  </a:solidFill>
                </a:uFill>
                <a:latin typeface="Akkurat Std" panose="02000503000000000000" pitchFamily="2" charset="0"/>
                <a:sym typeface="Akkurat Std Mono"/>
              </a:rPr>
              <a:t>this work co-funded by and contributing to the Dutch National e-Infrastructure coordinated by SURF</a:t>
            </a:r>
            <a:endParaRPr kumimoji="0" lang="en-GB" sz="1350" b="0" i="0" u="none" strike="noStrike" kern="0" cap="none" spc="0" normalizeH="0" baseline="0" noProof="0" dirty="0">
              <a:ln>
                <a:noFill/>
              </a:ln>
              <a:solidFill>
                <a:srgbClr val="E3D88B"/>
              </a:solidFill>
              <a:effectLst/>
              <a:uLnTx/>
              <a:uFill>
                <a:solidFill>
                  <a:srgbClr val="000000"/>
                </a:solidFill>
              </a:uFill>
              <a:latin typeface="Akkurat Std" panose="02000503000000000000" pitchFamily="2" charset="0"/>
              <a:sym typeface="Akkurat Std Mono"/>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8883" y="4215439"/>
            <a:ext cx="1010653" cy="515107"/>
          </a:xfrm>
          <a:prstGeom prst="rect">
            <a:avLst/>
          </a:prstGeom>
        </p:spPr>
      </p:pic>
      <p:pic>
        <p:nvPicPr>
          <p:cNvPr id="6" name="Picture 5"/>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4462256" y="4017975"/>
            <a:ext cx="622642" cy="77666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63660985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709034165"/>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pic>
        <p:nvPicPr>
          <p:cNvPr id="9" name="Picture 8"/>
          <p:cNvPicPr>
            <a:picLocks noChangeAspect="1"/>
          </p:cNvPicPr>
          <p:nvPr userDrawn="1"/>
        </p:nvPicPr>
        <p:blipFill>
          <a:blip r:embed="rId4" cstate="print">
            <a:duotone>
              <a:prstClr val="black"/>
              <a:srgbClr val="E3D88B">
                <a:tint val="45000"/>
                <a:satMod val="400000"/>
              </a:srgbClr>
            </a:duotone>
            <a:extLst>
              <a:ext uri="{28A0092B-C50C-407E-A947-70E740481C1C}">
                <a14:useLocalDpi xmlns:a14="http://schemas.microsoft.com/office/drawing/2010/main" val="0"/>
              </a:ext>
            </a:extLst>
          </a:blip>
          <a:stretch>
            <a:fillRect/>
          </a:stretch>
        </p:blipFill>
        <p:spPr>
          <a:xfrm>
            <a:off x="133069" y="1223532"/>
            <a:ext cx="2657839" cy="552551"/>
          </a:xfrm>
          <a:prstGeom prst="rect">
            <a:avLst/>
          </a:prstGeom>
        </p:spPr>
      </p:pic>
    </p:spTree>
    <p:extLst>
      <p:ext uri="{BB962C8B-B14F-4D97-AF65-F5344CB8AC3E}">
        <p14:creationId xmlns:p14="http://schemas.microsoft.com/office/powerpoint/2010/main" val="143940649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smtClean="0"/>
              <a:t>Edit Master text styles</a:t>
            </a:r>
          </a:p>
        </p:txBody>
      </p:sp>
      <p:pic>
        <p:nvPicPr>
          <p:cNvPr id="4" name="Picture 3"/>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359" y="1181003"/>
            <a:ext cx="2614842" cy="543612"/>
          </a:xfrm>
          <a:prstGeom prst="rect">
            <a:avLst/>
          </a:prstGeom>
        </p:spPr>
      </p:pic>
    </p:spTree>
    <p:extLst>
      <p:ext uri="{BB962C8B-B14F-4D97-AF65-F5344CB8AC3E}">
        <p14:creationId xmlns:p14="http://schemas.microsoft.com/office/powerpoint/2010/main" val="26744372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80028014"/>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274277580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49532661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basis">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524840532"/>
      </p:ext>
    </p:extLst>
  </p:cSld>
  <p:clrMapOvr>
    <a:masterClrMapping/>
  </p:clrMapOvr>
  <p:transition spd="med"/>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plus footnot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139509"/>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dirty="0" smtClean="0"/>
              <a:t>Edit Master text styles</a:t>
            </a:r>
          </a:p>
        </p:txBody>
      </p:sp>
      <p:sp>
        <p:nvSpPr>
          <p:cNvPr id="3" name="Text Placeholder 2"/>
          <p:cNvSpPr>
            <a:spLocks noGrp="1"/>
          </p:cNvSpPr>
          <p:nvPr>
            <p:ph type="body" sz="quarter" idx="16"/>
          </p:nvPr>
        </p:nvSpPr>
        <p:spPr>
          <a:xfrm>
            <a:off x="238124" y="4294188"/>
            <a:ext cx="8669759" cy="134937"/>
          </a:xfrm>
        </p:spPr>
        <p:txBody>
          <a:bodyPr/>
          <a:lstStyle>
            <a:lvl1pPr>
              <a:defRPr sz="900">
                <a:solidFill>
                  <a:schemeClr val="accent3"/>
                </a:solidFill>
              </a:defRPr>
            </a:lvl1pPr>
          </a:lstStyle>
          <a:p>
            <a:pPr lvl="0"/>
            <a:r>
              <a:rPr lang="en-US" dirty="0" smtClean="0"/>
              <a:t>Edit Master text styles</a:t>
            </a:r>
          </a:p>
        </p:txBody>
      </p:sp>
    </p:spTree>
    <p:extLst>
      <p:ext uri="{BB962C8B-B14F-4D97-AF65-F5344CB8AC3E}">
        <p14:creationId xmlns:p14="http://schemas.microsoft.com/office/powerpoint/2010/main" val="2822491632"/>
      </p:ext>
    </p:extLst>
  </p:cSld>
  <p:clrMapOvr>
    <a:masterClrMapping/>
  </p:clrMapOvr>
  <p:transition spd="med"/>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342865391"/>
      </p:ext>
    </p:extLst>
  </p:cSld>
  <p:clrMapOvr>
    <a:masterClrMapping/>
  </p:clrMapOvr>
  <p:transition spd="med"/>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a:lstStyle>
            <a:lvl1pPr>
              <a:defRPr sz="3600">
                <a:solidFill>
                  <a:srgbClr val="6F2575"/>
                </a:solidFill>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r>
              <a:rPr lang="en-US" smtClean="0"/>
              <a:t>In Need of Some Help?</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
        <p:nvSpPr>
          <p:cNvPr id="7" name="Dianummer"/>
          <p:cNvSpPr txBox="1">
            <a:spLocks noGrp="1"/>
          </p:cNvSpPr>
          <p:nvPr>
            <p:ph type="sldNum" sz="quarter" idx="2"/>
          </p:nvPr>
        </p:nvSpPr>
        <p:spPr>
          <a:xfrm>
            <a:off x="264319" y="4771189"/>
            <a:ext cx="176330" cy="1731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0943726"/>
      </p:ext>
    </p:extLst>
  </p:cSld>
  <p:clrMapOvr>
    <a:masterClrMapping/>
  </p:clrMapOvr>
  <p:transition spd="med"/>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064355561"/>
      </p:ext>
    </p:extLst>
  </p:cSld>
  <p:clrMapOvr>
    <a:masterClrMapping/>
  </p:clrMapOvr>
  <p:transition spd="med"/>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47637546"/>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6" name="Title 1"/>
          <p:cNvSpPr>
            <a:spLocks noGrp="1"/>
          </p:cNvSpPr>
          <p:nvPr>
            <p:ph type="title"/>
          </p:nvPr>
        </p:nvSpPr>
        <p:spPr>
          <a:xfrm>
            <a:off x="3494418" y="3280613"/>
            <a:ext cx="5020932" cy="993775"/>
          </a:xfrm>
          <a:prstGeom prst="rect">
            <a:avLst/>
          </a:prstGeom>
        </p:spPr>
        <p:txBody>
          <a:bodyPr/>
          <a:lstStyle>
            <a:lvl1pPr>
              <a:defRPr sz="3600">
                <a:solidFill>
                  <a:srgbClr val="E3D88B"/>
                </a:solidFill>
              </a:defRPr>
            </a:lvl1pPr>
          </a:lstStyle>
          <a:p>
            <a:r>
              <a:rPr lang="en-US" smtClean="0"/>
              <a:t>Click to edit Master title style</a:t>
            </a:r>
            <a:endParaRPr lang="en-GB" dirty="0"/>
          </a:p>
        </p:txBody>
      </p:sp>
      <p:pic>
        <p:nvPicPr>
          <p:cNvPr id="10" name="NIKHEF_PATROON1.png" descr="NIKHEF_PATROON1.png"/>
          <p:cNvPicPr>
            <a:picLocks noChangeAspect="1"/>
          </p:cNvPicPr>
          <p:nvPr userDrawn="1"/>
        </p:nvPicPr>
        <p:blipFill rotWithShape="1">
          <a:blip r:embed="rId2">
            <a:extLst/>
          </a:blip>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2070597100"/>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400"/>
            </a:lvl2pPr>
            <a:lvl3pPr>
              <a:defRPr sz="1200"/>
            </a:lvl3pPr>
            <a:lvl4pPr>
              <a:defRPr sz="1100"/>
            </a:lvl4pPr>
            <a:lvl5pPr>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44657424"/>
      </p:ext>
    </p:extLst>
  </p:cSld>
  <p:clrMapOvr>
    <a:masterClrMapping/>
  </p:clrMapOvr>
  <p:transition spd="med"/>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6" name="Title 1"/>
          <p:cNvSpPr>
            <a:spLocks noGrp="1"/>
          </p:cNvSpPr>
          <p:nvPr>
            <p:ph type="title"/>
          </p:nvPr>
        </p:nvSpPr>
        <p:spPr>
          <a:xfrm>
            <a:off x="3494418" y="3280613"/>
            <a:ext cx="5020932" cy="993775"/>
          </a:xfrm>
          <a:prstGeom prst="rect">
            <a:avLst/>
          </a:prstGeom>
        </p:spPr>
        <p:txBody>
          <a:bodyPr/>
          <a:lstStyle>
            <a:lvl1pPr>
              <a:defRPr sz="3600">
                <a:solidFill>
                  <a:srgbClr val="E3D88B"/>
                </a:solidFill>
              </a:defRPr>
            </a:lvl1pPr>
          </a:lstStyle>
          <a:p>
            <a:r>
              <a:rPr lang="en-US" smtClean="0"/>
              <a:t>Click to edit Master title style</a:t>
            </a:r>
            <a:endParaRPr lang="en-GB" dirty="0"/>
          </a:p>
        </p:txBody>
      </p:sp>
      <p:pic>
        <p:nvPicPr>
          <p:cNvPr id="10" name="NIKHEF_PATROON1.png" descr="NIKHEF_PATROON1.png"/>
          <p:cNvPicPr>
            <a:picLocks noChangeAspect="1"/>
          </p:cNvPicPr>
          <p:nvPr userDrawn="1"/>
        </p:nvPicPr>
        <p:blipFill rotWithShape="1">
          <a:blip r:embed="rId2">
            <a:extLst/>
          </a:blip>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634306250"/>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18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18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227533915"/>
      </p:ext>
    </p:extLst>
  </p:cSld>
  <p:clrMapOvr>
    <a:masterClrMapping/>
  </p:clrMapOvr>
  <p:transition spd="med"/>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18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4046059952"/>
      </p:ext>
    </p:extLst>
  </p:cSld>
  <p:clrMapOvr>
    <a:masterClrMapping/>
  </p:clrMapOvr>
  <p:transition spd="med"/>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Tree>
    <p:extLst>
      <p:ext uri="{BB962C8B-B14F-4D97-AF65-F5344CB8AC3E}">
        <p14:creationId xmlns:p14="http://schemas.microsoft.com/office/powerpoint/2010/main" val="1809762102"/>
      </p:ext>
    </p:extLst>
  </p:cSld>
  <p:clrMapOvr>
    <a:masterClrMapping/>
  </p:clrMapOvr>
  <p:transition spd="med"/>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3947592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81407251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043637959"/>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06690895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92295622"/>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smtClean="0"/>
              <a:t>Click icon to add picture</a:t>
            </a:r>
            <a:endParaRP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82656852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3126256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53496516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560531979"/>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pic>
        <p:nvPicPr>
          <p:cNvPr id="12" name="Picture 11"/>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280939"/>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530223492"/>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943527677"/>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129562489"/>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20531106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13901411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079014879"/>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220903535"/>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2295807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119751374"/>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03937565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4703636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070834480"/>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18842623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6" name="Picture 1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030989805"/>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660504890"/>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54468915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255635946"/>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88059645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951669489"/>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284563882"/>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extLst>
      <p:ext uri="{BB962C8B-B14F-4D97-AF65-F5344CB8AC3E}">
        <p14:creationId xmlns:p14="http://schemas.microsoft.com/office/powerpoint/2010/main" val="3255701423"/>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3986617860"/>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412620535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3804169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804906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pic>
        <p:nvPicPr>
          <p:cNvPr id="9" name="Picture 8"/>
          <p:cNvPicPr>
            <a:picLocks noChangeAspect="1"/>
          </p:cNvPicPr>
          <p:nvPr userDrawn="1"/>
        </p:nvPicPr>
        <p:blipFill>
          <a:blip r:embed="rId4" cstate="print">
            <a:duotone>
              <a:prstClr val="black"/>
              <a:srgbClr val="E3D88B">
                <a:tint val="45000"/>
                <a:satMod val="400000"/>
              </a:srgbClr>
            </a:duotone>
            <a:extLst>
              <a:ext uri="{28A0092B-C50C-407E-A947-70E740481C1C}">
                <a14:useLocalDpi xmlns:a14="http://schemas.microsoft.com/office/drawing/2010/main" val="0"/>
              </a:ext>
            </a:extLst>
          </a:blip>
          <a:stretch>
            <a:fillRect/>
          </a:stretch>
        </p:blipFill>
        <p:spPr>
          <a:xfrm>
            <a:off x="133069" y="1223532"/>
            <a:ext cx="2657839" cy="552551"/>
          </a:xfrm>
          <a:prstGeom prst="rect">
            <a:avLst/>
          </a:prstGeom>
        </p:spPr>
      </p:pic>
    </p:spTree>
    <p:extLst>
      <p:ext uri="{BB962C8B-B14F-4D97-AF65-F5344CB8AC3E}">
        <p14:creationId xmlns:p14="http://schemas.microsoft.com/office/powerpoint/2010/main" val="91619726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92134992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74186736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smtClean="0"/>
              <a:t>Click icon to add picture</a:t>
            </a:r>
            <a:endParaRP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59360138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pic>
        <p:nvPicPr>
          <p:cNvPr id="12" name="Picture 11"/>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21495841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73593689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0794267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smtClean="0"/>
              <a:t>Edit Master text styles</a:t>
            </a:r>
          </a:p>
        </p:txBody>
      </p:sp>
      <p:pic>
        <p:nvPicPr>
          <p:cNvPr id="4" name="Picture 3"/>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359" y="1181003"/>
            <a:ext cx="2614842" cy="543612"/>
          </a:xfrm>
          <a:prstGeom prst="rect">
            <a:avLst/>
          </a:prstGeom>
        </p:spPr>
      </p:pic>
    </p:spTree>
    <p:extLst>
      <p:ext uri="{BB962C8B-B14F-4D97-AF65-F5344CB8AC3E}">
        <p14:creationId xmlns:p14="http://schemas.microsoft.com/office/powerpoint/2010/main" val="366821770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08799815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55018528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6230684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6" name="Picture 1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241843706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1_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63404301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Tree>
    <p:extLst>
      <p:ext uri="{BB962C8B-B14F-4D97-AF65-F5344CB8AC3E}">
        <p14:creationId xmlns:p14="http://schemas.microsoft.com/office/powerpoint/2010/main" val="239418340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796611460"/>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373272854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41142175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87801919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98874920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70975334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a:lstStyle>
            <a:lvl1pPr>
              <a:defRPr sz="3600">
                <a:solidFill>
                  <a:srgbClr val="6F2575"/>
                </a:solidFill>
              </a:defRPr>
            </a:lvl1pPr>
          </a:lstStyle>
          <a:p>
            <a:r>
              <a:rPr lang="en-US" smtClean="0"/>
              <a:t>Click to edit Master title style</a:t>
            </a:r>
            <a:endParaRPr lang="en-GB" dirty="0"/>
          </a:p>
        </p:txBody>
      </p:sp>
      <p:sp>
        <p:nvSpPr>
          <p:cNvPr id="4" name="Footer Placeholder 3"/>
          <p:cNvSpPr>
            <a:spLocks noGrp="1"/>
          </p:cNvSpPr>
          <p:nvPr>
            <p:ph type="ftr" sz="quarter" idx="11"/>
          </p:nvPr>
        </p:nvSpPr>
        <p:spPr/>
        <p:txBody>
          <a:bodyPr/>
          <a:lstStyle/>
          <a:p>
            <a:r>
              <a:rPr lang="en-US" smtClean="0"/>
              <a:t>You, Your Laptop, and Somebody Else - Nikhef CC 2022</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endParaRPr lang="en-US" dirty="0" smtClean="0"/>
          </a:p>
          <a:p>
            <a:pPr lvl="0"/>
            <a:r>
              <a:rPr lang="en-US" dirty="0" smtClean="0"/>
              <a:t>Edit Master text styles</a:t>
            </a:r>
          </a:p>
        </p:txBody>
      </p:sp>
    </p:spTree>
    <p:extLst>
      <p:ext uri="{BB962C8B-B14F-4D97-AF65-F5344CB8AC3E}">
        <p14:creationId xmlns:p14="http://schemas.microsoft.com/office/powerpoint/2010/main" val="19931834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solidFill>
                  <a:srgbClr val="E3D88B"/>
                </a:solidFill>
              </a:defRPr>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35596499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37451645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6" name="Title 1"/>
          <p:cNvSpPr>
            <a:spLocks noGrp="1"/>
          </p:cNvSpPr>
          <p:nvPr>
            <p:ph type="title"/>
          </p:nvPr>
        </p:nvSpPr>
        <p:spPr>
          <a:xfrm>
            <a:off x="3494418" y="3280613"/>
            <a:ext cx="5020932" cy="993775"/>
          </a:xfrm>
          <a:prstGeom prst="rect">
            <a:avLst/>
          </a:prstGeom>
        </p:spPr>
        <p:txBody>
          <a:bodyPr/>
          <a:lstStyle>
            <a:lvl1pPr>
              <a:defRPr sz="3600">
                <a:solidFill>
                  <a:srgbClr val="E3D88B"/>
                </a:solidFill>
              </a:defRPr>
            </a:lvl1pPr>
          </a:lstStyle>
          <a:p>
            <a:r>
              <a:rPr lang="en-US" dirty="0" smtClean="0"/>
              <a:t>Click to edit Master title style</a:t>
            </a:r>
            <a:endParaRPr lang="en-GB" dirty="0"/>
          </a:p>
        </p:txBody>
      </p:sp>
      <p:pic>
        <p:nvPicPr>
          <p:cNvPr id="10" name="NIKHEF_PATROON1.png" descr="NIKHEF_PATROON1.png"/>
          <p:cNvPicPr>
            <a:picLocks noChangeAspect="1"/>
          </p:cNvPicPr>
          <p:nvPr userDrawn="1"/>
        </p:nvPicPr>
        <p:blipFill rotWithShape="1">
          <a:blip r:embed="rId2">
            <a:extLst/>
          </a:blip>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endParaRPr lang="en-US" dirty="0" smtClean="0"/>
          </a:p>
          <a:p>
            <a:pPr lvl="0"/>
            <a:r>
              <a:rPr lang="en-US" dirty="0" smtClean="0"/>
              <a:t>Edit Master text styles</a:t>
            </a:r>
          </a:p>
        </p:txBody>
      </p:sp>
    </p:spTree>
    <p:extLst>
      <p:ext uri="{BB962C8B-B14F-4D97-AF65-F5344CB8AC3E}">
        <p14:creationId xmlns:p14="http://schemas.microsoft.com/office/powerpoint/2010/main" val="361866048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5328996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basis">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1213933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3362322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91690424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Tree>
    <p:extLst>
      <p:ext uri="{BB962C8B-B14F-4D97-AF65-F5344CB8AC3E}">
        <p14:creationId xmlns:p14="http://schemas.microsoft.com/office/powerpoint/2010/main" val="19948000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408160733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01593363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36791201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36133977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47868755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71617403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88216887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plus footnot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139509"/>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dirty="0" smtClean="0"/>
              <a:t>Edit Master text styles</a:t>
            </a:r>
          </a:p>
        </p:txBody>
      </p:sp>
      <p:sp>
        <p:nvSpPr>
          <p:cNvPr id="3" name="Text Placeholder 2"/>
          <p:cNvSpPr>
            <a:spLocks noGrp="1"/>
          </p:cNvSpPr>
          <p:nvPr>
            <p:ph type="body" sz="quarter" idx="16"/>
          </p:nvPr>
        </p:nvSpPr>
        <p:spPr>
          <a:xfrm>
            <a:off x="238124" y="4294188"/>
            <a:ext cx="8669759" cy="134937"/>
          </a:xfrm>
        </p:spPr>
        <p:txBody>
          <a:bodyPr/>
          <a:lstStyle>
            <a:lvl1pPr>
              <a:defRPr sz="900">
                <a:solidFill>
                  <a:schemeClr val="accent3"/>
                </a:solidFill>
              </a:defRPr>
            </a:lvl1pPr>
          </a:lstStyle>
          <a:p>
            <a:pPr lvl="0"/>
            <a:r>
              <a:rPr lang="en-US" dirty="0" smtClean="0"/>
              <a:t>Edit Master text styles</a:t>
            </a:r>
          </a:p>
        </p:txBody>
      </p:sp>
    </p:spTree>
    <p:extLst>
      <p:ext uri="{BB962C8B-B14F-4D97-AF65-F5344CB8AC3E}">
        <p14:creationId xmlns:p14="http://schemas.microsoft.com/office/powerpoint/2010/main" val="3448567122"/>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4519229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Tree>
    <p:extLst>
      <p:ext uri="{BB962C8B-B14F-4D97-AF65-F5344CB8AC3E}">
        <p14:creationId xmlns:p14="http://schemas.microsoft.com/office/powerpoint/2010/main" val="254972219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67412397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409375615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14910222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69367002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80404433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43517896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16887987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285158092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91888323"/>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78194015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1665053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26878956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410483129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97151477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96104762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92734112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69599690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62320200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20553911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a:lstStyle>
            <a:lvl1pPr>
              <a:defRPr sz="3600">
                <a:solidFill>
                  <a:srgbClr val="6F2575"/>
                </a:solidFill>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r>
              <a:rPr lang="en-US" smtClean="0"/>
              <a:t>You, Your Laptop, and Somebody Else - Nikhef CC 2022</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
        <p:nvSpPr>
          <p:cNvPr id="7" name="Dianummer"/>
          <p:cNvSpPr txBox="1">
            <a:spLocks noGrp="1"/>
          </p:cNvSpPr>
          <p:nvPr>
            <p:ph type="sldNum" sz="quarter" idx="2"/>
          </p:nvPr>
        </p:nvSpPr>
        <p:spPr>
          <a:xfrm>
            <a:off x="264319" y="4771189"/>
            <a:ext cx="176330" cy="1731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4657035"/>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reserve="1">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50036949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reserve="1">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extLst>
      <p:ext uri="{BB962C8B-B14F-4D97-AF65-F5344CB8AC3E}">
        <p14:creationId xmlns:p14="http://schemas.microsoft.com/office/powerpoint/2010/main" val="178861827"/>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reserve="1">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163368925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reserve="1">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354192356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867364252"/>
      </p:ext>
    </p:extLst>
  </p:cSld>
  <p:clrMapOvr>
    <a:masterClrMapping/>
  </p:clrMapOvr>
  <p:transition spd="med"/>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31127073"/>
      </p:ext>
    </p:extLst>
  </p:cSld>
  <p:clrMapOvr>
    <a:masterClrMapping/>
  </p:clrMapOvr>
  <p:transition spd="med"/>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488938088"/>
      </p:ext>
    </p:extLst>
  </p:cSld>
  <p:clrMapOvr>
    <a:masterClrMapping/>
  </p:clrMapOvr>
  <p:transition spd="med"/>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Nik2018-Standard-Blank">
    <p:spTree>
      <p:nvGrpSpPr>
        <p:cNvPr id="1" name=""/>
        <p:cNvGrpSpPr/>
        <p:nvPr/>
      </p:nvGrpSpPr>
      <p:grpSpPr>
        <a:xfrm>
          <a:off x="0" y="0"/>
          <a:ext cx="0" cy="0"/>
          <a:chOff x="0" y="0"/>
          <a:chExt cx="0" cy="0"/>
        </a:xfrm>
      </p:grpSpPr>
      <p:sp>
        <p:nvSpPr>
          <p:cNvPr id="4" name="Rectangle 3"/>
          <p:cNvSpPr/>
          <p:nvPr userDrawn="1"/>
        </p:nvSpPr>
        <p:spPr>
          <a:xfrm>
            <a:off x="0" y="695158"/>
            <a:ext cx="9144000" cy="4448342"/>
          </a:xfrm>
          <a:prstGeom prst="rect">
            <a:avLst/>
          </a:prstGeom>
          <a:solidFill>
            <a:schemeClr val="tx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269264900"/>
      </p:ext>
    </p:extLst>
  </p:cSld>
  <p:clrMapOvr>
    <a:masterClrMapping/>
  </p:clrMapOvr>
  <p:transition spd="med"/>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7" name="Rectangle 6"/>
          <p:cNvSpPr/>
          <p:nvPr userDrawn="1"/>
        </p:nvSpPr>
        <p:spPr>
          <a:xfrm>
            <a:off x="0" y="695158"/>
            <a:ext cx="9144000" cy="4448342"/>
          </a:xfrm>
          <a:prstGeom prst="rect">
            <a:avLst/>
          </a:prstGeom>
          <a:solidFill>
            <a:srgbClr val="E3D88B"/>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4" name="Rectangle 3"/>
          <p:cNvSpPr/>
          <p:nvPr userDrawn="1"/>
        </p:nvSpPr>
        <p:spPr>
          <a:xfrm>
            <a:off x="0" y="2572084"/>
            <a:ext cx="7950994" cy="1598863"/>
          </a:xfrm>
          <a:prstGeom prst="rect">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11" name="Title 10"/>
          <p:cNvSpPr>
            <a:spLocks noGrp="1"/>
          </p:cNvSpPr>
          <p:nvPr>
            <p:ph type="title"/>
          </p:nvPr>
        </p:nvSpPr>
        <p:spPr>
          <a:xfrm>
            <a:off x="1259632" y="3273828"/>
            <a:ext cx="6691362" cy="587220"/>
          </a:xfrm>
        </p:spPr>
        <p:txBody>
          <a:bodyPr/>
          <a:lstStyle>
            <a:lvl1pPr algn="l">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1259632" y="2668191"/>
            <a:ext cx="6400800" cy="495783"/>
          </a:xfrm>
        </p:spPr>
        <p:txBody>
          <a:bodyPr anchor="b"/>
          <a:lstStyle>
            <a:lvl1pPr marL="18288" indent="0">
              <a:lnSpc>
                <a:spcPts val="2300"/>
              </a:lnSpc>
              <a:spcBef>
                <a:spcPts val="0"/>
              </a:spcBef>
              <a:buNone/>
              <a:defRPr sz="2000">
                <a:solidFill>
                  <a:schemeClr val="tx2">
                    <a:shade val="30000"/>
                    <a:satMod val="150000"/>
                  </a:schemeClr>
                </a:solidFill>
                <a:latin typeface="Akkurat Std Bold" panose="02000803000000000000" pitchFamily="2"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
        <p:nvSpPr>
          <p:cNvPr id="6" name="Isosceles Triangle 5"/>
          <p:cNvSpPr/>
          <p:nvPr userDrawn="1"/>
        </p:nvSpPr>
        <p:spPr>
          <a:xfrm rot="10800000">
            <a:off x="7087935" y="2572084"/>
            <a:ext cx="1729133" cy="1598863"/>
          </a:xfrm>
          <a:prstGeom prst="triangle">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1043082603"/>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losure-NikUM-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smtClean="0">
                <a:solidFill>
                  <a:schemeClr val="bg1"/>
                </a:solidFill>
              </a:rPr>
              <a:t>Main Title</a:t>
            </a:r>
            <a:endParaRPr dirty="0" smtClean="0">
              <a:solidFill>
                <a:schemeClr val="bg1"/>
              </a:solidFill>
            </a:endParaRPr>
          </a:p>
          <a:p>
            <a:pPr lvl="1"/>
            <a:r>
              <a:rPr lang="en-US" dirty="0" smtClean="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a:lstStyle>
            <a:lvl1pPr marL="15240" indent="0" algn="r">
              <a:buNone/>
              <a:defRPr sz="1800">
                <a:solidFill>
                  <a:schemeClr val="bg1"/>
                </a:solidFill>
                <a:latin typeface="Akkurat Std" panose="02000503000000000000" pitchFamily="2" charset="0"/>
              </a:defRPr>
            </a:lvl1pPr>
          </a:lstStyle>
          <a:p>
            <a:pPr lvl="0"/>
            <a:r>
              <a:rPr lang="en-US" dirty="0" smtClean="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smtClean="0">
                <a:solidFill>
                  <a:srgbClr val="E3D88A"/>
                </a:solidFill>
              </a:rPr>
              <a:t>David </a:t>
            </a:r>
            <a:r>
              <a:rPr lang="en-US" sz="1600" cap="none" baseline="0" dirty="0" err="1" smtClean="0">
                <a:solidFill>
                  <a:srgbClr val="E3D88A"/>
                </a:solidFill>
              </a:rPr>
              <a:t>Groep</a:t>
            </a:r>
            <a:endParaRPr lang="en-US" sz="1600" cap="none" baseline="0" dirty="0" smtClean="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smtClean="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6317" y="4390909"/>
            <a:ext cx="3017492" cy="627320"/>
          </a:xfrm>
          <a:prstGeom prst="rect">
            <a:avLst/>
          </a:prstGeom>
        </p:spPr>
      </p:pic>
    </p:spTree>
    <p:extLst>
      <p:ext uri="{BB962C8B-B14F-4D97-AF65-F5344CB8AC3E}">
        <p14:creationId xmlns:p14="http://schemas.microsoft.com/office/powerpoint/2010/main" val="2025651723"/>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w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theme" Target="../theme/theme2.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image" Target="../media/image1.png"/><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0" Type="http://schemas.openxmlformats.org/officeDocument/2006/relationships/slideLayout" Target="../slideLayouts/slideLayout67.xml"/><Relationship Id="rId41" Type="http://schemas.openxmlformats.org/officeDocument/2006/relationships/slideLayout" Target="../slideLayouts/slideLayout8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11.emf"/><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3.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image" Target="../media/image13.png"/><Relationship Id="rId5" Type="http://schemas.openxmlformats.org/officeDocument/2006/relationships/slideLayout" Target="../slideLayouts/slideLayout103.xml"/><Relationship Id="rId10" Type="http://schemas.openxmlformats.org/officeDocument/2006/relationships/image" Target="../media/image12.png"/><Relationship Id="rId4" Type="http://schemas.openxmlformats.org/officeDocument/2006/relationships/slideLayout" Target="../slideLayouts/slideLayout10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image" Target="../media/image2.wmf"/><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image" Target="../media/image1.png"/><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theme" Target="../theme/theme5.xml"/><Relationship Id="rId8" Type="http://schemas.openxmlformats.org/officeDocument/2006/relationships/slideLayout" Target="../slideLayouts/slideLayout114.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1" Type="http://schemas.openxmlformats.org/officeDocument/2006/relationships/slideLayout" Target="../slideLayouts/slideLayout107.xml"/><Relationship Id="rId6"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9">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pic>
        <p:nvPicPr>
          <p:cNvPr id="6" name="Picture 5"/>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730" r:id="rId2"/>
    <p:sldLayoutId id="2147483731" r:id="rId3"/>
    <p:sldLayoutId id="2147483732" r:id="rId4"/>
    <p:sldLayoutId id="2147483692" r:id="rId5"/>
    <p:sldLayoutId id="2147483735" r:id="rId6"/>
    <p:sldLayoutId id="2147483791" r:id="rId7"/>
    <p:sldLayoutId id="2147483736" r:id="rId8"/>
    <p:sldLayoutId id="2147483734" r:id="rId9"/>
    <p:sldLayoutId id="2147483724" r:id="rId10"/>
    <p:sldLayoutId id="2147483733" r:id="rId11"/>
    <p:sldLayoutId id="2147483737" r:id="rId12"/>
    <p:sldLayoutId id="2147483708" r:id="rId13"/>
    <p:sldLayoutId id="2147483662" r:id="rId14"/>
    <p:sldLayoutId id="2147483701" r:id="rId15"/>
    <p:sldLayoutId id="2147483668" r:id="rId16"/>
    <p:sldLayoutId id="2147483660" r:id="rId17"/>
    <p:sldLayoutId id="2147483704" r:id="rId18"/>
    <p:sldLayoutId id="2147483705" r:id="rId19"/>
    <p:sldLayoutId id="2147483706" r:id="rId20"/>
    <p:sldLayoutId id="2147483707" r:id="rId21"/>
    <p:sldLayoutId id="2147483703" r:id="rId22"/>
    <p:sldLayoutId id="2147483661" r:id="rId23"/>
    <p:sldLayoutId id="2147483664" r:id="rId24"/>
    <p:sldLayoutId id="2147483667" r:id="rId25"/>
    <p:sldLayoutId id="2147483702" r:id="rId26"/>
    <p:sldLayoutId id="2147483697" r:id="rId27"/>
    <p:sldLayoutId id="2147483709" r:id="rId28"/>
    <p:sldLayoutId id="2147483674" r:id="rId29"/>
    <p:sldLayoutId id="2147483677" r:id="rId30"/>
    <p:sldLayoutId id="2147483698" r:id="rId31"/>
    <p:sldLayoutId id="2147483699" r:id="rId32"/>
    <p:sldLayoutId id="2147483710" r:id="rId33"/>
    <p:sldLayoutId id="2147483672" r:id="rId34"/>
    <p:sldLayoutId id="2147483675" r:id="rId35"/>
    <p:sldLayoutId id="2147483678" r:id="rId36"/>
    <p:sldLayoutId id="2147483681" r:id="rId37"/>
    <p:sldLayoutId id="2147483684" r:id="rId38"/>
    <p:sldLayoutId id="2147483673" r:id="rId39"/>
    <p:sldLayoutId id="2147483676" r:id="rId40"/>
    <p:sldLayoutId id="2147483679" r:id="rId41"/>
    <p:sldLayoutId id="2147483682" r:id="rId42"/>
    <p:sldLayoutId id="2147483685" r:id="rId43"/>
    <p:sldLayoutId id="2147483686" r:id="rId44"/>
    <p:sldLayoutId id="2147483688" r:id="rId45"/>
    <p:sldLayoutId id="2147483689" r:id="rId46"/>
    <p:sldLayoutId id="2147483690" r:id="rId47"/>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8">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Tree>
    <p:extLst>
      <p:ext uri="{BB962C8B-B14F-4D97-AF65-F5344CB8AC3E}">
        <p14:creationId xmlns:p14="http://schemas.microsoft.com/office/powerpoint/2010/main" val="311861364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hthoek"/>
          <p:cNvSpPr/>
          <p:nvPr/>
        </p:nvSpPr>
        <p:spPr>
          <a:xfrm>
            <a:off x="0" y="-6565"/>
            <a:ext cx="9152122" cy="704612"/>
          </a:xfrm>
          <a:prstGeom prst="rect">
            <a:avLst/>
          </a:prstGeom>
          <a:solidFill>
            <a:srgbClr val="6F2575"/>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4" name="Dianummer"/>
          <p:cNvSpPr txBox="1">
            <a:spLocks noGrp="1"/>
          </p:cNvSpPr>
          <p:nvPr>
            <p:ph type="sldNum" sz="quarter" idx="2"/>
          </p:nvPr>
        </p:nvSpPr>
        <p:spPr>
          <a:xfrm>
            <a:off x="8756160" y="4913264"/>
            <a:ext cx="346248" cy="317394"/>
          </a:xfrm>
          <a:prstGeom prst="rect">
            <a:avLst/>
          </a:prstGeom>
          <a:ln w="12700">
            <a:miter lim="400000"/>
          </a:ln>
        </p:spPr>
        <p:txBody>
          <a:bodyPr wrap="none" lIns="71437" tIns="71437" rIns="71437" bIns="71437">
            <a:spAutoFit/>
          </a:bodyPr>
          <a:lstStyle>
            <a:lvl1pPr algn="ctr" defTabSz="309563">
              <a:defRPr sz="1125" b="0" i="0">
                <a:uFill>
                  <a:solidFill>
                    <a:srgbClr val="000000"/>
                  </a:solidFill>
                </a:uFill>
                <a:latin typeface="Akkurat Std" panose="02000503000000000000" pitchFamily="2" charset="0"/>
                <a:ea typeface="+mn-ea"/>
                <a:cs typeface="+mn-cs"/>
                <a:sym typeface="Candara"/>
              </a:defRPr>
            </a:lvl1pPr>
          </a:lstStyle>
          <a:p>
            <a:fld id="{86CB4B4D-7CA3-9044-876B-883B54F8677D}" type="slidenum">
              <a:rPr lang="en-GB" smtClean="0"/>
              <a:pPr/>
              <a:t>‹#›</a:t>
            </a:fld>
            <a:endParaRPr lang="en-GB" dirty="0"/>
          </a:p>
        </p:txBody>
      </p:sp>
      <p:sp>
        <p:nvSpPr>
          <p:cNvPr id="5" name="Title Text"/>
          <p:cNvSpPr txBox="1">
            <a:spLocks noGrp="1"/>
          </p:cNvSpPr>
          <p:nvPr>
            <p:ph type="title"/>
          </p:nvPr>
        </p:nvSpPr>
        <p:spPr>
          <a:xfrm>
            <a:off x="1896894" y="54568"/>
            <a:ext cx="7159227" cy="582344"/>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chorCtr="0"/>
          <a:lstStyle/>
          <a:p>
            <a:r>
              <a:rPr dirty="0"/>
              <a:t>Title Text</a:t>
            </a:r>
          </a:p>
        </p:txBody>
      </p:sp>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71450" rtl="0" fontAlgn="auto" latinLnBrk="0" hangingPunct="0">
              <a:lnSpc>
                <a:spcPct val="100000"/>
              </a:lnSpc>
              <a:spcBef>
                <a:spcPts val="0"/>
              </a:spcBef>
              <a:spcAft>
                <a:spcPts val="0"/>
              </a:spcAft>
              <a:buClrTx/>
              <a:buSzTx/>
              <a:buFontTx/>
              <a:buNone/>
              <a:tabLst/>
            </a:pPr>
            <a:r>
              <a:rPr kumimoji="0" lang="en-US" sz="1043" b="1" i="0" u="none" strike="noStrike" cap="none" spc="0" normalizeH="0" baseline="0" dirty="0" smtClean="0">
                <a:ln>
                  <a:noFill/>
                </a:ln>
                <a:solidFill>
                  <a:schemeClr val="bg1"/>
                </a:solidFill>
                <a:effectLst/>
                <a:uFillTx/>
                <a:latin typeface="Akkurat Std" charset="0"/>
                <a:ea typeface="Helvetica Neue"/>
                <a:cs typeface="Helvetica Neue"/>
                <a:sym typeface="Helvetica Neue"/>
              </a:rPr>
              <a:t>Event</a:t>
            </a:r>
            <a:endParaRPr kumimoji="0" lang="nl-NL" sz="1043" b="1" i="0" u="none" strike="noStrike" cap="none" spc="0" normalizeH="0" baseline="0" dirty="0">
              <a:ln>
                <a:noFill/>
              </a:ln>
              <a:solidFill>
                <a:schemeClr val="bg1"/>
              </a:solidFill>
              <a:effectLst/>
              <a:uFillTx/>
              <a:latin typeface="Akkurat Std" charset="0"/>
              <a:ea typeface="Helvetica Neue"/>
              <a:cs typeface="Helvetica Neue"/>
              <a:sym typeface="Helvetica Neue"/>
            </a:endParaRPr>
          </a:p>
        </p:txBody>
      </p:sp>
      <p:sp>
        <p:nvSpPr>
          <p:cNvPr id="7" name="Freeform 6"/>
          <p:cNvSpPr/>
          <p:nvPr userDrawn="1"/>
        </p:nvSpPr>
        <p:spPr>
          <a:xfrm>
            <a:off x="-3969" y="-7386"/>
            <a:ext cx="1647693" cy="706226"/>
          </a:xfrm>
          <a:custGeom>
            <a:avLst/>
            <a:gdLst>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5" fmla="*/ 4202349 w 4202349"/>
              <a:gd name="connsiteY5" fmla="*/ 58366 h 1926077"/>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14408 w 4143983"/>
              <a:gd name="connsiteY3" fmla="*/ 40285 h 1926077"/>
              <a:gd name="connsiteX0" fmla="*/ 4143983 w 4143983"/>
              <a:gd name="connsiteY0" fmla="*/ 0 h 1926077"/>
              <a:gd name="connsiteX1" fmla="*/ 3171217 w 4143983"/>
              <a:gd name="connsiteY1" fmla="*/ 1926077 h 1926077"/>
              <a:gd name="connsiteX2" fmla="*/ 0 w 4143983"/>
              <a:gd name="connsiteY2" fmla="*/ 1926077 h 1926077"/>
              <a:gd name="connsiteX3" fmla="*/ 489874 w 4143983"/>
              <a:gd name="connsiteY3" fmla="*/ 53498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7985 w 4147985"/>
              <a:gd name="connsiteY0" fmla="*/ 2242 h 1928319"/>
              <a:gd name="connsiteX1" fmla="*/ 3175219 w 4147985"/>
              <a:gd name="connsiteY1" fmla="*/ 1928319 h 1928319"/>
              <a:gd name="connsiteX2" fmla="*/ 4002 w 4147985"/>
              <a:gd name="connsiteY2" fmla="*/ 1928319 h 1928319"/>
              <a:gd name="connsiteX3" fmla="*/ 0 w 4147985"/>
              <a:gd name="connsiteY3" fmla="*/ 0 h 1928319"/>
              <a:gd name="connsiteX0" fmla="*/ 4153988 w 4153988"/>
              <a:gd name="connsiteY0" fmla="*/ 2242 h 1930489"/>
              <a:gd name="connsiteX1" fmla="*/ 3181222 w 4153988"/>
              <a:gd name="connsiteY1" fmla="*/ 1928319 h 1930489"/>
              <a:gd name="connsiteX2" fmla="*/ 0 w 4153988"/>
              <a:gd name="connsiteY2" fmla="*/ 1930489 h 1930489"/>
              <a:gd name="connsiteX3" fmla="*/ 6003 w 4153988"/>
              <a:gd name="connsiteY3" fmla="*/ 0 h 1930489"/>
            </a:gdLst>
            <a:ahLst/>
            <a:cxnLst>
              <a:cxn ang="0">
                <a:pos x="connsiteX0" y="connsiteY0"/>
              </a:cxn>
              <a:cxn ang="0">
                <a:pos x="connsiteX1" y="connsiteY1"/>
              </a:cxn>
              <a:cxn ang="0">
                <a:pos x="connsiteX2" y="connsiteY2"/>
              </a:cxn>
              <a:cxn ang="0">
                <a:pos x="connsiteX3" y="connsiteY3"/>
              </a:cxn>
            </a:cxnLst>
            <a:rect l="l" t="t" r="r" b="b"/>
            <a:pathLst>
              <a:path w="4153988" h="1930489">
                <a:moveTo>
                  <a:pt x="4153988" y="2242"/>
                </a:moveTo>
                <a:lnTo>
                  <a:pt x="3181222" y="1928319"/>
                </a:lnTo>
                <a:lnTo>
                  <a:pt x="0" y="1930489"/>
                </a:lnTo>
                <a:lnTo>
                  <a:pt x="6003" y="0"/>
                </a:lnTo>
              </a:path>
            </a:pathLst>
          </a:custGeom>
          <a:solidFill>
            <a:srgbClr val="E3D88A"/>
          </a:solidFill>
          <a:ln>
            <a:no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34290" tIns="17145" rIns="34290" bIns="17145" numCol="1" spcCol="38100" rtlCol="0" anchor="t">
            <a:noAutofit/>
          </a:bodyPr>
          <a:lstStyle/>
          <a:p>
            <a:pPr marL="0" marR="0" indent="0" algn="l" defTabSz="342900" rtl="0" fontAlgn="auto" latinLnBrk="1" hangingPunct="0">
              <a:lnSpc>
                <a:spcPct val="100000"/>
              </a:lnSpc>
              <a:spcBef>
                <a:spcPts val="0"/>
              </a:spcBef>
              <a:spcAft>
                <a:spcPts val="0"/>
              </a:spcAft>
              <a:buClrTx/>
              <a:buSzTx/>
              <a:buFontTx/>
              <a:buNone/>
              <a:tabLst/>
            </a:pPr>
            <a:endParaRPr kumimoji="0" lang="en-GB" sz="675" b="0" i="0" u="none" strike="noStrike" cap="none" spc="0" normalizeH="0" baseline="0">
              <a:ln>
                <a:noFill/>
              </a:ln>
              <a:solidFill>
                <a:srgbClr val="000000"/>
              </a:solidFill>
              <a:effectLst/>
              <a:uFillTx/>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9434" y="127607"/>
            <a:ext cx="1131580" cy="440166"/>
          </a:xfrm>
          <a:prstGeom prst="rect">
            <a:avLst/>
          </a:prstGeom>
        </p:spPr>
      </p:pic>
    </p:spTree>
    <p:extLst>
      <p:ext uri="{BB962C8B-B14F-4D97-AF65-F5344CB8AC3E}">
        <p14:creationId xmlns:p14="http://schemas.microsoft.com/office/powerpoint/2010/main" val="4749241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22" r:id="rId3"/>
    <p:sldLayoutId id="2147483723" r:id="rId4"/>
    <p:sldLayoutId id="2147483720" r:id="rId5"/>
  </p:sldLayoutIdLst>
  <p:transition spd="med"/>
  <p:timing>
    <p:tnLst>
      <p:par>
        <p:cTn id="1" dur="indefinite" restart="never" nodeType="tmRoot"/>
      </p:par>
    </p:tnLst>
  </p:timing>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171450" rtl="0" eaLnBrk="1" fontAlgn="auto" latinLnBrk="0" hangingPunct="0">
              <a:lnSpc>
                <a:spcPct val="100000"/>
              </a:lnSpc>
              <a:spcBef>
                <a:spcPts val="0"/>
              </a:spcBef>
              <a:spcAft>
                <a:spcPts val="0"/>
              </a:spcAft>
              <a:buClrTx/>
              <a:buSzTx/>
              <a:buFontTx/>
              <a:buNone/>
              <a:tabLst/>
              <a:defRPr/>
            </a:pPr>
            <a:r>
              <a:rPr kumimoji="0" lang="en-US" sz="1043" b="1" i="0" u="none" strike="noStrike" kern="0" cap="none" spc="0" normalizeH="0" baseline="0" noProof="0" dirty="0" smtClean="0">
                <a:ln>
                  <a:noFill/>
                </a:ln>
                <a:solidFill>
                  <a:srgbClr val="FFFFFF"/>
                </a:solidFill>
                <a:effectLst/>
                <a:uLnTx/>
                <a:uFillTx/>
                <a:latin typeface="Akkurat Std" charset="0"/>
                <a:ea typeface="Helvetica Neue"/>
                <a:cs typeface="Helvetica Neue"/>
                <a:sym typeface="Helvetica Neue"/>
              </a:rPr>
              <a:t>Event</a:t>
            </a:r>
            <a:endParaRPr kumimoji="0" lang="nl-NL" sz="1043" b="1" i="0" u="none" strike="noStrike" kern="0" cap="none" spc="0" normalizeH="0" baseline="0" noProof="0" dirty="0">
              <a:ln>
                <a:noFill/>
              </a:ln>
              <a:solidFill>
                <a:srgbClr val="FFFFFF"/>
              </a:solidFill>
              <a:effectLst/>
              <a:uLnTx/>
              <a:uFillTx/>
              <a:latin typeface="Akkurat Std" charset="0"/>
              <a:ea typeface="Helvetica Neue"/>
              <a:cs typeface="Helvetica Neue"/>
              <a:sym typeface="Helvetica Neue"/>
            </a:endParaRPr>
          </a:p>
        </p:txBody>
      </p:sp>
      <p:pic>
        <p:nvPicPr>
          <p:cNvPr id="9" name="Picture 8"/>
          <p:cNvPicPr>
            <a:picLocks noChangeAspect="1"/>
          </p:cNvPicPr>
          <p:nvPr userDrawn="1"/>
        </p:nvPicPr>
        <p:blipFill>
          <a:blip r:embed="rId10"/>
          <a:stretch>
            <a:fillRect/>
          </a:stretch>
        </p:blipFill>
        <p:spPr>
          <a:xfrm>
            <a:off x="-3791" y="1226905"/>
            <a:ext cx="6429375" cy="3448050"/>
          </a:xfrm>
          <a:prstGeom prst="rect">
            <a:avLst/>
          </a:prstGeom>
        </p:spPr>
      </p:pic>
      <p:sp>
        <p:nvSpPr>
          <p:cNvPr id="11"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2"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3" name="Rechthoek"/>
          <p:cNvSpPr/>
          <p:nvPr userDrawn="1"/>
        </p:nvSpPr>
        <p:spPr>
          <a:xfrm>
            <a:off x="-3791" y="4674995"/>
            <a:ext cx="9147791" cy="476250"/>
          </a:xfrm>
          <a:prstGeom prst="rect">
            <a:avLst/>
          </a:pr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5"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6"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grpSp>
        <p:nvGrpSpPr>
          <p:cNvPr id="17" name="Group 16"/>
          <p:cNvGrpSpPr/>
          <p:nvPr userDrawn="1"/>
        </p:nvGrpSpPr>
        <p:grpSpPr>
          <a:xfrm>
            <a:off x="5059546" y="3728204"/>
            <a:ext cx="3936975" cy="1105431"/>
            <a:chOff x="13257342" y="9941877"/>
            <a:chExt cx="10498600" cy="2947816"/>
          </a:xfrm>
        </p:grpSpPr>
        <p:sp>
          <p:nvSpPr>
            <p:cNvPr id="18" name="2011-2016…"/>
            <p:cNvSpPr txBox="1"/>
            <p:nvPr/>
          </p:nvSpPr>
          <p:spPr>
            <a:xfrm>
              <a:off x="13257342" y="9941877"/>
              <a:ext cx="10498600" cy="2947816"/>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800" b="0" i="0" u="none" strike="noStrike" kern="0" cap="none" spc="0" normalizeH="0" baseline="0" noProof="0" dirty="0" smtClean="0">
                  <a:ln>
                    <a:noFill/>
                  </a:ln>
                  <a:solidFill>
                    <a:srgbClr val="FFFFFF"/>
                  </a:solidFill>
                  <a:effectLst/>
                  <a:uLnTx/>
                  <a:uFillTx/>
                  <a:latin typeface="Akkurat Std"/>
                  <a:sym typeface="Akkurat Std"/>
                </a:rPr>
                <a:t>David </a:t>
              </a:r>
              <a:r>
                <a:rPr kumimoji="0" lang="en-US" sz="1800" b="0" i="0" u="none" strike="noStrike" kern="0" cap="none" spc="0" normalizeH="0" baseline="0" noProof="0" dirty="0" err="1" smtClean="0">
                  <a:ln>
                    <a:noFill/>
                  </a:ln>
                  <a:solidFill>
                    <a:srgbClr val="FFFFFF"/>
                  </a:solidFill>
                  <a:effectLst/>
                  <a:uLnTx/>
                  <a:uFillTx/>
                  <a:latin typeface="Akkurat Std"/>
                  <a:sym typeface="Akkurat Std"/>
                </a:rPr>
                <a:t>Groep</a:t>
              </a:r>
              <a:endParaRPr kumimoji="0" lang="en-US" sz="1800" b="0" i="0" u="none" strike="noStrike" kern="0" cap="none" spc="0" normalizeH="0" baseline="0" noProof="0" dirty="0" smtClean="0">
                <a:ln>
                  <a:noFill/>
                </a:ln>
                <a:solidFill>
                  <a:srgbClr val="FFFFFF"/>
                </a:solidFill>
                <a:effectLst/>
                <a:uLnTx/>
                <a:uFillTx/>
                <a:latin typeface="Akkurat Std"/>
                <a:sym typeface="Akkurat Std"/>
              </a:endParaRP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smtClean="0">
                  <a:ln>
                    <a:noFill/>
                  </a:ln>
                  <a:solidFill>
                    <a:srgbClr val="6F2575"/>
                  </a:solidFill>
                  <a:effectLst/>
                  <a:uLnTx/>
                  <a:uFillTx/>
                  <a:latin typeface="Akkurat Std"/>
                  <a:sym typeface="Akkurat Std"/>
                </a:rPr>
                <a:t>davidg@nikhef.nl</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GB" sz="1300" b="0" i="0" u="none" strike="noStrike" kern="0" cap="none" spc="0" normalizeH="0" baseline="0" noProof="0" dirty="0">
                  <a:ln>
                    <a:noFill/>
                  </a:ln>
                  <a:solidFill>
                    <a:srgbClr val="6F2575"/>
                  </a:solidFill>
                  <a:effectLst/>
                  <a:uLnTx/>
                  <a:uFillTx/>
                  <a:latin typeface="Akkurat Std"/>
                  <a:sym typeface="Akkurat Std"/>
                </a:rPr>
                <a:t>https://www.nikhef.nl/~</a:t>
              </a:r>
              <a:r>
                <a:rPr kumimoji="0" lang="en-GB" sz="1300" b="0" i="0" u="none" strike="noStrike" kern="0" cap="none" spc="0" normalizeH="0" baseline="0" noProof="0" dirty="0" smtClean="0">
                  <a:ln>
                    <a:noFill/>
                  </a:ln>
                  <a:solidFill>
                    <a:srgbClr val="6F2575"/>
                  </a:solidFill>
                  <a:effectLst/>
                  <a:uLnTx/>
                  <a:uFillTx/>
                  <a:latin typeface="Akkurat Std"/>
                  <a:sym typeface="Akkurat Std"/>
                </a:rPr>
                <a:t>davidg/presentations/</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a:ln>
                    <a:noFill/>
                  </a:ln>
                  <a:solidFill>
                    <a:srgbClr val="6F2575"/>
                  </a:solidFill>
                  <a:effectLst/>
                  <a:uLnTx/>
                  <a:uFillTx/>
                  <a:latin typeface="Akkurat Std"/>
                  <a:sym typeface="Akkurat Std"/>
                </a:rPr>
                <a:t>https://orcid.org/0000-0003-1026-6606</a:t>
              </a:r>
              <a:endParaRPr kumimoji="0" sz="1300" b="0" i="0" u="none" strike="noStrike" kern="0" cap="none" spc="0" normalizeH="0" baseline="0" noProof="0" dirty="0">
                <a:ln>
                  <a:noFill/>
                </a:ln>
                <a:solidFill>
                  <a:srgbClr val="6F2575"/>
                </a:solidFill>
                <a:effectLst/>
                <a:uLnTx/>
                <a:uFillTx/>
                <a:latin typeface="Akkurat Std"/>
                <a:sym typeface="Akkurat Std"/>
              </a:endParaRPr>
            </a:p>
          </p:txBody>
        </p:sp>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59550" y="12056840"/>
              <a:ext cx="529432" cy="529432"/>
            </a:xfrm>
            <a:prstGeom prst="rect">
              <a:avLst/>
            </a:prstGeom>
          </p:spPr>
        </p:pic>
      </p:grpSp>
    </p:spTree>
    <p:extLst>
      <p:ext uri="{BB962C8B-B14F-4D97-AF65-F5344CB8AC3E}">
        <p14:creationId xmlns:p14="http://schemas.microsoft.com/office/powerpoint/2010/main" val="3337213973"/>
      </p:ext>
    </p:extLst>
  </p:cSld>
  <p:clrMap bg1="lt1" tx1="dk1" bg2="lt2" tx2="dk2" accent1="accent1" accent2="accent2" accent3="accent3" accent4="accent4" accent5="accent5" accent6="accent6" hlink="hlink" folHlink="folHlink"/>
  <p:sldLayoutIdLst>
    <p:sldLayoutId id="2147483712" r:id="rId1"/>
    <p:sldLayoutId id="2147483789" r:id="rId2"/>
    <p:sldLayoutId id="2147483727" r:id="rId3"/>
    <p:sldLayoutId id="2147483788" r:id="rId4"/>
    <p:sldLayoutId id="2147483739" r:id="rId5"/>
    <p:sldLayoutId id="2147483790" r:id="rId6"/>
    <p:sldLayoutId id="2147483729" r:id="rId7"/>
    <p:sldLayoutId id="2147483728" r:id="rId8"/>
  </p:sldLayoutIdLst>
  <p:transition spd="med"/>
  <p:timing>
    <p:tnLst>
      <p:par>
        <p:cTn id="1" dur="indefinite" restart="never" nodeType="tmRoot"/>
      </p:par>
    </p:tnLst>
  </p:timing>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9">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pic>
        <p:nvPicPr>
          <p:cNvPr id="6" name="Picture 5"/>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857693069"/>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Lst>
  <p:transition spd="med"/>
  <p:timing>
    <p:tnLst>
      <p:par>
        <p:cTn id="1" dur="indefinite" restart="never" nodeType="tmRoot"/>
      </p:par>
    </p:tnLst>
  </p:timing>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iki.nikhef.nl/nikhef/ctb/NikIDM/Service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filesender.surf.nl/"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surf.nl/en/downloads-for-surfdrive" TargetMode="External"/><Relationship Id="rId2" Type="http://schemas.openxmlformats.org/officeDocument/2006/relationships/hyperlink" Target="https://surfdrive.surf.nl/" TargetMode="Externa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surfdrive.surf.nl/files" TargetMode="Externa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nikhef.zoom.u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hyperlink" Target="https://nikhef.zoom.us/" TargetMode="Externa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unsplash.com/photos/UrzN-8K1PCE" TargetMode="External"/><Relationship Id="rId2" Type="http://schemas.openxmlformats.org/officeDocument/2006/relationships/hyperlink" Target="https://unsplash.com/@valiantmade"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gif"/></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xkcd.com/2699/"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xkcd.com/927/"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mattermost.web.cern.ch/" TargetMode="External"/><Relationship Id="rId2" Type="http://schemas.openxmlformats.org/officeDocument/2006/relationships/hyperlink" Target="https://mattermost.nikhef.nl/"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hyperlink" Target="https://mattermost.nikhef.nl/" TargetMode="Externa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surfspot.nl/"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edu.nl/" TargetMode="Externa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hyperlink" Target="https://eva.eduroam.nl/en/"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iki.nikhef.nl/nikhef/ctb/NikIDM/Services" TargetMode="External"/><Relationship Id="rId1" Type="http://schemas.openxmlformats.org/officeDocument/2006/relationships/slideLayout" Target="../slideLayouts/slideLayout7.xml"/><Relationship Id="rId6" Type="http://schemas.openxmlformats.org/officeDocument/2006/relationships/hyperlink" Target="https://sso.nikhef.nl/" TargetMode="External"/><Relationship Id="rId5" Type="http://schemas.openxmlformats.org/officeDocument/2006/relationships/hyperlink" Target="https://profile.surfconext.nl/" TargetMode="Externa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profile.surfconext.nl/my-services" TargetMode="External"/><Relationship Id="rId7" Type="http://schemas.openxmlformats.org/officeDocument/2006/relationships/image" Target="../media/image84.png"/><Relationship Id="rId2" Type="http://schemas.openxmlformats.org/officeDocument/2006/relationships/hyperlink" Target="https://sso.nikhef.nl/" TargetMode="Externa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4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mailto:helpdesk@nikhef.nl" TargetMode="External"/><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mailto:avr@nikhef.nl" TargetMode="External"/><Relationship Id="rId3" Type="http://schemas.openxmlformats.org/officeDocument/2006/relationships/hyperlink" Target="https://www.loketkennisveiligheid.nl/" TargetMode="External"/><Relationship Id="rId7" Type="http://schemas.openxmlformats.org/officeDocument/2006/relationships/image" Target="../media/image96.png"/><Relationship Id="rId2" Type="http://schemas.openxmlformats.org/officeDocument/2006/relationships/hyperlink" Target="https://www.rijksoverheid.nl/documenten/kamerstukken/2020/11/27/kennisveiligheid-hoger-onderwijs-en-wetenschap" TargetMode="External"/><Relationship Id="rId1" Type="http://schemas.openxmlformats.org/officeDocument/2006/relationships/slideLayout" Target="../slideLayouts/slideLayout1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hyperlink" Target="mailto:ronalds@nikhef.nl"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3.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13.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hyperlink" Target="https://nikhef.status.io/" TargetMode="External"/><Relationship Id="rId2" Type="http://schemas.openxmlformats.org/officeDocument/2006/relationships/hyperlink" Target="https://kb.nikhef.nl/ct" TargetMode="External"/><Relationship Id="rId1" Type="http://schemas.openxmlformats.org/officeDocument/2006/relationships/slideLayout" Target="../slideLayouts/slideLayout113.xml"/><Relationship Id="rId6" Type="http://schemas.openxmlformats.org/officeDocument/2006/relationships/image" Target="../media/image101.png"/><Relationship Id="rId5" Type="http://schemas.openxmlformats.org/officeDocument/2006/relationships/hyperlink" Target="https://mailman.nikhef.nl/" TargetMode="External"/><Relationship Id="rId4" Type="http://schemas.openxmlformats.org/officeDocument/2006/relationships/hyperlink" Target="https://www.nikhef.nl/pdp/"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servicedesk.nikhef.nl/" TargetMode="External"/><Relationship Id="rId2" Type="http://schemas.openxmlformats.org/officeDocument/2006/relationships/hyperlink" Target="mailto:helpdesk@nikhef.nl" TargetMode="External"/><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3" Type="http://schemas.openxmlformats.org/officeDocument/2006/relationships/hyperlink" Target="mailto:rdm-support@nikhef.nl" TargetMode="External"/><Relationship Id="rId2" Type="http://schemas.openxmlformats.org/officeDocument/2006/relationships/hyperlink" Target="https://nikhef.nl/pdp/rdm/" TargetMode="External"/><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3" Type="http://schemas.openxmlformats.org/officeDocument/2006/relationships/hyperlink" Target="https://www.nikhef.nl/pdp/doc/" TargetMode="External"/><Relationship Id="rId2" Type="http://schemas.openxmlformats.org/officeDocument/2006/relationships/hyperlink" Target="https://edu.nl/arvc4" TargetMode="External"/><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3" Type="http://schemas.openxmlformats.org/officeDocument/2006/relationships/hyperlink" Target="https://www.nikhef.nl/medewerker/els-de-wolf/" TargetMode="External"/><Relationship Id="rId2" Type="http://schemas.openxmlformats.org/officeDocument/2006/relationships/hyperlink" Target="https://intranet.nikhef.nl/personeel-organisatie-po/" TargetMode="External"/><Relationship Id="rId1" Type="http://schemas.openxmlformats.org/officeDocument/2006/relationships/slideLayout" Target="../slideLayouts/slideLayout113.xml"/><Relationship Id="rId4" Type="http://schemas.openxmlformats.org/officeDocument/2006/relationships/hyperlink" Target="https://intranet.nikhef.nl/2022/01/20/vertrouwenspersonen-wetenschappelijke-integriteit-confidential-advisers-scientific-integrity/"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tel:+31205925090" TargetMode="External"/><Relationship Id="rId3" Type="http://schemas.openxmlformats.org/officeDocument/2006/relationships/hyperlink" Target="tel:+31205922200" TargetMode="External"/><Relationship Id="rId7" Type="http://schemas.openxmlformats.org/officeDocument/2006/relationships/hyperlink" Target="mailto:security@nikhef.nl" TargetMode="External"/><Relationship Id="rId2" Type="http://schemas.openxmlformats.org/officeDocument/2006/relationships/hyperlink" Target="mailto:helpdesk@nikhef.nl" TargetMode="External"/><Relationship Id="rId1" Type="http://schemas.openxmlformats.org/officeDocument/2006/relationships/slideLayout" Target="../slideLayouts/slideLayout112.xml"/><Relationship Id="rId6" Type="http://schemas.openxmlformats.org/officeDocument/2006/relationships/hyperlink" Target="mailto:grid.support@nikhef.nl" TargetMode="External"/><Relationship Id="rId11" Type="http://schemas.openxmlformats.org/officeDocument/2006/relationships/image" Target="../media/image102.jpeg"/><Relationship Id="rId5" Type="http://schemas.openxmlformats.org/officeDocument/2006/relationships/hyperlink" Target="mailto:stbc-admin@nikhef.nl" TargetMode="External"/><Relationship Id="rId10" Type="http://schemas.openxmlformats.org/officeDocument/2006/relationships/hyperlink" Target="https://nikhef.status.io/" TargetMode="External"/><Relationship Id="rId4" Type="http://schemas.openxmlformats.org/officeDocument/2006/relationships/hyperlink" Target="mailto:stbc-users@nikhef.nl" TargetMode="External"/><Relationship Id="rId9" Type="http://schemas.openxmlformats.org/officeDocument/2006/relationships/hyperlink" Target="https://kb.nikhef.nl/ct/"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David Groep</a:t>
            </a:r>
          </a:p>
          <a:p>
            <a:r>
              <a:rPr lang="en-US" dirty="0" smtClean="0"/>
              <a:t>Nikhef</a:t>
            </a:r>
            <a:br>
              <a:rPr lang="en-US" dirty="0" smtClean="0"/>
            </a:br>
            <a:r>
              <a:rPr lang="en-US" dirty="0" smtClean="0"/>
              <a:t>Computing Course 2023</a:t>
            </a:r>
          </a:p>
        </p:txBody>
      </p:sp>
      <p:sp>
        <p:nvSpPr>
          <p:cNvPr id="2" name="Title 1"/>
          <p:cNvSpPr>
            <a:spLocks noGrp="1"/>
          </p:cNvSpPr>
          <p:nvPr>
            <p:ph type="title"/>
          </p:nvPr>
        </p:nvSpPr>
        <p:spPr/>
        <p:txBody>
          <a:bodyPr/>
          <a:lstStyle/>
          <a:p>
            <a:r>
              <a:rPr lang="en-US" dirty="0"/>
              <a:t>You, your laptop, </a:t>
            </a:r>
            <a:r>
              <a:rPr lang="en-US" dirty="0" smtClean="0"/>
              <a:t/>
            </a:r>
            <a:br>
              <a:rPr lang="en-US" dirty="0" smtClean="0"/>
            </a:br>
            <a:r>
              <a:rPr lang="en-US" dirty="0" smtClean="0"/>
              <a:t>and </a:t>
            </a:r>
            <a:r>
              <a:rPr lang="en-US" dirty="0"/>
              <a:t>somebody </a:t>
            </a:r>
            <a:r>
              <a:rPr lang="en-US" dirty="0" smtClean="0"/>
              <a:t>else</a:t>
            </a:r>
            <a:endParaRPr lang="en-GB" dirty="0"/>
          </a:p>
        </p:txBody>
      </p:sp>
      <p:sp>
        <p:nvSpPr>
          <p:cNvPr id="4" name="Text Placeholder 3"/>
          <p:cNvSpPr>
            <a:spLocks noGrp="1"/>
          </p:cNvSpPr>
          <p:nvPr>
            <p:ph type="body" sz="quarter" idx="14"/>
          </p:nvPr>
        </p:nvSpPr>
        <p:spPr/>
        <p:txBody>
          <a:bodyPr/>
          <a:lstStyle/>
          <a:p>
            <a:r>
              <a:rPr lang="en-US" dirty="0" smtClean="0"/>
              <a:t>how </a:t>
            </a:r>
            <a:r>
              <a:rPr lang="en-US" dirty="0"/>
              <a:t>to work </a:t>
            </a:r>
            <a:r>
              <a:rPr lang="en-US" dirty="0" smtClean="0"/>
              <a:t>together, with help at hand</a:t>
            </a:r>
            <a:endParaRPr lang="en-GB" dirty="0"/>
          </a:p>
        </p:txBody>
      </p:sp>
    </p:spTree>
    <p:extLst>
      <p:ext uri="{BB962C8B-B14F-4D97-AF65-F5344CB8AC3E}">
        <p14:creationId xmlns:p14="http://schemas.microsoft.com/office/powerpoint/2010/main" val="2475924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p:cNvSpPr>
            <a:spLocks noGrp="1"/>
          </p:cNvSpPr>
          <p:nvPr>
            <p:ph type="body" sz="half" idx="14"/>
          </p:nvPr>
        </p:nvSpPr>
        <p:spPr>
          <a:xfrm>
            <a:off x="238124" y="886514"/>
            <a:ext cx="8488781" cy="3192780"/>
          </a:xfrm>
          <a:prstGeom prst="rect">
            <a:avLst/>
          </a:prstGeom>
        </p:spPr>
        <p:txBody>
          <a:bodyPr lIns="0" rIns="0"/>
          <a:lstStyle/>
          <a:p>
            <a:pPr marL="342900" indent="-342900">
              <a:buFont typeface="Arial" panose="020B0604020202020204" pitchFamily="34" charset="0"/>
              <a:buChar char="•"/>
            </a:pPr>
            <a:r>
              <a:rPr lang="en-US" dirty="0" smtClean="0"/>
              <a:t>you may need to ‘collect’ assertions </a:t>
            </a:r>
            <a:br>
              <a:rPr lang="en-US" dirty="0" smtClean="0"/>
            </a:br>
            <a:r>
              <a:rPr lang="en-US" dirty="0" smtClean="0"/>
              <a:t>bound </a:t>
            </a:r>
            <a:r>
              <a:rPr lang="en-US" dirty="0"/>
              <a:t>to </a:t>
            </a:r>
            <a:r>
              <a:rPr lang="en-US" dirty="0" smtClean="0"/>
              <a:t>your identity to gain access to services</a:t>
            </a:r>
          </a:p>
          <a:p>
            <a:pPr marL="342900" lvl="1" indent="-342900">
              <a:buFont typeface="Arial" panose="020B0604020202020204" pitchFamily="34" charset="0"/>
              <a:buChar char="•"/>
            </a:pPr>
            <a:r>
              <a:rPr lang="en-US" dirty="0" smtClean="0"/>
              <a:t>like visa, bound to your entity through either Nikhef, or</a:t>
            </a:r>
          </a:p>
          <a:p>
            <a:pPr marL="342900" lvl="1" indent="-342900">
              <a:buFont typeface="Arial" panose="020B0604020202020204" pitchFamily="34" charset="0"/>
              <a:buChar char="•"/>
            </a:pPr>
            <a:r>
              <a:rPr lang="en-US" dirty="0" smtClean="0"/>
              <a:t>a community attribute authority (VOMS, IAM Proxy, …)</a:t>
            </a:r>
            <a:br>
              <a:rPr lang="en-US" dirty="0" smtClean="0"/>
            </a:br>
            <a:endParaRPr lang="en-US" dirty="0" smtClean="0"/>
          </a:p>
          <a:p>
            <a:pPr marL="342900" indent="-342900">
              <a:buFont typeface="Arial" panose="020B0604020202020204" pitchFamily="34" charset="0"/>
              <a:buChar char="•"/>
            </a:pPr>
            <a:r>
              <a:rPr lang="en-US" dirty="0" smtClean="0"/>
              <a:t>in the collaboration cases here</a:t>
            </a:r>
            <a:br>
              <a:rPr lang="en-US" dirty="0" smtClean="0"/>
            </a:br>
            <a:r>
              <a:rPr lang="en-US" dirty="0" smtClean="0"/>
              <a:t>the assertions you collect </a:t>
            </a:r>
            <a:br>
              <a:rPr lang="en-US" dirty="0" smtClean="0"/>
            </a:br>
            <a:r>
              <a:rPr lang="en-US" dirty="0" smtClean="0"/>
              <a:t>from the Nikhef Identity Provider (‘SSO’) are enough</a:t>
            </a: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Service provider ultimately determines access</a:t>
            </a:r>
          </a:p>
          <a:p>
            <a:pPr marL="342900" lvl="1" indent="-342900">
              <a:buFont typeface="Arial" panose="020B0604020202020204" pitchFamily="34" charset="0"/>
              <a:buChar char="•"/>
            </a:pPr>
            <a:r>
              <a:rPr lang="en-US" dirty="0" smtClean="0"/>
              <a:t>although some have a very ‘open’ policy, like we do for </a:t>
            </a:r>
            <a:r>
              <a:rPr lang="en-US" dirty="0" err="1" smtClean="0"/>
              <a:t>eduroam</a:t>
            </a:r>
            <a:r>
              <a:rPr lang="en-US" dirty="0" smtClean="0"/>
              <a:t> network access</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10</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Authorization: what you are allowed to do</a:t>
            </a:r>
            <a:endParaRPr lang="en-GB" dirty="0"/>
          </a:p>
        </p:txBody>
      </p:sp>
      <p:sp>
        <p:nvSpPr>
          <p:cNvPr id="5" name="Text Placeholder 4"/>
          <p:cNvSpPr>
            <a:spLocks noGrp="1"/>
          </p:cNvSpPr>
          <p:nvPr>
            <p:ph type="body" sz="quarter" idx="16"/>
          </p:nvPr>
        </p:nvSpPr>
        <p:spPr/>
        <p:txBody>
          <a:bodyPr/>
          <a:lstStyle/>
          <a:p>
            <a:r>
              <a:rPr lang="en-US" dirty="0"/>
              <a:t>USA visa image source: https://</a:t>
            </a:r>
            <a:r>
              <a:rPr lang="en-US" dirty="0" smtClean="0"/>
              <a:t>2009-2017.state.gov/m/ds/rls/rpt/79785.htm</a:t>
            </a:r>
            <a:endParaRPr lang="en-GB"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399" y="853129"/>
            <a:ext cx="2379484" cy="1583976"/>
          </a:xfrm>
          <a:prstGeom prst="rect">
            <a:avLst/>
          </a:prstGeom>
        </p:spPr>
      </p:pic>
    </p:spTree>
    <p:extLst>
      <p:ext uri="{BB962C8B-B14F-4D97-AF65-F5344CB8AC3E}">
        <p14:creationId xmlns:p14="http://schemas.microsoft.com/office/powerpoint/2010/main" val="4036496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11</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a:t>SAML </a:t>
            </a:r>
            <a:r>
              <a:rPr lang="en-US" dirty="0" smtClean="0"/>
              <a:t>federation and Nikhef SSO</a:t>
            </a:r>
            <a:endParaRPr lang="en-GB" dirty="0"/>
          </a:p>
        </p:txBody>
      </p:sp>
      <p:sp>
        <p:nvSpPr>
          <p:cNvPr id="5" name="Text Placeholder 4"/>
          <p:cNvSpPr>
            <a:spLocks noGrp="1"/>
          </p:cNvSpPr>
          <p:nvPr>
            <p:ph type="body" sz="quarter" idx="16"/>
          </p:nvPr>
        </p:nvSpPr>
        <p:spPr/>
        <p:txBody>
          <a:bodyPr/>
          <a:lstStyle/>
          <a:p>
            <a:r>
              <a:rPr lang="en-US" dirty="0"/>
              <a:t>SAML </a:t>
            </a:r>
            <a:r>
              <a:rPr lang="en-US" dirty="0" err="1"/>
              <a:t>WebSSO</a:t>
            </a:r>
            <a:r>
              <a:rPr lang="en-US" dirty="0"/>
              <a:t> flow image: SWITCH, </a:t>
            </a:r>
            <a:r>
              <a:rPr lang="en-US" dirty="0" smtClean="0"/>
              <a:t>CH</a:t>
            </a:r>
            <a:endParaRPr lang="en-GB" dirty="0"/>
          </a:p>
        </p:txBody>
      </p:sp>
      <p:sp>
        <p:nvSpPr>
          <p:cNvPr id="6" name="TextBox 5"/>
          <p:cNvSpPr txBox="1"/>
          <p:nvPr/>
        </p:nvSpPr>
        <p:spPr>
          <a:xfrm>
            <a:off x="5480629" y="3406837"/>
            <a:ext cx="2801870"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200" b="0" i="0" u="none" strike="noStrike" cap="none" spc="0" normalizeH="0" dirty="0" smtClean="0">
                <a:ln>
                  <a:noFill/>
                </a:ln>
                <a:solidFill>
                  <a:srgbClr val="0070C0"/>
                </a:solidFill>
                <a:effectLst/>
                <a:uFillTx/>
                <a:sym typeface="Arial"/>
              </a:rPr>
              <a:t>“SAML2.0” </a:t>
            </a:r>
            <a:r>
              <a:rPr lang="en-GB" sz="1200" cap="none" dirty="0" smtClean="0">
                <a:solidFill>
                  <a:srgbClr val="0070C0"/>
                </a:solidFill>
              </a:rPr>
              <a:t>login </a:t>
            </a:r>
            <a:r>
              <a:rPr kumimoji="0" lang="en-GB" sz="1200" b="0" i="0" u="none" strike="noStrike" cap="none" spc="0" normalizeH="0" dirty="0" smtClean="0">
                <a:ln>
                  <a:noFill/>
                </a:ln>
                <a:solidFill>
                  <a:srgbClr val="0070C0"/>
                </a:solidFill>
                <a:effectLst/>
                <a:uFillTx/>
                <a:sym typeface="Arial"/>
              </a:rPr>
              <a:t>flow</a:t>
            </a:r>
            <a:endParaRPr kumimoji="0" lang="en-US" sz="1200" b="0" i="0" u="none" strike="noStrike" cap="none" spc="0" normalizeH="0" dirty="0" smtClean="0">
              <a:ln>
                <a:noFill/>
              </a:ln>
              <a:solidFill>
                <a:srgbClr val="0070C0"/>
              </a:solidFill>
              <a:effectLst/>
              <a:uFillTx/>
              <a:sym typeface="Arial"/>
            </a:endParaRPr>
          </a:p>
        </p:txBody>
      </p:sp>
      <p:pic>
        <p:nvPicPr>
          <p:cNvPr id="7" name="Picture 6"/>
          <p:cNvPicPr>
            <a:picLocks noChangeAspect="1"/>
          </p:cNvPicPr>
          <p:nvPr/>
        </p:nvPicPr>
        <p:blipFill>
          <a:blip r:embed="rId2"/>
          <a:stretch>
            <a:fillRect/>
          </a:stretch>
        </p:blipFill>
        <p:spPr>
          <a:xfrm>
            <a:off x="238125" y="669993"/>
            <a:ext cx="3823380" cy="3282131"/>
          </a:xfrm>
          <a:prstGeom prst="rect">
            <a:avLst/>
          </a:prstGeom>
        </p:spPr>
      </p:pic>
      <p:pic>
        <p:nvPicPr>
          <p:cNvPr id="8" name="Picture 7"/>
          <p:cNvPicPr>
            <a:picLocks noChangeAspect="1"/>
          </p:cNvPicPr>
          <p:nvPr/>
        </p:nvPicPr>
        <p:blipFill>
          <a:blip r:embed="rId3"/>
          <a:stretch>
            <a:fillRect/>
          </a:stretch>
        </p:blipFill>
        <p:spPr>
          <a:xfrm>
            <a:off x="4432499" y="1425003"/>
            <a:ext cx="4274635" cy="1835732"/>
          </a:xfrm>
          <a:prstGeom prst="rect">
            <a:avLst/>
          </a:prstGeom>
        </p:spPr>
      </p:pic>
      <p:sp>
        <p:nvSpPr>
          <p:cNvPr id="10" name="TextBox 9"/>
          <p:cNvSpPr txBox="1"/>
          <p:nvPr/>
        </p:nvSpPr>
        <p:spPr>
          <a:xfrm>
            <a:off x="154360" y="3917716"/>
            <a:ext cx="35859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600" cap="none" dirty="0">
                <a:solidFill>
                  <a:schemeClr val="accent2"/>
                </a:solidFill>
              </a:rPr>
              <a:t>Try at </a:t>
            </a:r>
            <a:r>
              <a:rPr lang="en-GB" sz="1600" cap="none" dirty="0">
                <a:solidFill>
                  <a:schemeClr val="accent2"/>
                </a:solidFill>
              </a:rPr>
              <a:t>https://attribute-viewer.nikhef.nl</a:t>
            </a:r>
            <a:r>
              <a:rPr lang="en-GB" sz="1600" cap="none" dirty="0" smtClean="0">
                <a:solidFill>
                  <a:schemeClr val="accent2"/>
                </a:solidFill>
              </a:rPr>
              <a:t>/</a:t>
            </a:r>
            <a:endParaRPr lang="en-GB" sz="1600" cap="none" dirty="0">
              <a:solidFill>
                <a:schemeClr val="accent2"/>
              </a:solidFill>
            </a:endParaRPr>
          </a:p>
        </p:txBody>
      </p:sp>
    </p:spTree>
    <p:extLst>
      <p:ext uri="{BB962C8B-B14F-4D97-AF65-F5344CB8AC3E}">
        <p14:creationId xmlns:p14="http://schemas.microsoft.com/office/powerpoint/2010/main" val="691123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816487"/>
            <a:ext cx="8669759" cy="3139509"/>
          </a:xfrm>
        </p:spPr>
        <p:txBody>
          <a:bodyPr/>
          <a:lstStyle/>
          <a:p>
            <a:r>
              <a:rPr lang="en-GB" sz="1800" dirty="0" smtClean="0"/>
              <a:t>Although you may not think about it all the time …</a:t>
            </a:r>
          </a:p>
          <a:p>
            <a:endParaRPr lang="en-GB" sz="1800" dirty="0" smtClean="0"/>
          </a:p>
          <a:p>
            <a:pPr marL="342900" indent="-342900">
              <a:buFont typeface="Arial" panose="020B0604020202020204" pitchFamily="34" charset="0"/>
              <a:buChar char="•"/>
            </a:pPr>
            <a:r>
              <a:rPr lang="en-GB" sz="1800" dirty="0" smtClean="0"/>
              <a:t>your personal data is sensitive (and can be used for identity theft)</a:t>
            </a:r>
          </a:p>
          <a:p>
            <a:pPr marL="342900" indent="-342900">
              <a:buFont typeface="Arial" panose="020B0604020202020204" pitchFamily="34" charset="0"/>
              <a:buChar char="•"/>
            </a:pPr>
            <a:r>
              <a:rPr lang="en-GB" sz="1800" dirty="0" smtClean="0"/>
              <a:t>the data you store and share can also be sensitive</a:t>
            </a:r>
          </a:p>
          <a:p>
            <a:pPr marL="461963" lvl="1" indent="-342900">
              <a:buFont typeface="Arial" panose="020B0604020202020204" pitchFamily="34" charset="0"/>
              <a:buChar char="•"/>
            </a:pPr>
            <a:r>
              <a:rPr lang="en-GB" sz="1400" dirty="0" smtClean="0"/>
              <a:t>your appraisals and C3 documents should probably not be world-readable </a:t>
            </a:r>
            <a:br>
              <a:rPr lang="en-GB" sz="1400" dirty="0" smtClean="0"/>
            </a:br>
            <a:r>
              <a:rPr lang="en-GB" sz="1400" dirty="0" smtClean="0"/>
              <a:t>by a random ‘free’, ‘cloud’ provider- not should your email (since you mail those documents)</a:t>
            </a:r>
          </a:p>
          <a:p>
            <a:pPr marL="461963" lvl="1" indent="-342900">
              <a:buFont typeface="Arial" panose="020B0604020202020204" pitchFamily="34" charset="0"/>
              <a:buChar char="•"/>
            </a:pPr>
            <a:r>
              <a:rPr lang="en-GB" sz="1400" dirty="0" smtClean="0"/>
              <a:t>Nikhef data can be sensitive as well: we got it under ‘non disclosure agreements’ from suppliers, or work with industry (e.g. in Detector R&amp;D)</a:t>
            </a:r>
          </a:p>
          <a:p>
            <a:pPr marL="461963" lvl="1" indent="-342900">
              <a:buFont typeface="Arial" panose="020B0604020202020204" pitchFamily="34" charset="0"/>
              <a:buChar char="•"/>
            </a:pPr>
            <a:r>
              <a:rPr lang="en-GB" sz="1400" dirty="0" smtClean="0"/>
              <a:t>Or can be dual-use (even if you don’t realise it)</a:t>
            </a:r>
          </a:p>
          <a:p>
            <a:pPr marL="342900" indent="-342900">
              <a:buFont typeface="Arial" panose="020B0604020202020204" pitchFamily="34" charset="0"/>
              <a:buChar char="•"/>
            </a:pPr>
            <a:endParaRPr lang="en-GB" sz="1800" dirty="0"/>
          </a:p>
          <a:p>
            <a:r>
              <a:rPr lang="en-GB" sz="1800" dirty="0" smtClean="0"/>
              <a:t>So, while you collaborate freely:</a:t>
            </a:r>
          </a:p>
          <a:p>
            <a:pPr marL="404813" lvl="1" indent="-285750">
              <a:buFont typeface="Arial" panose="020B0604020202020204" pitchFamily="34" charset="0"/>
              <a:buChar char="•"/>
            </a:pPr>
            <a:r>
              <a:rPr lang="en-GB" sz="1400" dirty="0" smtClean="0"/>
              <a:t>never, ever, put your Nikhef password in another service than @Nikhef (that’s why we have federation)</a:t>
            </a:r>
          </a:p>
          <a:p>
            <a:pPr marL="404813" lvl="1" indent="-285750">
              <a:buFont typeface="Arial" panose="020B0604020202020204" pitchFamily="34" charset="0"/>
              <a:buChar char="•"/>
            </a:pPr>
            <a:r>
              <a:rPr lang="en-GB" sz="1400" dirty="0" smtClean="0"/>
              <a:t>use Nikhef-endorsed services for sharing personal and sensitive data, which includes email</a:t>
            </a:r>
          </a:p>
          <a:p>
            <a:pPr marL="404813" lvl="1" indent="-285750">
              <a:buFont typeface="Arial" panose="020B0604020202020204" pitchFamily="34" charset="0"/>
              <a:buChar char="•"/>
            </a:pPr>
            <a:r>
              <a:rPr lang="en-GB" sz="1400" dirty="0" smtClean="0"/>
              <a:t>we </a:t>
            </a:r>
            <a:r>
              <a:rPr lang="en-GB" sz="1400" b="1" dirty="0" smtClean="0"/>
              <a:t>want you to collaborate</a:t>
            </a:r>
            <a:r>
              <a:rPr lang="en-GB" sz="1400" dirty="0" smtClean="0"/>
              <a:t>, and </a:t>
            </a:r>
            <a:r>
              <a:rPr lang="en-GB" sz="1400" b="1" dirty="0" smtClean="0"/>
              <a:t>rely on your cooperation</a:t>
            </a:r>
            <a:endParaRPr lang="en-GB" sz="1400" b="1" dirty="0"/>
          </a:p>
        </p:txBody>
      </p:sp>
      <p:sp>
        <p:nvSpPr>
          <p:cNvPr id="3" name="Slide Number Placeholder 2"/>
          <p:cNvSpPr>
            <a:spLocks noGrp="1"/>
          </p:cNvSpPr>
          <p:nvPr>
            <p:ph type="sldNum" sz="quarter" idx="2"/>
          </p:nvPr>
        </p:nvSpPr>
        <p:spPr/>
        <p:txBody>
          <a:bodyPr/>
          <a:lstStyle/>
          <a:p>
            <a:fld id="{86CB4B4D-7CA3-9044-876B-883B54F8677D}" type="slidenum">
              <a:rPr lang="en-GB" smtClean="0"/>
              <a:t>12</a:t>
            </a:fld>
            <a:endParaRPr lang="en-GB"/>
          </a:p>
        </p:txBody>
      </p:sp>
      <p:sp>
        <p:nvSpPr>
          <p:cNvPr id="4" name="Footer Placeholder 3"/>
          <p:cNvSpPr>
            <a:spLocks noGrp="1"/>
          </p:cNvSpPr>
          <p:nvPr>
            <p:ph type="ftr" sz="quarter" idx="3"/>
          </p:nvPr>
        </p:nvSpPr>
        <p:spPr/>
        <p:txBody>
          <a:bodyPr/>
          <a:lstStyle/>
          <a:p>
            <a:r>
              <a:rPr lang="en-US" dirty="0"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Not all services are created equal</a:t>
            </a:r>
            <a:endParaRPr lang="en-GB" dirty="0"/>
          </a:p>
        </p:txBody>
      </p:sp>
      <p:sp>
        <p:nvSpPr>
          <p:cNvPr id="6" name="Text Placeholder 5"/>
          <p:cNvSpPr>
            <a:spLocks noGrp="1"/>
          </p:cNvSpPr>
          <p:nvPr>
            <p:ph type="body" sz="quarter" idx="16"/>
          </p:nvPr>
        </p:nvSpPr>
        <p:spPr/>
        <p:txBody>
          <a:bodyPr/>
          <a:lstStyle/>
          <a:p>
            <a:r>
              <a:rPr lang="en-GB" dirty="0"/>
              <a:t>See </a:t>
            </a:r>
            <a:r>
              <a:rPr lang="en-GB" dirty="0">
                <a:hlinkClick r:id="rId2"/>
              </a:rPr>
              <a:t>https://</a:t>
            </a:r>
            <a:r>
              <a:rPr lang="en-GB" dirty="0" smtClean="0">
                <a:hlinkClick r:id="rId2"/>
              </a:rPr>
              <a:t>wiki.nikhef.nl/nikhef/ctb/NikIDM/Services</a:t>
            </a:r>
            <a:r>
              <a:rPr lang="en-GB" dirty="0" smtClean="0"/>
              <a:t> (accessible from within Nikhef and on </a:t>
            </a:r>
            <a:r>
              <a:rPr lang="en-GB" dirty="0" err="1" smtClean="0"/>
              <a:t>eduVPN</a:t>
            </a:r>
            <a:r>
              <a:rPr lang="en-GB" dirty="0" smtClean="0"/>
              <a:t>) for federated services and attribute release</a:t>
            </a:r>
            <a:endParaRPr lang="en-GB" dirty="0"/>
          </a:p>
        </p:txBody>
      </p:sp>
    </p:spTree>
    <p:extLst>
      <p:ext uri="{BB962C8B-B14F-4D97-AF65-F5344CB8AC3E}">
        <p14:creationId xmlns:p14="http://schemas.microsoft.com/office/powerpoint/2010/main" val="1967358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smtClean="0"/>
              <a:t>FileSender</a:t>
            </a:r>
            <a:endParaRPr lang="en-GB" dirty="0"/>
          </a:p>
        </p:txBody>
      </p:sp>
      <p:sp>
        <p:nvSpPr>
          <p:cNvPr id="4" name="Footer Placeholder 3"/>
          <p:cNvSpPr>
            <a:spLocks noGrp="1"/>
          </p:cNvSpPr>
          <p:nvPr>
            <p:ph type="ftr" sz="quarter" idx="11"/>
          </p:nvPr>
        </p:nvSpPr>
        <p:spPr/>
        <p:txBody>
          <a:bodyPr/>
          <a:lstStyle/>
          <a:p>
            <a:r>
              <a:rPr lang="en-US" dirty="0" smtClean="0"/>
              <a:t>You, Your Laptop, and Somebody Else - Nikhef CC 2022</a:t>
            </a:r>
            <a:endParaRPr lang="nl-NL" dirty="0"/>
          </a:p>
        </p:txBody>
      </p:sp>
      <p:sp>
        <p:nvSpPr>
          <p:cNvPr id="8" name="Text Placeholder 7"/>
          <p:cNvSpPr>
            <a:spLocks noGrp="1"/>
          </p:cNvSpPr>
          <p:nvPr>
            <p:ph type="body" sz="quarter" idx="10"/>
          </p:nvPr>
        </p:nvSpPr>
        <p:spPr/>
        <p:txBody>
          <a:bodyPr/>
          <a:lstStyle/>
          <a:p>
            <a:r>
              <a:rPr lang="en-GB" dirty="0" smtClean="0"/>
              <a:t>‘I want to send a big file to Jane Doe’</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13</a:t>
            </a:fld>
            <a:endParaRPr lang="en-GB"/>
          </a:p>
        </p:txBody>
      </p:sp>
    </p:spTree>
    <p:extLst>
      <p:ext uri="{BB962C8B-B14F-4D97-AF65-F5344CB8AC3E}">
        <p14:creationId xmlns:p14="http://schemas.microsoft.com/office/powerpoint/2010/main" val="2913434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p:txBody>
          <a:bodyPr/>
          <a:lstStyle/>
          <a:p>
            <a:r>
              <a:rPr lang="en-GB" sz="1800" dirty="0" smtClean="0"/>
              <a:t>Email is only for very small files </a:t>
            </a:r>
          </a:p>
          <a:p>
            <a:pPr marL="342900" indent="-342900">
              <a:buFont typeface="Arial" panose="020B0604020202020204" pitchFamily="34" charset="0"/>
              <a:buChar char="•"/>
            </a:pPr>
            <a:r>
              <a:rPr lang="en-GB" sz="1800" dirty="0" smtClean="0">
                <a:solidFill>
                  <a:srgbClr val="6F2575"/>
                </a:solidFill>
              </a:rPr>
              <a:t>order kilobytes (and less than 1MByte)</a:t>
            </a:r>
          </a:p>
          <a:p>
            <a:pPr marL="342900" indent="-342900">
              <a:buFont typeface="Arial" panose="020B0604020202020204" pitchFamily="34" charset="0"/>
              <a:buChar char="•"/>
            </a:pPr>
            <a:r>
              <a:rPr lang="en-GB" sz="1800" dirty="0" smtClean="0">
                <a:solidFill>
                  <a:srgbClr val="6F2575"/>
                </a:solidFill>
              </a:rPr>
              <a:t>only to one recipient – otherwise the size just multiplies</a:t>
            </a:r>
          </a:p>
          <a:p>
            <a:pPr marL="342900" indent="-342900">
              <a:buFont typeface="Arial" panose="020B0604020202020204" pitchFamily="34" charset="0"/>
              <a:buChar char="•"/>
            </a:pPr>
            <a:r>
              <a:rPr lang="en-GB" sz="1800" dirty="0" smtClean="0">
                <a:solidFill>
                  <a:srgbClr val="6F2575"/>
                </a:solidFill>
              </a:rPr>
              <a:t>and even then: how many times did you discover a mistake just after sending?</a:t>
            </a:r>
          </a:p>
          <a:p>
            <a:pPr marL="342900" indent="-342900">
              <a:buFont typeface="Arial" panose="020B0604020202020204" pitchFamily="34" charset="0"/>
              <a:buChar char="•"/>
            </a:pPr>
            <a:endParaRPr lang="en-GB" sz="1800" dirty="0"/>
          </a:p>
          <a:p>
            <a:r>
              <a:rPr lang="en-GB" sz="1800" dirty="0" smtClean="0"/>
              <a:t>For sharing larger files</a:t>
            </a:r>
          </a:p>
          <a:p>
            <a:pPr marL="285750" indent="-285750">
              <a:buFont typeface="Arial" panose="020B0604020202020204" pitchFamily="34" charset="0"/>
              <a:buChar char="•"/>
            </a:pPr>
            <a:r>
              <a:rPr lang="en-GB" sz="1800" dirty="0" smtClean="0"/>
              <a:t>SURF </a:t>
            </a:r>
            <a:r>
              <a:rPr lang="en-GB" sz="1800" b="1" dirty="0" err="1" smtClean="0"/>
              <a:t>FileSender</a:t>
            </a:r>
            <a:r>
              <a:rPr lang="en-GB" sz="1800" dirty="0" smtClean="0"/>
              <a:t>: trusted, and potentially encrypted, sending of large files</a:t>
            </a:r>
          </a:p>
          <a:p>
            <a:pPr marL="404813" lvl="1" indent="-285750">
              <a:buFont typeface="Arial" panose="020B0604020202020204" pitchFamily="34" charset="0"/>
              <a:buChar char="•"/>
            </a:pPr>
            <a:r>
              <a:rPr lang="en-GB" sz="1400" dirty="0" smtClean="0"/>
              <a:t>can be even a terabyte or so </a:t>
            </a:r>
            <a:r>
              <a:rPr lang="en-GB" sz="1400" dirty="0" smtClean="0">
                <a:sym typeface="Wingdings" panose="05000000000000000000" pitchFamily="2" charset="2"/>
              </a:rPr>
              <a:t></a:t>
            </a:r>
          </a:p>
          <a:p>
            <a:pPr marL="404813" lvl="1" indent="-285750">
              <a:buFont typeface="Arial" panose="020B0604020202020204" pitchFamily="34" charset="0"/>
              <a:buChar char="•"/>
            </a:pPr>
            <a:r>
              <a:rPr lang="en-GB" sz="1400" dirty="0" smtClean="0">
                <a:sym typeface="Wingdings" panose="05000000000000000000" pitchFamily="2" charset="2"/>
              </a:rPr>
              <a:t>you can also issue vouchers so </a:t>
            </a:r>
            <a:r>
              <a:rPr lang="en-GB" sz="1400" b="1" dirty="0" smtClean="0">
                <a:sym typeface="Wingdings" panose="05000000000000000000" pitchFamily="2" charset="2"/>
              </a:rPr>
              <a:t>others can upload files to you</a:t>
            </a:r>
          </a:p>
          <a:p>
            <a:pPr marL="404813" lvl="1" indent="-285750">
              <a:buFont typeface="Arial" panose="020B0604020202020204" pitchFamily="34" charset="0"/>
              <a:buChar char="•"/>
            </a:pPr>
            <a:endParaRPr lang="en-GB" sz="1400" dirty="0" smtClean="0">
              <a:sym typeface="Wingdings" panose="05000000000000000000" pitchFamily="2" charset="2"/>
            </a:endParaRPr>
          </a:p>
          <a:p>
            <a:pPr marL="285750" indent="-285750">
              <a:buFont typeface="Arial" panose="020B0604020202020204" pitchFamily="34" charset="0"/>
              <a:buChar char="•"/>
            </a:pPr>
            <a:r>
              <a:rPr lang="en-GB" sz="1800" b="1" dirty="0" err="1" smtClean="0">
                <a:sym typeface="Wingdings" panose="05000000000000000000" pitchFamily="2" charset="2"/>
              </a:rPr>
              <a:t>SURFdrive</a:t>
            </a:r>
            <a:r>
              <a:rPr lang="en-GB" sz="1800" dirty="0" smtClean="0">
                <a:sym typeface="Wingdings" panose="05000000000000000000" pitchFamily="2" charset="2"/>
              </a:rPr>
              <a:t> (or </a:t>
            </a:r>
            <a:r>
              <a:rPr lang="en-GB" sz="1800" b="1" dirty="0" err="1" smtClean="0">
                <a:sym typeface="Wingdings" panose="05000000000000000000" pitchFamily="2" charset="2"/>
              </a:rPr>
              <a:t>CERNbox</a:t>
            </a:r>
            <a:r>
              <a:rPr lang="en-GB" sz="1800" dirty="0" smtClean="0">
                <a:sym typeface="Wingdings" panose="05000000000000000000" pitchFamily="2" charset="2"/>
              </a:rPr>
              <a:t>) sharing links</a:t>
            </a:r>
          </a:p>
          <a:p>
            <a:pPr marL="404813" lvl="1" indent="-285750">
              <a:buFont typeface="Arial" panose="020B0604020202020204" pitchFamily="34" charset="0"/>
              <a:buChar char="•"/>
            </a:pPr>
            <a:r>
              <a:rPr lang="en-GB" sz="1400" dirty="0" smtClean="0">
                <a:sym typeface="Wingdings" panose="05000000000000000000" pitchFamily="2" charset="2"/>
              </a:rPr>
              <a:t>you can still update the documents after sending the mail</a:t>
            </a:r>
          </a:p>
          <a:p>
            <a:pPr marL="404813" lvl="1" indent="-285750">
              <a:buFont typeface="Arial" panose="020B0604020202020204" pitchFamily="34" charset="0"/>
              <a:buChar char="•"/>
            </a:pPr>
            <a:r>
              <a:rPr lang="en-GB" sz="1400" dirty="0" smtClean="0"/>
              <a:t>integrated in your sync-n-share environment</a:t>
            </a:r>
          </a:p>
          <a:p>
            <a:pPr marL="404813" lvl="1" indent="-285750">
              <a:buFont typeface="Arial" panose="020B0604020202020204" pitchFamily="34" charset="0"/>
              <a:buChar char="•"/>
            </a:pPr>
            <a:r>
              <a:rPr lang="en-GB" sz="1400" dirty="0" smtClean="0"/>
              <a:t>total file size up to 500 </a:t>
            </a:r>
            <a:r>
              <a:rPr lang="en-GB" sz="1400" dirty="0" err="1" smtClean="0"/>
              <a:t>GByte</a:t>
            </a:r>
            <a:endParaRPr lang="en-GB" sz="1400" dirty="0" smtClean="0"/>
          </a:p>
        </p:txBody>
      </p:sp>
      <p:sp>
        <p:nvSpPr>
          <p:cNvPr id="5" name="Slide Number Placeholder 4"/>
          <p:cNvSpPr>
            <a:spLocks noGrp="1"/>
          </p:cNvSpPr>
          <p:nvPr>
            <p:ph type="sldNum" sz="quarter" idx="2"/>
          </p:nvPr>
        </p:nvSpPr>
        <p:spPr/>
        <p:txBody>
          <a:bodyPr/>
          <a:lstStyle/>
          <a:p>
            <a:fld id="{86CB4B4D-7CA3-9044-876B-883B54F8677D}" type="slidenum">
              <a:rPr lang="en-GB" smtClean="0"/>
              <a:t>14</a:t>
            </a:fld>
            <a:endParaRPr lang="en-GB"/>
          </a:p>
        </p:txBody>
      </p:sp>
      <p:sp>
        <p:nvSpPr>
          <p:cNvPr id="3" name="Footer Placeholder 2"/>
          <p:cNvSpPr>
            <a:spLocks noGrp="1"/>
          </p:cNvSpPr>
          <p:nvPr>
            <p:ph type="ftr" sz="quarter" idx="3"/>
          </p:nvPr>
        </p:nvSpPr>
        <p:spPr/>
        <p:txBody>
          <a:bodyPr/>
          <a:lstStyle/>
          <a:p>
            <a:r>
              <a:rPr lang="en-US" smtClean="0"/>
              <a:t>You, Your Laptop, and Somebody Else - Nikhef CC 2022</a:t>
            </a:r>
            <a:endParaRPr lang="nl-NL" dirty="0"/>
          </a:p>
        </p:txBody>
      </p:sp>
      <p:sp>
        <p:nvSpPr>
          <p:cNvPr id="7" name="Text Placeholder 6"/>
          <p:cNvSpPr>
            <a:spLocks noGrp="1"/>
          </p:cNvSpPr>
          <p:nvPr>
            <p:ph type="body" sz="quarter" idx="15"/>
          </p:nvPr>
        </p:nvSpPr>
        <p:spPr/>
        <p:txBody>
          <a:bodyPr/>
          <a:lstStyle/>
          <a:p>
            <a:r>
              <a:rPr lang="en-GB" dirty="0" smtClean="0"/>
              <a:t>Sending larger files</a:t>
            </a:r>
            <a:endParaRPr lang="en-GB" dirty="0"/>
          </a:p>
        </p:txBody>
      </p:sp>
    </p:spTree>
    <p:extLst>
      <p:ext uri="{BB962C8B-B14F-4D97-AF65-F5344CB8AC3E}">
        <p14:creationId xmlns:p14="http://schemas.microsoft.com/office/powerpoint/2010/main" val="1869054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pPr algn="ctr"/>
            <a:r>
              <a:rPr lang="en-GB" sz="1800" dirty="0" smtClean="0">
                <a:hlinkClick r:id="rId2"/>
              </a:rPr>
              <a:t>https://filesender.surf.nl/</a:t>
            </a:r>
            <a:r>
              <a:rPr lang="en-GB" sz="1800" dirty="0" smtClean="0"/>
              <a:t> </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smtClean="0"/>
              <a:t>Unlimited file size</a:t>
            </a:r>
          </a:p>
          <a:p>
            <a:pPr marL="342900" indent="-342900">
              <a:buFont typeface="Arial" panose="020B0604020202020204" pitchFamily="34" charset="0"/>
              <a:buChar char="•"/>
            </a:pPr>
            <a:r>
              <a:rPr lang="en-GB" sz="1800" dirty="0" smtClean="0"/>
              <a:t>Federated login</a:t>
            </a:r>
          </a:p>
          <a:p>
            <a:pPr marL="342900" indent="-342900">
              <a:buFont typeface="Arial" panose="020B0604020202020204" pitchFamily="34" charset="0"/>
              <a:buChar char="•"/>
            </a:pPr>
            <a:r>
              <a:rPr lang="en-GB" sz="1800" dirty="0" smtClean="0"/>
              <a:t>Download notification and statistics, overview of pending transfers</a:t>
            </a:r>
          </a:p>
          <a:p>
            <a:pPr marL="342900" indent="-342900">
              <a:buFont typeface="Arial" panose="020B0604020202020204" pitchFamily="34" charset="0"/>
              <a:buChar char="•"/>
            </a:pPr>
            <a:r>
              <a:rPr lang="en-GB" sz="1800" dirty="0" smtClean="0"/>
              <a:t>Can send mail directly or give you a link</a:t>
            </a:r>
          </a:p>
          <a:p>
            <a:pPr marL="342900" indent="-342900">
              <a:buFont typeface="Arial" panose="020B0604020202020204" pitchFamily="34" charset="0"/>
              <a:buChar char="•"/>
            </a:pPr>
            <a:r>
              <a:rPr lang="en-GB" sz="1800" dirty="0" smtClean="0"/>
              <a:t>3 week download period, 2 months upload window</a:t>
            </a:r>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r>
              <a:rPr lang="en-GB" sz="1800" dirty="0" smtClean="0"/>
              <a:t>Safe and private storage at SURF (Amsterdam)</a:t>
            </a:r>
          </a:p>
          <a:p>
            <a:pPr marL="342900" indent="-342900">
              <a:buFont typeface="Arial" panose="020B0604020202020204" pitchFamily="34" charset="0"/>
              <a:buChar char="•"/>
            </a:pPr>
            <a:r>
              <a:rPr lang="en-GB" sz="1800" dirty="0" smtClean="0"/>
              <a:t>Transfers can be encrypted (send key out of band)</a:t>
            </a:r>
          </a:p>
          <a:p>
            <a:pPr marL="342900" indent="-342900">
              <a:buFont typeface="Arial" panose="020B0604020202020204" pitchFamily="34" charset="0"/>
              <a:buChar char="•"/>
            </a:pPr>
            <a:r>
              <a:rPr lang="en-GB" sz="1800" dirty="0" smtClean="0"/>
              <a:t>Endorsed, trusted service (obviously ad-free)</a:t>
            </a:r>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15</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err="1" smtClean="0"/>
              <a:t>FileSender</a:t>
            </a:r>
            <a:endParaRPr lang="en-GB" dirty="0"/>
          </a:p>
        </p:txBody>
      </p:sp>
      <p:sp>
        <p:nvSpPr>
          <p:cNvPr id="6" name="Text Placeholder 5"/>
          <p:cNvSpPr>
            <a:spLocks noGrp="1"/>
          </p:cNvSpPr>
          <p:nvPr>
            <p:ph type="body" sz="quarter" idx="16"/>
          </p:nvPr>
        </p:nvSpPr>
        <p:spPr/>
        <p:txBody>
          <a:bodyPr/>
          <a:lstStyle/>
          <a:p>
            <a:endParaRPr lang="en-GB"/>
          </a:p>
        </p:txBody>
      </p:sp>
      <p:pic>
        <p:nvPicPr>
          <p:cNvPr id="7" name="Picture 6"/>
          <p:cNvPicPr>
            <a:picLocks noChangeAspect="1"/>
          </p:cNvPicPr>
          <p:nvPr/>
        </p:nvPicPr>
        <p:blipFill>
          <a:blip r:embed="rId3"/>
          <a:stretch>
            <a:fillRect/>
          </a:stretch>
        </p:blipFill>
        <p:spPr>
          <a:xfrm>
            <a:off x="5770709" y="2554640"/>
            <a:ext cx="3282448" cy="1831131"/>
          </a:xfrm>
          <a:prstGeom prst="rect">
            <a:avLst/>
          </a:prstGeom>
          <a:ln>
            <a:solidFill>
              <a:srgbClr val="6F2575"/>
            </a:solidFill>
          </a:ln>
        </p:spPr>
      </p:pic>
    </p:spTree>
    <p:extLst>
      <p:ext uri="{BB962C8B-B14F-4D97-AF65-F5344CB8AC3E}">
        <p14:creationId xmlns:p14="http://schemas.microsoft.com/office/powerpoint/2010/main" val="2919521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smtClean="0"/>
              <a:t>SURFdrive</a:t>
            </a:r>
            <a:r>
              <a:rPr lang="en-GB" dirty="0" smtClean="0"/>
              <a:t> and </a:t>
            </a:r>
            <a:r>
              <a:rPr lang="en-GB" dirty="0" err="1" smtClean="0"/>
              <a:t>CERNbox</a:t>
            </a:r>
            <a:endParaRPr lang="en-GB" dirty="0"/>
          </a:p>
        </p:txBody>
      </p:sp>
      <p:sp>
        <p:nvSpPr>
          <p:cNvPr id="4" name="Footer Placeholder 3"/>
          <p:cNvSpPr>
            <a:spLocks noGrp="1"/>
          </p:cNvSpPr>
          <p:nvPr>
            <p:ph type="ftr" sz="quarter" idx="11"/>
          </p:nvPr>
        </p:nvSpPr>
        <p:spPr/>
        <p:txBody>
          <a:bodyPr/>
          <a:lstStyle/>
          <a:p>
            <a:r>
              <a:rPr lang="en-US" dirty="0" smtClean="0"/>
              <a:t>You, Your Laptop, and Somebody Else - Nikhef CC 2022</a:t>
            </a:r>
            <a:endParaRPr lang="nl-NL" dirty="0"/>
          </a:p>
        </p:txBody>
      </p:sp>
      <p:sp>
        <p:nvSpPr>
          <p:cNvPr id="8" name="Text Placeholder 7"/>
          <p:cNvSpPr>
            <a:spLocks noGrp="1"/>
          </p:cNvSpPr>
          <p:nvPr>
            <p:ph type="body" sz="quarter" idx="10"/>
          </p:nvPr>
        </p:nvSpPr>
        <p:spPr/>
        <p:txBody>
          <a:bodyPr/>
          <a:lstStyle/>
          <a:p>
            <a:r>
              <a:rPr lang="en-GB" dirty="0" smtClean="0"/>
              <a:t>Collaborative Sync &amp; Share Services, a.k.a. ‘CS3’</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16</a:t>
            </a:fld>
            <a:endParaRPr lang="en-GB"/>
          </a:p>
        </p:txBody>
      </p:sp>
    </p:spTree>
    <p:extLst>
      <p:ext uri="{BB962C8B-B14F-4D97-AF65-F5344CB8AC3E}">
        <p14:creationId xmlns:p14="http://schemas.microsoft.com/office/powerpoint/2010/main" val="789781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US" sz="1800" dirty="0" smtClean="0"/>
              <a:t>Sharing files and collaborative documents, results, papers, or your photos</a:t>
            </a:r>
          </a:p>
          <a:p>
            <a:endParaRPr lang="en-US" sz="800" dirty="0"/>
          </a:p>
          <a:p>
            <a:pPr marL="342900" indent="-342900">
              <a:buFont typeface="Arial" panose="020B0604020202020204" pitchFamily="34" charset="0"/>
              <a:buChar char="•"/>
            </a:pPr>
            <a:r>
              <a:rPr lang="en-US" sz="1800" dirty="0" err="1" smtClean="0">
                <a:solidFill>
                  <a:srgbClr val="6F2575"/>
                </a:solidFill>
              </a:rPr>
              <a:t>SURFdrive</a:t>
            </a:r>
            <a:r>
              <a:rPr lang="en-US" sz="1800" dirty="0" smtClean="0">
                <a:solidFill>
                  <a:srgbClr val="6F2575"/>
                </a:solidFill>
              </a:rPr>
              <a:t> (and </a:t>
            </a:r>
            <a:r>
              <a:rPr lang="en-US" sz="1800" dirty="0" err="1" smtClean="0">
                <a:solidFill>
                  <a:srgbClr val="6F2575"/>
                </a:solidFill>
              </a:rPr>
              <a:t>CERNbox</a:t>
            </a:r>
            <a:r>
              <a:rPr lang="en-US" sz="1800" dirty="0" smtClean="0">
                <a:solidFill>
                  <a:srgbClr val="6F2575"/>
                </a:solidFill>
              </a:rPr>
              <a:t> that uses the same technology)</a:t>
            </a:r>
          </a:p>
          <a:p>
            <a:pPr marL="342900" indent="-342900">
              <a:buFont typeface="Arial" panose="020B0604020202020204" pitchFamily="34" charset="0"/>
              <a:buChar char="•"/>
            </a:pPr>
            <a:r>
              <a:rPr lang="en-US" sz="1800" dirty="0" smtClean="0">
                <a:solidFill>
                  <a:srgbClr val="6F2575"/>
                </a:solidFill>
              </a:rPr>
              <a:t>500 </a:t>
            </a:r>
            <a:r>
              <a:rPr lang="en-US" sz="1800" dirty="0" err="1" smtClean="0">
                <a:solidFill>
                  <a:srgbClr val="6F2575"/>
                </a:solidFill>
              </a:rPr>
              <a:t>GByte</a:t>
            </a:r>
            <a:r>
              <a:rPr lang="en-US" sz="1800" dirty="0" smtClean="0">
                <a:solidFill>
                  <a:srgbClr val="6F2575"/>
                </a:solidFill>
              </a:rPr>
              <a:t> </a:t>
            </a:r>
          </a:p>
          <a:p>
            <a:pPr marL="342900" indent="-342900">
              <a:buFont typeface="Arial" panose="020B0604020202020204" pitchFamily="34" charset="0"/>
              <a:buChar char="•"/>
            </a:pPr>
            <a:r>
              <a:rPr lang="en-US" sz="1800" dirty="0" smtClean="0">
                <a:solidFill>
                  <a:srgbClr val="6F2575"/>
                </a:solidFill>
              </a:rPr>
              <a:t>you can create project/group folders (but use wisely)</a:t>
            </a:r>
          </a:p>
          <a:p>
            <a:pPr marL="342900" indent="-342900">
              <a:buFont typeface="Arial" panose="020B0604020202020204" pitchFamily="34" charset="0"/>
              <a:buChar char="•"/>
            </a:pPr>
            <a:r>
              <a:rPr lang="en-US" sz="1800" dirty="0" smtClean="0">
                <a:solidFill>
                  <a:srgbClr val="6F2575"/>
                </a:solidFill>
              </a:rPr>
              <a:t>share with people in NL universities and institutes, with invited guests, </a:t>
            </a:r>
            <a:r>
              <a:rPr lang="en-US" sz="1800" dirty="0">
                <a:solidFill>
                  <a:srgbClr val="6F2575"/>
                </a:solidFill>
              </a:rPr>
              <a:t/>
            </a:r>
            <a:br>
              <a:rPr lang="en-US" sz="1800" dirty="0">
                <a:solidFill>
                  <a:srgbClr val="6F2575"/>
                </a:solidFill>
              </a:rPr>
            </a:br>
            <a:r>
              <a:rPr lang="en-US" sz="1800" dirty="0" smtClean="0">
                <a:solidFill>
                  <a:srgbClr val="6F2575"/>
                </a:solidFill>
              </a:rPr>
              <a:t>or </a:t>
            </a:r>
            <a:r>
              <a:rPr lang="en-US" sz="1800" dirty="0">
                <a:solidFill>
                  <a:srgbClr val="6F2575"/>
                </a:solidFill>
              </a:rPr>
              <a:t>fully public </a:t>
            </a:r>
            <a:r>
              <a:rPr lang="en-US" sz="1800" dirty="0" smtClean="0">
                <a:solidFill>
                  <a:srgbClr val="6F2575"/>
                </a:solidFill>
              </a:rPr>
              <a:t>links for everyone else in the world</a:t>
            </a:r>
          </a:p>
          <a:p>
            <a:pPr marL="342900" indent="-342900">
              <a:buFont typeface="Arial" panose="020B0604020202020204" pitchFamily="34" charset="0"/>
              <a:buChar char="•"/>
            </a:pPr>
            <a:r>
              <a:rPr lang="en-US" sz="1800" dirty="0" smtClean="0">
                <a:solidFill>
                  <a:srgbClr val="6F2575"/>
                </a:solidFill>
              </a:rPr>
              <a:t>collaborative editing using Collabra OpenOffice</a:t>
            </a:r>
          </a:p>
          <a:p>
            <a:pPr marL="342900" indent="-342900">
              <a:buFont typeface="Arial" panose="020B0604020202020204" pitchFamily="34" charset="0"/>
              <a:buChar char="•"/>
            </a:pPr>
            <a:r>
              <a:rPr lang="en-US" sz="1800" dirty="0" smtClean="0">
                <a:solidFill>
                  <a:srgbClr val="6F2575"/>
                </a:solidFill>
              </a:rPr>
              <a:t>web-based and sync-client access</a:t>
            </a:r>
          </a:p>
          <a:p>
            <a:pPr marL="342900" indent="-342900">
              <a:buFont typeface="Arial" panose="020B0604020202020204" pitchFamily="34" charset="0"/>
              <a:buChar char="•"/>
            </a:pPr>
            <a:r>
              <a:rPr lang="en-US" sz="1800" dirty="0" smtClean="0">
                <a:solidFill>
                  <a:srgbClr val="6F2575"/>
                </a:solidFill>
              </a:rPr>
              <a:t>not encrypted at rest (but the people at SURF are not looking at your data)</a:t>
            </a:r>
          </a:p>
          <a:p>
            <a:pPr marL="342900" indent="-342900">
              <a:buFont typeface="Arial" panose="020B0604020202020204" pitchFamily="34" charset="0"/>
              <a:buChar char="•"/>
            </a:pPr>
            <a:endParaRPr lang="en-US" sz="800" dirty="0" smtClean="0"/>
          </a:p>
          <a:p>
            <a:r>
              <a:rPr lang="en-US" sz="1800" dirty="0" smtClean="0"/>
              <a:t>Then</a:t>
            </a:r>
          </a:p>
          <a:p>
            <a:pPr marL="285750" indent="-285750">
              <a:buFont typeface="Arial" panose="020B0604020202020204" pitchFamily="34" charset="0"/>
              <a:buChar char="•"/>
            </a:pPr>
            <a:r>
              <a:rPr lang="en-US" sz="1800" dirty="0" smtClean="0"/>
              <a:t>Nikhef AUP is pretty open on how to use that 500 </a:t>
            </a:r>
            <a:r>
              <a:rPr lang="en-US" sz="1800" dirty="0" err="1" smtClean="0"/>
              <a:t>GByte</a:t>
            </a:r>
            <a:r>
              <a:rPr lang="en-US" sz="1800" dirty="0" smtClean="0"/>
              <a:t> on </a:t>
            </a:r>
            <a:r>
              <a:rPr lang="en-US" sz="1800" dirty="0" err="1" smtClean="0"/>
              <a:t>SURFdrive</a:t>
            </a:r>
            <a:endParaRPr lang="en-US" sz="1800" dirty="0" smtClean="0"/>
          </a:p>
          <a:p>
            <a:pPr marL="285750" indent="-285750">
              <a:buFont typeface="Arial" panose="020B0604020202020204" pitchFamily="34" charset="0"/>
              <a:buChar char="•"/>
            </a:pPr>
            <a:r>
              <a:rPr lang="en-US" sz="1800" dirty="0" err="1" smtClean="0"/>
              <a:t>CERNbox</a:t>
            </a:r>
            <a:r>
              <a:rPr lang="en-US" sz="1800" dirty="0" smtClean="0"/>
              <a:t> subject to OC5 and OC11 </a:t>
            </a:r>
          </a:p>
        </p:txBody>
      </p:sp>
      <p:sp>
        <p:nvSpPr>
          <p:cNvPr id="3" name="Slide Number Placeholder 2"/>
          <p:cNvSpPr>
            <a:spLocks noGrp="1"/>
          </p:cNvSpPr>
          <p:nvPr>
            <p:ph type="sldNum" sz="quarter" idx="2"/>
          </p:nvPr>
        </p:nvSpPr>
        <p:spPr/>
        <p:txBody>
          <a:bodyPr/>
          <a:lstStyle/>
          <a:p>
            <a:fld id="{86CB4B4D-7CA3-9044-876B-883B54F8677D}" type="slidenum">
              <a:rPr lang="en-GB" smtClean="0"/>
              <a:t>17</a:t>
            </a:fld>
            <a:endParaRPr lang="en-GB"/>
          </a:p>
        </p:txBody>
      </p:sp>
      <p:sp>
        <p:nvSpPr>
          <p:cNvPr id="6" name="Footer Placeholder 5"/>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Collaborative Sync-and-Share Service (‘CS3’) for files</a:t>
            </a:r>
            <a:endParaRPr lang="en-GB" dirty="0"/>
          </a:p>
        </p:txBody>
      </p:sp>
    </p:spTree>
    <p:extLst>
      <p:ext uri="{BB962C8B-B14F-4D97-AF65-F5344CB8AC3E}">
        <p14:creationId xmlns:p14="http://schemas.microsoft.com/office/powerpoint/2010/main" val="3135918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18</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US" dirty="0" err="1" smtClean="0"/>
              <a:t>SURFdrive</a:t>
            </a:r>
            <a:endParaRPr lang="en-GB" dirty="0"/>
          </a:p>
        </p:txBody>
      </p:sp>
      <p:sp>
        <p:nvSpPr>
          <p:cNvPr id="6" name="Text Placeholder 5"/>
          <p:cNvSpPr>
            <a:spLocks noGrp="1"/>
          </p:cNvSpPr>
          <p:nvPr>
            <p:ph type="body" sz="quarter" idx="16"/>
          </p:nvPr>
        </p:nvSpPr>
        <p:spPr/>
        <p:txBody>
          <a:bodyPr/>
          <a:lstStyle/>
          <a:p>
            <a:r>
              <a:rPr lang="en-GB" dirty="0" smtClean="0"/>
              <a:t>Web interface at </a:t>
            </a:r>
            <a:r>
              <a:rPr lang="en-GB" dirty="0" smtClean="0">
                <a:hlinkClick r:id="rId2"/>
              </a:rPr>
              <a:t>https</a:t>
            </a:r>
            <a:r>
              <a:rPr lang="en-GB" dirty="0">
                <a:hlinkClick r:id="rId2"/>
              </a:rPr>
              <a:t>://</a:t>
            </a:r>
            <a:r>
              <a:rPr lang="en-GB" dirty="0" smtClean="0">
                <a:hlinkClick r:id="rId2"/>
              </a:rPr>
              <a:t>surfdrive.surf.nl/</a:t>
            </a:r>
            <a:r>
              <a:rPr lang="en-GB" dirty="0" smtClean="0"/>
              <a:t> - </a:t>
            </a:r>
            <a:r>
              <a:rPr lang="en-GB" dirty="0"/>
              <a:t>client download at </a:t>
            </a:r>
            <a:r>
              <a:rPr lang="en-GB" dirty="0">
                <a:hlinkClick r:id="rId3"/>
              </a:rPr>
              <a:t>https://</a:t>
            </a:r>
            <a:r>
              <a:rPr lang="en-GB" dirty="0" smtClean="0">
                <a:hlinkClick r:id="rId3"/>
              </a:rPr>
              <a:t>www.surf.nl/en/downloads-for-surfdrive</a:t>
            </a:r>
            <a:r>
              <a:rPr lang="en-GB" dirty="0" smtClean="0"/>
              <a:t> or use the </a:t>
            </a:r>
            <a:r>
              <a:rPr lang="en-GB" dirty="0" err="1" smtClean="0"/>
              <a:t>OwnCloud</a:t>
            </a:r>
            <a:r>
              <a:rPr lang="en-GB" dirty="0" smtClean="0"/>
              <a:t> client (if you already run </a:t>
            </a:r>
            <a:r>
              <a:rPr lang="en-GB" dirty="0" err="1" smtClean="0"/>
              <a:t>OwnCloud</a:t>
            </a:r>
            <a:r>
              <a:rPr lang="en-GB" dirty="0" smtClean="0"/>
              <a:t>)</a:t>
            </a:r>
            <a:endParaRPr lang="en-GB" dirty="0"/>
          </a:p>
        </p:txBody>
      </p:sp>
      <p:pic>
        <p:nvPicPr>
          <p:cNvPr id="7" name="Picture 6"/>
          <p:cNvPicPr>
            <a:picLocks noChangeAspect="1"/>
          </p:cNvPicPr>
          <p:nvPr/>
        </p:nvPicPr>
        <p:blipFill>
          <a:blip r:embed="rId4"/>
          <a:stretch>
            <a:fillRect/>
          </a:stretch>
        </p:blipFill>
        <p:spPr>
          <a:xfrm>
            <a:off x="145996" y="674508"/>
            <a:ext cx="5829083" cy="2101538"/>
          </a:xfrm>
          <a:prstGeom prst="rect">
            <a:avLst/>
          </a:prstGeom>
          <a:ln>
            <a:solidFill>
              <a:srgbClr val="6F2575"/>
            </a:solidFill>
          </a:ln>
        </p:spPr>
      </p:pic>
      <p:pic>
        <p:nvPicPr>
          <p:cNvPr id="8" name="Picture 7"/>
          <p:cNvPicPr>
            <a:picLocks noChangeAspect="1"/>
          </p:cNvPicPr>
          <p:nvPr/>
        </p:nvPicPr>
        <p:blipFill>
          <a:blip r:embed="rId5"/>
          <a:stretch>
            <a:fillRect/>
          </a:stretch>
        </p:blipFill>
        <p:spPr>
          <a:xfrm>
            <a:off x="4496430" y="372293"/>
            <a:ext cx="4524510" cy="2989814"/>
          </a:xfrm>
          <a:prstGeom prst="rect">
            <a:avLst/>
          </a:prstGeom>
        </p:spPr>
      </p:pic>
      <p:pic>
        <p:nvPicPr>
          <p:cNvPr id="9" name="Picture 8"/>
          <p:cNvPicPr>
            <a:picLocks noChangeAspect="1"/>
          </p:cNvPicPr>
          <p:nvPr/>
        </p:nvPicPr>
        <p:blipFill>
          <a:blip r:embed="rId6"/>
          <a:stretch>
            <a:fillRect/>
          </a:stretch>
        </p:blipFill>
        <p:spPr>
          <a:xfrm>
            <a:off x="3389601" y="1989733"/>
            <a:ext cx="2802455" cy="2198536"/>
          </a:xfrm>
          <a:prstGeom prst="rect">
            <a:avLst/>
          </a:prstGeom>
          <a:ln>
            <a:solidFill>
              <a:srgbClr val="6F2575"/>
            </a:solidFill>
          </a:ln>
        </p:spPr>
      </p:pic>
      <p:sp>
        <p:nvSpPr>
          <p:cNvPr id="10" name="TextBox 9"/>
          <p:cNvSpPr txBox="1"/>
          <p:nvPr/>
        </p:nvSpPr>
        <p:spPr>
          <a:xfrm>
            <a:off x="221685" y="2745157"/>
            <a:ext cx="302662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solidFill>
                  <a:srgbClr val="6F2575"/>
                </a:solidFill>
                <a:effectLst/>
                <a:uFillTx/>
                <a:latin typeface="+mn-lt"/>
                <a:ea typeface="+mn-ea"/>
                <a:cs typeface="+mn-cs"/>
                <a:sym typeface="Arial"/>
              </a:rPr>
              <a:t>Also provides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cap="none" dirty="0" smtClean="0">
                <a:solidFill>
                  <a:srgbClr val="6F2575"/>
                </a:solidFill>
              </a:rPr>
              <a:t>30-day roll-back </a:t>
            </a:r>
            <a:br>
              <a:rPr lang="en-US" sz="1600" cap="none" dirty="0" smtClean="0">
                <a:solidFill>
                  <a:srgbClr val="6F2575"/>
                </a:solidFill>
              </a:rPr>
            </a:br>
            <a:r>
              <a:rPr lang="en-US" sz="1600" cap="none" dirty="0" smtClean="0">
                <a:solidFill>
                  <a:srgbClr val="6F2575"/>
                </a:solidFill>
              </a:rPr>
              <a:t>of changed or deleted files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dirty="0" smtClean="0">
                <a:ln>
                  <a:noFill/>
                </a:ln>
                <a:solidFill>
                  <a:srgbClr val="6F2575"/>
                </a:solidFill>
                <a:effectLst/>
                <a:uFillTx/>
                <a:latin typeface="+mn-lt"/>
                <a:ea typeface="+mn-ea"/>
                <a:cs typeface="+mn-cs"/>
                <a:sym typeface="Arial"/>
              </a:rPr>
              <a:t>limited protection against ransomware (</a:t>
            </a:r>
            <a:r>
              <a:rPr lang="en-US" sz="1600" cap="none" dirty="0" smtClean="0">
                <a:solidFill>
                  <a:srgbClr val="6F2575"/>
                </a:solidFill>
              </a:rPr>
              <a:t>restore of ‘everything’ is quite hard)</a:t>
            </a:r>
            <a:endParaRPr kumimoji="0" lang="en-GB" sz="1600" b="0" i="0" u="none" strike="noStrike" cap="none" spc="0" normalizeH="0" dirty="0" err="1"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364723962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19</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US" dirty="0" smtClean="0"/>
              <a:t>Folder sync connection and VFS virtual file systems</a:t>
            </a:r>
            <a:endParaRPr lang="en-GB" dirty="0"/>
          </a:p>
        </p:txBody>
      </p:sp>
      <p:grpSp>
        <p:nvGrpSpPr>
          <p:cNvPr id="10" name="Group 9"/>
          <p:cNvGrpSpPr/>
          <p:nvPr/>
        </p:nvGrpSpPr>
        <p:grpSpPr>
          <a:xfrm>
            <a:off x="264319" y="720962"/>
            <a:ext cx="4118755" cy="3773175"/>
            <a:chOff x="264319" y="720962"/>
            <a:chExt cx="4118755" cy="3773175"/>
          </a:xfrm>
          <a:effectLst>
            <a:glow rad="101600">
              <a:srgbClr val="6F2575">
                <a:alpha val="60000"/>
              </a:srgbClr>
            </a:glow>
          </a:effectLst>
        </p:grpSpPr>
        <p:pic>
          <p:nvPicPr>
            <p:cNvPr id="7" name="Picture 6"/>
            <p:cNvPicPr>
              <a:picLocks noChangeAspect="1"/>
            </p:cNvPicPr>
            <p:nvPr/>
          </p:nvPicPr>
          <p:blipFill>
            <a:blip r:embed="rId2"/>
            <a:stretch>
              <a:fillRect/>
            </a:stretch>
          </p:blipFill>
          <p:spPr>
            <a:xfrm>
              <a:off x="264319" y="720962"/>
              <a:ext cx="4118755" cy="3773175"/>
            </a:xfrm>
            <a:prstGeom prst="rect">
              <a:avLst/>
            </a:prstGeom>
            <a:ln>
              <a:solidFill>
                <a:srgbClr val="6F2575"/>
              </a:solidFill>
            </a:ln>
          </p:spPr>
        </p:pic>
        <p:sp>
          <p:nvSpPr>
            <p:cNvPr id="8" name="Rectangle 7"/>
            <p:cNvSpPr/>
            <p:nvPr/>
          </p:nvSpPr>
          <p:spPr>
            <a:xfrm>
              <a:off x="440649" y="4012780"/>
              <a:ext cx="1320138" cy="481357"/>
            </a:xfrm>
            <a:prstGeom prst="rect">
              <a:avLst/>
            </a:prstGeom>
            <a:noFill/>
            <a:ln w="381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p:cNvSpPr/>
            <p:nvPr/>
          </p:nvSpPr>
          <p:spPr>
            <a:xfrm>
              <a:off x="593048" y="1546881"/>
              <a:ext cx="3404617" cy="357490"/>
            </a:xfrm>
            <a:prstGeom prst="rect">
              <a:avLst/>
            </a:prstGeom>
            <a:noFill/>
            <a:ln w="381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1" name="Picture 10"/>
          <p:cNvPicPr>
            <a:picLocks noChangeAspect="1"/>
          </p:cNvPicPr>
          <p:nvPr/>
        </p:nvPicPr>
        <p:blipFill>
          <a:blip r:embed="rId3"/>
          <a:stretch>
            <a:fillRect/>
          </a:stretch>
        </p:blipFill>
        <p:spPr>
          <a:xfrm>
            <a:off x="4909418" y="1218144"/>
            <a:ext cx="4135957" cy="3235056"/>
          </a:xfrm>
          <a:prstGeom prst="rect">
            <a:avLst/>
          </a:prstGeom>
          <a:ln>
            <a:solidFill>
              <a:srgbClr val="6F2575"/>
            </a:solidFill>
          </a:ln>
          <a:effectLst>
            <a:glow rad="101600">
              <a:srgbClr val="6F2575">
                <a:alpha val="60000"/>
              </a:srgbClr>
            </a:glow>
          </a:effectLst>
        </p:spPr>
      </p:pic>
      <p:sp>
        <p:nvSpPr>
          <p:cNvPr id="12" name="TextBox 11"/>
          <p:cNvSpPr txBox="1"/>
          <p:nvPr/>
        </p:nvSpPr>
        <p:spPr>
          <a:xfrm>
            <a:off x="7916861" y="706685"/>
            <a:ext cx="112851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dirty="0" smtClean="0">
                <a:ln>
                  <a:noFill/>
                </a:ln>
                <a:solidFill>
                  <a:srgbClr val="6F2575"/>
                </a:solidFill>
                <a:effectLst/>
                <a:uFillTx/>
                <a:latin typeface="+mn-lt"/>
                <a:ea typeface="+mn-ea"/>
                <a:cs typeface="+mn-cs"/>
                <a:sym typeface="Arial"/>
              </a:rPr>
              <a:t>try it live!</a:t>
            </a:r>
            <a:endParaRPr kumimoji="0" lang="en-GB" sz="1800" b="1" i="0" u="none" strike="noStrike" cap="none" spc="0" normalizeH="0" dirty="0" err="1" smtClean="0">
              <a:ln>
                <a:noFill/>
              </a:ln>
              <a:solidFill>
                <a:srgbClr val="6F2575"/>
              </a:solidFill>
              <a:effectLst/>
              <a:uFillTx/>
              <a:latin typeface="+mn-lt"/>
              <a:ea typeface="+mn-ea"/>
              <a:cs typeface="+mn-cs"/>
              <a:sym typeface="Arial"/>
            </a:endParaRPr>
          </a:p>
        </p:txBody>
      </p:sp>
      <p:sp>
        <p:nvSpPr>
          <p:cNvPr id="13" name="Right Arrow 12"/>
          <p:cNvSpPr/>
          <p:nvPr/>
        </p:nvSpPr>
        <p:spPr>
          <a:xfrm>
            <a:off x="4549329" y="2470444"/>
            <a:ext cx="287167" cy="234268"/>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35323408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4"/>
          </p:nvPr>
        </p:nvSpPr>
        <p:spPr/>
        <p:txBody>
          <a:bodyPr/>
          <a:lstStyle/>
          <a:p>
            <a:pPr marL="342900" indent="-342900">
              <a:buFont typeface="Arial" panose="020B0604020202020204" pitchFamily="34" charset="0"/>
              <a:buChar char="•"/>
            </a:pPr>
            <a:r>
              <a:rPr lang="en-US" sz="1800" dirty="0"/>
              <a:t>Know how to use Identity Services &amp; Federated Login</a:t>
            </a:r>
          </a:p>
          <a:p>
            <a:pPr marL="342900" indent="-342900">
              <a:buFont typeface="Arial" panose="020B0604020202020204" pitchFamily="34" charset="0"/>
              <a:buChar char="•"/>
            </a:pPr>
            <a:endParaRPr lang="en-US" sz="1800" dirty="0" smtClean="0"/>
          </a:p>
          <a:p>
            <a:pPr marL="342900" indent="-342900">
              <a:buFont typeface="Arial" panose="020B0604020202020204" pitchFamily="34" charset="0"/>
              <a:buChar char="•"/>
            </a:pPr>
            <a:r>
              <a:rPr lang="en-US" sz="1800" dirty="0" smtClean="0"/>
              <a:t>Know </a:t>
            </a:r>
            <a:r>
              <a:rPr lang="en-US" sz="1800" dirty="0"/>
              <a:t>how to send big files: Surf File </a:t>
            </a:r>
            <a:r>
              <a:rPr lang="en-US" sz="1800" dirty="0" smtClean="0"/>
              <a:t>Sender</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Know how to find and use </a:t>
            </a:r>
            <a:r>
              <a:rPr lang="en-US" sz="1800" dirty="0" err="1"/>
              <a:t>SurfDrive</a:t>
            </a:r>
            <a:r>
              <a:rPr lang="en-US" sz="1800" dirty="0"/>
              <a:t> and </a:t>
            </a:r>
            <a:r>
              <a:rPr lang="en-US" sz="1800" dirty="0" err="1"/>
              <a:t>CernBox</a:t>
            </a:r>
            <a:r>
              <a:rPr lang="en-US" sz="1800" dirty="0"/>
              <a:t> </a:t>
            </a:r>
          </a:p>
          <a:p>
            <a:pPr marL="342900" indent="-342900">
              <a:buFont typeface="Arial" panose="020B0604020202020204" pitchFamily="34" charset="0"/>
              <a:buChar char="•"/>
            </a:pPr>
            <a:endParaRPr lang="en-US" sz="1800" dirty="0" smtClean="0"/>
          </a:p>
          <a:p>
            <a:pPr marL="342900" indent="-342900">
              <a:buFont typeface="Arial" panose="020B0604020202020204" pitchFamily="34" charset="0"/>
              <a:buChar char="•"/>
            </a:pPr>
            <a:r>
              <a:rPr lang="en-US" sz="1800" dirty="0" smtClean="0"/>
              <a:t>Understand </a:t>
            </a:r>
            <a:r>
              <a:rPr lang="en-US" sz="1800" dirty="0"/>
              <a:t>which services are safe to use and which are not </a:t>
            </a:r>
            <a:endParaRPr lang="en-US" sz="1800" dirty="0" smtClean="0"/>
          </a:p>
          <a:p>
            <a:pPr marL="342900" indent="-342900">
              <a:buFont typeface="Arial" panose="020B0604020202020204" pitchFamily="34" charset="0"/>
              <a:buChar char="•"/>
            </a:pPr>
            <a:endParaRPr lang="en-US" sz="1800" dirty="0" smtClean="0"/>
          </a:p>
          <a:p>
            <a:pPr marL="342900" indent="-342900">
              <a:buFont typeface="Arial" panose="020B0604020202020204" pitchFamily="34" charset="0"/>
              <a:buChar char="•"/>
            </a:pPr>
            <a:r>
              <a:rPr lang="en-US" sz="1800" dirty="0" smtClean="0"/>
              <a:t>Know </a:t>
            </a:r>
            <a:r>
              <a:rPr lang="en-US" sz="1800" dirty="0"/>
              <a:t>how to use </a:t>
            </a:r>
            <a:r>
              <a:rPr lang="en-US" sz="1800" dirty="0" smtClean="0"/>
              <a:t>collaborative tools like </a:t>
            </a:r>
            <a:r>
              <a:rPr lang="en-US" sz="1800" dirty="0" err="1" smtClean="0"/>
              <a:t>Mattermost</a:t>
            </a:r>
            <a:r>
              <a:rPr lang="en-US" sz="1800" dirty="0" smtClean="0"/>
              <a:t> </a:t>
            </a:r>
            <a:br>
              <a:rPr lang="en-US" sz="1800" dirty="0" smtClean="0"/>
            </a:br>
            <a:r>
              <a:rPr lang="en-US" sz="1800" i="1" dirty="0" smtClean="0"/>
              <a:t>and some other nice collaboration services …</a:t>
            </a:r>
          </a:p>
          <a:p>
            <a:pPr marL="342900" indent="-342900">
              <a:buFont typeface="Arial" panose="020B0604020202020204" pitchFamily="34" charset="0"/>
              <a:buChar char="•"/>
            </a:pPr>
            <a:endParaRPr lang="en-US" sz="1800" i="1" dirty="0"/>
          </a:p>
          <a:p>
            <a:pPr marL="342900" indent="-342900">
              <a:buFont typeface="Arial" panose="020B0604020202020204" pitchFamily="34" charset="0"/>
              <a:buChar char="•"/>
            </a:pPr>
            <a:r>
              <a:rPr lang="en-US" sz="1800" dirty="0" smtClean="0"/>
              <a:t>Security and safety in collaboration – ready to take on the world?</a:t>
            </a:r>
            <a:endParaRPr lang="en-US"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2</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6" name="Text Placeholder 5"/>
          <p:cNvSpPr>
            <a:spLocks noGrp="1"/>
          </p:cNvSpPr>
          <p:nvPr>
            <p:ph type="body" sz="quarter" idx="15"/>
          </p:nvPr>
        </p:nvSpPr>
        <p:spPr>
          <a:xfrm>
            <a:off x="238125" y="238125"/>
            <a:ext cx="8667750" cy="400110"/>
          </a:xfrm>
        </p:spPr>
        <p:txBody>
          <a:bodyPr/>
          <a:lstStyle/>
          <a:p>
            <a:r>
              <a:rPr lang="en-GB" dirty="0"/>
              <a:t>Objectives for this </a:t>
            </a:r>
            <a:r>
              <a:rPr lang="en-GB" dirty="0" smtClean="0"/>
              <a:t>session</a:t>
            </a:r>
            <a:endParaRPr lang="en-GB" dirty="0"/>
          </a:p>
        </p:txBody>
      </p:sp>
    </p:spTree>
    <p:extLst>
      <p:ext uri="{BB962C8B-B14F-4D97-AF65-F5344CB8AC3E}">
        <p14:creationId xmlns:p14="http://schemas.microsoft.com/office/powerpoint/2010/main" val="423915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20</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But this is also a great way of working on documents</a:t>
            </a:r>
            <a:endParaRPr lang="en-GB" dirty="0"/>
          </a:p>
        </p:txBody>
      </p:sp>
      <p:sp>
        <p:nvSpPr>
          <p:cNvPr id="6" name="Text Placeholder 5"/>
          <p:cNvSpPr>
            <a:spLocks noGrp="1"/>
          </p:cNvSpPr>
          <p:nvPr>
            <p:ph type="body" sz="quarter" idx="16"/>
          </p:nvPr>
        </p:nvSpPr>
        <p:spPr>
          <a:xfrm>
            <a:off x="238124" y="4362331"/>
            <a:ext cx="8669759" cy="134937"/>
          </a:xfrm>
        </p:spPr>
        <p:txBody>
          <a:bodyPr/>
          <a:lstStyle/>
          <a:p>
            <a:r>
              <a:rPr lang="en-GB" dirty="0" smtClean="0"/>
              <a:t>Example above from </a:t>
            </a:r>
            <a:r>
              <a:rPr lang="en-GB" dirty="0" err="1" smtClean="0"/>
              <a:t>CERNbox</a:t>
            </a:r>
            <a:r>
              <a:rPr lang="en-GB" dirty="0" smtClean="0"/>
              <a:t>, editing a markdown file. It also works on Word documents, spreadsheets, and presentations. </a:t>
            </a:r>
            <a:endParaRPr lang="en-GB" dirty="0"/>
          </a:p>
        </p:txBody>
      </p:sp>
      <p:pic>
        <p:nvPicPr>
          <p:cNvPr id="7" name="Picture 6"/>
          <p:cNvPicPr>
            <a:picLocks noChangeAspect="1"/>
          </p:cNvPicPr>
          <p:nvPr/>
        </p:nvPicPr>
        <p:blipFill>
          <a:blip r:embed="rId2"/>
          <a:stretch>
            <a:fillRect/>
          </a:stretch>
        </p:blipFill>
        <p:spPr>
          <a:xfrm>
            <a:off x="596684" y="660601"/>
            <a:ext cx="7380084" cy="3633588"/>
          </a:xfrm>
          <a:prstGeom prst="rect">
            <a:avLst/>
          </a:prstGeom>
        </p:spPr>
      </p:pic>
    </p:spTree>
    <p:extLst>
      <p:ext uri="{BB962C8B-B14F-4D97-AF65-F5344CB8AC3E}">
        <p14:creationId xmlns:p14="http://schemas.microsoft.com/office/powerpoint/2010/main" val="3938484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21</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Also on </a:t>
            </a:r>
            <a:r>
              <a:rPr lang="en-GB" dirty="0" err="1" smtClean="0"/>
              <a:t>SURFdrive</a:t>
            </a:r>
            <a:endParaRPr lang="en-GB" dirty="0"/>
          </a:p>
        </p:txBody>
      </p:sp>
      <p:sp>
        <p:nvSpPr>
          <p:cNvPr id="6" name="Text Placeholder 5"/>
          <p:cNvSpPr>
            <a:spLocks noGrp="1"/>
          </p:cNvSpPr>
          <p:nvPr>
            <p:ph type="body" sz="quarter" idx="16"/>
          </p:nvPr>
        </p:nvSpPr>
        <p:spPr/>
        <p:txBody>
          <a:bodyPr/>
          <a:lstStyle/>
          <a:p>
            <a:r>
              <a:rPr lang="en-GB" dirty="0">
                <a:hlinkClick r:id="rId2"/>
              </a:rPr>
              <a:t>https://</a:t>
            </a:r>
            <a:r>
              <a:rPr lang="en-GB" dirty="0" smtClean="0">
                <a:hlinkClick r:id="rId2"/>
              </a:rPr>
              <a:t>surfdrive.surf.nl/files</a:t>
            </a:r>
            <a:r>
              <a:rPr lang="en-GB" dirty="0" smtClean="0"/>
              <a:t> </a:t>
            </a:r>
            <a:endParaRPr lang="en-GB" dirty="0"/>
          </a:p>
        </p:txBody>
      </p:sp>
      <p:pic>
        <p:nvPicPr>
          <p:cNvPr id="7" name="Picture 6"/>
          <p:cNvPicPr>
            <a:picLocks noChangeAspect="1"/>
          </p:cNvPicPr>
          <p:nvPr/>
        </p:nvPicPr>
        <p:blipFill>
          <a:blip r:embed="rId3"/>
          <a:stretch>
            <a:fillRect/>
          </a:stretch>
        </p:blipFill>
        <p:spPr>
          <a:xfrm>
            <a:off x="99812" y="828640"/>
            <a:ext cx="5458896" cy="2173843"/>
          </a:xfrm>
          <a:prstGeom prst="rect">
            <a:avLst/>
          </a:prstGeom>
          <a:ln>
            <a:solidFill>
              <a:srgbClr val="6F2575"/>
            </a:solidFill>
          </a:ln>
        </p:spPr>
      </p:pic>
      <p:pic>
        <p:nvPicPr>
          <p:cNvPr id="8" name="Picture 7"/>
          <p:cNvPicPr>
            <a:picLocks noChangeAspect="1"/>
          </p:cNvPicPr>
          <p:nvPr/>
        </p:nvPicPr>
        <p:blipFill>
          <a:blip r:embed="rId4"/>
          <a:stretch>
            <a:fillRect/>
          </a:stretch>
        </p:blipFill>
        <p:spPr>
          <a:xfrm>
            <a:off x="1798028" y="2344087"/>
            <a:ext cx="4708987" cy="2263234"/>
          </a:xfrm>
          <a:prstGeom prst="rect">
            <a:avLst/>
          </a:prstGeom>
          <a:ln>
            <a:solidFill>
              <a:srgbClr val="6F2575"/>
            </a:solidFill>
          </a:ln>
        </p:spPr>
      </p:pic>
      <p:pic>
        <p:nvPicPr>
          <p:cNvPr id="9" name="Picture 8"/>
          <p:cNvPicPr>
            <a:picLocks noChangeAspect="1"/>
          </p:cNvPicPr>
          <p:nvPr/>
        </p:nvPicPr>
        <p:blipFill>
          <a:blip r:embed="rId5"/>
          <a:stretch>
            <a:fillRect/>
          </a:stretch>
        </p:blipFill>
        <p:spPr>
          <a:xfrm>
            <a:off x="4083103" y="114985"/>
            <a:ext cx="4971692" cy="2394189"/>
          </a:xfrm>
          <a:prstGeom prst="rect">
            <a:avLst/>
          </a:prstGeom>
          <a:ln>
            <a:solidFill>
              <a:srgbClr val="6F2575"/>
            </a:solidFill>
          </a:ln>
        </p:spPr>
      </p:pic>
    </p:spTree>
    <p:extLst>
      <p:ext uri="{BB962C8B-B14F-4D97-AF65-F5344CB8AC3E}">
        <p14:creationId xmlns:p14="http://schemas.microsoft.com/office/powerpoint/2010/main" val="3419770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3449851" y="742694"/>
            <a:ext cx="5456024" cy="3139509"/>
          </a:xfrm>
        </p:spPr>
        <p:txBody>
          <a:bodyPr/>
          <a:lstStyle/>
          <a:p>
            <a:pPr marL="342900" indent="-342900">
              <a:buFont typeface="Arial" panose="020B0604020202020204" pitchFamily="34" charset="0"/>
              <a:buChar char="•"/>
            </a:pPr>
            <a:r>
              <a:rPr lang="en-GB" sz="1800" dirty="0" smtClean="0"/>
              <a:t>you can share with all </a:t>
            </a:r>
            <a:r>
              <a:rPr lang="en-GB" sz="1800" dirty="0" err="1" smtClean="0"/>
              <a:t>SURFdrive</a:t>
            </a:r>
            <a:r>
              <a:rPr lang="en-GB" sz="1800" dirty="0" smtClean="0"/>
              <a:t> users</a:t>
            </a:r>
          </a:p>
          <a:p>
            <a:pPr marL="342900" indent="-342900">
              <a:buFont typeface="Arial" panose="020B0604020202020204" pitchFamily="34" charset="0"/>
              <a:buChar char="•"/>
            </a:pPr>
            <a:r>
              <a:rPr lang="en-GB" sz="1800" dirty="0" smtClean="0"/>
              <a:t>groups also can contain ‘externals’ (NL &amp; guests)</a:t>
            </a:r>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r>
              <a:rPr lang="en-GB" sz="1800" dirty="0" smtClean="0"/>
              <a:t>group </a:t>
            </a:r>
            <a:r>
              <a:rPr lang="en-GB" sz="1800" i="1" dirty="0" smtClean="0"/>
              <a:t>folders</a:t>
            </a:r>
            <a:r>
              <a:rPr lang="en-GB" sz="1800" dirty="0" smtClean="0"/>
              <a:t> are like ‘/project’ for collaboration</a:t>
            </a:r>
            <a:endParaRPr lang="en-GB" sz="1800" dirty="0"/>
          </a:p>
          <a:p>
            <a:pPr marL="461963" lvl="1" indent="-342900">
              <a:buFont typeface="Arial" panose="020B0604020202020204" pitchFamily="34" charset="0"/>
              <a:buChar char="•"/>
            </a:pPr>
            <a:r>
              <a:rPr lang="en-GB" sz="1400" dirty="0" smtClean="0"/>
              <a:t>are 500 </a:t>
            </a:r>
            <a:r>
              <a:rPr lang="en-GB" sz="1400" dirty="0" err="1" smtClean="0"/>
              <a:t>GByte</a:t>
            </a:r>
            <a:r>
              <a:rPr lang="en-GB" sz="1400" dirty="0" smtClean="0"/>
              <a:t> each maximum, max 5 per person,</a:t>
            </a:r>
          </a:p>
          <a:p>
            <a:pPr marL="461963" lvl="1" indent="-342900">
              <a:buFont typeface="Arial" panose="020B0604020202020204" pitchFamily="34" charset="0"/>
              <a:buChar char="•"/>
            </a:pPr>
            <a:r>
              <a:rPr lang="en-GB" sz="1400" dirty="0" smtClean="0"/>
              <a:t>are charged per group folder, so don’t overdo it </a:t>
            </a:r>
            <a:r>
              <a:rPr lang="en-GB" sz="1400" dirty="0" smtClean="0">
                <a:sym typeface="Wingdings" panose="05000000000000000000" pitchFamily="2" charset="2"/>
              </a:rPr>
              <a:t></a:t>
            </a:r>
          </a:p>
          <a:p>
            <a:pPr marL="342900" indent="-342900">
              <a:buFont typeface="Arial" panose="020B0604020202020204" pitchFamily="34" charset="0"/>
              <a:buChar char="•"/>
            </a:pPr>
            <a:r>
              <a:rPr lang="en-GB" sz="1800" dirty="0" smtClean="0">
                <a:sym typeface="Wingdings" panose="05000000000000000000" pitchFamily="2" charset="2"/>
              </a:rPr>
              <a:t>it is possible to create </a:t>
            </a:r>
            <a:r>
              <a:rPr lang="en-GB" sz="1800" b="1" dirty="0" smtClean="0">
                <a:sym typeface="Wingdings" panose="05000000000000000000" pitchFamily="2" charset="2"/>
              </a:rPr>
              <a:t>guest accounts </a:t>
            </a:r>
            <a:r>
              <a:rPr lang="en-GB" sz="1800" dirty="0" smtClean="0">
                <a:sym typeface="Wingdings" panose="05000000000000000000" pitchFamily="2" charset="2"/>
              </a:rPr>
              <a:t>for </a:t>
            </a:r>
            <a:br>
              <a:rPr lang="en-GB" sz="1800" dirty="0" smtClean="0">
                <a:sym typeface="Wingdings" panose="05000000000000000000" pitchFamily="2" charset="2"/>
              </a:rPr>
            </a:br>
            <a:r>
              <a:rPr lang="en-GB" sz="1800" dirty="0" smtClean="0">
                <a:sym typeface="Wingdings" panose="05000000000000000000" pitchFamily="2" charset="2"/>
              </a:rPr>
              <a:t>external collaborators</a:t>
            </a:r>
          </a:p>
          <a:p>
            <a:pPr marL="342900" indent="-342900">
              <a:buFont typeface="Arial" panose="020B0604020202020204" pitchFamily="34" charset="0"/>
              <a:buChar char="•"/>
            </a:pPr>
            <a:r>
              <a:rPr lang="en-GB" sz="1800" dirty="0" smtClean="0">
                <a:sym typeface="Wingdings" panose="05000000000000000000" pitchFamily="2" charset="2"/>
              </a:rPr>
              <a:t>it is </a:t>
            </a:r>
            <a:r>
              <a:rPr lang="en-GB" sz="1800" i="1" dirty="0" smtClean="0">
                <a:sym typeface="Wingdings" panose="05000000000000000000" pitchFamily="2" charset="2"/>
              </a:rPr>
              <a:t>not</a:t>
            </a:r>
            <a:r>
              <a:rPr lang="en-GB" sz="1800" dirty="0" smtClean="0">
                <a:sym typeface="Wingdings" panose="05000000000000000000" pitchFamily="2" charset="2"/>
              </a:rPr>
              <a:t> a backup solution! it is ‘sync-n-share’ for documents, drawings, pictures, &amp;c</a:t>
            </a:r>
            <a:endParaRPr lang="en-GB" sz="1800" dirty="0">
              <a:sym typeface="Wingdings" panose="05000000000000000000" pitchFamily="2" charset="2"/>
            </a:endParaRPr>
          </a:p>
          <a:p>
            <a:pPr marL="342900" indent="-342900">
              <a:buFont typeface="Arial" panose="020B0604020202020204" pitchFamily="34" charset="0"/>
              <a:buChar char="•"/>
            </a:pPr>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22</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err="1" smtClean="0"/>
              <a:t>SURFdrive</a:t>
            </a:r>
            <a:r>
              <a:rPr lang="en-GB" dirty="0" smtClean="0"/>
              <a:t> allows to share with groups, and more</a:t>
            </a:r>
            <a:endParaRPr lang="en-GB" dirty="0"/>
          </a:p>
        </p:txBody>
      </p:sp>
      <p:pic>
        <p:nvPicPr>
          <p:cNvPr id="7" name="Picture 6"/>
          <p:cNvPicPr>
            <a:picLocks noChangeAspect="1"/>
          </p:cNvPicPr>
          <p:nvPr/>
        </p:nvPicPr>
        <p:blipFill>
          <a:blip r:embed="rId2"/>
          <a:stretch>
            <a:fillRect/>
          </a:stretch>
        </p:blipFill>
        <p:spPr>
          <a:xfrm>
            <a:off x="238124" y="742694"/>
            <a:ext cx="2572109" cy="3658111"/>
          </a:xfrm>
          <a:prstGeom prst="rect">
            <a:avLst/>
          </a:prstGeom>
        </p:spPr>
      </p:pic>
      <p:pic>
        <p:nvPicPr>
          <p:cNvPr id="8" name="Picture 7"/>
          <p:cNvPicPr>
            <a:picLocks noChangeAspect="1"/>
          </p:cNvPicPr>
          <p:nvPr/>
        </p:nvPicPr>
        <p:blipFill>
          <a:blip r:embed="rId3"/>
          <a:stretch>
            <a:fillRect/>
          </a:stretch>
        </p:blipFill>
        <p:spPr>
          <a:xfrm>
            <a:off x="4709160" y="1321391"/>
            <a:ext cx="2677090" cy="1250358"/>
          </a:xfrm>
          <a:prstGeom prst="rect">
            <a:avLst/>
          </a:prstGeom>
          <a:ln>
            <a:solidFill>
              <a:srgbClr val="6F2575"/>
            </a:solidFill>
          </a:ln>
        </p:spPr>
      </p:pic>
    </p:spTree>
    <p:extLst>
      <p:ext uri="{BB962C8B-B14F-4D97-AF65-F5344CB8AC3E}">
        <p14:creationId xmlns:p14="http://schemas.microsoft.com/office/powerpoint/2010/main" val="2682459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US" dirty="0" smtClean="0"/>
              <a:t>For CERN users only </a:t>
            </a:r>
            <a:r>
              <a:rPr lang="en-US" dirty="0" smtClean="0">
                <a:sym typeface="Wingdings" panose="05000000000000000000" pitchFamily="2" charset="2"/>
              </a:rPr>
              <a:t>– sorry for the rest</a:t>
            </a:r>
          </a:p>
          <a:p>
            <a:endParaRPr lang="en-US" dirty="0">
              <a:sym typeface="Wingdings" panose="05000000000000000000" pitchFamily="2" charset="2"/>
            </a:endParaRPr>
          </a:p>
          <a:p>
            <a:pPr marL="342900" indent="-342900">
              <a:buFont typeface="Arial" panose="020B0604020202020204" pitchFamily="34" charset="0"/>
              <a:buChar char="•"/>
            </a:pPr>
            <a:r>
              <a:rPr lang="en-US" dirty="0" err="1" smtClean="0"/>
              <a:t>CERNbox</a:t>
            </a:r>
            <a:r>
              <a:rPr lang="en-US" dirty="0" smtClean="0"/>
              <a:t> is linked </a:t>
            </a:r>
            <a:br>
              <a:rPr lang="en-US" dirty="0" smtClean="0"/>
            </a:br>
            <a:r>
              <a:rPr lang="en-US" dirty="0" smtClean="0"/>
              <a:t>to </a:t>
            </a:r>
            <a:r>
              <a:rPr lang="en-US" b="1" dirty="0" smtClean="0"/>
              <a:t>SWAN </a:t>
            </a:r>
            <a:r>
              <a:rPr lang="en-US" dirty="0" smtClean="0"/>
              <a:t>and </a:t>
            </a:r>
            <a:r>
              <a:rPr lang="en-US" b="1" dirty="0" smtClean="0"/>
              <a:t>EOS</a:t>
            </a:r>
          </a:p>
          <a:p>
            <a:pPr marL="342900" indent="-342900">
              <a:buFont typeface="Arial" panose="020B0604020202020204" pitchFamily="34" charset="0"/>
              <a:buChar char="•"/>
            </a:pPr>
            <a:r>
              <a:rPr lang="en-US" dirty="0" smtClean="0"/>
              <a:t>usually 1 </a:t>
            </a:r>
            <a:r>
              <a:rPr lang="en-US" dirty="0" err="1" smtClean="0"/>
              <a:t>TByte</a:t>
            </a:r>
            <a:endParaRPr lang="en-US" dirty="0" smtClean="0"/>
          </a:p>
          <a:p>
            <a:pPr marL="342900" indent="-342900">
              <a:buFont typeface="Arial" panose="020B0604020202020204" pitchFamily="34" charset="0"/>
              <a:buChar char="•"/>
            </a:pPr>
            <a:r>
              <a:rPr lang="en-US" dirty="0" smtClean="0"/>
              <a:t>share with CERN users only</a:t>
            </a:r>
            <a:br>
              <a:rPr lang="en-US" dirty="0" smtClean="0"/>
            </a:br>
            <a:r>
              <a:rPr lang="en-US" dirty="0" smtClean="0"/>
              <a:t>(or fully public links)</a:t>
            </a:r>
          </a:p>
          <a:p>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23</a:t>
            </a:fld>
            <a:endParaRPr lang="en-GB"/>
          </a:p>
        </p:txBody>
      </p:sp>
      <p:sp>
        <p:nvSpPr>
          <p:cNvPr id="8" name="Footer Placeholder 7"/>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err="1" smtClean="0"/>
              <a:t>CERNbox</a:t>
            </a:r>
            <a:r>
              <a:rPr lang="en-US" dirty="0" smtClean="0"/>
              <a:t> – same technology, with some extras @CERN</a:t>
            </a:r>
            <a:endParaRPr lang="en-GB" dirty="0"/>
          </a:p>
        </p:txBody>
      </p:sp>
      <p:sp>
        <p:nvSpPr>
          <p:cNvPr id="5" name="Text Placeholder 4"/>
          <p:cNvSpPr>
            <a:spLocks noGrp="1"/>
          </p:cNvSpPr>
          <p:nvPr>
            <p:ph type="body" sz="quarter" idx="16"/>
          </p:nvPr>
        </p:nvSpPr>
        <p:spPr/>
        <p:txBody>
          <a:bodyPr/>
          <a:lstStyle/>
          <a:p>
            <a:r>
              <a:rPr lang="en-US" dirty="0" smtClean="0"/>
              <a:t>https://cernbox.cern.ch/</a:t>
            </a:r>
            <a:endParaRPr lang="en-GB" dirty="0"/>
          </a:p>
        </p:txBody>
      </p:sp>
      <p:pic>
        <p:nvPicPr>
          <p:cNvPr id="6" name="Picture 5"/>
          <p:cNvPicPr>
            <a:picLocks noChangeAspect="1"/>
          </p:cNvPicPr>
          <p:nvPr/>
        </p:nvPicPr>
        <p:blipFill>
          <a:blip r:embed="rId2"/>
          <a:stretch>
            <a:fillRect/>
          </a:stretch>
        </p:blipFill>
        <p:spPr>
          <a:xfrm>
            <a:off x="3816298" y="967796"/>
            <a:ext cx="4925975" cy="2096846"/>
          </a:xfrm>
          <a:prstGeom prst="rect">
            <a:avLst/>
          </a:prstGeom>
        </p:spPr>
      </p:pic>
      <p:pic>
        <p:nvPicPr>
          <p:cNvPr id="7" name="Picture 6"/>
          <p:cNvPicPr>
            <a:picLocks noChangeAspect="1"/>
          </p:cNvPicPr>
          <p:nvPr/>
        </p:nvPicPr>
        <p:blipFill>
          <a:blip r:embed="rId3"/>
          <a:stretch>
            <a:fillRect/>
          </a:stretch>
        </p:blipFill>
        <p:spPr>
          <a:xfrm>
            <a:off x="158275" y="3334716"/>
            <a:ext cx="8827450" cy="772589"/>
          </a:xfrm>
          <a:prstGeom prst="rect">
            <a:avLst/>
          </a:prstGeom>
        </p:spPr>
      </p:pic>
    </p:spTree>
    <p:extLst>
      <p:ext uri="{BB962C8B-B14F-4D97-AF65-F5344CB8AC3E}">
        <p14:creationId xmlns:p14="http://schemas.microsoft.com/office/powerpoint/2010/main" val="2686892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24</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SWAN K8S</a:t>
            </a:r>
            <a:endParaRPr lang="en-GB" dirty="0"/>
          </a:p>
        </p:txBody>
      </p:sp>
      <p:sp>
        <p:nvSpPr>
          <p:cNvPr id="5" name="Text Placeholder 4"/>
          <p:cNvSpPr>
            <a:spLocks noGrp="1"/>
          </p:cNvSpPr>
          <p:nvPr>
            <p:ph type="body" sz="quarter" idx="16"/>
          </p:nvPr>
        </p:nvSpPr>
        <p:spPr/>
        <p:txBody>
          <a:bodyPr/>
          <a:lstStyle/>
          <a:p>
            <a:r>
              <a:rPr lang="en-US" dirty="0" smtClean="0"/>
              <a:t>https://swan.cern.ch</a:t>
            </a:r>
            <a:endParaRPr lang="en-GB" dirty="0"/>
          </a:p>
        </p:txBody>
      </p:sp>
      <p:pic>
        <p:nvPicPr>
          <p:cNvPr id="6" name="Picture 5"/>
          <p:cNvPicPr>
            <a:picLocks noChangeAspect="1"/>
          </p:cNvPicPr>
          <p:nvPr/>
        </p:nvPicPr>
        <p:blipFill>
          <a:blip r:embed="rId2"/>
          <a:stretch>
            <a:fillRect/>
          </a:stretch>
        </p:blipFill>
        <p:spPr>
          <a:xfrm>
            <a:off x="1796708" y="695448"/>
            <a:ext cx="5715798" cy="3324689"/>
          </a:xfrm>
          <a:prstGeom prst="rect">
            <a:avLst/>
          </a:prstGeom>
        </p:spPr>
      </p:pic>
    </p:spTree>
    <p:extLst>
      <p:ext uri="{BB962C8B-B14F-4D97-AF65-F5344CB8AC3E}">
        <p14:creationId xmlns:p14="http://schemas.microsoft.com/office/powerpoint/2010/main" val="1004326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From a distance …</a:t>
            </a:r>
            <a:endParaRPr lang="en-GB" dirty="0"/>
          </a:p>
        </p:txBody>
      </p:sp>
      <p:sp>
        <p:nvSpPr>
          <p:cNvPr id="4" name="Footer Placeholder 3"/>
          <p:cNvSpPr>
            <a:spLocks noGrp="1"/>
          </p:cNvSpPr>
          <p:nvPr>
            <p:ph type="ftr" sz="quarter" idx="11"/>
          </p:nvPr>
        </p:nvSpPr>
        <p:spPr/>
        <p:txBody>
          <a:bodyPr/>
          <a:lstStyle/>
          <a:p>
            <a:r>
              <a:rPr lang="en-US" smtClean="0"/>
              <a:t>You, Your Laptop, and Somebody Else - Nikhef CC 2022</a:t>
            </a:r>
            <a:endParaRPr lang="nl-NL" dirty="0"/>
          </a:p>
        </p:txBody>
      </p:sp>
      <p:sp>
        <p:nvSpPr>
          <p:cNvPr id="10" name="Text Placeholder 9"/>
          <p:cNvSpPr>
            <a:spLocks noGrp="1"/>
          </p:cNvSpPr>
          <p:nvPr>
            <p:ph type="body" sz="quarter" idx="10"/>
          </p:nvPr>
        </p:nvSpPr>
        <p:spPr/>
        <p:txBody>
          <a:bodyPr/>
          <a:lstStyle/>
          <a:p>
            <a:r>
              <a:rPr lang="en-GB" dirty="0" smtClean="0"/>
              <a:t>chat &amp; zoom</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25</a:t>
            </a:fld>
            <a:endParaRPr lang="en-GB"/>
          </a:p>
        </p:txBody>
      </p:sp>
    </p:spTree>
    <p:extLst>
      <p:ext uri="{BB962C8B-B14F-4D97-AF65-F5344CB8AC3E}">
        <p14:creationId xmlns:p14="http://schemas.microsoft.com/office/powerpoint/2010/main" val="3416686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p:txBody>
          <a:bodyPr/>
          <a:lstStyle/>
          <a:p>
            <a:pPr>
              <a:spcAft>
                <a:spcPts val="300"/>
              </a:spcAft>
            </a:pPr>
            <a:r>
              <a:rPr lang="en-GB" sz="1800" dirty="0" smtClean="0"/>
              <a:t>Our community has a long tradition of remote collaboration</a:t>
            </a:r>
          </a:p>
          <a:p>
            <a:pPr marL="342900" indent="-342900">
              <a:spcAft>
                <a:spcPts val="300"/>
              </a:spcAft>
              <a:buFont typeface="Arial" panose="020B0604020202020204" pitchFamily="34" charset="0"/>
              <a:buChar char="•"/>
            </a:pPr>
            <a:r>
              <a:rPr lang="en-GB" sz="1800" dirty="0" smtClean="0"/>
              <a:t>Zooms (many of these) … after having VRVS, </a:t>
            </a:r>
            <a:r>
              <a:rPr lang="en-GB" sz="1800" dirty="0" err="1" smtClean="0"/>
              <a:t>Evo</a:t>
            </a:r>
            <a:r>
              <a:rPr lang="en-GB" sz="1800" dirty="0" smtClean="0"/>
              <a:t>, and </a:t>
            </a:r>
            <a:r>
              <a:rPr lang="en-GB" sz="1800" dirty="0" err="1" smtClean="0"/>
              <a:t>Vidyo</a:t>
            </a:r>
            <a:endParaRPr lang="en-GB" sz="1800" dirty="0" smtClean="0"/>
          </a:p>
          <a:p>
            <a:pPr marL="342900" indent="-342900">
              <a:spcAft>
                <a:spcPts val="300"/>
              </a:spcAft>
              <a:buFont typeface="Arial" panose="020B0604020202020204" pitchFamily="34" charset="0"/>
              <a:buChar char="•"/>
            </a:pPr>
            <a:r>
              <a:rPr lang="en-GB" sz="1800" dirty="0" err="1" smtClean="0"/>
              <a:t>Indico</a:t>
            </a:r>
            <a:r>
              <a:rPr lang="en-GB" sz="1800" dirty="0" smtClean="0"/>
              <a:t> … based on CDS Agenda</a:t>
            </a:r>
          </a:p>
          <a:p>
            <a:pPr marL="342900" indent="-342900">
              <a:spcAft>
                <a:spcPts val="300"/>
              </a:spcAft>
              <a:buFont typeface="Arial" panose="020B0604020202020204" pitchFamily="34" charset="0"/>
              <a:buChar char="•"/>
            </a:pPr>
            <a:r>
              <a:rPr lang="en-GB" sz="1800" dirty="0" smtClean="0"/>
              <a:t>lately: many chat clients as well</a:t>
            </a:r>
          </a:p>
          <a:p>
            <a:pPr marL="342900" indent="-342900">
              <a:spcAft>
                <a:spcPts val="300"/>
              </a:spcAft>
              <a:buFont typeface="Arial" panose="020B0604020202020204" pitchFamily="34" charset="0"/>
              <a:buChar char="•"/>
            </a:pPr>
            <a:endParaRPr lang="en-GB" sz="1800" dirty="0"/>
          </a:p>
          <a:p>
            <a:pPr>
              <a:spcAft>
                <a:spcPts val="300"/>
              </a:spcAft>
            </a:pPr>
            <a:r>
              <a:rPr lang="en-GB" sz="1800" dirty="0" smtClean="0"/>
              <a:t>Also here, not all tools are appropriate for what we need</a:t>
            </a:r>
          </a:p>
          <a:p>
            <a:pPr marL="342900" indent="-342900">
              <a:spcAft>
                <a:spcPts val="300"/>
              </a:spcAft>
              <a:buFont typeface="Arial" panose="020B0604020202020204" pitchFamily="34" charset="0"/>
              <a:buChar char="•"/>
            </a:pPr>
            <a:r>
              <a:rPr lang="en-GB" sz="1800" dirty="0" smtClean="0"/>
              <a:t>especially for video, which is very personal, use endorsed systems</a:t>
            </a:r>
          </a:p>
          <a:p>
            <a:pPr marL="342900" lvl="1" indent="-223838">
              <a:spcAft>
                <a:spcPts val="300"/>
              </a:spcAft>
              <a:buFont typeface="Arial" panose="020B0604020202020204" pitchFamily="34" charset="0"/>
              <a:buChar char="•"/>
            </a:pPr>
            <a:r>
              <a:rPr lang="en-GB" sz="1400" dirty="0" smtClean="0"/>
              <a:t>we, SURF, and CERN reviewed Zoom as ‘ok’. If your university has settled on Teams, OK as well</a:t>
            </a:r>
          </a:p>
          <a:p>
            <a:pPr marL="342900" indent="-342900">
              <a:spcAft>
                <a:spcPts val="300"/>
              </a:spcAft>
              <a:buFont typeface="Arial" panose="020B0604020202020204" pitchFamily="34" charset="0"/>
              <a:buChar char="•"/>
            </a:pPr>
            <a:r>
              <a:rPr lang="en-GB" sz="1800" dirty="0" smtClean="0"/>
              <a:t>for chat discussing personal or sensitive matters, use a trusted system</a:t>
            </a:r>
          </a:p>
          <a:p>
            <a:pPr marL="342900" lvl="1" indent="-223838">
              <a:spcAft>
                <a:spcPts val="300"/>
              </a:spcAft>
              <a:buFont typeface="Arial" panose="020B0604020202020204" pitchFamily="34" charset="0"/>
              <a:buChar char="•"/>
            </a:pPr>
            <a:r>
              <a:rPr lang="en-GB" sz="1400" dirty="0" smtClean="0"/>
              <a:t>realise that ‘who talks to whom’ is </a:t>
            </a:r>
            <a:r>
              <a:rPr lang="en-GB" sz="1400" i="1" dirty="0" smtClean="0"/>
              <a:t>also</a:t>
            </a:r>
            <a:r>
              <a:rPr lang="en-GB" sz="1400" dirty="0" smtClean="0"/>
              <a:t> sensitive, so e.g. Signal is </a:t>
            </a:r>
            <a:r>
              <a:rPr lang="en-GB" sz="1400" i="1" dirty="0" smtClean="0"/>
              <a:t>much </a:t>
            </a:r>
            <a:r>
              <a:rPr lang="en-GB" sz="1400" dirty="0" smtClean="0"/>
              <a:t>better than WhatsApp</a:t>
            </a:r>
            <a:endParaRPr lang="en-GB" sz="1400" dirty="0"/>
          </a:p>
        </p:txBody>
      </p:sp>
      <p:sp>
        <p:nvSpPr>
          <p:cNvPr id="5" name="Slide Number Placeholder 4"/>
          <p:cNvSpPr>
            <a:spLocks noGrp="1"/>
          </p:cNvSpPr>
          <p:nvPr>
            <p:ph type="sldNum" sz="quarter" idx="2"/>
          </p:nvPr>
        </p:nvSpPr>
        <p:spPr/>
        <p:txBody>
          <a:bodyPr/>
          <a:lstStyle/>
          <a:p>
            <a:fld id="{86CB4B4D-7CA3-9044-876B-883B54F8677D}" type="slidenum">
              <a:rPr lang="en-GB" smtClean="0"/>
              <a:t>26</a:t>
            </a:fld>
            <a:endParaRPr lang="en-GB"/>
          </a:p>
        </p:txBody>
      </p:sp>
      <p:sp>
        <p:nvSpPr>
          <p:cNvPr id="3" name="Footer Placeholder 2"/>
          <p:cNvSpPr>
            <a:spLocks noGrp="1"/>
          </p:cNvSpPr>
          <p:nvPr>
            <p:ph type="ftr" sz="quarter" idx="3"/>
          </p:nvPr>
        </p:nvSpPr>
        <p:spPr/>
        <p:txBody>
          <a:bodyPr/>
          <a:lstStyle/>
          <a:p>
            <a:r>
              <a:rPr lang="en-US" smtClean="0"/>
              <a:t>You, Your Laptop, and Somebody Else - Nikhef CC 2022</a:t>
            </a:r>
            <a:endParaRPr lang="nl-NL" dirty="0"/>
          </a:p>
        </p:txBody>
      </p:sp>
      <p:sp>
        <p:nvSpPr>
          <p:cNvPr id="7" name="Text Placeholder 6"/>
          <p:cNvSpPr>
            <a:spLocks noGrp="1"/>
          </p:cNvSpPr>
          <p:nvPr>
            <p:ph type="body" sz="quarter" idx="15"/>
          </p:nvPr>
        </p:nvSpPr>
        <p:spPr/>
        <p:txBody>
          <a:bodyPr/>
          <a:lstStyle/>
          <a:p>
            <a:r>
              <a:rPr lang="en-GB" dirty="0" smtClean="0"/>
              <a:t>A multitude of options</a:t>
            </a:r>
            <a:endParaRPr lang="en-GB" dirty="0"/>
          </a:p>
        </p:txBody>
      </p:sp>
    </p:spTree>
    <p:extLst>
      <p:ext uri="{BB962C8B-B14F-4D97-AF65-F5344CB8AC3E}">
        <p14:creationId xmlns:p14="http://schemas.microsoft.com/office/powerpoint/2010/main" val="4039476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sz="1800" dirty="0" smtClean="0"/>
              <a:t>Every employee (incl. staff at all partners and all PhDs) at Nikhef </a:t>
            </a:r>
            <a:br>
              <a:rPr lang="en-GB" sz="1800" dirty="0" smtClean="0"/>
            </a:br>
            <a:r>
              <a:rPr lang="en-GB" sz="1800" dirty="0" smtClean="0"/>
              <a:t>can get a licensed zoom membership (although the number of licenses </a:t>
            </a:r>
            <a:r>
              <a:rPr lang="en-GB" sz="1800" i="1" dirty="0" smtClean="0"/>
              <a:t>is</a:t>
            </a:r>
            <a:r>
              <a:rPr lang="en-GB" sz="1800" dirty="0" smtClean="0"/>
              <a:t> limited)</a:t>
            </a:r>
          </a:p>
          <a:p>
            <a:pPr marL="342900" indent="-342900">
              <a:buFont typeface="Arial" panose="020B0604020202020204" pitchFamily="34" charset="0"/>
              <a:buChar char="•"/>
            </a:pPr>
            <a:r>
              <a:rPr lang="en-GB" sz="1800" dirty="0" smtClean="0"/>
              <a:t>up to 500 attendees per meeting</a:t>
            </a:r>
          </a:p>
          <a:p>
            <a:pPr marL="342900" indent="-342900">
              <a:buFont typeface="Arial" panose="020B0604020202020204" pitchFamily="34" charset="0"/>
              <a:buChar char="•"/>
            </a:pPr>
            <a:r>
              <a:rPr lang="en-GB" sz="1800" dirty="0" smtClean="0"/>
              <a:t>up to 500 in a webinar</a:t>
            </a:r>
          </a:p>
          <a:p>
            <a:pPr marL="342900" indent="-342900">
              <a:buFont typeface="Arial" panose="020B0604020202020204" pitchFamily="34" charset="0"/>
              <a:buChar char="•"/>
            </a:pPr>
            <a:r>
              <a:rPr lang="en-GB" sz="1800" dirty="0" smtClean="0"/>
              <a:t>recording included (will be visible to participants)</a:t>
            </a:r>
          </a:p>
          <a:p>
            <a:pPr marL="342900" indent="-342900">
              <a:buFont typeface="Arial" panose="020B0604020202020204" pitchFamily="34" charset="0"/>
              <a:buChar char="•"/>
            </a:pPr>
            <a:r>
              <a:rPr lang="en-GB" sz="1800" dirty="0" smtClean="0"/>
              <a:t>unlimited duration</a:t>
            </a:r>
          </a:p>
          <a:p>
            <a:pPr marL="342900" indent="-342900">
              <a:buFont typeface="Arial" panose="020B0604020202020204" pitchFamily="34" charset="0"/>
              <a:buChar char="•"/>
            </a:pPr>
            <a:r>
              <a:rPr lang="en-GB" sz="1800" dirty="0" smtClean="0"/>
              <a:t>everyone can create meetings and webinars</a:t>
            </a:r>
          </a:p>
          <a:p>
            <a:pPr marL="342900" indent="-342900">
              <a:buFont typeface="Arial" panose="020B0604020202020204" pitchFamily="34" charset="0"/>
              <a:buChar char="•"/>
            </a:pPr>
            <a:r>
              <a:rPr lang="en-GB" sz="1800" dirty="0" smtClean="0"/>
              <a:t>use Nikhef SSO login to get the right privileges</a:t>
            </a:r>
          </a:p>
          <a:p>
            <a:pPr marL="342900" indent="-342900">
              <a:buFont typeface="Arial" panose="020B0604020202020204" pitchFamily="34" charset="0"/>
              <a:buChar char="•"/>
            </a:pPr>
            <a:endParaRPr lang="en-GB" sz="1800" dirty="0"/>
          </a:p>
          <a:p>
            <a:pPr algn="ctr"/>
            <a:r>
              <a:rPr lang="en-GB" sz="1800" b="1" dirty="0" smtClean="0">
                <a:hlinkClick r:id="rId2"/>
              </a:rPr>
              <a:t>https://nikhef.zoom.us/</a:t>
            </a:r>
            <a:r>
              <a:rPr lang="en-GB" sz="1800" b="1" dirty="0" smtClean="0"/>
              <a:t> </a:t>
            </a:r>
            <a:endParaRPr lang="en-GB" sz="1800" b="1" dirty="0"/>
          </a:p>
        </p:txBody>
      </p:sp>
      <p:sp>
        <p:nvSpPr>
          <p:cNvPr id="3" name="Slide Number Placeholder 2"/>
          <p:cNvSpPr>
            <a:spLocks noGrp="1"/>
          </p:cNvSpPr>
          <p:nvPr>
            <p:ph type="sldNum" sz="quarter" idx="2"/>
          </p:nvPr>
        </p:nvSpPr>
        <p:spPr/>
        <p:txBody>
          <a:bodyPr/>
          <a:lstStyle/>
          <a:p>
            <a:fld id="{86CB4B4D-7CA3-9044-876B-883B54F8677D}" type="slidenum">
              <a:rPr lang="en-GB" smtClean="0"/>
              <a:t>27</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Video conferencing</a:t>
            </a:r>
            <a:endParaRPr lang="en-GB" dirty="0"/>
          </a:p>
        </p:txBody>
      </p:sp>
      <p:sp>
        <p:nvSpPr>
          <p:cNvPr id="6" name="Text Placeholder 5"/>
          <p:cNvSpPr>
            <a:spLocks noGrp="1"/>
          </p:cNvSpPr>
          <p:nvPr>
            <p:ph type="body" sz="quarter" idx="16"/>
          </p:nvPr>
        </p:nvSpPr>
        <p:spPr/>
        <p:txBody>
          <a:bodyPr/>
          <a:lstStyle/>
          <a:p>
            <a:endParaRPr lang="en-GB" dirty="0"/>
          </a:p>
        </p:txBody>
      </p:sp>
    </p:spTree>
    <p:extLst>
      <p:ext uri="{BB962C8B-B14F-4D97-AF65-F5344CB8AC3E}">
        <p14:creationId xmlns:p14="http://schemas.microsoft.com/office/powerpoint/2010/main" val="2964395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28</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Zoom login – use SSO to get the Nikhef benefits!</a:t>
            </a:r>
            <a:endParaRPr lang="en-GB" dirty="0"/>
          </a:p>
        </p:txBody>
      </p:sp>
      <p:sp>
        <p:nvSpPr>
          <p:cNvPr id="6" name="Text Placeholder 5"/>
          <p:cNvSpPr>
            <a:spLocks noGrp="1"/>
          </p:cNvSpPr>
          <p:nvPr>
            <p:ph type="body" sz="quarter" idx="16"/>
          </p:nvPr>
        </p:nvSpPr>
        <p:spPr/>
        <p:txBody>
          <a:bodyPr/>
          <a:lstStyle/>
          <a:p>
            <a:r>
              <a:rPr lang="en-GB" dirty="0" smtClean="0">
                <a:hlinkClick r:id="rId2"/>
              </a:rPr>
              <a:t>https://nikhef.zoom.us/</a:t>
            </a:r>
            <a:r>
              <a:rPr lang="en-GB" dirty="0" smtClean="0"/>
              <a:t> for web management interface. </a:t>
            </a:r>
            <a:endParaRPr lang="en-GB" dirty="0"/>
          </a:p>
        </p:txBody>
      </p:sp>
      <p:grpSp>
        <p:nvGrpSpPr>
          <p:cNvPr id="10" name="Group 9"/>
          <p:cNvGrpSpPr/>
          <p:nvPr/>
        </p:nvGrpSpPr>
        <p:grpSpPr>
          <a:xfrm>
            <a:off x="264319" y="902162"/>
            <a:ext cx="2107733" cy="1771965"/>
            <a:chOff x="594360" y="1547143"/>
            <a:chExt cx="2362620" cy="1986248"/>
          </a:xfrm>
          <a:effectLst>
            <a:glow rad="101600">
              <a:srgbClr val="6F2575">
                <a:alpha val="60000"/>
              </a:srgbClr>
            </a:glow>
          </a:effectLst>
        </p:grpSpPr>
        <p:pic>
          <p:nvPicPr>
            <p:cNvPr id="7" name="Picture 6"/>
            <p:cNvPicPr>
              <a:picLocks noChangeAspect="1"/>
            </p:cNvPicPr>
            <p:nvPr/>
          </p:nvPicPr>
          <p:blipFill>
            <a:blip r:embed="rId3"/>
            <a:stretch>
              <a:fillRect/>
            </a:stretch>
          </p:blipFill>
          <p:spPr>
            <a:xfrm>
              <a:off x="594360" y="1547143"/>
              <a:ext cx="2362620" cy="1771965"/>
            </a:xfrm>
            <a:prstGeom prst="rect">
              <a:avLst/>
            </a:prstGeom>
          </p:spPr>
        </p:pic>
        <p:pic>
          <p:nvPicPr>
            <p:cNvPr id="9" name="Picture 8"/>
            <p:cNvPicPr>
              <a:picLocks noChangeAspect="1"/>
            </p:cNvPicPr>
            <p:nvPr/>
          </p:nvPicPr>
          <p:blipFill>
            <a:blip r:embed="rId4"/>
            <a:stretch>
              <a:fillRect/>
            </a:stretch>
          </p:blipFill>
          <p:spPr>
            <a:xfrm>
              <a:off x="860061" y="2771285"/>
              <a:ext cx="657317" cy="762106"/>
            </a:xfrm>
            <a:prstGeom prst="rect">
              <a:avLst/>
            </a:prstGeom>
          </p:spPr>
        </p:pic>
        <p:sp>
          <p:nvSpPr>
            <p:cNvPr id="8" name="Rectangle 7"/>
            <p:cNvSpPr/>
            <p:nvPr/>
          </p:nvSpPr>
          <p:spPr>
            <a:xfrm>
              <a:off x="860061" y="2720340"/>
              <a:ext cx="657317" cy="813051"/>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5" name="Group 14"/>
          <p:cNvGrpSpPr/>
          <p:nvPr/>
        </p:nvGrpSpPr>
        <p:grpSpPr>
          <a:xfrm>
            <a:off x="1917606" y="2198435"/>
            <a:ext cx="3172241" cy="1687470"/>
            <a:chOff x="3459479" y="1812229"/>
            <a:chExt cx="3172241" cy="1687470"/>
          </a:xfrm>
          <a:effectLst>
            <a:glow rad="101600">
              <a:srgbClr val="6F2575">
                <a:alpha val="60000"/>
              </a:srgbClr>
            </a:glow>
          </a:effectLst>
        </p:grpSpPr>
        <p:pic>
          <p:nvPicPr>
            <p:cNvPr id="11" name="Picture 10"/>
            <p:cNvPicPr>
              <a:picLocks noChangeAspect="1"/>
            </p:cNvPicPr>
            <p:nvPr/>
          </p:nvPicPr>
          <p:blipFill>
            <a:blip r:embed="rId5"/>
            <a:stretch>
              <a:fillRect/>
            </a:stretch>
          </p:blipFill>
          <p:spPr>
            <a:xfrm>
              <a:off x="3459479" y="1812229"/>
              <a:ext cx="3172241" cy="1687470"/>
            </a:xfrm>
            <a:prstGeom prst="rect">
              <a:avLst/>
            </a:prstGeom>
          </p:spPr>
        </p:pic>
        <p:sp>
          <p:nvSpPr>
            <p:cNvPr id="12" name="Rectangle 11"/>
            <p:cNvSpPr/>
            <p:nvPr/>
          </p:nvSpPr>
          <p:spPr>
            <a:xfrm>
              <a:off x="3958067" y="2655965"/>
              <a:ext cx="1543573" cy="422516"/>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3" name="Picture 12"/>
          <p:cNvPicPr>
            <a:picLocks noChangeAspect="1"/>
          </p:cNvPicPr>
          <p:nvPr/>
        </p:nvPicPr>
        <p:blipFill>
          <a:blip r:embed="rId6"/>
          <a:stretch>
            <a:fillRect/>
          </a:stretch>
        </p:blipFill>
        <p:spPr>
          <a:xfrm>
            <a:off x="5717756" y="871160"/>
            <a:ext cx="1590351" cy="1985079"/>
          </a:xfrm>
          <a:prstGeom prst="rect">
            <a:avLst/>
          </a:prstGeom>
        </p:spPr>
      </p:pic>
      <p:pic>
        <p:nvPicPr>
          <p:cNvPr id="14" name="Picture 13"/>
          <p:cNvPicPr>
            <a:picLocks noChangeAspect="1"/>
          </p:cNvPicPr>
          <p:nvPr/>
        </p:nvPicPr>
        <p:blipFill>
          <a:blip r:embed="rId7"/>
          <a:stretch>
            <a:fillRect/>
          </a:stretch>
        </p:blipFill>
        <p:spPr>
          <a:xfrm>
            <a:off x="6379577" y="3110399"/>
            <a:ext cx="2657846" cy="1057423"/>
          </a:xfrm>
          <a:prstGeom prst="rect">
            <a:avLst/>
          </a:prstGeom>
          <a:ln>
            <a:solidFill>
              <a:srgbClr val="6F2575"/>
            </a:solidFill>
          </a:ln>
        </p:spPr>
      </p:pic>
      <p:pic>
        <p:nvPicPr>
          <p:cNvPr id="16" name="Picture 15"/>
          <p:cNvPicPr>
            <a:picLocks noChangeAspect="1"/>
          </p:cNvPicPr>
          <p:nvPr/>
        </p:nvPicPr>
        <p:blipFill>
          <a:blip r:embed="rId8"/>
          <a:stretch>
            <a:fillRect/>
          </a:stretch>
        </p:blipFill>
        <p:spPr>
          <a:xfrm>
            <a:off x="4054153" y="734194"/>
            <a:ext cx="1035694" cy="1122177"/>
          </a:xfrm>
          <a:prstGeom prst="rect">
            <a:avLst/>
          </a:prstGeom>
          <a:effectLst>
            <a:glow rad="101600">
              <a:srgbClr val="6F2575">
                <a:alpha val="60000"/>
              </a:srgbClr>
            </a:glow>
          </a:effectLst>
        </p:spPr>
      </p:pic>
      <p:sp>
        <p:nvSpPr>
          <p:cNvPr id="17" name="Right Arrow 16"/>
          <p:cNvSpPr/>
          <p:nvPr/>
        </p:nvSpPr>
        <p:spPr>
          <a:xfrm rot="1286064">
            <a:off x="5242560" y="1112520"/>
            <a:ext cx="335280" cy="18276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Right Arrow 17"/>
          <p:cNvSpPr/>
          <p:nvPr/>
        </p:nvSpPr>
        <p:spPr>
          <a:xfrm rot="20147379">
            <a:off x="5253553" y="2679716"/>
            <a:ext cx="335280" cy="18276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464368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967796"/>
            <a:ext cx="8762292" cy="3139509"/>
          </a:xfrm>
        </p:spPr>
        <p:txBody>
          <a:bodyPr/>
          <a:lstStyle/>
          <a:p>
            <a:r>
              <a:rPr lang="en-GB" sz="1800" dirty="0" smtClean="0"/>
              <a:t>On Zoom </a:t>
            </a:r>
            <a:r>
              <a:rPr lang="en-GB" sz="1800" b="1" dirty="0" smtClean="0"/>
              <a:t>you </a:t>
            </a:r>
            <a:r>
              <a:rPr lang="en-GB" sz="1800" dirty="0" smtClean="0"/>
              <a:t>create ‘meetings’, and thus is unlike VRVS or </a:t>
            </a:r>
            <a:r>
              <a:rPr lang="en-GB" sz="1800" dirty="0" err="1" smtClean="0"/>
              <a:t>Vidyo</a:t>
            </a:r>
            <a:r>
              <a:rPr lang="en-GB" sz="1800" dirty="0" smtClean="0"/>
              <a:t> ‘rooms’</a:t>
            </a:r>
          </a:p>
          <a:p>
            <a:endParaRPr lang="en-GB" sz="1800" dirty="0"/>
          </a:p>
          <a:p>
            <a:pPr marL="342900" indent="-342900">
              <a:spcAft>
                <a:spcPts val="300"/>
              </a:spcAft>
              <a:buFont typeface="Arial" panose="020B0604020202020204" pitchFamily="34" charset="0"/>
              <a:buChar char="•"/>
            </a:pPr>
            <a:r>
              <a:rPr lang="en-GB" sz="1800" dirty="0" smtClean="0"/>
              <a:t>meetings can be one-off, recurring, or continuous</a:t>
            </a:r>
          </a:p>
          <a:p>
            <a:pPr marL="342900" indent="-342900">
              <a:spcAft>
                <a:spcPts val="300"/>
              </a:spcAft>
              <a:buFont typeface="Arial" panose="020B0604020202020204" pitchFamily="34" charset="0"/>
              <a:buChar char="•"/>
            </a:pPr>
            <a:r>
              <a:rPr lang="en-GB" sz="1800" dirty="0" smtClean="0"/>
              <a:t>you can create meetings as needed, also a new one every time</a:t>
            </a:r>
          </a:p>
          <a:p>
            <a:pPr marL="342900" indent="-342900">
              <a:spcAft>
                <a:spcPts val="300"/>
              </a:spcAft>
              <a:buFont typeface="Arial" panose="020B0604020202020204" pitchFamily="34" charset="0"/>
              <a:buChar char="•"/>
            </a:pPr>
            <a:r>
              <a:rPr lang="en-GB" sz="1800" dirty="0" smtClean="0"/>
              <a:t>you must protect your meetings with either a passcode, or a waiting room</a:t>
            </a:r>
            <a:br>
              <a:rPr lang="en-GB" sz="1800" dirty="0" smtClean="0"/>
            </a:br>
            <a:r>
              <a:rPr lang="en-GB" sz="1600" dirty="0" smtClean="0"/>
              <a:t>(after all the incidents with ‘Zoom Bombing’ in early 2020)</a:t>
            </a:r>
          </a:p>
          <a:p>
            <a:pPr marL="342900" indent="-342900">
              <a:spcAft>
                <a:spcPts val="300"/>
              </a:spcAft>
              <a:buFont typeface="Arial" panose="020B0604020202020204" pitchFamily="34" charset="0"/>
              <a:buChar char="•"/>
            </a:pPr>
            <a:r>
              <a:rPr lang="en-GB" sz="1800" dirty="0" smtClean="0"/>
              <a:t>invite link can include the pass-token as well</a:t>
            </a:r>
          </a:p>
          <a:p>
            <a:pPr marL="342900" indent="-342900">
              <a:spcAft>
                <a:spcPts val="300"/>
              </a:spcAft>
              <a:buFont typeface="Arial" panose="020B0604020202020204" pitchFamily="34" charset="0"/>
              <a:buChar char="•"/>
            </a:pPr>
            <a:r>
              <a:rPr lang="en-GB" sz="1800" dirty="0" smtClean="0"/>
              <a:t>for webinars (few talking, many listening), you can create series of 20</a:t>
            </a:r>
            <a:br>
              <a:rPr lang="en-GB" sz="1800" dirty="0" smtClean="0"/>
            </a:br>
            <a:r>
              <a:rPr lang="en-GB" sz="1800" dirty="0" smtClean="0"/>
              <a:t>and webinars do </a:t>
            </a:r>
            <a:r>
              <a:rPr lang="en-GB" sz="1800" b="1" dirty="0" smtClean="0"/>
              <a:t>not</a:t>
            </a:r>
            <a:r>
              <a:rPr lang="en-GB" sz="1800" dirty="0" smtClean="0"/>
              <a:t> need a password to listen in (and you ‘promote’ speakers &amp;c)</a:t>
            </a:r>
            <a:endParaRPr lang="en-GB" sz="1800" b="1" dirty="0" smtClean="0"/>
          </a:p>
          <a:p>
            <a:pPr marL="342900" indent="-342900">
              <a:spcAft>
                <a:spcPts val="300"/>
              </a:spcAft>
              <a:buFont typeface="Arial" panose="020B0604020202020204" pitchFamily="34" charset="0"/>
              <a:buChar char="•"/>
            </a:pPr>
            <a:endParaRPr lang="en-US" sz="1800" dirty="0" smtClean="0"/>
          </a:p>
          <a:p>
            <a:pPr marL="342900" indent="-342900">
              <a:spcAft>
                <a:spcPts val="300"/>
              </a:spcAft>
              <a:buFont typeface="Arial" panose="020B0604020202020204" pitchFamily="34" charset="0"/>
              <a:buChar char="•"/>
            </a:pPr>
            <a:endParaRPr lang="en-GB" sz="1800" dirty="0"/>
          </a:p>
          <a:p>
            <a:pPr>
              <a:spcAft>
                <a:spcPts val="300"/>
              </a:spcAft>
            </a:pPr>
            <a:r>
              <a:rPr lang="en-GB" sz="1800" dirty="0" smtClean="0"/>
              <a:t>To connect use a Zoom client, web browser, PSTN phone, or H.323 room system</a:t>
            </a:r>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29</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Creating zoom meetings</a:t>
            </a:r>
            <a:endParaRPr lang="en-GB" dirty="0"/>
          </a:p>
        </p:txBody>
      </p:sp>
      <p:pic>
        <p:nvPicPr>
          <p:cNvPr id="7" name="Picture 6"/>
          <p:cNvPicPr>
            <a:picLocks noChangeAspect="1"/>
          </p:cNvPicPr>
          <p:nvPr/>
        </p:nvPicPr>
        <p:blipFill>
          <a:blip r:embed="rId2"/>
          <a:stretch>
            <a:fillRect/>
          </a:stretch>
        </p:blipFill>
        <p:spPr>
          <a:xfrm>
            <a:off x="582789" y="3549913"/>
            <a:ext cx="4193251" cy="485616"/>
          </a:xfrm>
          <a:prstGeom prst="rect">
            <a:avLst/>
          </a:prstGeom>
        </p:spPr>
      </p:pic>
    </p:spTree>
    <p:extLst>
      <p:ext uri="{BB962C8B-B14F-4D97-AF65-F5344CB8AC3E}">
        <p14:creationId xmlns:p14="http://schemas.microsoft.com/office/powerpoint/2010/main" val="1781927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Actual collaborations</a:t>
            </a:r>
            <a:endParaRPr lang="en-GB" dirty="0"/>
          </a:p>
        </p:txBody>
      </p:sp>
      <p:sp>
        <p:nvSpPr>
          <p:cNvPr id="5" name="Text Placeholder 4"/>
          <p:cNvSpPr>
            <a:spLocks noGrp="1"/>
          </p:cNvSpPr>
          <p:nvPr>
            <p:ph type="body" sz="quarter" idx="16"/>
          </p:nvPr>
        </p:nvSpPr>
        <p:spPr/>
        <p:txBody>
          <a:bodyPr/>
          <a:lstStyle/>
          <a:p>
            <a:r>
              <a:rPr lang="en-US" dirty="0" smtClean="0"/>
              <a:t>Left image source: GGF 2003, by way of Ruth </a:t>
            </a:r>
            <a:r>
              <a:rPr lang="en-US" dirty="0" err="1" smtClean="0"/>
              <a:t>Pordes</a:t>
            </a:r>
            <a:r>
              <a:rPr lang="en-US" dirty="0" smtClean="0"/>
              <a:t>: </a:t>
            </a:r>
            <a:r>
              <a:rPr lang="en-US" dirty="0" err="1" smtClean="0"/>
              <a:t>Paradyn</a:t>
            </a:r>
            <a:r>
              <a:rPr lang="en-US" dirty="0" smtClean="0"/>
              <a:t> and Condor Week 2004</a:t>
            </a:r>
            <a:r>
              <a:rPr lang="en-US" dirty="0"/>
              <a:t>; Photo </a:t>
            </a:r>
            <a:r>
              <a:rPr lang="en-US" dirty="0" smtClean="0"/>
              <a:t>on the right by </a:t>
            </a:r>
            <a:r>
              <a:rPr lang="en-US" dirty="0" smtClean="0">
                <a:hlinkClick r:id="rId2"/>
              </a:rPr>
              <a:t>Valiant Made </a:t>
            </a:r>
            <a:r>
              <a:rPr lang="en-US" dirty="0"/>
              <a:t>on </a:t>
            </a:r>
            <a:r>
              <a:rPr lang="en-US" dirty="0" smtClean="0">
                <a:hlinkClick r:id="rId3"/>
              </a:rPr>
              <a:t>Unsplash</a:t>
            </a:r>
            <a:r>
              <a:rPr lang="en-US" dirty="0"/>
              <a:t> </a:t>
            </a:r>
            <a:endParaRPr lang="en-GB"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569" y="638235"/>
            <a:ext cx="5057950" cy="3383715"/>
          </a:xfrm>
          <a:prstGeom prst="rect">
            <a:avLst/>
          </a:prstGeom>
        </p:spPr>
      </p:pic>
      <p:pic>
        <p:nvPicPr>
          <p:cNvPr id="7" name="Picture 6"/>
          <p:cNvPicPr>
            <a:picLocks noChangeAspect="1"/>
          </p:cNvPicPr>
          <p:nvPr/>
        </p:nvPicPr>
        <p:blipFill>
          <a:blip r:embed="rId5"/>
          <a:stretch>
            <a:fillRect/>
          </a:stretch>
        </p:blipFill>
        <p:spPr>
          <a:xfrm>
            <a:off x="5683828" y="1219874"/>
            <a:ext cx="3336347" cy="2220436"/>
          </a:xfrm>
          <a:prstGeom prst="rect">
            <a:avLst/>
          </a:prstGeom>
        </p:spPr>
      </p:pic>
    </p:spTree>
    <p:extLst>
      <p:ext uri="{BB962C8B-B14F-4D97-AF65-F5344CB8AC3E}">
        <p14:creationId xmlns:p14="http://schemas.microsoft.com/office/powerpoint/2010/main" val="169367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30</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US" dirty="0" smtClean="0"/>
              <a:t>Now what about … ‘just chat’?</a:t>
            </a:r>
            <a:endParaRPr lang="en-GB" dirty="0"/>
          </a:p>
        </p:txBody>
      </p:sp>
      <p:sp>
        <p:nvSpPr>
          <p:cNvPr id="6" name="Text Placeholder 5"/>
          <p:cNvSpPr>
            <a:spLocks noGrp="1"/>
          </p:cNvSpPr>
          <p:nvPr>
            <p:ph type="body" sz="quarter" idx="16"/>
          </p:nvPr>
        </p:nvSpPr>
        <p:spPr/>
        <p:txBody>
          <a:bodyPr/>
          <a:lstStyle/>
          <a:p>
            <a:r>
              <a:rPr lang="en-GB" dirty="0">
                <a:hlinkClick r:id="rId2"/>
              </a:rPr>
              <a:t>https://xkcd.com/2699</a:t>
            </a:r>
            <a:r>
              <a:rPr lang="en-GB" dirty="0" smtClean="0">
                <a:hlinkClick r:id="rId2"/>
              </a:rPr>
              <a:t>/</a:t>
            </a:r>
            <a:r>
              <a:rPr lang="en-GB" dirty="0" smtClean="0"/>
              <a:t> (thanks for finding this</a:t>
            </a:r>
            <a:r>
              <a:rPr lang="en-GB" smtClean="0"/>
              <a:t>, Dennis!)</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420" y="683577"/>
            <a:ext cx="5618920" cy="3568773"/>
          </a:xfrm>
          <a:prstGeom prst="rect">
            <a:avLst/>
          </a:prstGeom>
        </p:spPr>
      </p:pic>
    </p:spTree>
    <p:extLst>
      <p:ext uri="{BB962C8B-B14F-4D97-AF65-F5344CB8AC3E}">
        <p14:creationId xmlns:p14="http://schemas.microsoft.com/office/powerpoint/2010/main" val="554686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31</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US" smtClean="0"/>
              <a:t>But of course we know …</a:t>
            </a:r>
            <a:endParaRPr lang="en-GB" dirty="0"/>
          </a:p>
        </p:txBody>
      </p:sp>
      <p:sp>
        <p:nvSpPr>
          <p:cNvPr id="6" name="Text Placeholder 5"/>
          <p:cNvSpPr>
            <a:spLocks noGrp="1"/>
          </p:cNvSpPr>
          <p:nvPr>
            <p:ph type="body" sz="quarter" idx="16"/>
          </p:nvPr>
        </p:nvSpPr>
        <p:spPr/>
        <p:txBody>
          <a:bodyPr/>
          <a:lstStyle/>
          <a:p>
            <a:r>
              <a:rPr lang="en-GB" dirty="0">
                <a:hlinkClick r:id="rId2"/>
              </a:rPr>
              <a:t>https://xkcd.com/927</a:t>
            </a:r>
            <a:r>
              <a:rPr lang="en-GB" dirty="0" smtClean="0">
                <a:hlinkClick r:id="rId2"/>
              </a:rPr>
              <a:t>/</a:t>
            </a:r>
            <a:r>
              <a:rPr lang="en-GB" dirty="0" smtClean="0"/>
              <a:t> </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461" y="816431"/>
            <a:ext cx="5819331" cy="3299561"/>
          </a:xfrm>
          <a:prstGeom prst="rect">
            <a:avLst/>
          </a:prstGeom>
        </p:spPr>
      </p:pic>
    </p:spTree>
    <p:extLst>
      <p:ext uri="{BB962C8B-B14F-4D97-AF65-F5344CB8AC3E}">
        <p14:creationId xmlns:p14="http://schemas.microsoft.com/office/powerpoint/2010/main" val="408691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dirty="0" smtClean="0"/>
              <a:t>Nikhef hosts its own </a:t>
            </a:r>
            <a:r>
              <a:rPr lang="en-GB" dirty="0" err="1" smtClean="0"/>
              <a:t>mattermost</a:t>
            </a:r>
            <a:r>
              <a:rPr lang="en-GB" dirty="0" smtClean="0"/>
              <a:t> server for everyone</a:t>
            </a:r>
          </a:p>
          <a:p>
            <a:pPr marL="342900" indent="-342900">
              <a:buFont typeface="Arial" panose="020B0604020202020204" pitchFamily="34" charset="0"/>
              <a:buChar char="•"/>
            </a:pPr>
            <a:r>
              <a:rPr lang="en-GB" dirty="0" smtClean="0"/>
              <a:t>linked also to </a:t>
            </a:r>
            <a:r>
              <a:rPr lang="en-GB" dirty="0" err="1" smtClean="0"/>
              <a:t>Gitlab@Nikhef</a:t>
            </a:r>
            <a:r>
              <a:rPr lang="en-GB" dirty="0" smtClean="0"/>
              <a:t> to have project chats</a:t>
            </a:r>
          </a:p>
          <a:p>
            <a:pPr marL="342900" indent="-342900">
              <a:buFont typeface="Arial" panose="020B0604020202020204" pitchFamily="34" charset="0"/>
              <a:buChar char="•"/>
            </a:pPr>
            <a:r>
              <a:rPr lang="en-GB" dirty="0" smtClean="0"/>
              <a:t>login (via </a:t>
            </a:r>
            <a:r>
              <a:rPr lang="en-GB" dirty="0" err="1" smtClean="0"/>
              <a:t>Gitlab</a:t>
            </a:r>
            <a:r>
              <a:rPr lang="en-GB" dirty="0" smtClean="0"/>
              <a:t>) using Nikhef SSO</a:t>
            </a:r>
          </a:p>
          <a:p>
            <a:pPr marL="342900" indent="-342900">
              <a:buFont typeface="Arial" panose="020B0604020202020204" pitchFamily="34" charset="0"/>
              <a:buChar char="•"/>
            </a:pPr>
            <a:r>
              <a:rPr lang="en-GB" dirty="0" smtClean="0"/>
              <a:t>you can invite anyone from the academic community on </a:t>
            </a:r>
            <a:r>
              <a:rPr lang="en-GB" dirty="0" err="1" smtClean="0"/>
              <a:t>Mattermost</a:t>
            </a:r>
            <a:endParaRPr lang="en-GB" dirty="0" smtClean="0"/>
          </a:p>
          <a:p>
            <a:pPr marL="461963" lvl="1" indent="-342900">
              <a:buFont typeface="Arial" panose="020B0604020202020204" pitchFamily="34" charset="0"/>
              <a:buChar char="•"/>
            </a:pPr>
            <a:r>
              <a:rPr lang="en-GB" dirty="0" smtClean="0"/>
              <a:t>some new domains will have to be whitelisted – they can already authenticate</a:t>
            </a:r>
          </a:p>
          <a:p>
            <a:pPr marL="461963" lvl="1" indent="-342900">
              <a:buFont typeface="Arial" panose="020B0604020202020204" pitchFamily="34" charset="0"/>
              <a:buChar char="•"/>
            </a:pPr>
            <a:r>
              <a:rPr lang="en-GB" dirty="0" smtClean="0"/>
              <a:t>ask the helpdesk to enable new domains for </a:t>
            </a:r>
            <a:r>
              <a:rPr lang="en-GB" dirty="0" err="1" smtClean="0"/>
              <a:t>Gitlab</a:t>
            </a:r>
            <a:endParaRPr lang="en-GB" dirty="0" smtClean="0"/>
          </a:p>
          <a:p>
            <a:pPr marL="461963" lvl="1" indent="-342900">
              <a:buFont typeface="Arial" panose="020B0604020202020204" pitchFamily="34" charset="0"/>
              <a:buChar char="•"/>
            </a:pPr>
            <a:endParaRPr lang="en-GB" dirty="0" smtClean="0"/>
          </a:p>
          <a:p>
            <a:pPr algn="ctr"/>
            <a:r>
              <a:rPr lang="en-GB" b="1" dirty="0" smtClean="0">
                <a:hlinkClick r:id="rId2"/>
              </a:rPr>
              <a:t>https://mattermost.nikhef.nl/</a:t>
            </a:r>
            <a:r>
              <a:rPr lang="en-GB" b="1" dirty="0" smtClean="0"/>
              <a:t> </a:t>
            </a:r>
            <a:endParaRPr lang="en-GB" b="1" dirty="0"/>
          </a:p>
          <a:p>
            <a:endParaRPr lang="en-GB" dirty="0"/>
          </a:p>
          <a:p>
            <a:r>
              <a:rPr lang="en-GB" sz="1800" dirty="0" smtClean="0"/>
              <a:t>CERN also has </a:t>
            </a:r>
            <a:r>
              <a:rPr lang="en-GB" sz="1800" dirty="0" err="1" smtClean="0"/>
              <a:t>Mattermost</a:t>
            </a:r>
            <a:r>
              <a:rPr lang="en-GB" sz="1800" dirty="0" smtClean="0"/>
              <a:t> linked </a:t>
            </a:r>
            <a:r>
              <a:rPr lang="en-GB" sz="1800" dirty="0"/>
              <a:t>to SSO (</a:t>
            </a:r>
            <a:r>
              <a:rPr lang="en-GB" sz="1800" dirty="0">
                <a:hlinkClick r:id="rId3"/>
              </a:rPr>
              <a:t>https://</a:t>
            </a:r>
            <a:r>
              <a:rPr lang="en-GB" sz="1800" dirty="0" smtClean="0">
                <a:hlinkClick r:id="rId3"/>
              </a:rPr>
              <a:t>mattermost.web.cern.ch</a:t>
            </a:r>
            <a:r>
              <a:rPr lang="en-GB" sz="1800" dirty="0" smtClean="0">
                <a:hlinkClick r:id="rId3"/>
              </a:rPr>
              <a:t>/</a:t>
            </a:r>
            <a:r>
              <a:rPr lang="en-GB" sz="1800" dirty="0" smtClean="0"/>
              <a:t>)</a:t>
            </a:r>
          </a:p>
          <a:p>
            <a:endParaRPr lang="en-GB" sz="1800" dirty="0" smtClean="0"/>
          </a:p>
          <a:p>
            <a:r>
              <a:rPr lang="en-GB" sz="1800" dirty="0" smtClean="0"/>
              <a:t>But: you </a:t>
            </a:r>
            <a:r>
              <a:rPr lang="en-GB" sz="1800" dirty="0" smtClean="0"/>
              <a:t>can have multiple </a:t>
            </a:r>
            <a:r>
              <a:rPr lang="en-GB" sz="1800" dirty="0" smtClean="0"/>
              <a:t>servers in the same client (so Nikhef, CERN, </a:t>
            </a:r>
            <a:r>
              <a:rPr lang="en-GB" sz="1800" dirty="0" err="1" smtClean="0"/>
              <a:t>Ligo</a:t>
            </a:r>
            <a:r>
              <a:rPr lang="en-GB" sz="1800" dirty="0" smtClean="0"/>
              <a:t>, …)</a:t>
            </a:r>
            <a:endParaRPr lang="en-GB" sz="1800" dirty="0" smtClean="0"/>
          </a:p>
        </p:txBody>
      </p:sp>
      <p:sp>
        <p:nvSpPr>
          <p:cNvPr id="3" name="Slide Number Placeholder 2"/>
          <p:cNvSpPr>
            <a:spLocks noGrp="1"/>
          </p:cNvSpPr>
          <p:nvPr>
            <p:ph type="sldNum" sz="quarter" idx="2"/>
          </p:nvPr>
        </p:nvSpPr>
        <p:spPr/>
        <p:txBody>
          <a:bodyPr/>
          <a:lstStyle/>
          <a:p>
            <a:fld id="{86CB4B4D-7CA3-9044-876B-883B54F8677D}" type="slidenum">
              <a:rPr lang="en-GB" smtClean="0"/>
              <a:t>32</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The ‘Nikhef default’ chat system: </a:t>
            </a:r>
            <a:r>
              <a:rPr lang="en-GB" dirty="0" err="1" smtClean="0"/>
              <a:t>mattermost</a:t>
            </a:r>
            <a:endParaRPr lang="en-GB" dirty="0"/>
          </a:p>
        </p:txBody>
      </p:sp>
    </p:spTree>
    <p:extLst>
      <p:ext uri="{BB962C8B-B14F-4D97-AF65-F5344CB8AC3E}">
        <p14:creationId xmlns:p14="http://schemas.microsoft.com/office/powerpoint/2010/main" val="3095216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33</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8" name="Text Placeholder 7"/>
          <p:cNvSpPr>
            <a:spLocks noGrp="1"/>
          </p:cNvSpPr>
          <p:nvPr>
            <p:ph type="body" sz="quarter" idx="15"/>
          </p:nvPr>
        </p:nvSpPr>
        <p:spPr/>
        <p:txBody>
          <a:bodyPr/>
          <a:lstStyle/>
          <a:p>
            <a:r>
              <a:rPr lang="en-GB" dirty="0" err="1" smtClean="0"/>
              <a:t>Mattermost</a:t>
            </a:r>
            <a:r>
              <a:rPr lang="en-GB" dirty="0" smtClean="0"/>
              <a:t> login dance (saves us € 36000 per year)</a:t>
            </a:r>
            <a:endParaRPr lang="en-GB" dirty="0"/>
          </a:p>
        </p:txBody>
      </p:sp>
      <p:sp>
        <p:nvSpPr>
          <p:cNvPr id="9" name="Text Placeholder 8"/>
          <p:cNvSpPr>
            <a:spLocks noGrp="1"/>
          </p:cNvSpPr>
          <p:nvPr>
            <p:ph type="body" sz="quarter" idx="16"/>
          </p:nvPr>
        </p:nvSpPr>
        <p:spPr/>
        <p:txBody>
          <a:bodyPr/>
          <a:lstStyle/>
          <a:p>
            <a:r>
              <a:rPr lang="en-GB" dirty="0">
                <a:hlinkClick r:id="rId2"/>
              </a:rPr>
              <a:t>https://</a:t>
            </a:r>
            <a:r>
              <a:rPr lang="en-GB" dirty="0" smtClean="0">
                <a:hlinkClick r:id="rId2"/>
              </a:rPr>
              <a:t>mattermost.nikhef.nl/</a:t>
            </a:r>
            <a:r>
              <a:rPr lang="en-GB" dirty="0" smtClean="0"/>
              <a:t> </a:t>
            </a:r>
            <a:endParaRPr lang="en-GB" dirty="0"/>
          </a:p>
        </p:txBody>
      </p:sp>
      <p:grpSp>
        <p:nvGrpSpPr>
          <p:cNvPr id="12" name="Group 11"/>
          <p:cNvGrpSpPr/>
          <p:nvPr/>
        </p:nvGrpSpPr>
        <p:grpSpPr>
          <a:xfrm>
            <a:off x="238125" y="770163"/>
            <a:ext cx="2259820" cy="3434927"/>
            <a:chOff x="238125" y="770163"/>
            <a:chExt cx="2259820" cy="3434927"/>
          </a:xfrm>
        </p:grpSpPr>
        <p:pic>
          <p:nvPicPr>
            <p:cNvPr id="10" name="Picture 9"/>
            <p:cNvPicPr>
              <a:picLocks noChangeAspect="1"/>
            </p:cNvPicPr>
            <p:nvPr/>
          </p:nvPicPr>
          <p:blipFill>
            <a:blip r:embed="rId3"/>
            <a:stretch>
              <a:fillRect/>
            </a:stretch>
          </p:blipFill>
          <p:spPr>
            <a:xfrm>
              <a:off x="238125" y="770163"/>
              <a:ext cx="2259820" cy="3434927"/>
            </a:xfrm>
            <a:prstGeom prst="rect">
              <a:avLst/>
            </a:prstGeom>
            <a:ln>
              <a:solidFill>
                <a:srgbClr val="6F2575"/>
              </a:solidFill>
            </a:ln>
          </p:spPr>
        </p:pic>
        <p:sp>
          <p:nvSpPr>
            <p:cNvPr id="11" name="Rectangle 10"/>
            <p:cNvSpPr/>
            <p:nvPr/>
          </p:nvSpPr>
          <p:spPr>
            <a:xfrm>
              <a:off x="251460" y="3840480"/>
              <a:ext cx="2125980" cy="289560"/>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5" name="Group 14"/>
          <p:cNvGrpSpPr/>
          <p:nvPr/>
        </p:nvGrpSpPr>
        <p:grpSpPr>
          <a:xfrm>
            <a:off x="2701842" y="776093"/>
            <a:ext cx="1695658" cy="3428998"/>
            <a:chOff x="2863574" y="776093"/>
            <a:chExt cx="1695658" cy="3428998"/>
          </a:xfrm>
        </p:grpSpPr>
        <p:pic>
          <p:nvPicPr>
            <p:cNvPr id="13" name="Picture 12"/>
            <p:cNvPicPr>
              <a:picLocks noChangeAspect="1"/>
            </p:cNvPicPr>
            <p:nvPr/>
          </p:nvPicPr>
          <p:blipFill>
            <a:blip r:embed="rId4"/>
            <a:stretch>
              <a:fillRect/>
            </a:stretch>
          </p:blipFill>
          <p:spPr>
            <a:xfrm>
              <a:off x="2863574" y="776093"/>
              <a:ext cx="1695658" cy="3428998"/>
            </a:xfrm>
            <a:prstGeom prst="rect">
              <a:avLst/>
            </a:prstGeom>
            <a:ln>
              <a:solidFill>
                <a:srgbClr val="6F2575"/>
              </a:solidFill>
            </a:ln>
          </p:spPr>
        </p:pic>
        <p:sp>
          <p:nvSpPr>
            <p:cNvPr id="14" name="Rectangle 13"/>
            <p:cNvSpPr/>
            <p:nvPr/>
          </p:nvSpPr>
          <p:spPr>
            <a:xfrm>
              <a:off x="3116580" y="3550920"/>
              <a:ext cx="1066800" cy="472440"/>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8" name="Group 17"/>
          <p:cNvGrpSpPr/>
          <p:nvPr/>
        </p:nvGrpSpPr>
        <p:grpSpPr>
          <a:xfrm>
            <a:off x="4572000" y="771790"/>
            <a:ext cx="3887008" cy="2318566"/>
            <a:chOff x="4812238" y="1328343"/>
            <a:chExt cx="3887008" cy="2318566"/>
          </a:xfrm>
        </p:grpSpPr>
        <p:pic>
          <p:nvPicPr>
            <p:cNvPr id="16" name="Picture 15"/>
            <p:cNvPicPr>
              <a:picLocks noChangeAspect="1"/>
            </p:cNvPicPr>
            <p:nvPr/>
          </p:nvPicPr>
          <p:blipFill>
            <a:blip r:embed="rId5"/>
            <a:stretch>
              <a:fillRect/>
            </a:stretch>
          </p:blipFill>
          <p:spPr>
            <a:xfrm>
              <a:off x="4812238" y="1328343"/>
              <a:ext cx="3887008" cy="2318566"/>
            </a:xfrm>
            <a:prstGeom prst="rect">
              <a:avLst/>
            </a:prstGeom>
            <a:ln>
              <a:solidFill>
                <a:srgbClr val="6F2575"/>
              </a:solidFill>
            </a:ln>
          </p:spPr>
        </p:pic>
        <p:sp>
          <p:nvSpPr>
            <p:cNvPr id="17" name="Rectangle 16"/>
            <p:cNvSpPr/>
            <p:nvPr/>
          </p:nvSpPr>
          <p:spPr>
            <a:xfrm>
              <a:off x="5204460" y="3174469"/>
              <a:ext cx="3200400" cy="231671"/>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9" name="Picture 18"/>
          <p:cNvPicPr>
            <a:picLocks noChangeAspect="1"/>
          </p:cNvPicPr>
          <p:nvPr/>
        </p:nvPicPr>
        <p:blipFill>
          <a:blip r:embed="rId6"/>
          <a:stretch>
            <a:fillRect/>
          </a:stretch>
        </p:blipFill>
        <p:spPr>
          <a:xfrm>
            <a:off x="6397317" y="2789885"/>
            <a:ext cx="1360291" cy="1003967"/>
          </a:xfrm>
          <a:prstGeom prst="rect">
            <a:avLst/>
          </a:prstGeom>
        </p:spPr>
      </p:pic>
      <p:pic>
        <p:nvPicPr>
          <p:cNvPr id="20" name="Picture 19"/>
          <p:cNvPicPr>
            <a:picLocks noChangeAspect="1"/>
          </p:cNvPicPr>
          <p:nvPr/>
        </p:nvPicPr>
        <p:blipFill>
          <a:blip r:embed="rId7"/>
          <a:stretch>
            <a:fillRect/>
          </a:stretch>
        </p:blipFill>
        <p:spPr>
          <a:xfrm>
            <a:off x="7070326" y="3308130"/>
            <a:ext cx="1835549" cy="986058"/>
          </a:xfrm>
          <a:prstGeom prst="rect">
            <a:avLst/>
          </a:prstGeom>
        </p:spPr>
      </p:pic>
    </p:spTree>
    <p:extLst>
      <p:ext uri="{BB962C8B-B14F-4D97-AF65-F5344CB8AC3E}">
        <p14:creationId xmlns:p14="http://schemas.microsoft.com/office/powerpoint/2010/main" val="484544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Collaborative services </a:t>
            </a:r>
            <a:br>
              <a:rPr lang="en-GB" dirty="0" smtClean="0"/>
            </a:br>
            <a:r>
              <a:rPr lang="en-GB" dirty="0" smtClean="0"/>
              <a:t>just to make folk happy</a:t>
            </a:r>
            <a:endParaRPr lang="en-GB" dirty="0"/>
          </a:p>
        </p:txBody>
      </p:sp>
      <p:sp>
        <p:nvSpPr>
          <p:cNvPr id="4" name="Footer Placeholder 3"/>
          <p:cNvSpPr>
            <a:spLocks noGrp="1"/>
          </p:cNvSpPr>
          <p:nvPr>
            <p:ph type="ftr" sz="quarter" idx="11"/>
          </p:nvPr>
        </p:nvSpPr>
        <p:spPr/>
        <p:txBody>
          <a:bodyPr/>
          <a:lstStyle/>
          <a:p>
            <a:r>
              <a:rPr lang="en-US" smtClean="0"/>
              <a:t>You, Your Laptop, and Somebody Else - Nikhef CC 2022</a:t>
            </a:r>
            <a:endParaRPr lang="nl-NL" dirty="0"/>
          </a:p>
        </p:txBody>
      </p:sp>
      <p:sp>
        <p:nvSpPr>
          <p:cNvPr id="10" name="Text Placeholder 9"/>
          <p:cNvSpPr>
            <a:spLocks noGrp="1"/>
          </p:cNvSpPr>
          <p:nvPr>
            <p:ph type="body" sz="quarter" idx="10"/>
          </p:nvPr>
        </p:nvSpPr>
        <p:spPr/>
        <p:txBody>
          <a:bodyPr/>
          <a:lstStyle/>
          <a:p>
            <a:r>
              <a:rPr lang="en-GB" dirty="0" smtClean="0"/>
              <a:t>surfspot.nl</a:t>
            </a:r>
          </a:p>
          <a:p>
            <a:r>
              <a:rPr lang="en-GB" dirty="0" smtClean="0"/>
              <a:t>edu.nl - when typing becomes too much</a:t>
            </a:r>
          </a:p>
          <a:p>
            <a:r>
              <a:rPr lang="en-GB" dirty="0" err="1" smtClean="0"/>
              <a:t>eva</a:t>
            </a:r>
            <a:r>
              <a:rPr lang="en-GB" dirty="0"/>
              <a:t> </a:t>
            </a:r>
            <a:r>
              <a:rPr lang="en-GB" dirty="0" smtClean="0"/>
              <a:t>- </a:t>
            </a:r>
            <a:r>
              <a:rPr lang="en-GB" dirty="0" err="1" smtClean="0"/>
              <a:t>eduroam</a:t>
            </a:r>
            <a:r>
              <a:rPr lang="en-GB" dirty="0" smtClean="0"/>
              <a:t> Visitor Access </a:t>
            </a:r>
          </a:p>
          <a:p>
            <a:r>
              <a:rPr lang="en-GB" dirty="0" err="1" smtClean="0"/>
              <a:t>cern</a:t>
            </a:r>
            <a:r>
              <a:rPr lang="en-GB" dirty="0" smtClean="0"/>
              <a:t> login - for ‘medium-assurance’ services like </a:t>
            </a:r>
            <a:r>
              <a:rPr lang="en-GB" dirty="0" err="1" smtClean="0"/>
              <a:t>Indico</a:t>
            </a:r>
            <a:endParaRPr lang="en-GB" dirty="0" smtClean="0"/>
          </a:p>
          <a:p>
            <a:r>
              <a:rPr lang="en-GB" dirty="0" smtClean="0"/>
              <a:t>… and many more federated things, from IWGN to …</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34</a:t>
            </a:fld>
            <a:endParaRPr lang="en-GB"/>
          </a:p>
        </p:txBody>
      </p:sp>
    </p:spTree>
    <p:extLst>
      <p:ext uri="{BB962C8B-B14F-4D97-AF65-F5344CB8AC3E}">
        <p14:creationId xmlns:p14="http://schemas.microsoft.com/office/powerpoint/2010/main" val="3798061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
          </p:nvPr>
        </p:nvSpPr>
        <p:spPr/>
        <p:txBody>
          <a:bodyPr/>
          <a:lstStyle/>
          <a:p>
            <a:fld id="{86CB4B4D-7CA3-9044-876B-883B54F8677D}" type="slidenum">
              <a:rPr lang="en-GB" smtClean="0"/>
              <a:t>35</a:t>
            </a:fld>
            <a:endParaRPr lang="en-GB"/>
          </a:p>
        </p:txBody>
      </p:sp>
      <p:sp>
        <p:nvSpPr>
          <p:cNvPr id="3" name="Footer Placeholder 2"/>
          <p:cNvSpPr>
            <a:spLocks noGrp="1"/>
          </p:cNvSpPr>
          <p:nvPr>
            <p:ph type="ftr" sz="quarter" idx="3"/>
          </p:nvPr>
        </p:nvSpPr>
        <p:spPr/>
        <p:txBody>
          <a:bodyPr/>
          <a:lstStyle/>
          <a:p>
            <a:r>
              <a:rPr lang="en-US" smtClean="0"/>
              <a:t>You, Your Laptop, and Somebody Else - Nikhef CC 2022</a:t>
            </a:r>
            <a:endParaRPr lang="nl-NL" dirty="0"/>
          </a:p>
        </p:txBody>
      </p:sp>
      <p:sp>
        <p:nvSpPr>
          <p:cNvPr id="7" name="Text Placeholder 6"/>
          <p:cNvSpPr>
            <a:spLocks noGrp="1"/>
          </p:cNvSpPr>
          <p:nvPr>
            <p:ph type="body" sz="quarter" idx="15"/>
          </p:nvPr>
        </p:nvSpPr>
        <p:spPr/>
        <p:txBody>
          <a:bodyPr/>
          <a:lstStyle/>
          <a:p>
            <a:r>
              <a:rPr lang="en-US" dirty="0" smtClean="0"/>
              <a:t>Cheap or free software and hardware … </a:t>
            </a:r>
            <a:r>
              <a:rPr lang="en-US" dirty="0" err="1" smtClean="0"/>
              <a:t>SURFspot</a:t>
            </a:r>
            <a:endParaRPr lang="en-GB" dirty="0"/>
          </a:p>
        </p:txBody>
      </p:sp>
      <p:sp>
        <p:nvSpPr>
          <p:cNvPr id="8" name="Text Placeholder 7"/>
          <p:cNvSpPr>
            <a:spLocks noGrp="1"/>
          </p:cNvSpPr>
          <p:nvPr>
            <p:ph type="body" sz="quarter" idx="16"/>
          </p:nvPr>
        </p:nvSpPr>
        <p:spPr/>
        <p:txBody>
          <a:bodyPr/>
          <a:lstStyle/>
          <a:p>
            <a:r>
              <a:rPr lang="en-US" dirty="0">
                <a:hlinkClick r:id="rId2"/>
              </a:rPr>
              <a:t>https://</a:t>
            </a:r>
            <a:r>
              <a:rPr lang="en-US" dirty="0" smtClean="0">
                <a:hlinkClick r:id="rId2"/>
              </a:rPr>
              <a:t>surfspot.nl/</a:t>
            </a:r>
            <a:r>
              <a:rPr lang="en-US" dirty="0" smtClean="0"/>
              <a:t> </a:t>
            </a:r>
            <a:endParaRPr lang="en-GB" dirty="0"/>
          </a:p>
        </p:txBody>
      </p:sp>
      <p:pic>
        <p:nvPicPr>
          <p:cNvPr id="9" name="Picture 8"/>
          <p:cNvPicPr>
            <a:picLocks noChangeAspect="1"/>
          </p:cNvPicPr>
          <p:nvPr/>
        </p:nvPicPr>
        <p:blipFill>
          <a:blip r:embed="rId3"/>
          <a:stretch>
            <a:fillRect/>
          </a:stretch>
        </p:blipFill>
        <p:spPr>
          <a:xfrm>
            <a:off x="1722120" y="784773"/>
            <a:ext cx="5650160" cy="3542979"/>
          </a:xfrm>
          <a:prstGeom prst="rect">
            <a:avLst/>
          </a:prstGeom>
        </p:spPr>
      </p:pic>
    </p:spTree>
    <p:extLst>
      <p:ext uri="{BB962C8B-B14F-4D97-AF65-F5344CB8AC3E}">
        <p14:creationId xmlns:p14="http://schemas.microsoft.com/office/powerpoint/2010/main" val="26122891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p:txBody>
          <a:bodyPr/>
          <a:lstStyle/>
          <a:p>
            <a:r>
              <a:rPr lang="en-GB" sz="1800" dirty="0" smtClean="0"/>
              <a:t>For short messages on mastodon, or for persistent </a:t>
            </a:r>
            <a:br>
              <a:rPr lang="en-GB" sz="1800" dirty="0" smtClean="0"/>
            </a:br>
            <a:r>
              <a:rPr lang="en-GB" sz="1800" dirty="0" smtClean="0"/>
              <a:t>URLs to (changing) destinations</a:t>
            </a:r>
          </a:p>
          <a:p>
            <a:endParaRPr lang="en-GB" sz="800" dirty="0" smtClean="0"/>
          </a:p>
          <a:p>
            <a:pPr algn="ctr"/>
            <a:r>
              <a:rPr lang="en-GB" b="1" dirty="0" smtClean="0">
                <a:hlinkClick r:id="rId2"/>
              </a:rPr>
              <a:t>https://edu.nl/</a:t>
            </a:r>
            <a:endParaRPr lang="en-GB" b="1" dirty="0" smtClean="0"/>
          </a:p>
          <a:p>
            <a:endParaRPr lang="en-GB" sz="800" dirty="0"/>
          </a:p>
          <a:p>
            <a:pPr marL="285750" indent="-285750">
              <a:buFont typeface="Arial" panose="020B0604020202020204" pitchFamily="34" charset="0"/>
              <a:buChar char="•"/>
            </a:pPr>
            <a:r>
              <a:rPr lang="en-GB" sz="1800" dirty="0" smtClean="0"/>
              <a:t>tracking-free short links</a:t>
            </a:r>
          </a:p>
          <a:p>
            <a:pPr marL="285750" indent="-285750">
              <a:buFont typeface="Arial" panose="020B0604020202020204" pitchFamily="34" charset="0"/>
              <a:buChar char="•"/>
            </a:pPr>
            <a:r>
              <a:rPr lang="en-GB" sz="1800" dirty="0" smtClean="0"/>
              <a:t>can change after creating the shortcut</a:t>
            </a:r>
          </a:p>
          <a:p>
            <a:pPr marL="285750" indent="-285750">
              <a:buFont typeface="Arial" panose="020B0604020202020204" pitchFamily="34" charset="0"/>
              <a:buChar char="•"/>
            </a:pPr>
            <a:r>
              <a:rPr lang="en-GB" sz="1800" dirty="0" smtClean="0"/>
              <a:t>get high-level statistics</a:t>
            </a:r>
          </a:p>
          <a:p>
            <a:pPr marL="285750" indent="-285750">
              <a:buFont typeface="Arial" panose="020B0604020202020204" pitchFamily="34" charset="0"/>
              <a:buChar char="•"/>
            </a:pPr>
            <a:r>
              <a:rPr lang="en-GB" sz="1800" dirty="0" smtClean="0"/>
              <a:t>save fingers and characters on (social) media</a:t>
            </a:r>
          </a:p>
          <a:p>
            <a:pPr marL="285750" indent="-285750">
              <a:buFont typeface="Arial" panose="020B0604020202020204" pitchFamily="34" charset="0"/>
              <a:buChar char="•"/>
            </a:pPr>
            <a:endParaRPr lang="en-GB" sz="1800" dirty="0" smtClean="0"/>
          </a:p>
        </p:txBody>
      </p:sp>
      <p:sp>
        <p:nvSpPr>
          <p:cNvPr id="5" name="Slide Number Placeholder 4"/>
          <p:cNvSpPr>
            <a:spLocks noGrp="1"/>
          </p:cNvSpPr>
          <p:nvPr>
            <p:ph type="sldNum" sz="quarter" idx="2"/>
          </p:nvPr>
        </p:nvSpPr>
        <p:spPr/>
        <p:txBody>
          <a:bodyPr/>
          <a:lstStyle/>
          <a:p>
            <a:fld id="{86CB4B4D-7CA3-9044-876B-883B54F8677D}" type="slidenum">
              <a:rPr lang="en-GB" smtClean="0"/>
              <a:t>36</a:t>
            </a:fld>
            <a:endParaRPr lang="en-GB"/>
          </a:p>
        </p:txBody>
      </p:sp>
      <p:sp>
        <p:nvSpPr>
          <p:cNvPr id="7" name="Text Placeholder 6"/>
          <p:cNvSpPr>
            <a:spLocks noGrp="1"/>
          </p:cNvSpPr>
          <p:nvPr>
            <p:ph type="body" sz="quarter" idx="15"/>
          </p:nvPr>
        </p:nvSpPr>
        <p:spPr/>
        <p:txBody>
          <a:bodyPr/>
          <a:lstStyle/>
          <a:p>
            <a:r>
              <a:rPr lang="en-GB" dirty="0" smtClean="0"/>
              <a:t>Being kind to your colleagues’ fingers</a:t>
            </a:r>
            <a:endParaRPr lang="en-GB" dirty="0"/>
          </a:p>
        </p:txBody>
      </p:sp>
      <p:sp>
        <p:nvSpPr>
          <p:cNvPr id="8" name="Text Placeholder 7"/>
          <p:cNvSpPr>
            <a:spLocks noGrp="1"/>
          </p:cNvSpPr>
          <p:nvPr>
            <p:ph type="body" sz="quarter" idx="16"/>
          </p:nvPr>
        </p:nvSpPr>
        <p:spPr/>
        <p:txBody>
          <a:bodyPr/>
          <a:lstStyle/>
          <a:p>
            <a:r>
              <a:rPr lang="en-GB" dirty="0" smtClean="0"/>
              <a:t>Note: </a:t>
            </a:r>
            <a:r>
              <a:rPr lang="en-GB" dirty="0" err="1" smtClean="0"/>
              <a:t>bitly</a:t>
            </a:r>
            <a:r>
              <a:rPr lang="en-GB" dirty="0" smtClean="0"/>
              <a:t> and others rely on click tracking behaviour and collect lots of data from visitors, abusing your friends. And only works with JavaScript. Edu.nl is ad-free as well</a:t>
            </a:r>
            <a:endParaRPr lang="en-GB" dirty="0"/>
          </a:p>
        </p:txBody>
      </p:sp>
      <p:sp>
        <p:nvSpPr>
          <p:cNvPr id="3" name="Footer Placeholder 2"/>
          <p:cNvSpPr>
            <a:spLocks noGrp="1"/>
          </p:cNvSpPr>
          <p:nvPr>
            <p:ph type="ftr" sz="quarter" idx="4294967295"/>
          </p:nvPr>
        </p:nvSpPr>
        <p:spPr>
          <a:xfrm>
            <a:off x="0" y="4606925"/>
            <a:ext cx="6318250" cy="501650"/>
          </a:xfrm>
        </p:spPr>
        <p:txBody>
          <a:bodyPr/>
          <a:lstStyle/>
          <a:p>
            <a:r>
              <a:rPr lang="en-US" smtClean="0"/>
              <a:t>You, Your Laptop, and Somebody Else - Nikhef CC 2022</a:t>
            </a:r>
            <a:endParaRPr lang="nl-NL" dirty="0"/>
          </a:p>
        </p:txBody>
      </p:sp>
      <p:pic>
        <p:nvPicPr>
          <p:cNvPr id="9" name="Picture 8"/>
          <p:cNvPicPr>
            <a:picLocks noChangeAspect="1"/>
          </p:cNvPicPr>
          <p:nvPr/>
        </p:nvPicPr>
        <p:blipFill>
          <a:blip r:embed="rId3"/>
          <a:stretch>
            <a:fillRect/>
          </a:stretch>
        </p:blipFill>
        <p:spPr>
          <a:xfrm>
            <a:off x="1207981" y="3316191"/>
            <a:ext cx="6723313" cy="880014"/>
          </a:xfrm>
          <a:prstGeom prst="rect">
            <a:avLst/>
          </a:prstGeom>
        </p:spPr>
      </p:pic>
      <p:pic>
        <p:nvPicPr>
          <p:cNvPr id="10" name="Picture 9"/>
          <p:cNvPicPr>
            <a:picLocks noChangeAspect="1"/>
          </p:cNvPicPr>
          <p:nvPr/>
        </p:nvPicPr>
        <p:blipFill>
          <a:blip r:embed="rId4"/>
          <a:stretch>
            <a:fillRect/>
          </a:stretch>
        </p:blipFill>
        <p:spPr>
          <a:xfrm>
            <a:off x="6203385" y="238125"/>
            <a:ext cx="2702490" cy="2506749"/>
          </a:xfrm>
          <a:prstGeom prst="rect">
            <a:avLst/>
          </a:prstGeom>
        </p:spPr>
      </p:pic>
    </p:spTree>
    <p:extLst>
      <p:ext uri="{BB962C8B-B14F-4D97-AF65-F5344CB8AC3E}">
        <p14:creationId xmlns:p14="http://schemas.microsoft.com/office/powerpoint/2010/main" val="2970372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US" sz="1800" dirty="0" smtClean="0"/>
              <a:t>“</a:t>
            </a:r>
            <a:r>
              <a:rPr lang="en-US" sz="1800" dirty="0" err="1" smtClean="0"/>
              <a:t>eduroam</a:t>
            </a:r>
            <a:r>
              <a:rPr lang="en-US" sz="1800" dirty="0" smtClean="0"/>
              <a:t> </a:t>
            </a:r>
            <a:r>
              <a:rPr lang="en-US" sz="1800" dirty="0"/>
              <a:t>Visitor Access enables higher education and research institute visitors to access the secure and trusted </a:t>
            </a:r>
            <a:r>
              <a:rPr lang="en-US" sz="1800" dirty="0" err="1"/>
              <a:t>eduroam</a:t>
            </a:r>
            <a:r>
              <a:rPr lang="en-US" sz="1800" dirty="0"/>
              <a:t> Wi-Fi network. </a:t>
            </a:r>
            <a:r>
              <a:rPr lang="en-US" sz="1800" dirty="0" smtClean="0"/>
              <a:t>The </a:t>
            </a:r>
            <a:r>
              <a:rPr lang="en-US" sz="1800" dirty="0"/>
              <a:t>service can provide temporary access to the </a:t>
            </a:r>
            <a:r>
              <a:rPr lang="en-US" sz="1800" dirty="0" err="1"/>
              <a:t>eduroam</a:t>
            </a:r>
            <a:r>
              <a:rPr lang="en-US" sz="1800" dirty="0"/>
              <a:t> network on a simple and suitable manner</a:t>
            </a:r>
            <a:r>
              <a:rPr lang="en-US" sz="1800" dirty="0" smtClean="0"/>
              <a:t>.”</a:t>
            </a:r>
          </a:p>
          <a:p>
            <a:endParaRPr lang="en-US" sz="1800" dirty="0" smtClean="0"/>
          </a:p>
          <a:p>
            <a:pPr algn="ctr"/>
            <a:r>
              <a:rPr lang="en-GB" sz="1800" b="1" dirty="0">
                <a:hlinkClick r:id="rId2"/>
              </a:rPr>
              <a:t>https://eva.eduroam.nl/en</a:t>
            </a:r>
            <a:r>
              <a:rPr lang="en-GB" sz="1800" b="1" dirty="0" smtClean="0">
                <a:hlinkClick r:id="rId2"/>
              </a:rPr>
              <a:t>/</a:t>
            </a:r>
            <a:endParaRPr lang="en-GB" sz="1800" b="1" dirty="0" smtClean="0"/>
          </a:p>
          <a:p>
            <a:endParaRPr lang="en-GB" sz="1600" dirty="0"/>
          </a:p>
          <a:p>
            <a:pPr marL="342900" indent="-342900">
              <a:buFont typeface="Arial" panose="020B0604020202020204" pitchFamily="34" charset="0"/>
              <a:buChar char="•"/>
            </a:pPr>
            <a:r>
              <a:rPr lang="en-GB" sz="1600" dirty="0" smtClean="0"/>
              <a:t>you get one, or a range, of temporary </a:t>
            </a:r>
            <a:r>
              <a:rPr lang="en-GB" sz="1600" dirty="0"/>
              <a:t>accounts </a:t>
            </a:r>
            <a:r>
              <a:rPr lang="en-GB" sz="1600" dirty="0" smtClean="0"/>
              <a:t>(</a:t>
            </a:r>
            <a:r>
              <a:rPr lang="en-GB" sz="1600" dirty="0" err="1" smtClean="0"/>
              <a:t>lile</a:t>
            </a:r>
            <a:r>
              <a:rPr lang="en-GB" sz="1600" dirty="0" smtClean="0"/>
              <a:t> “awfcu@edu.nl”)</a:t>
            </a:r>
          </a:p>
          <a:p>
            <a:pPr marL="342900" indent="-342900">
              <a:buFont typeface="Arial" panose="020B0604020202020204" pitchFamily="34" charset="0"/>
              <a:buChar char="•"/>
            </a:pPr>
            <a:r>
              <a:rPr lang="en-GB" sz="1600" dirty="0" smtClean="0"/>
              <a:t>identified by email (kind-of a recursive loop), or SMS on their mobile </a:t>
            </a:r>
          </a:p>
          <a:p>
            <a:pPr marL="342900" indent="-342900">
              <a:buFont typeface="Arial" panose="020B0604020202020204" pitchFamily="34" charset="0"/>
              <a:buChar char="•"/>
            </a:pPr>
            <a:r>
              <a:rPr lang="en-GB" sz="1600" dirty="0" smtClean="0"/>
              <a:t>by default: 10 visitors per Nikhef user at a time, max. 9 days validity</a:t>
            </a:r>
          </a:p>
          <a:p>
            <a:pPr marL="342900" indent="-342900">
              <a:buFont typeface="Arial" panose="020B0604020202020204" pitchFamily="34" charset="0"/>
              <a:buChar char="•"/>
            </a:pPr>
            <a:r>
              <a:rPr lang="en-GB" sz="1600" dirty="0" smtClean="0"/>
              <a:t>need more? ask the helpdesk to enable it for your</a:t>
            </a:r>
          </a:p>
          <a:p>
            <a:pPr marL="342900" indent="-342900">
              <a:buFont typeface="Arial" panose="020B0604020202020204" pitchFamily="34" charset="0"/>
              <a:buChar char="•"/>
            </a:pPr>
            <a:r>
              <a:rPr lang="en-GB" sz="1600" dirty="0" smtClean="0"/>
              <a:t>our secretariat can create large (600 people) events</a:t>
            </a:r>
          </a:p>
          <a:p>
            <a:pPr marL="342900" indent="-342900">
              <a:buFont typeface="Arial" panose="020B0604020202020204" pitchFamily="34" charset="0"/>
              <a:buChar char="•"/>
            </a:pPr>
            <a:r>
              <a:rPr lang="en-GB" sz="1600" dirty="0" smtClean="0"/>
              <a:t>also useful for temporary ‘loan’ laptops or other non-personal devices when off-site</a:t>
            </a:r>
          </a:p>
          <a:p>
            <a:pPr marL="342900" indent="-342900">
              <a:buFont typeface="Arial" panose="020B0604020202020204" pitchFamily="34" charset="0"/>
              <a:buChar char="•"/>
            </a:pPr>
            <a:r>
              <a:rPr lang="en-GB" sz="1600" dirty="0" smtClean="0"/>
              <a:t>federated service through </a:t>
            </a:r>
            <a:r>
              <a:rPr lang="en-GB" sz="1600" dirty="0" err="1" smtClean="0"/>
              <a:t>SURFconext</a:t>
            </a:r>
            <a:r>
              <a:rPr lang="en-GB" sz="1600" dirty="0" smtClean="0"/>
              <a:t> </a:t>
            </a:r>
            <a:endParaRPr lang="en-GB" sz="1600" dirty="0"/>
          </a:p>
        </p:txBody>
      </p:sp>
      <p:sp>
        <p:nvSpPr>
          <p:cNvPr id="3" name="Slide Number Placeholder 2"/>
          <p:cNvSpPr>
            <a:spLocks noGrp="1"/>
          </p:cNvSpPr>
          <p:nvPr>
            <p:ph type="sldNum" sz="quarter" idx="2"/>
          </p:nvPr>
        </p:nvSpPr>
        <p:spPr/>
        <p:txBody>
          <a:bodyPr/>
          <a:lstStyle/>
          <a:p>
            <a:fld id="{86CB4B4D-7CA3-9044-876B-883B54F8677D}" type="slidenum">
              <a:rPr lang="en-GB" smtClean="0"/>
              <a:t>37</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err="1" smtClean="0"/>
              <a:t>eduroam</a:t>
            </a:r>
            <a:r>
              <a:rPr lang="en-GB" dirty="0" smtClean="0"/>
              <a:t> visitor access – gets you instant popularity</a:t>
            </a:r>
            <a:endParaRPr lang="en-GB" dirty="0"/>
          </a:p>
        </p:txBody>
      </p:sp>
      <p:sp>
        <p:nvSpPr>
          <p:cNvPr id="6" name="Text Placeholder 5"/>
          <p:cNvSpPr>
            <a:spLocks noGrp="1"/>
          </p:cNvSpPr>
          <p:nvPr>
            <p:ph type="body" sz="quarter" idx="16"/>
          </p:nvPr>
        </p:nvSpPr>
        <p:spPr/>
        <p:txBody>
          <a:bodyPr/>
          <a:lstStyle/>
          <a:p>
            <a:endParaRPr lang="en-GB" dirty="0"/>
          </a:p>
        </p:txBody>
      </p:sp>
    </p:spTree>
    <p:extLst>
      <p:ext uri="{BB962C8B-B14F-4D97-AF65-F5344CB8AC3E}">
        <p14:creationId xmlns:p14="http://schemas.microsoft.com/office/powerpoint/2010/main" val="727243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38</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pic>
        <p:nvPicPr>
          <p:cNvPr id="10" name="Picture 9"/>
          <p:cNvPicPr>
            <a:picLocks noChangeAspect="1"/>
          </p:cNvPicPr>
          <p:nvPr/>
        </p:nvPicPr>
        <p:blipFill>
          <a:blip r:embed="rId2"/>
          <a:stretch>
            <a:fillRect/>
          </a:stretch>
        </p:blipFill>
        <p:spPr>
          <a:xfrm>
            <a:off x="344799" y="179813"/>
            <a:ext cx="8560763" cy="4188147"/>
          </a:xfrm>
          <a:prstGeom prst="rect">
            <a:avLst/>
          </a:prstGeom>
        </p:spPr>
      </p:pic>
    </p:spTree>
    <p:extLst>
      <p:ext uri="{BB962C8B-B14F-4D97-AF65-F5344CB8AC3E}">
        <p14:creationId xmlns:p14="http://schemas.microsoft.com/office/powerpoint/2010/main" val="124023078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7164" y="1441270"/>
            <a:ext cx="8667751" cy="1858677"/>
          </a:xfrm>
          <a:prstGeom prst="rect">
            <a:avLst/>
          </a:prstGeom>
          <a:ln>
            <a:solidFill>
              <a:srgbClr val="6F2575"/>
            </a:solidFill>
          </a:ln>
        </p:spPr>
      </p:pic>
      <p:sp>
        <p:nvSpPr>
          <p:cNvPr id="3" name="Slide Number Placeholder 2"/>
          <p:cNvSpPr>
            <a:spLocks noGrp="1"/>
          </p:cNvSpPr>
          <p:nvPr>
            <p:ph type="sldNum" sz="quarter" idx="2"/>
          </p:nvPr>
        </p:nvSpPr>
        <p:spPr/>
        <p:txBody>
          <a:bodyPr/>
          <a:lstStyle/>
          <a:p>
            <a:fld id="{86CB4B4D-7CA3-9044-876B-883B54F8677D}" type="slidenum">
              <a:rPr lang="en-GB" smtClean="0"/>
              <a:t>39</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the recipient gets a mail or text message</a:t>
            </a:r>
            <a:endParaRPr lang="en-GB" dirty="0"/>
          </a:p>
        </p:txBody>
      </p:sp>
      <p:sp>
        <p:nvSpPr>
          <p:cNvPr id="6" name="Text Placeholder 5"/>
          <p:cNvSpPr>
            <a:spLocks noGrp="1"/>
          </p:cNvSpPr>
          <p:nvPr>
            <p:ph type="body" sz="quarter" idx="16"/>
          </p:nvPr>
        </p:nvSpPr>
        <p:spPr/>
        <p:txBody>
          <a:bodyPr/>
          <a:lstStyle/>
          <a:p>
            <a:endParaRPr lang="en-GB"/>
          </a:p>
        </p:txBody>
      </p:sp>
    </p:spTree>
    <p:extLst>
      <p:ext uri="{BB962C8B-B14F-4D97-AF65-F5344CB8AC3E}">
        <p14:creationId xmlns:p14="http://schemas.microsoft.com/office/powerpoint/2010/main" val="2883002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297815" y="634098"/>
            <a:ext cx="2100245" cy="1363167"/>
          </a:xfrm>
          <a:prstGeom prst="rect">
            <a:avLst/>
          </a:prstGeom>
        </p:spPr>
      </p:pic>
      <p:pic>
        <p:nvPicPr>
          <p:cNvPr id="13" name="Picture 12"/>
          <p:cNvPicPr>
            <a:picLocks noChangeAspect="1"/>
          </p:cNvPicPr>
          <p:nvPr/>
        </p:nvPicPr>
        <p:blipFill>
          <a:blip r:embed="rId3"/>
          <a:stretch>
            <a:fillRect/>
          </a:stretch>
        </p:blipFill>
        <p:spPr>
          <a:xfrm>
            <a:off x="381851" y="1368979"/>
            <a:ext cx="1938713" cy="2943106"/>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GB" smtClean="0"/>
              <a:t>4</a:t>
            </a:fld>
            <a:endParaRPr lang="en-GB"/>
          </a:p>
        </p:txBody>
      </p:sp>
      <p:sp>
        <p:nvSpPr>
          <p:cNvPr id="5" name="Footer Placeholder 4"/>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Services for collaboration</a:t>
            </a:r>
            <a:endParaRPr lang="en-GB" dirty="0"/>
          </a:p>
        </p:txBody>
      </p:sp>
      <p:pic>
        <p:nvPicPr>
          <p:cNvPr id="6" name="Picture 5"/>
          <p:cNvPicPr>
            <a:picLocks noChangeAspect="1"/>
          </p:cNvPicPr>
          <p:nvPr/>
        </p:nvPicPr>
        <p:blipFill>
          <a:blip r:embed="rId4"/>
          <a:stretch>
            <a:fillRect/>
          </a:stretch>
        </p:blipFill>
        <p:spPr>
          <a:xfrm>
            <a:off x="600339" y="1769743"/>
            <a:ext cx="2842404" cy="1976721"/>
          </a:xfrm>
          <a:prstGeom prst="rect">
            <a:avLst/>
          </a:prstGeom>
        </p:spPr>
      </p:pic>
      <p:pic>
        <p:nvPicPr>
          <p:cNvPr id="7" name="Picture 6"/>
          <p:cNvPicPr>
            <a:picLocks noChangeAspect="1"/>
          </p:cNvPicPr>
          <p:nvPr/>
        </p:nvPicPr>
        <p:blipFill>
          <a:blip r:embed="rId5"/>
          <a:stretch>
            <a:fillRect/>
          </a:stretch>
        </p:blipFill>
        <p:spPr>
          <a:xfrm>
            <a:off x="1645920" y="3005313"/>
            <a:ext cx="2513225" cy="1171579"/>
          </a:xfrm>
          <a:prstGeom prst="rect">
            <a:avLst/>
          </a:prstGeom>
        </p:spPr>
      </p:pic>
      <p:pic>
        <p:nvPicPr>
          <p:cNvPr id="8" name="Picture 7"/>
          <p:cNvPicPr>
            <a:picLocks noChangeAspect="1"/>
          </p:cNvPicPr>
          <p:nvPr/>
        </p:nvPicPr>
        <p:blipFill>
          <a:blip r:embed="rId6"/>
          <a:stretch>
            <a:fillRect/>
          </a:stretch>
        </p:blipFill>
        <p:spPr>
          <a:xfrm>
            <a:off x="2731515" y="1408292"/>
            <a:ext cx="2855260" cy="1432240"/>
          </a:xfrm>
          <a:prstGeom prst="rect">
            <a:avLst/>
          </a:prstGeom>
        </p:spPr>
      </p:pic>
      <p:pic>
        <p:nvPicPr>
          <p:cNvPr id="10" name="Picture 9"/>
          <p:cNvPicPr>
            <a:picLocks noChangeAspect="1"/>
          </p:cNvPicPr>
          <p:nvPr/>
        </p:nvPicPr>
        <p:blipFill>
          <a:blip r:embed="rId7"/>
          <a:stretch>
            <a:fillRect/>
          </a:stretch>
        </p:blipFill>
        <p:spPr>
          <a:xfrm>
            <a:off x="5061755" y="1934701"/>
            <a:ext cx="3511145" cy="2542294"/>
          </a:xfrm>
          <a:prstGeom prst="rect">
            <a:avLst/>
          </a:prstGeom>
        </p:spPr>
      </p:pic>
      <p:pic>
        <p:nvPicPr>
          <p:cNvPr id="11" name="Picture 10"/>
          <p:cNvPicPr>
            <a:picLocks noChangeAspect="1"/>
          </p:cNvPicPr>
          <p:nvPr/>
        </p:nvPicPr>
        <p:blipFill>
          <a:blip r:embed="rId8"/>
          <a:stretch>
            <a:fillRect/>
          </a:stretch>
        </p:blipFill>
        <p:spPr>
          <a:xfrm>
            <a:off x="4010715" y="3521668"/>
            <a:ext cx="2574201" cy="1249521"/>
          </a:xfrm>
          <a:prstGeom prst="rect">
            <a:avLst/>
          </a:prstGeom>
          <a:ln>
            <a:solidFill>
              <a:srgbClr val="6F2575"/>
            </a:solidFill>
          </a:ln>
        </p:spPr>
      </p:pic>
      <p:pic>
        <p:nvPicPr>
          <p:cNvPr id="12" name="Picture 11"/>
          <p:cNvPicPr>
            <a:picLocks noChangeAspect="1"/>
          </p:cNvPicPr>
          <p:nvPr/>
        </p:nvPicPr>
        <p:blipFill>
          <a:blip r:embed="rId9"/>
          <a:stretch>
            <a:fillRect/>
          </a:stretch>
        </p:blipFill>
        <p:spPr>
          <a:xfrm>
            <a:off x="6484741" y="638235"/>
            <a:ext cx="2421134" cy="2038043"/>
          </a:xfrm>
          <a:prstGeom prst="rect">
            <a:avLst/>
          </a:prstGeom>
        </p:spPr>
      </p:pic>
      <p:pic>
        <p:nvPicPr>
          <p:cNvPr id="9" name="Picture 8"/>
          <p:cNvPicPr>
            <a:picLocks noChangeAspect="1"/>
          </p:cNvPicPr>
          <p:nvPr/>
        </p:nvPicPr>
        <p:blipFill>
          <a:blip r:embed="rId10"/>
          <a:stretch>
            <a:fillRect/>
          </a:stretch>
        </p:blipFill>
        <p:spPr>
          <a:xfrm>
            <a:off x="2984983" y="2272510"/>
            <a:ext cx="2868200" cy="1229229"/>
          </a:xfrm>
          <a:prstGeom prst="rect">
            <a:avLst/>
          </a:prstGeom>
        </p:spPr>
      </p:pic>
    </p:spTree>
    <p:extLst>
      <p:ext uri="{BB962C8B-B14F-4D97-AF65-F5344CB8AC3E}">
        <p14:creationId xmlns:p14="http://schemas.microsoft.com/office/powerpoint/2010/main" val="672701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967797"/>
            <a:ext cx="8669759" cy="366138"/>
          </a:xfrm>
        </p:spPr>
        <p:txBody>
          <a:bodyPr/>
          <a:lstStyle/>
          <a:p>
            <a:r>
              <a:rPr lang="en-GB" sz="1800" dirty="0" smtClean="0"/>
              <a:t>For CERN services at assurance level ‘4’ (e.g. </a:t>
            </a:r>
            <a:r>
              <a:rPr lang="en-GB" sz="1800" dirty="0" err="1" smtClean="0"/>
              <a:t>Indico</a:t>
            </a:r>
            <a:r>
              <a:rPr lang="en-GB" sz="1800" dirty="0" smtClean="0"/>
              <a:t>), you can use Nikhef SSO login</a:t>
            </a:r>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40</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CERN SSO proxy</a:t>
            </a:r>
            <a:endParaRPr lang="en-GB" dirty="0"/>
          </a:p>
        </p:txBody>
      </p:sp>
      <p:sp>
        <p:nvSpPr>
          <p:cNvPr id="6" name="Text Placeholder 5"/>
          <p:cNvSpPr>
            <a:spLocks noGrp="1"/>
          </p:cNvSpPr>
          <p:nvPr>
            <p:ph type="body" sz="quarter" idx="16"/>
          </p:nvPr>
        </p:nvSpPr>
        <p:spPr/>
        <p:txBody>
          <a:bodyPr/>
          <a:lstStyle/>
          <a:p>
            <a:endParaRPr lang="en-GB"/>
          </a:p>
        </p:txBody>
      </p:sp>
      <p:pic>
        <p:nvPicPr>
          <p:cNvPr id="7" name="Picture 6"/>
          <p:cNvPicPr>
            <a:picLocks noChangeAspect="1"/>
          </p:cNvPicPr>
          <p:nvPr/>
        </p:nvPicPr>
        <p:blipFill>
          <a:blip r:embed="rId2"/>
          <a:stretch>
            <a:fillRect/>
          </a:stretch>
        </p:blipFill>
        <p:spPr>
          <a:xfrm>
            <a:off x="822960" y="1333935"/>
            <a:ext cx="3090386" cy="2449910"/>
          </a:xfrm>
          <a:prstGeom prst="rect">
            <a:avLst/>
          </a:prstGeom>
        </p:spPr>
      </p:pic>
      <p:sp>
        <p:nvSpPr>
          <p:cNvPr id="8" name="Text Placeholder 1"/>
          <p:cNvSpPr txBox="1">
            <a:spLocks/>
          </p:cNvSpPr>
          <p:nvPr/>
        </p:nvSpPr>
        <p:spPr>
          <a:xfrm>
            <a:off x="238125" y="3854238"/>
            <a:ext cx="8669759" cy="3661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309563" rtl="0" eaLnBrk="1" latinLnBrk="0" hangingPunct="1">
              <a:lnSpc>
                <a:spcPct val="100000"/>
              </a:lnSpc>
              <a:spcBef>
                <a:spcPts val="0"/>
              </a:spcBef>
              <a:spcAft>
                <a:spcPts val="0"/>
              </a:spcAft>
              <a:buClrTx/>
              <a:buSzTx/>
              <a:buFont typeface="Arial" panose="020B0604020202020204" pitchFamily="34" charset="0"/>
              <a:buNone/>
              <a:tabLst/>
              <a:defRPr sz="2000" b="0" i="0" u="none" strike="noStrike" cap="none" spc="0" baseline="0">
                <a:ln>
                  <a:noFill/>
                </a:ln>
                <a:solidFill>
                  <a:srgbClr val="000000"/>
                </a:solidFill>
                <a:uFillTx/>
                <a:latin typeface="+mn-lt"/>
                <a:ea typeface="+mn-ea"/>
                <a:cs typeface="+mn-cs"/>
                <a:sym typeface="Arial"/>
              </a:defRPr>
            </a:lvl1pPr>
            <a:lvl2pPr marL="119063" marR="0" indent="0" algn="l" defTabSz="309563" rtl="0" eaLnBrk="1" latinLnBrk="0" hangingPunct="1">
              <a:lnSpc>
                <a:spcPct val="100000"/>
              </a:lnSpc>
              <a:spcBef>
                <a:spcPts val="0"/>
              </a:spcBef>
              <a:spcAft>
                <a:spcPts val="0"/>
              </a:spcAft>
              <a:buClrTx/>
              <a:buSzTx/>
              <a:buFont typeface="Arial" panose="020B0604020202020204" pitchFamily="34" charset="0"/>
              <a:buNone/>
              <a:tabLst/>
              <a:defRPr sz="1600" b="0" i="0" u="none" strike="noStrike" cap="none" spc="0" baseline="0">
                <a:ln>
                  <a:noFill/>
                </a:ln>
                <a:solidFill>
                  <a:schemeClr val="tx2"/>
                </a:solidFill>
                <a:uFillTx/>
                <a:latin typeface="+mn-lt"/>
                <a:ea typeface="+mn-ea"/>
                <a:cs typeface="+mn-cs"/>
                <a:sym typeface="Arial"/>
              </a:defRPr>
            </a:lvl2pPr>
            <a:lvl3pPr marL="288925" marR="0" indent="0" algn="l" defTabSz="309563" rtl="0" eaLnBrk="1" latinLnBrk="0" hangingPunct="1">
              <a:lnSpc>
                <a:spcPct val="100000"/>
              </a:lnSpc>
              <a:spcBef>
                <a:spcPts val="0"/>
              </a:spcBef>
              <a:spcAft>
                <a:spcPts val="0"/>
              </a:spcAft>
              <a:buClrTx/>
              <a:buSzTx/>
              <a:buFont typeface="Arial" panose="020B0604020202020204" pitchFamily="34" charset="0"/>
              <a:buNone/>
              <a:tabLst/>
              <a:defRPr sz="1400" b="0" i="0" u="none" strike="noStrike" cap="none" spc="0" baseline="0">
                <a:ln>
                  <a:noFill/>
                </a:ln>
                <a:solidFill>
                  <a:schemeClr val="tx1"/>
                </a:solidFill>
                <a:uFillTx/>
                <a:latin typeface="+mn-lt"/>
                <a:ea typeface="+mn-ea"/>
                <a:cs typeface="+mn-cs"/>
                <a:sym typeface="Arial"/>
              </a:defRPr>
            </a:lvl3pPr>
            <a:lvl4pPr marL="401638" marR="0" indent="0" algn="l" defTabSz="309563" rtl="0" eaLnBrk="1" latinLnBrk="0" hangingPunct="1">
              <a:lnSpc>
                <a:spcPct val="100000"/>
              </a:lnSpc>
              <a:spcBef>
                <a:spcPts val="0"/>
              </a:spcBef>
              <a:spcAft>
                <a:spcPts val="0"/>
              </a:spcAft>
              <a:buClrTx/>
              <a:buSzTx/>
              <a:buFont typeface="Arial" panose="020B0604020202020204" pitchFamily="34" charset="0"/>
              <a:buNone/>
              <a:tabLst/>
              <a:defRPr sz="1200" b="0" i="0" u="none" strike="noStrike" cap="none" spc="0" baseline="0">
                <a:ln>
                  <a:noFill/>
                </a:ln>
                <a:solidFill>
                  <a:schemeClr val="accent3"/>
                </a:solidFill>
                <a:uFillTx/>
                <a:latin typeface="+mn-lt"/>
                <a:ea typeface="+mn-ea"/>
                <a:cs typeface="+mn-cs"/>
                <a:sym typeface="Arial"/>
              </a:defRPr>
            </a:lvl4pPr>
            <a:lvl5pPr marL="515938" marR="0" indent="0" algn="l" defTabSz="309563" rtl="0" eaLnBrk="1" latinLnBrk="0" hangingPunct="1">
              <a:lnSpc>
                <a:spcPct val="100000"/>
              </a:lnSpc>
              <a:spcBef>
                <a:spcPts val="0"/>
              </a:spcBef>
              <a:spcAft>
                <a:spcPts val="0"/>
              </a:spcAft>
              <a:buClrTx/>
              <a:buSzTx/>
              <a:buFont typeface="Arial" panose="020B0604020202020204" pitchFamily="34" charset="0"/>
              <a:buNone/>
              <a:tabLst/>
              <a:defRPr sz="12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GB" sz="1800" dirty="0" smtClean="0"/>
              <a:t>however, works only for the ‘new’ CERN SSO services (and not for EDH or </a:t>
            </a:r>
            <a:r>
              <a:rPr lang="en-GB" sz="1800" dirty="0" err="1" smtClean="0"/>
              <a:t>lxplus</a:t>
            </a:r>
            <a:r>
              <a:rPr lang="en-GB" sz="1800" dirty="0" smtClean="0"/>
              <a:t>)</a:t>
            </a:r>
            <a:endParaRPr lang="en-GB" sz="1800" dirty="0"/>
          </a:p>
        </p:txBody>
      </p:sp>
      <p:pic>
        <p:nvPicPr>
          <p:cNvPr id="9" name="Picture 8"/>
          <p:cNvPicPr>
            <a:picLocks noChangeAspect="1"/>
          </p:cNvPicPr>
          <p:nvPr/>
        </p:nvPicPr>
        <p:blipFill>
          <a:blip r:embed="rId3"/>
          <a:stretch>
            <a:fillRect/>
          </a:stretch>
        </p:blipFill>
        <p:spPr>
          <a:xfrm>
            <a:off x="4213859" y="1584790"/>
            <a:ext cx="4692015" cy="2013698"/>
          </a:xfrm>
          <a:prstGeom prst="rect">
            <a:avLst/>
          </a:prstGeom>
          <a:ln>
            <a:solidFill>
              <a:srgbClr val="6F2575"/>
            </a:solidFill>
          </a:ln>
        </p:spPr>
      </p:pic>
    </p:spTree>
    <p:extLst>
      <p:ext uri="{BB962C8B-B14F-4D97-AF65-F5344CB8AC3E}">
        <p14:creationId xmlns:p14="http://schemas.microsoft.com/office/powerpoint/2010/main" val="3827947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41</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More federated collaborative services</a:t>
            </a:r>
            <a:endParaRPr lang="en-GB" dirty="0"/>
          </a:p>
        </p:txBody>
      </p:sp>
      <p:sp>
        <p:nvSpPr>
          <p:cNvPr id="6" name="Text Placeholder 5"/>
          <p:cNvSpPr>
            <a:spLocks noGrp="1"/>
          </p:cNvSpPr>
          <p:nvPr>
            <p:ph type="body" sz="quarter" idx="16"/>
          </p:nvPr>
        </p:nvSpPr>
        <p:spPr/>
        <p:txBody>
          <a:bodyPr/>
          <a:lstStyle/>
          <a:p>
            <a:r>
              <a:rPr lang="en-GB" dirty="0">
                <a:hlinkClick r:id="rId2"/>
              </a:rPr>
              <a:t>https://</a:t>
            </a:r>
            <a:r>
              <a:rPr lang="en-GB" dirty="0" smtClean="0">
                <a:hlinkClick r:id="rId2"/>
              </a:rPr>
              <a:t>wiki.nikhef.nl/nikhef/ctb/NikIDM/Services</a:t>
            </a:r>
            <a:r>
              <a:rPr lang="en-GB" dirty="0" smtClean="0"/>
              <a:t> </a:t>
            </a:r>
            <a:br>
              <a:rPr lang="en-GB" dirty="0" smtClean="0"/>
            </a:br>
            <a:r>
              <a:rPr lang="en-GB" dirty="0" smtClean="0"/>
              <a:t>from within Nikhef (</a:t>
            </a:r>
            <a:r>
              <a:rPr lang="en-GB" dirty="0" err="1" smtClean="0"/>
              <a:t>eduVPN</a:t>
            </a:r>
            <a:r>
              <a:rPr lang="en-GB" dirty="0" smtClean="0"/>
              <a:t> or on-site)</a:t>
            </a:r>
            <a:endParaRPr lang="en-GB" dirty="0"/>
          </a:p>
        </p:txBody>
      </p:sp>
      <p:pic>
        <p:nvPicPr>
          <p:cNvPr id="7" name="Picture 6"/>
          <p:cNvPicPr>
            <a:picLocks noChangeAspect="1"/>
          </p:cNvPicPr>
          <p:nvPr/>
        </p:nvPicPr>
        <p:blipFill>
          <a:blip r:embed="rId3"/>
          <a:stretch>
            <a:fillRect/>
          </a:stretch>
        </p:blipFill>
        <p:spPr>
          <a:xfrm>
            <a:off x="238125" y="839860"/>
            <a:ext cx="2345890" cy="3117879"/>
          </a:xfrm>
          <a:prstGeom prst="rect">
            <a:avLst/>
          </a:prstGeom>
        </p:spPr>
      </p:pic>
      <p:pic>
        <p:nvPicPr>
          <p:cNvPr id="8" name="Picture 7"/>
          <p:cNvPicPr>
            <a:picLocks noChangeAspect="1"/>
          </p:cNvPicPr>
          <p:nvPr/>
        </p:nvPicPr>
        <p:blipFill>
          <a:blip r:embed="rId4"/>
          <a:stretch>
            <a:fillRect/>
          </a:stretch>
        </p:blipFill>
        <p:spPr>
          <a:xfrm>
            <a:off x="3074670" y="839860"/>
            <a:ext cx="2994660" cy="2096810"/>
          </a:xfrm>
          <a:prstGeom prst="rect">
            <a:avLst/>
          </a:prstGeom>
        </p:spPr>
      </p:pic>
      <p:sp>
        <p:nvSpPr>
          <p:cNvPr id="11" name="TextBox 10"/>
          <p:cNvSpPr txBox="1"/>
          <p:nvPr/>
        </p:nvSpPr>
        <p:spPr>
          <a:xfrm>
            <a:off x="3204242" y="2986684"/>
            <a:ext cx="5939758" cy="1502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spcAft>
                <a:spcPts val="300"/>
              </a:spcAft>
            </a:pPr>
            <a:r>
              <a:rPr lang="en-US" sz="900" cap="none" dirty="0" smtClean="0">
                <a:solidFill>
                  <a:srgbClr val="6F2575"/>
                </a:solidFill>
              </a:rPr>
              <a:t>Since logging in securely without passwords, we have a open authentication policy. Federated login is always safer than creating yet-another-password. But: please </a:t>
            </a:r>
            <a:r>
              <a:rPr lang="en-US" sz="900" cap="none" dirty="0">
                <a:solidFill>
                  <a:srgbClr val="6F2575"/>
                </a:solidFill>
              </a:rPr>
              <a:t>review </a:t>
            </a:r>
            <a:r>
              <a:rPr lang="en-US" sz="900" cap="none" dirty="0" smtClean="0">
                <a:solidFill>
                  <a:srgbClr val="6F2575"/>
                </a:solidFill>
              </a:rPr>
              <a:t>what attributes get release on </a:t>
            </a:r>
            <a:r>
              <a:rPr lang="en-US" sz="900" cap="none" dirty="0">
                <a:solidFill>
                  <a:srgbClr val="6F2575"/>
                </a:solidFill>
              </a:rPr>
              <a:t>the </a:t>
            </a:r>
            <a:r>
              <a:rPr lang="en-US" sz="900" cap="none" dirty="0" err="1">
                <a:solidFill>
                  <a:srgbClr val="6F2575"/>
                </a:solidFill>
              </a:rPr>
              <a:t>SURFconext</a:t>
            </a:r>
            <a:r>
              <a:rPr lang="en-US" sz="900" cap="none" dirty="0">
                <a:solidFill>
                  <a:srgbClr val="6F2575"/>
                </a:solidFill>
              </a:rPr>
              <a:t> dashboard</a:t>
            </a:r>
            <a:r>
              <a:rPr lang="en-US" sz="900" cap="none" dirty="0" smtClean="0">
                <a:solidFill>
                  <a:srgbClr val="6F2575"/>
                </a:solidFill>
              </a:rPr>
              <a:t>.</a:t>
            </a:r>
          </a:p>
          <a:p>
            <a:pPr algn="ctr" defTabSz="825500">
              <a:spcAft>
                <a:spcPts val="300"/>
              </a:spcAft>
            </a:pPr>
            <a:r>
              <a:rPr lang="en-US" sz="900" b="1" cap="none" dirty="0">
                <a:solidFill>
                  <a:srgbClr val="6F2575"/>
                </a:solidFill>
                <a:hlinkClick r:id="rId5"/>
              </a:rPr>
              <a:t>https://profile.surfconext.nl</a:t>
            </a:r>
            <a:r>
              <a:rPr lang="en-US" sz="900" b="1" cap="none" dirty="0" smtClean="0">
                <a:solidFill>
                  <a:srgbClr val="6F2575"/>
                </a:solidFill>
                <a:hlinkClick r:id="rId5"/>
              </a:rPr>
              <a:t>/</a:t>
            </a:r>
            <a:r>
              <a:rPr lang="en-US" sz="900" b="1" cap="none" dirty="0" smtClean="0">
                <a:solidFill>
                  <a:srgbClr val="6F2575"/>
                </a:solidFill>
              </a:rPr>
              <a:t> and on </a:t>
            </a:r>
            <a:r>
              <a:rPr lang="en-US" sz="900" b="1" cap="none" dirty="0" smtClean="0">
                <a:solidFill>
                  <a:srgbClr val="6F2575"/>
                </a:solidFill>
                <a:hlinkClick r:id="rId6"/>
              </a:rPr>
              <a:t>https://sso.nikhef.nl/</a:t>
            </a:r>
            <a:endParaRPr lang="en-US" sz="900" b="1" cap="none" dirty="0" smtClean="0">
              <a:solidFill>
                <a:srgbClr val="6F2575"/>
              </a:solidFill>
            </a:endParaRPr>
          </a:p>
          <a:p>
            <a:pPr defTabSz="825500">
              <a:spcAft>
                <a:spcPts val="300"/>
              </a:spcAft>
            </a:pPr>
            <a:r>
              <a:rPr lang="en-US" sz="900" cap="none" dirty="0" smtClean="0">
                <a:solidFill>
                  <a:srgbClr val="6F2575"/>
                </a:solidFill>
              </a:rPr>
              <a:t>Please note that the necessity of attribute release may or may not have been reviewed by Nikhef or </a:t>
            </a:r>
            <a:r>
              <a:rPr lang="en-US" sz="900" cap="none" dirty="0" err="1" smtClean="0">
                <a:solidFill>
                  <a:srgbClr val="6F2575"/>
                </a:solidFill>
              </a:rPr>
              <a:t>SURFconext</a:t>
            </a:r>
            <a:r>
              <a:rPr lang="en-US" sz="900" cap="none" dirty="0" smtClean="0">
                <a:solidFill>
                  <a:srgbClr val="6F2575"/>
                </a:solidFill>
              </a:rPr>
              <a:t>. Please refer to the term and conditions (if displayed), the information presented about the entity, and any trust marks associated with the entity (such as "Research and Scholarship" as an entity category).</a:t>
            </a:r>
          </a:p>
          <a:p>
            <a:pPr defTabSz="825500">
              <a:spcAft>
                <a:spcPts val="300"/>
              </a:spcAft>
            </a:pPr>
            <a:r>
              <a:rPr lang="en-US" sz="900" cap="none" dirty="0" smtClean="0">
                <a:solidFill>
                  <a:srgbClr val="6F2575"/>
                </a:solidFill>
              </a:rPr>
              <a:t>To </a:t>
            </a:r>
            <a:r>
              <a:rPr lang="en-US" sz="900" cap="none" dirty="0">
                <a:solidFill>
                  <a:srgbClr val="6F2575"/>
                </a:solidFill>
              </a:rPr>
              <a:t>review the attributes released to service providers, an overview of released attributes and their values for each user is managed by </a:t>
            </a:r>
            <a:r>
              <a:rPr lang="en-US" sz="900" cap="none" dirty="0" err="1">
                <a:solidFill>
                  <a:srgbClr val="6F2575"/>
                </a:solidFill>
              </a:rPr>
              <a:t>SURFconext</a:t>
            </a:r>
            <a:r>
              <a:rPr lang="en-US" sz="900" cap="none" dirty="0">
                <a:solidFill>
                  <a:srgbClr val="6F2575"/>
                </a:solidFill>
              </a:rPr>
              <a:t> at https://profile.surfconext.nl/ (user login required - you will be required to release the attribute above to access the Profile service) </a:t>
            </a:r>
            <a:endParaRPr kumimoji="0" lang="en-GB" sz="900" b="0" i="0" u="none" strike="noStrike" cap="none" spc="0" normalizeH="0" dirty="0" err="1" smtClean="0">
              <a:ln>
                <a:noFill/>
              </a:ln>
              <a:solidFill>
                <a:srgbClr val="6F2575"/>
              </a:solidFill>
              <a:effectLst/>
              <a:uFillTx/>
              <a:sym typeface="Arial"/>
            </a:endParaRPr>
          </a:p>
        </p:txBody>
      </p:sp>
      <p:sp>
        <p:nvSpPr>
          <p:cNvPr id="12" name="TextBox 11"/>
          <p:cNvSpPr txBox="1"/>
          <p:nvPr/>
        </p:nvSpPr>
        <p:spPr>
          <a:xfrm rot="16200000">
            <a:off x="2312388" y="3576909"/>
            <a:ext cx="1476366"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400" b="0" i="0" u="none" strike="noStrike" cap="none" spc="0" normalizeH="0" dirty="0" smtClean="0">
                <a:ln>
                  <a:noFill/>
                </a:ln>
                <a:solidFill>
                  <a:srgbClr val="E3D88B"/>
                </a:solidFill>
                <a:effectLst/>
                <a:uFillTx/>
                <a:latin typeface="+mn-lt"/>
                <a:ea typeface="+mn-ea"/>
                <a:cs typeface="+mn-cs"/>
                <a:sym typeface="Arial"/>
              </a:rPr>
              <a:t>Optional services</a:t>
            </a:r>
          </a:p>
        </p:txBody>
      </p:sp>
    </p:spTree>
    <p:extLst>
      <p:ext uri="{BB962C8B-B14F-4D97-AF65-F5344CB8AC3E}">
        <p14:creationId xmlns:p14="http://schemas.microsoft.com/office/powerpoint/2010/main" val="3998731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42</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err="1" smtClean="0"/>
              <a:t>SURFconext</a:t>
            </a:r>
            <a:r>
              <a:rPr lang="en-GB" dirty="0" smtClean="0"/>
              <a:t> Profile</a:t>
            </a:r>
            <a:endParaRPr lang="en-GB" dirty="0"/>
          </a:p>
        </p:txBody>
      </p:sp>
      <p:sp>
        <p:nvSpPr>
          <p:cNvPr id="6" name="Text Placeholder 5"/>
          <p:cNvSpPr>
            <a:spLocks noGrp="1"/>
          </p:cNvSpPr>
          <p:nvPr>
            <p:ph type="body" sz="quarter" idx="16"/>
          </p:nvPr>
        </p:nvSpPr>
        <p:spPr>
          <a:xfrm>
            <a:off x="238124" y="4185247"/>
            <a:ext cx="8669759" cy="134937"/>
          </a:xfrm>
        </p:spPr>
        <p:txBody>
          <a:bodyPr/>
          <a:lstStyle/>
          <a:p>
            <a:r>
              <a:rPr lang="en-GB" dirty="0" smtClean="0">
                <a:hlinkClick r:id="rId2"/>
              </a:rPr>
              <a:t>https://sso.nikhef.nl/</a:t>
            </a:r>
            <a:endParaRPr lang="en-GB" dirty="0" smtClean="0"/>
          </a:p>
          <a:p>
            <a:r>
              <a:rPr lang="en-GB" dirty="0" smtClean="0">
                <a:hlinkClick r:id="rId3"/>
              </a:rPr>
              <a:t>https</a:t>
            </a:r>
            <a:r>
              <a:rPr lang="en-GB" dirty="0">
                <a:hlinkClick r:id="rId3"/>
              </a:rPr>
              <a:t>://</a:t>
            </a:r>
            <a:r>
              <a:rPr lang="en-GB" dirty="0" smtClean="0">
                <a:hlinkClick r:id="rId3"/>
              </a:rPr>
              <a:t>profile.surfconext.nl/my-services</a:t>
            </a:r>
            <a:r>
              <a:rPr lang="en-GB" dirty="0" smtClean="0"/>
              <a:t> </a:t>
            </a:r>
            <a:endParaRPr lang="en-GB" dirty="0"/>
          </a:p>
        </p:txBody>
      </p:sp>
      <p:pic>
        <p:nvPicPr>
          <p:cNvPr id="7" name="Picture 6"/>
          <p:cNvPicPr>
            <a:picLocks noChangeAspect="1"/>
          </p:cNvPicPr>
          <p:nvPr/>
        </p:nvPicPr>
        <p:blipFill>
          <a:blip r:embed="rId4"/>
          <a:stretch>
            <a:fillRect/>
          </a:stretch>
        </p:blipFill>
        <p:spPr>
          <a:xfrm>
            <a:off x="3649846" y="85743"/>
            <a:ext cx="4435846" cy="4306168"/>
          </a:xfrm>
          <a:prstGeom prst="rect">
            <a:avLst/>
          </a:prstGeom>
        </p:spPr>
      </p:pic>
      <p:pic>
        <p:nvPicPr>
          <p:cNvPr id="10" name="Picture 9"/>
          <p:cNvPicPr>
            <a:picLocks noChangeAspect="1"/>
          </p:cNvPicPr>
          <p:nvPr/>
        </p:nvPicPr>
        <p:blipFill>
          <a:blip r:embed="rId5"/>
          <a:stretch>
            <a:fillRect/>
          </a:stretch>
        </p:blipFill>
        <p:spPr>
          <a:xfrm>
            <a:off x="238124" y="816431"/>
            <a:ext cx="2048161" cy="2543530"/>
          </a:xfrm>
          <a:prstGeom prst="rect">
            <a:avLst/>
          </a:prstGeom>
          <a:ln>
            <a:solidFill>
              <a:srgbClr val="6F2575"/>
            </a:solidFill>
          </a:ln>
        </p:spPr>
      </p:pic>
      <p:pic>
        <p:nvPicPr>
          <p:cNvPr id="13" name="Picture 12"/>
          <p:cNvPicPr>
            <a:picLocks noChangeAspect="1"/>
          </p:cNvPicPr>
          <p:nvPr/>
        </p:nvPicPr>
        <p:blipFill>
          <a:blip r:embed="rId6"/>
          <a:stretch>
            <a:fillRect/>
          </a:stretch>
        </p:blipFill>
        <p:spPr>
          <a:xfrm>
            <a:off x="1849610" y="1125948"/>
            <a:ext cx="2076740" cy="2772162"/>
          </a:xfrm>
          <a:prstGeom prst="rect">
            <a:avLst/>
          </a:prstGeom>
          <a:ln>
            <a:solidFill>
              <a:srgbClr val="6F2575"/>
            </a:solidFill>
          </a:ln>
        </p:spPr>
      </p:pic>
      <p:pic>
        <p:nvPicPr>
          <p:cNvPr id="12" name="Picture 11"/>
          <p:cNvPicPr>
            <a:picLocks noChangeAspect="1"/>
          </p:cNvPicPr>
          <p:nvPr/>
        </p:nvPicPr>
        <p:blipFill>
          <a:blip r:embed="rId7"/>
          <a:stretch>
            <a:fillRect/>
          </a:stretch>
        </p:blipFill>
        <p:spPr>
          <a:xfrm>
            <a:off x="2710878" y="3530135"/>
            <a:ext cx="2076740" cy="933580"/>
          </a:xfrm>
          <a:prstGeom prst="rect">
            <a:avLst/>
          </a:prstGeom>
          <a:ln>
            <a:solidFill>
              <a:srgbClr val="6F2575"/>
            </a:solidFill>
          </a:ln>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5622" y="63696"/>
            <a:ext cx="2481346" cy="1195181"/>
          </a:xfrm>
          <a:prstGeom prst="rect">
            <a:avLst/>
          </a:prstGeom>
          <a:ln>
            <a:solidFill>
              <a:srgbClr val="6F2575"/>
            </a:solidFill>
          </a:ln>
        </p:spPr>
      </p:pic>
      <p:pic>
        <p:nvPicPr>
          <p:cNvPr id="15" name="Picture 14"/>
          <p:cNvPicPr>
            <a:picLocks noChangeAspect="1"/>
          </p:cNvPicPr>
          <p:nvPr/>
        </p:nvPicPr>
        <p:blipFill rotWithShape="1">
          <a:blip r:embed="rId9"/>
          <a:srcRect r="13824"/>
          <a:stretch/>
        </p:blipFill>
        <p:spPr>
          <a:xfrm>
            <a:off x="6313768" y="1966414"/>
            <a:ext cx="2743200" cy="2599926"/>
          </a:xfrm>
          <a:prstGeom prst="rect">
            <a:avLst/>
          </a:prstGeom>
        </p:spPr>
      </p:pic>
    </p:spTree>
    <p:extLst>
      <p:ext uri="{BB962C8B-B14F-4D97-AF65-F5344CB8AC3E}">
        <p14:creationId xmlns:p14="http://schemas.microsoft.com/office/powerpoint/2010/main" val="1286463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Talking to somebody else…</a:t>
            </a:r>
            <a:br>
              <a:rPr lang="en-GB" dirty="0" smtClean="0"/>
            </a:br>
            <a:r>
              <a:rPr lang="en-GB" dirty="0" smtClean="0"/>
              <a:t>but to whom?</a:t>
            </a:r>
            <a:endParaRPr lang="en-GB" dirty="0"/>
          </a:p>
        </p:txBody>
      </p:sp>
      <p:sp>
        <p:nvSpPr>
          <p:cNvPr id="4" name="Footer Placeholder 3"/>
          <p:cNvSpPr>
            <a:spLocks noGrp="1"/>
          </p:cNvSpPr>
          <p:nvPr>
            <p:ph type="ftr" sz="quarter" idx="11"/>
          </p:nvPr>
        </p:nvSpPr>
        <p:spPr/>
        <p:txBody>
          <a:bodyPr/>
          <a:lstStyle/>
          <a:p>
            <a:r>
              <a:rPr lang="en-US" smtClean="0"/>
              <a:t>You, Your Laptop, and Somebody Else - Nikhef CC 2022</a:t>
            </a:r>
            <a:endParaRPr lang="nl-NL" dirty="0"/>
          </a:p>
        </p:txBody>
      </p:sp>
      <p:sp>
        <p:nvSpPr>
          <p:cNvPr id="8" name="Text Placeholder 7"/>
          <p:cNvSpPr>
            <a:spLocks noGrp="1"/>
          </p:cNvSpPr>
          <p:nvPr>
            <p:ph type="body" sz="quarter" idx="10"/>
          </p:nvPr>
        </p:nvSpPr>
        <p:spPr/>
        <p:txBody>
          <a:bodyPr/>
          <a:lstStyle/>
          <a:p>
            <a:r>
              <a:rPr lang="en-GB" dirty="0" smtClean="0"/>
              <a:t>Collaboration beyond tools and</a:t>
            </a:r>
            <a:br>
              <a:rPr lang="en-GB" dirty="0" smtClean="0"/>
            </a:br>
            <a:r>
              <a:rPr lang="en-GB" dirty="0" smtClean="0"/>
              <a:t>some words on security</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pPr/>
              <a:t>43</a:t>
            </a:fld>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1707" y="340812"/>
            <a:ext cx="2596063" cy="2596063"/>
          </a:xfrm>
          <a:prstGeom prst="rect">
            <a:avLst/>
          </a:prstGeom>
        </p:spPr>
      </p:pic>
    </p:spTree>
    <p:extLst>
      <p:ext uri="{BB962C8B-B14F-4D97-AF65-F5344CB8AC3E}">
        <p14:creationId xmlns:p14="http://schemas.microsoft.com/office/powerpoint/2010/main" val="301235614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a:xfrm>
            <a:off x="238125" y="967796"/>
            <a:ext cx="8669759" cy="995287"/>
          </a:xfrm>
        </p:spPr>
        <p:txBody>
          <a:bodyPr/>
          <a:lstStyle/>
          <a:p>
            <a:r>
              <a:rPr lang="en-GB" dirty="0" smtClean="0"/>
              <a:t>Why security &amp; privacy?</a:t>
            </a:r>
          </a:p>
          <a:p>
            <a:endParaRPr lang="en-US" dirty="0" smtClean="0"/>
          </a:p>
          <a:p>
            <a:r>
              <a:rPr lang="en-US" dirty="0" smtClean="0"/>
              <a:t>	</a:t>
            </a:r>
            <a:r>
              <a:rPr lang="en-US" b="1" dirty="0" smtClean="0"/>
              <a:t>human </a:t>
            </a:r>
            <a:r>
              <a:rPr lang="en-US" b="1" dirty="0" err="1" smtClean="0"/>
              <a:t>behaviour</a:t>
            </a:r>
            <a:r>
              <a:rPr lang="en-US" b="1" dirty="0" smtClean="0"/>
              <a:t> </a:t>
            </a:r>
            <a:r>
              <a:rPr lang="en-US" dirty="0" smtClean="0"/>
              <a:t>+ technology + process + </a:t>
            </a:r>
            <a:r>
              <a:rPr lang="en-US" b="1" dirty="0" smtClean="0"/>
              <a:t>physical security</a:t>
            </a:r>
            <a:endParaRPr lang="en-GB" b="1" dirty="0"/>
          </a:p>
        </p:txBody>
      </p:sp>
      <p:sp>
        <p:nvSpPr>
          <p:cNvPr id="5" name="Slide Number Placeholder 4"/>
          <p:cNvSpPr>
            <a:spLocks noGrp="1"/>
          </p:cNvSpPr>
          <p:nvPr>
            <p:ph type="sldNum" sz="quarter" idx="2"/>
          </p:nvPr>
        </p:nvSpPr>
        <p:spPr/>
        <p:txBody>
          <a:bodyPr/>
          <a:lstStyle/>
          <a:p>
            <a:fld id="{86CB4B4D-7CA3-9044-876B-883B54F8677D}" type="slidenum">
              <a:rPr lang="en-GB" smtClean="0"/>
              <a:pPr/>
              <a:t>44</a:t>
            </a:fld>
            <a:endParaRPr lang="en-GB"/>
          </a:p>
        </p:txBody>
      </p:sp>
      <p:sp>
        <p:nvSpPr>
          <p:cNvPr id="3" name="Footer Placeholder 2"/>
          <p:cNvSpPr>
            <a:spLocks noGrp="1"/>
          </p:cNvSpPr>
          <p:nvPr>
            <p:ph type="ftr" sz="quarter" idx="3"/>
          </p:nvPr>
        </p:nvSpPr>
        <p:spPr/>
        <p:txBody>
          <a:bodyPr/>
          <a:lstStyle/>
          <a:p>
            <a:r>
              <a:rPr lang="en-US" smtClean="0"/>
              <a:t>You, Your Laptop, and Somebody Else - Nikhef CC 2022</a:t>
            </a:r>
            <a:endParaRPr lang="nl-NL" dirty="0"/>
          </a:p>
        </p:txBody>
      </p:sp>
      <p:sp>
        <p:nvSpPr>
          <p:cNvPr id="7" name="Text Placeholder 6"/>
          <p:cNvSpPr>
            <a:spLocks noGrp="1"/>
          </p:cNvSpPr>
          <p:nvPr>
            <p:ph type="body" sz="quarter" idx="15"/>
          </p:nvPr>
        </p:nvSpPr>
        <p:spPr/>
        <p:txBody>
          <a:bodyPr/>
          <a:lstStyle/>
          <a:p>
            <a:r>
              <a:rPr lang="en-GB" smtClean="0"/>
              <a:t>Collaboration and our open environment</a:t>
            </a:r>
            <a:endParaRPr lang="en-GB" dirty="0"/>
          </a:p>
        </p:txBody>
      </p:sp>
      <p:sp>
        <p:nvSpPr>
          <p:cNvPr id="24" name="Text Placeholder 23"/>
          <p:cNvSpPr>
            <a:spLocks noGrp="1"/>
          </p:cNvSpPr>
          <p:nvPr>
            <p:ph type="body" sz="quarter" idx="16"/>
          </p:nvPr>
        </p:nvSpPr>
        <p:spPr/>
        <p:txBody>
          <a:bodyPr/>
          <a:lstStyle/>
          <a:p>
            <a:r>
              <a:rPr lang="en-GB" dirty="0" smtClean="0"/>
              <a:t>slide: Ronald </a:t>
            </a:r>
            <a:r>
              <a:rPr lang="en-GB" dirty="0" err="1" smtClean="0"/>
              <a:t>Starink</a:t>
            </a:r>
            <a:r>
              <a:rPr lang="en-GB" dirty="0" smtClean="0"/>
              <a:t>, Nikhef</a:t>
            </a:r>
            <a:endParaRPr lang="en-GB" dirty="0"/>
          </a:p>
        </p:txBody>
      </p:sp>
      <p:pic>
        <p:nvPicPr>
          <p:cNvPr id="9" name="Picture 8"/>
          <p:cNvPicPr>
            <a:picLocks noChangeAspect="1"/>
          </p:cNvPicPr>
          <p:nvPr/>
        </p:nvPicPr>
        <p:blipFill>
          <a:blip r:embed="rId2"/>
          <a:stretch>
            <a:fillRect/>
          </a:stretch>
        </p:blipFill>
        <p:spPr>
          <a:xfrm>
            <a:off x="6047815" y="2227494"/>
            <a:ext cx="2858060" cy="1967236"/>
          </a:xfrm>
          <a:prstGeom prst="rect">
            <a:avLst/>
          </a:prstGeom>
        </p:spPr>
      </p:pic>
      <p:cxnSp>
        <p:nvCxnSpPr>
          <p:cNvPr id="26" name="Straight Arrow Connector 25"/>
          <p:cNvCxnSpPr/>
          <p:nvPr/>
        </p:nvCxnSpPr>
        <p:spPr>
          <a:xfrm flipH="1" flipV="1">
            <a:off x="2225253" y="1897933"/>
            <a:ext cx="639441" cy="1209748"/>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7" name="Straight Arrow Connector 26"/>
          <p:cNvCxnSpPr/>
          <p:nvPr/>
        </p:nvCxnSpPr>
        <p:spPr>
          <a:xfrm flipV="1">
            <a:off x="2864694" y="1897933"/>
            <a:ext cx="2973398" cy="1209748"/>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0" name="TextBox 29"/>
          <p:cNvSpPr txBox="1"/>
          <p:nvPr/>
        </p:nvSpPr>
        <p:spPr>
          <a:xfrm>
            <a:off x="2583340" y="3168388"/>
            <a:ext cx="61555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800" b="1" i="0" u="none" strike="noStrike" cap="none" spc="0" normalizeH="0" dirty="0" smtClean="0">
                <a:ln>
                  <a:noFill/>
                </a:ln>
                <a:solidFill>
                  <a:srgbClr val="6F2575"/>
                </a:solidFill>
                <a:effectLst/>
                <a:uFillTx/>
                <a:latin typeface="+mn-lt"/>
                <a:ea typeface="+mn-ea"/>
                <a:cs typeface="+mn-cs"/>
                <a:sym typeface="Arial"/>
              </a:rPr>
              <a:t>You!</a:t>
            </a:r>
          </a:p>
        </p:txBody>
      </p:sp>
      <p:sp>
        <p:nvSpPr>
          <p:cNvPr id="31" name="TextBox 30"/>
          <p:cNvSpPr txBox="1"/>
          <p:nvPr/>
        </p:nvSpPr>
        <p:spPr>
          <a:xfrm>
            <a:off x="3891998" y="3474299"/>
            <a:ext cx="112851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800" i="0" u="none" strike="noStrike" cap="none" spc="0" normalizeH="0" dirty="0" smtClean="0">
                <a:ln>
                  <a:noFill/>
                </a:ln>
                <a:solidFill>
                  <a:srgbClr val="6F2575"/>
                </a:solidFill>
                <a:effectLst/>
                <a:uFillTx/>
                <a:latin typeface="+mn-lt"/>
                <a:ea typeface="+mn-ea"/>
                <a:cs typeface="+mn-cs"/>
                <a:sym typeface="Arial"/>
              </a:rPr>
              <a:t>Nikhef CT</a:t>
            </a:r>
          </a:p>
        </p:txBody>
      </p:sp>
      <p:cxnSp>
        <p:nvCxnSpPr>
          <p:cNvPr id="33" name="Straight Arrow Connector 32"/>
          <p:cNvCxnSpPr>
            <a:stCxn id="31" idx="0"/>
          </p:cNvCxnSpPr>
          <p:nvPr/>
        </p:nvCxnSpPr>
        <p:spPr>
          <a:xfrm flipH="1" flipV="1">
            <a:off x="3651206" y="1963084"/>
            <a:ext cx="805049" cy="1511215"/>
          </a:xfrm>
          <a:prstGeom prst="straightConnector1">
            <a:avLst/>
          </a:prstGeom>
          <a:noFill/>
          <a:ln w="25400" cap="flat">
            <a:solidFill>
              <a:srgbClr val="E3D88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p:cNvCxnSpPr>
            <a:stCxn id="31" idx="0"/>
          </p:cNvCxnSpPr>
          <p:nvPr/>
        </p:nvCxnSpPr>
        <p:spPr>
          <a:xfrm flipV="1">
            <a:off x="4456255" y="1953685"/>
            <a:ext cx="518593" cy="1520614"/>
          </a:xfrm>
          <a:prstGeom prst="straightConnector1">
            <a:avLst/>
          </a:prstGeom>
          <a:noFill/>
          <a:ln w="25400" cap="flat">
            <a:solidFill>
              <a:srgbClr val="E3D88B"/>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215598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pPr/>
              <a:t>45</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15" name="Text Placeholder 14"/>
          <p:cNvSpPr>
            <a:spLocks noGrp="1"/>
          </p:cNvSpPr>
          <p:nvPr>
            <p:ph type="body" sz="quarter" idx="15"/>
          </p:nvPr>
        </p:nvSpPr>
        <p:spPr/>
        <p:txBody>
          <a:bodyPr/>
          <a:lstStyle/>
          <a:p>
            <a:r>
              <a:rPr lang="en-GB" dirty="0" smtClean="0"/>
              <a:t>Example: phishing and credential theft</a:t>
            </a:r>
            <a:endParaRPr lang="en-GB" dirty="0"/>
          </a:p>
        </p:txBody>
      </p:sp>
      <p:pic>
        <p:nvPicPr>
          <p:cNvPr id="11" name="Picture 10"/>
          <p:cNvPicPr>
            <a:picLocks noChangeAspect="1"/>
          </p:cNvPicPr>
          <p:nvPr/>
        </p:nvPicPr>
        <p:blipFill>
          <a:blip r:embed="rId2"/>
          <a:stretch>
            <a:fillRect/>
          </a:stretch>
        </p:blipFill>
        <p:spPr>
          <a:xfrm>
            <a:off x="1104298" y="638235"/>
            <a:ext cx="6935404" cy="3792055"/>
          </a:xfrm>
          <a:prstGeom prst="rect">
            <a:avLst/>
          </a:prstGeom>
        </p:spPr>
      </p:pic>
      <p:sp>
        <p:nvSpPr>
          <p:cNvPr id="16" name="Text Placeholder 15"/>
          <p:cNvSpPr>
            <a:spLocks noGrp="1"/>
          </p:cNvSpPr>
          <p:nvPr>
            <p:ph type="body" sz="quarter" idx="16"/>
          </p:nvPr>
        </p:nvSpPr>
        <p:spPr/>
        <p:txBody>
          <a:bodyPr/>
          <a:lstStyle/>
          <a:p>
            <a:r>
              <a:rPr lang="en-GB" dirty="0" smtClean="0"/>
              <a:t>Image: Ronald </a:t>
            </a:r>
            <a:r>
              <a:rPr lang="en-GB" dirty="0" err="1" smtClean="0"/>
              <a:t>Starink</a:t>
            </a:r>
            <a:endParaRPr lang="en-GB" dirty="0"/>
          </a:p>
        </p:txBody>
      </p:sp>
    </p:spTree>
    <p:extLst>
      <p:ext uri="{BB962C8B-B14F-4D97-AF65-F5344CB8AC3E}">
        <p14:creationId xmlns:p14="http://schemas.microsoft.com/office/powerpoint/2010/main" val="365966806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97280" y="412720"/>
            <a:ext cx="6949440" cy="4071554"/>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GB" smtClean="0"/>
              <a:pPr/>
              <a:t>46</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18" name="Text Placeholder 17"/>
          <p:cNvSpPr>
            <a:spLocks noGrp="1"/>
          </p:cNvSpPr>
          <p:nvPr>
            <p:ph type="body" sz="quarter" idx="15"/>
          </p:nvPr>
        </p:nvSpPr>
        <p:spPr/>
        <p:txBody>
          <a:bodyPr/>
          <a:lstStyle/>
          <a:p>
            <a:r>
              <a:rPr lang="en-GB" dirty="0"/>
              <a:t>Example: phishing and credential theft</a:t>
            </a:r>
          </a:p>
          <a:p>
            <a:endParaRPr lang="en-GB" dirty="0"/>
          </a:p>
        </p:txBody>
      </p:sp>
      <p:sp>
        <p:nvSpPr>
          <p:cNvPr id="22" name="Text Placeholder 15"/>
          <p:cNvSpPr>
            <a:spLocks noGrp="1"/>
          </p:cNvSpPr>
          <p:nvPr>
            <p:ph type="body" sz="quarter" idx="16"/>
          </p:nvPr>
        </p:nvSpPr>
        <p:spPr/>
        <p:txBody>
          <a:bodyPr/>
          <a:lstStyle/>
          <a:p>
            <a:r>
              <a:rPr lang="en-GB" dirty="0" smtClean="0"/>
              <a:t>Image: Ronald </a:t>
            </a:r>
            <a:r>
              <a:rPr lang="en-GB" dirty="0" err="1" smtClean="0"/>
              <a:t>Starink</a:t>
            </a:r>
            <a:endParaRPr lang="en-GB" dirty="0"/>
          </a:p>
        </p:txBody>
      </p:sp>
      <p:sp>
        <p:nvSpPr>
          <p:cNvPr id="8" name="TextBox 7"/>
          <p:cNvSpPr txBox="1"/>
          <p:nvPr/>
        </p:nvSpPr>
        <p:spPr>
          <a:xfrm>
            <a:off x="98976" y="1622622"/>
            <a:ext cx="2392433" cy="1333698"/>
          </a:xfrm>
          <a:prstGeom prst="rect">
            <a:avLst/>
          </a:prstGeom>
          <a:solidFill>
            <a:srgbClr val="EAEAEA"/>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sym typeface="Arial"/>
                <a:hlinkClick r:id="rId3"/>
              </a:rPr>
              <a:t>security@nikhef.nl</a:t>
            </a:r>
            <a:endParaRPr kumimoji="0" lang="en-GB" sz="1600" b="1" i="0" u="none" strike="noStrike" cap="none" spc="0" normalizeH="0" dirty="0" smtClean="0">
              <a:ln>
                <a:noFill/>
              </a:ln>
              <a:solidFill>
                <a:srgbClr val="6F2575"/>
              </a:solidFill>
              <a:effectLst/>
              <a:uFillTx/>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GB" sz="1600" b="1" cap="none" dirty="0" smtClean="0">
                <a:solidFill>
                  <a:srgbClr val="6F2575"/>
                </a:solidFill>
              </a:rPr>
              <a:t>+31 20 592 2200</a:t>
            </a:r>
          </a:p>
          <a:p>
            <a:pPr marL="0" marR="0" indent="0" algn="l" defTabSz="825500" rtl="0" fontAlgn="auto" latinLnBrk="0" hangingPunct="0">
              <a:lnSpc>
                <a:spcPct val="100000"/>
              </a:lnSpc>
              <a:spcBef>
                <a:spcPts val="0"/>
              </a:spcBef>
              <a:spcAft>
                <a:spcPts val="0"/>
              </a:spcAft>
              <a:buClrTx/>
              <a:buSzTx/>
              <a:buFontTx/>
              <a:buNone/>
              <a:tabLst/>
            </a:pPr>
            <a:endParaRPr lang="en-GB" sz="1600" b="1" cap="none" dirty="0" smtClean="0">
              <a:solidFill>
                <a:srgbClr val="6F2575"/>
              </a:solidFill>
            </a:endParaRPr>
          </a:p>
          <a:p>
            <a:pPr marL="0" marR="0" indent="0" algn="l" defTabSz="825500" rtl="0" fontAlgn="auto" latinLnBrk="0" hangingPunct="0">
              <a:lnSpc>
                <a:spcPct val="100000"/>
              </a:lnSpc>
              <a:spcBef>
                <a:spcPts val="0"/>
              </a:spcBef>
              <a:spcAft>
                <a:spcPts val="0"/>
              </a:spcAft>
              <a:buClrTx/>
              <a:buSzTx/>
              <a:buFontTx/>
              <a:buNone/>
              <a:tabLst/>
            </a:pPr>
            <a:r>
              <a:rPr lang="en-GB" sz="1600" cap="none" dirty="0" smtClean="0">
                <a:solidFill>
                  <a:srgbClr val="6F2575"/>
                </a:solidFill>
              </a:rPr>
              <a:t>emergencies out of office hours: 020 592 5090</a:t>
            </a:r>
            <a:endParaRPr kumimoji="0" lang="en-GB" sz="1600" i="0"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78700778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47</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grpSp>
        <p:nvGrpSpPr>
          <p:cNvPr id="6" name="Group 5"/>
          <p:cNvGrpSpPr/>
          <p:nvPr/>
        </p:nvGrpSpPr>
        <p:grpSpPr>
          <a:xfrm>
            <a:off x="103000" y="7164"/>
            <a:ext cx="9101958" cy="4429125"/>
            <a:chOff x="103000" y="7164"/>
            <a:chExt cx="9101958" cy="4429125"/>
          </a:xfrm>
        </p:grpSpPr>
        <p:pic>
          <p:nvPicPr>
            <p:cNvPr id="7" name="Picture 6"/>
            <p:cNvPicPr>
              <a:picLocks noChangeAspect="1"/>
            </p:cNvPicPr>
            <p:nvPr/>
          </p:nvPicPr>
          <p:blipFill>
            <a:blip r:embed="rId2"/>
            <a:stretch>
              <a:fillRect/>
            </a:stretch>
          </p:blipFill>
          <p:spPr>
            <a:xfrm>
              <a:off x="103000" y="7164"/>
              <a:ext cx="8545145" cy="4429125"/>
            </a:xfrm>
            <a:prstGeom prst="rect">
              <a:avLst/>
            </a:prstGeom>
          </p:spPr>
        </p:pic>
        <p:sp>
          <p:nvSpPr>
            <p:cNvPr id="2" name="TextBox 1"/>
            <p:cNvSpPr txBox="1"/>
            <p:nvPr/>
          </p:nvSpPr>
          <p:spPr>
            <a:xfrm>
              <a:off x="6820747" y="3339545"/>
              <a:ext cx="232325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chemeClr val="bg1"/>
                  </a:solidFill>
                  <a:effectLst/>
                  <a:uFillTx/>
                  <a:latin typeface="+mn-lt"/>
                  <a:ea typeface="+mn-ea"/>
                  <a:cs typeface="+mn-cs"/>
                  <a:sym typeface="Arial"/>
                </a:rPr>
                <a:t>that you are free to use</a:t>
              </a:r>
            </a:p>
          </p:txBody>
        </p:sp>
        <p:sp>
          <p:nvSpPr>
            <p:cNvPr id="5" name="Rectangle 4"/>
            <p:cNvSpPr/>
            <p:nvPr/>
          </p:nvSpPr>
          <p:spPr>
            <a:xfrm>
              <a:off x="6766557" y="3631613"/>
              <a:ext cx="2438401" cy="646331"/>
            </a:xfrm>
            <a:prstGeom prst="rect">
              <a:avLst/>
            </a:prstGeom>
          </p:spPr>
          <p:txBody>
            <a:bodyPr wrap="square">
              <a:spAutoFit/>
            </a:bodyPr>
            <a:lstStyle/>
            <a:p>
              <a:pPr defTabSz="825500"/>
              <a:r>
                <a:rPr lang="en-GB" sz="1200" cap="none" dirty="0" smtClean="0">
                  <a:solidFill>
                    <a:srgbClr val="6F2575"/>
                  </a:solidFill>
                </a:rPr>
                <a:t>downloads? </a:t>
              </a:r>
              <a:r>
                <a:rPr lang="en-GB" sz="1200" b="1" cap="none" dirty="0" smtClean="0">
                  <a:solidFill>
                    <a:srgbClr val="6F2575"/>
                  </a:solidFill>
                </a:rPr>
                <a:t>only</a:t>
              </a:r>
              <a:r>
                <a:rPr lang="en-GB" sz="1200" cap="none" dirty="0" smtClean="0">
                  <a:solidFill>
                    <a:srgbClr val="6F2575"/>
                  </a:solidFill>
                </a:rPr>
                <a:t> Open </a:t>
              </a:r>
              <a:r>
                <a:rPr lang="en-GB" sz="1200" cap="none" dirty="0">
                  <a:solidFill>
                    <a:srgbClr val="6F2575"/>
                  </a:solidFill>
                </a:rPr>
                <a:t>Source </a:t>
              </a:r>
              <a:r>
                <a:rPr lang="en-GB" sz="1200" cap="none" dirty="0" smtClean="0">
                  <a:solidFill>
                    <a:srgbClr val="6F2575"/>
                  </a:solidFill>
                </a:rPr>
                <a:t/>
              </a:r>
              <a:br>
                <a:rPr lang="en-GB" sz="1200" cap="none" dirty="0" smtClean="0">
                  <a:solidFill>
                    <a:srgbClr val="6F2575"/>
                  </a:solidFill>
                </a:rPr>
              </a:br>
              <a:r>
                <a:rPr lang="en-GB" sz="1200" cap="none" dirty="0" smtClean="0">
                  <a:solidFill>
                    <a:srgbClr val="6F2575"/>
                  </a:solidFill>
                </a:rPr>
                <a:t>– since you </a:t>
              </a:r>
              <a:r>
                <a:rPr lang="en-GB" sz="1200" cap="none" dirty="0">
                  <a:solidFill>
                    <a:srgbClr val="6F2575"/>
                  </a:solidFill>
                </a:rPr>
                <a:t>cannot </a:t>
              </a:r>
              <a:r>
                <a:rPr lang="en-GB" sz="1200" i="1" cap="none" dirty="0">
                  <a:solidFill>
                    <a:srgbClr val="6F2575"/>
                  </a:solidFill>
                </a:rPr>
                <a:t>on your own </a:t>
              </a:r>
              <a:r>
                <a:rPr lang="en-GB" sz="1200" cap="none" dirty="0">
                  <a:solidFill>
                    <a:srgbClr val="6F2575"/>
                  </a:solidFill>
                </a:rPr>
                <a:t>agree </a:t>
              </a:r>
              <a:r>
                <a:rPr lang="en-GB" sz="1200" cap="none" dirty="0" smtClean="0">
                  <a:solidFill>
                    <a:srgbClr val="6F2575"/>
                  </a:solidFill>
                </a:rPr>
                <a:t>any </a:t>
              </a:r>
              <a:r>
                <a:rPr lang="en-GB" sz="1200" cap="none" dirty="0">
                  <a:solidFill>
                    <a:srgbClr val="6F2575"/>
                  </a:solidFill>
                </a:rPr>
                <a:t>other </a:t>
              </a:r>
              <a:r>
                <a:rPr lang="en-GB" sz="1200" cap="none" dirty="0" smtClean="0">
                  <a:solidFill>
                    <a:srgbClr val="6F2575"/>
                  </a:solidFill>
                </a:rPr>
                <a:t>license</a:t>
              </a:r>
              <a:r>
                <a:rPr lang="en-GB" sz="1200" cap="none" dirty="0">
                  <a:solidFill>
                    <a:srgbClr val="6F2575"/>
                  </a:solidFill>
                </a:rPr>
                <a:t> </a:t>
              </a:r>
              <a:r>
                <a:rPr lang="en-GB" sz="1200" cap="none" dirty="0" smtClean="0">
                  <a:solidFill>
                    <a:srgbClr val="6F2575"/>
                  </a:solidFill>
                </a:rPr>
                <a:t>for ‘work’</a:t>
              </a:r>
              <a:endParaRPr lang="en-GB" sz="1200" cap="none" dirty="0">
                <a:solidFill>
                  <a:srgbClr val="6F2575"/>
                </a:solidFill>
              </a:endParaRPr>
            </a:p>
          </p:txBody>
        </p:sp>
      </p:grpSp>
    </p:spTree>
    <p:extLst>
      <p:ext uri="{BB962C8B-B14F-4D97-AF65-F5344CB8AC3E}">
        <p14:creationId xmlns:p14="http://schemas.microsoft.com/office/powerpoint/2010/main" val="310876221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US" dirty="0"/>
              <a:t>Protection of </a:t>
            </a:r>
            <a:r>
              <a:rPr lang="en-US" i="1" dirty="0"/>
              <a:t>personal data </a:t>
            </a:r>
            <a:r>
              <a:rPr lang="en-US" dirty="0"/>
              <a:t>of </a:t>
            </a:r>
            <a:r>
              <a:rPr lang="en-US" i="1" dirty="0"/>
              <a:t>identifiable </a:t>
            </a:r>
            <a:r>
              <a:rPr lang="en-US" i="1" dirty="0" smtClean="0"/>
              <a:t>individuals </a:t>
            </a:r>
            <a:r>
              <a:rPr lang="en-US" dirty="0" smtClean="0"/>
              <a:t>and data leaks must be </a:t>
            </a:r>
            <a:r>
              <a:rPr lang="en-US" i="1" dirty="0" smtClean="0"/>
              <a:t>formally reported (e.g. stolen laptops, phones, &amp;c), </a:t>
            </a:r>
            <a:r>
              <a:rPr lang="en-US" dirty="0" smtClean="0"/>
              <a:t>so please:</a:t>
            </a:r>
          </a:p>
          <a:p>
            <a:endParaRPr lang="en-US" dirty="0" smtClean="0"/>
          </a:p>
          <a:p>
            <a:pPr marL="342900" indent="-342900">
              <a:buFont typeface="Arial" panose="020B0604020202020204" pitchFamily="34" charset="0"/>
              <a:buChar char="•"/>
            </a:pPr>
            <a:r>
              <a:rPr lang="en-US" dirty="0" smtClean="0"/>
              <a:t>Don’t </a:t>
            </a:r>
            <a:r>
              <a:rPr lang="en-US" b="1" dirty="0"/>
              <a:t>collect, store or publish </a:t>
            </a:r>
            <a:r>
              <a:rPr lang="en-US" dirty="0"/>
              <a:t>personal </a:t>
            </a:r>
            <a:r>
              <a:rPr lang="en-US" dirty="0" smtClean="0"/>
              <a:t>data</a:t>
            </a:r>
            <a:br>
              <a:rPr lang="en-US" dirty="0" smtClean="0"/>
            </a:br>
            <a:r>
              <a:rPr lang="en-US" dirty="0" smtClean="0"/>
              <a:t>Unless </a:t>
            </a:r>
            <a:r>
              <a:rPr lang="en-US" dirty="0"/>
              <a:t>strictly needed → </a:t>
            </a:r>
            <a:r>
              <a:rPr lang="en-US" dirty="0" smtClean="0"/>
              <a:t>need it anyway: you must </a:t>
            </a:r>
            <a:r>
              <a:rPr lang="en-US" b="1" dirty="0" smtClean="0"/>
              <a:t>register </a:t>
            </a:r>
            <a:r>
              <a:rPr lang="en-US" dirty="0" smtClean="0"/>
              <a:t>processing</a:t>
            </a:r>
          </a:p>
          <a:p>
            <a:pPr marL="342900" indent="-342900">
              <a:buFont typeface="Arial" panose="020B0604020202020204" pitchFamily="34" charset="0"/>
              <a:buChar char="•"/>
            </a:pPr>
            <a:r>
              <a:rPr lang="en-US" b="1" dirty="0" smtClean="0"/>
              <a:t>Encrypt </a:t>
            </a:r>
            <a:r>
              <a:rPr lang="en-US" dirty="0" err="1"/>
              <a:t>harddisk</a:t>
            </a:r>
            <a:r>
              <a:rPr lang="en-US" dirty="0"/>
              <a:t>, drives (also backup</a:t>
            </a:r>
            <a:r>
              <a:rPr lang="en-US" dirty="0" smtClean="0"/>
              <a:t>!)</a:t>
            </a:r>
          </a:p>
          <a:p>
            <a:pPr marL="342900" indent="-342900">
              <a:buFont typeface="Arial" panose="020B0604020202020204" pitchFamily="34" charset="0"/>
              <a:buChar char="•"/>
            </a:pPr>
            <a:r>
              <a:rPr lang="en-GB" b="1" dirty="0" smtClean="0"/>
              <a:t>Lock </a:t>
            </a:r>
            <a:r>
              <a:rPr lang="en-GB" dirty="0"/>
              <a:t>your computer’s </a:t>
            </a:r>
            <a:r>
              <a:rPr lang="en-GB" b="1" dirty="0" smtClean="0"/>
              <a:t>screen</a:t>
            </a:r>
          </a:p>
          <a:p>
            <a:pPr marL="342900" indent="-342900">
              <a:buFont typeface="Arial" panose="020B0604020202020204" pitchFamily="34" charset="0"/>
              <a:buChar char="•"/>
            </a:pPr>
            <a:r>
              <a:rPr lang="en-US" dirty="0" smtClean="0"/>
              <a:t>Be </a:t>
            </a:r>
            <a:r>
              <a:rPr lang="en-US" b="1" dirty="0"/>
              <a:t>careful </a:t>
            </a:r>
            <a:r>
              <a:rPr lang="en-US" dirty="0"/>
              <a:t>with free online </a:t>
            </a:r>
            <a:r>
              <a:rPr lang="en-US" dirty="0" smtClean="0"/>
              <a:t>services</a:t>
            </a:r>
            <a:br>
              <a:rPr lang="en-US" dirty="0" smtClean="0"/>
            </a:br>
            <a:r>
              <a:rPr lang="en-US" dirty="0" smtClean="0">
                <a:solidFill>
                  <a:schemeClr val="tx1"/>
                </a:solidFill>
              </a:rPr>
              <a:t>If </a:t>
            </a:r>
            <a:r>
              <a:rPr lang="en-US" dirty="0">
                <a:solidFill>
                  <a:schemeClr val="tx1"/>
                </a:solidFill>
              </a:rPr>
              <a:t>the service is free, </a:t>
            </a:r>
            <a:r>
              <a:rPr lang="en-US" b="1" dirty="0">
                <a:solidFill>
                  <a:schemeClr val="tx1"/>
                </a:solidFill>
              </a:rPr>
              <a:t>you </a:t>
            </a:r>
            <a:r>
              <a:rPr lang="en-US" dirty="0">
                <a:solidFill>
                  <a:schemeClr val="tx1"/>
                </a:solidFill>
              </a:rPr>
              <a:t>are the </a:t>
            </a:r>
            <a:r>
              <a:rPr lang="en-US" dirty="0" smtClean="0">
                <a:solidFill>
                  <a:schemeClr val="tx1"/>
                </a:solidFill>
              </a:rPr>
              <a:t>product</a:t>
            </a:r>
          </a:p>
          <a:p>
            <a:pPr marL="342900" indent="-342900">
              <a:buFont typeface="Arial" panose="020B0604020202020204" pitchFamily="34" charset="0"/>
              <a:buChar char="•"/>
            </a:pPr>
            <a:r>
              <a:rPr lang="en-US" dirty="0" smtClean="0"/>
              <a:t>Possible </a:t>
            </a:r>
            <a:r>
              <a:rPr lang="en-US" dirty="0"/>
              <a:t>privacy </a:t>
            </a:r>
            <a:r>
              <a:rPr lang="en-US" b="1" dirty="0"/>
              <a:t>incident </a:t>
            </a:r>
            <a:r>
              <a:rPr lang="en-US" dirty="0"/>
              <a:t>→ </a:t>
            </a:r>
            <a:r>
              <a:rPr lang="en-US" b="1" dirty="0"/>
              <a:t>report </a:t>
            </a:r>
            <a:r>
              <a:rPr lang="en-US" dirty="0"/>
              <a:t>to privacy@nikhef.nl</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48</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Complementary aspect: Privacy and ‘GDPR’</a:t>
            </a:r>
            <a:endParaRPr lang="en-GB" dirty="0"/>
          </a:p>
        </p:txBody>
      </p:sp>
      <p:sp>
        <p:nvSpPr>
          <p:cNvPr id="6" name="Text Placeholder 5"/>
          <p:cNvSpPr>
            <a:spLocks noGrp="1"/>
          </p:cNvSpPr>
          <p:nvPr>
            <p:ph type="body" sz="quarter" idx="16"/>
          </p:nvPr>
        </p:nvSpPr>
        <p:spPr/>
        <p:txBody>
          <a:bodyPr/>
          <a:lstStyle/>
          <a:p>
            <a:endParaRPr lang="en-GB"/>
          </a:p>
        </p:txBody>
      </p:sp>
    </p:spTree>
    <p:extLst>
      <p:ext uri="{BB962C8B-B14F-4D97-AF65-F5344CB8AC3E}">
        <p14:creationId xmlns:p14="http://schemas.microsoft.com/office/powerpoint/2010/main" val="310250276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dirty="0" smtClean="0"/>
              <a:t>Is it a good idea to publish this on your personal home page?</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49</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err="1" smtClean="0"/>
              <a:t>Quizz</a:t>
            </a:r>
            <a:endParaRPr lang="en-GB" dirty="0"/>
          </a:p>
        </p:txBody>
      </p:sp>
      <p:sp>
        <p:nvSpPr>
          <p:cNvPr id="6" name="Text Placeholder 5"/>
          <p:cNvSpPr>
            <a:spLocks noGrp="1"/>
          </p:cNvSpPr>
          <p:nvPr>
            <p:ph type="body" sz="quarter" idx="16"/>
          </p:nvPr>
        </p:nvSpPr>
        <p:spPr/>
        <p:txBody>
          <a:bodyPr/>
          <a:lstStyle/>
          <a:p>
            <a:endParaRPr lang="en-GB"/>
          </a:p>
        </p:txBody>
      </p:sp>
      <p:pic>
        <p:nvPicPr>
          <p:cNvPr id="7" name="Picture 6"/>
          <p:cNvPicPr>
            <a:picLocks noChangeAspect="1"/>
          </p:cNvPicPr>
          <p:nvPr/>
        </p:nvPicPr>
        <p:blipFill>
          <a:blip r:embed="rId2"/>
          <a:stretch>
            <a:fillRect/>
          </a:stretch>
        </p:blipFill>
        <p:spPr>
          <a:xfrm>
            <a:off x="1765361" y="1273756"/>
            <a:ext cx="5354198" cy="3244467"/>
          </a:xfrm>
          <a:prstGeom prst="rect">
            <a:avLst/>
          </a:prstGeom>
        </p:spPr>
      </p:pic>
    </p:spTree>
    <p:extLst>
      <p:ext uri="{BB962C8B-B14F-4D97-AF65-F5344CB8AC3E}">
        <p14:creationId xmlns:p14="http://schemas.microsoft.com/office/powerpoint/2010/main" val="30256965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02774" y="1918735"/>
            <a:ext cx="2641711" cy="2094292"/>
          </a:xfrm>
          <a:prstGeom prst="rect">
            <a:avLst/>
          </a:prstGeom>
        </p:spPr>
      </p:pic>
      <p:sp>
        <p:nvSpPr>
          <p:cNvPr id="9" name="Text Placeholder 8"/>
          <p:cNvSpPr>
            <a:spLocks noGrp="1"/>
          </p:cNvSpPr>
          <p:nvPr>
            <p:ph type="body" sz="half" idx="14"/>
          </p:nvPr>
        </p:nvSpPr>
        <p:spPr>
          <a:xfrm>
            <a:off x="238124" y="967796"/>
            <a:ext cx="6186739" cy="3139509"/>
          </a:xfrm>
        </p:spPr>
        <p:txBody>
          <a:bodyPr/>
          <a:lstStyle/>
          <a:p>
            <a:r>
              <a:rPr lang="en-US" dirty="0" smtClean="0"/>
              <a:t>Global </a:t>
            </a:r>
            <a:r>
              <a:rPr lang="en-US" dirty="0" err="1" smtClean="0"/>
              <a:t>WiFi</a:t>
            </a:r>
            <a:r>
              <a:rPr lang="en-US" dirty="0" smtClean="0"/>
              <a:t> access for research &amp; education</a:t>
            </a:r>
          </a:p>
          <a:p>
            <a:endParaRPr lang="en-US" sz="1800" dirty="0"/>
          </a:p>
          <a:p>
            <a:pPr marL="342900" indent="-342900">
              <a:buFont typeface="Arial" panose="020B0604020202020204" pitchFamily="34" charset="0"/>
              <a:buChar char="•"/>
            </a:pPr>
            <a:r>
              <a:rPr lang="en-US" sz="1800" dirty="0" smtClean="0"/>
              <a:t>same SSID everywhere</a:t>
            </a:r>
          </a:p>
          <a:p>
            <a:pPr marL="342900" indent="-342900">
              <a:buFont typeface="Arial" panose="020B0604020202020204" pitchFamily="34" charset="0"/>
              <a:buChar char="•"/>
            </a:pPr>
            <a:r>
              <a:rPr lang="en-US" sz="1800" dirty="0" smtClean="0"/>
              <a:t>same authentication method (802.1x + EAP)</a:t>
            </a:r>
          </a:p>
          <a:p>
            <a:pPr marL="342900" indent="-342900">
              <a:buFont typeface="Arial" panose="020B0604020202020204" pitchFamily="34" charset="0"/>
              <a:buChar char="•"/>
            </a:pPr>
            <a:r>
              <a:rPr lang="en-US" sz="1800" dirty="0" smtClean="0"/>
              <a:t>your name and password are never</a:t>
            </a:r>
            <a:br>
              <a:rPr lang="en-US" sz="1800" dirty="0" smtClean="0"/>
            </a:br>
            <a:r>
              <a:rPr lang="en-US" sz="1800" dirty="0" smtClean="0"/>
              <a:t>revealed to the visited site, only to Nikhef</a:t>
            </a:r>
          </a:p>
          <a:p>
            <a:pPr marL="342900" indent="-342900">
              <a:buFont typeface="Arial" panose="020B0604020202020204" pitchFamily="34" charset="0"/>
              <a:buChar char="•"/>
            </a:pPr>
            <a:r>
              <a:rPr lang="en-US" sz="1800" dirty="0" smtClean="0"/>
              <a:t>Through an </a:t>
            </a:r>
            <a:r>
              <a:rPr lang="en-US" sz="1800" dirty="0" err="1" smtClean="0"/>
              <a:t>encypted</a:t>
            </a:r>
            <a:r>
              <a:rPr lang="en-US" sz="1800" dirty="0" smtClean="0"/>
              <a:t> tunnel (TTLS) to </a:t>
            </a:r>
            <a:br>
              <a:rPr lang="en-US" sz="1800" dirty="0" smtClean="0"/>
            </a:br>
            <a:r>
              <a:rPr lang="en-US" sz="1800" dirty="0" smtClean="0"/>
              <a:t>send your credentials (PAP), </a:t>
            </a:r>
            <a:br>
              <a:rPr lang="en-US" sz="1800" dirty="0" smtClean="0"/>
            </a:br>
            <a:r>
              <a:rPr lang="en-US" sz="1800" dirty="0" smtClean="0"/>
              <a:t>or asymmetric authentication with certificates (TLS)</a:t>
            </a:r>
          </a:p>
          <a:p>
            <a:endParaRPr lang="en-US" sz="1600" dirty="0" smtClean="0">
              <a:solidFill>
                <a:srgbClr val="6F2575"/>
              </a:solidFill>
            </a:endParaRPr>
          </a:p>
          <a:p>
            <a:r>
              <a:rPr lang="en-US" sz="1600" dirty="0" smtClean="0">
                <a:solidFill>
                  <a:srgbClr val="6F2575"/>
                </a:solidFill>
              </a:rPr>
              <a:t>Many places: all Dutch R&amp;E sites, a private home in Utrecht, Geneva airport, all bus stops in Poznan, Australia, UNLP La Plata </a:t>
            </a:r>
            <a:r>
              <a:rPr lang="en-US" sz="1600" dirty="0" smtClean="0"/>
              <a:t>…</a:t>
            </a:r>
            <a:endParaRPr lang="en-GB" sz="1600" dirty="0"/>
          </a:p>
        </p:txBody>
      </p:sp>
      <p:sp>
        <p:nvSpPr>
          <p:cNvPr id="3" name="Slide Number Placeholder 2"/>
          <p:cNvSpPr>
            <a:spLocks noGrp="1"/>
          </p:cNvSpPr>
          <p:nvPr>
            <p:ph type="sldNum" sz="quarter" idx="2"/>
          </p:nvPr>
        </p:nvSpPr>
        <p:spPr/>
        <p:txBody>
          <a:bodyPr/>
          <a:lstStyle/>
          <a:p>
            <a:fld id="{86CB4B4D-7CA3-9044-876B-883B54F8677D}" type="slidenum">
              <a:rPr lang="en-GB" smtClean="0"/>
              <a:t>5</a:t>
            </a:fld>
            <a:endParaRPr lang="en-GB"/>
          </a:p>
        </p:txBody>
      </p:sp>
      <p:sp>
        <p:nvSpPr>
          <p:cNvPr id="7" name="Footer Placeholder 6"/>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The most simple service to get out of your laptop</a:t>
            </a:r>
            <a:endParaRPr lang="en-GB" dirty="0"/>
          </a:p>
        </p:txBody>
      </p:sp>
      <p:sp>
        <p:nvSpPr>
          <p:cNvPr id="5" name="Text Placeholder 4"/>
          <p:cNvSpPr>
            <a:spLocks noGrp="1"/>
          </p:cNvSpPr>
          <p:nvPr>
            <p:ph type="body" sz="quarter" idx="16"/>
          </p:nvPr>
        </p:nvSpPr>
        <p:spPr/>
        <p:txBody>
          <a:bodyPr/>
          <a:lstStyle/>
          <a:p>
            <a:r>
              <a:rPr lang="en-US" dirty="0" err="1"/>
              <a:t>eduroam</a:t>
            </a:r>
            <a:r>
              <a:rPr lang="en-US" dirty="0"/>
              <a:t>: </a:t>
            </a:r>
            <a:r>
              <a:rPr lang="en-US" dirty="0" err="1"/>
              <a:t>Klaas</a:t>
            </a:r>
            <a:r>
              <a:rPr lang="en-US" dirty="0"/>
              <a:t> </a:t>
            </a:r>
            <a:r>
              <a:rPr lang="en-US" dirty="0" err="1"/>
              <a:t>Wieringa</a:t>
            </a:r>
            <a:r>
              <a:rPr lang="en-US" dirty="0"/>
              <a:t> et al., image from https://eduroam.org/how/, GEANT </a:t>
            </a:r>
            <a:r>
              <a:rPr lang="en-GB" dirty="0" smtClean="0"/>
              <a:t>; use the </a:t>
            </a:r>
            <a:r>
              <a:rPr lang="en-GB" dirty="0" err="1" smtClean="0"/>
              <a:t>eduroam</a:t>
            </a:r>
            <a:r>
              <a:rPr lang="en-GB" dirty="0" smtClean="0"/>
              <a:t> CAT tool, </a:t>
            </a:r>
            <a:r>
              <a:rPr lang="en-GB" dirty="0"/>
              <a:t>the Nikhef helper app, or </a:t>
            </a:r>
            <a:r>
              <a:rPr lang="en-GB" dirty="0" smtClean="0"/>
              <a:t>go to https</a:t>
            </a:r>
            <a:r>
              <a:rPr lang="en-GB" dirty="0"/>
              <a:t>://wiki.nikhef.nl/ct/Eduroam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3405" y="211957"/>
            <a:ext cx="1021080" cy="397370"/>
          </a:xfrm>
          <a:prstGeom prst="rect">
            <a:avLst/>
          </a:prstGeom>
        </p:spPr>
      </p:pic>
      <p:sp>
        <p:nvSpPr>
          <p:cNvPr id="2" name="TextBox 1"/>
          <p:cNvSpPr txBox="1"/>
          <p:nvPr/>
        </p:nvSpPr>
        <p:spPr>
          <a:xfrm>
            <a:off x="5777945" y="843403"/>
            <a:ext cx="3166539" cy="841256"/>
          </a:xfrm>
          <a:prstGeom prst="rect">
            <a:avLst/>
          </a:prstGeom>
          <a:solidFill>
            <a:srgbClr val="E3D88B"/>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1200" cap="none" dirty="0" smtClean="0">
                <a:solidFill>
                  <a:srgbClr val="6F2575"/>
                </a:solidFill>
              </a:rPr>
              <a:t>Do you also have a </a:t>
            </a:r>
            <a:r>
              <a:rPr lang="en-GB" sz="1200" cap="none" dirty="0" err="1" smtClean="0">
                <a:solidFill>
                  <a:srgbClr val="6F2575"/>
                </a:solidFill>
              </a:rPr>
              <a:t>UvA</a:t>
            </a:r>
            <a:r>
              <a:rPr lang="en-GB" sz="1200" cap="none" dirty="0" smtClean="0">
                <a:solidFill>
                  <a:srgbClr val="6F2575"/>
                </a:solidFill>
              </a:rPr>
              <a:t> account? Login to </a:t>
            </a:r>
            <a:r>
              <a:rPr lang="en-GB" sz="1200" cap="none" dirty="0" err="1" smtClean="0">
                <a:solidFill>
                  <a:srgbClr val="6F2575"/>
                </a:solidFill>
              </a:rPr>
              <a:t>eduroam</a:t>
            </a:r>
            <a:r>
              <a:rPr lang="en-GB" sz="1200" cap="none" dirty="0" smtClean="0">
                <a:solidFill>
                  <a:srgbClr val="6F2575"/>
                </a:solidFill>
              </a:rPr>
              <a:t> using Nikhef credentials </a:t>
            </a:r>
            <a:r>
              <a:rPr kumimoji="0" lang="en-GB" sz="1200" b="0" i="0" u="none" strike="noStrike" cap="none" spc="0" normalizeH="0" dirty="0" smtClean="0">
                <a:ln>
                  <a:noFill/>
                </a:ln>
                <a:solidFill>
                  <a:srgbClr val="6F2575"/>
                </a:solidFill>
                <a:effectLst/>
                <a:uFillTx/>
                <a:sym typeface="Arial"/>
              </a:rPr>
              <a:t>or use the “NIKHEF” network – otherwise you cannot print here (but your printing will go to the </a:t>
            </a:r>
            <a:r>
              <a:rPr kumimoji="0" lang="en-GB" sz="1200" b="0" i="0" u="none" strike="noStrike" cap="none" spc="0" normalizeH="0" dirty="0" err="1" smtClean="0">
                <a:ln>
                  <a:noFill/>
                </a:ln>
                <a:solidFill>
                  <a:srgbClr val="6F2575"/>
                </a:solidFill>
                <a:effectLst/>
                <a:uFillTx/>
                <a:sym typeface="Arial"/>
              </a:rPr>
              <a:t>UvA</a:t>
            </a:r>
            <a:endParaRPr kumimoji="0" lang="en-GB" sz="1200" b="0" i="0"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3468701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50</a:t>
            </a:fld>
            <a:endParaRPr kumimoji="0" lang="en-GB"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dirty="0" smtClean="0">
                <a:ln>
                  <a:noFill/>
                </a:ln>
                <a:solidFill>
                  <a:srgbClr val="FFFFFF"/>
                </a:solidFill>
                <a:effectLst/>
                <a:uLnTx/>
                <a:uFillTx/>
                <a:latin typeface="Arial"/>
                <a:cs typeface="Arial"/>
                <a:sym typeface="Arial"/>
              </a:rPr>
              <a:t>In Need of Some Help?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GB" dirty="0" smtClean="0"/>
              <a:t>Knowledge safety</a:t>
            </a:r>
            <a:endParaRPr lang="en-GB" dirty="0"/>
          </a:p>
        </p:txBody>
      </p:sp>
      <p:sp>
        <p:nvSpPr>
          <p:cNvPr id="11" name="Text Placeholder 10"/>
          <p:cNvSpPr>
            <a:spLocks noGrp="1"/>
          </p:cNvSpPr>
          <p:nvPr>
            <p:ph type="body" sz="quarter" idx="16"/>
          </p:nvPr>
        </p:nvSpPr>
        <p:spPr>
          <a:xfrm>
            <a:off x="112012" y="4206133"/>
            <a:ext cx="8669759" cy="327935"/>
          </a:xfrm>
        </p:spPr>
        <p:txBody>
          <a:bodyPr/>
          <a:lstStyle/>
          <a:p>
            <a:r>
              <a:rPr lang="en-GB" dirty="0">
                <a:hlinkClick r:id="rId2"/>
              </a:rPr>
              <a:t>https://</a:t>
            </a:r>
            <a:r>
              <a:rPr lang="en-GB" dirty="0" smtClean="0">
                <a:hlinkClick r:id="rId2"/>
              </a:rPr>
              <a:t>www.rijksoverheid.nl/documenten/kamerstukken/2020/11/27/kennisveiligheid-hoger-onderwijs-en-wetenschap</a:t>
            </a:r>
            <a:endParaRPr lang="en-GB" dirty="0" smtClean="0"/>
          </a:p>
          <a:p>
            <a:r>
              <a:rPr lang="en-GB" dirty="0">
                <a:hlinkClick r:id="rId3"/>
              </a:rPr>
              <a:t>https://www.loketkennisveiligheid.nl</a:t>
            </a:r>
            <a:r>
              <a:rPr lang="en-GB" dirty="0" smtClean="0">
                <a:hlinkClick r:id="rId3"/>
              </a:rPr>
              <a:t>/</a:t>
            </a:r>
            <a:r>
              <a:rPr lang="en-GB" dirty="0" smtClean="0"/>
              <a:t> </a:t>
            </a:r>
            <a:endParaRPr lang="en-GB" dirty="0"/>
          </a:p>
        </p:txBody>
      </p:sp>
      <p:pic>
        <p:nvPicPr>
          <p:cNvPr id="7" name="Picture 6"/>
          <p:cNvPicPr>
            <a:picLocks noChangeAspect="1"/>
          </p:cNvPicPr>
          <p:nvPr/>
        </p:nvPicPr>
        <p:blipFill>
          <a:blip r:embed="rId4"/>
          <a:stretch>
            <a:fillRect/>
          </a:stretch>
        </p:blipFill>
        <p:spPr>
          <a:xfrm>
            <a:off x="5920316" y="92882"/>
            <a:ext cx="2785110" cy="3920012"/>
          </a:xfrm>
          <a:prstGeom prst="rect">
            <a:avLst/>
          </a:prstGeom>
          <a:ln>
            <a:solidFill>
              <a:srgbClr val="6F2575"/>
            </a:solidFill>
          </a:ln>
        </p:spPr>
      </p:pic>
      <p:pic>
        <p:nvPicPr>
          <p:cNvPr id="6" name="Picture 5"/>
          <p:cNvPicPr>
            <a:picLocks noChangeAspect="1"/>
          </p:cNvPicPr>
          <p:nvPr/>
        </p:nvPicPr>
        <p:blipFill>
          <a:blip r:embed="rId5"/>
          <a:stretch>
            <a:fillRect/>
          </a:stretch>
        </p:blipFill>
        <p:spPr>
          <a:xfrm>
            <a:off x="6435829" y="831474"/>
            <a:ext cx="2470046" cy="3509355"/>
          </a:xfrm>
          <a:prstGeom prst="rect">
            <a:avLst/>
          </a:prstGeom>
          <a:ln>
            <a:solidFill>
              <a:srgbClr val="6F2575"/>
            </a:solidFill>
          </a:ln>
        </p:spPr>
      </p:pic>
      <p:pic>
        <p:nvPicPr>
          <p:cNvPr id="8" name="Picture 7"/>
          <p:cNvPicPr>
            <a:picLocks noChangeAspect="1"/>
          </p:cNvPicPr>
          <p:nvPr/>
        </p:nvPicPr>
        <p:blipFill>
          <a:blip r:embed="rId6"/>
          <a:stretch>
            <a:fillRect/>
          </a:stretch>
        </p:blipFill>
        <p:spPr>
          <a:xfrm>
            <a:off x="68477" y="883500"/>
            <a:ext cx="6030167" cy="1514686"/>
          </a:xfrm>
          <a:prstGeom prst="rect">
            <a:avLst/>
          </a:prstGeom>
          <a:ln>
            <a:solidFill>
              <a:srgbClr val="6F2575"/>
            </a:solidFill>
          </a:ln>
        </p:spPr>
      </p:pic>
      <p:pic>
        <p:nvPicPr>
          <p:cNvPr id="9" name="Picture 8"/>
          <p:cNvPicPr>
            <a:picLocks noChangeAspect="1"/>
          </p:cNvPicPr>
          <p:nvPr/>
        </p:nvPicPr>
        <p:blipFill>
          <a:blip r:embed="rId7"/>
          <a:stretch>
            <a:fillRect/>
          </a:stretch>
        </p:blipFill>
        <p:spPr>
          <a:xfrm>
            <a:off x="238125" y="2502521"/>
            <a:ext cx="6106377" cy="1324160"/>
          </a:xfrm>
          <a:prstGeom prst="rect">
            <a:avLst/>
          </a:prstGeom>
          <a:ln>
            <a:solidFill>
              <a:srgbClr val="6F2575"/>
            </a:solidFill>
          </a:ln>
        </p:spPr>
      </p:pic>
      <p:sp>
        <p:nvSpPr>
          <p:cNvPr id="12" name="TextBox 11"/>
          <p:cNvSpPr txBox="1"/>
          <p:nvPr/>
        </p:nvSpPr>
        <p:spPr>
          <a:xfrm>
            <a:off x="36619" y="3842000"/>
            <a:ext cx="850021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rgbClr val="6F2575"/>
                </a:solidFill>
                <a:effectLst/>
                <a:uLnTx/>
                <a:uFillTx/>
                <a:latin typeface="Arial"/>
                <a:ea typeface="+mn-ea"/>
                <a:cs typeface="Arial"/>
                <a:sym typeface="Arial"/>
              </a:rPr>
              <a:t>Don’t feel good? contact </a:t>
            </a:r>
            <a:r>
              <a:rPr kumimoji="0" lang="en-GB" sz="1600" b="0" i="0" u="none" strike="noStrike" kern="0" cap="none" spc="0" normalizeH="0" baseline="0" noProof="0" dirty="0" smtClean="0">
                <a:ln>
                  <a:noFill/>
                </a:ln>
                <a:solidFill>
                  <a:srgbClr val="6F2575"/>
                </a:solidFill>
                <a:effectLst/>
                <a:uLnTx/>
                <a:uFillTx/>
                <a:latin typeface="Arial"/>
                <a:ea typeface="+mn-ea"/>
                <a:cs typeface="Arial"/>
                <a:sym typeface="Arial"/>
                <a:hlinkClick r:id="rId8"/>
              </a:rPr>
              <a:t>pietervb@nikhef.nl</a:t>
            </a:r>
            <a:r>
              <a:rPr kumimoji="0" lang="en-GB" sz="1600" b="0" i="0" u="none" strike="noStrike" kern="0" cap="none" spc="0" normalizeH="0" baseline="0" noProof="0" dirty="0" smtClean="0">
                <a:ln>
                  <a:noFill/>
                </a:ln>
                <a:solidFill>
                  <a:srgbClr val="6F2575"/>
                </a:solidFill>
                <a:effectLst/>
                <a:uLnTx/>
                <a:uFillTx/>
                <a:latin typeface="Arial"/>
                <a:ea typeface="+mn-ea"/>
                <a:cs typeface="Arial"/>
                <a:sym typeface="Arial"/>
              </a:rPr>
              <a:t> &amp; </a:t>
            </a:r>
            <a:r>
              <a:rPr kumimoji="0" lang="en-GB" sz="1600" b="0" i="0" u="none" strike="noStrike" kern="0" cap="none" spc="0" normalizeH="0" baseline="0" noProof="0" dirty="0" smtClean="0">
                <a:ln>
                  <a:noFill/>
                </a:ln>
                <a:solidFill>
                  <a:srgbClr val="6F2575"/>
                </a:solidFill>
                <a:effectLst/>
                <a:uLnTx/>
                <a:uFillTx/>
                <a:latin typeface="Arial"/>
                <a:ea typeface="+mn-ea"/>
                <a:cs typeface="Arial"/>
                <a:sym typeface="Arial"/>
                <a:hlinkClick r:id="rId9"/>
              </a:rPr>
              <a:t>infosec@nikhef.nl</a:t>
            </a:r>
            <a:r>
              <a:rPr kumimoji="0" lang="en-GB" sz="1600" b="0" i="0" u="none" strike="noStrike" kern="0" cap="none" spc="0" normalizeH="0" baseline="0" noProof="0" dirty="0" smtClean="0">
                <a:ln>
                  <a:noFill/>
                </a:ln>
                <a:solidFill>
                  <a:srgbClr val="6F2575"/>
                </a:solidFill>
                <a:effectLst/>
                <a:uLnTx/>
                <a:uFillTx/>
                <a:latin typeface="Arial"/>
                <a:ea typeface="+mn-ea"/>
                <a:cs typeface="Arial"/>
                <a:sym typeface="Arial"/>
              </a:rPr>
              <a:t> …</a:t>
            </a:r>
          </a:p>
        </p:txBody>
      </p:sp>
    </p:spTree>
    <p:extLst>
      <p:ext uri="{BB962C8B-B14F-4D97-AF65-F5344CB8AC3E}">
        <p14:creationId xmlns:p14="http://schemas.microsoft.com/office/powerpoint/2010/main" val="766607435"/>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6" y="967796"/>
            <a:ext cx="5766222" cy="3139509"/>
          </a:xfrm>
        </p:spPr>
        <p:txBody>
          <a:bodyPr/>
          <a:lstStyle/>
          <a:p>
            <a:r>
              <a:rPr lang="en-US" dirty="0"/>
              <a:t>“</a:t>
            </a:r>
            <a:r>
              <a:rPr lang="en-US" i="1" dirty="0"/>
              <a:t>as open as possible, as closed as necessary</a:t>
            </a:r>
            <a:r>
              <a:rPr lang="en-US" dirty="0" smtClean="0"/>
              <a:t>”</a:t>
            </a:r>
          </a:p>
          <a:p>
            <a:endParaRPr lang="en-US" dirty="0"/>
          </a:p>
          <a:p>
            <a:r>
              <a:rPr lang="en-US" dirty="0" smtClean="0"/>
              <a:t>Four guidelines – of which 2-3 are relevant for you</a:t>
            </a:r>
            <a:endParaRPr lang="en-US" dirty="0"/>
          </a:p>
          <a:p>
            <a:pPr marL="285750" indent="-285750">
              <a:buFont typeface="Arial" panose="020B0604020202020204" pitchFamily="34" charset="0"/>
              <a:buChar char="•"/>
            </a:pPr>
            <a:r>
              <a:rPr lang="en-US" dirty="0" smtClean="0"/>
              <a:t>Secure </a:t>
            </a:r>
            <a:r>
              <a:rPr lang="en-US" dirty="0"/>
              <a:t>foreign business trips</a:t>
            </a:r>
          </a:p>
          <a:p>
            <a:pPr marL="285750" indent="-285750">
              <a:buFont typeface="Arial" panose="020B0604020202020204" pitchFamily="34" charset="0"/>
              <a:buChar char="•"/>
            </a:pPr>
            <a:r>
              <a:rPr lang="en-US" dirty="0" smtClean="0"/>
              <a:t>Secure </a:t>
            </a:r>
            <a:r>
              <a:rPr lang="en-US" dirty="0"/>
              <a:t>visitor procedure</a:t>
            </a:r>
          </a:p>
          <a:p>
            <a:pPr marL="285750" indent="-285750">
              <a:buFont typeface="Arial" panose="020B0604020202020204" pitchFamily="34" charset="0"/>
              <a:buChar char="•"/>
            </a:pPr>
            <a:r>
              <a:rPr lang="en-US" dirty="0"/>
              <a:t>Secure (international) collaboration</a:t>
            </a:r>
          </a:p>
          <a:p>
            <a:pPr marL="285750" indent="-285750">
              <a:buFont typeface="Arial" panose="020B0604020202020204" pitchFamily="34" charset="0"/>
              <a:buChar char="•"/>
            </a:pPr>
            <a:r>
              <a:rPr lang="en-US" dirty="0" smtClean="0"/>
              <a:t>Secure </a:t>
            </a:r>
            <a:r>
              <a:rPr lang="en-US" dirty="0"/>
              <a:t>recruitment and </a:t>
            </a:r>
            <a:r>
              <a:rPr lang="en-US" dirty="0" smtClean="0"/>
              <a:t>selection</a:t>
            </a:r>
          </a:p>
          <a:p>
            <a:endParaRPr lang="en-US" dirty="0"/>
          </a:p>
          <a:p>
            <a:r>
              <a:rPr lang="en-US" dirty="0" smtClean="0"/>
              <a:t>Most importantly: they are risk-based, and you can (and in general should) ask for support if you hit a risk</a:t>
            </a:r>
          </a:p>
          <a:p>
            <a:pPr marL="285750" indent="-285750">
              <a:buFont typeface="Arial" panose="020B0604020202020204" pitchFamily="34" charset="0"/>
              <a:buChar char="•"/>
            </a:pPr>
            <a:r>
              <a:rPr lang="en-US" i="1" dirty="0" smtClean="0"/>
              <a:t>example: the CT helpdesk has burner laptops on loan</a:t>
            </a:r>
            <a:endParaRPr lang="en-GB" i="1" dirty="0"/>
          </a:p>
        </p:txBody>
      </p:sp>
      <p:sp>
        <p:nvSpPr>
          <p:cNvPr id="3" name="Slide Number Placeholder 2"/>
          <p:cNvSpPr>
            <a:spLocks noGrp="1"/>
          </p:cNvSpPr>
          <p:nvPr>
            <p:ph type="sldNum" sz="quarter" idx="2"/>
          </p:nvPr>
        </p:nvSpPr>
        <p:spPr/>
        <p:txBody>
          <a:bodyPr/>
          <a:lstStyle/>
          <a:p>
            <a:fld id="{86CB4B4D-7CA3-9044-876B-883B54F8677D}" type="slidenum">
              <a:rPr lang="en-GB" smtClean="0"/>
              <a:t>51</a:t>
            </a:fld>
            <a:endParaRPr lang="en-GB"/>
          </a:p>
        </p:txBody>
      </p:sp>
      <p:sp>
        <p:nvSpPr>
          <p:cNvPr id="4" name="Footer Placeholder 3"/>
          <p:cNvSpPr>
            <a:spLocks noGrp="1"/>
          </p:cNvSpPr>
          <p:nvPr>
            <p:ph type="ftr" sz="quarter" idx="3"/>
          </p:nvPr>
        </p:nvSpPr>
        <p:spPr/>
        <p:txBody>
          <a:bodyPr/>
          <a:lstStyle/>
          <a:p>
            <a:r>
              <a:rPr lang="en-US" smtClean="0"/>
              <a:t>In Need of Some Help?</a:t>
            </a:r>
            <a:endParaRPr lang="nl-NL" dirty="0"/>
          </a:p>
        </p:txBody>
      </p:sp>
      <p:sp>
        <p:nvSpPr>
          <p:cNvPr id="5" name="Text Placeholder 4"/>
          <p:cNvSpPr>
            <a:spLocks noGrp="1"/>
          </p:cNvSpPr>
          <p:nvPr>
            <p:ph type="body" sz="quarter" idx="15"/>
          </p:nvPr>
        </p:nvSpPr>
        <p:spPr/>
        <p:txBody>
          <a:bodyPr/>
          <a:lstStyle/>
          <a:p>
            <a:r>
              <a:rPr lang="en-GB" dirty="0" smtClean="0"/>
              <a:t>Knowledge safety – know with whom you collaborate</a:t>
            </a:r>
            <a:endParaRPr lang="en-GB" dirty="0"/>
          </a:p>
        </p:txBody>
      </p:sp>
      <p:sp>
        <p:nvSpPr>
          <p:cNvPr id="6" name="Text Placeholder 5"/>
          <p:cNvSpPr>
            <a:spLocks noGrp="1"/>
          </p:cNvSpPr>
          <p:nvPr>
            <p:ph type="body" sz="quarter" idx="16"/>
          </p:nvPr>
        </p:nvSpPr>
        <p:spPr/>
        <p:txBody>
          <a:bodyPr/>
          <a:lstStyle/>
          <a:p>
            <a:r>
              <a:rPr lang="en-GB" dirty="0"/>
              <a:t>https://intranet.nikhef.nl/kennisveiligheid-knowledge-security/</a:t>
            </a:r>
          </a:p>
        </p:txBody>
      </p:sp>
      <p:pic>
        <p:nvPicPr>
          <p:cNvPr id="7" name="Picture 6"/>
          <p:cNvPicPr>
            <a:picLocks noChangeAspect="1"/>
          </p:cNvPicPr>
          <p:nvPr/>
        </p:nvPicPr>
        <p:blipFill>
          <a:blip r:embed="rId2"/>
          <a:stretch>
            <a:fillRect/>
          </a:stretch>
        </p:blipFill>
        <p:spPr>
          <a:xfrm>
            <a:off x="6156885" y="967797"/>
            <a:ext cx="2750997" cy="1423712"/>
          </a:xfrm>
          <a:prstGeom prst="rect">
            <a:avLst/>
          </a:prstGeom>
        </p:spPr>
      </p:pic>
    </p:spTree>
    <p:extLst>
      <p:ext uri="{BB962C8B-B14F-4D97-AF65-F5344CB8AC3E}">
        <p14:creationId xmlns:p14="http://schemas.microsoft.com/office/powerpoint/2010/main" val="26227016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52</a:t>
            </a:fld>
            <a:endParaRPr lang="en-GB"/>
          </a:p>
        </p:txBody>
      </p:sp>
      <p:sp>
        <p:nvSpPr>
          <p:cNvPr id="4" name="Footer Placeholder 3"/>
          <p:cNvSpPr>
            <a:spLocks noGrp="1"/>
          </p:cNvSpPr>
          <p:nvPr>
            <p:ph type="ftr" sz="quarter" idx="3"/>
          </p:nvPr>
        </p:nvSpPr>
        <p:spPr/>
        <p:txBody>
          <a:bodyPr/>
          <a:lstStyle/>
          <a:p>
            <a:r>
              <a:rPr lang="en-US" smtClean="0"/>
              <a:t>In Need of Some Help?</a:t>
            </a:r>
            <a:endParaRPr lang="nl-NL" dirty="0"/>
          </a:p>
        </p:txBody>
      </p:sp>
      <p:sp>
        <p:nvSpPr>
          <p:cNvPr id="5" name="Text Placeholder 4"/>
          <p:cNvSpPr>
            <a:spLocks noGrp="1"/>
          </p:cNvSpPr>
          <p:nvPr>
            <p:ph type="body" sz="quarter" idx="15"/>
          </p:nvPr>
        </p:nvSpPr>
        <p:spPr/>
        <p:txBody>
          <a:bodyPr/>
          <a:lstStyle/>
          <a:p>
            <a:r>
              <a:rPr lang="en-GB" dirty="0" smtClean="0"/>
              <a:t>One guideline highlighted as example: foreign travel</a:t>
            </a:r>
            <a:endParaRPr lang="en-GB" dirty="0"/>
          </a:p>
        </p:txBody>
      </p:sp>
      <p:sp>
        <p:nvSpPr>
          <p:cNvPr id="6" name="Text Placeholder 5"/>
          <p:cNvSpPr>
            <a:spLocks noGrp="1"/>
          </p:cNvSpPr>
          <p:nvPr>
            <p:ph type="body" sz="quarter" idx="16"/>
          </p:nvPr>
        </p:nvSpPr>
        <p:spPr/>
        <p:txBody>
          <a:bodyPr/>
          <a:lstStyle/>
          <a:p>
            <a:r>
              <a:rPr lang="en-GB" dirty="0"/>
              <a:t>23.0523-EN-NWO-I-Secure-foreign-business-trips.pdf</a:t>
            </a:r>
          </a:p>
        </p:txBody>
      </p:sp>
      <p:sp>
        <p:nvSpPr>
          <p:cNvPr id="10" name="Right Arrow 9"/>
          <p:cNvSpPr/>
          <p:nvPr/>
        </p:nvSpPr>
        <p:spPr>
          <a:xfrm>
            <a:off x="4825258" y="957515"/>
            <a:ext cx="300537" cy="635705"/>
          </a:xfrm>
          <a:prstGeom prst="rightArrow">
            <a:avLst/>
          </a:prstGeom>
          <a:solidFill>
            <a:srgbClr val="E3D88B"/>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Picture 11"/>
          <p:cNvPicPr>
            <a:picLocks noChangeAspect="1"/>
          </p:cNvPicPr>
          <p:nvPr/>
        </p:nvPicPr>
        <p:blipFill>
          <a:blip r:embed="rId2"/>
          <a:stretch>
            <a:fillRect/>
          </a:stretch>
        </p:blipFill>
        <p:spPr>
          <a:xfrm>
            <a:off x="5241259" y="822444"/>
            <a:ext cx="3806205" cy="2228387"/>
          </a:xfrm>
          <a:prstGeom prst="rect">
            <a:avLst/>
          </a:prstGeom>
        </p:spPr>
      </p:pic>
      <p:sp>
        <p:nvSpPr>
          <p:cNvPr id="13" name="TextBox 12"/>
          <p:cNvSpPr txBox="1"/>
          <p:nvPr/>
        </p:nvSpPr>
        <p:spPr>
          <a:xfrm>
            <a:off x="5317774" y="3114378"/>
            <a:ext cx="3588101"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400" b="0" i="0" u="none" strike="noStrike" cap="none" spc="0" normalizeH="0" dirty="0" smtClean="0">
                <a:ln>
                  <a:noFill/>
                </a:ln>
                <a:solidFill>
                  <a:srgbClr val="6F2575"/>
                </a:solidFill>
                <a:effectLst/>
                <a:uFillTx/>
                <a:latin typeface="+mn-lt"/>
                <a:ea typeface="+mn-ea"/>
                <a:cs typeface="+mn-cs"/>
                <a:sym typeface="Arial"/>
              </a:rPr>
              <a:t>For destinations flagged as risky, we then provide burner laptops, you must reset any credentials used afterwards, and we monitor activity from the destination region during the trip</a:t>
            </a:r>
          </a:p>
        </p:txBody>
      </p:sp>
      <p:sp>
        <p:nvSpPr>
          <p:cNvPr id="14" name="TextBox 13"/>
          <p:cNvSpPr txBox="1"/>
          <p:nvPr/>
        </p:nvSpPr>
        <p:spPr>
          <a:xfrm>
            <a:off x="3100248" y="4419806"/>
            <a:ext cx="4435052" cy="595035"/>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1600" cap="none" dirty="0" smtClean="0">
                <a:solidFill>
                  <a:srgbClr val="FF0000"/>
                </a:solidFill>
              </a:rPr>
              <a:t>Nikhef data and passwords on personal devices or phones: also those covered by the Guideline</a:t>
            </a:r>
            <a:endParaRPr kumimoji="0" lang="en-GB" sz="1600" b="0" i="0" u="none" strike="noStrike" cap="none" spc="0" normalizeH="0" dirty="0" smtClean="0">
              <a:ln>
                <a:noFill/>
              </a:ln>
              <a:solidFill>
                <a:srgbClr val="FF0000"/>
              </a:solidFill>
              <a:effectLst/>
              <a:uFillTx/>
              <a:sym typeface="Arial"/>
            </a:endParaRPr>
          </a:p>
        </p:txBody>
      </p:sp>
      <p:pic>
        <p:nvPicPr>
          <p:cNvPr id="15" name="Picture 14"/>
          <p:cNvPicPr>
            <a:picLocks noChangeAspect="1"/>
          </p:cNvPicPr>
          <p:nvPr/>
        </p:nvPicPr>
        <p:blipFill>
          <a:blip r:embed="rId3"/>
          <a:stretch>
            <a:fillRect/>
          </a:stretch>
        </p:blipFill>
        <p:spPr>
          <a:xfrm>
            <a:off x="247047" y="880826"/>
            <a:ext cx="4496188" cy="1757871"/>
          </a:xfrm>
          <a:prstGeom prst="rect">
            <a:avLst/>
          </a:prstGeom>
          <a:ln>
            <a:solidFill>
              <a:srgbClr val="6F2575"/>
            </a:solidFill>
          </a:ln>
        </p:spPr>
      </p:pic>
      <p:pic>
        <p:nvPicPr>
          <p:cNvPr id="9" name="Picture 8"/>
          <p:cNvPicPr>
            <a:picLocks noChangeAspect="1"/>
          </p:cNvPicPr>
          <p:nvPr/>
        </p:nvPicPr>
        <p:blipFill>
          <a:blip r:embed="rId4"/>
          <a:stretch>
            <a:fillRect/>
          </a:stretch>
        </p:blipFill>
        <p:spPr>
          <a:xfrm>
            <a:off x="381199" y="1824274"/>
            <a:ext cx="4640471" cy="2380816"/>
          </a:xfrm>
          <a:prstGeom prst="rect">
            <a:avLst/>
          </a:prstGeom>
          <a:ln>
            <a:solidFill>
              <a:srgbClr val="6F2575"/>
            </a:solidFill>
          </a:ln>
        </p:spPr>
      </p:pic>
    </p:spTree>
    <p:extLst>
      <p:ext uri="{BB962C8B-B14F-4D97-AF65-F5344CB8AC3E}">
        <p14:creationId xmlns:p14="http://schemas.microsoft.com/office/powerpoint/2010/main" val="738762636"/>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dirty="0" smtClean="0"/>
              <a:t>Don’t know where to start? CT Knowledge Base!</a:t>
            </a:r>
          </a:p>
          <a:p>
            <a:pPr marL="285750" indent="-285750">
              <a:buFont typeface="Arial" panose="020B0604020202020204" pitchFamily="34" charset="0"/>
              <a:buChar char="•"/>
            </a:pPr>
            <a:r>
              <a:rPr lang="en-GB" dirty="0" smtClean="0">
                <a:hlinkClick r:id="rId2"/>
              </a:rPr>
              <a:t>https://kb.nikhef.nl/ct</a:t>
            </a:r>
            <a:endParaRPr lang="en-GB" dirty="0" smtClean="0"/>
          </a:p>
          <a:p>
            <a:pPr marL="285750" indent="-285750">
              <a:buFont typeface="Arial" panose="020B0604020202020204" pitchFamily="34" charset="0"/>
              <a:buChar char="•"/>
            </a:pPr>
            <a:endParaRPr lang="en-GB" dirty="0" smtClean="0"/>
          </a:p>
          <a:p>
            <a:r>
              <a:rPr lang="en-GB" dirty="0" smtClean="0"/>
              <a:t>Wonder why it is not working as before?</a:t>
            </a:r>
          </a:p>
          <a:p>
            <a:pPr marL="285750" indent="-285750">
              <a:buFont typeface="Arial" panose="020B0604020202020204" pitchFamily="34" charset="0"/>
              <a:buChar char="•"/>
            </a:pPr>
            <a:r>
              <a:rPr lang="en-GB" dirty="0" smtClean="0">
                <a:hlinkClick r:id="rId3"/>
              </a:rPr>
              <a:t>https://nikhef.status.io/</a:t>
            </a:r>
            <a:r>
              <a:rPr lang="en-GB" dirty="0" smtClean="0"/>
              <a:t> - you can also </a:t>
            </a:r>
            <a:r>
              <a:rPr lang="en-GB" i="1" dirty="0" smtClean="0"/>
              <a:t>subscribe</a:t>
            </a:r>
            <a:endParaRPr lang="en-GB" dirty="0" smtClean="0"/>
          </a:p>
          <a:p>
            <a:pPr marL="285750" indent="-285750">
              <a:buFont typeface="Arial" panose="020B0604020202020204" pitchFamily="34" charset="0"/>
              <a:buChar char="•"/>
            </a:pPr>
            <a:endParaRPr lang="en-GB" dirty="0"/>
          </a:p>
          <a:p>
            <a:r>
              <a:rPr lang="en-GB" dirty="0" err="1" smtClean="0"/>
              <a:t>Stoomboot</a:t>
            </a:r>
            <a:r>
              <a:rPr lang="en-GB" dirty="0" smtClean="0"/>
              <a:t> full? How does the network look like?</a:t>
            </a:r>
          </a:p>
          <a:p>
            <a:pPr marL="285750" indent="-285750">
              <a:buFont typeface="Arial" panose="020B0604020202020204" pitchFamily="34" charset="0"/>
              <a:buChar char="•"/>
            </a:pPr>
            <a:r>
              <a:rPr lang="en-GB" dirty="0" smtClean="0">
                <a:hlinkClick r:id="rId4"/>
              </a:rPr>
              <a:t>https</a:t>
            </a:r>
            <a:r>
              <a:rPr lang="en-GB" dirty="0">
                <a:hlinkClick r:id="rId4"/>
              </a:rPr>
              <a:t>://www.nikhef.nl/pdp</a:t>
            </a:r>
            <a:r>
              <a:rPr lang="en-GB" dirty="0" smtClean="0">
                <a:hlinkClick r:id="rId4"/>
              </a:rPr>
              <a:t>/</a:t>
            </a:r>
            <a:endParaRPr lang="en-GB" dirty="0" smtClean="0"/>
          </a:p>
          <a:p>
            <a:pPr marL="285750" indent="-285750">
              <a:buFont typeface="Arial" panose="020B0604020202020204" pitchFamily="34" charset="0"/>
              <a:buChar char="•"/>
            </a:pPr>
            <a:r>
              <a:rPr lang="en-GB" dirty="0" err="1" smtClean="0"/>
              <a:t>stbc</a:t>
            </a:r>
            <a:r>
              <a:rPr lang="en-GB" dirty="0" smtClean="0"/>
              <a:t>-users@ list (</a:t>
            </a:r>
            <a:r>
              <a:rPr lang="en-GB" dirty="0" smtClean="0">
                <a:hlinkClick r:id="rId5"/>
              </a:rPr>
              <a:t>https://mailman.nikhef.nl/</a:t>
            </a:r>
            <a:r>
              <a:rPr lang="en-GB" dirty="0" smtClean="0"/>
              <a:t>) </a:t>
            </a:r>
          </a:p>
          <a:p>
            <a:pPr marL="285750" indent="-285750">
              <a:buFont typeface="Arial" panose="020B0604020202020204" pitchFamily="34" charset="0"/>
              <a:buChar char="•"/>
            </a:pPr>
            <a:r>
              <a:rPr lang="en-GB" dirty="0" smtClean="0"/>
              <a:t>Nikhef </a:t>
            </a:r>
            <a:r>
              <a:rPr lang="en-GB" dirty="0" err="1" smtClean="0"/>
              <a:t>Mattermost</a:t>
            </a:r>
            <a:r>
              <a:rPr lang="en-GB" dirty="0" smtClean="0"/>
              <a:t> #</a:t>
            </a:r>
            <a:r>
              <a:rPr lang="en-GB" dirty="0" err="1" smtClean="0"/>
              <a:t>stbc</a:t>
            </a:r>
            <a:r>
              <a:rPr lang="en-GB" dirty="0" smtClean="0"/>
              <a:t>-users channel</a:t>
            </a:r>
          </a:p>
          <a:p>
            <a:pPr marL="285750" indent="-285750">
              <a:buFont typeface="Arial" panose="020B0604020202020204" pitchFamily="34" charset="0"/>
              <a:buChar char="•"/>
            </a:pPr>
            <a:endParaRPr lang="en-GB" dirty="0"/>
          </a:p>
          <a:p>
            <a:r>
              <a:rPr lang="en-GB" i="1" dirty="0" smtClean="0"/>
              <a:t>and your own group pages for analysis and </a:t>
            </a:r>
            <a:br>
              <a:rPr lang="en-GB" i="1" dirty="0" smtClean="0"/>
            </a:br>
            <a:r>
              <a:rPr lang="en-GB" i="1" dirty="0" smtClean="0"/>
              <a:t>workflow scripts and frameworks</a:t>
            </a:r>
            <a:endParaRPr lang="en-GB" i="1" dirty="0"/>
          </a:p>
        </p:txBody>
      </p:sp>
      <p:sp>
        <p:nvSpPr>
          <p:cNvPr id="3" name="Slide Number Placeholder 2"/>
          <p:cNvSpPr>
            <a:spLocks noGrp="1"/>
          </p:cNvSpPr>
          <p:nvPr>
            <p:ph type="sldNum" sz="quarter" idx="2"/>
          </p:nvPr>
        </p:nvSpPr>
        <p:spPr/>
        <p:txBody>
          <a:bodyPr/>
          <a:lstStyle/>
          <a:p>
            <a:fld id="{86CB4B4D-7CA3-9044-876B-883B54F8677D}" type="slidenum">
              <a:rPr lang="en-GB" smtClean="0"/>
              <a:t>53</a:t>
            </a:fld>
            <a:endParaRPr lang="en-GB"/>
          </a:p>
        </p:txBody>
      </p:sp>
      <p:sp>
        <p:nvSpPr>
          <p:cNvPr id="4" name="Footer Placeholder 3"/>
          <p:cNvSpPr>
            <a:spLocks noGrp="1"/>
          </p:cNvSpPr>
          <p:nvPr>
            <p:ph type="ftr" sz="quarter" idx="3"/>
          </p:nvPr>
        </p:nvSpPr>
        <p:spPr/>
        <p:txBody>
          <a:bodyPr/>
          <a:lstStyle/>
          <a:p>
            <a:r>
              <a:rPr lang="en-US" smtClean="0"/>
              <a:t>In Need of Some Help?</a:t>
            </a:r>
            <a:endParaRPr lang="nl-NL" dirty="0"/>
          </a:p>
        </p:txBody>
      </p:sp>
      <p:sp>
        <p:nvSpPr>
          <p:cNvPr id="5" name="Text Placeholder 4"/>
          <p:cNvSpPr>
            <a:spLocks noGrp="1"/>
          </p:cNvSpPr>
          <p:nvPr>
            <p:ph type="body" sz="quarter" idx="15"/>
          </p:nvPr>
        </p:nvSpPr>
        <p:spPr/>
        <p:txBody>
          <a:bodyPr/>
          <a:lstStyle/>
          <a:p>
            <a:r>
              <a:rPr lang="en-GB" dirty="0" smtClean="0"/>
              <a:t>You are not alone: there’s help – lots of it</a:t>
            </a:r>
            <a:endParaRPr lang="en-GB" dirty="0"/>
          </a:p>
        </p:txBody>
      </p:sp>
      <p:pic>
        <p:nvPicPr>
          <p:cNvPr id="7" name="Picture 6"/>
          <p:cNvPicPr>
            <a:picLocks noChangeAspect="1"/>
          </p:cNvPicPr>
          <p:nvPr/>
        </p:nvPicPr>
        <p:blipFill>
          <a:blip r:embed="rId6"/>
          <a:stretch>
            <a:fillRect/>
          </a:stretch>
        </p:blipFill>
        <p:spPr>
          <a:xfrm>
            <a:off x="5585862" y="729965"/>
            <a:ext cx="3439400" cy="3013774"/>
          </a:xfrm>
          <a:prstGeom prst="rect">
            <a:avLst/>
          </a:prstGeom>
          <a:ln>
            <a:solidFill>
              <a:srgbClr val="6F2575"/>
            </a:solidFill>
          </a:ln>
        </p:spPr>
      </p:pic>
    </p:spTree>
    <p:extLst>
      <p:ext uri="{BB962C8B-B14F-4D97-AF65-F5344CB8AC3E}">
        <p14:creationId xmlns:p14="http://schemas.microsoft.com/office/powerpoint/2010/main" val="429934569"/>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967796"/>
            <a:ext cx="8813110" cy="3139509"/>
          </a:xfrm>
        </p:spPr>
        <p:txBody>
          <a:bodyPr/>
          <a:lstStyle/>
          <a:p>
            <a:r>
              <a:rPr lang="en-GB" i="1" dirty="0" smtClean="0"/>
              <a:t>Please</a:t>
            </a:r>
            <a:r>
              <a:rPr lang="en-GB" dirty="0" smtClean="0"/>
              <a:t> ask when something does not work as expected!</a:t>
            </a:r>
            <a:br>
              <a:rPr lang="en-GB" dirty="0" smtClean="0"/>
            </a:br>
            <a:r>
              <a:rPr lang="en-GB" dirty="0" smtClean="0"/>
              <a:t/>
            </a:r>
            <a:br>
              <a:rPr lang="en-GB" dirty="0" smtClean="0"/>
            </a:br>
            <a:r>
              <a:rPr lang="en-GB" dirty="0" smtClean="0">
                <a:solidFill>
                  <a:srgbClr val="6F2575"/>
                </a:solidFill>
              </a:rPr>
              <a:t>if </a:t>
            </a:r>
            <a:r>
              <a:rPr lang="en-GB" i="1" dirty="0" smtClean="0">
                <a:solidFill>
                  <a:srgbClr val="6F2575"/>
                </a:solidFill>
              </a:rPr>
              <a:t>you </a:t>
            </a:r>
            <a:r>
              <a:rPr lang="en-GB" dirty="0" smtClean="0">
                <a:solidFill>
                  <a:srgbClr val="6F2575"/>
                </a:solidFill>
              </a:rPr>
              <a:t>don’t tell the helpdesk, nobody will know and thus </a:t>
            </a:r>
            <a:br>
              <a:rPr lang="en-GB" dirty="0" smtClean="0">
                <a:solidFill>
                  <a:srgbClr val="6F2575"/>
                </a:solidFill>
              </a:rPr>
            </a:br>
            <a:r>
              <a:rPr lang="en-GB" dirty="0" smtClean="0">
                <a:solidFill>
                  <a:srgbClr val="6F2575"/>
                </a:solidFill>
              </a:rPr>
              <a:t>nobody will ever fix the issue when it’s broken!</a:t>
            </a:r>
          </a:p>
          <a:p>
            <a:endParaRPr lang="en-GB" i="1" dirty="0">
              <a:solidFill>
                <a:srgbClr val="6F2575"/>
              </a:solidFill>
            </a:endParaRPr>
          </a:p>
          <a:p>
            <a:pPr marL="285750" indent="-285750">
              <a:buFont typeface="Arial" panose="020B0604020202020204" pitchFamily="34" charset="0"/>
              <a:buChar char="•"/>
            </a:pPr>
            <a:r>
              <a:rPr lang="en-GB" dirty="0" smtClean="0"/>
              <a:t>Generic </a:t>
            </a:r>
            <a:r>
              <a:rPr lang="en-GB" dirty="0"/>
              <a:t>software </a:t>
            </a:r>
            <a:r>
              <a:rPr lang="en-GB" dirty="0" smtClean="0"/>
              <a:t>(MS office </a:t>
            </a:r>
            <a:r>
              <a:rPr lang="en-GB" dirty="0"/>
              <a:t>and </a:t>
            </a:r>
            <a:r>
              <a:rPr lang="en-GB" dirty="0" smtClean="0"/>
              <a:t>such)</a:t>
            </a:r>
          </a:p>
          <a:p>
            <a:pPr marL="285750" indent="-285750">
              <a:buFont typeface="Arial" panose="020B0604020202020204" pitchFamily="34" charset="0"/>
              <a:buChar char="•"/>
            </a:pPr>
            <a:r>
              <a:rPr lang="en-GB" dirty="0" smtClean="0"/>
              <a:t>Services </a:t>
            </a:r>
            <a:r>
              <a:rPr lang="en-GB" dirty="0"/>
              <a:t>(mail, </a:t>
            </a:r>
            <a:r>
              <a:rPr lang="en-GB" dirty="0" err="1"/>
              <a:t>wifi</a:t>
            </a:r>
            <a:r>
              <a:rPr lang="en-GB" dirty="0"/>
              <a:t>, network, </a:t>
            </a:r>
            <a:r>
              <a:rPr lang="en-GB" b="1" dirty="0" smtClean="0"/>
              <a:t>backup</a:t>
            </a:r>
            <a:r>
              <a:rPr lang="en-GB" dirty="0" smtClean="0"/>
              <a:t>, printing)</a:t>
            </a:r>
          </a:p>
          <a:p>
            <a:pPr marL="285750" indent="-285750">
              <a:buFont typeface="Arial" panose="020B0604020202020204" pitchFamily="34" charset="0"/>
              <a:buChar char="•"/>
            </a:pPr>
            <a:r>
              <a:rPr lang="en-GB" dirty="0" smtClean="0"/>
              <a:t>Hardware </a:t>
            </a:r>
            <a:r>
              <a:rPr lang="en-GB" dirty="0"/>
              <a:t>(</a:t>
            </a:r>
            <a:r>
              <a:rPr lang="en-GB" dirty="0" smtClean="0"/>
              <a:t>laptop</a:t>
            </a:r>
            <a:r>
              <a:rPr lang="en-GB" dirty="0"/>
              <a:t> </a:t>
            </a:r>
            <a:r>
              <a:rPr lang="en-GB" dirty="0" smtClean="0"/>
              <a:t>or desktop, monitor, docking station)</a:t>
            </a:r>
          </a:p>
          <a:p>
            <a:pPr marL="285750" indent="-285750">
              <a:buFont typeface="Arial" panose="020B0604020202020204" pitchFamily="34" charset="0"/>
              <a:buChar char="•"/>
            </a:pPr>
            <a:r>
              <a:rPr lang="en-GB" dirty="0" smtClean="0"/>
              <a:t>Cables </a:t>
            </a:r>
            <a:r>
              <a:rPr lang="en-GB" dirty="0"/>
              <a:t>and small </a:t>
            </a:r>
            <a:r>
              <a:rPr lang="en-GB" dirty="0" smtClean="0"/>
              <a:t>things</a:t>
            </a:r>
          </a:p>
          <a:p>
            <a:pPr marL="285750" indent="-285750">
              <a:buFont typeface="Arial" panose="020B0604020202020204" pitchFamily="34" charset="0"/>
              <a:buChar char="•"/>
            </a:pPr>
            <a:r>
              <a:rPr lang="en-GB" dirty="0" smtClean="0"/>
              <a:t>Account </a:t>
            </a:r>
            <a:r>
              <a:rPr lang="en-GB" dirty="0"/>
              <a:t>(password, </a:t>
            </a:r>
            <a:r>
              <a:rPr lang="en-GB" dirty="0" smtClean="0"/>
              <a:t>SSO, MFA for </a:t>
            </a:r>
            <a:r>
              <a:rPr lang="en-GB" dirty="0" err="1" smtClean="0"/>
              <a:t>ResearchDrive</a:t>
            </a:r>
            <a:r>
              <a:rPr lang="en-GB" dirty="0" smtClean="0"/>
              <a:t>)</a:t>
            </a:r>
          </a:p>
          <a:p>
            <a:pPr marL="285750" indent="-285750">
              <a:buFont typeface="Arial" panose="020B0604020202020204" pitchFamily="34" charset="0"/>
              <a:buChar char="•"/>
            </a:pPr>
            <a:r>
              <a:rPr lang="en-GB" dirty="0" smtClean="0"/>
              <a:t>Video </a:t>
            </a:r>
            <a:r>
              <a:rPr lang="en-GB" dirty="0"/>
              <a:t>conference equipment (OWL</a:t>
            </a:r>
            <a:r>
              <a:rPr lang="en-GB" dirty="0" smtClean="0"/>
              <a:t>)</a:t>
            </a:r>
          </a:p>
          <a:p>
            <a:pPr marL="285750" indent="-285750">
              <a:buFont typeface="Arial" panose="020B0604020202020204" pitchFamily="34" charset="0"/>
              <a:buChar char="•"/>
            </a:pPr>
            <a:endParaRPr lang="en-GB" i="1" dirty="0">
              <a:solidFill>
                <a:srgbClr val="6F2575"/>
              </a:solidFill>
            </a:endParaRPr>
          </a:p>
          <a:p>
            <a:r>
              <a:rPr lang="en-GB" sz="1400" i="1" dirty="0" smtClean="0">
                <a:solidFill>
                  <a:srgbClr val="6F2575"/>
                </a:solidFill>
              </a:rPr>
              <a:t>help the helpdesk help you: can you reproduce it? are you the only one in the group? did you change anything?</a:t>
            </a:r>
            <a:endParaRPr lang="en-GB" sz="1400" i="1" dirty="0">
              <a:solidFill>
                <a:srgbClr val="6F2575"/>
              </a:solidFill>
            </a:endParaRPr>
          </a:p>
        </p:txBody>
      </p:sp>
      <p:sp>
        <p:nvSpPr>
          <p:cNvPr id="3" name="Slide Number Placeholder 2"/>
          <p:cNvSpPr>
            <a:spLocks noGrp="1"/>
          </p:cNvSpPr>
          <p:nvPr>
            <p:ph type="sldNum" sz="quarter" idx="2"/>
          </p:nvPr>
        </p:nvSpPr>
        <p:spPr/>
        <p:txBody>
          <a:bodyPr/>
          <a:lstStyle/>
          <a:p>
            <a:fld id="{86CB4B4D-7CA3-9044-876B-883B54F8677D}" type="slidenum">
              <a:rPr lang="en-GB" smtClean="0"/>
              <a:t>54</a:t>
            </a:fld>
            <a:endParaRPr lang="en-GB"/>
          </a:p>
        </p:txBody>
      </p:sp>
      <p:sp>
        <p:nvSpPr>
          <p:cNvPr id="4" name="Footer Placeholder 3"/>
          <p:cNvSpPr>
            <a:spLocks noGrp="1"/>
          </p:cNvSpPr>
          <p:nvPr>
            <p:ph type="ftr" sz="quarter" idx="3"/>
          </p:nvPr>
        </p:nvSpPr>
        <p:spPr/>
        <p:txBody>
          <a:bodyPr/>
          <a:lstStyle/>
          <a:p>
            <a:r>
              <a:rPr lang="en-US" smtClean="0"/>
              <a:t>In Need of Some Help?</a:t>
            </a:r>
            <a:endParaRPr lang="nl-NL" dirty="0"/>
          </a:p>
        </p:txBody>
      </p:sp>
      <p:sp>
        <p:nvSpPr>
          <p:cNvPr id="5" name="Text Placeholder 4"/>
          <p:cNvSpPr>
            <a:spLocks noGrp="1"/>
          </p:cNvSpPr>
          <p:nvPr>
            <p:ph type="body" sz="quarter" idx="15"/>
          </p:nvPr>
        </p:nvSpPr>
        <p:spPr/>
        <p:txBody>
          <a:bodyPr/>
          <a:lstStyle/>
          <a:p>
            <a:r>
              <a:rPr lang="en-GB" dirty="0" smtClean="0"/>
              <a:t>And there’s the helpdesk!</a:t>
            </a:r>
            <a:endParaRPr lang="en-GB" dirty="0"/>
          </a:p>
        </p:txBody>
      </p:sp>
      <p:sp>
        <p:nvSpPr>
          <p:cNvPr id="7" name="TextBox 6"/>
          <p:cNvSpPr txBox="1"/>
          <p:nvPr/>
        </p:nvSpPr>
        <p:spPr>
          <a:xfrm>
            <a:off x="6129131" y="1523073"/>
            <a:ext cx="2922104" cy="1333698"/>
          </a:xfrm>
          <a:prstGeom prst="rect">
            <a:avLst/>
          </a:prstGeom>
          <a:solidFill>
            <a:srgbClr val="EAEAEA"/>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sym typeface="Arial"/>
                <a:hlinkClick r:id="rId2"/>
              </a:rPr>
              <a:t>helpdesk@nikhef.nl</a:t>
            </a:r>
            <a:endParaRPr kumimoji="0" lang="en-GB" sz="1600" b="1" i="0" u="none" strike="noStrike" cap="none" spc="0" normalizeH="0" dirty="0" smtClean="0">
              <a:ln>
                <a:noFill/>
              </a:ln>
              <a:solidFill>
                <a:srgbClr val="6F2575"/>
              </a:solidFill>
              <a:effectLst/>
              <a:uFillTx/>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GB" sz="1600" b="1" cap="none" dirty="0" smtClean="0">
                <a:solidFill>
                  <a:srgbClr val="6F2575"/>
                </a:solidFill>
              </a:rPr>
              <a:t>+31 20 592 2200</a:t>
            </a:r>
          </a:p>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sym typeface="Arial"/>
                <a:hlinkClick r:id="rId3"/>
              </a:rPr>
              <a:t>https://servicedesk.nikhef.nl/</a:t>
            </a:r>
            <a:endParaRPr kumimoji="0" lang="en-GB" sz="1600" b="1" i="0" u="none" strike="noStrike" cap="none" spc="0" normalizeH="0" dirty="0" smtClean="0">
              <a:ln>
                <a:noFill/>
              </a:ln>
              <a:solidFill>
                <a:srgbClr val="6F2575"/>
              </a:solidFill>
              <a:effectLst/>
              <a:uFillTx/>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GB" sz="1600" b="1" cap="none" dirty="0" smtClean="0">
                <a:solidFill>
                  <a:srgbClr val="6F2575"/>
                </a:solidFill>
              </a:rPr>
              <a:t>H1.22, next to the vide, from ~8.30 till 17.00</a:t>
            </a:r>
            <a:endParaRPr kumimoji="0" lang="en-GB" sz="1600" b="1" i="0"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74546310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a:xfrm>
            <a:off x="238126" y="967796"/>
            <a:ext cx="8669758" cy="3139509"/>
          </a:xfrm>
        </p:spPr>
        <p:txBody>
          <a:bodyPr/>
          <a:lstStyle/>
          <a:p>
            <a:pPr>
              <a:spcAft>
                <a:spcPts val="300"/>
              </a:spcAft>
            </a:pPr>
            <a:r>
              <a:rPr lang="en-GB" dirty="0" smtClean="0"/>
              <a:t>Simple thing: don’t try to do everything on your own, use what’s already there!</a:t>
            </a:r>
          </a:p>
          <a:p>
            <a:pPr>
              <a:spcAft>
                <a:spcPts val="300"/>
              </a:spcAft>
            </a:pPr>
            <a:endParaRPr lang="en-GB" dirty="0"/>
          </a:p>
          <a:p>
            <a:pPr>
              <a:spcAft>
                <a:spcPts val="300"/>
              </a:spcAft>
            </a:pPr>
            <a:r>
              <a:rPr lang="en-GB" dirty="0" smtClean="0"/>
              <a:t>Nikhef has no dedicated ‘data stewards’ (since most of that is done in our collaborations), but we do have data management support</a:t>
            </a:r>
          </a:p>
          <a:p>
            <a:pPr marL="285750" indent="-285750">
              <a:spcAft>
                <a:spcPts val="300"/>
              </a:spcAft>
              <a:buFont typeface="Arial" panose="020B0604020202020204" pitchFamily="34" charset="0"/>
              <a:buChar char="•"/>
            </a:pPr>
            <a:r>
              <a:rPr lang="en-GB" dirty="0" smtClean="0">
                <a:hlinkClick r:id="rId2"/>
              </a:rPr>
              <a:t>https://nikhef.nl/pdp/rdm/</a:t>
            </a:r>
            <a:r>
              <a:rPr lang="en-GB" dirty="0" smtClean="0"/>
              <a:t> </a:t>
            </a:r>
          </a:p>
          <a:p>
            <a:pPr marL="285750" indent="-285750">
              <a:spcAft>
                <a:spcPts val="300"/>
              </a:spcAft>
              <a:buFont typeface="Arial" panose="020B0604020202020204" pitchFamily="34" charset="0"/>
              <a:buChar char="•"/>
            </a:pPr>
            <a:r>
              <a:rPr lang="en-GB" dirty="0" smtClean="0"/>
              <a:t>a lot of existing data management plans (not all public)</a:t>
            </a:r>
          </a:p>
          <a:p>
            <a:pPr marL="285750" indent="-285750">
              <a:spcAft>
                <a:spcPts val="300"/>
              </a:spcAft>
              <a:buFont typeface="Arial" panose="020B0604020202020204" pitchFamily="34" charset="0"/>
              <a:buChar char="•"/>
            </a:pPr>
            <a:r>
              <a:rPr lang="en-GB" dirty="0" smtClean="0"/>
              <a:t>contact: </a:t>
            </a:r>
            <a:r>
              <a:rPr lang="en-GB" dirty="0" smtClean="0">
                <a:hlinkClick r:id="rId3"/>
              </a:rPr>
              <a:t>rdm-support@nikhef.nl</a:t>
            </a:r>
            <a:r>
              <a:rPr lang="en-GB" dirty="0" smtClean="0"/>
              <a:t> (goes to davidg@, </a:t>
            </a:r>
            <a:r>
              <a:rPr lang="en-GB" dirty="0" err="1" smtClean="0"/>
              <a:t>templon</a:t>
            </a:r>
            <a:r>
              <a:rPr lang="en-GB" dirty="0" smtClean="0"/>
              <a:t>@, and </a:t>
            </a:r>
            <a:r>
              <a:rPr lang="en-GB" dirty="0" err="1" smtClean="0"/>
              <a:t>ronalds</a:t>
            </a:r>
            <a:r>
              <a:rPr lang="en-GB" dirty="0" smtClean="0"/>
              <a:t>@)</a:t>
            </a:r>
          </a:p>
          <a:p>
            <a:pPr marL="285750" indent="-285750">
              <a:spcAft>
                <a:spcPts val="300"/>
              </a:spcAft>
              <a:buFont typeface="Arial" panose="020B0604020202020204" pitchFamily="34" charset="0"/>
              <a:buChar char="•"/>
            </a:pPr>
            <a:r>
              <a:rPr lang="en-GB" dirty="0" smtClean="0"/>
              <a:t>if you need data management advise for an external future grant or position, also ask (we might well be able to help or link you up internationally)</a:t>
            </a:r>
          </a:p>
          <a:p>
            <a:pPr marL="285750" indent="-285750">
              <a:spcAft>
                <a:spcPts val="300"/>
              </a:spcAft>
              <a:buFont typeface="Arial" panose="020B0604020202020204" pitchFamily="34" charset="0"/>
              <a:buChar char="•"/>
            </a:pPr>
            <a:endParaRPr lang="en-GB" dirty="0" smtClean="0"/>
          </a:p>
          <a:p>
            <a:pPr>
              <a:spcAft>
                <a:spcPts val="300"/>
              </a:spcAft>
            </a:pPr>
            <a:r>
              <a:rPr lang="en-US" i="1" dirty="0" smtClean="0"/>
              <a:t>Elsewhere? look for dedicated ‘Data Stewardship’ group or ‘research support’ office</a:t>
            </a:r>
            <a:endParaRPr lang="en-GB" i="1" dirty="0"/>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55</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In Need of Some Help?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7" name="Text Placeholder 6"/>
          <p:cNvSpPr>
            <a:spLocks noGrp="1"/>
          </p:cNvSpPr>
          <p:nvPr>
            <p:ph type="body" sz="quarter" idx="15"/>
          </p:nvPr>
        </p:nvSpPr>
        <p:spPr/>
        <p:txBody>
          <a:bodyPr/>
          <a:lstStyle/>
          <a:p>
            <a:r>
              <a:rPr lang="en-GB" dirty="0" smtClean="0"/>
              <a:t>More practical help … for data management</a:t>
            </a:r>
            <a:endParaRPr lang="en-GB" dirty="0"/>
          </a:p>
        </p:txBody>
      </p:sp>
    </p:spTree>
    <p:extLst>
      <p:ext uri="{BB962C8B-B14F-4D97-AF65-F5344CB8AC3E}">
        <p14:creationId xmlns:p14="http://schemas.microsoft.com/office/powerpoint/2010/main" val="3264193442"/>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967796"/>
            <a:ext cx="8792520" cy="3139509"/>
          </a:xfrm>
        </p:spPr>
        <p:txBody>
          <a:bodyPr/>
          <a:lstStyle/>
          <a:p>
            <a:pPr>
              <a:spcBef>
                <a:spcPts val="600"/>
              </a:spcBef>
            </a:pPr>
            <a:r>
              <a:rPr lang="en-GB" dirty="0" smtClean="0"/>
              <a:t>Open Science and FAIR data are nice concepts, but it’s easy to drown …</a:t>
            </a:r>
          </a:p>
          <a:p>
            <a:pPr>
              <a:spcBef>
                <a:spcPts val="600"/>
              </a:spcBef>
            </a:pPr>
            <a:endParaRPr lang="en-GB" sz="800" dirty="0" smtClean="0"/>
          </a:p>
          <a:p>
            <a:pPr marL="285750" indent="-285750">
              <a:spcBef>
                <a:spcPts val="300"/>
              </a:spcBef>
              <a:buFont typeface="Arial" panose="020B0604020202020204" pitchFamily="34" charset="0"/>
              <a:buChar char="•"/>
            </a:pPr>
            <a:r>
              <a:rPr lang="en-GB" dirty="0" smtClean="0">
                <a:solidFill>
                  <a:srgbClr val="6F2575"/>
                </a:solidFill>
              </a:rPr>
              <a:t>use provided tools (from your experiment, from Nikhef CT/PDP, from our DCC)</a:t>
            </a:r>
          </a:p>
          <a:p>
            <a:pPr marL="285750" indent="-285750">
              <a:spcBef>
                <a:spcPts val="300"/>
              </a:spcBef>
              <a:buFont typeface="Arial" panose="020B0604020202020204" pitchFamily="34" charset="0"/>
              <a:buChar char="•"/>
            </a:pPr>
            <a:r>
              <a:rPr lang="en-GB" dirty="0" smtClean="0">
                <a:solidFill>
                  <a:srgbClr val="6F2575"/>
                </a:solidFill>
              </a:rPr>
              <a:t>make sure data is safe and managed (any USB or external drive will fail in the end)</a:t>
            </a:r>
          </a:p>
          <a:p>
            <a:pPr marL="285750" indent="-285750">
              <a:spcBef>
                <a:spcPts val="300"/>
              </a:spcBef>
              <a:buFont typeface="Arial" panose="020B0604020202020204" pitchFamily="34" charset="0"/>
              <a:buChar char="•"/>
            </a:pPr>
            <a:r>
              <a:rPr lang="en-GB" dirty="0" smtClean="0">
                <a:solidFill>
                  <a:srgbClr val="6F2575"/>
                </a:solidFill>
              </a:rPr>
              <a:t>keep copious logs and use organised (cookie-cutter) and time-stamped notebooks</a:t>
            </a:r>
          </a:p>
          <a:p>
            <a:pPr marL="285750" indent="-285750">
              <a:spcBef>
                <a:spcPts val="300"/>
              </a:spcBef>
              <a:buFont typeface="Arial" panose="020B0604020202020204" pitchFamily="34" charset="0"/>
              <a:buChar char="•"/>
            </a:pPr>
            <a:r>
              <a:rPr lang="en-GB" dirty="0" smtClean="0">
                <a:solidFill>
                  <a:srgbClr val="6F2575"/>
                </a:solidFill>
              </a:rPr>
              <a:t>don’t expose confidential data inadvertently (e.g. thinking your home page is secret)</a:t>
            </a:r>
            <a:endParaRPr lang="en-GB" dirty="0">
              <a:solidFill>
                <a:srgbClr val="6F2575"/>
              </a:solidFill>
            </a:endParaRPr>
          </a:p>
          <a:p>
            <a:pPr>
              <a:spcBef>
                <a:spcPts val="600"/>
              </a:spcBef>
            </a:pPr>
            <a:endParaRPr lang="en-GB" sz="800" dirty="0" smtClean="0"/>
          </a:p>
          <a:p>
            <a:pPr>
              <a:spcBef>
                <a:spcPts val="600"/>
              </a:spcBef>
            </a:pPr>
            <a:r>
              <a:rPr lang="en-GB" dirty="0" smtClean="0"/>
              <a:t>The CT documentation has endorsed central </a:t>
            </a:r>
            <a:r>
              <a:rPr lang="en-GB" dirty="0"/>
              <a:t>services and </a:t>
            </a:r>
            <a:r>
              <a:rPr lang="en-GB" dirty="0" smtClean="0"/>
              <a:t>guides</a:t>
            </a:r>
          </a:p>
          <a:p>
            <a:pPr algn="ctr">
              <a:spcBef>
                <a:spcPts val="600"/>
              </a:spcBef>
            </a:pPr>
            <a:r>
              <a:rPr lang="en-GB" b="1" dirty="0" smtClean="0">
                <a:hlinkClick r:id="rId2"/>
              </a:rPr>
              <a:t>https</a:t>
            </a:r>
            <a:r>
              <a:rPr lang="en-GB" b="1" dirty="0">
                <a:hlinkClick r:id="rId2"/>
              </a:rPr>
              <a:t>://</a:t>
            </a:r>
            <a:r>
              <a:rPr lang="en-GB" b="1" dirty="0" smtClean="0">
                <a:hlinkClick r:id="rId2"/>
              </a:rPr>
              <a:t>edu.nl/arvc4</a:t>
            </a:r>
            <a:r>
              <a:rPr lang="en-GB" b="1" dirty="0" smtClean="0"/>
              <a:t> </a:t>
            </a:r>
            <a:endParaRPr lang="en-GB" b="1" dirty="0"/>
          </a:p>
          <a:p>
            <a:pPr>
              <a:spcBef>
                <a:spcPts val="600"/>
              </a:spcBef>
            </a:pPr>
            <a:r>
              <a:rPr lang="en-GB" dirty="0" smtClean="0"/>
              <a:t>Research tooling and some data integrity guidance is on the Nikhef PDP pages</a:t>
            </a:r>
          </a:p>
          <a:p>
            <a:pPr algn="ctr">
              <a:spcBef>
                <a:spcPts val="600"/>
              </a:spcBef>
            </a:pPr>
            <a:r>
              <a:rPr lang="en-GB" b="1" dirty="0" smtClean="0">
                <a:hlinkClick r:id="rId3"/>
              </a:rPr>
              <a:t>https://www.nikhef.nl/pdp/doc/</a:t>
            </a:r>
            <a:endParaRPr lang="en-GB" b="1" dirty="0" smtClean="0"/>
          </a:p>
          <a:p>
            <a:pPr>
              <a:spcBef>
                <a:spcPts val="600"/>
              </a:spcBef>
            </a:pPr>
            <a:endParaRPr lang="en-GB" dirty="0"/>
          </a:p>
          <a:p>
            <a:pPr>
              <a:spcBef>
                <a:spcPts val="600"/>
              </a:spcBef>
            </a:pPr>
            <a:endParaRPr lang="en-GB" dirty="0"/>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56</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In Need of Some Help?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GB" dirty="0" smtClean="0"/>
              <a:t>Same thing for processing …</a:t>
            </a:r>
            <a:endParaRPr lang="en-GB" dirty="0"/>
          </a:p>
        </p:txBody>
      </p:sp>
    </p:spTree>
    <p:extLst>
      <p:ext uri="{BB962C8B-B14F-4D97-AF65-F5344CB8AC3E}">
        <p14:creationId xmlns:p14="http://schemas.microsoft.com/office/powerpoint/2010/main" val="3738252083"/>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dirty="0" smtClean="0"/>
              <a:t>	“building reproducible data and software is hard, and takes time …</a:t>
            </a:r>
            <a:r>
              <a:rPr lang="en-GB" dirty="0"/>
              <a:t/>
            </a:r>
            <a:br>
              <a:rPr lang="en-GB" dirty="0"/>
            </a:br>
            <a:r>
              <a:rPr lang="en-GB" dirty="0" smtClean="0"/>
              <a:t>		… yet is an essential part of the integrity and value of your results”</a:t>
            </a: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make sure your data is in the right place when you finish up a chapter</a:t>
            </a:r>
          </a:p>
          <a:p>
            <a:pPr marL="404813" lvl="1" indent="-285750">
              <a:buFont typeface="Arial" panose="020B0604020202020204" pitchFamily="34" charset="0"/>
              <a:buChar char="•"/>
            </a:pPr>
            <a:r>
              <a:rPr lang="en-GB" dirty="0" smtClean="0"/>
              <a:t>software in gitlab.nikhef.nl or your collaboration software versioning system (git.cern.ch,…)</a:t>
            </a:r>
          </a:p>
          <a:p>
            <a:pPr marL="404813" lvl="1" indent="-285750">
              <a:buFont typeface="Arial" panose="020B0604020202020204" pitchFamily="34" charset="0"/>
              <a:buChar char="•"/>
            </a:pPr>
            <a:r>
              <a:rPr lang="en-GB" dirty="0" smtClean="0"/>
              <a:t>data should not remain on a laptop or home directory, but in </a:t>
            </a:r>
            <a:r>
              <a:rPr lang="en-GB" dirty="0" err="1" smtClean="0"/>
              <a:t>dCache</a:t>
            </a:r>
            <a:r>
              <a:rPr lang="en-GB" dirty="0" smtClean="0"/>
              <a:t> (for re-creatable data) or archived (/project for things the group will re-use and are ‘smallish’, or </a:t>
            </a:r>
            <a:br>
              <a:rPr lang="en-GB" dirty="0" smtClean="0"/>
            </a:br>
            <a:r>
              <a:rPr lang="en-GB" dirty="0" smtClean="0"/>
              <a:t>in </a:t>
            </a:r>
            <a:r>
              <a:rPr lang="en-GB" dirty="0" err="1" smtClean="0"/>
              <a:t>dCache</a:t>
            </a:r>
            <a:r>
              <a:rPr lang="en-GB" dirty="0" smtClean="0"/>
              <a:t> + SURF Data Archive, in archive.nikhef.nl, or distributed in collaboration infra for e.g. WLCG)</a:t>
            </a:r>
          </a:p>
          <a:p>
            <a:pPr marL="404813" lvl="1" indent="-285750">
              <a:buFont typeface="Arial" panose="020B0604020202020204" pitchFamily="34" charset="0"/>
              <a:buChar char="•"/>
            </a:pPr>
            <a:r>
              <a:rPr lang="en-GB" dirty="0" smtClean="0"/>
              <a:t>notes, logbooks, executable notebooks: in /project </a:t>
            </a:r>
            <a:r>
              <a:rPr lang="en-GB" i="1" dirty="0" smtClean="0"/>
              <a:t>with good descriptive meta-data</a:t>
            </a:r>
            <a:r>
              <a:rPr lang="en-GB" dirty="0" smtClean="0"/>
              <a:t> and in archive.nikhef.nl or </a:t>
            </a:r>
            <a:r>
              <a:rPr lang="en-GB" dirty="0" err="1" smtClean="0"/>
              <a:t>Zenodo</a:t>
            </a:r>
            <a:r>
              <a:rPr lang="en-GB" dirty="0" smtClean="0"/>
              <a:t> (for things that do not need to remain private)</a:t>
            </a:r>
          </a:p>
          <a:p>
            <a:endParaRPr lang="en-GB" dirty="0" smtClean="0"/>
          </a:p>
          <a:p>
            <a:r>
              <a:rPr lang="en-GB" dirty="0" smtClean="0"/>
              <a:t>… and </a:t>
            </a:r>
            <a:r>
              <a:rPr lang="en-GB" dirty="0"/>
              <a:t>if in doubt, talk about this in your group, or with your </a:t>
            </a:r>
            <a:r>
              <a:rPr lang="en-GB" dirty="0" smtClean="0"/>
              <a:t>supervisors, or mail us!</a:t>
            </a:r>
            <a:endParaRPr lang="en-GB" dirty="0"/>
          </a:p>
          <a:p>
            <a:pPr marL="285750" indent="-285750">
              <a:buFont typeface="Arial" panose="020B0604020202020204" pitchFamily="34" charset="0"/>
              <a:buChar char="•"/>
            </a:pPr>
            <a:endParaRPr lang="en-GB" i="1" dirty="0" smtClean="0"/>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57</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In Need of Some Help?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GB" dirty="0" smtClean="0"/>
              <a:t>Open Science (and reproduction packages) helps …</a:t>
            </a:r>
            <a:endParaRPr lang="en-GB" dirty="0"/>
          </a:p>
        </p:txBody>
      </p:sp>
      <p:sp>
        <p:nvSpPr>
          <p:cNvPr id="6" name="Text Placeholder 5"/>
          <p:cNvSpPr>
            <a:spLocks noGrp="1"/>
          </p:cNvSpPr>
          <p:nvPr>
            <p:ph type="body" sz="quarter" idx="16"/>
          </p:nvPr>
        </p:nvSpPr>
        <p:spPr>
          <a:xfrm>
            <a:off x="238124" y="4107306"/>
            <a:ext cx="8669759" cy="321820"/>
          </a:xfrm>
        </p:spPr>
        <p:txBody>
          <a:bodyPr/>
          <a:lstStyle/>
          <a:p>
            <a:r>
              <a:rPr lang="en-GB" dirty="0">
                <a:hlinkClick r:id="rId2"/>
              </a:rPr>
              <a:t>https://intranet.nikhef.nl/personeel-organisatie-po</a:t>
            </a:r>
            <a:r>
              <a:rPr lang="en-GB" dirty="0" smtClean="0">
                <a:hlinkClick r:id="rId2"/>
              </a:rPr>
              <a:t>/</a:t>
            </a:r>
            <a:r>
              <a:rPr lang="en-GB" dirty="0"/>
              <a:t> and </a:t>
            </a:r>
            <a:r>
              <a:rPr lang="en-GB" dirty="0">
                <a:hlinkClick r:id="rId3"/>
              </a:rPr>
              <a:t>https://www.nikhef.nl/medewerker/els-de-wolf</a:t>
            </a:r>
            <a:r>
              <a:rPr lang="en-GB" dirty="0" smtClean="0">
                <a:hlinkClick r:id="rId3"/>
              </a:rPr>
              <a:t>/</a:t>
            </a:r>
            <a:r>
              <a:rPr lang="en-GB" dirty="0"/>
              <a:t>; </a:t>
            </a:r>
            <a:r>
              <a:rPr lang="en-GB" dirty="0" smtClean="0"/>
              <a:t/>
            </a:r>
            <a:br>
              <a:rPr lang="en-GB" dirty="0" smtClean="0"/>
            </a:br>
            <a:r>
              <a:rPr lang="en-GB" dirty="0" smtClean="0"/>
              <a:t>and for NWO-I RI se </a:t>
            </a:r>
            <a:r>
              <a:rPr lang="en-GB" dirty="0" smtClean="0">
                <a:hlinkClick r:id="rId4"/>
              </a:rPr>
              <a:t>https</a:t>
            </a:r>
            <a:r>
              <a:rPr lang="en-GB" dirty="0">
                <a:hlinkClick r:id="rId4"/>
              </a:rPr>
              <a:t>://intranet.nikhef.nl/2022/01/20/vertrouwenspersonen-wetenschappelijke-integriteit-confidential-advisers-scientific-integrity</a:t>
            </a:r>
            <a:r>
              <a:rPr lang="en-GB" dirty="0" smtClean="0">
                <a:hlinkClick r:id="rId4"/>
              </a:rPr>
              <a:t>/</a:t>
            </a:r>
            <a:r>
              <a:rPr lang="en-GB" dirty="0" smtClean="0"/>
              <a:t> </a:t>
            </a:r>
            <a:endParaRPr lang="en-GB" dirty="0"/>
          </a:p>
        </p:txBody>
      </p:sp>
    </p:spTree>
    <p:extLst>
      <p:ext uri="{BB962C8B-B14F-4D97-AF65-F5344CB8AC3E}">
        <p14:creationId xmlns:p14="http://schemas.microsoft.com/office/powerpoint/2010/main" val="2935740935"/>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a:xfrm>
            <a:off x="238125" y="312420"/>
            <a:ext cx="8905875" cy="4028409"/>
          </a:xfrm>
        </p:spPr>
        <p:txBody>
          <a:bodyPr/>
          <a:lstStyle/>
          <a:p>
            <a:pPr>
              <a:spcAft>
                <a:spcPts val="600"/>
              </a:spcAft>
              <a:tabLst>
                <a:tab pos="4117975" algn="l"/>
              </a:tabLst>
            </a:pPr>
            <a:r>
              <a:rPr lang="en-GB" dirty="0" smtClean="0"/>
              <a:t>General computing, login, mail, </a:t>
            </a:r>
            <a:r>
              <a:rPr lang="en-GB" dirty="0" err="1" smtClean="0"/>
              <a:t>eduVPN</a:t>
            </a:r>
            <a:r>
              <a:rPr lang="en-GB" dirty="0" smtClean="0"/>
              <a:t>	</a:t>
            </a:r>
            <a:r>
              <a:rPr lang="en-GB" dirty="0" smtClean="0">
                <a:hlinkClick r:id="rId2"/>
              </a:rPr>
              <a:t>helpdesk@nikhef.nl</a:t>
            </a:r>
            <a:r>
              <a:rPr lang="en-GB" dirty="0" smtClean="0"/>
              <a:t> or </a:t>
            </a:r>
            <a:r>
              <a:rPr lang="en-GB" dirty="0" err="1" smtClean="0">
                <a:hlinkClick r:id="rId3"/>
              </a:rPr>
              <a:t>tel</a:t>
            </a:r>
            <a:r>
              <a:rPr lang="en-GB" dirty="0" smtClean="0">
                <a:hlinkClick r:id="rId3"/>
              </a:rPr>
              <a:t>:+31205922200</a:t>
            </a:r>
            <a:r>
              <a:rPr lang="en-GB" dirty="0"/>
              <a:t/>
            </a:r>
            <a:br>
              <a:rPr lang="en-GB" dirty="0"/>
            </a:br>
            <a:r>
              <a:rPr lang="en-GB" sz="1400" dirty="0" smtClean="0"/>
              <a:t> </a:t>
            </a:r>
            <a:r>
              <a:rPr lang="en-GB" sz="1400" i="1" dirty="0" err="1" smtClean="0"/>
              <a:t>mattermost</a:t>
            </a:r>
            <a:r>
              <a:rPr lang="en-GB" sz="1400" i="1" dirty="0" smtClean="0"/>
              <a:t>, zoom, account reset, </a:t>
            </a:r>
            <a:r>
              <a:rPr lang="en-GB" sz="1400" i="1" dirty="0" err="1" smtClean="0"/>
              <a:t>SURFdrive</a:t>
            </a:r>
            <a:r>
              <a:rPr lang="en-GB" sz="1400" i="1" dirty="0" smtClean="0"/>
              <a:t>, …</a:t>
            </a:r>
            <a:endParaRPr lang="en-GB" sz="1400" i="1" dirty="0"/>
          </a:p>
          <a:p>
            <a:pPr>
              <a:spcAft>
                <a:spcPts val="600"/>
              </a:spcAft>
              <a:tabLst>
                <a:tab pos="4117975" algn="l"/>
              </a:tabLst>
            </a:pPr>
            <a:r>
              <a:rPr lang="en-GB" dirty="0" err="1" smtClean="0"/>
              <a:t>Stoomboot</a:t>
            </a:r>
            <a:r>
              <a:rPr lang="en-GB" dirty="0" smtClean="0"/>
              <a:t> and local </a:t>
            </a:r>
            <a:r>
              <a:rPr lang="en-GB" dirty="0" err="1" smtClean="0"/>
              <a:t>dCache</a:t>
            </a:r>
            <a:r>
              <a:rPr lang="en-GB" dirty="0" smtClean="0"/>
              <a:t>	</a:t>
            </a:r>
            <a:r>
              <a:rPr lang="en-GB" dirty="0" smtClean="0">
                <a:hlinkClick r:id="rId4"/>
              </a:rPr>
              <a:t>stbc-users@nikhef.nl</a:t>
            </a:r>
            <a:r>
              <a:rPr lang="en-GB" dirty="0"/>
              <a:t> </a:t>
            </a:r>
            <a:r>
              <a:rPr lang="en-GB" dirty="0" smtClean="0"/>
              <a:t>for self-help </a:t>
            </a:r>
          </a:p>
          <a:p>
            <a:pPr>
              <a:spcAft>
                <a:spcPts val="600"/>
              </a:spcAft>
              <a:tabLst>
                <a:tab pos="4117975" algn="l"/>
              </a:tabLst>
            </a:pPr>
            <a:r>
              <a:rPr lang="en-GB" dirty="0" smtClean="0"/>
              <a:t>	</a:t>
            </a:r>
            <a:r>
              <a:rPr lang="en-GB" dirty="0" err="1" smtClean="0"/>
              <a:t>Mattermost</a:t>
            </a:r>
            <a:r>
              <a:rPr lang="en-GB" dirty="0" smtClean="0"/>
              <a:t>: </a:t>
            </a:r>
            <a:r>
              <a:rPr lang="en-GB" b="1" dirty="0" err="1" smtClean="0"/>
              <a:t>Nikhef-members#stbc-users</a:t>
            </a:r>
            <a:endParaRPr lang="en-GB" b="1" dirty="0" smtClean="0"/>
          </a:p>
          <a:p>
            <a:pPr>
              <a:spcAft>
                <a:spcPts val="600"/>
              </a:spcAft>
              <a:tabLst>
                <a:tab pos="4117975" algn="l"/>
              </a:tabLst>
            </a:pPr>
            <a:r>
              <a:rPr lang="en-GB" dirty="0" smtClean="0"/>
              <a:t>How to best use distributed computing	</a:t>
            </a:r>
            <a:r>
              <a:rPr lang="en-GB" dirty="0" smtClean="0">
                <a:hlinkClick r:id="rId5"/>
              </a:rPr>
              <a:t>stbc-admin@nikhef.nl</a:t>
            </a:r>
            <a:r>
              <a:rPr lang="en-GB" dirty="0" smtClean="0"/>
              <a:t>, </a:t>
            </a:r>
            <a:r>
              <a:rPr lang="en-GB" dirty="0" smtClean="0">
                <a:hlinkClick r:id="rId6"/>
              </a:rPr>
              <a:t>grid.support@nikhef.nl</a:t>
            </a:r>
            <a:endParaRPr lang="en-GB" dirty="0" smtClean="0"/>
          </a:p>
          <a:p>
            <a:pPr>
              <a:spcAft>
                <a:spcPts val="600"/>
              </a:spcAft>
              <a:tabLst>
                <a:tab pos="4117975" algn="l"/>
              </a:tabLst>
            </a:pPr>
            <a:r>
              <a:rPr lang="en-GB" dirty="0" smtClean="0"/>
              <a:t>Security concerns or incidents	</a:t>
            </a:r>
            <a:r>
              <a:rPr lang="en-GB" dirty="0" smtClean="0">
                <a:hlinkClick r:id="rId7"/>
              </a:rPr>
              <a:t>security@nikhef.nl</a:t>
            </a:r>
            <a:r>
              <a:rPr lang="en-GB" dirty="0" smtClean="0"/>
              <a:t> or </a:t>
            </a:r>
            <a:r>
              <a:rPr lang="en-GB" dirty="0" err="1" smtClean="0">
                <a:hlinkClick r:id="rId8"/>
              </a:rPr>
              <a:t>tel</a:t>
            </a:r>
            <a:r>
              <a:rPr lang="en-GB" dirty="0" smtClean="0">
                <a:hlinkClick r:id="rId8"/>
              </a:rPr>
              <a:t>:+31205925090</a:t>
            </a:r>
            <a:endParaRPr lang="en-GB" dirty="0" smtClean="0"/>
          </a:p>
          <a:p>
            <a:pPr>
              <a:spcAft>
                <a:spcPts val="600"/>
              </a:spcAft>
              <a:tabLst>
                <a:tab pos="4117975" algn="l"/>
              </a:tabLst>
            </a:pPr>
            <a:r>
              <a:rPr lang="en-GB" dirty="0" smtClean="0"/>
              <a:t>prefer to read up?	</a:t>
            </a:r>
            <a:r>
              <a:rPr lang="en-GB" dirty="0" smtClean="0">
                <a:hlinkClick r:id="rId9"/>
              </a:rPr>
              <a:t>https://kb.nikhef.nl/ct/</a:t>
            </a:r>
            <a:r>
              <a:rPr lang="en-GB" dirty="0" smtClean="0"/>
              <a:t>  for all answers!</a:t>
            </a:r>
          </a:p>
          <a:p>
            <a:pPr>
              <a:spcAft>
                <a:spcPts val="600"/>
              </a:spcAft>
              <a:tabLst>
                <a:tab pos="4117975" algn="l"/>
              </a:tabLst>
            </a:pPr>
            <a:endParaRPr lang="en-GB" dirty="0" smtClean="0"/>
          </a:p>
          <a:p>
            <a:pPr>
              <a:spcAft>
                <a:spcPts val="600"/>
              </a:spcAft>
              <a:tabLst>
                <a:tab pos="4117975" algn="l"/>
              </a:tabLst>
            </a:pPr>
            <a:endParaRPr lang="en-GB" dirty="0" smtClean="0"/>
          </a:p>
          <a:p>
            <a:pPr>
              <a:spcAft>
                <a:spcPts val="600"/>
              </a:spcAft>
              <a:tabLst>
                <a:tab pos="4117975" algn="l"/>
              </a:tabLst>
            </a:pPr>
            <a:r>
              <a:rPr lang="en-GB" dirty="0" smtClean="0"/>
              <a:t>Office Hours in the central Vertex</a:t>
            </a:r>
            <a:br>
              <a:rPr lang="en-GB" dirty="0" smtClean="0"/>
            </a:br>
            <a:r>
              <a:rPr lang="en-GB" dirty="0" smtClean="0"/>
              <a:t>every </a:t>
            </a:r>
            <a:r>
              <a:rPr lang="en-GB" b="1" dirty="0" smtClean="0"/>
              <a:t>1</a:t>
            </a:r>
            <a:r>
              <a:rPr lang="en-GB" b="1" baseline="30000" dirty="0" smtClean="0"/>
              <a:t>st</a:t>
            </a:r>
            <a:r>
              <a:rPr lang="en-GB" b="1" dirty="0" smtClean="0"/>
              <a:t> Thursday </a:t>
            </a:r>
            <a:r>
              <a:rPr lang="en-GB" dirty="0" smtClean="0"/>
              <a:t>of the month</a:t>
            </a:r>
            <a:r>
              <a:rPr lang="en-GB" b="1" dirty="0" smtClean="0"/>
              <a:t> at 1300</a:t>
            </a:r>
            <a:r>
              <a:rPr lang="en-GB" dirty="0" smtClean="0"/>
              <a:t>, </a:t>
            </a:r>
            <a:br>
              <a:rPr lang="en-GB" dirty="0" smtClean="0"/>
            </a:br>
            <a:r>
              <a:rPr lang="en-GB" dirty="0" smtClean="0"/>
              <a:t>cake for everyone with an ICT question!</a:t>
            </a:r>
          </a:p>
          <a:p>
            <a:pPr>
              <a:spcAft>
                <a:spcPts val="600"/>
              </a:spcAft>
              <a:tabLst>
                <a:tab pos="4117975" algn="l"/>
              </a:tabLst>
            </a:pPr>
            <a:r>
              <a:rPr lang="en-GB" dirty="0" smtClean="0"/>
              <a:t>and there’s </a:t>
            </a:r>
            <a:r>
              <a:rPr lang="en-GB" dirty="0" smtClean="0">
                <a:hlinkClick r:id="rId10"/>
              </a:rPr>
              <a:t>https://nikhef.status.io/</a:t>
            </a:r>
            <a:endParaRPr lang="en-GB" dirty="0" smtClean="0"/>
          </a:p>
        </p:txBody>
      </p:sp>
      <p:sp>
        <p:nvSpPr>
          <p:cNvPr id="5" name="Slide Number Placeholder 4"/>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58</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3" name="Footer Placeholder 2"/>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In Need of Some Help?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30924" y="2604467"/>
            <a:ext cx="2523291" cy="1892468"/>
          </a:xfrm>
          <a:prstGeom prst="rect">
            <a:avLst/>
          </a:prstGeom>
          <a:ln>
            <a:solidFill>
              <a:srgbClr val="6F2575"/>
            </a:solidFill>
          </a:ln>
        </p:spPr>
      </p:pic>
    </p:spTree>
    <p:extLst>
      <p:ext uri="{BB962C8B-B14F-4D97-AF65-F5344CB8AC3E}">
        <p14:creationId xmlns:p14="http://schemas.microsoft.com/office/powerpoint/2010/main" val="332029570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dirty="0"/>
          </a:p>
        </p:txBody>
      </p:sp>
    </p:spTree>
    <p:extLst>
      <p:ext uri="{BB962C8B-B14F-4D97-AF65-F5344CB8AC3E}">
        <p14:creationId xmlns:p14="http://schemas.microsoft.com/office/powerpoint/2010/main" val="3107704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6</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Federated Authentication and Authorization Infrastructure</a:t>
            </a:r>
            <a:endParaRPr lang="en-GB" dirty="0"/>
          </a:p>
        </p:txBody>
      </p:sp>
      <p:sp>
        <p:nvSpPr>
          <p:cNvPr id="5" name="Text Placeholder 4"/>
          <p:cNvSpPr>
            <a:spLocks noGrp="1"/>
          </p:cNvSpPr>
          <p:nvPr>
            <p:ph type="body" sz="quarter" idx="16"/>
          </p:nvPr>
        </p:nvSpPr>
        <p:spPr/>
        <p:txBody>
          <a:bodyPr/>
          <a:lstStyle/>
          <a:p>
            <a:r>
              <a:rPr lang="en-US" dirty="0"/>
              <a:t>Image: AARC NA2 training module “Authentication and </a:t>
            </a:r>
            <a:r>
              <a:rPr lang="en-US" dirty="0" err="1"/>
              <a:t>Authorisation</a:t>
            </a:r>
            <a:r>
              <a:rPr lang="en-US" dirty="0"/>
              <a:t> 101” - https://aarc-community.org/training/aai-101</a:t>
            </a:r>
            <a:r>
              <a:rPr lang="en-US" dirty="0" smtClean="0"/>
              <a:t>/</a:t>
            </a:r>
            <a:endParaRPr lang="en-GB" dirty="0"/>
          </a:p>
        </p:txBody>
      </p:sp>
      <p:pic>
        <p:nvPicPr>
          <p:cNvPr id="6" name="Picture 5"/>
          <p:cNvPicPr>
            <a:picLocks noChangeAspect="1"/>
          </p:cNvPicPr>
          <p:nvPr/>
        </p:nvPicPr>
        <p:blipFill>
          <a:blip r:embed="rId2"/>
          <a:stretch>
            <a:fillRect/>
          </a:stretch>
        </p:blipFill>
        <p:spPr>
          <a:xfrm>
            <a:off x="828152" y="1050498"/>
            <a:ext cx="7487695" cy="3000794"/>
          </a:xfrm>
          <a:prstGeom prst="rect">
            <a:avLst/>
          </a:prstGeom>
        </p:spPr>
      </p:pic>
    </p:spTree>
    <p:extLst>
      <p:ext uri="{BB962C8B-B14F-4D97-AF65-F5344CB8AC3E}">
        <p14:creationId xmlns:p14="http://schemas.microsoft.com/office/powerpoint/2010/main" val="1674880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7</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Many </a:t>
            </a:r>
            <a:r>
              <a:rPr lang="en-US" dirty="0" err="1" smtClean="0"/>
              <a:t>organisations</a:t>
            </a:r>
            <a:endParaRPr lang="en-GB" dirty="0"/>
          </a:p>
        </p:txBody>
      </p:sp>
      <p:sp>
        <p:nvSpPr>
          <p:cNvPr id="5" name="Text Placeholder 4"/>
          <p:cNvSpPr>
            <a:spLocks noGrp="1"/>
          </p:cNvSpPr>
          <p:nvPr>
            <p:ph type="body" sz="quarter" idx="16"/>
          </p:nvPr>
        </p:nvSpPr>
        <p:spPr/>
        <p:txBody>
          <a:bodyPr/>
          <a:lstStyle/>
          <a:p>
            <a:r>
              <a:rPr lang="en-US" dirty="0"/>
              <a:t>Shibboleth </a:t>
            </a:r>
            <a:r>
              <a:rPr lang="en-US" dirty="0" err="1"/>
              <a:t>IdP</a:t>
            </a:r>
            <a:r>
              <a:rPr lang="en-US" dirty="0"/>
              <a:t> image and SAML2 </a:t>
            </a:r>
            <a:r>
              <a:rPr lang="en-US" dirty="0" err="1"/>
              <a:t>auth</a:t>
            </a:r>
            <a:r>
              <a:rPr lang="en-US" dirty="0"/>
              <a:t> flow by SWITCH (CH</a:t>
            </a:r>
            <a:r>
              <a:rPr lang="en-US" dirty="0" smtClean="0"/>
              <a:t>)</a:t>
            </a:r>
            <a:endParaRPr lang="en-GB" dirty="0"/>
          </a:p>
        </p:txBody>
      </p:sp>
      <p:pic>
        <p:nvPicPr>
          <p:cNvPr id="6" name="Picture 5"/>
          <p:cNvPicPr>
            <a:picLocks noChangeAspect="1"/>
          </p:cNvPicPr>
          <p:nvPr/>
        </p:nvPicPr>
        <p:blipFill>
          <a:blip r:embed="rId2"/>
          <a:stretch>
            <a:fillRect/>
          </a:stretch>
        </p:blipFill>
        <p:spPr>
          <a:xfrm>
            <a:off x="2028810" y="997838"/>
            <a:ext cx="4989178" cy="3097921"/>
          </a:xfrm>
          <a:prstGeom prst="rect">
            <a:avLst/>
          </a:prstGeom>
        </p:spPr>
      </p:pic>
    </p:spTree>
    <p:extLst>
      <p:ext uri="{BB962C8B-B14F-4D97-AF65-F5344CB8AC3E}">
        <p14:creationId xmlns:p14="http://schemas.microsoft.com/office/powerpoint/2010/main" val="408315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8</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Federated identity - </a:t>
            </a:r>
            <a:r>
              <a:rPr lang="en-US" dirty="0" err="1" smtClean="0"/>
              <a:t>SURFconext</a:t>
            </a:r>
            <a:endParaRPr lang="en-GB" dirty="0"/>
          </a:p>
        </p:txBody>
      </p:sp>
      <p:sp>
        <p:nvSpPr>
          <p:cNvPr id="7" name="Text Placeholder 6"/>
          <p:cNvSpPr>
            <a:spLocks noGrp="1"/>
          </p:cNvSpPr>
          <p:nvPr>
            <p:ph type="body" sz="quarter" idx="16"/>
          </p:nvPr>
        </p:nvSpPr>
        <p:spPr/>
        <p:txBody>
          <a:bodyPr/>
          <a:lstStyle/>
          <a:p>
            <a:r>
              <a:rPr lang="en-US" dirty="0" smtClean="0"/>
              <a:t>Image: </a:t>
            </a:r>
            <a:r>
              <a:rPr lang="en-US" dirty="0" err="1" smtClean="0"/>
              <a:t>SURFconext</a:t>
            </a:r>
            <a:r>
              <a:rPr lang="en-US" dirty="0"/>
              <a:t> dashboard, https://profile.surfconext.nl/</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574" y="741072"/>
            <a:ext cx="7148945" cy="3443409"/>
          </a:xfrm>
          <a:prstGeom prst="rect">
            <a:avLst/>
          </a:prstGeom>
        </p:spPr>
      </p:pic>
    </p:spTree>
    <p:extLst>
      <p:ext uri="{BB962C8B-B14F-4D97-AF65-F5344CB8AC3E}">
        <p14:creationId xmlns:p14="http://schemas.microsoft.com/office/powerpoint/2010/main" val="3900243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sz="half" idx="14"/>
          </p:nvPr>
        </p:nvSpPr>
        <p:spPr>
          <a:xfrm>
            <a:off x="238488" y="793853"/>
            <a:ext cx="8326437" cy="3192780"/>
          </a:xfrm>
          <a:prstGeom prst="rect">
            <a:avLst/>
          </a:prstGeom>
        </p:spPr>
        <p:txBody>
          <a:bodyPr lIns="0" rIns="0"/>
          <a:lstStyle/>
          <a:p>
            <a:pPr marL="0" indent="0">
              <a:buNone/>
            </a:pPr>
            <a:r>
              <a:rPr lang="en-US" sz="1800" dirty="0" smtClean="0"/>
              <a:t>To a </a:t>
            </a:r>
            <a:r>
              <a:rPr lang="en-US" sz="1600" dirty="0" smtClean="0"/>
              <a:t>single</a:t>
            </a:r>
            <a:r>
              <a:rPr lang="en-US" sz="1800" dirty="0" smtClean="0"/>
              <a:t> system or service relatively simple</a:t>
            </a:r>
          </a:p>
          <a:p>
            <a:pPr marL="285750" indent="-285750">
              <a:buFont typeface="Arial" panose="020B0604020202020204" pitchFamily="34" charset="0"/>
              <a:buChar char="•"/>
            </a:pPr>
            <a:r>
              <a:rPr lang="en-US" sz="1800" dirty="0" smtClean="0"/>
              <a:t>per-system identity (username) and secrets (e.g. password or TOTP token)</a:t>
            </a:r>
          </a:p>
          <a:p>
            <a:pPr marL="285750" indent="-285750">
              <a:buFont typeface="Arial" panose="020B0604020202020204" pitchFamily="34" charset="0"/>
              <a:buChar char="•"/>
            </a:pPr>
            <a:r>
              <a:rPr lang="en-US" sz="1800" dirty="0" smtClean="0"/>
              <a:t>server-side: list of valid users and (salted and hashed) secrets</a:t>
            </a:r>
          </a:p>
          <a:p>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9</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a:t>Authentication – who are you</a:t>
            </a:r>
            <a:endParaRPr lang="en-GB" dirty="0"/>
          </a:p>
        </p:txBody>
      </p:sp>
      <p:sp>
        <p:nvSpPr>
          <p:cNvPr id="5" name="Text Placeholder 4"/>
          <p:cNvSpPr>
            <a:spLocks noGrp="1"/>
          </p:cNvSpPr>
          <p:nvPr>
            <p:ph type="body" sz="quarter" idx="16"/>
          </p:nvPr>
        </p:nvSpPr>
        <p:spPr/>
        <p:txBody>
          <a:bodyPr/>
          <a:lstStyle/>
          <a:p>
            <a:r>
              <a:rPr lang="en-US" dirty="0"/>
              <a:t>Passport image: cropped from original by Jon Tyson on Unsplash https://</a:t>
            </a:r>
            <a:r>
              <a:rPr lang="en-US" dirty="0" smtClean="0"/>
              <a:t>unsplash.com/photos/Hid-yhommOg</a:t>
            </a:r>
            <a:endParaRPr lang="en-GB" dirty="0"/>
          </a:p>
        </p:txBody>
      </p:sp>
      <p:pic>
        <p:nvPicPr>
          <p:cNvPr id="7" name="Picture 6"/>
          <p:cNvPicPr>
            <a:picLocks noChangeAspect="1"/>
          </p:cNvPicPr>
          <p:nvPr/>
        </p:nvPicPr>
        <p:blipFill>
          <a:blip r:embed="rId2"/>
          <a:stretch>
            <a:fillRect/>
          </a:stretch>
        </p:blipFill>
        <p:spPr>
          <a:xfrm>
            <a:off x="321252" y="1880240"/>
            <a:ext cx="4185375" cy="1749112"/>
          </a:xfrm>
          <a:prstGeom prst="rect">
            <a:avLst/>
          </a:prstGeom>
          <a:ln>
            <a:solidFill>
              <a:schemeClr val="tx2"/>
            </a:solidFill>
          </a:ln>
        </p:spPr>
      </p:pic>
      <p:pic>
        <p:nvPicPr>
          <p:cNvPr id="8" name="Picture 7"/>
          <p:cNvPicPr>
            <a:picLocks noChangeAspect="1"/>
          </p:cNvPicPr>
          <p:nvPr/>
        </p:nvPicPr>
        <p:blipFill>
          <a:blip r:embed="rId3"/>
          <a:stretch>
            <a:fillRect/>
          </a:stretch>
        </p:blipFill>
        <p:spPr>
          <a:xfrm>
            <a:off x="1665273" y="3638310"/>
            <a:ext cx="6933570" cy="655878"/>
          </a:xfrm>
          <a:prstGeom prst="rect">
            <a:avLst/>
          </a:prstGeom>
          <a:ln>
            <a:solidFill>
              <a:schemeClr val="tx2"/>
            </a:solidFill>
          </a:ln>
        </p:spPr>
      </p:pic>
      <p:pic>
        <p:nvPicPr>
          <p:cNvPr id="9" name="Picture 8"/>
          <p:cNvPicPr>
            <a:picLocks noChangeAspect="1"/>
          </p:cNvPicPr>
          <p:nvPr/>
        </p:nvPicPr>
        <p:blipFill>
          <a:blip r:embed="rId4"/>
          <a:stretch>
            <a:fillRect/>
          </a:stretch>
        </p:blipFill>
        <p:spPr>
          <a:xfrm>
            <a:off x="5681919" y="1784997"/>
            <a:ext cx="3094601" cy="2372668"/>
          </a:xfrm>
          <a:prstGeom prst="rect">
            <a:avLst/>
          </a:prstGeom>
          <a:ln>
            <a:solidFill>
              <a:schemeClr val="tx2"/>
            </a:solidFill>
          </a:ln>
        </p:spPr>
      </p:pic>
    </p:spTree>
    <p:extLst>
      <p:ext uri="{BB962C8B-B14F-4D97-AF65-F5344CB8AC3E}">
        <p14:creationId xmlns:p14="http://schemas.microsoft.com/office/powerpoint/2010/main" val="1467231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Nikhef-DG22-NikUM-main">
  <a:themeElements>
    <a:clrScheme name="Custom 3">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B3C3"/>
      </a:hlink>
      <a:folHlink>
        <a:srgbClr val="00B3C3"/>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B269EC47-FC74-43FA-AA4E-D2624E121557}"/>
    </a:ext>
  </a:extLst>
</a:theme>
</file>

<file path=ppt/theme/theme2.xml><?xml version="1.0" encoding="utf-8"?>
<a:theme xmlns:a="http://schemas.openxmlformats.org/drawingml/2006/main" name="Nikhef-DG22-NikOnly-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86EA9C1F-1A98-4DFB-B614-68BD42A61A3A}"/>
    </a:ext>
  </a:extLst>
</a:theme>
</file>

<file path=ppt/theme/theme3.xml><?xml version="1.0" encoding="utf-8"?>
<a:theme xmlns:a="http://schemas.openxmlformats.org/drawingml/2006/main" name="Nikhef-DG22-2018-legacy">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EF368345-ED6E-4C79-B8B6-2E96EF2E4FA5}"/>
    </a:ext>
  </a:extLst>
</a:theme>
</file>

<file path=ppt/theme/theme4.xml><?xml version="1.0" encoding="utf-8"?>
<a:theme xmlns:a="http://schemas.openxmlformats.org/drawingml/2006/main" name="Nikhef-DG22-NikUM-Closures">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7E00089A-B55B-4F91-A0B1-ACAA0F72C4E6}"/>
    </a:ext>
  </a:extLst>
</a:theme>
</file>

<file path=ppt/theme/theme5.xml><?xml version="1.0" encoding="utf-8"?>
<a:theme xmlns:a="http://schemas.openxmlformats.org/drawingml/2006/main" name="1_Nikhef-DG22-NikUM-main">
  <a:themeElements>
    <a:clrScheme name="Custom 3">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B3C3"/>
      </a:hlink>
      <a:folHlink>
        <a:srgbClr val="00B3C3"/>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B269EC47-FC74-43FA-AA4E-D2624E121557}"/>
    </a:ext>
  </a:extLst>
</a:theme>
</file>

<file path=ppt/theme/theme6.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Nikhef_presentatie-template-lc-2018-DGUM-MF</Template>
  <TotalTime>7581</TotalTime>
  <Words>4092</Words>
  <Application>Microsoft Office PowerPoint</Application>
  <PresentationFormat>On-screen Show (16:9)</PresentationFormat>
  <Paragraphs>478</Paragraphs>
  <Slides>59</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59</vt:i4>
      </vt:variant>
    </vt:vector>
  </HeadingPairs>
  <TitlesOfParts>
    <vt:vector size="74" baseType="lpstr">
      <vt:lpstr>Akkurat Std</vt:lpstr>
      <vt:lpstr>Akkurat Std Bold</vt:lpstr>
      <vt:lpstr>Akkurat Std Mono</vt:lpstr>
      <vt:lpstr>Arial</vt:lpstr>
      <vt:lpstr>Calibri</vt:lpstr>
      <vt:lpstr>Candara</vt:lpstr>
      <vt:lpstr>Helvetica Neue</vt:lpstr>
      <vt:lpstr>Helvetica Neue Medium</vt:lpstr>
      <vt:lpstr>Minion Pro</vt:lpstr>
      <vt:lpstr>Wingdings</vt:lpstr>
      <vt:lpstr>Nikhef-DG22-NikUM-main</vt:lpstr>
      <vt:lpstr>Nikhef-DG22-NikOnly-main</vt:lpstr>
      <vt:lpstr>Nikhef-DG22-2018-legacy</vt:lpstr>
      <vt:lpstr>Nikhef-DG22-NikUM-Closures</vt:lpstr>
      <vt:lpstr>1_Nikhef-DG22-NikUM-main</vt:lpstr>
      <vt:lpstr>You, your laptop,  and somebody else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FileSender</vt:lpstr>
      <vt:lpstr>PowerPoint Presentation</vt:lpstr>
      <vt:lpstr>PowerPoint Presentation</vt:lpstr>
      <vt:lpstr>SURFdrive and CERNbox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a distance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Collaborative services  just to make folk happy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Talking to somebody else… but to whom?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your laptop,  and somebody else</dc:title>
  <dc:creator>davidg</dc:creator>
  <cp:lastModifiedBy>davidg</cp:lastModifiedBy>
  <cp:revision>147</cp:revision>
  <dcterms:created xsi:type="dcterms:W3CDTF">2022-10-28T12:10:50Z</dcterms:created>
  <dcterms:modified xsi:type="dcterms:W3CDTF">2023-11-29T16:17:58Z</dcterms:modified>
</cp:coreProperties>
</file>