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740" r:id="rId2"/>
    <p:sldMasterId id="2147483711" r:id="rId3"/>
    <p:sldMasterId id="2147483726" r:id="rId4"/>
  </p:sldMasterIdLst>
  <p:notesMasterIdLst>
    <p:notesMasterId r:id="rId62"/>
  </p:notesMasterIdLst>
  <p:handoutMasterIdLst>
    <p:handoutMasterId r:id="rId63"/>
  </p:handoutMasterIdLst>
  <p:sldIdLst>
    <p:sldId id="256" r:id="rId5"/>
    <p:sldId id="272" r:id="rId6"/>
    <p:sldId id="271" r:id="rId7"/>
    <p:sldId id="303" r:id="rId8"/>
    <p:sldId id="306" r:id="rId9"/>
    <p:sldId id="305" r:id="rId10"/>
    <p:sldId id="307" r:id="rId11"/>
    <p:sldId id="308" r:id="rId12"/>
    <p:sldId id="304" r:id="rId13"/>
    <p:sldId id="337" r:id="rId14"/>
    <p:sldId id="338" r:id="rId15"/>
    <p:sldId id="342" r:id="rId16"/>
    <p:sldId id="319" r:id="rId17"/>
    <p:sldId id="339" r:id="rId18"/>
    <p:sldId id="309" r:id="rId19"/>
    <p:sldId id="320" r:id="rId20"/>
    <p:sldId id="312" r:id="rId21"/>
    <p:sldId id="314" r:id="rId22"/>
    <p:sldId id="315" r:id="rId23"/>
    <p:sldId id="311" r:id="rId24"/>
    <p:sldId id="317" r:id="rId25"/>
    <p:sldId id="340" r:id="rId26"/>
    <p:sldId id="343" r:id="rId27"/>
    <p:sldId id="336" r:id="rId28"/>
    <p:sldId id="346" r:id="rId29"/>
    <p:sldId id="301" r:id="rId30"/>
    <p:sldId id="275" r:id="rId31"/>
    <p:sldId id="276" r:id="rId32"/>
    <p:sldId id="277" r:id="rId33"/>
    <p:sldId id="298" r:id="rId34"/>
    <p:sldId id="282" r:id="rId35"/>
    <p:sldId id="299" r:id="rId36"/>
    <p:sldId id="300" r:id="rId37"/>
    <p:sldId id="278" r:id="rId38"/>
    <p:sldId id="290" r:id="rId39"/>
    <p:sldId id="294" r:id="rId40"/>
    <p:sldId id="297" r:id="rId41"/>
    <p:sldId id="284" r:id="rId42"/>
    <p:sldId id="274" r:id="rId43"/>
    <p:sldId id="321" r:id="rId44"/>
    <p:sldId id="344" r:id="rId45"/>
    <p:sldId id="323" r:id="rId46"/>
    <p:sldId id="331" r:id="rId47"/>
    <p:sldId id="324" r:id="rId48"/>
    <p:sldId id="332" r:id="rId49"/>
    <p:sldId id="325" r:id="rId50"/>
    <p:sldId id="333" r:id="rId51"/>
    <p:sldId id="326" r:id="rId52"/>
    <p:sldId id="327" r:id="rId53"/>
    <p:sldId id="335" r:id="rId54"/>
    <p:sldId id="334" r:id="rId55"/>
    <p:sldId id="345" r:id="rId56"/>
    <p:sldId id="328" r:id="rId57"/>
    <p:sldId id="329" r:id="rId58"/>
    <p:sldId id="330" r:id="rId59"/>
    <p:sldId id="341" r:id="rId60"/>
    <p:sldId id="273" r:id="rId61"/>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1pPr>
    <a:lvl2pPr marL="0" marR="0" indent="857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2pPr>
    <a:lvl3pPr marL="0" marR="0" indent="1714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3pPr>
    <a:lvl4pPr marL="0" marR="0" indent="2571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4pPr>
    <a:lvl5pPr marL="0" marR="0" indent="3429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5pPr>
    <a:lvl6pPr marL="0" marR="0" indent="4286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6pPr>
    <a:lvl7pPr marL="0" marR="0" indent="5143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7pPr>
    <a:lvl8pPr marL="0" marR="0" indent="6000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8pPr>
    <a:lvl9pPr marL="0" marR="0" indent="6858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575"/>
    <a:srgbClr val="FFFFFF"/>
    <a:srgbClr val="E3D8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329" autoAdjust="0"/>
    <p:restoredTop sz="94643"/>
  </p:normalViewPr>
  <p:slideViewPr>
    <p:cSldViewPr snapToGrid="0" snapToObjects="1">
      <p:cViewPr varScale="1">
        <p:scale>
          <a:sx n="127" d="100"/>
          <a:sy n="127" d="100"/>
        </p:scale>
        <p:origin x="378" y="114"/>
      </p:cViewPr>
      <p:guideLst/>
    </p:cSldViewPr>
  </p:slideViewPr>
  <p:notesTextViewPr>
    <p:cViewPr>
      <p:scale>
        <a:sx n="3" d="2"/>
        <a:sy n="3" d="2"/>
      </p:scale>
      <p:origin x="0" y="0"/>
    </p:cViewPr>
  </p:notesTextViewPr>
  <p:sorterViewPr>
    <p:cViewPr>
      <p:scale>
        <a:sx n="200" d="100"/>
        <a:sy n="200" d="100"/>
      </p:scale>
      <p:origin x="0" y="-13098"/>
    </p:cViewPr>
  </p:sorterViewPr>
  <p:notesViewPr>
    <p:cSldViewPr snapToGrid="0" snapToObjects="1">
      <p:cViewPr varScale="1">
        <p:scale>
          <a:sx n="73" d="100"/>
          <a:sy n="73" d="100"/>
        </p:scale>
        <p:origin x="291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C8E9CF-6ECB-41C1-8DD6-9BF6F92CECC7}" type="datetimeFigureOut">
              <a:rPr lang="en-GB" smtClean="0"/>
              <a:t>21/11/2022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6F6F17-2B88-4A13-AF5C-86B2AC9067A1}" type="slidenum">
              <a:rPr lang="en-GB" smtClean="0"/>
              <a:t>‹#›</a:t>
            </a:fld>
            <a:endParaRPr lang="en-GB"/>
          </a:p>
        </p:txBody>
      </p:sp>
    </p:spTree>
    <p:extLst>
      <p:ext uri="{BB962C8B-B14F-4D97-AF65-F5344CB8AC3E}">
        <p14:creationId xmlns:p14="http://schemas.microsoft.com/office/powerpoint/2010/main" val="26215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xfrm>
            <a:off x="381000" y="685800"/>
            <a:ext cx="6096000" cy="3429000"/>
          </a:xfrm>
          <a:prstGeom prst="rect">
            <a:avLst/>
          </a:prstGeom>
        </p:spPr>
        <p:txBody>
          <a:bodyPr/>
          <a:lstStyle/>
          <a:p>
            <a:endParaRPr/>
          </a:p>
        </p:txBody>
      </p:sp>
      <p:sp>
        <p:nvSpPr>
          <p:cNvPr id="613" name="Shape 6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5.wmf"/></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6.wmf"/><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6.wmf"/><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8.jpe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wmf"/><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6.wmf"/><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2.w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w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Voorblad1">
    <p:spTree>
      <p:nvGrpSpPr>
        <p:cNvPr id="1" name=""/>
        <p:cNvGrpSpPr/>
        <p:nvPr/>
      </p:nvGrpSpPr>
      <p:grpSpPr>
        <a:xfrm>
          <a:off x="0" y="0"/>
          <a:ext cx="0" cy="0"/>
          <a:chOff x="0" y="0"/>
          <a:chExt cx="0" cy="0"/>
        </a:xfrm>
      </p:grpSpPr>
      <p:sp>
        <p:nvSpPr>
          <p:cNvPr id="15" name="Rechthoek"/>
          <p:cNvSpPr/>
          <p:nvPr/>
        </p:nvSpPr>
        <p:spPr>
          <a:xfrm>
            <a:off x="0" y="0"/>
            <a:ext cx="9144000" cy="5143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 name="NIKHEF_PATROON1.png" descr="NIKHEF_PATROON1.png"/>
          <p:cNvPicPr>
            <a:picLocks noChangeAspect="1"/>
          </p:cNvPicPr>
          <p:nvPr/>
        </p:nvPicPr>
        <p:blipFill>
          <a:blip r:embed="rId2">
            <a:extLst/>
          </a:blip>
          <a:stretch>
            <a:fillRect/>
          </a:stretch>
        </p:blipFill>
        <p:spPr>
          <a:xfrm>
            <a:off x="3228926" y="98775"/>
            <a:ext cx="7123931" cy="4945950"/>
          </a:xfrm>
          <a:prstGeom prst="rect">
            <a:avLst/>
          </a:prstGeom>
          <a:ln w="12700">
            <a:miter lim="400000"/>
          </a:ln>
        </p:spPr>
      </p:pic>
      <p:sp>
        <p:nvSpPr>
          <p:cNvPr id="17" name="Vorm"/>
          <p:cNvSpPr/>
          <p:nvPr/>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 name="Driehoek"/>
          <p:cNvSpPr/>
          <p:nvPr/>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dirty="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lvl1pPr>
          </a:lstStyle>
          <a:p>
            <a:r>
              <a:rPr lang="en-US"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sz="1600" baseline="0">
                <a:solidFill>
                  <a:srgbClr val="702677"/>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702677"/>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solidFill>
                  <a:srgbClr val="E3D88B"/>
                </a:solidFill>
              </a:defRPr>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43780311"/>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ure-NikUM-pla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209" y="1293854"/>
            <a:ext cx="6220749" cy="3373223"/>
          </a:xfrm>
          <a:prstGeom prst="rect">
            <a:avLst/>
          </a:prstGeom>
        </p:spPr>
      </p:pic>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27822" y="-16147"/>
            <a:ext cx="9171822" cy="659246"/>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ianummer"/>
          <p:cNvSpPr txBox="1">
            <a:spLocks/>
          </p:cNvSpPr>
          <p:nvPr userDrawn="1"/>
        </p:nvSpPr>
        <p:spPr>
          <a:xfrm>
            <a:off x="8801243" y="4913264"/>
            <a:ext cx="256081" cy="227226"/>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kkurat Std" panose="02000503000000000000" pitchFamily="2" charset="0"/>
                <a:ea typeface="+mn-ea"/>
                <a:cs typeface="+mn-cs"/>
                <a:sym typeface="Candara"/>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GB" sz="1125" smtClean="0"/>
              <a:pPr/>
              <a:t>‹#›</a:t>
            </a:fld>
            <a:endParaRPr lang="en-GB" sz="1125"/>
          </a:p>
        </p:txBody>
      </p:sp>
      <p:sp>
        <p:nvSpPr>
          <p:cNvPr id="9" name="Physics Data Processing…"/>
          <p:cNvSpPr txBox="1">
            <a:spLocks noGrp="1"/>
          </p:cNvSpPr>
          <p:nvPr>
            <p:ph type="title" hasCustomPrompt="1"/>
          </p:nvPr>
        </p:nvSpPr>
        <p:spPr>
          <a:xfrm>
            <a:off x="-800" y="89583"/>
            <a:ext cx="9145600" cy="1397003"/>
          </a:xfrm>
          <a:prstGeom prst="rect">
            <a:avLst/>
          </a:prstGeom>
        </p:spPr>
        <p:txBody>
          <a:bodyPr/>
          <a:lstStyle>
            <a:lvl1pPr algn="ctr">
              <a:defRPr/>
            </a:lvl1pPr>
            <a:lvl2pPr algn="ctr">
              <a:defRPr sz="2700">
                <a:latin typeface="Akkurat Std"/>
                <a:ea typeface="Akkurat Std"/>
                <a:cs typeface="Akkurat Std"/>
                <a:sym typeface="Akkurat Std"/>
              </a:defRPr>
            </a:lvl2pPr>
          </a:lstStyle>
          <a:p>
            <a:r>
              <a:rPr lang="en-US" dirty="0" smtClean="0">
                <a:solidFill>
                  <a:schemeClr val="bg1"/>
                </a:solidFill>
              </a:rPr>
              <a:t>Main Title</a:t>
            </a:r>
            <a:endParaRPr dirty="0" smtClean="0">
              <a:solidFill>
                <a:schemeClr val="bg1"/>
              </a:solidFill>
            </a:endParaRPr>
          </a:p>
          <a:p>
            <a:pPr lvl="1"/>
            <a:r>
              <a:rPr lang="en-US" dirty="0" smtClean="0"/>
              <a:t>Subtitle text</a:t>
            </a:r>
            <a:endParaRPr dirty="0"/>
          </a:p>
        </p:txBody>
      </p:sp>
      <p:sp>
        <p:nvSpPr>
          <p:cNvPr id="11"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2"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Text Placeholder 5"/>
          <p:cNvSpPr>
            <a:spLocks noGrp="1"/>
          </p:cNvSpPr>
          <p:nvPr>
            <p:ph type="body" sz="quarter" idx="11"/>
          </p:nvPr>
        </p:nvSpPr>
        <p:spPr>
          <a:xfrm>
            <a:off x="4679950" y="3281869"/>
            <a:ext cx="4180852" cy="923697"/>
          </a:xfrm>
          <a:prstGeom prst="rect">
            <a:avLst/>
          </a:prstGeom>
        </p:spPr>
        <p:txBody>
          <a:bodyPr/>
          <a:lstStyle>
            <a:lvl1pPr marL="15240" indent="0" algn="r">
              <a:buNone/>
              <a:defRPr sz="1800">
                <a:solidFill>
                  <a:schemeClr val="bg1"/>
                </a:solidFill>
                <a:latin typeface="Akkurat Std" panose="02000503000000000000" pitchFamily="2" charset="0"/>
              </a:defRPr>
            </a:lvl1pPr>
          </a:lstStyle>
          <a:p>
            <a:pPr lvl="0"/>
            <a:r>
              <a:rPr lang="en-US" dirty="0" smtClean="0"/>
              <a:t>Edit Master text styles</a:t>
            </a:r>
          </a:p>
        </p:txBody>
      </p:sp>
      <p:sp>
        <p:nvSpPr>
          <p:cNvPr id="10" name="Rechthoek"/>
          <p:cNvSpPr/>
          <p:nvPr userDrawn="1"/>
        </p:nvSpPr>
        <p:spPr>
          <a:xfrm>
            <a:off x="-824" y="4674995"/>
            <a:ext cx="9144824"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7" name="2011-2016…"/>
          <p:cNvSpPr txBox="1"/>
          <p:nvPr userDrawn="1"/>
        </p:nvSpPr>
        <p:spPr>
          <a:xfrm>
            <a:off x="7543867" y="4551606"/>
            <a:ext cx="1317668" cy="50783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p>
            <a:pPr algn="r">
              <a:defRPr sz="4800" b="0" i="0">
                <a:solidFill>
                  <a:srgbClr val="FFFFFF"/>
                </a:solidFill>
                <a:latin typeface="Akkurat Std"/>
                <a:ea typeface="Akkurat Std"/>
                <a:cs typeface="Akkurat Std"/>
                <a:sym typeface="Akkurat Std"/>
              </a:defRPr>
            </a:pPr>
            <a:r>
              <a:rPr lang="en-US" sz="1600" cap="none" baseline="0" dirty="0" smtClean="0">
                <a:solidFill>
                  <a:srgbClr val="E3D88A"/>
                </a:solidFill>
              </a:rPr>
              <a:t>David </a:t>
            </a:r>
            <a:r>
              <a:rPr lang="en-US" sz="1600" cap="none" baseline="0" dirty="0" err="1" smtClean="0">
                <a:solidFill>
                  <a:srgbClr val="E3D88A"/>
                </a:solidFill>
              </a:rPr>
              <a:t>Groep</a:t>
            </a:r>
            <a:endParaRPr lang="en-US" sz="1600" cap="none" baseline="0" dirty="0" smtClean="0">
              <a:solidFill>
                <a:srgbClr val="E3D88A"/>
              </a:solidFill>
            </a:endParaRPr>
          </a:p>
          <a:p>
            <a:pPr algn="r">
              <a:defRPr sz="4800" b="0" i="0">
                <a:solidFill>
                  <a:srgbClr val="FFFFFF"/>
                </a:solidFill>
                <a:latin typeface="Akkurat Std"/>
                <a:ea typeface="Akkurat Std"/>
                <a:cs typeface="Akkurat Std"/>
                <a:sym typeface="Akkurat Std"/>
              </a:defRPr>
            </a:pPr>
            <a:r>
              <a:rPr lang="en-US" sz="1200" cap="none" baseline="0" dirty="0" smtClean="0">
                <a:solidFill>
                  <a:srgbClr val="6F2575"/>
                </a:solidFill>
              </a:rPr>
              <a:t>davidg@nikhef.nl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8435" y="4473814"/>
            <a:ext cx="1186455" cy="46151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6317" y="4390909"/>
            <a:ext cx="3017492" cy="627320"/>
          </a:xfrm>
          <a:prstGeom prst="rect">
            <a:avLst/>
          </a:prstGeom>
        </p:spPr>
      </p:pic>
    </p:spTree>
    <p:extLst>
      <p:ext uri="{BB962C8B-B14F-4D97-AF65-F5344CB8AC3E}">
        <p14:creationId xmlns:p14="http://schemas.microsoft.com/office/powerpoint/2010/main" val="2025651723"/>
      </p:ext>
    </p:extLst>
  </p:cSld>
  <p:clrMapOvr>
    <a:masterClrMapping/>
  </p:clrMapOvr>
  <p:transition spd="med"/>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ure-NikOnly-pla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209" y="1293854"/>
            <a:ext cx="6220749" cy="3373223"/>
          </a:xfrm>
          <a:prstGeom prst="rect">
            <a:avLst/>
          </a:prstGeom>
        </p:spPr>
      </p:pic>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27822" y="-16147"/>
            <a:ext cx="9171822" cy="659246"/>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ianummer"/>
          <p:cNvSpPr txBox="1">
            <a:spLocks/>
          </p:cNvSpPr>
          <p:nvPr userDrawn="1"/>
        </p:nvSpPr>
        <p:spPr>
          <a:xfrm>
            <a:off x="8801243" y="4913264"/>
            <a:ext cx="256081" cy="227226"/>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kkurat Std" panose="02000503000000000000" pitchFamily="2" charset="0"/>
                <a:ea typeface="+mn-ea"/>
                <a:cs typeface="+mn-cs"/>
                <a:sym typeface="Candara"/>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GB" sz="1125" smtClean="0"/>
              <a:pPr/>
              <a:t>‹#›</a:t>
            </a:fld>
            <a:endParaRPr lang="en-GB" sz="1125"/>
          </a:p>
        </p:txBody>
      </p:sp>
      <p:sp>
        <p:nvSpPr>
          <p:cNvPr id="9" name="Physics Data Processing…"/>
          <p:cNvSpPr txBox="1">
            <a:spLocks noGrp="1"/>
          </p:cNvSpPr>
          <p:nvPr>
            <p:ph type="title" hasCustomPrompt="1"/>
          </p:nvPr>
        </p:nvSpPr>
        <p:spPr>
          <a:xfrm>
            <a:off x="-800" y="89583"/>
            <a:ext cx="9145600" cy="1397003"/>
          </a:xfrm>
          <a:prstGeom prst="rect">
            <a:avLst/>
          </a:prstGeom>
        </p:spPr>
        <p:txBody>
          <a:bodyPr/>
          <a:lstStyle>
            <a:lvl1pPr algn="ctr">
              <a:defRPr/>
            </a:lvl1pPr>
            <a:lvl2pPr algn="ctr">
              <a:defRPr sz="2700">
                <a:latin typeface="Akkurat Std"/>
                <a:ea typeface="Akkurat Std"/>
                <a:cs typeface="Akkurat Std"/>
                <a:sym typeface="Akkurat Std"/>
              </a:defRPr>
            </a:lvl2pPr>
          </a:lstStyle>
          <a:p>
            <a:r>
              <a:rPr lang="en-US" dirty="0" smtClean="0">
                <a:solidFill>
                  <a:schemeClr val="bg1"/>
                </a:solidFill>
              </a:rPr>
              <a:t>Main Title</a:t>
            </a:r>
            <a:endParaRPr dirty="0" smtClean="0">
              <a:solidFill>
                <a:schemeClr val="bg1"/>
              </a:solidFill>
            </a:endParaRPr>
          </a:p>
          <a:p>
            <a:pPr lvl="1"/>
            <a:r>
              <a:rPr lang="en-US" dirty="0" smtClean="0"/>
              <a:t>Subtitle text</a:t>
            </a:r>
            <a:endParaRPr dirty="0"/>
          </a:p>
        </p:txBody>
      </p:sp>
      <p:sp>
        <p:nvSpPr>
          <p:cNvPr id="11"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2"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Text Placeholder 5"/>
          <p:cNvSpPr>
            <a:spLocks noGrp="1"/>
          </p:cNvSpPr>
          <p:nvPr>
            <p:ph type="body" sz="quarter" idx="11"/>
          </p:nvPr>
        </p:nvSpPr>
        <p:spPr>
          <a:xfrm>
            <a:off x="4679950" y="3281869"/>
            <a:ext cx="4180852" cy="923697"/>
          </a:xfrm>
          <a:prstGeom prst="rect">
            <a:avLst/>
          </a:prstGeom>
        </p:spPr>
        <p:txBody>
          <a:bodyPr/>
          <a:lstStyle>
            <a:lvl1pPr marL="15240" indent="0" algn="r">
              <a:buNone/>
              <a:defRPr sz="1800">
                <a:solidFill>
                  <a:schemeClr val="bg1"/>
                </a:solidFill>
                <a:latin typeface="Akkurat Std" panose="02000503000000000000" pitchFamily="2" charset="0"/>
              </a:defRPr>
            </a:lvl1pPr>
          </a:lstStyle>
          <a:p>
            <a:pPr lvl="0"/>
            <a:r>
              <a:rPr lang="en-US" dirty="0" smtClean="0"/>
              <a:t>Edit Master text styles</a:t>
            </a:r>
          </a:p>
        </p:txBody>
      </p:sp>
      <p:sp>
        <p:nvSpPr>
          <p:cNvPr id="10" name="Rechthoek"/>
          <p:cNvSpPr/>
          <p:nvPr userDrawn="1"/>
        </p:nvSpPr>
        <p:spPr>
          <a:xfrm>
            <a:off x="-824" y="4674995"/>
            <a:ext cx="9144824"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7" name="2011-2016…"/>
          <p:cNvSpPr txBox="1"/>
          <p:nvPr userDrawn="1"/>
        </p:nvSpPr>
        <p:spPr>
          <a:xfrm>
            <a:off x="7543867" y="4551606"/>
            <a:ext cx="1317668" cy="50783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p>
            <a:pPr algn="r">
              <a:defRPr sz="4800" b="0" i="0">
                <a:solidFill>
                  <a:srgbClr val="FFFFFF"/>
                </a:solidFill>
                <a:latin typeface="Akkurat Std"/>
                <a:ea typeface="Akkurat Std"/>
                <a:cs typeface="Akkurat Std"/>
                <a:sym typeface="Akkurat Std"/>
              </a:defRPr>
            </a:pPr>
            <a:r>
              <a:rPr lang="en-US" sz="1600" cap="none" baseline="0" dirty="0" smtClean="0">
                <a:solidFill>
                  <a:srgbClr val="E3D88A"/>
                </a:solidFill>
              </a:rPr>
              <a:t>David </a:t>
            </a:r>
            <a:r>
              <a:rPr lang="en-US" sz="1600" cap="none" baseline="0" dirty="0" err="1" smtClean="0">
                <a:solidFill>
                  <a:srgbClr val="E3D88A"/>
                </a:solidFill>
              </a:rPr>
              <a:t>Groep</a:t>
            </a:r>
            <a:endParaRPr lang="en-US" sz="1600" cap="none" baseline="0" dirty="0" smtClean="0">
              <a:solidFill>
                <a:srgbClr val="E3D88A"/>
              </a:solidFill>
            </a:endParaRPr>
          </a:p>
          <a:p>
            <a:pPr algn="r">
              <a:defRPr sz="4800" b="0" i="0">
                <a:solidFill>
                  <a:srgbClr val="FFFFFF"/>
                </a:solidFill>
                <a:latin typeface="Akkurat Std"/>
                <a:ea typeface="Akkurat Std"/>
                <a:cs typeface="Akkurat Std"/>
                <a:sym typeface="Akkurat Std"/>
              </a:defRPr>
            </a:pPr>
            <a:r>
              <a:rPr lang="en-US" sz="1200" cap="none" baseline="0" dirty="0" smtClean="0">
                <a:solidFill>
                  <a:srgbClr val="6F2575"/>
                </a:solidFill>
              </a:rPr>
              <a:t>davidg@nikhef.nl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8435" y="4473814"/>
            <a:ext cx="1186455" cy="461511"/>
          </a:xfrm>
          <a:prstGeom prst="rect">
            <a:avLst/>
          </a:prstGeom>
        </p:spPr>
      </p:pic>
    </p:spTree>
    <p:extLst>
      <p:ext uri="{BB962C8B-B14F-4D97-AF65-F5344CB8AC3E}">
        <p14:creationId xmlns:p14="http://schemas.microsoft.com/office/powerpoint/2010/main" val="3799646216"/>
      </p:ext>
    </p:extLst>
  </p:cSld>
  <p:clrMapOvr>
    <a:masterClrMapping/>
  </p:clrMapOvr>
  <p:transition spd="med"/>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losure-NikUM-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99440"/>
            <a:ext cx="7029450" cy="74293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886" y="4487082"/>
            <a:ext cx="2428073" cy="504784"/>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302791420"/>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ure-NikOnly-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99440"/>
            <a:ext cx="7029450" cy="74293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375427587"/>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osure-NikUM-EC-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68960"/>
            <a:ext cx="7029450" cy="77341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886" y="4487082"/>
            <a:ext cx="2428073" cy="504784"/>
          </a:xfrm>
          <a:prstGeom prst="rect">
            <a:avLst/>
          </a:prstGeom>
        </p:spPr>
      </p:pic>
      <p:sp>
        <p:nvSpPr>
          <p:cNvPr id="6" name="TextBox 5"/>
          <p:cNvSpPr txBox="1"/>
          <p:nvPr userDrawn="1"/>
        </p:nvSpPr>
        <p:spPr>
          <a:xfrm>
            <a:off x="559206" y="-8110"/>
            <a:ext cx="2840842" cy="492443"/>
          </a:xfrm>
          <a:prstGeom prst="rect">
            <a:avLst/>
          </a:prstGeom>
          <a:noFill/>
        </p:spPr>
        <p:txBody>
          <a:bodyPr wrap="none" rtlCol="0">
            <a:spAutoFit/>
          </a:bodyPr>
          <a:lstStyle/>
          <a:p>
            <a:pPr algn="l"/>
            <a:r>
              <a:rPr lang="en-GB" sz="650" kern="1200" cap="none" dirty="0" smtClean="0">
                <a:solidFill>
                  <a:srgbClr val="E3D88B"/>
                </a:solidFill>
                <a:effectLst/>
              </a:rPr>
              <a:t>This work has also been co-supported by projects that have </a:t>
            </a:r>
            <a:br>
              <a:rPr lang="en-GB" sz="650" kern="1200" cap="none" dirty="0" smtClean="0">
                <a:solidFill>
                  <a:srgbClr val="E3D88B"/>
                </a:solidFill>
                <a:effectLst/>
              </a:rPr>
            </a:br>
            <a:r>
              <a:rPr lang="en-GB" sz="650" kern="1200" cap="none" dirty="0" smtClean="0">
                <a:solidFill>
                  <a:srgbClr val="E3D88B"/>
                </a:solidFill>
                <a:effectLst/>
              </a:rPr>
              <a:t>received funding from the European Union’s Horizon research and </a:t>
            </a:r>
            <a:br>
              <a:rPr lang="en-GB" sz="650" kern="1200" cap="none" dirty="0" smtClean="0">
                <a:solidFill>
                  <a:srgbClr val="E3D88B"/>
                </a:solidFill>
                <a:effectLst/>
              </a:rPr>
            </a:br>
            <a:r>
              <a:rPr lang="en-GB" sz="650" kern="1200" cap="none" dirty="0" smtClean="0">
                <a:solidFill>
                  <a:srgbClr val="E3D88B"/>
                </a:solidFill>
                <a:effectLst/>
              </a:rPr>
              <a:t>innovation programmes under Grant Agreement No. 856726  (GN4-3), </a:t>
            </a:r>
            <a:br>
              <a:rPr lang="en-GB" sz="650" kern="1200" cap="none" dirty="0" smtClean="0">
                <a:solidFill>
                  <a:srgbClr val="E3D88B"/>
                </a:solidFill>
                <a:effectLst/>
              </a:rPr>
            </a:br>
            <a:r>
              <a:rPr lang="en-GB" sz="650" kern="1200" cap="none" dirty="0" smtClean="0">
                <a:solidFill>
                  <a:srgbClr val="E3D88B"/>
                </a:solidFill>
                <a:effectLst/>
              </a:rPr>
              <a:t>101017536 (EOSC Future), 777536 (EOSC-hub), 730941 (AARC2).</a:t>
            </a:r>
            <a:endParaRPr lang="en-GB" sz="650" cap="none" dirty="0">
              <a:solidFill>
                <a:srgbClr val="E3D88B"/>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705" y="45688"/>
            <a:ext cx="552054" cy="375097"/>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1245890727"/>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ure-NikOnly-EC-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68960"/>
            <a:ext cx="7029450" cy="77341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sp>
        <p:nvSpPr>
          <p:cNvPr id="6" name="TextBox 5"/>
          <p:cNvSpPr txBox="1"/>
          <p:nvPr userDrawn="1"/>
        </p:nvSpPr>
        <p:spPr>
          <a:xfrm>
            <a:off x="559206" y="-8110"/>
            <a:ext cx="2840842" cy="492443"/>
          </a:xfrm>
          <a:prstGeom prst="rect">
            <a:avLst/>
          </a:prstGeom>
          <a:noFill/>
        </p:spPr>
        <p:txBody>
          <a:bodyPr wrap="none" rtlCol="0">
            <a:spAutoFit/>
          </a:bodyPr>
          <a:lstStyle/>
          <a:p>
            <a:pPr algn="l"/>
            <a:r>
              <a:rPr lang="en-GB" sz="650" kern="1200" cap="none" dirty="0" smtClean="0">
                <a:solidFill>
                  <a:srgbClr val="E3D88B"/>
                </a:solidFill>
                <a:effectLst/>
              </a:rPr>
              <a:t>This work has also been co-supported by projects that have </a:t>
            </a:r>
            <a:br>
              <a:rPr lang="en-GB" sz="650" kern="1200" cap="none" dirty="0" smtClean="0">
                <a:solidFill>
                  <a:srgbClr val="E3D88B"/>
                </a:solidFill>
                <a:effectLst/>
              </a:rPr>
            </a:br>
            <a:r>
              <a:rPr lang="en-GB" sz="650" kern="1200" cap="none" dirty="0" smtClean="0">
                <a:solidFill>
                  <a:srgbClr val="E3D88B"/>
                </a:solidFill>
                <a:effectLst/>
              </a:rPr>
              <a:t>received funding from the European Union’s Horizon research and </a:t>
            </a:r>
            <a:br>
              <a:rPr lang="en-GB" sz="650" kern="1200" cap="none" dirty="0" smtClean="0">
                <a:solidFill>
                  <a:srgbClr val="E3D88B"/>
                </a:solidFill>
                <a:effectLst/>
              </a:rPr>
            </a:br>
            <a:r>
              <a:rPr lang="en-GB" sz="650" kern="1200" cap="none" dirty="0" smtClean="0">
                <a:solidFill>
                  <a:srgbClr val="E3D88B"/>
                </a:solidFill>
                <a:effectLst/>
              </a:rPr>
              <a:t>innovation programmes under Grant Agreement No. 856726  (GN4-3), </a:t>
            </a:r>
            <a:br>
              <a:rPr lang="en-GB" sz="650" kern="1200" cap="none" dirty="0" smtClean="0">
                <a:solidFill>
                  <a:srgbClr val="E3D88B"/>
                </a:solidFill>
                <a:effectLst/>
              </a:rPr>
            </a:br>
            <a:r>
              <a:rPr lang="en-GB" sz="650" kern="1200" cap="none" dirty="0" smtClean="0">
                <a:solidFill>
                  <a:srgbClr val="E3D88B"/>
                </a:solidFill>
                <a:effectLst/>
              </a:rPr>
              <a:t>101017536 (EOSC Future), 777536 (EOSC-hub), 730941 (AARC2).</a:t>
            </a:r>
            <a:endParaRPr lang="en-GB" sz="650" cap="none" dirty="0">
              <a:solidFill>
                <a:srgbClr val="E3D88B"/>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05" y="45688"/>
            <a:ext cx="552054" cy="375097"/>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471536193"/>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ure-NikOnly-RDM">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791" y="1095615"/>
            <a:ext cx="6135650" cy="3613544"/>
          </a:xfrm>
          <a:prstGeom prst="rect">
            <a:avLst/>
          </a:prstGeom>
        </p:spPr>
      </p:pic>
      <p:sp>
        <p:nvSpPr>
          <p:cNvPr id="6"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9"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2" name="Title 1"/>
          <p:cNvSpPr>
            <a:spLocks noGrp="1"/>
          </p:cNvSpPr>
          <p:nvPr>
            <p:ph type="title"/>
          </p:nvPr>
        </p:nvSpPr>
        <p:spPr>
          <a:xfrm>
            <a:off x="1949824" y="348597"/>
            <a:ext cx="7029450" cy="993775"/>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731" y="3964856"/>
            <a:ext cx="1834422" cy="718988"/>
          </a:xfrm>
          <a:prstGeom prst="rect">
            <a:avLst/>
          </a:prstGeom>
        </p:spPr>
      </p:pic>
      <p:sp>
        <p:nvSpPr>
          <p:cNvPr id="10" name="Rechthoek"/>
          <p:cNvSpPr/>
          <p:nvPr userDrawn="1"/>
        </p:nvSpPr>
        <p:spPr>
          <a:xfrm>
            <a:off x="1130" y="4667250"/>
            <a:ext cx="9147791"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grpSp>
        <p:nvGrpSpPr>
          <p:cNvPr id="11" name="Group 10"/>
          <p:cNvGrpSpPr/>
          <p:nvPr userDrawn="1"/>
        </p:nvGrpSpPr>
        <p:grpSpPr>
          <a:xfrm>
            <a:off x="5064467" y="3720459"/>
            <a:ext cx="3936975" cy="1105431"/>
            <a:chOff x="13257342" y="9941877"/>
            <a:chExt cx="10498600" cy="2947816"/>
          </a:xfrm>
        </p:grpSpPr>
        <p:sp>
          <p:nvSpPr>
            <p:cNvPr id="12" name="2011-2016…"/>
            <p:cNvSpPr txBox="1"/>
            <p:nvPr/>
          </p:nvSpPr>
          <p:spPr>
            <a:xfrm>
              <a:off x="13257342" y="9941877"/>
              <a:ext cx="10498600" cy="2947816"/>
            </a:xfrm>
            <a:prstGeom prst="rect">
              <a:avLst/>
            </a:prstGeom>
            <a:ln w="12700">
              <a:miter lim="400000"/>
            </a:ln>
            <a:extLst>
              <a:ext uri="{C572A759-6A51-4108-AA02-DFA0A04FC94B}">
                <ma14:wrappingTextBoxFlag xmlns:ma14="http://schemas.microsoft.com/office/mac/drawingml/2011/main" xmlns="" val="1"/>
              </a:ext>
            </a:extLst>
          </p:spPr>
          <p:txBody>
            <a:bodyPr wrap="none" lIns="101600" tIns="101600" rIns="101600" bIns="101600" anchor="ctr">
              <a:spAutoFit/>
            </a:bodyPr>
            <a:lstStyle/>
            <a:p>
              <a:pPr algn="r">
                <a:defRPr sz="4800" b="0" i="0">
                  <a:solidFill>
                    <a:srgbClr val="FFFFFF"/>
                  </a:solidFill>
                  <a:latin typeface="Akkurat Std"/>
                  <a:ea typeface="Akkurat Std"/>
                  <a:cs typeface="Akkurat Std"/>
                  <a:sym typeface="Akkurat Std"/>
                </a:defRPr>
              </a:pPr>
              <a:r>
                <a:rPr lang="en-US" sz="1800" cap="none" baseline="0" dirty="0" smtClean="0">
                  <a:solidFill>
                    <a:schemeClr val="bg1"/>
                  </a:solidFill>
                </a:rPr>
                <a:t>David </a:t>
              </a:r>
              <a:r>
                <a:rPr lang="en-US" sz="1800" cap="none" baseline="0" dirty="0" err="1" smtClean="0">
                  <a:solidFill>
                    <a:schemeClr val="bg1"/>
                  </a:solidFill>
                </a:rPr>
                <a:t>Groep</a:t>
              </a:r>
              <a:endParaRPr lang="en-US" sz="1800" cap="none" baseline="0" dirty="0" smtClean="0">
                <a:solidFill>
                  <a:schemeClr val="bg1"/>
                </a:solidFill>
              </a:endParaRPr>
            </a:p>
            <a:p>
              <a:pPr algn="r">
                <a:defRPr sz="4800" b="0" i="0">
                  <a:solidFill>
                    <a:srgbClr val="FFFFFF"/>
                  </a:solidFill>
                  <a:latin typeface="Akkurat Std"/>
                  <a:ea typeface="Akkurat Std"/>
                  <a:cs typeface="Akkurat Std"/>
                  <a:sym typeface="Akkurat Std"/>
                </a:defRPr>
              </a:pPr>
              <a:r>
                <a:rPr lang="en-US" sz="1300" cap="none" baseline="0" dirty="0" smtClean="0">
                  <a:solidFill>
                    <a:srgbClr val="6F2575"/>
                  </a:solidFill>
                </a:rPr>
                <a:t>davidg@nikhef.nl</a:t>
              </a:r>
            </a:p>
            <a:p>
              <a:pPr algn="r">
                <a:defRPr sz="4800" b="0" i="0">
                  <a:solidFill>
                    <a:srgbClr val="FFFFFF"/>
                  </a:solidFill>
                  <a:latin typeface="Akkurat Std"/>
                  <a:ea typeface="Akkurat Std"/>
                  <a:cs typeface="Akkurat Std"/>
                  <a:sym typeface="Akkurat Std"/>
                </a:defRPr>
              </a:pPr>
              <a:r>
                <a:rPr lang="en-GB" sz="1300" cap="none" baseline="0" dirty="0">
                  <a:solidFill>
                    <a:srgbClr val="6F2575"/>
                  </a:solidFill>
                </a:rPr>
                <a:t>https://www.nikhef.nl/~davidg/presentations</a:t>
              </a:r>
              <a:r>
                <a:rPr lang="en-GB" sz="1300" cap="none" baseline="0" dirty="0" smtClean="0">
                  <a:solidFill>
                    <a:srgbClr val="6F2575"/>
                  </a:solidFill>
                </a:rPr>
                <a:t>/</a:t>
              </a:r>
            </a:p>
            <a:p>
              <a:pPr algn="r">
                <a:defRPr sz="4800" b="0" i="0">
                  <a:solidFill>
                    <a:srgbClr val="FFFFFF"/>
                  </a:solidFill>
                  <a:latin typeface="Akkurat Std"/>
                  <a:ea typeface="Akkurat Std"/>
                  <a:cs typeface="Akkurat Std"/>
                  <a:sym typeface="Akkurat Std"/>
                </a:defRPr>
              </a:pPr>
              <a:r>
                <a:rPr lang="en-US" sz="1300" cap="none" baseline="0" dirty="0">
                  <a:solidFill>
                    <a:srgbClr val="6F2575"/>
                  </a:solidFill>
                </a:rPr>
                <a:t>https://orcid.org/0000-0003-1026-6606</a:t>
              </a:r>
              <a:endParaRPr sz="1300" cap="none" baseline="0" dirty="0">
                <a:solidFill>
                  <a:srgbClr val="6F2575"/>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8979" y="12028322"/>
              <a:ext cx="529432" cy="529432"/>
            </a:xfrm>
            <a:prstGeom prst="rect">
              <a:avLst/>
            </a:prstGeom>
          </p:spPr>
        </p:pic>
      </p:gr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6652" y="3957111"/>
            <a:ext cx="1834422" cy="71898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219571480"/>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losure-NikUM-SURF-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348597"/>
            <a:ext cx="7029450" cy="993775"/>
          </a:xfrm>
          <a:prstGeom prst="rect">
            <a:avLst/>
          </a:prstGeom>
        </p:spPr>
        <p:txBody>
          <a:bodyPr anchor="ctr"/>
          <a:lstStyle>
            <a:lvl1pPr algn="r">
              <a:defRPr/>
            </a:lvl1pPr>
          </a:lstStyle>
          <a:p>
            <a:r>
              <a:rPr lang="en-US" dirty="0" smtClean="0"/>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0930" y="4177514"/>
            <a:ext cx="1259675" cy="493720"/>
          </a:xfrm>
          <a:prstGeom prst="rect">
            <a:avLst/>
          </a:prstGeom>
        </p:spPr>
      </p:pic>
      <p:sp>
        <p:nvSpPr>
          <p:cNvPr id="4" name="Title 4"/>
          <p:cNvSpPr txBox="1">
            <a:spLocks/>
          </p:cNvSpPr>
          <p:nvPr userDrawn="1"/>
        </p:nvSpPr>
        <p:spPr>
          <a:xfrm>
            <a:off x="-1" y="4759692"/>
            <a:ext cx="8097011" cy="27204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chorCtr="0"/>
          <a:lst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a:lstStyle>
          <a:p>
            <a:pPr marL="21675" marR="21675" lvl="0" indent="0" algn="ctr" defTabSz="485775" rtl="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smtClean="0">
                <a:ln>
                  <a:noFill/>
                </a:ln>
                <a:solidFill>
                  <a:srgbClr val="E3D88B"/>
                </a:solidFill>
                <a:effectLst/>
                <a:uLnTx/>
                <a:uFill>
                  <a:solidFill>
                    <a:srgbClr val="000000"/>
                  </a:solidFill>
                </a:uFill>
                <a:latin typeface="Akkurat Std" panose="02000503000000000000" pitchFamily="2" charset="0"/>
                <a:sym typeface="Akkurat Std Mono"/>
              </a:rPr>
              <a:t>this work co-funded by and contributing to the Dutch National e-Infrastructure coordinated by SURF</a:t>
            </a:r>
            <a:endParaRPr kumimoji="0" lang="en-GB" sz="1350" b="0" i="0" u="none" strike="noStrike" kern="0" cap="none" spc="0" normalizeH="0" baseline="0" noProof="0" dirty="0">
              <a:ln>
                <a:noFill/>
              </a:ln>
              <a:solidFill>
                <a:srgbClr val="E3D88B"/>
              </a:solidFill>
              <a:effectLst/>
              <a:uLnTx/>
              <a:uFill>
                <a:solidFill>
                  <a:srgbClr val="000000"/>
                </a:solidFill>
              </a:uFill>
              <a:latin typeface="Akkurat Std" panose="02000503000000000000" pitchFamily="2" charset="0"/>
              <a:sym typeface="Akkurat Std Mono"/>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8883" y="4215439"/>
            <a:ext cx="1010653" cy="515107"/>
          </a:xfrm>
          <a:prstGeom prst="rect">
            <a:avLst/>
          </a:prstGeom>
        </p:spPr>
      </p:pic>
      <p:pic>
        <p:nvPicPr>
          <p:cNvPr id="6" name="Picture 5"/>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4462256" y="4017975"/>
            <a:ext cx="622642" cy="77666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63660985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8002801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section_title-black">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6" name="Title 1"/>
          <p:cNvSpPr>
            <a:spLocks noGrp="1"/>
          </p:cNvSpPr>
          <p:nvPr>
            <p:ph type="title"/>
          </p:nvPr>
        </p:nvSpPr>
        <p:spPr>
          <a:xfrm>
            <a:off x="3494418" y="3280613"/>
            <a:ext cx="5020932" cy="993775"/>
          </a:xfrm>
          <a:prstGeom prst="rect">
            <a:avLst/>
          </a:prstGeom>
        </p:spPr>
        <p:txBody>
          <a:bodyPr/>
          <a:lstStyle>
            <a:lvl1pPr>
              <a:defRPr sz="3600">
                <a:solidFill>
                  <a:srgbClr val="E3D88B"/>
                </a:solidFill>
              </a:defRPr>
            </a:lvl1pPr>
          </a:lstStyle>
          <a:p>
            <a:r>
              <a:rPr lang="en-US" smtClean="0"/>
              <a:t>Click to edit Master title style</a:t>
            </a:r>
            <a:endParaRPr lang="en-GB" dirty="0"/>
          </a:p>
        </p:txBody>
      </p:sp>
      <p:pic>
        <p:nvPicPr>
          <p:cNvPr id="10" name="NIKHEF_PATROON1.png" descr="NIKHEF_PATROON1.png"/>
          <p:cNvPicPr>
            <a:picLocks noChangeAspect="1"/>
          </p:cNvPicPr>
          <p:nvPr userDrawn="1"/>
        </p:nvPicPr>
        <p:blipFill rotWithShape="1">
          <a:blip r:embed="rId2">
            <a:extLst/>
          </a:blip>
          <a:srcRect l="3709" t="15831" r="44950" b="12066"/>
          <a:stretch/>
        </p:blipFill>
        <p:spPr>
          <a:xfrm rot="10800000">
            <a:off x="0" y="505593"/>
            <a:ext cx="3657600" cy="3566160"/>
          </a:xfrm>
          <a:prstGeom prst="rect">
            <a:avLst/>
          </a:prstGeom>
          <a:ln w="12700">
            <a:miter lim="400000"/>
          </a:ln>
        </p:spPr>
      </p:pic>
      <p:sp>
        <p:nvSpPr>
          <p:cNvPr id="4" name="Text Placeholder 3"/>
          <p:cNvSpPr>
            <a:spLocks noGrp="1"/>
          </p:cNvSpPr>
          <p:nvPr>
            <p:ph type="body" sz="quarter" idx="10"/>
          </p:nvPr>
        </p:nvSpPr>
        <p:spPr>
          <a:xfrm>
            <a:off x="3495040" y="2022475"/>
            <a:ext cx="502031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E3D88B"/>
                </a:solidFill>
              </a:defRPr>
            </a:lvl1pPr>
            <a:lvl2pPr marL="0" indent="0">
              <a:defRPr>
                <a:solidFill>
                  <a:schemeClr val="accent4">
                    <a:lumMod val="50000"/>
                  </a:schemeClr>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6343062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2] Beeld + Tekst">
    <p:spTree>
      <p:nvGrpSpPr>
        <p:cNvPr id="1" name=""/>
        <p:cNvGrpSpPr/>
        <p:nvPr/>
      </p:nvGrpSpPr>
      <p:grpSpPr>
        <a:xfrm>
          <a:off x="0" y="0"/>
          <a:ext cx="0" cy="0"/>
          <a:chOff x="0" y="0"/>
          <a:chExt cx="0" cy="0"/>
        </a:xfrm>
      </p:grpSpPr>
      <p:sp>
        <p:nvSpPr>
          <p:cNvPr id="15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5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53496516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3] Tekst + Tekst">
    <p:spTree>
      <p:nvGrpSpPr>
        <p:cNvPr id="1" name=""/>
        <p:cNvGrpSpPr/>
        <p:nvPr/>
      </p:nvGrpSpPr>
      <p:grpSpPr>
        <a:xfrm>
          <a:off x="0" y="0"/>
          <a:ext cx="0" cy="0"/>
          <a:chOff x="0" y="0"/>
          <a:chExt cx="0" cy="0"/>
        </a:xfrm>
      </p:grpSpPr>
      <p:sp>
        <p:nvSpPr>
          <p:cNvPr id="195"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9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7" name="Tijdelijke aanduiding voor voettekst 9">
            <a:extLst>
              <a:ext uri="{FF2B5EF4-FFF2-40B4-BE49-F238E27FC236}">
                <a16:creationId xmlns:a16="http://schemas.microsoft.com/office/drawing/2014/main" id="{B83153A6-F6AA-7F44-8E1F-AAB407344FC0}"/>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DC859610-B140-AC4F-91F1-D90108BC3EA2}"/>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4] Teks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7" name="HOOFDTITEL VAN DEZE SLIDE, EVENTUEEL OVER MEERDERE REGELS.">
            <a:extLst>
              <a:ext uri="{FF2B5EF4-FFF2-40B4-BE49-F238E27FC236}">
                <a16:creationId xmlns:a16="http://schemas.microsoft.com/office/drawing/2014/main" id="{B102C488-C56D-1745-89EB-AEBECD0741F7}"/>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8" name="Hoofdtekst">
            <a:extLst>
              <a:ext uri="{FF2B5EF4-FFF2-40B4-BE49-F238E27FC236}">
                <a16:creationId xmlns:a16="http://schemas.microsoft.com/office/drawing/2014/main" id="{C74FE25D-C6A2-C04E-A06E-A3DFC5860968}"/>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9" name="Afbeelding">
            <a:extLst>
              <a:ext uri="{FF2B5EF4-FFF2-40B4-BE49-F238E27FC236}">
                <a16:creationId xmlns:a16="http://schemas.microsoft.com/office/drawing/2014/main" id="{14E92ADA-9A18-D848-96CE-8133951A757C}"/>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95166948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5] Bijschrif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9"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280" name="Afbeelding"/>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1] Tekst + Beeld">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ITEL VAN DEZE SLIDE, EVENTUEEL OVER MEERDERE REGELS.">
            <a:extLst>
              <a:ext uri="{FF2B5EF4-FFF2-40B4-BE49-F238E27FC236}">
                <a16:creationId xmlns:a16="http://schemas.microsoft.com/office/drawing/2014/main" id="{16CD789B-2FDE-9E4F-B724-313FCDA4D89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F383F54-563B-9A4F-83CE-8C5D2AAC2411}"/>
              </a:ext>
            </a:extLst>
          </p:cNvPr>
          <p:cNvSpPr txBox="1">
            <a:spLocks noGrp="1"/>
          </p:cNvSpPr>
          <p:nvPr>
            <p:ph type="body" sz="half" idx="13" hasCustomPrompt="1"/>
          </p:nvPr>
        </p:nvSpPr>
        <p:spPr>
          <a:xfrm>
            <a:off x="23812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57899EC2-C516-AE4D-BD74-2DE60B519F2C}"/>
              </a:ext>
            </a:extLst>
          </p:cNvPr>
          <p:cNvSpPr>
            <a:spLocks noGrp="1"/>
          </p:cNvSpPr>
          <p:nvPr>
            <p:ph type="pic" sz="half" idx="16"/>
          </p:nvPr>
        </p:nvSpPr>
        <p:spPr>
          <a:xfrm>
            <a:off x="4715495" y="961860"/>
            <a:ext cx="4191769" cy="3372015"/>
          </a:xfrm>
          <a:prstGeom prst="rect">
            <a:avLst/>
          </a:prstGeom>
        </p:spPr>
        <p:txBody>
          <a:bodyPr lIns="91439" tIns="45719" rIns="91439" bIns="45719"/>
          <a:lstStyle/>
          <a:p>
            <a:r>
              <a:rPr lang="en-US" smtClean="0"/>
              <a:t>Click icon to add picture</a:t>
            </a:r>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2] Beeld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854D6915-EC47-0443-8D2D-B4C6FA02950F}"/>
              </a:ext>
            </a:extLst>
          </p:cNvPr>
          <p:cNvSpPr>
            <a:spLocks noGrp="1"/>
          </p:cNvSpPr>
          <p:nvPr>
            <p:ph type="pic" sz="half" idx="13"/>
          </p:nvPr>
        </p:nvSpPr>
        <p:spPr>
          <a:xfrm>
            <a:off x="238125" y="961121"/>
            <a:ext cx="4191769" cy="3372754"/>
          </a:xfrm>
          <a:prstGeom prst="rect">
            <a:avLst/>
          </a:prstGeom>
        </p:spPr>
        <p:txBody>
          <a:bodyPr lIns="91439" tIns="45719" rIns="91439" bIns="45719"/>
          <a:lstStyle/>
          <a:p>
            <a:r>
              <a:rPr lang="en-US" smtClean="0"/>
              <a:t>Click icon to add picture</a:t>
            </a:r>
            <a:endParaRPr/>
          </a:p>
        </p:txBody>
      </p:sp>
      <p:sp>
        <p:nvSpPr>
          <p:cNvPr id="14" name="Hoofdtekst">
            <a:extLst>
              <a:ext uri="{FF2B5EF4-FFF2-40B4-BE49-F238E27FC236}">
                <a16:creationId xmlns:a16="http://schemas.microsoft.com/office/drawing/2014/main" id="{4D92B7DB-1453-9C41-A644-6FDD87329F0A}"/>
              </a:ext>
            </a:extLst>
          </p:cNvPr>
          <p:cNvSpPr txBox="1">
            <a:spLocks noGrp="1"/>
          </p:cNvSpPr>
          <p:nvPr>
            <p:ph type="body" sz="half" idx="14" hasCustomPrompt="1"/>
          </p:nvPr>
        </p:nvSpPr>
        <p:spPr>
          <a:xfrm>
            <a:off x="471487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04D00369-1CA4-7747-BA9D-8239C719DFA1}"/>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238041690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3] Tekst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ekst">
            <a:extLst>
              <a:ext uri="{FF2B5EF4-FFF2-40B4-BE49-F238E27FC236}">
                <a16:creationId xmlns:a16="http://schemas.microsoft.com/office/drawing/2014/main" id="{519E42B3-C5CA-B34A-BFA7-5538D5460E4D}"/>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Hoofdtekst">
            <a:extLst>
              <a:ext uri="{FF2B5EF4-FFF2-40B4-BE49-F238E27FC236}">
                <a16:creationId xmlns:a16="http://schemas.microsoft.com/office/drawing/2014/main" id="{EC571EEC-5282-8A4B-BBE3-EC6B17059A06}"/>
              </a:ext>
            </a:extLst>
          </p:cNvPr>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1AFB6DD2-2DB6-054C-8587-4E89E3A6EE4B}"/>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24804906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oorblad5">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CF5EDDB9-7A86-D04C-9401-98EF4D0D7E67}"/>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PATROON5.png">
            <a:extLst>
              <a:ext uri="{FF2B5EF4-FFF2-40B4-BE49-F238E27FC236}">
                <a16:creationId xmlns:a16="http://schemas.microsoft.com/office/drawing/2014/main" id="{10B15CBC-C311-4E4C-B35B-5B9ACCE31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5070" y="873934"/>
            <a:ext cx="4044130" cy="3692993"/>
          </a:xfrm>
          <a:prstGeom prst="rect">
            <a:avLst/>
          </a:prstGeom>
          <a:ln w="12700">
            <a:miter lim="400000"/>
          </a:ln>
        </p:spPr>
      </p:pic>
      <p:sp>
        <p:nvSpPr>
          <p:cNvPr id="15" name="Vorm">
            <a:extLst>
              <a:ext uri="{FF2B5EF4-FFF2-40B4-BE49-F238E27FC236}">
                <a16:creationId xmlns:a16="http://schemas.microsoft.com/office/drawing/2014/main" id="{2F26257E-A76C-5E40-B770-327856CFA5B4}"/>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 name="Tekst">
            <a:extLst>
              <a:ext uri="{FF2B5EF4-FFF2-40B4-BE49-F238E27FC236}">
                <a16:creationId xmlns:a16="http://schemas.microsoft.com/office/drawing/2014/main" id="{095B19CA-2E01-7341-ABB3-F760D1C40DC7}"/>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accent4"/>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accent4"/>
                </a:solidFill>
              </a:defRPr>
            </a:lvl1pPr>
          </a:lstStyle>
          <a:p>
            <a:pPr lvl="0"/>
            <a:r>
              <a:rPr lang="en-US" smtClean="0"/>
              <a:t>Edit Master text styles</a:t>
            </a:r>
          </a:p>
        </p:txBody>
      </p:sp>
      <p:pic>
        <p:nvPicPr>
          <p:cNvPr id="18" name="NIKHEF_LOGO_groot2.png" descr="NIKHEF_LOGO_groot2.png">
            <a:extLst>
              <a:ext uri="{FF2B5EF4-FFF2-40B4-BE49-F238E27FC236}">
                <a16:creationId xmlns:a16="http://schemas.microsoft.com/office/drawing/2014/main" id="{59A200F2-14CE-0F42-A103-3A81AC649A07}"/>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pic>
        <p:nvPicPr>
          <p:cNvPr id="9" name="Picture 8"/>
          <p:cNvPicPr>
            <a:picLocks noChangeAspect="1"/>
          </p:cNvPicPr>
          <p:nvPr userDrawn="1"/>
        </p:nvPicPr>
        <p:blipFill>
          <a:blip r:embed="rId4" cstate="print">
            <a:duotone>
              <a:prstClr val="black"/>
              <a:srgbClr val="E3D88B">
                <a:tint val="45000"/>
                <a:satMod val="400000"/>
              </a:srgbClr>
            </a:duotone>
            <a:extLst>
              <a:ext uri="{28A0092B-C50C-407E-A947-70E740481C1C}">
                <a14:useLocalDpi xmlns:a14="http://schemas.microsoft.com/office/drawing/2010/main" val="0"/>
              </a:ext>
            </a:extLst>
          </a:blip>
          <a:stretch>
            <a:fillRect/>
          </a:stretch>
        </p:blipFill>
        <p:spPr>
          <a:xfrm>
            <a:off x="133069" y="1223532"/>
            <a:ext cx="2657839" cy="552551"/>
          </a:xfrm>
          <a:prstGeom prst="rect">
            <a:avLst/>
          </a:prstGeom>
        </p:spPr>
      </p:pic>
    </p:spTree>
    <p:extLst>
      <p:ext uri="{BB962C8B-B14F-4D97-AF65-F5344CB8AC3E}">
        <p14:creationId xmlns:p14="http://schemas.microsoft.com/office/powerpoint/2010/main" val="916197269"/>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4] Teks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ITEL VAN DEZE SLIDE, EVENTUEEL OVER MEERDERE REGELS.">
            <a:extLst>
              <a:ext uri="{FF2B5EF4-FFF2-40B4-BE49-F238E27FC236}">
                <a16:creationId xmlns:a16="http://schemas.microsoft.com/office/drawing/2014/main" id="{CECC546E-8411-2446-B343-37FCE081BA5D}"/>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32AADFA-B07E-7045-93DC-A348550AB487}"/>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FFA60698-6560-1741-B899-43E9278DBA31}"/>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92134992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5] Bijschrif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Foto bijschrift">
            <a:extLst>
              <a:ext uri="{FF2B5EF4-FFF2-40B4-BE49-F238E27FC236}">
                <a16:creationId xmlns:a16="http://schemas.microsoft.com/office/drawing/2014/main" id="{E424E1FF-715F-A04E-A5DD-28E5C7DF8C7F}"/>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4" name="Afbeelding">
            <a:extLst>
              <a:ext uri="{FF2B5EF4-FFF2-40B4-BE49-F238E27FC236}">
                <a16:creationId xmlns:a16="http://schemas.microsoft.com/office/drawing/2014/main" id="{9B31A421-C084-6941-A8A8-5DFA5DB6612D}"/>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74186736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1] Tekst + Beeld">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3" name="Hoofdtekst">
            <a:extLst>
              <a:ext uri="{FF2B5EF4-FFF2-40B4-BE49-F238E27FC236}">
                <a16:creationId xmlns:a16="http://schemas.microsoft.com/office/drawing/2014/main" id="{58D32B9B-485B-7448-AEFC-33F6D51139A7}"/>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Afbeelding">
            <a:extLst>
              <a:ext uri="{FF2B5EF4-FFF2-40B4-BE49-F238E27FC236}">
                <a16:creationId xmlns:a16="http://schemas.microsoft.com/office/drawing/2014/main" id="{4F1FD79B-1171-2E4D-AE4A-521A5A58D973}"/>
              </a:ext>
            </a:extLst>
          </p:cNvPr>
          <p:cNvSpPr>
            <a:spLocks noGrp="1"/>
          </p:cNvSpPr>
          <p:nvPr>
            <p:ph type="pic" sz="half" idx="16"/>
          </p:nvPr>
        </p:nvSpPr>
        <p:spPr>
          <a:xfrm>
            <a:off x="4715495" y="968520"/>
            <a:ext cx="4191769" cy="3365355"/>
          </a:xfrm>
          <a:prstGeom prst="rect">
            <a:avLst/>
          </a:prstGeom>
        </p:spPr>
        <p:txBody>
          <a:bodyPr lIns="91439" tIns="45719" rIns="91439" bIns="45719"/>
          <a:lstStyle/>
          <a:p>
            <a:r>
              <a:rPr lang="en-US" smtClean="0"/>
              <a:t>Click icon to add picture</a:t>
            </a:r>
            <a:endParaRP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59360138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2] Beeld + Tekst">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8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3" name="Picture 12"/>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3] Tekst + Tekst">
    <p:spTree>
      <p:nvGrpSpPr>
        <p:cNvPr id="1" name=""/>
        <p:cNvGrpSpPr/>
        <p:nvPr/>
      </p:nvGrpSpPr>
      <p:grpSpPr>
        <a:xfrm>
          <a:off x="0" y="0"/>
          <a:ext cx="0" cy="0"/>
          <a:chOff x="0" y="0"/>
          <a:chExt cx="0" cy="0"/>
        </a:xfrm>
      </p:grpSpPr>
      <p:sp>
        <p:nvSpPr>
          <p:cNvPr id="22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3"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4"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2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2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1" name="Tijdelijke aanduiding voor voettekst 9">
            <a:extLst>
              <a:ext uri="{FF2B5EF4-FFF2-40B4-BE49-F238E27FC236}">
                <a16:creationId xmlns:a16="http://schemas.microsoft.com/office/drawing/2014/main" id="{BF86E10D-74D2-C949-AFEC-6FE315C0C51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F596623C-DCE5-7141-B4B8-F3C3FF99FC7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3" name="Picture 12"/>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4] Teks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68" name="HOOFDTITEL VAN DEZE SLIDE, EVENTUEEL OVER MEERDERE REGELS."/>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269" name="Hoofdtekst"/>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70" name="Afbeelding"/>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pic>
        <p:nvPicPr>
          <p:cNvPr id="12" name="Picture 11"/>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5] Bijschrif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Foto bijschrift">
            <a:extLst>
              <a:ext uri="{FF2B5EF4-FFF2-40B4-BE49-F238E27FC236}">
                <a16:creationId xmlns:a16="http://schemas.microsoft.com/office/drawing/2014/main" id="{5CB58DAA-4A13-1D45-8D6B-C9714A086237}"/>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3" name="Afbeelding">
            <a:extLst>
              <a:ext uri="{FF2B5EF4-FFF2-40B4-BE49-F238E27FC236}">
                <a16:creationId xmlns:a16="http://schemas.microsoft.com/office/drawing/2014/main" id="{FA69A5FC-118C-FD41-9E0E-390B213F5EC9}"/>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21495841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1121"/>
            <a:ext cx="7440464"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73593689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5" name="Afbeelding">
            <a:extLst>
              <a:ext uri="{FF2B5EF4-FFF2-40B4-BE49-F238E27FC236}">
                <a16:creationId xmlns:a16="http://schemas.microsoft.com/office/drawing/2014/main" id="{947EFE01-6BFF-0E44-8E51-5AF6FA991248}"/>
              </a:ext>
            </a:extLst>
          </p:cNvPr>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60794267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D2] Beeld + Tekst">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a:p>
        </p:txBody>
      </p:sp>
      <p:sp>
        <p:nvSpPr>
          <p:cNvPr id="37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oorblad6">
    <p:spTree>
      <p:nvGrpSpPr>
        <p:cNvPr id="1" name=""/>
        <p:cNvGrpSpPr/>
        <p:nvPr/>
      </p:nvGrpSpPr>
      <p:grpSpPr>
        <a:xfrm>
          <a:off x="0" y="0"/>
          <a:ext cx="0" cy="0"/>
          <a:chOff x="0" y="0"/>
          <a:chExt cx="0" cy="0"/>
        </a:xfrm>
      </p:grpSpPr>
      <p:sp>
        <p:nvSpPr>
          <p:cNvPr id="9" name="Rechthoek">
            <a:extLst>
              <a:ext uri="{FF2B5EF4-FFF2-40B4-BE49-F238E27FC236}">
                <a16:creationId xmlns:a16="http://schemas.microsoft.com/office/drawing/2014/main" id="{239C9850-7907-4B45-AD97-31A4432A1B9C}"/>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0" name="NIKHEF_PATROON6.png">
            <a:extLst>
              <a:ext uri="{FF2B5EF4-FFF2-40B4-BE49-F238E27FC236}">
                <a16:creationId xmlns:a16="http://schemas.microsoft.com/office/drawing/2014/main" id="{97CF3DCA-6A1B-6F45-9EA9-4D7C469FC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1443" y="531491"/>
            <a:ext cx="4364024" cy="3985112"/>
          </a:xfrm>
          <a:prstGeom prst="rect">
            <a:avLst/>
          </a:prstGeom>
          <a:ln w="12700">
            <a:miter lim="400000"/>
          </a:ln>
        </p:spPr>
      </p:pic>
      <p:sp>
        <p:nvSpPr>
          <p:cNvPr id="11" name="Vorm">
            <a:extLst>
              <a:ext uri="{FF2B5EF4-FFF2-40B4-BE49-F238E27FC236}">
                <a16:creationId xmlns:a16="http://schemas.microsoft.com/office/drawing/2014/main" id="{649A8509-C260-3449-8987-DC7F00F54DDA}"/>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pic>
        <p:nvPicPr>
          <p:cNvPr id="17" name="NIKHEF_LOGO_groot3.png" descr="NIKHEF_LOGO_groot3.png">
            <a:extLst>
              <a:ext uri="{FF2B5EF4-FFF2-40B4-BE49-F238E27FC236}">
                <a16:creationId xmlns:a16="http://schemas.microsoft.com/office/drawing/2014/main" id="{6DF12E6D-91A2-994D-A848-DF0527EFDCA6}"/>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2"/>
                </a:solidFill>
              </a:defRPr>
            </a:lvl1pPr>
          </a:lstStyle>
          <a:p>
            <a:pPr lvl="0"/>
            <a:r>
              <a:rPr lang="en-US" smtClean="0"/>
              <a:t>Edit Master text styles</a:t>
            </a:r>
          </a:p>
        </p:txBody>
      </p:sp>
      <p:pic>
        <p:nvPicPr>
          <p:cNvPr id="4" name="Picture 3"/>
          <p:cNvPicPr>
            <a:picLocks noChangeAspect="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8359" y="1181003"/>
            <a:ext cx="2614842" cy="543612"/>
          </a:xfrm>
          <a:prstGeom prst="rect">
            <a:avLst/>
          </a:prstGeom>
        </p:spPr>
      </p:pic>
    </p:spTree>
    <p:extLst>
      <p:ext uri="{BB962C8B-B14F-4D97-AF65-F5344CB8AC3E}">
        <p14:creationId xmlns:p14="http://schemas.microsoft.com/office/powerpoint/2010/main" val="366821770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D3] Tekst + Teks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2"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2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0E4F1D00-CFCD-EF44-B83A-277DE284857E}"/>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4] Teks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Hoofdtekst">
            <a:extLst>
              <a:ext uri="{FF2B5EF4-FFF2-40B4-BE49-F238E27FC236}">
                <a16:creationId xmlns:a16="http://schemas.microsoft.com/office/drawing/2014/main" id="{CE3A2554-74BD-F447-B71D-43C908BF2C3B}"/>
              </a:ext>
            </a:extLst>
          </p:cNvPr>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6" name="HOOFDTITEL VAN DEZE SLIDE, EVENTUEEL OVER MEERDERE REGELS.">
            <a:extLst>
              <a:ext uri="{FF2B5EF4-FFF2-40B4-BE49-F238E27FC236}">
                <a16:creationId xmlns:a16="http://schemas.microsoft.com/office/drawing/2014/main" id="{0E4203EE-2136-E44A-A60B-E597DA61CB31}"/>
              </a:ext>
            </a:extLst>
          </p:cNvPr>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7" name="Tijdelijke aanduiding voor afbeelding 6">
            <a:extLst>
              <a:ext uri="{FF2B5EF4-FFF2-40B4-BE49-F238E27FC236}">
                <a16:creationId xmlns:a16="http://schemas.microsoft.com/office/drawing/2014/main" id="{B78BA9A3-8950-384F-A16D-93BFCA9CD95E}"/>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408799815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5] Bijschrif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Foto bijschrift">
            <a:extLst>
              <a:ext uri="{FF2B5EF4-FFF2-40B4-BE49-F238E27FC236}">
                <a16:creationId xmlns:a16="http://schemas.microsoft.com/office/drawing/2014/main" id="{1D5E391E-F142-F047-84DE-09F983F5C0BE}"/>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6" name="Afbeelding">
            <a:extLst>
              <a:ext uri="{FF2B5EF4-FFF2-40B4-BE49-F238E27FC236}">
                <a16:creationId xmlns:a16="http://schemas.microsoft.com/office/drawing/2014/main" id="{99AD337A-CABF-0047-B43E-BC0DE0A2E041}"/>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55018528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p:cNvGrpSpPr/>
          <p:nvPr userDrawn="1"/>
        </p:nvGrpSpPr>
        <p:grpSpPr>
          <a:xfrm>
            <a:off x="7708383" y="0"/>
            <a:ext cx="1435618" cy="5143500"/>
            <a:chOff x="20555686" y="0"/>
            <a:chExt cx="3828315" cy="13716001"/>
          </a:xfrm>
        </p:grpSpPr>
        <p:sp>
          <p:nvSpPr>
            <p:cNvPr id="373" name="Driehoek"/>
            <p:cNvSpPr/>
            <p:nvPr/>
          </p:nvSpPr>
          <p:spPr>
            <a:xfrm rot="10800000">
              <a:off x="20555686" y="2972716"/>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20555686" y="0"/>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3D88B"/>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7440464"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6230684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E1] Tekst + Beeld">
    <p:spTree>
      <p:nvGrpSpPr>
        <p:cNvPr id="1" name=""/>
        <p:cNvGrpSpPr/>
        <p:nvPr/>
      </p:nvGrpSpPr>
      <p:grpSpPr>
        <a:xfrm>
          <a:off x="0" y="0"/>
          <a:ext cx="0" cy="0"/>
          <a:chOff x="0" y="0"/>
          <a:chExt cx="0" cy="0"/>
        </a:xfrm>
      </p:grpSpPr>
      <p:sp>
        <p:nvSpPr>
          <p:cNvPr id="332"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6"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3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40" name="Groepeer"/>
          <p:cNvGrpSpPr/>
          <p:nvPr/>
        </p:nvGrpSpPr>
        <p:grpSpPr>
          <a:xfrm>
            <a:off x="7708383" y="0"/>
            <a:ext cx="1435618" cy="5143500"/>
            <a:chOff x="0" y="0"/>
            <a:chExt cx="3828314" cy="13715999"/>
          </a:xfrm>
        </p:grpSpPr>
        <p:sp>
          <p:nvSpPr>
            <p:cNvPr id="338"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9"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41"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E68A322A-3985-3B49-AA98-C343E61D2F8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F35E133F-D95E-8E45-933F-D96D674818C3}"/>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E2] Beeld + Tekst">
    <p:spTree>
      <p:nvGrpSpPr>
        <p:cNvPr id="1" name=""/>
        <p:cNvGrpSpPr/>
        <p:nvPr/>
      </p:nvGrpSpPr>
      <p:grpSpPr>
        <a:xfrm>
          <a:off x="0" y="0"/>
          <a:ext cx="0" cy="0"/>
          <a:chOff x="0" y="0"/>
          <a:chExt cx="0" cy="0"/>
        </a:xfrm>
      </p:grpSpPr>
      <p:sp>
        <p:nvSpPr>
          <p:cNvPr id="384"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388" name="Groepeer"/>
          <p:cNvGrpSpPr/>
          <p:nvPr/>
        </p:nvGrpSpPr>
        <p:grpSpPr>
          <a:xfrm>
            <a:off x="7708383" y="0"/>
            <a:ext cx="1435618" cy="5143500"/>
            <a:chOff x="0" y="0"/>
            <a:chExt cx="3828314" cy="13715999"/>
          </a:xfrm>
        </p:grpSpPr>
        <p:sp>
          <p:nvSpPr>
            <p:cNvPr id="38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38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dirty="0"/>
          </a:p>
        </p:txBody>
      </p:sp>
      <p:sp>
        <p:nvSpPr>
          <p:cNvPr id="39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39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BE53EAE-91D2-0F45-8264-18BC28E7F4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1ABD9389-69DC-CC4D-968D-0A5DB05399E1}"/>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E3] Tekst + Tekst">
    <p:spTree>
      <p:nvGrpSpPr>
        <p:cNvPr id="1" name=""/>
        <p:cNvGrpSpPr/>
        <p:nvPr/>
      </p:nvGrpSpPr>
      <p:grpSpPr>
        <a:xfrm>
          <a:off x="0" y="0"/>
          <a:ext cx="0" cy="0"/>
          <a:chOff x="0" y="0"/>
          <a:chExt cx="0" cy="0"/>
        </a:xfrm>
      </p:grpSpPr>
      <p:sp>
        <p:nvSpPr>
          <p:cNvPr id="43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39" name="Groepeer"/>
          <p:cNvGrpSpPr/>
          <p:nvPr/>
        </p:nvGrpSpPr>
        <p:grpSpPr>
          <a:xfrm>
            <a:off x="7708383" y="0"/>
            <a:ext cx="1435618" cy="5143500"/>
            <a:chOff x="0" y="0"/>
            <a:chExt cx="3828314" cy="13715999"/>
          </a:xfrm>
        </p:grpSpPr>
        <p:sp>
          <p:nvSpPr>
            <p:cNvPr id="437"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8"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4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2" name="Hoofdtekst"/>
          <p:cNvSpPr txBox="1">
            <a:spLocks noGrp="1"/>
          </p:cNvSpPr>
          <p:nvPr>
            <p:ph type="body" sz="half" idx="13" hasCustomPrompt="1"/>
          </p:nvPr>
        </p:nvSpPr>
        <p:spPr>
          <a:xfrm>
            <a:off x="4095750"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4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44" name="Hoofdtekst"/>
          <p:cNvSpPr txBox="1">
            <a:spLocks noGrp="1"/>
          </p:cNvSpPr>
          <p:nvPr>
            <p:ph type="body" sz="half" idx="14" hasCustomPrompt="1"/>
          </p:nvPr>
        </p:nvSpPr>
        <p:spPr>
          <a:xfrm>
            <a:off x="238125"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F001C348-CEDD-784C-B610-CC25AEDCD3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47B0887D-9623-2946-B53A-991301EDF138}"/>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E4] Tekst + Beeld groot">
    <p:spTree>
      <p:nvGrpSpPr>
        <p:cNvPr id="1" name=""/>
        <p:cNvGrpSpPr/>
        <p:nvPr/>
      </p:nvGrpSpPr>
      <p:grpSpPr>
        <a:xfrm>
          <a:off x="0" y="0"/>
          <a:ext cx="0" cy="0"/>
          <a:chOff x="0" y="0"/>
          <a:chExt cx="0" cy="0"/>
        </a:xfrm>
      </p:grpSpPr>
      <p:sp>
        <p:nvSpPr>
          <p:cNvPr id="48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8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91" name="Groepeer"/>
          <p:cNvGrpSpPr/>
          <p:nvPr/>
        </p:nvGrpSpPr>
        <p:grpSpPr>
          <a:xfrm>
            <a:off x="7708383" y="0"/>
            <a:ext cx="1435618" cy="5143500"/>
            <a:chOff x="0" y="0"/>
            <a:chExt cx="3828314" cy="13715999"/>
          </a:xfrm>
        </p:grpSpPr>
        <p:sp>
          <p:nvSpPr>
            <p:cNvPr id="48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9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9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495"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49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60D94FB-0949-CB4E-91C0-0724EE1FEDCA}"/>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Tijdelijke aanduiding voor afbeelding 6">
            <a:extLst>
              <a:ext uri="{FF2B5EF4-FFF2-40B4-BE49-F238E27FC236}">
                <a16:creationId xmlns:a16="http://schemas.microsoft.com/office/drawing/2014/main" id="{2748CE92-E070-CE4E-B752-519B819C7882}"/>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E5] Bijschrift + Beeld groot">
    <p:spTree>
      <p:nvGrpSpPr>
        <p:cNvPr id="1" name=""/>
        <p:cNvGrpSpPr/>
        <p:nvPr/>
      </p:nvGrpSpPr>
      <p:grpSpPr>
        <a:xfrm>
          <a:off x="0" y="0"/>
          <a:ext cx="0" cy="0"/>
          <a:chOff x="0" y="0"/>
          <a:chExt cx="0" cy="0"/>
        </a:xfrm>
      </p:grpSpPr>
      <p:sp>
        <p:nvSpPr>
          <p:cNvPr id="53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3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41" name="Groepeer"/>
          <p:cNvGrpSpPr/>
          <p:nvPr/>
        </p:nvGrpSpPr>
        <p:grpSpPr>
          <a:xfrm>
            <a:off x="7708383" y="0"/>
            <a:ext cx="1435618" cy="5143500"/>
            <a:chOff x="0" y="0"/>
            <a:chExt cx="3828314" cy="13715999"/>
          </a:xfrm>
        </p:grpSpPr>
        <p:sp>
          <p:nvSpPr>
            <p:cNvPr id="53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4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42"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4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5"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4B1549F1-2F10-9040-818E-36A7E8D5C3D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69834E08-80D4-0E46-994C-FDD2C37F9298}"/>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F1] Tekst + Beeld">
    <p:spTree>
      <p:nvGrpSpPr>
        <p:cNvPr id="1" name=""/>
        <p:cNvGrpSpPr/>
        <p:nvPr/>
      </p:nvGrpSpPr>
      <p:grpSpPr>
        <a:xfrm>
          <a:off x="0" y="0"/>
          <a:ext cx="0" cy="0"/>
          <a:chOff x="0" y="0"/>
          <a:chExt cx="0" cy="0"/>
        </a:xfrm>
      </p:grpSpPr>
      <p:sp>
        <p:nvSpPr>
          <p:cNvPr id="349"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0"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1"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4"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55"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58" name="Groepeer"/>
          <p:cNvGrpSpPr/>
          <p:nvPr/>
        </p:nvGrpSpPr>
        <p:grpSpPr>
          <a:xfrm>
            <a:off x="7708383" y="0"/>
            <a:ext cx="1435618" cy="5143500"/>
            <a:chOff x="0" y="0"/>
            <a:chExt cx="3828314" cy="13715999"/>
          </a:xfrm>
        </p:grpSpPr>
        <p:sp>
          <p:nvSpPr>
            <p:cNvPr id="35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59"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4" name="Tijdelijke aanduiding voor voettekst 9">
            <a:extLst>
              <a:ext uri="{FF2B5EF4-FFF2-40B4-BE49-F238E27FC236}">
                <a16:creationId xmlns:a16="http://schemas.microsoft.com/office/drawing/2014/main" id="{D9CDCAAD-3409-3C49-BBDB-06E189C1E91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HOOFDTITEL VAN DEZE SLIDE, EVENTUEEL OVER MEERDERE REGELS.">
            <a:extLst>
              <a:ext uri="{FF2B5EF4-FFF2-40B4-BE49-F238E27FC236}">
                <a16:creationId xmlns:a16="http://schemas.microsoft.com/office/drawing/2014/main" id="{EBA045EE-B5B8-7742-A8E2-6836CA85EE1D}"/>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6" name="Picture 15"/>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oorblad4">
    <p:spTree>
      <p:nvGrpSpPr>
        <p:cNvPr id="1" name=""/>
        <p:cNvGrpSpPr/>
        <p:nvPr/>
      </p:nvGrpSpPr>
      <p:grpSpPr>
        <a:xfrm>
          <a:off x="0" y="0"/>
          <a:ext cx="0" cy="0"/>
          <a:chOff x="0" y="0"/>
          <a:chExt cx="0" cy="0"/>
        </a:xfrm>
      </p:grpSpPr>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351" y="436086"/>
            <a:ext cx="3919974" cy="4086780"/>
          </a:xfrm>
          <a:prstGeom prst="rect">
            <a:avLst/>
          </a:prstGeom>
          <a:ln w="12700">
            <a:miter lim="400000"/>
          </a:ln>
        </p:spPr>
      </p:pic>
      <p:sp>
        <p:nvSpPr>
          <p:cNvPr id="7" name="Vorm">
            <a:extLst>
              <a:ext uri="{FF2B5EF4-FFF2-40B4-BE49-F238E27FC236}">
                <a16:creationId xmlns:a16="http://schemas.microsoft.com/office/drawing/2014/main" id="{96100131-228D-D34D-9A53-6D440D784316}"/>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8" name="Tekst">
            <a:extLst>
              <a:ext uri="{FF2B5EF4-FFF2-40B4-BE49-F238E27FC236}">
                <a16:creationId xmlns:a16="http://schemas.microsoft.com/office/drawing/2014/main" id="{BDDDFCA9-F825-5B4E-AE28-D51CB58FFAB5}"/>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FFFFFF"/>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extLst>
      <p:ext uri="{BB962C8B-B14F-4D97-AF65-F5344CB8AC3E}">
        <p14:creationId xmlns:p14="http://schemas.microsoft.com/office/powerpoint/2010/main" val="2418437068"/>
      </p:ext>
    </p:extLst>
  </p:cSld>
  <p:clrMapOvr>
    <a:masterClrMapping/>
  </p:clrMapOvr>
  <p:transition spd="med"/>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F2] Beeld + Tekst">
    <p:spTree>
      <p:nvGrpSpPr>
        <p:cNvPr id="1" name=""/>
        <p:cNvGrpSpPr/>
        <p:nvPr/>
      </p:nvGrpSpPr>
      <p:grpSpPr>
        <a:xfrm>
          <a:off x="0" y="0"/>
          <a:ext cx="0" cy="0"/>
          <a:chOff x="0" y="0"/>
          <a:chExt cx="0" cy="0"/>
        </a:xfrm>
      </p:grpSpPr>
      <p:sp>
        <p:nvSpPr>
          <p:cNvPr id="40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05" name="Groepeer"/>
          <p:cNvGrpSpPr/>
          <p:nvPr/>
        </p:nvGrpSpPr>
        <p:grpSpPr>
          <a:xfrm>
            <a:off x="7708383" y="0"/>
            <a:ext cx="1435618" cy="5143500"/>
            <a:chOff x="0" y="0"/>
            <a:chExt cx="3828314" cy="13715999"/>
          </a:xfrm>
        </p:grpSpPr>
        <p:sp>
          <p:nvSpPr>
            <p:cNvPr id="40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8" name="Afbeelding"/>
          <p:cNvSpPr>
            <a:spLocks noGrp="1"/>
          </p:cNvSpPr>
          <p:nvPr>
            <p:ph type="pic" sz="half" idx="13"/>
          </p:nvPr>
        </p:nvSpPr>
        <p:spPr>
          <a:xfrm>
            <a:off x="238125" y="961121"/>
            <a:ext cx="3573314" cy="3372754"/>
          </a:xfrm>
          <a:prstGeom prst="rect">
            <a:avLst/>
          </a:prstGeom>
        </p:spPr>
        <p:txBody>
          <a:bodyPr lIns="91439" tIns="45719" rIns="91439" bIns="45719"/>
          <a:lstStyle/>
          <a:p>
            <a:r>
              <a:rPr lang="en-US" smtClean="0"/>
              <a:t>Click icon to add picture</a:t>
            </a:r>
            <a:endParaRPr/>
          </a:p>
        </p:txBody>
      </p:sp>
      <p:sp>
        <p:nvSpPr>
          <p:cNvPr id="409" name="Hoofdtekst"/>
          <p:cNvSpPr txBox="1">
            <a:spLocks noGrp="1"/>
          </p:cNvSpPr>
          <p:nvPr>
            <p:ph type="body" sz="half" idx="14" hasCustomPrompt="1"/>
          </p:nvPr>
        </p:nvSpPr>
        <p:spPr>
          <a:xfrm>
            <a:off x="4095750" y="960380"/>
            <a:ext cx="3572718" cy="338044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1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77CCFCBD-9079-D54E-988E-EBE6541818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C20BBACA-BDFE-9341-8ED2-C6E910F3D52F}"/>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F3] Tekst + Tekst">
    <p:spTree>
      <p:nvGrpSpPr>
        <p:cNvPr id="1" name=""/>
        <p:cNvGrpSpPr/>
        <p:nvPr/>
      </p:nvGrpSpPr>
      <p:grpSpPr>
        <a:xfrm>
          <a:off x="0" y="0"/>
          <a:ext cx="0" cy="0"/>
          <a:chOff x="0" y="0"/>
          <a:chExt cx="0" cy="0"/>
        </a:xfrm>
      </p:grpSpPr>
      <p:sp>
        <p:nvSpPr>
          <p:cNvPr id="45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56" name="Groepeer"/>
          <p:cNvGrpSpPr/>
          <p:nvPr/>
        </p:nvGrpSpPr>
        <p:grpSpPr>
          <a:xfrm>
            <a:off x="7708383" y="0"/>
            <a:ext cx="1435618" cy="5143500"/>
            <a:chOff x="0" y="0"/>
            <a:chExt cx="3828314" cy="13715999"/>
          </a:xfrm>
        </p:grpSpPr>
        <p:sp>
          <p:nvSpPr>
            <p:cNvPr id="454"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5"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6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61"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211BF1ED-0B01-484D-8756-2F0EF11528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1D2DA546-8064-7A48-B17D-4C25C7637D8A}"/>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F4] Tekst + Beeld groot">
    <p:spTree>
      <p:nvGrpSpPr>
        <p:cNvPr id="1" name=""/>
        <p:cNvGrpSpPr/>
        <p:nvPr/>
      </p:nvGrpSpPr>
      <p:grpSpPr>
        <a:xfrm>
          <a:off x="0" y="0"/>
          <a:ext cx="0" cy="0"/>
          <a:chOff x="0" y="0"/>
          <a:chExt cx="0" cy="0"/>
        </a:xfrm>
      </p:grpSpPr>
      <p:sp>
        <p:nvSpPr>
          <p:cNvPr id="504"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08" name="Groepeer"/>
          <p:cNvGrpSpPr/>
          <p:nvPr/>
        </p:nvGrpSpPr>
        <p:grpSpPr>
          <a:xfrm>
            <a:off x="7708383" y="0"/>
            <a:ext cx="1435618" cy="5143500"/>
            <a:chOff x="0" y="0"/>
            <a:chExt cx="3828314" cy="13715999"/>
          </a:xfrm>
        </p:grpSpPr>
        <p:sp>
          <p:nvSpPr>
            <p:cNvPr id="50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50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1"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512"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514"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A56256B-307C-794B-9ADB-E6E5BD1FDA9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Tijdelijke aanduiding voor afbeelding 6">
            <a:extLst>
              <a:ext uri="{FF2B5EF4-FFF2-40B4-BE49-F238E27FC236}">
                <a16:creationId xmlns:a16="http://schemas.microsoft.com/office/drawing/2014/main" id="{78164A18-3028-8F4E-8E60-C70DBE92E851}"/>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F5] Bijschrift + Beeld groot">
    <p:spTree>
      <p:nvGrpSpPr>
        <p:cNvPr id="1" name=""/>
        <p:cNvGrpSpPr/>
        <p:nvPr/>
      </p:nvGrpSpPr>
      <p:grpSpPr>
        <a:xfrm>
          <a:off x="0" y="0"/>
          <a:ext cx="0" cy="0"/>
          <a:chOff x="0" y="0"/>
          <a:chExt cx="0" cy="0"/>
        </a:xfrm>
      </p:grpSpPr>
      <p:sp>
        <p:nvSpPr>
          <p:cNvPr id="553"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4"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57" name="Groepeer"/>
          <p:cNvGrpSpPr/>
          <p:nvPr/>
        </p:nvGrpSpPr>
        <p:grpSpPr>
          <a:xfrm>
            <a:off x="7708383" y="0"/>
            <a:ext cx="1435618" cy="5143500"/>
            <a:chOff x="0" y="0"/>
            <a:chExt cx="3828314" cy="13715999"/>
          </a:xfrm>
        </p:grpSpPr>
        <p:sp>
          <p:nvSpPr>
            <p:cNvPr id="555"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6"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5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5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1"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C0F6039B-D945-4343-8C53-87D4543F3B6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FE170D58-885D-C949-B35D-094D7AD09063}"/>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Beeld schermvullend">
    <p:spTree>
      <p:nvGrpSpPr>
        <p:cNvPr id="1" name=""/>
        <p:cNvGrpSpPr/>
        <p:nvPr/>
      </p:nvGrpSpPr>
      <p:grpSpPr>
        <a:xfrm>
          <a:off x="0" y="0"/>
          <a:ext cx="0" cy="0"/>
          <a:chOff x="0" y="0"/>
          <a:chExt cx="0" cy="0"/>
        </a:xfrm>
      </p:grpSpPr>
      <p:sp>
        <p:nvSpPr>
          <p:cNvPr id="569" name="Afbeelding"/>
          <p:cNvSpPr>
            <a:spLocks noGrp="1"/>
          </p:cNvSpPr>
          <p:nvPr>
            <p:ph type="pic" idx="13"/>
          </p:nvPr>
        </p:nvSpPr>
        <p:spPr>
          <a:xfrm>
            <a:off x="-23243" y="-7317"/>
            <a:ext cx="9190485" cy="5158135"/>
          </a:xfrm>
          <a:prstGeom prst="rect">
            <a:avLst/>
          </a:prstGeom>
        </p:spPr>
        <p:txBody>
          <a:bodyPr lIns="91439" tIns="45719" rIns="91439" bIns="45719"/>
          <a:lstStyle/>
          <a:p>
            <a:r>
              <a:rPr lang="en-US" smtClean="0"/>
              <a:t>Click icon to add picture</a:t>
            </a:r>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Beeld schermv. vlak2">
    <p:spTree>
      <p:nvGrpSpPr>
        <p:cNvPr id="1" name=""/>
        <p:cNvGrpSpPr/>
        <p:nvPr/>
      </p:nvGrpSpPr>
      <p:grpSpPr>
        <a:xfrm>
          <a:off x="0" y="0"/>
          <a:ext cx="0" cy="0"/>
          <a:chOff x="0" y="0"/>
          <a:chExt cx="0" cy="0"/>
        </a:xfrm>
      </p:grpSpPr>
      <p:sp>
        <p:nvSpPr>
          <p:cNvPr id="586" name="Afbeelding"/>
          <p:cNvSpPr>
            <a:spLocks noGrp="1"/>
          </p:cNvSpPr>
          <p:nvPr>
            <p:ph type="pic" idx="13"/>
          </p:nvPr>
        </p:nvSpPr>
        <p:spPr>
          <a:xfrm>
            <a:off x="-12247" y="0"/>
            <a:ext cx="9156247" cy="5161686"/>
          </a:xfrm>
          <a:custGeom>
            <a:avLst/>
            <a:gdLst>
              <a:gd name="connsiteX0" fmla="*/ 0 w 24384000"/>
              <a:gd name="connsiteY0" fmla="*/ 0 h 13748168"/>
              <a:gd name="connsiteX1" fmla="*/ 24384000 w 24384000"/>
              <a:gd name="connsiteY1" fmla="*/ 0 h 13748168"/>
              <a:gd name="connsiteX2" fmla="*/ 24384000 w 24384000"/>
              <a:gd name="connsiteY2" fmla="*/ 13748168 h 13748168"/>
              <a:gd name="connsiteX3" fmla="*/ 0 w 24384000"/>
              <a:gd name="connsiteY3" fmla="*/ 13748168 h 13748168"/>
              <a:gd name="connsiteX4" fmla="*/ 0 w 24384000"/>
              <a:gd name="connsiteY4" fmla="*/ 0 h 13748168"/>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0 w 24384000"/>
              <a:gd name="connsiteY4" fmla="*/ 0 h 13764497"/>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4539343 w 24384000"/>
              <a:gd name="connsiteY4" fmla="*/ 5061857 h 13764497"/>
              <a:gd name="connsiteX5" fmla="*/ 0 w 24384000"/>
              <a:gd name="connsiteY5" fmla="*/ 0 h 13764497"/>
              <a:gd name="connsiteX0" fmla="*/ 16329 w 24400329"/>
              <a:gd name="connsiteY0" fmla="*/ 0 h 13764497"/>
              <a:gd name="connsiteX1" fmla="*/ 24400329 w 24400329"/>
              <a:gd name="connsiteY1" fmla="*/ 0 h 13764497"/>
              <a:gd name="connsiteX2" fmla="*/ 24400329 w 24400329"/>
              <a:gd name="connsiteY2" fmla="*/ 13748168 h 13764497"/>
              <a:gd name="connsiteX3" fmla="*/ 12360729 w 24400329"/>
              <a:gd name="connsiteY3" fmla="*/ 13764497 h 13764497"/>
              <a:gd name="connsiteX4" fmla="*/ 0 w 24400329"/>
              <a:gd name="connsiteY4" fmla="*/ 6874328 h 13764497"/>
              <a:gd name="connsiteX5" fmla="*/ 16329 w 24400329"/>
              <a:gd name="connsiteY5" fmla="*/ 0 h 13764497"/>
              <a:gd name="connsiteX0" fmla="*/ 32658 w 24416658"/>
              <a:gd name="connsiteY0" fmla="*/ 0 h 13764497"/>
              <a:gd name="connsiteX1" fmla="*/ 24416658 w 24416658"/>
              <a:gd name="connsiteY1" fmla="*/ 0 h 13764497"/>
              <a:gd name="connsiteX2" fmla="*/ 24416658 w 24416658"/>
              <a:gd name="connsiteY2" fmla="*/ 13748168 h 13764497"/>
              <a:gd name="connsiteX3" fmla="*/ 12377058 w 24416658"/>
              <a:gd name="connsiteY3" fmla="*/ 13764497 h 13764497"/>
              <a:gd name="connsiteX4" fmla="*/ 0 w 24416658"/>
              <a:gd name="connsiteY4" fmla="*/ 8850086 h 13764497"/>
              <a:gd name="connsiteX5" fmla="*/ 32658 w 24416658"/>
              <a:gd name="connsiteY5" fmla="*/ 0 h 13764497"/>
              <a:gd name="connsiteX0" fmla="*/ 32658 w 24416658"/>
              <a:gd name="connsiteY0" fmla="*/ 0 h 13748168"/>
              <a:gd name="connsiteX1" fmla="*/ 24416658 w 24416658"/>
              <a:gd name="connsiteY1" fmla="*/ 0 h 13748168"/>
              <a:gd name="connsiteX2" fmla="*/ 24416658 w 24416658"/>
              <a:gd name="connsiteY2" fmla="*/ 13748168 h 13748168"/>
              <a:gd name="connsiteX3" fmla="*/ 14597744 w 24416658"/>
              <a:gd name="connsiteY3" fmla="*/ 13748168 h 13748168"/>
              <a:gd name="connsiteX4" fmla="*/ 0 w 24416658"/>
              <a:gd name="connsiteY4" fmla="*/ 8850086 h 13748168"/>
              <a:gd name="connsiteX5" fmla="*/ 32658 w 24416658"/>
              <a:gd name="connsiteY5" fmla="*/ 0 h 13748168"/>
              <a:gd name="connsiteX0" fmla="*/ 32658 w 24416658"/>
              <a:gd name="connsiteY0" fmla="*/ 0 h 13764496"/>
              <a:gd name="connsiteX1" fmla="*/ 24416658 w 24416658"/>
              <a:gd name="connsiteY1" fmla="*/ 0 h 13764496"/>
              <a:gd name="connsiteX2" fmla="*/ 24416658 w 24416658"/>
              <a:gd name="connsiteY2" fmla="*/ 13748168 h 13764496"/>
              <a:gd name="connsiteX3" fmla="*/ 14173201 w 24416658"/>
              <a:gd name="connsiteY3" fmla="*/ 13764496 h 13764496"/>
              <a:gd name="connsiteX4" fmla="*/ 0 w 24416658"/>
              <a:gd name="connsiteY4" fmla="*/ 8850086 h 13764496"/>
              <a:gd name="connsiteX5" fmla="*/ 32658 w 24416658"/>
              <a:gd name="connsiteY5" fmla="*/ 0 h 13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6658" h="13764496">
                <a:moveTo>
                  <a:pt x="32658" y="0"/>
                </a:moveTo>
                <a:lnTo>
                  <a:pt x="24416658" y="0"/>
                </a:lnTo>
                <a:lnTo>
                  <a:pt x="24416658" y="13748168"/>
                </a:lnTo>
                <a:lnTo>
                  <a:pt x="14173201" y="13764496"/>
                </a:lnTo>
                <a:lnTo>
                  <a:pt x="0" y="8850086"/>
                </a:lnTo>
                <a:lnTo>
                  <a:pt x="32658"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587" name="Foto bijschrift"/>
          <p:cNvSpPr txBox="1">
            <a:spLocks noGrp="1"/>
          </p:cNvSpPr>
          <p:nvPr>
            <p:ph type="body" sz="quarter" idx="14"/>
          </p:nvPr>
        </p:nvSpPr>
        <p:spPr>
          <a:xfrm>
            <a:off x="238125" y="3581243"/>
            <a:ext cx="2300040" cy="1319526"/>
          </a:xfrm>
          <a:prstGeom prst="rect">
            <a:avLst/>
          </a:prstGeom>
        </p:spPr>
        <p:txBody>
          <a:bodyPr anchor="b"/>
          <a:lstStyle>
            <a:lvl1pPr>
              <a:defRPr sz="938"/>
            </a:lvl1pPr>
          </a:lstStyle>
          <a:p>
            <a:pPr lvl="0"/>
            <a:r>
              <a:rPr lang="en-US" smtClean="0"/>
              <a:t>Edit Master text styles</a:t>
            </a: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Beeld schermv. vlak3">
    <p:spTree>
      <p:nvGrpSpPr>
        <p:cNvPr id="1" name=""/>
        <p:cNvGrpSpPr/>
        <p:nvPr/>
      </p:nvGrpSpPr>
      <p:grpSpPr>
        <a:xfrm>
          <a:off x="0" y="0"/>
          <a:ext cx="0" cy="0"/>
          <a:chOff x="0" y="0"/>
          <a:chExt cx="0" cy="0"/>
        </a:xfrm>
      </p:grpSpPr>
      <p:sp>
        <p:nvSpPr>
          <p:cNvPr id="595" name="Afbeelding"/>
          <p:cNvSpPr>
            <a:spLocks noGrp="1"/>
          </p:cNvSpPr>
          <p:nvPr>
            <p:ph type="pic" idx="13"/>
          </p:nvPr>
        </p:nvSpPr>
        <p:spPr>
          <a:xfrm>
            <a:off x="-3348" y="-12520"/>
            <a:ext cx="8438094" cy="5156293"/>
          </a:xfrm>
          <a:custGeom>
            <a:avLst/>
            <a:gdLst>
              <a:gd name="connsiteX0" fmla="*/ 0 w 22501585"/>
              <a:gd name="connsiteY0" fmla="*/ 0 h 13717457"/>
              <a:gd name="connsiteX1" fmla="*/ 22501585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0 h 13717457"/>
              <a:gd name="connsiteX1" fmla="*/ 17896927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16329 h 13733786"/>
              <a:gd name="connsiteX1" fmla="*/ 17456057 w 22501585"/>
              <a:gd name="connsiteY1" fmla="*/ 0 h 13733786"/>
              <a:gd name="connsiteX2" fmla="*/ 22501585 w 22501585"/>
              <a:gd name="connsiteY2" fmla="*/ 13733786 h 13733786"/>
              <a:gd name="connsiteX3" fmla="*/ 0 w 22501585"/>
              <a:gd name="connsiteY3" fmla="*/ 13733786 h 13733786"/>
              <a:gd name="connsiteX4" fmla="*/ 0 w 22501585"/>
              <a:gd name="connsiteY4" fmla="*/ 16329 h 13733786"/>
              <a:gd name="connsiteX0" fmla="*/ 0 w 22501585"/>
              <a:gd name="connsiteY0" fmla="*/ 32657 h 13750114"/>
              <a:gd name="connsiteX1" fmla="*/ 17080499 w 22501585"/>
              <a:gd name="connsiteY1" fmla="*/ 0 h 13750114"/>
              <a:gd name="connsiteX2" fmla="*/ 22501585 w 22501585"/>
              <a:gd name="connsiteY2" fmla="*/ 13750114 h 13750114"/>
              <a:gd name="connsiteX3" fmla="*/ 0 w 22501585"/>
              <a:gd name="connsiteY3" fmla="*/ 13750114 h 13750114"/>
              <a:gd name="connsiteX4" fmla="*/ 0 w 22501585"/>
              <a:gd name="connsiteY4" fmla="*/ 32657 h 1375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585" h="13750114">
                <a:moveTo>
                  <a:pt x="0" y="32657"/>
                </a:moveTo>
                <a:lnTo>
                  <a:pt x="17080499" y="0"/>
                </a:lnTo>
                <a:lnTo>
                  <a:pt x="22501585" y="13750114"/>
                </a:lnTo>
                <a:lnTo>
                  <a:pt x="0" y="13750114"/>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
        <p:nvSpPr>
          <p:cNvPr id="596" name="Foto bijschrift"/>
          <p:cNvSpPr txBox="1">
            <a:spLocks noGrp="1"/>
          </p:cNvSpPr>
          <p:nvPr>
            <p:ph type="body" sz="quarter" idx="14"/>
          </p:nvPr>
        </p:nvSpPr>
        <p:spPr>
          <a:xfrm>
            <a:off x="7070725" y="242731"/>
            <a:ext cx="1832273" cy="465803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Beeld schermv. vlak4">
    <p:spTree>
      <p:nvGrpSpPr>
        <p:cNvPr id="1" name=""/>
        <p:cNvGrpSpPr/>
        <p:nvPr/>
      </p:nvGrpSpPr>
      <p:grpSpPr>
        <a:xfrm>
          <a:off x="0" y="0"/>
          <a:ext cx="0" cy="0"/>
          <a:chOff x="0" y="0"/>
          <a:chExt cx="0" cy="0"/>
        </a:xfrm>
      </p:grpSpPr>
      <p:sp>
        <p:nvSpPr>
          <p:cNvPr id="604" name="Afbeelding"/>
          <p:cNvSpPr>
            <a:spLocks noGrp="1"/>
          </p:cNvSpPr>
          <p:nvPr>
            <p:ph type="pic" idx="13"/>
          </p:nvPr>
        </p:nvSpPr>
        <p:spPr>
          <a:xfrm>
            <a:off x="-3349" y="-23174"/>
            <a:ext cx="9175924" cy="5166947"/>
          </a:xfrm>
          <a:custGeom>
            <a:avLst/>
            <a:gdLst>
              <a:gd name="connsiteX0" fmla="*/ 0 w 24401860"/>
              <a:gd name="connsiteY0" fmla="*/ 0 h 13745869"/>
              <a:gd name="connsiteX1" fmla="*/ 24401860 w 24401860"/>
              <a:gd name="connsiteY1" fmla="*/ 0 h 13745869"/>
              <a:gd name="connsiteX2" fmla="*/ 24401860 w 24401860"/>
              <a:gd name="connsiteY2" fmla="*/ 13745869 h 13745869"/>
              <a:gd name="connsiteX3" fmla="*/ 0 w 24401860"/>
              <a:gd name="connsiteY3" fmla="*/ 13745869 h 13745869"/>
              <a:gd name="connsiteX4" fmla="*/ 0 w 24401860"/>
              <a:gd name="connsiteY4" fmla="*/ 0 h 13745869"/>
              <a:gd name="connsiteX0" fmla="*/ 0 w 24401860"/>
              <a:gd name="connsiteY0" fmla="*/ 32657 h 13778526"/>
              <a:gd name="connsiteX1" fmla="*/ 10244988 w 24401860"/>
              <a:gd name="connsiteY1" fmla="*/ 0 h 13778526"/>
              <a:gd name="connsiteX2" fmla="*/ 24401860 w 24401860"/>
              <a:gd name="connsiteY2" fmla="*/ 13778526 h 13778526"/>
              <a:gd name="connsiteX3" fmla="*/ 0 w 24401860"/>
              <a:gd name="connsiteY3" fmla="*/ 13778526 h 13778526"/>
              <a:gd name="connsiteX4" fmla="*/ 0 w 24401860"/>
              <a:gd name="connsiteY4" fmla="*/ 32657 h 13778526"/>
              <a:gd name="connsiteX0" fmla="*/ 0 w 24401860"/>
              <a:gd name="connsiteY0" fmla="*/ 32657 h 13778526"/>
              <a:gd name="connsiteX1" fmla="*/ 10244988 w 24401860"/>
              <a:gd name="connsiteY1" fmla="*/ 0 h 13778526"/>
              <a:gd name="connsiteX2" fmla="*/ 15423101 w 24401860"/>
              <a:gd name="connsiteY2" fmla="*/ 5074668 h 13778526"/>
              <a:gd name="connsiteX3" fmla="*/ 24401860 w 24401860"/>
              <a:gd name="connsiteY3" fmla="*/ 13778526 h 13778526"/>
              <a:gd name="connsiteX4" fmla="*/ 0 w 24401860"/>
              <a:gd name="connsiteY4" fmla="*/ 13778526 h 13778526"/>
              <a:gd name="connsiteX5" fmla="*/ 0 w 24401860"/>
              <a:gd name="connsiteY5" fmla="*/ 32657 h 13778526"/>
              <a:gd name="connsiteX0" fmla="*/ 0 w 24469130"/>
              <a:gd name="connsiteY0" fmla="*/ 32657 h 13778526"/>
              <a:gd name="connsiteX1" fmla="*/ 10244988 w 24469130"/>
              <a:gd name="connsiteY1" fmla="*/ 0 h 13778526"/>
              <a:gd name="connsiteX2" fmla="*/ 24469130 w 24469130"/>
              <a:gd name="connsiteY2" fmla="*/ 5384911 h 13778526"/>
              <a:gd name="connsiteX3" fmla="*/ 24401860 w 24469130"/>
              <a:gd name="connsiteY3" fmla="*/ 13778526 h 13778526"/>
              <a:gd name="connsiteX4" fmla="*/ 0 w 24469130"/>
              <a:gd name="connsiteY4" fmla="*/ 13778526 h 13778526"/>
              <a:gd name="connsiteX5" fmla="*/ 0 w 24469130"/>
              <a:gd name="connsiteY5" fmla="*/ 32657 h 13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69130" h="13778526">
                <a:moveTo>
                  <a:pt x="0" y="32657"/>
                </a:moveTo>
                <a:lnTo>
                  <a:pt x="10244988" y="0"/>
                </a:lnTo>
                <a:lnTo>
                  <a:pt x="24469130" y="5384911"/>
                </a:lnTo>
                <a:lnTo>
                  <a:pt x="24401860" y="13778526"/>
                </a:lnTo>
                <a:lnTo>
                  <a:pt x="0" y="13778526"/>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605" name="Foto bijschrift"/>
          <p:cNvSpPr txBox="1">
            <a:spLocks noGrp="1"/>
          </p:cNvSpPr>
          <p:nvPr>
            <p:ph type="body" sz="quarter" idx="14"/>
          </p:nvPr>
        </p:nvSpPr>
        <p:spPr>
          <a:xfrm>
            <a:off x="6289303" y="242731"/>
            <a:ext cx="2613695" cy="149826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A2] Beeld + Tekst">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29774155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1_Voorblad1">
    <p:spTree>
      <p:nvGrpSpPr>
        <p:cNvPr id="1" name=""/>
        <p:cNvGrpSpPr/>
        <p:nvPr/>
      </p:nvGrpSpPr>
      <p:grpSpPr>
        <a:xfrm>
          <a:off x="0" y="0"/>
          <a:ext cx="0" cy="0"/>
          <a:chOff x="0" y="0"/>
          <a:chExt cx="0" cy="0"/>
        </a:xfrm>
      </p:grpSpPr>
      <p:sp>
        <p:nvSpPr>
          <p:cNvPr id="15" name="Rechthoek"/>
          <p:cNvSpPr/>
          <p:nvPr/>
        </p:nvSpPr>
        <p:spPr>
          <a:xfrm>
            <a:off x="0" y="0"/>
            <a:ext cx="9144000" cy="5143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 name="NIKHEF_PATROON1.png" descr="NIKHEF_PATROON1.png"/>
          <p:cNvPicPr>
            <a:picLocks noChangeAspect="1"/>
          </p:cNvPicPr>
          <p:nvPr/>
        </p:nvPicPr>
        <p:blipFill>
          <a:blip r:embed="rId2">
            <a:extLst/>
          </a:blip>
          <a:stretch>
            <a:fillRect/>
          </a:stretch>
        </p:blipFill>
        <p:spPr>
          <a:xfrm>
            <a:off x="3228926" y="98775"/>
            <a:ext cx="7123931" cy="4945950"/>
          </a:xfrm>
          <a:prstGeom prst="rect">
            <a:avLst/>
          </a:prstGeom>
          <a:ln w="12700">
            <a:miter lim="400000"/>
          </a:ln>
        </p:spPr>
      </p:pic>
      <p:sp>
        <p:nvSpPr>
          <p:cNvPr id="17" name="Vorm"/>
          <p:cNvSpPr/>
          <p:nvPr/>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 name="Driehoek"/>
          <p:cNvSpPr/>
          <p:nvPr/>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dirty="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lvl1pPr>
          </a:lstStyle>
          <a:p>
            <a:r>
              <a:rPr lang="en-US"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sz="1600" baseline="0">
                <a:solidFill>
                  <a:srgbClr val="702677"/>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702677"/>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163404301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oorblad3">
    <p:spTree>
      <p:nvGrpSpPr>
        <p:cNvPr id="1" name=""/>
        <p:cNvGrpSpPr/>
        <p:nvPr/>
      </p:nvGrpSpPr>
      <p:grpSpPr>
        <a:xfrm>
          <a:off x="0" y="0"/>
          <a:ext cx="0" cy="0"/>
          <a:chOff x="0" y="0"/>
          <a:chExt cx="0" cy="0"/>
        </a:xfrm>
      </p:grpSpPr>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1"/>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2">
            <a:extLst/>
          </a:blip>
          <a:stretch>
            <a:fillRect/>
          </a:stretch>
        </p:blipFill>
        <p:spPr>
          <a:xfrm>
            <a:off x="238125" y="238125"/>
            <a:ext cx="1905000" cy="748349"/>
          </a:xfrm>
          <a:prstGeom prst="rect">
            <a:avLst/>
          </a:prstGeom>
          <a:ln w="12700">
            <a:miter lim="400000"/>
          </a:ln>
        </p:spPr>
      </p:pic>
      <p:sp>
        <p:nvSpPr>
          <p:cNvPr id="3" name="Tijdelijke aanduiding voor afbeelding 2">
            <a:extLst>
              <a:ext uri="{FF2B5EF4-FFF2-40B4-BE49-F238E27FC236}">
                <a16:creationId xmlns:a16="http://schemas.microsoft.com/office/drawing/2014/main" id="{6FF3F697-74A7-814C-A92A-9DAF02A44E92}"/>
              </a:ext>
            </a:extLst>
          </p:cNvPr>
          <p:cNvSpPr>
            <a:spLocks noGrp="1"/>
          </p:cNvSpPr>
          <p:nvPr>
            <p:ph type="pic" sz="quarter" idx="15"/>
          </p:nvPr>
        </p:nvSpPr>
        <p:spPr>
          <a:xfrm>
            <a:off x="4470202" y="0"/>
            <a:ext cx="4673798" cy="5149623"/>
          </a:xfrm>
          <a:custGeom>
            <a:avLst/>
            <a:gdLst>
              <a:gd name="connsiteX0" fmla="*/ 0 w 12463462"/>
              <a:gd name="connsiteY0" fmla="*/ 0 h 13716000"/>
              <a:gd name="connsiteX1" fmla="*/ 12463462 w 12463462"/>
              <a:gd name="connsiteY1" fmla="*/ 0 h 13716000"/>
              <a:gd name="connsiteX2" fmla="*/ 12463462 w 12463462"/>
              <a:gd name="connsiteY2" fmla="*/ 13716000 h 13716000"/>
              <a:gd name="connsiteX3" fmla="*/ 0 w 12463462"/>
              <a:gd name="connsiteY3" fmla="*/ 13716000 h 13716000"/>
              <a:gd name="connsiteX4" fmla="*/ 0 w 12463462"/>
              <a:gd name="connsiteY4" fmla="*/ 0 h 13716000"/>
              <a:gd name="connsiteX0" fmla="*/ 0 w 12463462"/>
              <a:gd name="connsiteY0" fmla="*/ 0 h 13732328"/>
              <a:gd name="connsiteX1" fmla="*/ 12463462 w 12463462"/>
              <a:gd name="connsiteY1" fmla="*/ 0 h 13732328"/>
              <a:gd name="connsiteX2" fmla="*/ 12463462 w 12463462"/>
              <a:gd name="connsiteY2" fmla="*/ 13716000 h 13732328"/>
              <a:gd name="connsiteX3" fmla="*/ 4980215 w 12463462"/>
              <a:gd name="connsiteY3" fmla="*/ 13732328 h 13732328"/>
              <a:gd name="connsiteX4" fmla="*/ 0 w 12463462"/>
              <a:gd name="connsiteY4" fmla="*/ 0 h 137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3462" h="13732328">
                <a:moveTo>
                  <a:pt x="0" y="0"/>
                </a:moveTo>
                <a:lnTo>
                  <a:pt x="12463462" y="0"/>
                </a:lnTo>
                <a:lnTo>
                  <a:pt x="12463462" y="13716000"/>
                </a:lnTo>
                <a:lnTo>
                  <a:pt x="4980215" y="13732328"/>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extLst>
      <p:ext uri="{BB962C8B-B14F-4D97-AF65-F5344CB8AC3E}">
        <p14:creationId xmlns:p14="http://schemas.microsoft.com/office/powerpoint/2010/main" val="796611460"/>
      </p:ext>
    </p:extLst>
  </p:cSld>
  <p:clrMapOvr>
    <a:masterClrMapping/>
  </p:clrMapOvr>
  <p:transition spd="med"/>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oorblad5">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CF5EDDB9-7A86-D04C-9401-98EF4D0D7E67}"/>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PATROON5.png">
            <a:extLst>
              <a:ext uri="{FF2B5EF4-FFF2-40B4-BE49-F238E27FC236}">
                <a16:creationId xmlns:a16="http://schemas.microsoft.com/office/drawing/2014/main" id="{10B15CBC-C311-4E4C-B35B-5B9ACCE31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5070" y="873934"/>
            <a:ext cx="4044130" cy="3692993"/>
          </a:xfrm>
          <a:prstGeom prst="rect">
            <a:avLst/>
          </a:prstGeom>
          <a:ln w="12700">
            <a:miter lim="400000"/>
          </a:ln>
        </p:spPr>
      </p:pic>
      <p:sp>
        <p:nvSpPr>
          <p:cNvPr id="15" name="Vorm">
            <a:extLst>
              <a:ext uri="{FF2B5EF4-FFF2-40B4-BE49-F238E27FC236}">
                <a16:creationId xmlns:a16="http://schemas.microsoft.com/office/drawing/2014/main" id="{2F26257E-A76C-5E40-B770-327856CFA5B4}"/>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 name="Tekst">
            <a:extLst>
              <a:ext uri="{FF2B5EF4-FFF2-40B4-BE49-F238E27FC236}">
                <a16:creationId xmlns:a16="http://schemas.microsoft.com/office/drawing/2014/main" id="{095B19CA-2E01-7341-ABB3-F760D1C40DC7}"/>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accent4"/>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accent4"/>
                </a:solidFill>
              </a:defRPr>
            </a:lvl1pPr>
          </a:lstStyle>
          <a:p>
            <a:pPr lvl="0"/>
            <a:r>
              <a:rPr lang="en-US" smtClean="0"/>
              <a:t>Edit Master text styles</a:t>
            </a:r>
          </a:p>
        </p:txBody>
      </p:sp>
      <p:pic>
        <p:nvPicPr>
          <p:cNvPr id="18" name="NIKHEF_LOGO_groot2.png" descr="NIKHEF_LOGO_groot2.png">
            <a:extLst>
              <a:ext uri="{FF2B5EF4-FFF2-40B4-BE49-F238E27FC236}">
                <a16:creationId xmlns:a16="http://schemas.microsoft.com/office/drawing/2014/main" id="{59A200F2-14CE-0F42-A103-3A81AC649A07}"/>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Tree>
    <p:extLst>
      <p:ext uri="{BB962C8B-B14F-4D97-AF65-F5344CB8AC3E}">
        <p14:creationId xmlns:p14="http://schemas.microsoft.com/office/powerpoint/2010/main" val="239418340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oorblad6">
    <p:spTree>
      <p:nvGrpSpPr>
        <p:cNvPr id="1" name=""/>
        <p:cNvGrpSpPr/>
        <p:nvPr/>
      </p:nvGrpSpPr>
      <p:grpSpPr>
        <a:xfrm>
          <a:off x="0" y="0"/>
          <a:ext cx="0" cy="0"/>
          <a:chOff x="0" y="0"/>
          <a:chExt cx="0" cy="0"/>
        </a:xfrm>
      </p:grpSpPr>
      <p:sp>
        <p:nvSpPr>
          <p:cNvPr id="9" name="Rechthoek">
            <a:extLst>
              <a:ext uri="{FF2B5EF4-FFF2-40B4-BE49-F238E27FC236}">
                <a16:creationId xmlns:a16="http://schemas.microsoft.com/office/drawing/2014/main" id="{239C9850-7907-4B45-AD97-31A4432A1B9C}"/>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0" name="NIKHEF_PATROON6.png">
            <a:extLst>
              <a:ext uri="{FF2B5EF4-FFF2-40B4-BE49-F238E27FC236}">
                <a16:creationId xmlns:a16="http://schemas.microsoft.com/office/drawing/2014/main" id="{97CF3DCA-6A1B-6F45-9EA9-4D7C469FC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1443" y="531491"/>
            <a:ext cx="4364024" cy="3985112"/>
          </a:xfrm>
          <a:prstGeom prst="rect">
            <a:avLst/>
          </a:prstGeom>
          <a:ln w="12700">
            <a:miter lim="400000"/>
          </a:ln>
        </p:spPr>
      </p:pic>
      <p:sp>
        <p:nvSpPr>
          <p:cNvPr id="11" name="Vorm">
            <a:extLst>
              <a:ext uri="{FF2B5EF4-FFF2-40B4-BE49-F238E27FC236}">
                <a16:creationId xmlns:a16="http://schemas.microsoft.com/office/drawing/2014/main" id="{649A8509-C260-3449-8987-DC7F00F54DDA}"/>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pic>
        <p:nvPicPr>
          <p:cNvPr id="17" name="NIKHEF_LOGO_groot3.png" descr="NIKHEF_LOGO_groot3.png">
            <a:extLst>
              <a:ext uri="{FF2B5EF4-FFF2-40B4-BE49-F238E27FC236}">
                <a16:creationId xmlns:a16="http://schemas.microsoft.com/office/drawing/2014/main" id="{6DF12E6D-91A2-994D-A848-DF0527EFDCA6}"/>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373272854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Voorblad4">
    <p:spTree>
      <p:nvGrpSpPr>
        <p:cNvPr id="1" name=""/>
        <p:cNvGrpSpPr/>
        <p:nvPr/>
      </p:nvGrpSpPr>
      <p:grpSpPr>
        <a:xfrm>
          <a:off x="0" y="0"/>
          <a:ext cx="0" cy="0"/>
          <a:chOff x="0" y="0"/>
          <a:chExt cx="0" cy="0"/>
        </a:xfrm>
      </p:grpSpPr>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351" y="436086"/>
            <a:ext cx="3919974" cy="4086780"/>
          </a:xfrm>
          <a:prstGeom prst="rect">
            <a:avLst/>
          </a:prstGeom>
          <a:ln w="12700">
            <a:miter lim="400000"/>
          </a:ln>
        </p:spPr>
      </p:pic>
      <p:sp>
        <p:nvSpPr>
          <p:cNvPr id="7" name="Vorm">
            <a:extLst>
              <a:ext uri="{FF2B5EF4-FFF2-40B4-BE49-F238E27FC236}">
                <a16:creationId xmlns:a16="http://schemas.microsoft.com/office/drawing/2014/main" id="{96100131-228D-D34D-9A53-6D440D784316}"/>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8" name="Tekst">
            <a:extLst>
              <a:ext uri="{FF2B5EF4-FFF2-40B4-BE49-F238E27FC236}">
                <a16:creationId xmlns:a16="http://schemas.microsoft.com/office/drawing/2014/main" id="{BDDDFCA9-F825-5B4E-AE28-D51CB58FFAB5}"/>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FFFFFF"/>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141142175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Voorblad3">
    <p:spTree>
      <p:nvGrpSpPr>
        <p:cNvPr id="1" name=""/>
        <p:cNvGrpSpPr/>
        <p:nvPr/>
      </p:nvGrpSpPr>
      <p:grpSpPr>
        <a:xfrm>
          <a:off x="0" y="0"/>
          <a:ext cx="0" cy="0"/>
          <a:chOff x="0" y="0"/>
          <a:chExt cx="0" cy="0"/>
        </a:xfrm>
      </p:grpSpPr>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1"/>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2">
            <a:extLst/>
          </a:blip>
          <a:stretch>
            <a:fillRect/>
          </a:stretch>
        </p:blipFill>
        <p:spPr>
          <a:xfrm>
            <a:off x="238125" y="238125"/>
            <a:ext cx="1905000" cy="748349"/>
          </a:xfrm>
          <a:prstGeom prst="rect">
            <a:avLst/>
          </a:prstGeom>
          <a:ln w="12700">
            <a:miter lim="400000"/>
          </a:ln>
        </p:spPr>
      </p:pic>
      <p:sp>
        <p:nvSpPr>
          <p:cNvPr id="3" name="Tijdelijke aanduiding voor afbeelding 2">
            <a:extLst>
              <a:ext uri="{FF2B5EF4-FFF2-40B4-BE49-F238E27FC236}">
                <a16:creationId xmlns:a16="http://schemas.microsoft.com/office/drawing/2014/main" id="{6FF3F697-74A7-814C-A92A-9DAF02A44E92}"/>
              </a:ext>
            </a:extLst>
          </p:cNvPr>
          <p:cNvSpPr>
            <a:spLocks noGrp="1"/>
          </p:cNvSpPr>
          <p:nvPr>
            <p:ph type="pic" sz="quarter" idx="15"/>
          </p:nvPr>
        </p:nvSpPr>
        <p:spPr>
          <a:xfrm>
            <a:off x="4470202" y="0"/>
            <a:ext cx="4673798" cy="5149623"/>
          </a:xfrm>
          <a:custGeom>
            <a:avLst/>
            <a:gdLst>
              <a:gd name="connsiteX0" fmla="*/ 0 w 12463462"/>
              <a:gd name="connsiteY0" fmla="*/ 0 h 13716000"/>
              <a:gd name="connsiteX1" fmla="*/ 12463462 w 12463462"/>
              <a:gd name="connsiteY1" fmla="*/ 0 h 13716000"/>
              <a:gd name="connsiteX2" fmla="*/ 12463462 w 12463462"/>
              <a:gd name="connsiteY2" fmla="*/ 13716000 h 13716000"/>
              <a:gd name="connsiteX3" fmla="*/ 0 w 12463462"/>
              <a:gd name="connsiteY3" fmla="*/ 13716000 h 13716000"/>
              <a:gd name="connsiteX4" fmla="*/ 0 w 12463462"/>
              <a:gd name="connsiteY4" fmla="*/ 0 h 13716000"/>
              <a:gd name="connsiteX0" fmla="*/ 0 w 12463462"/>
              <a:gd name="connsiteY0" fmla="*/ 0 h 13732328"/>
              <a:gd name="connsiteX1" fmla="*/ 12463462 w 12463462"/>
              <a:gd name="connsiteY1" fmla="*/ 0 h 13732328"/>
              <a:gd name="connsiteX2" fmla="*/ 12463462 w 12463462"/>
              <a:gd name="connsiteY2" fmla="*/ 13716000 h 13732328"/>
              <a:gd name="connsiteX3" fmla="*/ 4980215 w 12463462"/>
              <a:gd name="connsiteY3" fmla="*/ 13732328 h 13732328"/>
              <a:gd name="connsiteX4" fmla="*/ 0 w 12463462"/>
              <a:gd name="connsiteY4" fmla="*/ 0 h 137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3462" h="13732328">
                <a:moveTo>
                  <a:pt x="0" y="0"/>
                </a:moveTo>
                <a:lnTo>
                  <a:pt x="12463462" y="0"/>
                </a:lnTo>
                <a:lnTo>
                  <a:pt x="12463462" y="13716000"/>
                </a:lnTo>
                <a:lnTo>
                  <a:pt x="4980215" y="13732328"/>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87801919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A2] Beeld + Tekst">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98874920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A2] Beeld">
    <p:spTree>
      <p:nvGrpSpPr>
        <p:cNvPr id="1" name=""/>
        <p:cNvGrpSpPr/>
        <p:nvPr/>
      </p:nvGrpSpPr>
      <p:grpSpPr>
        <a:xfrm>
          <a:off x="0" y="0"/>
          <a:ext cx="0" cy="0"/>
          <a:chOff x="0" y="0"/>
          <a:chExt cx="0" cy="0"/>
        </a:xfrm>
      </p:grpSpPr>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709753344"/>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bsection_title">
    <p:spTree>
      <p:nvGrpSpPr>
        <p:cNvPr id="1" name=""/>
        <p:cNvGrpSpPr/>
        <p:nvPr/>
      </p:nvGrpSpPr>
      <p:grpSpPr>
        <a:xfrm>
          <a:off x="0" y="0"/>
          <a:ext cx="0" cy="0"/>
          <a:chOff x="0" y="0"/>
          <a:chExt cx="0" cy="0"/>
        </a:xfrm>
      </p:grpSpPr>
      <p:sp>
        <p:nvSpPr>
          <p:cNvPr id="2" name="Title 1"/>
          <p:cNvSpPr>
            <a:spLocks noGrp="1"/>
          </p:cNvSpPr>
          <p:nvPr>
            <p:ph type="title"/>
          </p:nvPr>
        </p:nvSpPr>
        <p:spPr>
          <a:xfrm>
            <a:off x="2743200" y="3280613"/>
            <a:ext cx="5772150" cy="993775"/>
          </a:xfrm>
          <a:prstGeom prst="rect">
            <a:avLst/>
          </a:prstGeom>
        </p:spPr>
        <p:txBody>
          <a:bodyPr/>
          <a:lstStyle>
            <a:lvl1pPr>
              <a:defRPr sz="3600">
                <a:solidFill>
                  <a:srgbClr val="6F2575"/>
                </a:solidFill>
              </a:defRPr>
            </a:lvl1p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7" r="-3946"/>
          <a:stretch/>
        </p:blipFill>
        <p:spPr>
          <a:xfrm>
            <a:off x="0" y="187608"/>
            <a:ext cx="2743200" cy="4086780"/>
          </a:xfrm>
          <a:prstGeom prst="rect">
            <a:avLst/>
          </a:prstGeom>
          <a:ln w="12700">
            <a:miter lim="400000"/>
          </a:ln>
        </p:spPr>
      </p:pic>
      <p:sp>
        <p:nvSpPr>
          <p:cNvPr id="5" name="Text Placeholder 3"/>
          <p:cNvSpPr>
            <a:spLocks noGrp="1"/>
          </p:cNvSpPr>
          <p:nvPr>
            <p:ph type="body" sz="quarter" idx="10"/>
          </p:nvPr>
        </p:nvSpPr>
        <p:spPr>
          <a:xfrm>
            <a:off x="2743200" y="2022475"/>
            <a:ext cx="577215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6F2575"/>
                </a:solidFill>
              </a:defRPr>
            </a:lvl1pPr>
            <a:lvl2pPr marL="0" indent="0">
              <a:defRPr>
                <a:solidFill>
                  <a:schemeClr val="accent4">
                    <a:lumMod val="50000"/>
                  </a:schemeClr>
                </a:solidFill>
              </a:defRPr>
            </a:lvl2pPr>
          </a:lstStyle>
          <a:p>
            <a:pPr lvl="0"/>
            <a:endParaRPr lang="en-US" dirty="0" smtClean="0"/>
          </a:p>
          <a:p>
            <a:pPr lvl="0"/>
            <a:r>
              <a:rPr lang="en-US" dirty="0" smtClean="0"/>
              <a:t>Edit Master text styles</a:t>
            </a:r>
          </a:p>
        </p:txBody>
      </p:sp>
    </p:spTree>
    <p:extLst>
      <p:ext uri="{BB962C8B-B14F-4D97-AF65-F5344CB8AC3E}">
        <p14:creationId xmlns:p14="http://schemas.microsoft.com/office/powerpoint/2010/main" val="19931834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solidFill>
                  <a:srgbClr val="E3D88B"/>
                </a:solidFill>
              </a:defRPr>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35596499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37451645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ubsection_title-black">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6" name="Title 1"/>
          <p:cNvSpPr>
            <a:spLocks noGrp="1"/>
          </p:cNvSpPr>
          <p:nvPr>
            <p:ph type="title"/>
          </p:nvPr>
        </p:nvSpPr>
        <p:spPr>
          <a:xfrm>
            <a:off x="3494418" y="3280613"/>
            <a:ext cx="5020932" cy="993775"/>
          </a:xfrm>
          <a:prstGeom prst="rect">
            <a:avLst/>
          </a:prstGeom>
        </p:spPr>
        <p:txBody>
          <a:bodyPr/>
          <a:lstStyle>
            <a:lvl1pPr>
              <a:defRPr sz="3600">
                <a:solidFill>
                  <a:srgbClr val="E3D88B"/>
                </a:solidFill>
              </a:defRPr>
            </a:lvl1pPr>
          </a:lstStyle>
          <a:p>
            <a:r>
              <a:rPr lang="en-US" dirty="0" smtClean="0"/>
              <a:t>Click to edit Master title style</a:t>
            </a:r>
            <a:endParaRPr lang="en-GB" dirty="0"/>
          </a:p>
        </p:txBody>
      </p:sp>
      <p:pic>
        <p:nvPicPr>
          <p:cNvPr id="10" name="NIKHEF_PATROON1.png" descr="NIKHEF_PATROON1.png"/>
          <p:cNvPicPr>
            <a:picLocks noChangeAspect="1"/>
          </p:cNvPicPr>
          <p:nvPr userDrawn="1"/>
        </p:nvPicPr>
        <p:blipFill rotWithShape="1">
          <a:blip r:embed="rId2">
            <a:extLst/>
          </a:blip>
          <a:srcRect l="3709" t="15831" r="44950" b="12066"/>
          <a:stretch/>
        </p:blipFill>
        <p:spPr>
          <a:xfrm rot="10800000">
            <a:off x="0" y="505593"/>
            <a:ext cx="3657600" cy="3566160"/>
          </a:xfrm>
          <a:prstGeom prst="rect">
            <a:avLst/>
          </a:prstGeom>
          <a:ln w="12700">
            <a:miter lim="400000"/>
          </a:ln>
        </p:spPr>
      </p:pic>
      <p:sp>
        <p:nvSpPr>
          <p:cNvPr id="4" name="Text Placeholder 3"/>
          <p:cNvSpPr>
            <a:spLocks noGrp="1"/>
          </p:cNvSpPr>
          <p:nvPr>
            <p:ph type="body" sz="quarter" idx="10"/>
          </p:nvPr>
        </p:nvSpPr>
        <p:spPr>
          <a:xfrm>
            <a:off x="3495040" y="2022475"/>
            <a:ext cx="502031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E3D88B"/>
                </a:solidFill>
              </a:defRPr>
            </a:lvl1pPr>
            <a:lvl2pPr marL="0" indent="0">
              <a:defRPr>
                <a:solidFill>
                  <a:schemeClr val="accent4">
                    <a:lumMod val="50000"/>
                  </a:schemeClr>
                </a:solidFill>
              </a:defRPr>
            </a:lvl2pPr>
          </a:lstStyle>
          <a:p>
            <a:pPr lvl="0"/>
            <a:endParaRPr lang="en-US" dirty="0" smtClean="0"/>
          </a:p>
          <a:p>
            <a:pPr lvl="0"/>
            <a:r>
              <a:rPr lang="en-US" dirty="0" smtClean="0"/>
              <a:t>Edit Master text styles</a:t>
            </a:r>
          </a:p>
        </p:txBody>
      </p:sp>
    </p:spTree>
    <p:extLst>
      <p:ext uri="{BB962C8B-B14F-4D97-AF65-F5344CB8AC3E}">
        <p14:creationId xmlns:p14="http://schemas.microsoft.com/office/powerpoint/2010/main" val="361866048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basis">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00"/>
            </a:lvl1pPr>
            <a:lvl2pPr marL="119063" indent="0">
              <a:buFont typeface="Arial" panose="020B0604020202020204" pitchFamily="34" charset="0"/>
              <a:buNone/>
              <a:defRPr sz="1600"/>
            </a:lvl2pPr>
            <a:lvl3pPr marL="288925" indent="0">
              <a:buFont typeface="Arial" panose="020B0604020202020204" pitchFamily="34" charset="0"/>
              <a:buNone/>
              <a:defRPr sz="1400"/>
            </a:lvl3pPr>
            <a:lvl4pPr marL="401638" indent="0">
              <a:buFont typeface="Arial" panose="020B0604020202020204" pitchFamily="34" charset="0"/>
              <a:buNone/>
              <a:defRPr sz="1200"/>
            </a:lvl4pPr>
            <a:lvl5pPr marL="515938" indent="0">
              <a:buFont typeface="Arial" panose="020B0604020202020204" pitchFamily="34" charset="0"/>
              <a:buNone/>
              <a:defRPr sz="1200"/>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112139330"/>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A2] Beeld + Tekst">
    <p:spTree>
      <p:nvGrpSpPr>
        <p:cNvPr id="1" name=""/>
        <p:cNvGrpSpPr/>
        <p:nvPr/>
      </p:nvGrpSpPr>
      <p:grpSpPr>
        <a:xfrm>
          <a:off x="0" y="0"/>
          <a:ext cx="0" cy="0"/>
          <a:chOff x="0" y="0"/>
          <a:chExt cx="0" cy="0"/>
        </a:xfrm>
      </p:grpSpPr>
      <p:sp>
        <p:nvSpPr>
          <p:cNvPr id="15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5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15328996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3] Tekst + Tekst">
    <p:spTree>
      <p:nvGrpSpPr>
        <p:cNvPr id="1" name=""/>
        <p:cNvGrpSpPr/>
        <p:nvPr/>
      </p:nvGrpSpPr>
      <p:grpSpPr>
        <a:xfrm>
          <a:off x="0" y="0"/>
          <a:ext cx="0" cy="0"/>
          <a:chOff x="0" y="0"/>
          <a:chExt cx="0" cy="0"/>
        </a:xfrm>
      </p:grpSpPr>
      <p:sp>
        <p:nvSpPr>
          <p:cNvPr id="195"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9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7" name="Tijdelijke aanduiding voor voettekst 9">
            <a:extLst>
              <a:ext uri="{FF2B5EF4-FFF2-40B4-BE49-F238E27FC236}">
                <a16:creationId xmlns:a16="http://schemas.microsoft.com/office/drawing/2014/main" id="{B83153A6-F6AA-7F44-8E1F-AAB407344FC0}"/>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DC859610-B140-AC4F-91F1-D90108BC3EA2}"/>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43362322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4] Teks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7" name="HOOFDTITEL VAN DEZE SLIDE, EVENTUEEL OVER MEERDERE REGELS.">
            <a:extLst>
              <a:ext uri="{FF2B5EF4-FFF2-40B4-BE49-F238E27FC236}">
                <a16:creationId xmlns:a16="http://schemas.microsoft.com/office/drawing/2014/main" id="{B102C488-C56D-1745-89EB-AEBECD0741F7}"/>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8" name="Hoofdtekst">
            <a:extLst>
              <a:ext uri="{FF2B5EF4-FFF2-40B4-BE49-F238E27FC236}">
                <a16:creationId xmlns:a16="http://schemas.microsoft.com/office/drawing/2014/main" id="{C74FE25D-C6A2-C04E-A06E-A3DFC5860968}"/>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9" name="Afbeelding">
            <a:extLst>
              <a:ext uri="{FF2B5EF4-FFF2-40B4-BE49-F238E27FC236}">
                <a16:creationId xmlns:a16="http://schemas.microsoft.com/office/drawing/2014/main" id="{14E92ADA-9A18-D848-96CE-8133951A757C}"/>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916904246"/>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5] Bijschrif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9"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280" name="Afbeelding"/>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Tree>
    <p:extLst>
      <p:ext uri="{BB962C8B-B14F-4D97-AF65-F5344CB8AC3E}">
        <p14:creationId xmlns:p14="http://schemas.microsoft.com/office/powerpoint/2010/main" val="199480006"/>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1] Tekst + Beeld">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ITEL VAN DEZE SLIDE, EVENTUEEL OVER MEERDERE REGELS.">
            <a:extLst>
              <a:ext uri="{FF2B5EF4-FFF2-40B4-BE49-F238E27FC236}">
                <a16:creationId xmlns:a16="http://schemas.microsoft.com/office/drawing/2014/main" id="{16CD789B-2FDE-9E4F-B724-313FCDA4D89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F383F54-563B-9A4F-83CE-8C5D2AAC2411}"/>
              </a:ext>
            </a:extLst>
          </p:cNvPr>
          <p:cNvSpPr txBox="1">
            <a:spLocks noGrp="1"/>
          </p:cNvSpPr>
          <p:nvPr>
            <p:ph type="body" sz="half" idx="13" hasCustomPrompt="1"/>
          </p:nvPr>
        </p:nvSpPr>
        <p:spPr>
          <a:xfrm>
            <a:off x="23812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57899EC2-C516-AE4D-BD74-2DE60B519F2C}"/>
              </a:ext>
            </a:extLst>
          </p:cNvPr>
          <p:cNvSpPr>
            <a:spLocks noGrp="1"/>
          </p:cNvSpPr>
          <p:nvPr>
            <p:ph type="pic" sz="half" idx="16"/>
          </p:nvPr>
        </p:nvSpPr>
        <p:spPr>
          <a:xfrm>
            <a:off x="4715495" y="961860"/>
            <a:ext cx="4191769" cy="337201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4081607339"/>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2] Beeld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854D6915-EC47-0443-8D2D-B4C6FA02950F}"/>
              </a:ext>
            </a:extLst>
          </p:cNvPr>
          <p:cNvSpPr>
            <a:spLocks noGrp="1"/>
          </p:cNvSpPr>
          <p:nvPr>
            <p:ph type="pic" sz="half" idx="13"/>
          </p:nvPr>
        </p:nvSpPr>
        <p:spPr>
          <a:xfrm>
            <a:off x="238125" y="961121"/>
            <a:ext cx="4191769" cy="3372754"/>
          </a:xfrm>
          <a:prstGeom prst="rect">
            <a:avLst/>
          </a:prstGeom>
        </p:spPr>
        <p:txBody>
          <a:bodyPr lIns="91439" tIns="45719" rIns="91439" bIns="45719"/>
          <a:lstStyle/>
          <a:p>
            <a:r>
              <a:rPr lang="en-US" smtClean="0"/>
              <a:t>Click icon to add picture</a:t>
            </a:r>
            <a:endParaRPr/>
          </a:p>
        </p:txBody>
      </p:sp>
      <p:sp>
        <p:nvSpPr>
          <p:cNvPr id="14" name="Hoofdtekst">
            <a:extLst>
              <a:ext uri="{FF2B5EF4-FFF2-40B4-BE49-F238E27FC236}">
                <a16:creationId xmlns:a16="http://schemas.microsoft.com/office/drawing/2014/main" id="{4D92B7DB-1453-9C41-A644-6FDD87329F0A}"/>
              </a:ext>
            </a:extLst>
          </p:cNvPr>
          <p:cNvSpPr txBox="1">
            <a:spLocks noGrp="1"/>
          </p:cNvSpPr>
          <p:nvPr>
            <p:ph type="body" sz="half" idx="14" hasCustomPrompt="1"/>
          </p:nvPr>
        </p:nvSpPr>
        <p:spPr>
          <a:xfrm>
            <a:off x="471487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04D00369-1CA4-7747-BA9D-8239C719DFA1}"/>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4015933633"/>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3] Tekst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ekst">
            <a:extLst>
              <a:ext uri="{FF2B5EF4-FFF2-40B4-BE49-F238E27FC236}">
                <a16:creationId xmlns:a16="http://schemas.microsoft.com/office/drawing/2014/main" id="{519E42B3-C5CA-B34A-BFA7-5538D5460E4D}"/>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Hoofdtekst">
            <a:extLst>
              <a:ext uri="{FF2B5EF4-FFF2-40B4-BE49-F238E27FC236}">
                <a16:creationId xmlns:a16="http://schemas.microsoft.com/office/drawing/2014/main" id="{EC571EEC-5282-8A4B-BBE3-EC6B17059A06}"/>
              </a:ext>
            </a:extLst>
          </p:cNvPr>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1AFB6DD2-2DB6-054C-8587-4E89E3A6EE4B}"/>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36791201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4] Teks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ITEL VAN DEZE SLIDE, EVENTUEEL OVER MEERDERE REGELS.">
            <a:extLst>
              <a:ext uri="{FF2B5EF4-FFF2-40B4-BE49-F238E27FC236}">
                <a16:creationId xmlns:a16="http://schemas.microsoft.com/office/drawing/2014/main" id="{CECC546E-8411-2446-B343-37FCE081BA5D}"/>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32AADFA-B07E-7045-93DC-A348550AB487}"/>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FFA60698-6560-1741-B899-43E9278DBA31}"/>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36133977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5] Bijschrif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Foto bijschrift">
            <a:extLst>
              <a:ext uri="{FF2B5EF4-FFF2-40B4-BE49-F238E27FC236}">
                <a16:creationId xmlns:a16="http://schemas.microsoft.com/office/drawing/2014/main" id="{E424E1FF-715F-A04E-A5DD-28E5C7DF8C7F}"/>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4" name="Afbeelding">
            <a:extLst>
              <a:ext uri="{FF2B5EF4-FFF2-40B4-BE49-F238E27FC236}">
                <a16:creationId xmlns:a16="http://schemas.microsoft.com/office/drawing/2014/main" id="{9B31A421-C084-6941-A8A8-5DFA5DB6612D}"/>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47868755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1] Tekst + Beeld">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3" name="Hoofdtekst">
            <a:extLst>
              <a:ext uri="{FF2B5EF4-FFF2-40B4-BE49-F238E27FC236}">
                <a16:creationId xmlns:a16="http://schemas.microsoft.com/office/drawing/2014/main" id="{58D32B9B-485B-7448-AEFC-33F6D51139A7}"/>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Afbeelding">
            <a:extLst>
              <a:ext uri="{FF2B5EF4-FFF2-40B4-BE49-F238E27FC236}">
                <a16:creationId xmlns:a16="http://schemas.microsoft.com/office/drawing/2014/main" id="{4F1FD79B-1171-2E4D-AE4A-521A5A58D973}"/>
              </a:ext>
            </a:extLst>
          </p:cNvPr>
          <p:cNvSpPr>
            <a:spLocks noGrp="1"/>
          </p:cNvSpPr>
          <p:nvPr>
            <p:ph type="pic" sz="half" idx="16"/>
          </p:nvPr>
        </p:nvSpPr>
        <p:spPr>
          <a:xfrm>
            <a:off x="4715495" y="968520"/>
            <a:ext cx="4191769" cy="336535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71617403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plus footnote">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139509"/>
          </a:xfrm>
          <a:prstGeom prst="rect">
            <a:avLst/>
          </a:prstGeom>
        </p:spPr>
        <p:txBody>
          <a:bodyPr/>
          <a:lstStyle>
            <a:lvl1pPr marL="0" indent="0">
              <a:buFont typeface="Arial" panose="020B0604020202020204" pitchFamily="34" charset="0"/>
              <a:buNone/>
              <a:defRPr sz="2000"/>
            </a:lvl1pPr>
            <a:lvl2pPr marL="119063" indent="0">
              <a:buFont typeface="Arial" panose="020B0604020202020204" pitchFamily="34" charset="0"/>
              <a:buNone/>
              <a:defRPr sz="1600"/>
            </a:lvl2pPr>
            <a:lvl3pPr marL="288925" indent="0">
              <a:buFont typeface="Arial" panose="020B0604020202020204" pitchFamily="34" charset="0"/>
              <a:buNone/>
              <a:defRPr sz="1400"/>
            </a:lvl3pPr>
            <a:lvl4pPr marL="401638" indent="0">
              <a:buFont typeface="Arial" panose="020B0604020202020204" pitchFamily="34" charset="0"/>
              <a:buNone/>
              <a:defRPr sz="1200"/>
            </a:lvl4pPr>
            <a:lvl5pPr marL="515938" indent="0">
              <a:buFont typeface="Arial" panose="020B0604020202020204" pitchFamily="34" charset="0"/>
              <a:buNone/>
              <a:defRPr sz="1200"/>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dirty="0" smtClean="0"/>
              <a:t>Edit Master text styles</a:t>
            </a:r>
          </a:p>
        </p:txBody>
      </p:sp>
      <p:sp>
        <p:nvSpPr>
          <p:cNvPr id="3" name="Text Placeholder 2"/>
          <p:cNvSpPr>
            <a:spLocks noGrp="1"/>
          </p:cNvSpPr>
          <p:nvPr>
            <p:ph type="body" sz="quarter" idx="16"/>
          </p:nvPr>
        </p:nvSpPr>
        <p:spPr>
          <a:xfrm>
            <a:off x="238124" y="4294188"/>
            <a:ext cx="8669759" cy="134937"/>
          </a:xfrm>
        </p:spPr>
        <p:txBody>
          <a:bodyPr/>
          <a:lstStyle>
            <a:lvl1pPr>
              <a:defRPr sz="900">
                <a:solidFill>
                  <a:schemeClr val="accent3"/>
                </a:solidFill>
              </a:defRPr>
            </a:lvl1pPr>
          </a:lstStyle>
          <a:p>
            <a:pPr lvl="0"/>
            <a:r>
              <a:rPr lang="en-US" dirty="0" smtClean="0"/>
              <a:t>Edit Master text styles</a:t>
            </a:r>
          </a:p>
        </p:txBody>
      </p:sp>
    </p:spTree>
    <p:extLst>
      <p:ext uri="{BB962C8B-B14F-4D97-AF65-F5344CB8AC3E}">
        <p14:creationId xmlns:p14="http://schemas.microsoft.com/office/powerpoint/2010/main" val="3448567122"/>
      </p:ext>
    </p:extLst>
  </p:cSld>
  <p:clrMapOvr>
    <a:masterClrMapping/>
  </p:clrMapOvr>
  <p:transition spd="med"/>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2] Beeld + Tekst">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8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88216887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3] Tekst + Tekst">
    <p:spTree>
      <p:nvGrpSpPr>
        <p:cNvPr id="1" name=""/>
        <p:cNvGrpSpPr/>
        <p:nvPr/>
      </p:nvGrpSpPr>
      <p:grpSpPr>
        <a:xfrm>
          <a:off x="0" y="0"/>
          <a:ext cx="0" cy="0"/>
          <a:chOff x="0" y="0"/>
          <a:chExt cx="0" cy="0"/>
        </a:xfrm>
      </p:grpSpPr>
      <p:sp>
        <p:nvSpPr>
          <p:cNvPr id="22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3"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4"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2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2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1" name="Tijdelijke aanduiding voor voettekst 9">
            <a:extLst>
              <a:ext uri="{FF2B5EF4-FFF2-40B4-BE49-F238E27FC236}">
                <a16:creationId xmlns:a16="http://schemas.microsoft.com/office/drawing/2014/main" id="{BF86E10D-74D2-C949-AFEC-6FE315C0C51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F596623C-DCE5-7141-B4B8-F3C3FF99FC7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45192293"/>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4] Teks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68" name="HOOFDTITEL VAN DEZE SLIDE, EVENTUEEL OVER MEERDERE REGELS."/>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269" name="Hoofdtekst"/>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70" name="Afbeelding"/>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Tree>
    <p:extLst>
      <p:ext uri="{BB962C8B-B14F-4D97-AF65-F5344CB8AC3E}">
        <p14:creationId xmlns:p14="http://schemas.microsoft.com/office/powerpoint/2010/main" val="254972219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5] Bijschrif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Foto bijschrift">
            <a:extLst>
              <a:ext uri="{FF2B5EF4-FFF2-40B4-BE49-F238E27FC236}">
                <a16:creationId xmlns:a16="http://schemas.microsoft.com/office/drawing/2014/main" id="{5CB58DAA-4A13-1D45-8D6B-C9714A086237}"/>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3" name="Afbeelding">
            <a:extLst>
              <a:ext uri="{FF2B5EF4-FFF2-40B4-BE49-F238E27FC236}">
                <a16:creationId xmlns:a16="http://schemas.microsoft.com/office/drawing/2014/main" id="{FA69A5FC-118C-FD41-9E0E-390B213F5EC9}"/>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674123976"/>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1121"/>
            <a:ext cx="7440464"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409375615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5" name="Afbeelding">
            <a:extLst>
              <a:ext uri="{FF2B5EF4-FFF2-40B4-BE49-F238E27FC236}">
                <a16:creationId xmlns:a16="http://schemas.microsoft.com/office/drawing/2014/main" id="{947EFE01-6BFF-0E44-8E51-5AF6FA991248}"/>
              </a:ext>
            </a:extLst>
          </p:cNvPr>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149102221"/>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2] Beeld + Tekst">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a:p>
        </p:txBody>
      </p:sp>
      <p:sp>
        <p:nvSpPr>
          <p:cNvPr id="37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693670025"/>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3] Tekst + Teks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2"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2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0E4F1D00-CFCD-EF44-B83A-277DE284857E}"/>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80404433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4] Teks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Hoofdtekst">
            <a:extLst>
              <a:ext uri="{FF2B5EF4-FFF2-40B4-BE49-F238E27FC236}">
                <a16:creationId xmlns:a16="http://schemas.microsoft.com/office/drawing/2014/main" id="{CE3A2554-74BD-F447-B71D-43C908BF2C3B}"/>
              </a:ext>
            </a:extLst>
          </p:cNvPr>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6" name="HOOFDTITEL VAN DEZE SLIDE, EVENTUEEL OVER MEERDERE REGELS.">
            <a:extLst>
              <a:ext uri="{FF2B5EF4-FFF2-40B4-BE49-F238E27FC236}">
                <a16:creationId xmlns:a16="http://schemas.microsoft.com/office/drawing/2014/main" id="{0E4203EE-2136-E44A-A60B-E597DA61CB31}"/>
              </a:ext>
            </a:extLst>
          </p:cNvPr>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7" name="Tijdelijke aanduiding voor afbeelding 6">
            <a:extLst>
              <a:ext uri="{FF2B5EF4-FFF2-40B4-BE49-F238E27FC236}">
                <a16:creationId xmlns:a16="http://schemas.microsoft.com/office/drawing/2014/main" id="{B78BA9A3-8950-384F-A16D-93BFCA9CD95E}"/>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435178964"/>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5] Bijschrif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Foto bijschrift">
            <a:extLst>
              <a:ext uri="{FF2B5EF4-FFF2-40B4-BE49-F238E27FC236}">
                <a16:creationId xmlns:a16="http://schemas.microsoft.com/office/drawing/2014/main" id="{1D5E391E-F142-F047-84DE-09F983F5C0BE}"/>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6" name="Afbeelding">
            <a:extLst>
              <a:ext uri="{FF2B5EF4-FFF2-40B4-BE49-F238E27FC236}">
                <a16:creationId xmlns:a16="http://schemas.microsoft.com/office/drawing/2014/main" id="{99AD337A-CABF-0047-B43E-BC0DE0A2E041}"/>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1688798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A2] Beeld">
    <p:spTree>
      <p:nvGrpSpPr>
        <p:cNvPr id="1" name=""/>
        <p:cNvGrpSpPr/>
        <p:nvPr/>
      </p:nvGrpSpPr>
      <p:grpSpPr>
        <a:xfrm>
          <a:off x="0" y="0"/>
          <a:ext cx="0" cy="0"/>
          <a:chOff x="0" y="0"/>
          <a:chExt cx="0" cy="0"/>
        </a:xfrm>
      </p:grpSpPr>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91888323"/>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p:cNvGrpSpPr/>
          <p:nvPr userDrawn="1"/>
        </p:nvGrpSpPr>
        <p:grpSpPr>
          <a:xfrm>
            <a:off x="7708383" y="0"/>
            <a:ext cx="1435618" cy="5143500"/>
            <a:chOff x="20555686" y="0"/>
            <a:chExt cx="3828315" cy="13716001"/>
          </a:xfrm>
        </p:grpSpPr>
        <p:sp>
          <p:nvSpPr>
            <p:cNvPr id="373" name="Driehoek"/>
            <p:cNvSpPr/>
            <p:nvPr/>
          </p:nvSpPr>
          <p:spPr>
            <a:xfrm rot="10800000">
              <a:off x="20555686" y="2972716"/>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20555686" y="0"/>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3D88B"/>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7440464"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2851580926"/>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1] Tekst + Beeld">
    <p:spTree>
      <p:nvGrpSpPr>
        <p:cNvPr id="1" name=""/>
        <p:cNvGrpSpPr/>
        <p:nvPr/>
      </p:nvGrpSpPr>
      <p:grpSpPr>
        <a:xfrm>
          <a:off x="0" y="0"/>
          <a:ext cx="0" cy="0"/>
          <a:chOff x="0" y="0"/>
          <a:chExt cx="0" cy="0"/>
        </a:xfrm>
      </p:grpSpPr>
      <p:sp>
        <p:nvSpPr>
          <p:cNvPr id="332"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6"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3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40" name="Groepeer"/>
          <p:cNvGrpSpPr/>
          <p:nvPr/>
        </p:nvGrpSpPr>
        <p:grpSpPr>
          <a:xfrm>
            <a:off x="7708383" y="0"/>
            <a:ext cx="1435618" cy="5143500"/>
            <a:chOff x="0" y="0"/>
            <a:chExt cx="3828314" cy="13715999"/>
          </a:xfrm>
        </p:grpSpPr>
        <p:sp>
          <p:nvSpPr>
            <p:cNvPr id="338"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9"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41"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E68A322A-3985-3B49-AA98-C343E61D2F8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F35E133F-D95E-8E45-933F-D96D674818C3}"/>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78194015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E2] Beeld + Tekst">
    <p:spTree>
      <p:nvGrpSpPr>
        <p:cNvPr id="1" name=""/>
        <p:cNvGrpSpPr/>
        <p:nvPr/>
      </p:nvGrpSpPr>
      <p:grpSpPr>
        <a:xfrm>
          <a:off x="0" y="0"/>
          <a:ext cx="0" cy="0"/>
          <a:chOff x="0" y="0"/>
          <a:chExt cx="0" cy="0"/>
        </a:xfrm>
      </p:grpSpPr>
      <p:sp>
        <p:nvSpPr>
          <p:cNvPr id="384"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388" name="Groepeer"/>
          <p:cNvGrpSpPr/>
          <p:nvPr/>
        </p:nvGrpSpPr>
        <p:grpSpPr>
          <a:xfrm>
            <a:off x="7708383" y="0"/>
            <a:ext cx="1435618" cy="5143500"/>
            <a:chOff x="0" y="0"/>
            <a:chExt cx="3828314" cy="13715999"/>
          </a:xfrm>
        </p:grpSpPr>
        <p:sp>
          <p:nvSpPr>
            <p:cNvPr id="38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38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dirty="0"/>
          </a:p>
        </p:txBody>
      </p:sp>
      <p:sp>
        <p:nvSpPr>
          <p:cNvPr id="39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39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BE53EAE-91D2-0F45-8264-18BC28E7F4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1ABD9389-69DC-CC4D-968D-0A5DB05399E1}"/>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416650536"/>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3] Tekst + Tekst">
    <p:spTree>
      <p:nvGrpSpPr>
        <p:cNvPr id="1" name=""/>
        <p:cNvGrpSpPr/>
        <p:nvPr/>
      </p:nvGrpSpPr>
      <p:grpSpPr>
        <a:xfrm>
          <a:off x="0" y="0"/>
          <a:ext cx="0" cy="0"/>
          <a:chOff x="0" y="0"/>
          <a:chExt cx="0" cy="0"/>
        </a:xfrm>
      </p:grpSpPr>
      <p:sp>
        <p:nvSpPr>
          <p:cNvPr id="43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39" name="Groepeer"/>
          <p:cNvGrpSpPr/>
          <p:nvPr/>
        </p:nvGrpSpPr>
        <p:grpSpPr>
          <a:xfrm>
            <a:off x="7708383" y="0"/>
            <a:ext cx="1435618" cy="5143500"/>
            <a:chOff x="0" y="0"/>
            <a:chExt cx="3828314" cy="13715999"/>
          </a:xfrm>
        </p:grpSpPr>
        <p:sp>
          <p:nvSpPr>
            <p:cNvPr id="437"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8"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4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2" name="Hoofdtekst"/>
          <p:cNvSpPr txBox="1">
            <a:spLocks noGrp="1"/>
          </p:cNvSpPr>
          <p:nvPr>
            <p:ph type="body" sz="half" idx="13" hasCustomPrompt="1"/>
          </p:nvPr>
        </p:nvSpPr>
        <p:spPr>
          <a:xfrm>
            <a:off x="4095750"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4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44" name="Hoofdtekst"/>
          <p:cNvSpPr txBox="1">
            <a:spLocks noGrp="1"/>
          </p:cNvSpPr>
          <p:nvPr>
            <p:ph type="body" sz="half" idx="14" hasCustomPrompt="1"/>
          </p:nvPr>
        </p:nvSpPr>
        <p:spPr>
          <a:xfrm>
            <a:off x="238125"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F001C348-CEDD-784C-B610-CC25AEDCD3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47B0887D-9623-2946-B53A-991301EDF138}"/>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268789566"/>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4] Tekst + Beeld groot">
    <p:spTree>
      <p:nvGrpSpPr>
        <p:cNvPr id="1" name=""/>
        <p:cNvGrpSpPr/>
        <p:nvPr/>
      </p:nvGrpSpPr>
      <p:grpSpPr>
        <a:xfrm>
          <a:off x="0" y="0"/>
          <a:ext cx="0" cy="0"/>
          <a:chOff x="0" y="0"/>
          <a:chExt cx="0" cy="0"/>
        </a:xfrm>
      </p:grpSpPr>
      <p:sp>
        <p:nvSpPr>
          <p:cNvPr id="48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8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91" name="Groepeer"/>
          <p:cNvGrpSpPr/>
          <p:nvPr/>
        </p:nvGrpSpPr>
        <p:grpSpPr>
          <a:xfrm>
            <a:off x="7708383" y="0"/>
            <a:ext cx="1435618" cy="5143500"/>
            <a:chOff x="0" y="0"/>
            <a:chExt cx="3828314" cy="13715999"/>
          </a:xfrm>
        </p:grpSpPr>
        <p:sp>
          <p:nvSpPr>
            <p:cNvPr id="48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9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9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495"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49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60D94FB-0949-CB4E-91C0-0724EE1FEDCA}"/>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Tijdelijke aanduiding voor afbeelding 6">
            <a:extLst>
              <a:ext uri="{FF2B5EF4-FFF2-40B4-BE49-F238E27FC236}">
                <a16:creationId xmlns:a16="http://schemas.microsoft.com/office/drawing/2014/main" id="{2748CE92-E070-CE4E-B752-519B819C7882}"/>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4104831298"/>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5] Bijschrift + Beeld groot">
    <p:spTree>
      <p:nvGrpSpPr>
        <p:cNvPr id="1" name=""/>
        <p:cNvGrpSpPr/>
        <p:nvPr/>
      </p:nvGrpSpPr>
      <p:grpSpPr>
        <a:xfrm>
          <a:off x="0" y="0"/>
          <a:ext cx="0" cy="0"/>
          <a:chOff x="0" y="0"/>
          <a:chExt cx="0" cy="0"/>
        </a:xfrm>
      </p:grpSpPr>
      <p:sp>
        <p:nvSpPr>
          <p:cNvPr id="53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3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41" name="Groepeer"/>
          <p:cNvGrpSpPr/>
          <p:nvPr/>
        </p:nvGrpSpPr>
        <p:grpSpPr>
          <a:xfrm>
            <a:off x="7708383" y="0"/>
            <a:ext cx="1435618" cy="5143500"/>
            <a:chOff x="0" y="0"/>
            <a:chExt cx="3828314" cy="13715999"/>
          </a:xfrm>
        </p:grpSpPr>
        <p:sp>
          <p:nvSpPr>
            <p:cNvPr id="53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4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42"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4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5"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4B1549F1-2F10-9040-818E-36A7E8D5C3D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69834E08-80D4-0E46-994C-FDD2C37F9298}"/>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971514775"/>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F1] Tekst + Beeld">
    <p:spTree>
      <p:nvGrpSpPr>
        <p:cNvPr id="1" name=""/>
        <p:cNvGrpSpPr/>
        <p:nvPr/>
      </p:nvGrpSpPr>
      <p:grpSpPr>
        <a:xfrm>
          <a:off x="0" y="0"/>
          <a:ext cx="0" cy="0"/>
          <a:chOff x="0" y="0"/>
          <a:chExt cx="0" cy="0"/>
        </a:xfrm>
      </p:grpSpPr>
      <p:sp>
        <p:nvSpPr>
          <p:cNvPr id="349"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0"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1"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4"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55"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58" name="Groepeer"/>
          <p:cNvGrpSpPr/>
          <p:nvPr/>
        </p:nvGrpSpPr>
        <p:grpSpPr>
          <a:xfrm>
            <a:off x="7708383" y="0"/>
            <a:ext cx="1435618" cy="5143500"/>
            <a:chOff x="0" y="0"/>
            <a:chExt cx="3828314" cy="13715999"/>
          </a:xfrm>
        </p:grpSpPr>
        <p:sp>
          <p:nvSpPr>
            <p:cNvPr id="35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59"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4" name="Tijdelijke aanduiding voor voettekst 9">
            <a:extLst>
              <a:ext uri="{FF2B5EF4-FFF2-40B4-BE49-F238E27FC236}">
                <a16:creationId xmlns:a16="http://schemas.microsoft.com/office/drawing/2014/main" id="{D9CDCAAD-3409-3C49-BBDB-06E189C1E91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HOOFDTITEL VAN DEZE SLIDE, EVENTUEEL OVER MEERDERE REGELS.">
            <a:extLst>
              <a:ext uri="{FF2B5EF4-FFF2-40B4-BE49-F238E27FC236}">
                <a16:creationId xmlns:a16="http://schemas.microsoft.com/office/drawing/2014/main" id="{EBA045EE-B5B8-7742-A8E2-6836CA85EE1D}"/>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961047627"/>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F2] Beeld + Tekst">
    <p:spTree>
      <p:nvGrpSpPr>
        <p:cNvPr id="1" name=""/>
        <p:cNvGrpSpPr/>
        <p:nvPr/>
      </p:nvGrpSpPr>
      <p:grpSpPr>
        <a:xfrm>
          <a:off x="0" y="0"/>
          <a:ext cx="0" cy="0"/>
          <a:chOff x="0" y="0"/>
          <a:chExt cx="0" cy="0"/>
        </a:xfrm>
      </p:grpSpPr>
      <p:sp>
        <p:nvSpPr>
          <p:cNvPr id="40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05" name="Groepeer"/>
          <p:cNvGrpSpPr/>
          <p:nvPr/>
        </p:nvGrpSpPr>
        <p:grpSpPr>
          <a:xfrm>
            <a:off x="7708383" y="0"/>
            <a:ext cx="1435618" cy="5143500"/>
            <a:chOff x="0" y="0"/>
            <a:chExt cx="3828314" cy="13715999"/>
          </a:xfrm>
        </p:grpSpPr>
        <p:sp>
          <p:nvSpPr>
            <p:cNvPr id="40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8" name="Afbeelding"/>
          <p:cNvSpPr>
            <a:spLocks noGrp="1"/>
          </p:cNvSpPr>
          <p:nvPr>
            <p:ph type="pic" sz="half" idx="13"/>
          </p:nvPr>
        </p:nvSpPr>
        <p:spPr>
          <a:xfrm>
            <a:off x="238125" y="961121"/>
            <a:ext cx="3573314" cy="3372754"/>
          </a:xfrm>
          <a:prstGeom prst="rect">
            <a:avLst/>
          </a:prstGeom>
        </p:spPr>
        <p:txBody>
          <a:bodyPr lIns="91439" tIns="45719" rIns="91439" bIns="45719"/>
          <a:lstStyle/>
          <a:p>
            <a:r>
              <a:rPr lang="en-US" smtClean="0"/>
              <a:t>Click icon to add picture</a:t>
            </a:r>
            <a:endParaRPr/>
          </a:p>
        </p:txBody>
      </p:sp>
      <p:sp>
        <p:nvSpPr>
          <p:cNvPr id="409" name="Hoofdtekst"/>
          <p:cNvSpPr txBox="1">
            <a:spLocks noGrp="1"/>
          </p:cNvSpPr>
          <p:nvPr>
            <p:ph type="body" sz="half" idx="14" hasCustomPrompt="1"/>
          </p:nvPr>
        </p:nvSpPr>
        <p:spPr>
          <a:xfrm>
            <a:off x="4095750" y="960380"/>
            <a:ext cx="3572718" cy="338044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1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77CCFCBD-9079-D54E-988E-EBE6541818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C20BBACA-BDFE-9341-8ED2-C6E910F3D52F}"/>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927341121"/>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3] Tekst + Tekst">
    <p:spTree>
      <p:nvGrpSpPr>
        <p:cNvPr id="1" name=""/>
        <p:cNvGrpSpPr/>
        <p:nvPr/>
      </p:nvGrpSpPr>
      <p:grpSpPr>
        <a:xfrm>
          <a:off x="0" y="0"/>
          <a:ext cx="0" cy="0"/>
          <a:chOff x="0" y="0"/>
          <a:chExt cx="0" cy="0"/>
        </a:xfrm>
      </p:grpSpPr>
      <p:sp>
        <p:nvSpPr>
          <p:cNvPr id="45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56" name="Groepeer"/>
          <p:cNvGrpSpPr/>
          <p:nvPr/>
        </p:nvGrpSpPr>
        <p:grpSpPr>
          <a:xfrm>
            <a:off x="7708383" y="0"/>
            <a:ext cx="1435618" cy="5143500"/>
            <a:chOff x="0" y="0"/>
            <a:chExt cx="3828314" cy="13715999"/>
          </a:xfrm>
        </p:grpSpPr>
        <p:sp>
          <p:nvSpPr>
            <p:cNvPr id="454"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5"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6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61"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211BF1ED-0B01-484D-8756-2F0EF11528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1D2DA546-8064-7A48-B17D-4C25C7637D8A}"/>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695996908"/>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F4] Tekst + Beeld groot">
    <p:spTree>
      <p:nvGrpSpPr>
        <p:cNvPr id="1" name=""/>
        <p:cNvGrpSpPr/>
        <p:nvPr/>
      </p:nvGrpSpPr>
      <p:grpSpPr>
        <a:xfrm>
          <a:off x="0" y="0"/>
          <a:ext cx="0" cy="0"/>
          <a:chOff x="0" y="0"/>
          <a:chExt cx="0" cy="0"/>
        </a:xfrm>
      </p:grpSpPr>
      <p:sp>
        <p:nvSpPr>
          <p:cNvPr id="504"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08" name="Groepeer"/>
          <p:cNvGrpSpPr/>
          <p:nvPr/>
        </p:nvGrpSpPr>
        <p:grpSpPr>
          <a:xfrm>
            <a:off x="7708383" y="0"/>
            <a:ext cx="1435618" cy="5143500"/>
            <a:chOff x="0" y="0"/>
            <a:chExt cx="3828314" cy="13715999"/>
          </a:xfrm>
        </p:grpSpPr>
        <p:sp>
          <p:nvSpPr>
            <p:cNvPr id="50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50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1"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512"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514"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A56256B-307C-794B-9ADB-E6E5BD1FDA9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Tijdelijke aanduiding voor afbeelding 6">
            <a:extLst>
              <a:ext uri="{FF2B5EF4-FFF2-40B4-BE49-F238E27FC236}">
                <a16:creationId xmlns:a16="http://schemas.microsoft.com/office/drawing/2014/main" id="{78164A18-3028-8F4E-8E60-C70DBE92E851}"/>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62320200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section_title">
    <p:spTree>
      <p:nvGrpSpPr>
        <p:cNvPr id="1" name=""/>
        <p:cNvGrpSpPr/>
        <p:nvPr/>
      </p:nvGrpSpPr>
      <p:grpSpPr>
        <a:xfrm>
          <a:off x="0" y="0"/>
          <a:ext cx="0" cy="0"/>
          <a:chOff x="0" y="0"/>
          <a:chExt cx="0" cy="0"/>
        </a:xfrm>
      </p:grpSpPr>
      <p:sp>
        <p:nvSpPr>
          <p:cNvPr id="2" name="Title 1"/>
          <p:cNvSpPr>
            <a:spLocks noGrp="1"/>
          </p:cNvSpPr>
          <p:nvPr>
            <p:ph type="title"/>
          </p:nvPr>
        </p:nvSpPr>
        <p:spPr>
          <a:xfrm>
            <a:off x="2743200" y="3280613"/>
            <a:ext cx="5772150" cy="993775"/>
          </a:xfrm>
          <a:prstGeom prst="rect">
            <a:avLst/>
          </a:prstGeom>
        </p:spPr>
        <p:txBody>
          <a:bodyPr lIns="0" rIns="0"/>
          <a:lstStyle>
            <a:lvl1pPr>
              <a:defRPr sz="3600">
                <a:solidFill>
                  <a:srgbClr val="6F2575"/>
                </a:solidFill>
              </a:defRPr>
            </a:lvl1pPr>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7" r="-3946"/>
          <a:stretch/>
        </p:blipFill>
        <p:spPr>
          <a:xfrm>
            <a:off x="0" y="187608"/>
            <a:ext cx="2743200" cy="4086780"/>
          </a:xfrm>
          <a:prstGeom prst="rect">
            <a:avLst/>
          </a:prstGeom>
          <a:ln w="12700">
            <a:miter lim="400000"/>
          </a:ln>
        </p:spPr>
      </p:pic>
      <p:sp>
        <p:nvSpPr>
          <p:cNvPr id="5" name="Text Placeholder 3"/>
          <p:cNvSpPr>
            <a:spLocks noGrp="1"/>
          </p:cNvSpPr>
          <p:nvPr>
            <p:ph type="body" sz="quarter" idx="10"/>
          </p:nvPr>
        </p:nvSpPr>
        <p:spPr>
          <a:xfrm>
            <a:off x="2743200" y="2022475"/>
            <a:ext cx="577215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6F2575"/>
                </a:solidFill>
              </a:defRPr>
            </a:lvl1pPr>
            <a:lvl2pPr marL="0" indent="0">
              <a:defRPr>
                <a:solidFill>
                  <a:schemeClr val="accent4">
                    <a:lumMod val="50000"/>
                  </a:schemeClr>
                </a:solidFill>
              </a:defRPr>
            </a:lvl2pPr>
          </a:lstStyle>
          <a:p>
            <a:pPr lvl="0"/>
            <a:r>
              <a:rPr lang="en-US" smtClean="0"/>
              <a:t>Edit Master text styles</a:t>
            </a:r>
          </a:p>
          <a:p>
            <a:pPr lvl="1"/>
            <a:r>
              <a:rPr lang="en-US" smtClean="0"/>
              <a:t>Second level</a:t>
            </a:r>
          </a:p>
        </p:txBody>
      </p:sp>
      <p:sp>
        <p:nvSpPr>
          <p:cNvPr id="7" name="Dianummer"/>
          <p:cNvSpPr txBox="1">
            <a:spLocks noGrp="1"/>
          </p:cNvSpPr>
          <p:nvPr>
            <p:ph type="sldNum" sz="quarter" idx="2"/>
          </p:nvPr>
        </p:nvSpPr>
        <p:spPr>
          <a:xfrm>
            <a:off x="264319" y="4771189"/>
            <a:ext cx="176330" cy="173124"/>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604657035"/>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F5] Bijschrift + Beeld groot">
    <p:spTree>
      <p:nvGrpSpPr>
        <p:cNvPr id="1" name=""/>
        <p:cNvGrpSpPr/>
        <p:nvPr/>
      </p:nvGrpSpPr>
      <p:grpSpPr>
        <a:xfrm>
          <a:off x="0" y="0"/>
          <a:ext cx="0" cy="0"/>
          <a:chOff x="0" y="0"/>
          <a:chExt cx="0" cy="0"/>
        </a:xfrm>
      </p:grpSpPr>
      <p:sp>
        <p:nvSpPr>
          <p:cNvPr id="553"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4"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57" name="Groepeer"/>
          <p:cNvGrpSpPr/>
          <p:nvPr/>
        </p:nvGrpSpPr>
        <p:grpSpPr>
          <a:xfrm>
            <a:off x="7708383" y="0"/>
            <a:ext cx="1435618" cy="5143500"/>
            <a:chOff x="0" y="0"/>
            <a:chExt cx="3828314" cy="13715999"/>
          </a:xfrm>
        </p:grpSpPr>
        <p:sp>
          <p:nvSpPr>
            <p:cNvPr id="555"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6"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5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5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1"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C0F6039B-D945-4343-8C53-87D4543F3B6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FE170D58-885D-C949-B35D-094D7AD09063}"/>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205539118"/>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reserve="1">
  <p:cSld name="Beeld schermvullend">
    <p:spTree>
      <p:nvGrpSpPr>
        <p:cNvPr id="1" name=""/>
        <p:cNvGrpSpPr/>
        <p:nvPr/>
      </p:nvGrpSpPr>
      <p:grpSpPr>
        <a:xfrm>
          <a:off x="0" y="0"/>
          <a:ext cx="0" cy="0"/>
          <a:chOff x="0" y="0"/>
          <a:chExt cx="0" cy="0"/>
        </a:xfrm>
      </p:grpSpPr>
      <p:sp>
        <p:nvSpPr>
          <p:cNvPr id="569" name="Afbeelding"/>
          <p:cNvSpPr>
            <a:spLocks noGrp="1"/>
          </p:cNvSpPr>
          <p:nvPr>
            <p:ph type="pic" idx="13"/>
          </p:nvPr>
        </p:nvSpPr>
        <p:spPr>
          <a:xfrm>
            <a:off x="-23243" y="-7317"/>
            <a:ext cx="9190485" cy="515813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500369490"/>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reserve="1">
  <p:cSld name="Beeld schermv. vlak2">
    <p:spTree>
      <p:nvGrpSpPr>
        <p:cNvPr id="1" name=""/>
        <p:cNvGrpSpPr/>
        <p:nvPr/>
      </p:nvGrpSpPr>
      <p:grpSpPr>
        <a:xfrm>
          <a:off x="0" y="0"/>
          <a:ext cx="0" cy="0"/>
          <a:chOff x="0" y="0"/>
          <a:chExt cx="0" cy="0"/>
        </a:xfrm>
      </p:grpSpPr>
      <p:sp>
        <p:nvSpPr>
          <p:cNvPr id="586" name="Afbeelding"/>
          <p:cNvSpPr>
            <a:spLocks noGrp="1"/>
          </p:cNvSpPr>
          <p:nvPr>
            <p:ph type="pic" idx="13"/>
          </p:nvPr>
        </p:nvSpPr>
        <p:spPr>
          <a:xfrm>
            <a:off x="-12247" y="0"/>
            <a:ext cx="9156247" cy="5161686"/>
          </a:xfrm>
          <a:custGeom>
            <a:avLst/>
            <a:gdLst>
              <a:gd name="connsiteX0" fmla="*/ 0 w 24384000"/>
              <a:gd name="connsiteY0" fmla="*/ 0 h 13748168"/>
              <a:gd name="connsiteX1" fmla="*/ 24384000 w 24384000"/>
              <a:gd name="connsiteY1" fmla="*/ 0 h 13748168"/>
              <a:gd name="connsiteX2" fmla="*/ 24384000 w 24384000"/>
              <a:gd name="connsiteY2" fmla="*/ 13748168 h 13748168"/>
              <a:gd name="connsiteX3" fmla="*/ 0 w 24384000"/>
              <a:gd name="connsiteY3" fmla="*/ 13748168 h 13748168"/>
              <a:gd name="connsiteX4" fmla="*/ 0 w 24384000"/>
              <a:gd name="connsiteY4" fmla="*/ 0 h 13748168"/>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0 w 24384000"/>
              <a:gd name="connsiteY4" fmla="*/ 0 h 13764497"/>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4539343 w 24384000"/>
              <a:gd name="connsiteY4" fmla="*/ 5061857 h 13764497"/>
              <a:gd name="connsiteX5" fmla="*/ 0 w 24384000"/>
              <a:gd name="connsiteY5" fmla="*/ 0 h 13764497"/>
              <a:gd name="connsiteX0" fmla="*/ 16329 w 24400329"/>
              <a:gd name="connsiteY0" fmla="*/ 0 h 13764497"/>
              <a:gd name="connsiteX1" fmla="*/ 24400329 w 24400329"/>
              <a:gd name="connsiteY1" fmla="*/ 0 h 13764497"/>
              <a:gd name="connsiteX2" fmla="*/ 24400329 w 24400329"/>
              <a:gd name="connsiteY2" fmla="*/ 13748168 h 13764497"/>
              <a:gd name="connsiteX3" fmla="*/ 12360729 w 24400329"/>
              <a:gd name="connsiteY3" fmla="*/ 13764497 h 13764497"/>
              <a:gd name="connsiteX4" fmla="*/ 0 w 24400329"/>
              <a:gd name="connsiteY4" fmla="*/ 6874328 h 13764497"/>
              <a:gd name="connsiteX5" fmla="*/ 16329 w 24400329"/>
              <a:gd name="connsiteY5" fmla="*/ 0 h 13764497"/>
              <a:gd name="connsiteX0" fmla="*/ 32658 w 24416658"/>
              <a:gd name="connsiteY0" fmla="*/ 0 h 13764497"/>
              <a:gd name="connsiteX1" fmla="*/ 24416658 w 24416658"/>
              <a:gd name="connsiteY1" fmla="*/ 0 h 13764497"/>
              <a:gd name="connsiteX2" fmla="*/ 24416658 w 24416658"/>
              <a:gd name="connsiteY2" fmla="*/ 13748168 h 13764497"/>
              <a:gd name="connsiteX3" fmla="*/ 12377058 w 24416658"/>
              <a:gd name="connsiteY3" fmla="*/ 13764497 h 13764497"/>
              <a:gd name="connsiteX4" fmla="*/ 0 w 24416658"/>
              <a:gd name="connsiteY4" fmla="*/ 8850086 h 13764497"/>
              <a:gd name="connsiteX5" fmla="*/ 32658 w 24416658"/>
              <a:gd name="connsiteY5" fmla="*/ 0 h 13764497"/>
              <a:gd name="connsiteX0" fmla="*/ 32658 w 24416658"/>
              <a:gd name="connsiteY0" fmla="*/ 0 h 13748168"/>
              <a:gd name="connsiteX1" fmla="*/ 24416658 w 24416658"/>
              <a:gd name="connsiteY1" fmla="*/ 0 h 13748168"/>
              <a:gd name="connsiteX2" fmla="*/ 24416658 w 24416658"/>
              <a:gd name="connsiteY2" fmla="*/ 13748168 h 13748168"/>
              <a:gd name="connsiteX3" fmla="*/ 14597744 w 24416658"/>
              <a:gd name="connsiteY3" fmla="*/ 13748168 h 13748168"/>
              <a:gd name="connsiteX4" fmla="*/ 0 w 24416658"/>
              <a:gd name="connsiteY4" fmla="*/ 8850086 h 13748168"/>
              <a:gd name="connsiteX5" fmla="*/ 32658 w 24416658"/>
              <a:gd name="connsiteY5" fmla="*/ 0 h 13748168"/>
              <a:gd name="connsiteX0" fmla="*/ 32658 w 24416658"/>
              <a:gd name="connsiteY0" fmla="*/ 0 h 13764496"/>
              <a:gd name="connsiteX1" fmla="*/ 24416658 w 24416658"/>
              <a:gd name="connsiteY1" fmla="*/ 0 h 13764496"/>
              <a:gd name="connsiteX2" fmla="*/ 24416658 w 24416658"/>
              <a:gd name="connsiteY2" fmla="*/ 13748168 h 13764496"/>
              <a:gd name="connsiteX3" fmla="*/ 14173201 w 24416658"/>
              <a:gd name="connsiteY3" fmla="*/ 13764496 h 13764496"/>
              <a:gd name="connsiteX4" fmla="*/ 0 w 24416658"/>
              <a:gd name="connsiteY4" fmla="*/ 8850086 h 13764496"/>
              <a:gd name="connsiteX5" fmla="*/ 32658 w 24416658"/>
              <a:gd name="connsiteY5" fmla="*/ 0 h 13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6658" h="13764496">
                <a:moveTo>
                  <a:pt x="32658" y="0"/>
                </a:moveTo>
                <a:lnTo>
                  <a:pt x="24416658" y="0"/>
                </a:lnTo>
                <a:lnTo>
                  <a:pt x="24416658" y="13748168"/>
                </a:lnTo>
                <a:lnTo>
                  <a:pt x="14173201" y="13764496"/>
                </a:lnTo>
                <a:lnTo>
                  <a:pt x="0" y="8850086"/>
                </a:lnTo>
                <a:lnTo>
                  <a:pt x="32658"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587" name="Foto bijschrift"/>
          <p:cNvSpPr txBox="1">
            <a:spLocks noGrp="1"/>
          </p:cNvSpPr>
          <p:nvPr>
            <p:ph type="body" sz="quarter" idx="14"/>
          </p:nvPr>
        </p:nvSpPr>
        <p:spPr>
          <a:xfrm>
            <a:off x="238125" y="3581243"/>
            <a:ext cx="2300040" cy="1319526"/>
          </a:xfrm>
          <a:prstGeom prst="rect">
            <a:avLst/>
          </a:prstGeom>
        </p:spPr>
        <p:txBody>
          <a:bodyPr anchor="b"/>
          <a:lstStyle>
            <a:lvl1pPr>
              <a:defRPr sz="938"/>
            </a:lvl1pPr>
          </a:lstStyle>
          <a:p>
            <a:pPr lvl="0"/>
            <a:r>
              <a:rPr lang="en-US" smtClean="0"/>
              <a:t>Edit Master text styles</a:t>
            </a:r>
          </a:p>
        </p:txBody>
      </p:sp>
    </p:spTree>
    <p:extLst>
      <p:ext uri="{BB962C8B-B14F-4D97-AF65-F5344CB8AC3E}">
        <p14:creationId xmlns:p14="http://schemas.microsoft.com/office/powerpoint/2010/main" val="178861827"/>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reserve="1">
  <p:cSld name="Beeld schermv. vlak3">
    <p:spTree>
      <p:nvGrpSpPr>
        <p:cNvPr id="1" name=""/>
        <p:cNvGrpSpPr/>
        <p:nvPr/>
      </p:nvGrpSpPr>
      <p:grpSpPr>
        <a:xfrm>
          <a:off x="0" y="0"/>
          <a:ext cx="0" cy="0"/>
          <a:chOff x="0" y="0"/>
          <a:chExt cx="0" cy="0"/>
        </a:xfrm>
      </p:grpSpPr>
      <p:sp>
        <p:nvSpPr>
          <p:cNvPr id="595" name="Afbeelding"/>
          <p:cNvSpPr>
            <a:spLocks noGrp="1"/>
          </p:cNvSpPr>
          <p:nvPr>
            <p:ph type="pic" idx="13"/>
          </p:nvPr>
        </p:nvSpPr>
        <p:spPr>
          <a:xfrm>
            <a:off x="-3348" y="-12520"/>
            <a:ext cx="8438094" cy="5156293"/>
          </a:xfrm>
          <a:custGeom>
            <a:avLst/>
            <a:gdLst>
              <a:gd name="connsiteX0" fmla="*/ 0 w 22501585"/>
              <a:gd name="connsiteY0" fmla="*/ 0 h 13717457"/>
              <a:gd name="connsiteX1" fmla="*/ 22501585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0 h 13717457"/>
              <a:gd name="connsiteX1" fmla="*/ 17896927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16329 h 13733786"/>
              <a:gd name="connsiteX1" fmla="*/ 17456057 w 22501585"/>
              <a:gd name="connsiteY1" fmla="*/ 0 h 13733786"/>
              <a:gd name="connsiteX2" fmla="*/ 22501585 w 22501585"/>
              <a:gd name="connsiteY2" fmla="*/ 13733786 h 13733786"/>
              <a:gd name="connsiteX3" fmla="*/ 0 w 22501585"/>
              <a:gd name="connsiteY3" fmla="*/ 13733786 h 13733786"/>
              <a:gd name="connsiteX4" fmla="*/ 0 w 22501585"/>
              <a:gd name="connsiteY4" fmla="*/ 16329 h 13733786"/>
              <a:gd name="connsiteX0" fmla="*/ 0 w 22501585"/>
              <a:gd name="connsiteY0" fmla="*/ 32657 h 13750114"/>
              <a:gd name="connsiteX1" fmla="*/ 17080499 w 22501585"/>
              <a:gd name="connsiteY1" fmla="*/ 0 h 13750114"/>
              <a:gd name="connsiteX2" fmla="*/ 22501585 w 22501585"/>
              <a:gd name="connsiteY2" fmla="*/ 13750114 h 13750114"/>
              <a:gd name="connsiteX3" fmla="*/ 0 w 22501585"/>
              <a:gd name="connsiteY3" fmla="*/ 13750114 h 13750114"/>
              <a:gd name="connsiteX4" fmla="*/ 0 w 22501585"/>
              <a:gd name="connsiteY4" fmla="*/ 32657 h 1375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585" h="13750114">
                <a:moveTo>
                  <a:pt x="0" y="32657"/>
                </a:moveTo>
                <a:lnTo>
                  <a:pt x="17080499" y="0"/>
                </a:lnTo>
                <a:lnTo>
                  <a:pt x="22501585" y="13750114"/>
                </a:lnTo>
                <a:lnTo>
                  <a:pt x="0" y="13750114"/>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
        <p:nvSpPr>
          <p:cNvPr id="596" name="Foto bijschrift"/>
          <p:cNvSpPr txBox="1">
            <a:spLocks noGrp="1"/>
          </p:cNvSpPr>
          <p:nvPr>
            <p:ph type="body" sz="quarter" idx="14"/>
          </p:nvPr>
        </p:nvSpPr>
        <p:spPr>
          <a:xfrm>
            <a:off x="7070725" y="242731"/>
            <a:ext cx="1832273" cy="4658039"/>
          </a:xfrm>
          <a:prstGeom prst="rect">
            <a:avLst/>
          </a:prstGeom>
        </p:spPr>
        <p:txBody>
          <a:bodyPr/>
          <a:lstStyle>
            <a:lvl1pPr algn="r">
              <a:defRPr sz="938"/>
            </a:lvl1pPr>
          </a:lstStyle>
          <a:p>
            <a:pPr lvl="0"/>
            <a:r>
              <a:rPr lang="en-US" smtClean="0"/>
              <a:t>Edit Master text styles</a:t>
            </a:r>
          </a:p>
        </p:txBody>
      </p:sp>
    </p:spTree>
    <p:extLst>
      <p:ext uri="{BB962C8B-B14F-4D97-AF65-F5344CB8AC3E}">
        <p14:creationId xmlns:p14="http://schemas.microsoft.com/office/powerpoint/2010/main" val="1633689257"/>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reserve="1">
  <p:cSld name="Beeld schermv. vlak4">
    <p:spTree>
      <p:nvGrpSpPr>
        <p:cNvPr id="1" name=""/>
        <p:cNvGrpSpPr/>
        <p:nvPr/>
      </p:nvGrpSpPr>
      <p:grpSpPr>
        <a:xfrm>
          <a:off x="0" y="0"/>
          <a:ext cx="0" cy="0"/>
          <a:chOff x="0" y="0"/>
          <a:chExt cx="0" cy="0"/>
        </a:xfrm>
      </p:grpSpPr>
      <p:sp>
        <p:nvSpPr>
          <p:cNvPr id="604" name="Afbeelding"/>
          <p:cNvSpPr>
            <a:spLocks noGrp="1"/>
          </p:cNvSpPr>
          <p:nvPr>
            <p:ph type="pic" idx="13"/>
          </p:nvPr>
        </p:nvSpPr>
        <p:spPr>
          <a:xfrm>
            <a:off x="-3349" y="-23174"/>
            <a:ext cx="9175924" cy="5166947"/>
          </a:xfrm>
          <a:custGeom>
            <a:avLst/>
            <a:gdLst>
              <a:gd name="connsiteX0" fmla="*/ 0 w 24401860"/>
              <a:gd name="connsiteY0" fmla="*/ 0 h 13745869"/>
              <a:gd name="connsiteX1" fmla="*/ 24401860 w 24401860"/>
              <a:gd name="connsiteY1" fmla="*/ 0 h 13745869"/>
              <a:gd name="connsiteX2" fmla="*/ 24401860 w 24401860"/>
              <a:gd name="connsiteY2" fmla="*/ 13745869 h 13745869"/>
              <a:gd name="connsiteX3" fmla="*/ 0 w 24401860"/>
              <a:gd name="connsiteY3" fmla="*/ 13745869 h 13745869"/>
              <a:gd name="connsiteX4" fmla="*/ 0 w 24401860"/>
              <a:gd name="connsiteY4" fmla="*/ 0 h 13745869"/>
              <a:gd name="connsiteX0" fmla="*/ 0 w 24401860"/>
              <a:gd name="connsiteY0" fmla="*/ 32657 h 13778526"/>
              <a:gd name="connsiteX1" fmla="*/ 10244988 w 24401860"/>
              <a:gd name="connsiteY1" fmla="*/ 0 h 13778526"/>
              <a:gd name="connsiteX2" fmla="*/ 24401860 w 24401860"/>
              <a:gd name="connsiteY2" fmla="*/ 13778526 h 13778526"/>
              <a:gd name="connsiteX3" fmla="*/ 0 w 24401860"/>
              <a:gd name="connsiteY3" fmla="*/ 13778526 h 13778526"/>
              <a:gd name="connsiteX4" fmla="*/ 0 w 24401860"/>
              <a:gd name="connsiteY4" fmla="*/ 32657 h 13778526"/>
              <a:gd name="connsiteX0" fmla="*/ 0 w 24401860"/>
              <a:gd name="connsiteY0" fmla="*/ 32657 h 13778526"/>
              <a:gd name="connsiteX1" fmla="*/ 10244988 w 24401860"/>
              <a:gd name="connsiteY1" fmla="*/ 0 h 13778526"/>
              <a:gd name="connsiteX2" fmla="*/ 15423101 w 24401860"/>
              <a:gd name="connsiteY2" fmla="*/ 5074668 h 13778526"/>
              <a:gd name="connsiteX3" fmla="*/ 24401860 w 24401860"/>
              <a:gd name="connsiteY3" fmla="*/ 13778526 h 13778526"/>
              <a:gd name="connsiteX4" fmla="*/ 0 w 24401860"/>
              <a:gd name="connsiteY4" fmla="*/ 13778526 h 13778526"/>
              <a:gd name="connsiteX5" fmla="*/ 0 w 24401860"/>
              <a:gd name="connsiteY5" fmla="*/ 32657 h 13778526"/>
              <a:gd name="connsiteX0" fmla="*/ 0 w 24469130"/>
              <a:gd name="connsiteY0" fmla="*/ 32657 h 13778526"/>
              <a:gd name="connsiteX1" fmla="*/ 10244988 w 24469130"/>
              <a:gd name="connsiteY1" fmla="*/ 0 h 13778526"/>
              <a:gd name="connsiteX2" fmla="*/ 24469130 w 24469130"/>
              <a:gd name="connsiteY2" fmla="*/ 5384911 h 13778526"/>
              <a:gd name="connsiteX3" fmla="*/ 24401860 w 24469130"/>
              <a:gd name="connsiteY3" fmla="*/ 13778526 h 13778526"/>
              <a:gd name="connsiteX4" fmla="*/ 0 w 24469130"/>
              <a:gd name="connsiteY4" fmla="*/ 13778526 h 13778526"/>
              <a:gd name="connsiteX5" fmla="*/ 0 w 24469130"/>
              <a:gd name="connsiteY5" fmla="*/ 32657 h 13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69130" h="13778526">
                <a:moveTo>
                  <a:pt x="0" y="32657"/>
                </a:moveTo>
                <a:lnTo>
                  <a:pt x="10244988" y="0"/>
                </a:lnTo>
                <a:lnTo>
                  <a:pt x="24469130" y="5384911"/>
                </a:lnTo>
                <a:lnTo>
                  <a:pt x="24401860" y="13778526"/>
                </a:lnTo>
                <a:lnTo>
                  <a:pt x="0" y="13778526"/>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605" name="Foto bijschrift"/>
          <p:cNvSpPr txBox="1">
            <a:spLocks noGrp="1"/>
          </p:cNvSpPr>
          <p:nvPr>
            <p:ph type="body" sz="quarter" idx="14"/>
          </p:nvPr>
        </p:nvSpPr>
        <p:spPr>
          <a:xfrm>
            <a:off x="6289303" y="242731"/>
            <a:ext cx="2613695" cy="1498269"/>
          </a:xfrm>
          <a:prstGeom prst="rect">
            <a:avLst/>
          </a:prstGeom>
        </p:spPr>
        <p:txBody>
          <a:bodyPr/>
          <a:lstStyle>
            <a:lvl1pPr algn="r">
              <a:defRPr sz="938"/>
            </a:lvl1pPr>
          </a:lstStyle>
          <a:p>
            <a:pPr lvl="0"/>
            <a:r>
              <a:rPr lang="en-US" smtClean="0"/>
              <a:t>Edit Master text styles</a:t>
            </a:r>
          </a:p>
        </p:txBody>
      </p:sp>
    </p:spTree>
    <p:extLst>
      <p:ext uri="{BB962C8B-B14F-4D97-AF65-F5344CB8AC3E}">
        <p14:creationId xmlns:p14="http://schemas.microsoft.com/office/powerpoint/2010/main" val="3541923566"/>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ik2018-Standard-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867364252"/>
      </p:ext>
    </p:extLst>
  </p:cSld>
  <p:clrMapOvr>
    <a:masterClrMapping/>
  </p:clrMapOvr>
  <p:transition spd="med"/>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31127073"/>
      </p:ext>
    </p:extLst>
  </p:cSld>
  <p:clrMapOvr>
    <a:masterClrMapping/>
  </p:clrMapOvr>
  <p:transition spd="med"/>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88938088"/>
      </p:ext>
    </p:extLst>
  </p:cSld>
  <p:clrMapOvr>
    <a:masterClrMapping/>
  </p:clrMapOvr>
  <p:transition spd="med"/>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Nik2018-Standard-Blank">
    <p:spTree>
      <p:nvGrpSpPr>
        <p:cNvPr id="1" name=""/>
        <p:cNvGrpSpPr/>
        <p:nvPr/>
      </p:nvGrpSpPr>
      <p:grpSpPr>
        <a:xfrm>
          <a:off x="0" y="0"/>
          <a:ext cx="0" cy="0"/>
          <a:chOff x="0" y="0"/>
          <a:chExt cx="0" cy="0"/>
        </a:xfrm>
      </p:grpSpPr>
      <p:sp>
        <p:nvSpPr>
          <p:cNvPr id="4" name="Rectangle 3"/>
          <p:cNvSpPr/>
          <p:nvPr userDrawn="1"/>
        </p:nvSpPr>
        <p:spPr>
          <a:xfrm>
            <a:off x="0" y="695158"/>
            <a:ext cx="9144000" cy="4448342"/>
          </a:xfrm>
          <a:prstGeom prst="rect">
            <a:avLst/>
          </a:prstGeom>
          <a:solidFill>
            <a:schemeClr val="tx1"/>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269264900"/>
      </p:ext>
    </p:extLst>
  </p:cSld>
  <p:clrMapOvr>
    <a:masterClrMapping/>
  </p:clrMapOvr>
  <p:transition spd="med"/>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Rectangle 6"/>
          <p:cNvSpPr/>
          <p:nvPr userDrawn="1"/>
        </p:nvSpPr>
        <p:spPr>
          <a:xfrm>
            <a:off x="0" y="695158"/>
            <a:ext cx="9144000" cy="4448342"/>
          </a:xfrm>
          <a:prstGeom prst="rect">
            <a:avLst/>
          </a:prstGeom>
          <a:solidFill>
            <a:srgbClr val="E3D88B"/>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4" name="Rectangle 3"/>
          <p:cNvSpPr/>
          <p:nvPr userDrawn="1"/>
        </p:nvSpPr>
        <p:spPr>
          <a:xfrm>
            <a:off x="0" y="2572084"/>
            <a:ext cx="7950994" cy="1598863"/>
          </a:xfrm>
          <a:prstGeom prst="rect">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11" name="Title 10"/>
          <p:cNvSpPr>
            <a:spLocks noGrp="1"/>
          </p:cNvSpPr>
          <p:nvPr>
            <p:ph type="title"/>
          </p:nvPr>
        </p:nvSpPr>
        <p:spPr>
          <a:xfrm>
            <a:off x="1259632" y="3273828"/>
            <a:ext cx="6691362" cy="587220"/>
          </a:xfrm>
        </p:spPr>
        <p:txBody>
          <a:bodyPr/>
          <a:lstStyle>
            <a:lvl1pPr algn="l">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1259632" y="2668191"/>
            <a:ext cx="6400800" cy="495783"/>
          </a:xfrm>
        </p:spPr>
        <p:txBody>
          <a:bodyPr anchor="b"/>
          <a:lstStyle>
            <a:lvl1pPr marL="18288" indent="0">
              <a:lnSpc>
                <a:spcPts val="2300"/>
              </a:lnSpc>
              <a:spcBef>
                <a:spcPts val="0"/>
              </a:spcBef>
              <a:buNone/>
              <a:defRPr sz="2000">
                <a:solidFill>
                  <a:schemeClr val="tx2">
                    <a:shade val="30000"/>
                    <a:satMod val="150000"/>
                  </a:schemeClr>
                </a:solidFill>
                <a:latin typeface="Akkurat Std Bold" panose="02000803000000000000" pitchFamily="2"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6" name="Isosceles Triangle 5"/>
          <p:cNvSpPr/>
          <p:nvPr userDrawn="1"/>
        </p:nvSpPr>
        <p:spPr>
          <a:xfrm rot="10800000">
            <a:off x="7087935" y="2572084"/>
            <a:ext cx="1729133" cy="1598863"/>
          </a:xfrm>
          <a:prstGeom prst="triangle">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Tree>
    <p:extLst>
      <p:ext uri="{BB962C8B-B14F-4D97-AF65-F5344CB8AC3E}">
        <p14:creationId xmlns:p14="http://schemas.microsoft.com/office/powerpoint/2010/main" val="1043082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w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theme" Target="../theme/theme2.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image" Target="../media/image1.png"/><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7.xml"/><Relationship Id="rId7" Type="http://schemas.openxmlformats.org/officeDocument/2006/relationships/image" Target="../media/image11.emf"/><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theme" Target="../theme/theme3.xml"/><Relationship Id="rId5" Type="http://schemas.openxmlformats.org/officeDocument/2006/relationships/slideLayout" Target="../slideLayouts/slideLayout99.xml"/><Relationship Id="rId4" Type="http://schemas.openxmlformats.org/officeDocument/2006/relationships/slideLayout" Target="../slideLayouts/slideLayout9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3.png"/><Relationship Id="rId5" Type="http://schemas.openxmlformats.org/officeDocument/2006/relationships/slideLayout" Target="../slideLayouts/slideLayout104.xml"/><Relationship Id="rId10" Type="http://schemas.openxmlformats.org/officeDocument/2006/relationships/image" Target="../media/image12.png"/><Relationship Id="rId4" Type="http://schemas.openxmlformats.org/officeDocument/2006/relationships/slideLayout" Target="../slideLayouts/slideLayout10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 name="Dianummer"/>
          <p:cNvSpPr txBox="1">
            <a:spLocks noGrp="1"/>
          </p:cNvSpPr>
          <p:nvPr>
            <p:ph type="sldNum" sz="quarter" idx="2"/>
          </p:nvPr>
        </p:nvSpPr>
        <p:spPr>
          <a:xfrm>
            <a:off x="264319" y="4771189"/>
            <a:ext cx="176330" cy="173124"/>
          </a:xfrm>
          <a:prstGeom prst="rect">
            <a:avLst/>
          </a:prstGeom>
          <a:ln w="12700">
            <a:miter lim="400000"/>
          </a:ln>
        </p:spPr>
        <p:txBody>
          <a:bodyPr wrap="none" lIns="0" tIns="0" rIns="0" bIns="0" anchor="ctr">
            <a:spAutoFit/>
          </a:bodyPr>
          <a:lstStyle>
            <a:lvl1pPr>
              <a:defRPr sz="1125" cap="none">
                <a:solidFill>
                  <a:srgbClr val="FFFFFF"/>
                </a:solidFill>
              </a:defRPr>
            </a:lvl1pPr>
          </a:lstStyle>
          <a:p>
            <a:fld id="{86CB4B4D-7CA3-9044-876B-883B54F8677D}" type="slidenum">
              <a:t>‹#›</a:t>
            </a:fld>
            <a:endParaRPr/>
          </a:p>
        </p:txBody>
      </p:sp>
      <p:pic>
        <p:nvPicPr>
          <p:cNvPr id="7" name="NIKHEF_LOGO.png" descr="NIKHEF_LOGO.png"/>
          <p:cNvPicPr>
            <a:picLocks noChangeAspect="1"/>
          </p:cNvPicPr>
          <p:nvPr/>
        </p:nvPicPr>
        <p:blipFill>
          <a:blip r:embed="rId50">
            <a:extLst/>
          </a:blip>
          <a:stretch>
            <a:fillRect/>
          </a:stretch>
        </p:blipFill>
        <p:spPr>
          <a:xfrm>
            <a:off x="8075612" y="4701897"/>
            <a:ext cx="796408" cy="311706"/>
          </a:xfrm>
          <a:prstGeom prst="rect">
            <a:avLst/>
          </a:prstGeom>
          <a:ln w="12700">
            <a:miter lim="400000"/>
          </a:ln>
        </p:spPr>
      </p:pic>
      <p:sp>
        <p:nvSpPr>
          <p:cNvPr id="8" name="Hoofdtekst - niveau één…"/>
          <p:cNvSpPr txBox="1">
            <a:spLocks noGrp="1"/>
          </p:cNvSpPr>
          <p:nvPr>
            <p:ph type="body" idx="1"/>
          </p:nvPr>
        </p:nvSpPr>
        <p:spPr>
          <a:xfrm>
            <a:off x="238125" y="242731"/>
            <a:ext cx="4133850" cy="4098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10" name="Tijdelijke aanduiding voor voettekst 9">
            <a:extLst>
              <a:ext uri="{FF2B5EF4-FFF2-40B4-BE49-F238E27FC236}">
                <a16:creationId xmlns:a16="http://schemas.microsoft.com/office/drawing/2014/main" id="{69D6A5BF-E03A-3B42-9900-EB97AADCDCA4}"/>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pic>
        <p:nvPicPr>
          <p:cNvPr id="6" name="Picture 5"/>
          <p:cNvPicPr>
            <a:picLocks noChangeAspect="1"/>
          </p:cNvPicPr>
          <p:nvPr userDrawn="1"/>
        </p:nvPicPr>
        <p:blipFill>
          <a:blip r:embed="rId51"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730" r:id="rId2"/>
    <p:sldLayoutId id="2147483731" r:id="rId3"/>
    <p:sldLayoutId id="2147483732" r:id="rId4"/>
    <p:sldLayoutId id="2147483692" r:id="rId5"/>
    <p:sldLayoutId id="2147483735" r:id="rId6"/>
    <p:sldLayoutId id="2147483791" r:id="rId7"/>
    <p:sldLayoutId id="2147483736" r:id="rId8"/>
    <p:sldLayoutId id="2147483734" r:id="rId9"/>
    <p:sldLayoutId id="2147483724" r:id="rId10"/>
    <p:sldLayoutId id="2147483733" r:id="rId11"/>
    <p:sldLayoutId id="2147483737" r:id="rId12"/>
    <p:sldLayoutId id="2147483708" r:id="rId13"/>
    <p:sldLayoutId id="2147483662" r:id="rId14"/>
    <p:sldLayoutId id="2147483701" r:id="rId15"/>
    <p:sldLayoutId id="2147483668" r:id="rId16"/>
    <p:sldLayoutId id="2147483660" r:id="rId17"/>
    <p:sldLayoutId id="2147483704" r:id="rId18"/>
    <p:sldLayoutId id="2147483705" r:id="rId19"/>
    <p:sldLayoutId id="2147483706" r:id="rId20"/>
    <p:sldLayoutId id="2147483707" r:id="rId21"/>
    <p:sldLayoutId id="2147483703" r:id="rId22"/>
    <p:sldLayoutId id="2147483661" r:id="rId23"/>
    <p:sldLayoutId id="2147483664" r:id="rId24"/>
    <p:sldLayoutId id="2147483667" r:id="rId25"/>
    <p:sldLayoutId id="2147483702" r:id="rId26"/>
    <p:sldLayoutId id="2147483697" r:id="rId27"/>
    <p:sldLayoutId id="2147483709" r:id="rId28"/>
    <p:sldLayoutId id="2147483674" r:id="rId29"/>
    <p:sldLayoutId id="2147483677" r:id="rId30"/>
    <p:sldLayoutId id="2147483698" r:id="rId31"/>
    <p:sldLayoutId id="2147483699" r:id="rId32"/>
    <p:sldLayoutId id="2147483710" r:id="rId33"/>
    <p:sldLayoutId id="2147483672" r:id="rId34"/>
    <p:sldLayoutId id="2147483675" r:id="rId35"/>
    <p:sldLayoutId id="2147483678" r:id="rId36"/>
    <p:sldLayoutId id="2147483681" r:id="rId37"/>
    <p:sldLayoutId id="2147483684" r:id="rId38"/>
    <p:sldLayoutId id="2147483673" r:id="rId39"/>
    <p:sldLayoutId id="2147483676" r:id="rId40"/>
    <p:sldLayoutId id="2147483679" r:id="rId41"/>
    <p:sldLayoutId id="2147483682" r:id="rId42"/>
    <p:sldLayoutId id="2147483685" r:id="rId43"/>
    <p:sldLayoutId id="2147483686" r:id="rId44"/>
    <p:sldLayoutId id="2147483688" r:id="rId45"/>
    <p:sldLayoutId id="2147483689" r:id="rId46"/>
    <p:sldLayoutId id="2147483690" r:id="rId47"/>
    <p:sldLayoutId id="2147483792" r:id="rId48"/>
  </p:sldLayoutIdLst>
  <p:transition spd="med"/>
  <p:timing>
    <p:tnLst>
      <p:par>
        <p:cTn id="1" dur="indefinite" restart="never" nodeType="tmRoot"/>
      </p:par>
    </p:tnLst>
  </p:timing>
  <p:hf hdr="0" dt="0"/>
  <p:txStyles>
    <p:title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9pPr>
    </p:titleStyle>
    <p:bodyStyle>
      <a:lvl1pPr marL="0" marR="0" indent="0" algn="l" defTabSz="309563"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p:bodyStyle>
    <p:other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 name="Dianummer"/>
          <p:cNvSpPr txBox="1">
            <a:spLocks noGrp="1"/>
          </p:cNvSpPr>
          <p:nvPr>
            <p:ph type="sldNum" sz="quarter" idx="2"/>
          </p:nvPr>
        </p:nvSpPr>
        <p:spPr>
          <a:xfrm>
            <a:off x="264319" y="4771189"/>
            <a:ext cx="176330" cy="173124"/>
          </a:xfrm>
          <a:prstGeom prst="rect">
            <a:avLst/>
          </a:prstGeom>
          <a:ln w="12700">
            <a:miter lim="400000"/>
          </a:ln>
        </p:spPr>
        <p:txBody>
          <a:bodyPr wrap="none" lIns="0" tIns="0" rIns="0" bIns="0" anchor="ctr">
            <a:spAutoFit/>
          </a:bodyPr>
          <a:lstStyle>
            <a:lvl1pPr>
              <a:defRPr sz="1125" cap="none">
                <a:solidFill>
                  <a:srgbClr val="FFFFFF"/>
                </a:solidFill>
              </a:defRPr>
            </a:lvl1pPr>
          </a:lstStyle>
          <a:p>
            <a:fld id="{86CB4B4D-7CA3-9044-876B-883B54F8677D}" type="slidenum">
              <a:t>‹#›</a:t>
            </a:fld>
            <a:endParaRPr/>
          </a:p>
        </p:txBody>
      </p:sp>
      <p:pic>
        <p:nvPicPr>
          <p:cNvPr id="7" name="NIKHEF_LOGO.png" descr="NIKHEF_LOGO.png"/>
          <p:cNvPicPr>
            <a:picLocks noChangeAspect="1"/>
          </p:cNvPicPr>
          <p:nvPr/>
        </p:nvPicPr>
        <p:blipFill>
          <a:blip r:embed="rId48">
            <a:extLst/>
          </a:blip>
          <a:stretch>
            <a:fillRect/>
          </a:stretch>
        </p:blipFill>
        <p:spPr>
          <a:xfrm>
            <a:off x="8075612" y="4701897"/>
            <a:ext cx="796408" cy="311706"/>
          </a:xfrm>
          <a:prstGeom prst="rect">
            <a:avLst/>
          </a:prstGeom>
          <a:ln w="12700">
            <a:miter lim="400000"/>
          </a:ln>
        </p:spPr>
      </p:pic>
      <p:sp>
        <p:nvSpPr>
          <p:cNvPr id="8" name="Hoofdtekst - niveau één…"/>
          <p:cNvSpPr txBox="1">
            <a:spLocks noGrp="1"/>
          </p:cNvSpPr>
          <p:nvPr>
            <p:ph type="body" idx="1"/>
          </p:nvPr>
        </p:nvSpPr>
        <p:spPr>
          <a:xfrm>
            <a:off x="238125" y="242731"/>
            <a:ext cx="4133850" cy="4098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10" name="Tijdelijke aanduiding voor voettekst 9">
            <a:extLst>
              <a:ext uri="{FF2B5EF4-FFF2-40B4-BE49-F238E27FC236}">
                <a16:creationId xmlns:a16="http://schemas.microsoft.com/office/drawing/2014/main" id="{69D6A5BF-E03A-3B42-9900-EB97AADCDCA4}"/>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Tree>
    <p:extLst>
      <p:ext uri="{BB962C8B-B14F-4D97-AF65-F5344CB8AC3E}">
        <p14:creationId xmlns:p14="http://schemas.microsoft.com/office/powerpoint/2010/main" val="311861364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 id="2147483783" r:id="rId42"/>
    <p:sldLayoutId id="2147483784" r:id="rId43"/>
    <p:sldLayoutId id="2147483785" r:id="rId44"/>
    <p:sldLayoutId id="2147483786" r:id="rId45"/>
    <p:sldLayoutId id="2147483787" r:id="rId46"/>
  </p:sldLayoutIdLst>
  <p:transition spd="med"/>
  <p:hf hdr="0" dt="0"/>
  <p:txStyles>
    <p:title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9pPr>
    </p:titleStyle>
    <p:bodyStyle>
      <a:lvl1pPr marL="0" marR="0" indent="0" algn="l" defTabSz="309563" rtl="0"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75"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88"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p:bodyStyle>
    <p:other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hthoek"/>
          <p:cNvSpPr/>
          <p:nvPr/>
        </p:nvSpPr>
        <p:spPr>
          <a:xfrm>
            <a:off x="0" y="-6565"/>
            <a:ext cx="9152122" cy="704612"/>
          </a:xfrm>
          <a:prstGeom prst="rect">
            <a:avLst/>
          </a:prstGeom>
          <a:solidFill>
            <a:srgbClr val="6F2575"/>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4" name="Dianummer"/>
          <p:cNvSpPr txBox="1">
            <a:spLocks noGrp="1"/>
          </p:cNvSpPr>
          <p:nvPr>
            <p:ph type="sldNum" sz="quarter" idx="2"/>
          </p:nvPr>
        </p:nvSpPr>
        <p:spPr>
          <a:xfrm>
            <a:off x="8756160" y="4913264"/>
            <a:ext cx="346248" cy="317394"/>
          </a:xfrm>
          <a:prstGeom prst="rect">
            <a:avLst/>
          </a:prstGeom>
          <a:ln w="12700">
            <a:miter lim="400000"/>
          </a:ln>
        </p:spPr>
        <p:txBody>
          <a:bodyPr wrap="none" lIns="71437" tIns="71437" rIns="71437" bIns="71437">
            <a:spAutoFit/>
          </a:bodyPr>
          <a:lstStyle>
            <a:lvl1pPr algn="ctr" defTabSz="309563">
              <a:defRPr sz="1125" b="0" i="0">
                <a:uFill>
                  <a:solidFill>
                    <a:srgbClr val="000000"/>
                  </a:solidFill>
                </a:uFill>
                <a:latin typeface="Akkurat Std" panose="02000503000000000000" pitchFamily="2" charset="0"/>
                <a:ea typeface="+mn-ea"/>
                <a:cs typeface="+mn-cs"/>
                <a:sym typeface="Candara"/>
              </a:defRPr>
            </a:lvl1pPr>
          </a:lstStyle>
          <a:p>
            <a:fld id="{86CB4B4D-7CA3-9044-876B-883B54F8677D}" type="slidenum">
              <a:rPr lang="en-GB" smtClean="0"/>
              <a:pPr/>
              <a:t>‹#›</a:t>
            </a:fld>
            <a:endParaRPr lang="en-GB" dirty="0"/>
          </a:p>
        </p:txBody>
      </p:sp>
      <p:sp>
        <p:nvSpPr>
          <p:cNvPr id="5" name="Title Text"/>
          <p:cNvSpPr txBox="1">
            <a:spLocks noGrp="1"/>
          </p:cNvSpPr>
          <p:nvPr>
            <p:ph type="title"/>
          </p:nvPr>
        </p:nvSpPr>
        <p:spPr>
          <a:xfrm>
            <a:off x="1896894" y="54568"/>
            <a:ext cx="7159227" cy="58234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chorCtr="0"/>
          <a:lstStyle/>
          <a:p>
            <a:r>
              <a:rPr dirty="0"/>
              <a:t>Title Text</a:t>
            </a:r>
          </a:p>
        </p:txBody>
      </p:sp>
      <p:sp>
        <p:nvSpPr>
          <p:cNvPr id="14" name="Tekstvak 13"/>
          <p:cNvSpPr txBox="1"/>
          <p:nvPr userDrawn="1"/>
        </p:nvSpPr>
        <p:spPr>
          <a:xfrm>
            <a:off x="160522" y="4838753"/>
            <a:ext cx="2921000" cy="23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171450" rtl="0" fontAlgn="auto" latinLnBrk="0" hangingPunct="0">
              <a:lnSpc>
                <a:spcPct val="100000"/>
              </a:lnSpc>
              <a:spcBef>
                <a:spcPts val="0"/>
              </a:spcBef>
              <a:spcAft>
                <a:spcPts val="0"/>
              </a:spcAft>
              <a:buClrTx/>
              <a:buSzTx/>
              <a:buFontTx/>
              <a:buNone/>
              <a:tabLst/>
            </a:pPr>
            <a:r>
              <a:rPr kumimoji="0" lang="en-US" sz="1043" b="1" i="0" u="none" strike="noStrike" cap="none" spc="0" normalizeH="0" baseline="0" dirty="0" smtClean="0">
                <a:ln>
                  <a:noFill/>
                </a:ln>
                <a:solidFill>
                  <a:schemeClr val="bg1"/>
                </a:solidFill>
                <a:effectLst/>
                <a:uFillTx/>
                <a:latin typeface="Akkurat Std" charset="0"/>
                <a:ea typeface="Helvetica Neue"/>
                <a:cs typeface="Helvetica Neue"/>
                <a:sym typeface="Helvetica Neue"/>
              </a:rPr>
              <a:t>Event</a:t>
            </a:r>
            <a:endParaRPr kumimoji="0" lang="nl-NL" sz="1043" b="1" i="0" u="none" strike="noStrike" cap="none" spc="0" normalizeH="0" baseline="0" dirty="0">
              <a:ln>
                <a:noFill/>
              </a:ln>
              <a:solidFill>
                <a:schemeClr val="bg1"/>
              </a:solidFill>
              <a:effectLst/>
              <a:uFillTx/>
              <a:latin typeface="Akkurat Std" charset="0"/>
              <a:ea typeface="Helvetica Neue"/>
              <a:cs typeface="Helvetica Neue"/>
              <a:sym typeface="Helvetica Neue"/>
            </a:endParaRPr>
          </a:p>
        </p:txBody>
      </p:sp>
      <p:sp>
        <p:nvSpPr>
          <p:cNvPr id="7" name="Freeform 6"/>
          <p:cNvSpPr/>
          <p:nvPr userDrawn="1"/>
        </p:nvSpPr>
        <p:spPr>
          <a:xfrm>
            <a:off x="-3969" y="-7386"/>
            <a:ext cx="1647693" cy="706226"/>
          </a:xfrm>
          <a:custGeom>
            <a:avLst/>
            <a:gdLst>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5" fmla="*/ 4202349 w 4202349"/>
              <a:gd name="connsiteY5" fmla="*/ 58366 h 1926077"/>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14408 w 4143983"/>
              <a:gd name="connsiteY3" fmla="*/ 40285 h 1926077"/>
              <a:gd name="connsiteX0" fmla="*/ 4143983 w 4143983"/>
              <a:gd name="connsiteY0" fmla="*/ 0 h 1926077"/>
              <a:gd name="connsiteX1" fmla="*/ 3171217 w 4143983"/>
              <a:gd name="connsiteY1" fmla="*/ 1926077 h 1926077"/>
              <a:gd name="connsiteX2" fmla="*/ 0 w 4143983"/>
              <a:gd name="connsiteY2" fmla="*/ 1926077 h 1926077"/>
              <a:gd name="connsiteX3" fmla="*/ 489874 w 4143983"/>
              <a:gd name="connsiteY3" fmla="*/ 53498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7985 w 4147985"/>
              <a:gd name="connsiteY0" fmla="*/ 2242 h 1928319"/>
              <a:gd name="connsiteX1" fmla="*/ 3175219 w 4147985"/>
              <a:gd name="connsiteY1" fmla="*/ 1928319 h 1928319"/>
              <a:gd name="connsiteX2" fmla="*/ 4002 w 4147985"/>
              <a:gd name="connsiteY2" fmla="*/ 1928319 h 1928319"/>
              <a:gd name="connsiteX3" fmla="*/ 0 w 4147985"/>
              <a:gd name="connsiteY3" fmla="*/ 0 h 1928319"/>
              <a:gd name="connsiteX0" fmla="*/ 4153988 w 4153988"/>
              <a:gd name="connsiteY0" fmla="*/ 2242 h 1930489"/>
              <a:gd name="connsiteX1" fmla="*/ 3181222 w 4153988"/>
              <a:gd name="connsiteY1" fmla="*/ 1928319 h 1930489"/>
              <a:gd name="connsiteX2" fmla="*/ 0 w 4153988"/>
              <a:gd name="connsiteY2" fmla="*/ 1930489 h 1930489"/>
              <a:gd name="connsiteX3" fmla="*/ 6003 w 4153988"/>
              <a:gd name="connsiteY3" fmla="*/ 0 h 1930489"/>
            </a:gdLst>
            <a:ahLst/>
            <a:cxnLst>
              <a:cxn ang="0">
                <a:pos x="connsiteX0" y="connsiteY0"/>
              </a:cxn>
              <a:cxn ang="0">
                <a:pos x="connsiteX1" y="connsiteY1"/>
              </a:cxn>
              <a:cxn ang="0">
                <a:pos x="connsiteX2" y="connsiteY2"/>
              </a:cxn>
              <a:cxn ang="0">
                <a:pos x="connsiteX3" y="connsiteY3"/>
              </a:cxn>
            </a:cxnLst>
            <a:rect l="l" t="t" r="r" b="b"/>
            <a:pathLst>
              <a:path w="4153988" h="1930489">
                <a:moveTo>
                  <a:pt x="4153988" y="2242"/>
                </a:moveTo>
                <a:lnTo>
                  <a:pt x="3181222" y="1928319"/>
                </a:lnTo>
                <a:lnTo>
                  <a:pt x="0" y="1930489"/>
                </a:lnTo>
                <a:lnTo>
                  <a:pt x="6003" y="0"/>
                </a:lnTo>
              </a:path>
            </a:pathLst>
          </a:custGeom>
          <a:solidFill>
            <a:srgbClr val="E3D88A"/>
          </a:solidFill>
          <a:ln>
            <a:noFill/>
          </a:ln>
        </p:spPr>
        <p:style>
          <a:lnRef idx="1">
            <a:schemeClr val="accent6"/>
          </a:lnRef>
          <a:fillRef idx="0">
            <a:schemeClr val="accent6"/>
          </a:fillRef>
          <a:effectRef idx="0">
            <a:schemeClr val="accent6"/>
          </a:effectRef>
          <a:fontRef idx="minor">
            <a:schemeClr val="tx1"/>
          </a:fontRef>
        </p:style>
        <p:txBody>
          <a:bodyPr rot="0" spcFirstLastPara="1" vertOverflow="overflow" horzOverflow="overflow" vert="horz" wrap="square" lIns="34290" tIns="17145" rIns="34290" bIns="17145" numCol="1" spcCol="38100" rtlCol="0" anchor="t">
            <a:noAutofit/>
          </a:bodyPr>
          <a:lstStyle/>
          <a:p>
            <a:pPr marL="0" marR="0" indent="0" algn="l" defTabSz="342900" rtl="0" fontAlgn="auto" latinLnBrk="1" hangingPunct="0">
              <a:lnSpc>
                <a:spcPct val="100000"/>
              </a:lnSpc>
              <a:spcBef>
                <a:spcPts val="0"/>
              </a:spcBef>
              <a:spcAft>
                <a:spcPts val="0"/>
              </a:spcAft>
              <a:buClrTx/>
              <a:buSzTx/>
              <a:buFontTx/>
              <a:buNone/>
              <a:tabLst/>
            </a:pPr>
            <a:endParaRPr kumimoji="0" lang="en-GB" sz="675" b="0" i="0" u="none" strike="noStrike" cap="none" spc="0" normalizeH="0" baseline="0">
              <a:ln>
                <a:noFill/>
              </a:ln>
              <a:solidFill>
                <a:srgbClr val="000000"/>
              </a:solidFill>
              <a:effectLst/>
              <a:uFillTx/>
            </a:endParaRP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9434" y="127607"/>
            <a:ext cx="1131580" cy="440166"/>
          </a:xfrm>
          <a:prstGeom prst="rect">
            <a:avLst/>
          </a:prstGeom>
        </p:spPr>
      </p:pic>
    </p:spTree>
    <p:extLst>
      <p:ext uri="{BB962C8B-B14F-4D97-AF65-F5344CB8AC3E}">
        <p14:creationId xmlns:p14="http://schemas.microsoft.com/office/powerpoint/2010/main" val="4749241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22" r:id="rId3"/>
    <p:sldLayoutId id="2147483723" r:id="rId4"/>
    <p:sldLayoutId id="2147483720" r:id="rId5"/>
  </p:sldLayoutIdLst>
  <p:transition spd="med"/>
  <p:timing>
    <p:tnLst>
      <p:par>
        <p:cTn id="1" dur="indefinite" restart="never" nodeType="tmRoot"/>
      </p:par>
    </p:tnLst>
  </p:timing>
  <p:hf hdr="0" dt="0"/>
  <p:txStyles>
    <p:title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235192" marR="21675" indent="-21995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391547" marR="21675" indent="-204857"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557144" marR="21675" indent="-199004"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76176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857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1714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2571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3429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4286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5143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6000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6858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Tekstvak 13"/>
          <p:cNvSpPr txBox="1"/>
          <p:nvPr userDrawn="1"/>
        </p:nvSpPr>
        <p:spPr>
          <a:xfrm>
            <a:off x="160522" y="4838753"/>
            <a:ext cx="2921000" cy="23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171450" rtl="0" eaLnBrk="1" fontAlgn="auto" latinLnBrk="0" hangingPunct="0">
              <a:lnSpc>
                <a:spcPct val="100000"/>
              </a:lnSpc>
              <a:spcBef>
                <a:spcPts val="0"/>
              </a:spcBef>
              <a:spcAft>
                <a:spcPts val="0"/>
              </a:spcAft>
              <a:buClrTx/>
              <a:buSzTx/>
              <a:buFontTx/>
              <a:buNone/>
              <a:tabLst/>
              <a:defRPr/>
            </a:pPr>
            <a:r>
              <a:rPr kumimoji="0" lang="en-US" sz="1043" b="1" i="0" u="none" strike="noStrike" kern="0" cap="none" spc="0" normalizeH="0" baseline="0" noProof="0" dirty="0" smtClean="0">
                <a:ln>
                  <a:noFill/>
                </a:ln>
                <a:solidFill>
                  <a:srgbClr val="FFFFFF"/>
                </a:solidFill>
                <a:effectLst/>
                <a:uLnTx/>
                <a:uFillTx/>
                <a:latin typeface="Akkurat Std" charset="0"/>
                <a:ea typeface="Helvetica Neue"/>
                <a:cs typeface="Helvetica Neue"/>
                <a:sym typeface="Helvetica Neue"/>
              </a:rPr>
              <a:t>Event</a:t>
            </a:r>
            <a:endParaRPr kumimoji="0" lang="nl-NL" sz="1043" b="1" i="0" u="none" strike="noStrike" kern="0" cap="none" spc="0" normalizeH="0" baseline="0" noProof="0" dirty="0">
              <a:ln>
                <a:noFill/>
              </a:ln>
              <a:solidFill>
                <a:srgbClr val="FFFFFF"/>
              </a:solidFill>
              <a:effectLst/>
              <a:uLnTx/>
              <a:uFillTx/>
              <a:latin typeface="Akkurat Std" charset="0"/>
              <a:ea typeface="Helvetica Neue"/>
              <a:cs typeface="Helvetica Neue"/>
              <a:sym typeface="Helvetica Neue"/>
            </a:endParaRPr>
          </a:p>
        </p:txBody>
      </p:sp>
      <p:pic>
        <p:nvPicPr>
          <p:cNvPr id="9" name="Picture 8"/>
          <p:cNvPicPr>
            <a:picLocks noChangeAspect="1"/>
          </p:cNvPicPr>
          <p:nvPr userDrawn="1"/>
        </p:nvPicPr>
        <p:blipFill>
          <a:blip r:embed="rId10"/>
          <a:stretch>
            <a:fillRect/>
          </a:stretch>
        </p:blipFill>
        <p:spPr>
          <a:xfrm>
            <a:off x="-3791" y="1226905"/>
            <a:ext cx="6429375" cy="3448050"/>
          </a:xfrm>
          <a:prstGeom prst="rect">
            <a:avLst/>
          </a:prstGeom>
        </p:spPr>
      </p:pic>
      <p:sp>
        <p:nvSpPr>
          <p:cNvPr id="11"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2"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3" name="Rechthoek"/>
          <p:cNvSpPr/>
          <p:nvPr userDrawn="1"/>
        </p:nvSpPr>
        <p:spPr>
          <a:xfrm>
            <a:off x="-3791" y="4674995"/>
            <a:ext cx="9147791" cy="476250"/>
          </a:xfrm>
          <a:prstGeom prst="rect">
            <a:avLst/>
          </a:prstGeom>
          <a:solidFill>
            <a:srgbClr val="E6344C"/>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5"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6"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grpSp>
        <p:nvGrpSpPr>
          <p:cNvPr id="17" name="Group 16"/>
          <p:cNvGrpSpPr/>
          <p:nvPr userDrawn="1"/>
        </p:nvGrpSpPr>
        <p:grpSpPr>
          <a:xfrm>
            <a:off x="5059546" y="3728204"/>
            <a:ext cx="3936975" cy="1105431"/>
            <a:chOff x="13257342" y="9941877"/>
            <a:chExt cx="10498600" cy="2947816"/>
          </a:xfrm>
        </p:grpSpPr>
        <p:sp>
          <p:nvSpPr>
            <p:cNvPr id="18" name="2011-2016…"/>
            <p:cNvSpPr txBox="1"/>
            <p:nvPr/>
          </p:nvSpPr>
          <p:spPr>
            <a:xfrm>
              <a:off x="13257342" y="9941877"/>
              <a:ext cx="10498600" cy="2947816"/>
            </a:xfrm>
            <a:prstGeom prst="rect">
              <a:avLst/>
            </a:prstGeom>
            <a:ln w="12700">
              <a:miter lim="400000"/>
            </a:ln>
            <a:extLst>
              <a:ext uri="{C572A759-6A51-4108-AA02-DFA0A04FC94B}">
                <ma14:wrappingTextBoxFlag xmlns:ma14="http://schemas.microsoft.com/office/mac/drawingml/2011/main" xmlns="" val="1"/>
              </a:ext>
            </a:extLst>
          </p:spPr>
          <p:txBody>
            <a:bodyPr wrap="none" lIns="101600" tIns="101600" rIns="101600" bIns="101600" anchor="ctr">
              <a:spAutoFit/>
            </a:bodyPr>
            <a:lstStyle/>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800" b="0" i="0" u="none" strike="noStrike" kern="0" cap="none" spc="0" normalizeH="0" baseline="0" noProof="0" dirty="0" smtClean="0">
                  <a:ln>
                    <a:noFill/>
                  </a:ln>
                  <a:solidFill>
                    <a:srgbClr val="FFFFFF"/>
                  </a:solidFill>
                  <a:effectLst/>
                  <a:uLnTx/>
                  <a:uFillTx/>
                  <a:latin typeface="Akkurat Std"/>
                  <a:sym typeface="Akkurat Std"/>
                </a:rPr>
                <a:t>David </a:t>
              </a:r>
              <a:r>
                <a:rPr kumimoji="0" lang="en-US" sz="1800" b="0" i="0" u="none" strike="noStrike" kern="0" cap="none" spc="0" normalizeH="0" baseline="0" noProof="0" dirty="0" err="1" smtClean="0">
                  <a:ln>
                    <a:noFill/>
                  </a:ln>
                  <a:solidFill>
                    <a:srgbClr val="FFFFFF"/>
                  </a:solidFill>
                  <a:effectLst/>
                  <a:uLnTx/>
                  <a:uFillTx/>
                  <a:latin typeface="Akkurat Std"/>
                  <a:sym typeface="Akkurat Std"/>
                </a:rPr>
                <a:t>Groep</a:t>
              </a:r>
              <a:endParaRPr kumimoji="0" lang="en-US" sz="1800" b="0" i="0" u="none" strike="noStrike" kern="0" cap="none" spc="0" normalizeH="0" baseline="0" noProof="0" dirty="0" smtClean="0">
                <a:ln>
                  <a:noFill/>
                </a:ln>
                <a:solidFill>
                  <a:srgbClr val="FFFFFF"/>
                </a:solidFill>
                <a:effectLst/>
                <a:uLnTx/>
                <a:uFillTx/>
                <a:latin typeface="Akkurat Std"/>
                <a:sym typeface="Akkurat Std"/>
              </a:endParaRP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300" b="0" i="0" u="none" strike="noStrike" kern="0" cap="none" spc="0" normalizeH="0" baseline="0" noProof="0" dirty="0" smtClean="0">
                  <a:ln>
                    <a:noFill/>
                  </a:ln>
                  <a:solidFill>
                    <a:srgbClr val="6F2575"/>
                  </a:solidFill>
                  <a:effectLst/>
                  <a:uLnTx/>
                  <a:uFillTx/>
                  <a:latin typeface="Akkurat Std"/>
                  <a:sym typeface="Akkurat Std"/>
                </a:rPr>
                <a:t>davidg@nikhef.nl</a:t>
              </a: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GB" sz="1300" b="0" i="0" u="none" strike="noStrike" kern="0" cap="none" spc="0" normalizeH="0" baseline="0" noProof="0" dirty="0">
                  <a:ln>
                    <a:noFill/>
                  </a:ln>
                  <a:solidFill>
                    <a:srgbClr val="6F2575"/>
                  </a:solidFill>
                  <a:effectLst/>
                  <a:uLnTx/>
                  <a:uFillTx/>
                  <a:latin typeface="Akkurat Std"/>
                  <a:sym typeface="Akkurat Std"/>
                </a:rPr>
                <a:t>https://www.nikhef.nl/~</a:t>
              </a:r>
              <a:r>
                <a:rPr kumimoji="0" lang="en-GB" sz="1300" b="0" i="0" u="none" strike="noStrike" kern="0" cap="none" spc="0" normalizeH="0" baseline="0" noProof="0" dirty="0" smtClean="0">
                  <a:ln>
                    <a:noFill/>
                  </a:ln>
                  <a:solidFill>
                    <a:srgbClr val="6F2575"/>
                  </a:solidFill>
                  <a:effectLst/>
                  <a:uLnTx/>
                  <a:uFillTx/>
                  <a:latin typeface="Akkurat Std"/>
                  <a:sym typeface="Akkurat Std"/>
                </a:rPr>
                <a:t>davidg/presentations/</a:t>
              </a: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300" b="0" i="0" u="none" strike="noStrike" kern="0" cap="none" spc="0" normalizeH="0" baseline="0" noProof="0" dirty="0">
                  <a:ln>
                    <a:noFill/>
                  </a:ln>
                  <a:solidFill>
                    <a:srgbClr val="6F2575"/>
                  </a:solidFill>
                  <a:effectLst/>
                  <a:uLnTx/>
                  <a:uFillTx/>
                  <a:latin typeface="Akkurat Std"/>
                  <a:sym typeface="Akkurat Std"/>
                </a:rPr>
                <a:t>https://orcid.org/0000-0003-1026-6606</a:t>
              </a:r>
              <a:endParaRPr kumimoji="0" sz="1300" b="0" i="0" u="none" strike="noStrike" kern="0" cap="none" spc="0" normalizeH="0" baseline="0" noProof="0" dirty="0">
                <a:ln>
                  <a:noFill/>
                </a:ln>
                <a:solidFill>
                  <a:srgbClr val="6F2575"/>
                </a:solidFill>
                <a:effectLst/>
                <a:uLnTx/>
                <a:uFillTx/>
                <a:latin typeface="Akkurat Std"/>
                <a:sym typeface="Akkurat Std"/>
              </a:endParaRPr>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59550" y="12056840"/>
              <a:ext cx="529432" cy="529432"/>
            </a:xfrm>
            <a:prstGeom prst="rect">
              <a:avLst/>
            </a:prstGeom>
          </p:spPr>
        </p:pic>
      </p:grpSp>
    </p:spTree>
    <p:extLst>
      <p:ext uri="{BB962C8B-B14F-4D97-AF65-F5344CB8AC3E}">
        <p14:creationId xmlns:p14="http://schemas.microsoft.com/office/powerpoint/2010/main" val="3337213973"/>
      </p:ext>
    </p:extLst>
  </p:cSld>
  <p:clrMap bg1="lt1" tx1="dk1" bg2="lt2" tx2="dk2" accent1="accent1" accent2="accent2" accent3="accent3" accent4="accent4" accent5="accent5" accent6="accent6" hlink="hlink" folHlink="folHlink"/>
  <p:sldLayoutIdLst>
    <p:sldLayoutId id="2147483712" r:id="rId1"/>
    <p:sldLayoutId id="2147483789" r:id="rId2"/>
    <p:sldLayoutId id="2147483727" r:id="rId3"/>
    <p:sldLayoutId id="2147483788" r:id="rId4"/>
    <p:sldLayoutId id="2147483739" r:id="rId5"/>
    <p:sldLayoutId id="2147483790" r:id="rId6"/>
    <p:sldLayoutId id="2147483729" r:id="rId7"/>
    <p:sldLayoutId id="2147483728" r:id="rId8"/>
  </p:sldLayoutIdLst>
  <p:transition spd="med"/>
  <p:timing>
    <p:tnLst>
      <p:par>
        <p:cTn id="1" dur="indefinite" restart="never" nodeType="tmRoot"/>
      </p:par>
    </p:tnLst>
  </p:timing>
  <p:hf hdr="0" dt="0"/>
  <p:txStyles>
    <p:title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235192" marR="21675" indent="-21995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391547" marR="21675" indent="-204857"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557144" marR="21675" indent="-199004"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76176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857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1714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2571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3429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4286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5143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6000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6858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7935/K5MW2F23" TargetMode="External"/><Relationship Id="rId2" Type="http://schemas.openxmlformats.org/officeDocument/2006/relationships/hyperlink" Target="https://www.gw-openscience.org/eventapi/html/GWTC-1-confident/GW150914/v3" TargetMode="Externa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s://doi.org/10.7935/82H3-HH2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doi.org/10.7483/OPENDATA.ATLAS.CPVE.5FA9" TargetMode="External"/><Relationship Id="rId2" Type="http://schemas.openxmlformats.org/officeDocument/2006/relationships/hyperlink" Target="http://opendata.cern.ch/record/3822" TargetMode="Externa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s://sandbox.zenodo.org/" TargetMode="External"/><Relationship Id="rId2" Type="http://schemas.openxmlformats.org/officeDocument/2006/relationships/hyperlink" Target="https://zenodo.org/" TargetMode="Externa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orcid.org/" TargetMode="Externa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5281/zenodo.7260200" TargetMode="External"/><Relationship Id="rId2" Type="http://schemas.openxmlformats.org/officeDocument/2006/relationships/hyperlink" Target="https://arxiv.org/help/orcid" TargetMode="Externa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zenodo.org/account/settings/github/" TargetMode="Externa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hyperlink" Target="https://docs.github.com/en/repositories/archiving-a-github-repository/referencing-and-citing-content"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sandbox.zenodo.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dmponline.dcc.ac.uk/" TargetMode="External"/><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drivendata/cookiecutter-data-science" TargetMode="External"/><Relationship Id="rId2" Type="http://schemas.openxmlformats.org/officeDocument/2006/relationships/hyperlink" Target="https://cookiecutter.readthedocs.io/"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rdamsc.bath.ac.uk/" TargetMode="External"/><Relationship Id="rId2" Type="http://schemas.openxmlformats.org/officeDocument/2006/relationships/hyperlink" Target="https://www.ivoa.net/documents/RM/20070302/index.html" TargetMode="Externa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hyperlink" Target="https://rd-alliance.org/" TargetMode="External"/><Relationship Id="rId4" Type="http://schemas.openxmlformats.org/officeDocument/2006/relationships/hyperlink" Target="https://root-forum.cern.ch/t/meta-data-in-root-files/16490/2"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nikhef.nl/pdp/doc/storage-classes"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gw-openscience.org/" TargetMode="External"/><Relationship Id="rId2" Type="http://schemas.openxmlformats.org/officeDocument/2006/relationships/hyperlink" Target="http://opendata.cern.ch/docs/cern-open-data-policy-for-lhc-experiments"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s://dmponline.dcc.ac.uk/"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mp.nwo.nl/" TargetMode="Externa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w3.org/Provider/Style/URI"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www.dante.net/urn-geant/urn-geant.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David Groep</a:t>
            </a:r>
          </a:p>
          <a:p>
            <a:r>
              <a:rPr lang="en-US" dirty="0" smtClean="0"/>
              <a:t>Nikhef</a:t>
            </a:r>
            <a:br>
              <a:rPr lang="en-US" dirty="0" smtClean="0"/>
            </a:br>
            <a:r>
              <a:rPr lang="en-US" dirty="0" smtClean="0"/>
              <a:t>Computing Course 2022</a:t>
            </a:r>
          </a:p>
        </p:txBody>
      </p:sp>
      <p:sp>
        <p:nvSpPr>
          <p:cNvPr id="2" name="Title 1"/>
          <p:cNvSpPr>
            <a:spLocks noGrp="1"/>
          </p:cNvSpPr>
          <p:nvPr>
            <p:ph type="title"/>
          </p:nvPr>
        </p:nvSpPr>
        <p:spPr/>
        <p:txBody>
          <a:bodyPr/>
          <a:lstStyle/>
          <a:p>
            <a:r>
              <a:rPr lang="en-US" sz="3600" dirty="0"/>
              <a:t>When your data </a:t>
            </a:r>
            <a:r>
              <a:rPr lang="en-US" sz="3600" dirty="0" smtClean="0"/>
              <a:t/>
            </a:r>
            <a:br>
              <a:rPr lang="en-US" sz="3600" dirty="0" smtClean="0"/>
            </a:br>
            <a:r>
              <a:rPr lang="en-US" sz="3600" dirty="0" smtClean="0"/>
              <a:t>becomes </a:t>
            </a:r>
            <a:r>
              <a:rPr lang="en-US" sz="3600" dirty="0"/>
              <a:t>part </a:t>
            </a:r>
            <a:r>
              <a:rPr lang="en-US" sz="3600" dirty="0" smtClean="0"/>
              <a:t/>
            </a:r>
            <a:br>
              <a:rPr lang="en-US" sz="3600" dirty="0" smtClean="0"/>
            </a:br>
            <a:r>
              <a:rPr lang="en-US" sz="3600" dirty="0" smtClean="0"/>
              <a:t>of </a:t>
            </a:r>
            <a:r>
              <a:rPr lang="en-US" sz="3600" dirty="0"/>
              <a:t>something bigger</a:t>
            </a:r>
            <a:endParaRPr lang="en-GB" dirty="0"/>
          </a:p>
        </p:txBody>
      </p:sp>
      <p:sp>
        <p:nvSpPr>
          <p:cNvPr id="4" name="Text Placeholder 3"/>
          <p:cNvSpPr>
            <a:spLocks noGrp="1"/>
          </p:cNvSpPr>
          <p:nvPr>
            <p:ph type="body" sz="quarter" idx="14"/>
          </p:nvPr>
        </p:nvSpPr>
        <p:spPr/>
        <p:txBody>
          <a:bodyPr/>
          <a:lstStyle/>
          <a:p>
            <a:r>
              <a:rPr lang="en-US" dirty="0" smtClean="0"/>
              <a:t>Identifiers, licenses, and DMPs</a:t>
            </a:r>
            <a:endParaRPr lang="en-GB" dirty="0"/>
          </a:p>
        </p:txBody>
      </p:sp>
    </p:spTree>
    <p:extLst>
      <p:ext uri="{BB962C8B-B14F-4D97-AF65-F5344CB8AC3E}">
        <p14:creationId xmlns:p14="http://schemas.microsoft.com/office/powerpoint/2010/main" val="2475924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10</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One well-cited dataset</a:t>
            </a:r>
            <a:endParaRPr lang="en-GB" dirty="0"/>
          </a:p>
        </p:txBody>
      </p:sp>
      <p:sp>
        <p:nvSpPr>
          <p:cNvPr id="6" name="Text Placeholder 5"/>
          <p:cNvSpPr>
            <a:spLocks noGrp="1"/>
          </p:cNvSpPr>
          <p:nvPr>
            <p:ph type="body" sz="quarter" idx="16"/>
          </p:nvPr>
        </p:nvSpPr>
        <p:spPr/>
        <p:txBody>
          <a:bodyPr/>
          <a:lstStyle/>
          <a:p>
            <a:r>
              <a:rPr lang="en-GB" dirty="0" smtClean="0"/>
              <a:t>This is the data </a:t>
            </a:r>
            <a:r>
              <a:rPr lang="en-GB" dirty="0"/>
              <a:t>set corresponding to </a:t>
            </a:r>
            <a:r>
              <a:rPr lang="en-GB" dirty="0" smtClean="0"/>
              <a:t>GW150914</a:t>
            </a:r>
          </a:p>
          <a:p>
            <a:r>
              <a:rPr lang="en-GB" dirty="0" smtClean="0"/>
              <a:t>data reference </a:t>
            </a:r>
            <a:r>
              <a:rPr lang="en-GB" dirty="0">
                <a:hlinkClick r:id="rId2"/>
              </a:rPr>
              <a:t>https://</a:t>
            </a:r>
            <a:r>
              <a:rPr lang="en-GB" dirty="0" smtClean="0">
                <a:hlinkClick r:id="rId2"/>
              </a:rPr>
              <a:t>www.gw-openscience.org/eventapi/html/GWTC-1-confident/GW150914/v3</a:t>
            </a:r>
            <a:r>
              <a:rPr lang="en-GB" dirty="0" smtClean="0"/>
              <a:t>  - also adhered to common data formats (here: HDF5) – see later! </a:t>
            </a:r>
            <a:endParaRPr lang="en-GB" dirty="0"/>
          </a:p>
        </p:txBody>
      </p:sp>
      <p:sp>
        <p:nvSpPr>
          <p:cNvPr id="9" name="Text Placeholder 1"/>
          <p:cNvSpPr txBox="1">
            <a:spLocks/>
          </p:cNvSpPr>
          <p:nvPr/>
        </p:nvSpPr>
        <p:spPr>
          <a:xfrm>
            <a:off x="238125" y="1074764"/>
            <a:ext cx="8669759" cy="4668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0"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2000" b="0" i="0" u="none" strike="noStrike" cap="none" spc="0" baseline="0">
                <a:ln>
                  <a:noFill/>
                </a:ln>
                <a:solidFill>
                  <a:srgbClr val="000000"/>
                </a:solidFill>
                <a:uFillTx/>
                <a:latin typeface="+mn-lt"/>
                <a:ea typeface="+mn-ea"/>
                <a:cs typeface="+mn-cs"/>
                <a:sym typeface="Arial"/>
              </a:defRPr>
            </a:lvl1pPr>
            <a:lvl2pPr marL="119063"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600" b="0" i="0" u="none" strike="noStrike" cap="none" spc="0" baseline="0">
                <a:ln>
                  <a:noFill/>
                </a:ln>
                <a:solidFill>
                  <a:schemeClr val="tx2"/>
                </a:solidFill>
                <a:uFillTx/>
                <a:latin typeface="+mn-lt"/>
                <a:ea typeface="+mn-ea"/>
                <a:cs typeface="+mn-cs"/>
                <a:sym typeface="Arial"/>
              </a:defRPr>
            </a:lvl2pPr>
            <a:lvl3pPr marL="288925"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400" b="0" i="0" u="none" strike="noStrike" cap="none" spc="0" baseline="0">
                <a:ln>
                  <a:noFill/>
                </a:ln>
                <a:solidFill>
                  <a:schemeClr val="tx1"/>
                </a:solidFill>
                <a:uFillTx/>
                <a:latin typeface="+mn-lt"/>
                <a:ea typeface="+mn-ea"/>
                <a:cs typeface="+mn-cs"/>
                <a:sym typeface="Arial"/>
              </a:defRPr>
            </a:lvl3pPr>
            <a:lvl4pPr marL="4016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4pPr>
            <a:lvl5pPr marL="5159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pPr algn="ctr"/>
            <a:r>
              <a:rPr lang="en-GB" dirty="0" smtClean="0">
                <a:hlinkClick r:id="rId3"/>
              </a:rPr>
              <a:t>https://doi.org/10.7935/K5MW2F23</a:t>
            </a:r>
            <a:endParaRPr lang="en-GB" dirty="0" smtClean="0"/>
          </a:p>
        </p:txBody>
      </p:sp>
      <p:sp>
        <p:nvSpPr>
          <p:cNvPr id="2" name="Text Placeholder 1"/>
          <p:cNvSpPr>
            <a:spLocks noGrp="1"/>
          </p:cNvSpPr>
          <p:nvPr>
            <p:ph type="body" sz="half" idx="14"/>
          </p:nvPr>
        </p:nvSpPr>
        <p:spPr>
          <a:xfrm>
            <a:off x="238125" y="1883697"/>
            <a:ext cx="8669759" cy="2223608"/>
          </a:xfrm>
        </p:spPr>
        <p:txBody>
          <a:bodyPr/>
          <a:lstStyle/>
          <a:p>
            <a:r>
              <a:rPr lang="en-GB" dirty="0" smtClean="0"/>
              <a:t>but an updated version (in this case a phase correction) results in a </a:t>
            </a:r>
            <a:r>
              <a:rPr lang="en-GB" b="1" dirty="0" smtClean="0"/>
              <a:t>new</a:t>
            </a:r>
            <a:r>
              <a:rPr lang="en-GB" dirty="0" smtClean="0"/>
              <a:t> DOI</a:t>
            </a:r>
          </a:p>
          <a:p>
            <a:endParaRPr lang="en-GB" dirty="0" smtClean="0"/>
          </a:p>
          <a:p>
            <a:r>
              <a:rPr lang="en-GB" dirty="0">
                <a:hlinkClick r:id="rId4"/>
              </a:rPr>
              <a:t>https://</a:t>
            </a:r>
            <a:r>
              <a:rPr lang="en-GB" dirty="0" smtClean="0">
                <a:hlinkClick r:id="rId4"/>
              </a:rPr>
              <a:t>doi.org/10.7935/82H3-HH23</a:t>
            </a:r>
            <a:endParaRPr lang="en-GB" dirty="0" smtClean="0"/>
          </a:p>
          <a:p>
            <a:endParaRPr lang="en-GB" dirty="0"/>
          </a:p>
        </p:txBody>
      </p:sp>
      <p:pic>
        <p:nvPicPr>
          <p:cNvPr id="7" name="Picture 6"/>
          <p:cNvPicPr>
            <a:picLocks noChangeAspect="1"/>
          </p:cNvPicPr>
          <p:nvPr/>
        </p:nvPicPr>
        <p:blipFill>
          <a:blip r:embed="rId5"/>
          <a:stretch>
            <a:fillRect/>
          </a:stretch>
        </p:blipFill>
        <p:spPr>
          <a:xfrm>
            <a:off x="5080779" y="2411165"/>
            <a:ext cx="3777759" cy="1874337"/>
          </a:xfrm>
          <a:prstGeom prst="rect">
            <a:avLst/>
          </a:prstGeom>
        </p:spPr>
      </p:pic>
    </p:spTree>
    <p:extLst>
      <p:ext uri="{BB962C8B-B14F-4D97-AF65-F5344CB8AC3E}">
        <p14:creationId xmlns:p14="http://schemas.microsoft.com/office/powerpoint/2010/main" val="4035467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bg/>
                                          </p:spTgt>
                                        </p:tgtEl>
                                        <p:attrNameLst>
                                          <p:attrName>style.visibility</p:attrName>
                                        </p:attrNameLst>
                                      </p:cBhvr>
                                      <p:to>
                                        <p:strVal val="visible"/>
                                      </p:to>
                                    </p:set>
                                    <p:animEffect transition="in" filter="fade">
                                      <p:cBhvr>
                                        <p:cTn id="10" dur="500"/>
                                        <p:tgtEl>
                                          <p:spTgt spid="2">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fade">
                                      <p:cBhvr>
                                        <p:cTn id="19" dur="500"/>
                                        <p:tgtEl>
                                          <p:spTgt spid="6">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2"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11</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a:t>DOI:10.7483/OPENDATA.ATLAS.CPVE.5FA9</a:t>
            </a:r>
          </a:p>
        </p:txBody>
      </p:sp>
      <p:sp>
        <p:nvSpPr>
          <p:cNvPr id="6" name="Text Placeholder 5"/>
          <p:cNvSpPr>
            <a:spLocks noGrp="1"/>
          </p:cNvSpPr>
          <p:nvPr>
            <p:ph type="body" sz="quarter" idx="16"/>
          </p:nvPr>
        </p:nvSpPr>
        <p:spPr/>
        <p:txBody>
          <a:bodyPr/>
          <a:lstStyle/>
          <a:p>
            <a:r>
              <a:rPr lang="en-GB" dirty="0">
                <a:hlinkClick r:id="rId2"/>
              </a:rPr>
              <a:t>http://</a:t>
            </a:r>
            <a:r>
              <a:rPr lang="en-GB" dirty="0" smtClean="0">
                <a:hlinkClick r:id="rId2"/>
              </a:rPr>
              <a:t>opendata.cern.ch/record/3822</a:t>
            </a:r>
            <a:r>
              <a:rPr lang="en-GB" dirty="0" smtClean="0"/>
              <a:t>, resolved </a:t>
            </a:r>
            <a:r>
              <a:rPr lang="en-GB" dirty="0"/>
              <a:t>from the </a:t>
            </a:r>
            <a:r>
              <a:rPr lang="en-GB" dirty="0" smtClean="0"/>
              <a:t>DOI </a:t>
            </a:r>
            <a:r>
              <a:rPr lang="en-GB" dirty="0" smtClean="0">
                <a:hlinkClick r:id="rId3"/>
              </a:rPr>
              <a:t>http</a:t>
            </a:r>
            <a:r>
              <a:rPr lang="en-GB" dirty="0">
                <a:hlinkClick r:id="rId3"/>
              </a:rPr>
              <a:t>://</a:t>
            </a:r>
            <a:r>
              <a:rPr lang="en-GB" dirty="0" smtClean="0">
                <a:hlinkClick r:id="rId3"/>
              </a:rPr>
              <a:t>doi.org/10.7483/OPENDATA.ATLAS.CPVE.5FA9</a:t>
            </a:r>
            <a:r>
              <a:rPr lang="en-GB" dirty="0" smtClean="0"/>
              <a:t> </a:t>
            </a:r>
            <a:endParaRPr lang="en-GB" dirty="0"/>
          </a:p>
        </p:txBody>
      </p:sp>
      <p:pic>
        <p:nvPicPr>
          <p:cNvPr id="7" name="Picture 6"/>
          <p:cNvPicPr>
            <a:picLocks noChangeAspect="1"/>
          </p:cNvPicPr>
          <p:nvPr/>
        </p:nvPicPr>
        <p:blipFill>
          <a:blip r:embed="rId4"/>
          <a:stretch>
            <a:fillRect/>
          </a:stretch>
        </p:blipFill>
        <p:spPr>
          <a:xfrm>
            <a:off x="2155523" y="2258680"/>
            <a:ext cx="6752360" cy="1946410"/>
          </a:xfrm>
          <a:prstGeom prst="rect">
            <a:avLst/>
          </a:prstGeom>
          <a:ln>
            <a:solidFill>
              <a:srgbClr val="6F2575"/>
            </a:solidFill>
          </a:ln>
        </p:spPr>
      </p:pic>
      <p:pic>
        <p:nvPicPr>
          <p:cNvPr id="9" name="Picture 8"/>
          <p:cNvPicPr>
            <a:picLocks noChangeAspect="1"/>
          </p:cNvPicPr>
          <p:nvPr/>
        </p:nvPicPr>
        <p:blipFill>
          <a:blip r:embed="rId5"/>
          <a:stretch>
            <a:fillRect/>
          </a:stretch>
        </p:blipFill>
        <p:spPr>
          <a:xfrm>
            <a:off x="238124" y="979085"/>
            <a:ext cx="7435547" cy="1917795"/>
          </a:xfrm>
          <a:prstGeom prst="rect">
            <a:avLst/>
          </a:prstGeom>
          <a:ln>
            <a:solidFill>
              <a:srgbClr val="6F2575"/>
            </a:solidFill>
          </a:ln>
        </p:spPr>
      </p:pic>
    </p:spTree>
    <p:extLst>
      <p:ext uri="{BB962C8B-B14F-4D97-AF65-F5344CB8AC3E}">
        <p14:creationId xmlns:p14="http://schemas.microsoft.com/office/powerpoint/2010/main" val="1602652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12</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DOIs can be assigned to almost any object</a:t>
            </a:r>
            <a:endParaRPr lang="en-GB" dirty="0"/>
          </a:p>
        </p:txBody>
      </p:sp>
      <p:sp>
        <p:nvSpPr>
          <p:cNvPr id="6" name="Text Placeholder 5"/>
          <p:cNvSpPr>
            <a:spLocks noGrp="1"/>
          </p:cNvSpPr>
          <p:nvPr>
            <p:ph type="body" sz="quarter" idx="16"/>
          </p:nvPr>
        </p:nvSpPr>
        <p:spPr/>
        <p:txBody>
          <a:bodyPr/>
          <a:lstStyle/>
          <a:p>
            <a:r>
              <a:rPr lang="en-US" dirty="0" smtClean="0">
                <a:hlinkClick r:id="rId2"/>
              </a:rPr>
              <a:t>https://zenodo.org/</a:t>
            </a:r>
            <a:r>
              <a:rPr lang="en-US" dirty="0" smtClean="0"/>
              <a:t>  and for your own experimentation, use </a:t>
            </a:r>
            <a:r>
              <a:rPr lang="en-US" dirty="0" smtClean="0">
                <a:hlinkClick r:id="rId3"/>
              </a:rPr>
              <a:t>https://sandbox.zenodo.org/</a:t>
            </a:r>
            <a:r>
              <a:rPr lang="en-US" dirty="0" smtClean="0"/>
              <a:t> </a:t>
            </a:r>
            <a:endParaRPr lang="en-GB" dirty="0"/>
          </a:p>
        </p:txBody>
      </p:sp>
      <p:pic>
        <p:nvPicPr>
          <p:cNvPr id="7" name="Picture 6"/>
          <p:cNvPicPr>
            <a:picLocks noChangeAspect="1"/>
          </p:cNvPicPr>
          <p:nvPr/>
        </p:nvPicPr>
        <p:blipFill>
          <a:blip r:embed="rId4"/>
          <a:stretch>
            <a:fillRect/>
          </a:stretch>
        </p:blipFill>
        <p:spPr>
          <a:xfrm>
            <a:off x="264319" y="750009"/>
            <a:ext cx="5582831" cy="3455081"/>
          </a:xfrm>
          <a:prstGeom prst="rect">
            <a:avLst/>
          </a:prstGeom>
        </p:spPr>
      </p:pic>
      <p:sp>
        <p:nvSpPr>
          <p:cNvPr id="9" name="Right Arrow 8"/>
          <p:cNvSpPr/>
          <p:nvPr/>
        </p:nvSpPr>
        <p:spPr>
          <a:xfrm rot="9479219">
            <a:off x="5491969" y="3136166"/>
            <a:ext cx="710360" cy="204079"/>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0" name="Picture 9"/>
          <p:cNvPicPr>
            <a:picLocks noChangeAspect="1"/>
          </p:cNvPicPr>
          <p:nvPr/>
        </p:nvPicPr>
        <p:blipFill>
          <a:blip r:embed="rId5"/>
          <a:stretch>
            <a:fillRect/>
          </a:stretch>
        </p:blipFill>
        <p:spPr>
          <a:xfrm>
            <a:off x="4286726" y="763671"/>
            <a:ext cx="4728734" cy="1460613"/>
          </a:xfrm>
          <a:prstGeom prst="rect">
            <a:avLst/>
          </a:prstGeom>
          <a:ln>
            <a:solidFill>
              <a:srgbClr val="6F2575"/>
            </a:solidFill>
          </a:ln>
        </p:spPr>
      </p:pic>
    </p:spTree>
    <p:extLst>
      <p:ext uri="{BB962C8B-B14F-4D97-AF65-F5344CB8AC3E}">
        <p14:creationId xmlns:p14="http://schemas.microsoft.com/office/powerpoint/2010/main" val="1362160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Also for data sets, software, standards specifications, &amp;c </a:t>
            </a:r>
            <a:br>
              <a:rPr lang="en-US" dirty="0" smtClean="0"/>
            </a:br>
            <a:r>
              <a:rPr lang="en-US" dirty="0" smtClean="0"/>
              <a:t>– they come in handy for grant applications, like for a </a:t>
            </a:r>
            <a:r>
              <a:rPr lang="en-US" dirty="0" err="1" smtClean="0"/>
              <a:t>Veni</a:t>
            </a:r>
            <a:r>
              <a:rPr lang="en-US" dirty="0" smtClean="0"/>
              <a:t>:</a:t>
            </a:r>
          </a:p>
          <a:p>
            <a:endParaRPr lang="en-US" dirty="0"/>
          </a:p>
          <a:p>
            <a:endParaRPr lang="en-US" sz="1500" dirty="0" smtClean="0"/>
          </a:p>
          <a:p>
            <a:endParaRPr lang="en-US" sz="1500" dirty="0" smtClean="0"/>
          </a:p>
          <a:p>
            <a:endParaRPr lang="en-US" sz="1500" dirty="0"/>
          </a:p>
          <a:p>
            <a:endParaRPr lang="en-US" sz="1500" dirty="0"/>
          </a:p>
          <a:p>
            <a:endParaRPr lang="en-US" sz="1500" dirty="0" smtClean="0"/>
          </a:p>
          <a:p>
            <a:endParaRPr lang="en-US" sz="1500" dirty="0" smtClean="0"/>
          </a:p>
          <a:p>
            <a:pPr marL="285750" indent="-285750">
              <a:buFont typeface="Arial" panose="020B0604020202020204" pitchFamily="34" charset="0"/>
              <a:buChar char="•"/>
            </a:pPr>
            <a:r>
              <a:rPr lang="en-US" sz="1800" dirty="0" smtClean="0">
                <a:solidFill>
                  <a:srgbClr val="6F2575"/>
                </a:solidFill>
              </a:rPr>
              <a:t>for </a:t>
            </a:r>
            <a:r>
              <a:rPr lang="en-US" sz="1800" dirty="0" smtClean="0">
                <a:solidFill>
                  <a:srgbClr val="6F2575"/>
                </a:solidFill>
              </a:rPr>
              <a:t>papers, journal will assign </a:t>
            </a:r>
            <a:r>
              <a:rPr lang="en-US" sz="1800" dirty="0" smtClean="0">
                <a:solidFill>
                  <a:srgbClr val="6F2575"/>
                </a:solidFill>
              </a:rPr>
              <a:t>one</a:t>
            </a:r>
            <a:endParaRPr lang="en-US" sz="1800" dirty="0">
              <a:solidFill>
                <a:srgbClr val="6F2575"/>
              </a:solidFill>
            </a:endParaRPr>
          </a:p>
          <a:p>
            <a:pPr marL="285750" indent="-285750">
              <a:buFont typeface="Arial" panose="020B0604020202020204" pitchFamily="34" charset="0"/>
              <a:buChar char="•"/>
            </a:pPr>
            <a:endParaRPr lang="en-US" sz="1800" dirty="0" smtClean="0">
              <a:solidFill>
                <a:srgbClr val="6F2575"/>
              </a:solidFill>
            </a:endParaRPr>
          </a:p>
          <a:p>
            <a:pPr marL="285750" indent="-285750">
              <a:buFont typeface="Arial" panose="020B0604020202020204" pitchFamily="34" charset="0"/>
              <a:buChar char="•"/>
            </a:pPr>
            <a:r>
              <a:rPr lang="en-US" sz="1800" dirty="0" err="1" smtClean="0">
                <a:solidFill>
                  <a:srgbClr val="6F2575"/>
                </a:solidFill>
              </a:rPr>
              <a:t>arXiv</a:t>
            </a:r>
            <a:r>
              <a:rPr lang="en-US" sz="1800" dirty="0" smtClean="0">
                <a:solidFill>
                  <a:srgbClr val="6F2575"/>
                </a:solidFill>
              </a:rPr>
              <a:t> </a:t>
            </a:r>
            <a:r>
              <a:rPr lang="en-US" sz="1800" dirty="0" smtClean="0">
                <a:solidFill>
                  <a:srgbClr val="6F2575"/>
                </a:solidFill>
              </a:rPr>
              <a:t>links are persistent as well and link to later DOIs</a:t>
            </a:r>
            <a:endParaRPr lang="en-US" sz="1800" dirty="0">
              <a:solidFill>
                <a:srgbClr val="6F2575"/>
              </a:solidFill>
            </a:endParaRPr>
          </a:p>
        </p:txBody>
      </p:sp>
      <p:sp>
        <p:nvSpPr>
          <p:cNvPr id="3" name="Slide Number Placeholder 2"/>
          <p:cNvSpPr>
            <a:spLocks noGrp="1"/>
          </p:cNvSpPr>
          <p:nvPr>
            <p:ph type="sldNum" sz="quarter" idx="2"/>
          </p:nvPr>
        </p:nvSpPr>
        <p:spPr/>
        <p:txBody>
          <a:bodyPr/>
          <a:lstStyle/>
          <a:p>
            <a:fld id="{86CB4B4D-7CA3-9044-876B-883B54F8677D}" type="slidenum">
              <a:rPr lang="en-GB" smtClean="0"/>
              <a:t>13</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Make sure you have identifiers for everything</a:t>
            </a:r>
            <a:endParaRPr lang="en-GB" dirty="0"/>
          </a:p>
        </p:txBody>
      </p:sp>
      <p:sp>
        <p:nvSpPr>
          <p:cNvPr id="6" name="Text Placeholder 5"/>
          <p:cNvSpPr>
            <a:spLocks noGrp="1"/>
          </p:cNvSpPr>
          <p:nvPr>
            <p:ph type="body" sz="quarter" idx="16"/>
          </p:nvPr>
        </p:nvSpPr>
        <p:spPr/>
        <p:txBody>
          <a:bodyPr/>
          <a:lstStyle/>
          <a:p>
            <a:r>
              <a:rPr lang="en-US" dirty="0" smtClean="0"/>
              <a:t>From the </a:t>
            </a:r>
            <a:r>
              <a:rPr lang="en-US" dirty="0" err="1" smtClean="0"/>
              <a:t>Veni</a:t>
            </a:r>
            <a:r>
              <a:rPr lang="en-US" dirty="0" smtClean="0"/>
              <a:t> 2022 </a:t>
            </a:r>
            <a:r>
              <a:rPr lang="en-US" dirty="0"/>
              <a:t>grant template, see https://www.nwo.nl/en/calls/nwo-talent-programme-veni-science-domein-2022</a:t>
            </a:r>
            <a:endParaRPr lang="en-GB" dirty="0"/>
          </a:p>
        </p:txBody>
      </p:sp>
      <p:pic>
        <p:nvPicPr>
          <p:cNvPr id="7" name="Picture 6"/>
          <p:cNvPicPr>
            <a:picLocks noChangeAspect="1"/>
          </p:cNvPicPr>
          <p:nvPr/>
        </p:nvPicPr>
        <p:blipFill rotWithShape="1">
          <a:blip r:embed="rId2"/>
          <a:srcRect t="-2" b="40260"/>
          <a:stretch/>
        </p:blipFill>
        <p:spPr>
          <a:xfrm>
            <a:off x="238125" y="1708438"/>
            <a:ext cx="7307278" cy="1325880"/>
          </a:xfrm>
          <a:prstGeom prst="rect">
            <a:avLst/>
          </a:prstGeom>
          <a:ln>
            <a:solidFill>
              <a:srgbClr val="6F2575"/>
            </a:solidFill>
          </a:ln>
        </p:spPr>
      </p:pic>
      <p:grpSp>
        <p:nvGrpSpPr>
          <p:cNvPr id="10" name="Group 9"/>
          <p:cNvGrpSpPr/>
          <p:nvPr/>
        </p:nvGrpSpPr>
        <p:grpSpPr>
          <a:xfrm>
            <a:off x="5584641" y="3158877"/>
            <a:ext cx="3486769" cy="616083"/>
            <a:chOff x="5584641" y="3158877"/>
            <a:chExt cx="3486769" cy="616083"/>
          </a:xfrm>
        </p:grpSpPr>
        <p:pic>
          <p:nvPicPr>
            <p:cNvPr id="9" name="Picture 8"/>
            <p:cNvPicPr>
              <a:picLocks noChangeAspect="1"/>
            </p:cNvPicPr>
            <p:nvPr/>
          </p:nvPicPr>
          <p:blipFill>
            <a:blip r:embed="rId3"/>
            <a:stretch>
              <a:fillRect/>
            </a:stretch>
          </p:blipFill>
          <p:spPr>
            <a:xfrm>
              <a:off x="5584641" y="3158877"/>
              <a:ext cx="3486769" cy="616083"/>
            </a:xfrm>
            <a:prstGeom prst="rect">
              <a:avLst/>
            </a:prstGeom>
            <a:ln>
              <a:solidFill>
                <a:srgbClr val="6F2575"/>
              </a:solidFill>
            </a:ln>
          </p:spPr>
        </p:pic>
        <p:sp>
          <p:nvSpPr>
            <p:cNvPr id="8" name="Rectangle 7"/>
            <p:cNvSpPr/>
            <p:nvPr/>
          </p:nvSpPr>
          <p:spPr>
            <a:xfrm>
              <a:off x="7545403" y="3158877"/>
              <a:ext cx="1077162" cy="203999"/>
            </a:xfrm>
            <a:prstGeom prst="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Tree>
    <p:extLst>
      <p:ext uri="{BB962C8B-B14F-4D97-AF65-F5344CB8AC3E}">
        <p14:creationId xmlns:p14="http://schemas.microsoft.com/office/powerpoint/2010/main" val="2139322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Identifying you …</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sp>
        <p:nvSpPr>
          <p:cNvPr id="10" name="Text Placeholder 9"/>
          <p:cNvSpPr>
            <a:spLocks noGrp="1"/>
          </p:cNvSpPr>
          <p:nvPr>
            <p:ph type="body" sz="quarter" idx="10"/>
          </p:nvPr>
        </p:nvSpPr>
        <p:spPr/>
        <p:txBody>
          <a:bodyPr/>
          <a:lstStyle/>
          <a:p>
            <a:endParaRPr lang="en-GB"/>
          </a:p>
        </p:txBody>
      </p:sp>
      <p:sp>
        <p:nvSpPr>
          <p:cNvPr id="3" name="Slide Number Placeholder 2"/>
          <p:cNvSpPr>
            <a:spLocks noGrp="1"/>
          </p:cNvSpPr>
          <p:nvPr>
            <p:ph type="sldNum" sz="quarter" idx="2"/>
          </p:nvPr>
        </p:nvSpPr>
        <p:spPr/>
        <p:txBody>
          <a:bodyPr/>
          <a:lstStyle/>
          <a:p>
            <a:fld id="{86CB4B4D-7CA3-9044-876B-883B54F8677D}" type="slidenum">
              <a:rPr lang="en-GB" smtClean="0"/>
              <a:t>14</a:t>
            </a:fld>
            <a:endParaRPr lang="en-GB"/>
          </a:p>
        </p:txBody>
      </p:sp>
    </p:spTree>
    <p:extLst>
      <p:ext uri="{BB962C8B-B14F-4D97-AF65-F5344CB8AC3E}">
        <p14:creationId xmlns:p14="http://schemas.microsoft.com/office/powerpoint/2010/main" val="29510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14"/>
          </p:nvPr>
        </p:nvSpPr>
        <p:spPr/>
        <p:txBody>
          <a:bodyPr/>
          <a:lstStyle/>
          <a:p>
            <a:pPr marL="342900" indent="-342900">
              <a:buFont typeface="Arial" panose="020B0604020202020204" pitchFamily="34" charset="0"/>
              <a:buChar char="•"/>
            </a:pPr>
            <a:r>
              <a:rPr lang="en-US" dirty="0" smtClean="0"/>
              <a:t>helps to uniquely identify your papers</a:t>
            </a:r>
          </a:p>
          <a:p>
            <a:pPr marL="342900" indent="-342900">
              <a:buFont typeface="Arial" panose="020B0604020202020204" pitchFamily="34" charset="0"/>
              <a:buChar char="•"/>
            </a:pPr>
            <a:r>
              <a:rPr lang="en-US" dirty="0" smtClean="0"/>
              <a:t>makes sure recognition goes to the right author</a:t>
            </a:r>
          </a:p>
          <a:p>
            <a:pPr marL="342900" indent="-342900">
              <a:buFont typeface="Arial" panose="020B0604020202020204" pitchFamily="34" charset="0"/>
              <a:buChar char="•"/>
            </a:pPr>
            <a:r>
              <a:rPr lang="en-US" dirty="0" smtClean="0"/>
              <a:t>helps you build your list of publications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can act as an academic resume</a:t>
            </a:r>
          </a:p>
          <a:p>
            <a:pPr marL="342900" indent="-342900">
              <a:buFont typeface="Arial" panose="020B0604020202020204" pitchFamily="34" charset="0"/>
              <a:buChar char="•"/>
            </a:pPr>
            <a:r>
              <a:rPr lang="en-US" dirty="0" smtClean="0"/>
              <a:t>use it to login to R&amp;E services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needed for grant applications</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GB" smtClean="0"/>
              <a:t>15</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ORCID – the Open </a:t>
            </a:r>
            <a:r>
              <a:rPr lang="en-US" dirty="0" err="1" smtClean="0"/>
              <a:t>Reseacher</a:t>
            </a:r>
            <a:r>
              <a:rPr lang="en-US" dirty="0" smtClean="0"/>
              <a:t> and Contributor ID</a:t>
            </a:r>
            <a:endParaRPr lang="en-GB" dirty="0"/>
          </a:p>
        </p:txBody>
      </p:sp>
      <p:sp>
        <p:nvSpPr>
          <p:cNvPr id="11" name="Text Placeholder 10"/>
          <p:cNvSpPr>
            <a:spLocks noGrp="1"/>
          </p:cNvSpPr>
          <p:nvPr>
            <p:ph type="body" sz="quarter" idx="16"/>
          </p:nvPr>
        </p:nvSpPr>
        <p:spPr/>
        <p:txBody>
          <a:bodyPr/>
          <a:lstStyle/>
          <a:p>
            <a:r>
              <a:rPr lang="en-US" dirty="0" smtClean="0"/>
              <a:t>Go to </a:t>
            </a:r>
            <a:r>
              <a:rPr lang="en-US" dirty="0" smtClean="0">
                <a:hlinkClick r:id="rId2"/>
              </a:rPr>
              <a:t>https://orcid.org/</a:t>
            </a:r>
            <a:r>
              <a:rPr lang="en-US" dirty="0" smtClean="0"/>
              <a:t> </a:t>
            </a:r>
            <a:endParaRPr lang="en-GB" dirty="0"/>
          </a:p>
        </p:txBody>
      </p:sp>
      <p:pic>
        <p:nvPicPr>
          <p:cNvPr id="9" name="Picture 8"/>
          <p:cNvPicPr>
            <a:picLocks noChangeAspect="1"/>
          </p:cNvPicPr>
          <p:nvPr/>
        </p:nvPicPr>
        <p:blipFill>
          <a:blip r:embed="rId3"/>
          <a:stretch>
            <a:fillRect/>
          </a:stretch>
        </p:blipFill>
        <p:spPr>
          <a:xfrm>
            <a:off x="6553804" y="638235"/>
            <a:ext cx="2590196" cy="896975"/>
          </a:xfrm>
          <a:prstGeom prst="rect">
            <a:avLst/>
          </a:prstGeom>
        </p:spPr>
      </p:pic>
      <p:sp>
        <p:nvSpPr>
          <p:cNvPr id="14" name="Text Placeholder 10"/>
          <p:cNvSpPr txBox="1">
            <a:spLocks/>
          </p:cNvSpPr>
          <p:nvPr/>
        </p:nvSpPr>
        <p:spPr>
          <a:xfrm>
            <a:off x="264319" y="4436866"/>
            <a:ext cx="8669759" cy="1349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0" marR="0" indent="0" algn="l"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accent3"/>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r>
              <a:rPr lang="en-US" dirty="0" smtClean="0"/>
              <a:t>Example from NWO Roadmap 2021 Application Form, from </a:t>
            </a:r>
            <a:r>
              <a:rPr lang="en-US" dirty="0"/>
              <a:t>https://www.nwo.nl/en/calls/large-scale-research-infrastructure-lsri-national-roadmap-consortia-2021</a:t>
            </a:r>
            <a:endParaRPr lang="en-GB" dirty="0"/>
          </a:p>
        </p:txBody>
      </p:sp>
      <p:grpSp>
        <p:nvGrpSpPr>
          <p:cNvPr id="16" name="Group 15"/>
          <p:cNvGrpSpPr/>
          <p:nvPr/>
        </p:nvGrpSpPr>
        <p:grpSpPr>
          <a:xfrm>
            <a:off x="4720090" y="2083693"/>
            <a:ext cx="4305851" cy="2277963"/>
            <a:chOff x="4720090" y="2083693"/>
            <a:chExt cx="4305851" cy="2277963"/>
          </a:xfrm>
        </p:grpSpPr>
        <p:pic>
          <p:nvPicPr>
            <p:cNvPr id="13" name="Picture 12"/>
            <p:cNvPicPr>
              <a:picLocks noChangeAspect="1"/>
            </p:cNvPicPr>
            <p:nvPr/>
          </p:nvPicPr>
          <p:blipFill>
            <a:blip r:embed="rId4"/>
            <a:stretch>
              <a:fillRect/>
            </a:stretch>
          </p:blipFill>
          <p:spPr>
            <a:xfrm>
              <a:off x="4720090" y="2083693"/>
              <a:ext cx="4305851" cy="2277963"/>
            </a:xfrm>
            <a:prstGeom prst="rect">
              <a:avLst/>
            </a:prstGeom>
            <a:ln>
              <a:solidFill>
                <a:srgbClr val="E3D88B"/>
              </a:solidFill>
            </a:ln>
          </p:spPr>
        </p:pic>
        <p:sp>
          <p:nvSpPr>
            <p:cNvPr id="15" name="Rectangle 14"/>
            <p:cNvSpPr/>
            <p:nvPr/>
          </p:nvSpPr>
          <p:spPr>
            <a:xfrm>
              <a:off x="6944906" y="3030367"/>
              <a:ext cx="1178896" cy="317395"/>
            </a:xfrm>
            <a:prstGeom prst="rect">
              <a:avLst/>
            </a:prstGeom>
            <a:no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Tree>
    <p:extLst>
      <p:ext uri="{BB962C8B-B14F-4D97-AF65-F5344CB8AC3E}">
        <p14:creationId xmlns:p14="http://schemas.microsoft.com/office/powerpoint/2010/main" val="4278669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US" dirty="0" smtClean="0"/>
              <a:t>based on the ISNI format</a:t>
            </a:r>
          </a:p>
          <a:p>
            <a:pPr marL="342900" indent="-342900">
              <a:buFont typeface="Arial" panose="020B0604020202020204" pitchFamily="34" charset="0"/>
              <a:buChar char="•"/>
            </a:pPr>
            <a:endParaRPr lang="en-US" dirty="0"/>
          </a:p>
          <a:p>
            <a:r>
              <a:rPr lang="en-US" dirty="0" smtClean="0"/>
              <a:t>							orcid.org/</a:t>
            </a:r>
            <a:r>
              <a:rPr lang="en-GB" b="1" dirty="0" smtClean="0"/>
              <a:t>0000-0003-1026-6606</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can be linked automatically </a:t>
            </a:r>
            <a:br>
              <a:rPr lang="en-US" dirty="0" smtClean="0"/>
            </a:br>
            <a:r>
              <a:rPr lang="en-US" dirty="0" smtClean="0"/>
              <a:t>in journals and repositories</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GB" smtClean="0"/>
              <a:t>16</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err="1" smtClean="0"/>
              <a:t>Recognising</a:t>
            </a:r>
            <a:r>
              <a:rPr lang="en-US" dirty="0" smtClean="0"/>
              <a:t> and using ORCID with linking</a:t>
            </a:r>
            <a:endParaRPr lang="en-GB" dirty="0"/>
          </a:p>
        </p:txBody>
      </p:sp>
      <p:sp>
        <p:nvSpPr>
          <p:cNvPr id="6" name="Text Placeholder 5"/>
          <p:cNvSpPr>
            <a:spLocks noGrp="1"/>
          </p:cNvSpPr>
          <p:nvPr>
            <p:ph type="body" sz="quarter" idx="16"/>
          </p:nvPr>
        </p:nvSpPr>
        <p:spPr/>
        <p:txBody>
          <a:bodyPr/>
          <a:lstStyle/>
          <a:p>
            <a:pPr algn="r"/>
            <a:r>
              <a:rPr lang="en-GB" dirty="0">
                <a:hlinkClick r:id="rId2"/>
              </a:rPr>
              <a:t>https://</a:t>
            </a:r>
            <a:r>
              <a:rPr lang="en-GB" dirty="0" smtClean="0">
                <a:hlinkClick r:id="rId2"/>
              </a:rPr>
              <a:t>arxiv.org/help/orcid</a:t>
            </a:r>
            <a:r>
              <a:rPr lang="en-GB" dirty="0" smtClean="0"/>
              <a:t>; </a:t>
            </a:r>
            <a:r>
              <a:rPr lang="en-GB" dirty="0" smtClean="0">
                <a:hlinkClick r:id="rId3"/>
              </a:rPr>
              <a:t>https</a:t>
            </a:r>
            <a:r>
              <a:rPr lang="en-GB" dirty="0">
                <a:hlinkClick r:id="rId3"/>
              </a:rPr>
              <a:t>://</a:t>
            </a:r>
            <a:r>
              <a:rPr lang="en-GB" dirty="0" smtClean="0">
                <a:hlinkClick r:id="rId3"/>
              </a:rPr>
              <a:t>doi.org/10.5281/zenodo.7260200</a:t>
            </a:r>
            <a:endParaRPr lang="en-GB" dirty="0"/>
          </a:p>
          <a:p>
            <a:pPr algn="r"/>
            <a:endParaRPr lang="en-GB" dirty="0"/>
          </a:p>
          <a:p>
            <a:pPr algn="r"/>
            <a:endParaRPr lang="en-GB" dirty="0"/>
          </a:p>
        </p:txBody>
      </p:sp>
      <p:pic>
        <p:nvPicPr>
          <p:cNvPr id="7" name="Picture 6"/>
          <p:cNvPicPr>
            <a:picLocks noChangeAspect="1"/>
          </p:cNvPicPr>
          <p:nvPr/>
        </p:nvPicPr>
        <p:blipFill>
          <a:blip r:embed="rId4"/>
          <a:stretch>
            <a:fillRect/>
          </a:stretch>
        </p:blipFill>
        <p:spPr>
          <a:xfrm>
            <a:off x="4637168" y="2319217"/>
            <a:ext cx="4270716" cy="1885873"/>
          </a:xfrm>
          <a:prstGeom prst="rect">
            <a:avLst/>
          </a:prstGeom>
          <a:ln>
            <a:solidFill>
              <a:srgbClr val="6F2575"/>
            </a:solidFill>
          </a:ln>
        </p:spPr>
      </p:pic>
      <p:grpSp>
        <p:nvGrpSpPr>
          <p:cNvPr id="13" name="Group 12"/>
          <p:cNvGrpSpPr/>
          <p:nvPr/>
        </p:nvGrpSpPr>
        <p:grpSpPr>
          <a:xfrm>
            <a:off x="4163921" y="2614264"/>
            <a:ext cx="4612536" cy="1337860"/>
            <a:chOff x="647152" y="1433353"/>
            <a:chExt cx="7849695" cy="2276793"/>
          </a:xfrm>
        </p:grpSpPr>
        <p:pic>
          <p:nvPicPr>
            <p:cNvPr id="11" name="Picture 10"/>
            <p:cNvPicPr>
              <a:picLocks noChangeAspect="1"/>
            </p:cNvPicPr>
            <p:nvPr/>
          </p:nvPicPr>
          <p:blipFill>
            <a:blip r:embed="rId5"/>
            <a:stretch>
              <a:fillRect/>
            </a:stretch>
          </p:blipFill>
          <p:spPr>
            <a:xfrm>
              <a:off x="647152" y="1433353"/>
              <a:ext cx="7849695" cy="2276793"/>
            </a:xfrm>
            <a:prstGeom prst="rect">
              <a:avLst/>
            </a:prstGeom>
            <a:ln>
              <a:solidFill>
                <a:srgbClr val="6F2575"/>
              </a:solidFill>
            </a:ln>
          </p:spPr>
        </p:pic>
        <p:sp>
          <p:nvSpPr>
            <p:cNvPr id="12" name="Rectangle 11"/>
            <p:cNvSpPr/>
            <p:nvPr/>
          </p:nvSpPr>
          <p:spPr>
            <a:xfrm>
              <a:off x="2901898" y="2085739"/>
              <a:ext cx="362737" cy="451811"/>
            </a:xfrm>
            <a:prstGeom prst="rect">
              <a:avLst/>
            </a:prstGeom>
            <a:noFill/>
            <a:ln w="571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pic>
        <p:nvPicPr>
          <p:cNvPr id="14" name="Picture 13"/>
          <p:cNvPicPr>
            <a:picLocks noChangeAspect="1"/>
          </p:cNvPicPr>
          <p:nvPr/>
        </p:nvPicPr>
        <p:blipFill>
          <a:blip r:embed="rId6"/>
          <a:stretch>
            <a:fillRect/>
          </a:stretch>
        </p:blipFill>
        <p:spPr>
          <a:xfrm>
            <a:off x="156153" y="3079575"/>
            <a:ext cx="4328235" cy="1220295"/>
          </a:xfrm>
          <a:prstGeom prst="rect">
            <a:avLst/>
          </a:prstGeom>
          <a:ln>
            <a:solidFill>
              <a:srgbClr val="6F2575"/>
            </a:solidFill>
          </a:ln>
        </p:spPr>
      </p:pic>
    </p:spTree>
    <p:extLst>
      <p:ext uri="{BB962C8B-B14F-4D97-AF65-F5344CB8AC3E}">
        <p14:creationId xmlns:p14="http://schemas.microsoft.com/office/powerpoint/2010/main" val="3136832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Your ORCID ID is </a:t>
            </a:r>
            <a:r>
              <a:rPr lang="en-US" sz="1800" i="1" dirty="0" smtClean="0"/>
              <a:t>for life</a:t>
            </a:r>
            <a:r>
              <a:rPr lang="en-US" sz="1800" dirty="0" smtClean="0"/>
              <a:t> – not only when you’re at Nikhef</a:t>
            </a:r>
          </a:p>
          <a:p>
            <a:pPr marL="342900" indent="-342900">
              <a:buFont typeface="Arial" panose="020B0604020202020204" pitchFamily="34" charset="0"/>
              <a:buChar char="•"/>
            </a:pPr>
            <a:r>
              <a:rPr lang="en-US" sz="1800" dirty="0" smtClean="0">
                <a:solidFill>
                  <a:srgbClr val="6F2575"/>
                </a:solidFill>
              </a:rPr>
              <a:t>you can link multiple </a:t>
            </a:r>
            <a:r>
              <a:rPr lang="en-US" sz="1800" i="1" dirty="0" smtClean="0">
                <a:solidFill>
                  <a:srgbClr val="6F2575"/>
                </a:solidFill>
              </a:rPr>
              <a:t>authentication sources</a:t>
            </a:r>
            <a:r>
              <a:rPr lang="en-US" sz="1800" dirty="0" smtClean="0">
                <a:solidFill>
                  <a:srgbClr val="6F2575"/>
                </a:solidFill>
              </a:rPr>
              <a:t> to your ORCID</a:t>
            </a:r>
          </a:p>
          <a:p>
            <a:pPr marL="342900" indent="-342900">
              <a:buFont typeface="Arial" panose="020B0604020202020204" pitchFamily="34" charset="0"/>
              <a:buChar char="•"/>
            </a:pPr>
            <a:r>
              <a:rPr lang="en-US" sz="1800" dirty="0" smtClean="0">
                <a:solidFill>
                  <a:srgbClr val="6F2575"/>
                </a:solidFill>
              </a:rPr>
              <a:t>one is a username-password specific to the service</a:t>
            </a:r>
          </a:p>
          <a:p>
            <a:pPr marL="342900" indent="-342900">
              <a:buFont typeface="Arial" panose="020B0604020202020204" pitchFamily="34" charset="0"/>
              <a:buChar char="•"/>
            </a:pPr>
            <a:r>
              <a:rPr lang="en-US" sz="1800" dirty="0" smtClean="0">
                <a:solidFill>
                  <a:srgbClr val="6F2575"/>
                </a:solidFill>
              </a:rPr>
              <a:t>you can link one (or more) institutional IDs </a:t>
            </a:r>
            <a:br>
              <a:rPr lang="en-US" sz="1800" dirty="0" smtClean="0">
                <a:solidFill>
                  <a:srgbClr val="6F2575"/>
                </a:solidFill>
              </a:rPr>
            </a:br>
            <a:r>
              <a:rPr lang="en-US" sz="1800" i="1" dirty="0" smtClean="0">
                <a:solidFill>
                  <a:srgbClr val="6F2575"/>
                </a:solidFill>
              </a:rPr>
              <a:t>(but note: not all universities are functional)</a:t>
            </a:r>
          </a:p>
          <a:p>
            <a:pPr marL="342900" indent="-342900">
              <a:buFont typeface="Arial" panose="020B0604020202020204" pitchFamily="34" charset="0"/>
              <a:buChar char="•"/>
            </a:pPr>
            <a:endParaRPr lang="en-US" sz="1800" dirty="0" smtClean="0">
              <a:solidFill>
                <a:srgbClr val="6F2575"/>
              </a:solidFill>
            </a:endParaRPr>
          </a:p>
          <a:p>
            <a:pPr marL="342900" indent="-342900">
              <a:buFont typeface="Arial" panose="020B0604020202020204" pitchFamily="34" charset="0"/>
              <a:buChar char="•"/>
            </a:pPr>
            <a:endParaRPr lang="en-US" sz="1800" dirty="0" smtClean="0">
              <a:solidFill>
                <a:srgbClr val="6F2575"/>
              </a:solidFill>
            </a:endParaRPr>
          </a:p>
          <a:p>
            <a:pPr marL="342900" indent="-342900">
              <a:buFont typeface="Arial" panose="020B0604020202020204" pitchFamily="34" charset="0"/>
              <a:buChar char="•"/>
            </a:pPr>
            <a:endParaRPr lang="en-US" sz="1800" dirty="0">
              <a:solidFill>
                <a:srgbClr val="6F2575"/>
              </a:solidFill>
            </a:endParaRPr>
          </a:p>
          <a:p>
            <a:pPr marL="342900" indent="-342900">
              <a:buFont typeface="Arial" panose="020B0604020202020204" pitchFamily="34" charset="0"/>
              <a:buChar char="•"/>
            </a:pPr>
            <a:endParaRPr lang="en-US" sz="1800" dirty="0" smtClean="0">
              <a:solidFill>
                <a:srgbClr val="6F2575"/>
              </a:solidFill>
            </a:endParaRPr>
          </a:p>
          <a:p>
            <a:pPr marL="342900" indent="-342900">
              <a:buFont typeface="Arial" panose="020B0604020202020204" pitchFamily="34" charset="0"/>
              <a:buChar char="•"/>
            </a:pPr>
            <a:endParaRPr lang="en-US" sz="1800" dirty="0">
              <a:solidFill>
                <a:srgbClr val="6F2575"/>
              </a:solidFill>
            </a:endParaRPr>
          </a:p>
          <a:p>
            <a:pPr marL="342900" indent="-342900">
              <a:buFont typeface="Arial" panose="020B0604020202020204" pitchFamily="34" charset="0"/>
              <a:buChar char="•"/>
            </a:pPr>
            <a:endParaRPr lang="en-US" sz="1800" dirty="0">
              <a:solidFill>
                <a:srgbClr val="6F2575"/>
              </a:solidFill>
            </a:endParaRPr>
          </a:p>
          <a:p>
            <a:pPr marL="342900" indent="-342900">
              <a:buFont typeface="Arial" panose="020B0604020202020204" pitchFamily="34" charset="0"/>
              <a:buChar char="•"/>
            </a:pPr>
            <a:r>
              <a:rPr lang="en-US" sz="1800" dirty="0" smtClean="0">
                <a:solidFill>
                  <a:srgbClr val="6F2575"/>
                </a:solidFill>
              </a:rPr>
              <a:t>you should add </a:t>
            </a:r>
            <a:r>
              <a:rPr lang="en-US" sz="1800" i="1" dirty="0" smtClean="0">
                <a:solidFill>
                  <a:srgbClr val="6F2575"/>
                </a:solidFill>
              </a:rPr>
              <a:t>multiple email addresses</a:t>
            </a:r>
            <a:r>
              <a:rPr lang="en-US" sz="1800" dirty="0" smtClean="0">
                <a:solidFill>
                  <a:srgbClr val="6F2575"/>
                </a:solidFill>
              </a:rPr>
              <a:t> to your ORCID (also a personal one) </a:t>
            </a:r>
            <a:br>
              <a:rPr lang="en-US" sz="1800" dirty="0" smtClean="0">
                <a:solidFill>
                  <a:srgbClr val="6F2575"/>
                </a:solidFill>
              </a:rPr>
            </a:br>
            <a:r>
              <a:rPr lang="en-US" sz="1800" dirty="0" smtClean="0">
                <a:solidFill>
                  <a:srgbClr val="6F2575"/>
                </a:solidFill>
              </a:rPr>
              <a:t>– these are </a:t>
            </a:r>
            <a:r>
              <a:rPr lang="en-US" sz="1800" i="1" dirty="0" smtClean="0">
                <a:solidFill>
                  <a:srgbClr val="6F2575"/>
                </a:solidFill>
              </a:rPr>
              <a:t>not public by default!</a:t>
            </a:r>
            <a:endParaRPr lang="en-US" sz="1800" dirty="0" smtClean="0">
              <a:solidFill>
                <a:srgbClr val="6F2575"/>
              </a:solidFill>
            </a:endParaRPr>
          </a:p>
          <a:p>
            <a:pPr marL="342900" indent="-342900">
              <a:buFont typeface="Arial" panose="020B0604020202020204" pitchFamily="34" charset="0"/>
              <a:buChar char="•"/>
            </a:pP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17</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Authenticating to your ORCID</a:t>
            </a:r>
            <a:endParaRPr lang="en-GB" dirty="0"/>
          </a:p>
        </p:txBody>
      </p:sp>
      <p:pic>
        <p:nvPicPr>
          <p:cNvPr id="6" name="Picture 5"/>
          <p:cNvPicPr>
            <a:picLocks noChangeAspect="1"/>
          </p:cNvPicPr>
          <p:nvPr/>
        </p:nvPicPr>
        <p:blipFill>
          <a:blip r:embed="rId2"/>
          <a:stretch>
            <a:fillRect/>
          </a:stretch>
        </p:blipFill>
        <p:spPr>
          <a:xfrm>
            <a:off x="1155527" y="2645629"/>
            <a:ext cx="1734368" cy="1165422"/>
          </a:xfrm>
          <a:prstGeom prst="rect">
            <a:avLst/>
          </a:prstGeom>
        </p:spPr>
      </p:pic>
      <p:pic>
        <p:nvPicPr>
          <p:cNvPr id="7" name="Picture 6"/>
          <p:cNvPicPr>
            <a:picLocks noChangeAspect="1"/>
          </p:cNvPicPr>
          <p:nvPr/>
        </p:nvPicPr>
        <p:blipFill>
          <a:blip r:embed="rId3"/>
          <a:stretch>
            <a:fillRect/>
          </a:stretch>
        </p:blipFill>
        <p:spPr>
          <a:xfrm>
            <a:off x="4043008" y="2446950"/>
            <a:ext cx="4632673" cy="1562781"/>
          </a:xfrm>
          <a:prstGeom prst="rect">
            <a:avLst/>
          </a:prstGeom>
        </p:spPr>
      </p:pic>
    </p:spTree>
    <p:extLst>
      <p:ext uri="{BB962C8B-B14F-4D97-AF65-F5344CB8AC3E}">
        <p14:creationId xmlns:p14="http://schemas.microsoft.com/office/powerpoint/2010/main" val="1415233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18</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Multiple ways into your ORCID is good</a:t>
            </a:r>
            <a:endParaRPr lang="en-GB" dirty="0"/>
          </a:p>
        </p:txBody>
      </p:sp>
      <p:pic>
        <p:nvPicPr>
          <p:cNvPr id="7" name="Picture 6"/>
          <p:cNvPicPr>
            <a:picLocks noChangeAspect="1"/>
          </p:cNvPicPr>
          <p:nvPr/>
        </p:nvPicPr>
        <p:blipFill>
          <a:blip r:embed="rId2"/>
          <a:stretch>
            <a:fillRect/>
          </a:stretch>
        </p:blipFill>
        <p:spPr>
          <a:xfrm>
            <a:off x="79580" y="702803"/>
            <a:ext cx="3580683" cy="2383944"/>
          </a:xfrm>
          <a:prstGeom prst="rect">
            <a:avLst/>
          </a:prstGeom>
        </p:spPr>
      </p:pic>
      <p:pic>
        <p:nvPicPr>
          <p:cNvPr id="10" name="Picture 9"/>
          <p:cNvPicPr>
            <a:picLocks noChangeAspect="1"/>
          </p:cNvPicPr>
          <p:nvPr/>
        </p:nvPicPr>
        <p:blipFill>
          <a:blip r:embed="rId3"/>
          <a:stretch>
            <a:fillRect/>
          </a:stretch>
        </p:blipFill>
        <p:spPr>
          <a:xfrm>
            <a:off x="4111021" y="989274"/>
            <a:ext cx="3690216" cy="3618047"/>
          </a:xfrm>
          <a:prstGeom prst="rect">
            <a:avLst/>
          </a:prstGeom>
        </p:spPr>
      </p:pic>
    </p:spTree>
    <p:extLst>
      <p:ext uri="{BB962C8B-B14F-4D97-AF65-F5344CB8AC3E}">
        <p14:creationId xmlns:p14="http://schemas.microsoft.com/office/powerpoint/2010/main" val="2369351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19</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endParaRPr lang="en-GB"/>
          </a:p>
        </p:txBody>
      </p:sp>
      <p:pic>
        <p:nvPicPr>
          <p:cNvPr id="6" name="Picture 5"/>
          <p:cNvPicPr>
            <a:picLocks noChangeAspect="1"/>
          </p:cNvPicPr>
          <p:nvPr/>
        </p:nvPicPr>
        <p:blipFill>
          <a:blip r:embed="rId2"/>
          <a:stretch>
            <a:fillRect/>
          </a:stretch>
        </p:blipFill>
        <p:spPr>
          <a:xfrm>
            <a:off x="238125" y="874247"/>
            <a:ext cx="8667750" cy="3325826"/>
          </a:xfrm>
          <a:prstGeom prst="rect">
            <a:avLst/>
          </a:prstGeom>
        </p:spPr>
      </p:pic>
    </p:spTree>
    <p:extLst>
      <p:ext uri="{BB962C8B-B14F-4D97-AF65-F5344CB8AC3E}">
        <p14:creationId xmlns:p14="http://schemas.microsoft.com/office/powerpoint/2010/main" val="276357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a:xfrm>
            <a:off x="238125" y="1322479"/>
            <a:ext cx="8669759" cy="3018350"/>
          </a:xfrm>
        </p:spPr>
        <p:txBody>
          <a:bodyPr/>
          <a:lstStyle/>
          <a:p>
            <a:pPr marL="339725" indent="-339725">
              <a:spcAft>
                <a:spcPts val="600"/>
              </a:spcAft>
              <a:buFont typeface="Arial" panose="020B0604020202020204" pitchFamily="34" charset="0"/>
              <a:buChar char="•"/>
              <a:tabLst>
                <a:tab pos="460375" algn="l"/>
              </a:tabLst>
            </a:pPr>
            <a:r>
              <a:rPr lang="en-US" sz="1600" dirty="0" smtClean="0"/>
              <a:t>Know </a:t>
            </a:r>
            <a:r>
              <a:rPr lang="en-US" sz="1600" dirty="0"/>
              <a:t>common persistent identifier schemes; </a:t>
            </a:r>
            <a:r>
              <a:rPr lang="en-US" sz="1600" dirty="0" smtClean="0"/>
              <a:t>such as DOI</a:t>
            </a:r>
            <a:r>
              <a:rPr lang="en-US" sz="1600" dirty="0"/>
              <a:t>, </a:t>
            </a:r>
            <a:r>
              <a:rPr lang="en-US" sz="1600" dirty="0" smtClean="0"/>
              <a:t>hndl.net </a:t>
            </a:r>
            <a:r>
              <a:rPr lang="en-US" sz="1600" dirty="0"/>
              <a:t>and </a:t>
            </a:r>
            <a:r>
              <a:rPr lang="en-US" sz="1600" dirty="0" smtClean="0"/>
              <a:t>ORCID</a:t>
            </a:r>
            <a:endParaRPr lang="en-US" sz="1600" dirty="0"/>
          </a:p>
          <a:p>
            <a:pPr marL="339725" indent="-339725">
              <a:spcAft>
                <a:spcPts val="600"/>
              </a:spcAft>
              <a:buFont typeface="Arial" panose="020B0604020202020204" pitchFamily="34" charset="0"/>
              <a:buChar char="•"/>
              <a:tabLst>
                <a:tab pos="460375" algn="l"/>
              </a:tabLst>
            </a:pPr>
            <a:r>
              <a:rPr lang="en-US" sz="1600" dirty="0" smtClean="0"/>
              <a:t>Possess </a:t>
            </a:r>
            <a:r>
              <a:rPr lang="en-US" sz="1600" dirty="0"/>
              <a:t>an ORCID identifier and </a:t>
            </a:r>
            <a:r>
              <a:rPr lang="en-US" sz="1600" dirty="0" smtClean="0"/>
              <a:t/>
            </a:r>
            <a:br>
              <a:rPr lang="en-US" sz="1600" dirty="0" smtClean="0"/>
            </a:br>
            <a:r>
              <a:rPr lang="en-US" sz="1600" dirty="0" smtClean="0"/>
              <a:t>know </a:t>
            </a:r>
            <a:r>
              <a:rPr lang="en-US" sz="1600" dirty="0"/>
              <a:t>how to update basic information in their ORCID </a:t>
            </a:r>
            <a:r>
              <a:rPr lang="en-US" sz="1600" dirty="0" smtClean="0"/>
              <a:t>record</a:t>
            </a:r>
            <a:endParaRPr lang="en-US" sz="1600" dirty="0"/>
          </a:p>
          <a:p>
            <a:pPr marL="339725" indent="-339725">
              <a:spcAft>
                <a:spcPts val="600"/>
              </a:spcAft>
              <a:buFont typeface="Arial" panose="020B0604020202020204" pitchFamily="34" charset="0"/>
              <a:buChar char="•"/>
              <a:tabLst>
                <a:tab pos="460375" algn="l"/>
              </a:tabLst>
            </a:pPr>
            <a:r>
              <a:rPr lang="en-US" sz="1600" dirty="0" smtClean="0"/>
              <a:t>Know </a:t>
            </a:r>
            <a:r>
              <a:rPr lang="en-US" sz="1600" dirty="0"/>
              <a:t>the importance of applying licenses to data and software for </a:t>
            </a:r>
            <a:r>
              <a:rPr lang="en-US" sz="1600" dirty="0" smtClean="0"/>
              <a:t>re-usability</a:t>
            </a:r>
            <a:endParaRPr lang="en-US" sz="1600" dirty="0"/>
          </a:p>
          <a:p>
            <a:pPr marL="339725" indent="-339725">
              <a:spcAft>
                <a:spcPts val="600"/>
              </a:spcAft>
              <a:buFont typeface="Arial" panose="020B0604020202020204" pitchFamily="34" charset="0"/>
              <a:buChar char="•"/>
              <a:tabLst>
                <a:tab pos="460375" algn="l"/>
              </a:tabLst>
            </a:pPr>
            <a:r>
              <a:rPr lang="en-US" sz="1600" dirty="0" smtClean="0"/>
              <a:t>Know </a:t>
            </a:r>
            <a:r>
              <a:rPr lang="en-US" sz="1600" dirty="0"/>
              <a:t>the basic licenses for data and software, and </a:t>
            </a:r>
            <a:r>
              <a:rPr lang="en-US" sz="1600" dirty="0" smtClean="0"/>
              <a:t/>
            </a:r>
            <a:br>
              <a:rPr lang="en-US" sz="1600" dirty="0" smtClean="0"/>
            </a:br>
            <a:r>
              <a:rPr lang="en-US" sz="1600" dirty="0" smtClean="0"/>
              <a:t>know where </a:t>
            </a:r>
            <a:r>
              <a:rPr lang="en-US" sz="1600" dirty="0"/>
              <a:t>to find guidance on license </a:t>
            </a:r>
            <a:r>
              <a:rPr lang="en-US" sz="1600" dirty="0" smtClean="0"/>
              <a:t>application, </a:t>
            </a:r>
            <a:br>
              <a:rPr lang="en-US" sz="1600" dirty="0" smtClean="0"/>
            </a:br>
            <a:r>
              <a:rPr lang="en-US" sz="1600" dirty="0" smtClean="0"/>
              <a:t>and </a:t>
            </a:r>
            <a:r>
              <a:rPr lang="en-US" sz="1600" dirty="0"/>
              <a:t>the main differences between </a:t>
            </a:r>
            <a:r>
              <a:rPr lang="en-US" sz="1600" dirty="0" smtClean="0"/>
              <a:t>licenses</a:t>
            </a:r>
            <a:endParaRPr lang="en-US" sz="1600" dirty="0"/>
          </a:p>
          <a:p>
            <a:pPr marL="339725" indent="-339725">
              <a:spcAft>
                <a:spcPts val="600"/>
              </a:spcAft>
              <a:buFont typeface="Arial" panose="020B0604020202020204" pitchFamily="34" charset="0"/>
              <a:buChar char="•"/>
              <a:tabLst>
                <a:tab pos="460375" algn="l"/>
              </a:tabLst>
            </a:pPr>
            <a:r>
              <a:rPr lang="en-US" sz="1600" dirty="0" smtClean="0"/>
              <a:t>Know </a:t>
            </a:r>
            <a:r>
              <a:rPr lang="en-US" sz="1600" dirty="0"/>
              <a:t>the basic outline of a data management </a:t>
            </a:r>
            <a:r>
              <a:rPr lang="en-US" sz="1600" dirty="0" smtClean="0"/>
              <a:t>plan</a:t>
            </a:r>
            <a:endParaRPr lang="en-US" sz="1600" dirty="0"/>
          </a:p>
          <a:p>
            <a:pPr marL="339725" indent="-339725">
              <a:spcAft>
                <a:spcPts val="600"/>
              </a:spcAft>
              <a:buFont typeface="Arial" panose="020B0604020202020204" pitchFamily="34" charset="0"/>
              <a:buChar char="•"/>
              <a:tabLst>
                <a:tab pos="460375" algn="l"/>
              </a:tabLst>
            </a:pPr>
            <a:r>
              <a:rPr lang="en-US" sz="1600" dirty="0" smtClean="0"/>
              <a:t>Know </a:t>
            </a:r>
            <a:r>
              <a:rPr lang="en-US" sz="1600" dirty="0"/>
              <a:t>how to fill in a mock data management plan </a:t>
            </a:r>
            <a:r>
              <a:rPr lang="en-US" sz="1600" dirty="0" smtClean="0"/>
              <a:t>using </a:t>
            </a:r>
            <a:r>
              <a:rPr lang="en-US" sz="1600" dirty="0"/>
              <a:t>the on-line </a:t>
            </a:r>
            <a:r>
              <a:rPr lang="en-US" sz="1600" dirty="0" smtClean="0"/>
              <a:t>tools</a:t>
            </a:r>
            <a:endParaRPr lang="en-US" sz="1600" dirty="0"/>
          </a:p>
          <a:p>
            <a:pPr marL="339725" indent="-339725">
              <a:spcAft>
                <a:spcPts val="600"/>
              </a:spcAft>
              <a:buFont typeface="Arial" panose="020B0604020202020204" pitchFamily="34" charset="0"/>
              <a:buChar char="•"/>
              <a:tabLst>
                <a:tab pos="460375" algn="l"/>
              </a:tabLst>
            </a:pPr>
            <a:endParaRPr lang="en-US" sz="1600" dirty="0"/>
          </a:p>
        </p:txBody>
      </p:sp>
      <p:sp>
        <p:nvSpPr>
          <p:cNvPr id="6" name="Text Placeholder 5"/>
          <p:cNvSpPr>
            <a:spLocks noGrp="1"/>
          </p:cNvSpPr>
          <p:nvPr>
            <p:ph type="body" sz="quarter" idx="15"/>
          </p:nvPr>
        </p:nvSpPr>
        <p:spPr>
          <a:xfrm>
            <a:off x="238125" y="238125"/>
            <a:ext cx="8667750" cy="430887"/>
          </a:xfrm>
        </p:spPr>
        <p:txBody>
          <a:bodyPr/>
          <a:lstStyle/>
          <a:p>
            <a:r>
              <a:rPr lang="en-US" sz="2800" dirty="0" smtClean="0"/>
              <a:t>Objectives for this ‘data and software’ session</a:t>
            </a:r>
            <a:endParaRPr lang="en-US" sz="2800" dirty="0"/>
          </a:p>
        </p:txBody>
      </p:sp>
      <p:sp>
        <p:nvSpPr>
          <p:cNvPr id="2" name="Footer Placeholder 1"/>
          <p:cNvSpPr>
            <a:spLocks noGrp="1"/>
          </p:cNvSpPr>
          <p:nvPr>
            <p:ph type="ftr" sz="quarter" idx="3"/>
          </p:nvPr>
        </p:nvSpPr>
        <p:spPr/>
        <p:txBody>
          <a:bodyPr/>
          <a:lstStyle/>
          <a:p>
            <a:r>
              <a:rPr lang="en-US" smtClean="0"/>
              <a:t>When your data becomes part of something bigger</a:t>
            </a:r>
            <a:endParaRPr lang="nl-NL" dirty="0"/>
          </a:p>
        </p:txBody>
      </p:sp>
      <p:sp>
        <p:nvSpPr>
          <p:cNvPr id="3" name="Slide Number Placeholder 2"/>
          <p:cNvSpPr>
            <a:spLocks noGrp="1"/>
          </p:cNvSpPr>
          <p:nvPr>
            <p:ph type="sldNum" sz="quarter" idx="2"/>
          </p:nvPr>
        </p:nvSpPr>
        <p:spPr/>
        <p:txBody>
          <a:bodyPr/>
          <a:lstStyle/>
          <a:p>
            <a:fld id="{86CB4B4D-7CA3-9044-876B-883B54F8677D}" type="slidenum">
              <a:rPr lang="en-GB" smtClean="0"/>
              <a:t>2</a:t>
            </a:fld>
            <a:endParaRPr lang="en-GB"/>
          </a:p>
        </p:txBody>
      </p:sp>
    </p:spTree>
    <p:extLst>
      <p:ext uri="{BB962C8B-B14F-4D97-AF65-F5344CB8AC3E}">
        <p14:creationId xmlns:p14="http://schemas.microsoft.com/office/powerpoint/2010/main" val="4239155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Import from Scopus and commercial publishers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logging in to </a:t>
            </a:r>
            <a:r>
              <a:rPr lang="en-US" dirty="0" err="1" smtClean="0"/>
              <a:t>Zenodo</a:t>
            </a:r>
            <a:r>
              <a:rPr lang="en-US" dirty="0" smtClean="0"/>
              <a:t> with your ORCID</a:t>
            </a:r>
          </a:p>
          <a:p>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20</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Linking your publications to ORCID</a:t>
            </a:r>
            <a:endParaRPr lang="en-GB" dirty="0"/>
          </a:p>
        </p:txBody>
      </p:sp>
      <p:pic>
        <p:nvPicPr>
          <p:cNvPr id="6" name="Picture 5"/>
          <p:cNvPicPr>
            <a:picLocks noChangeAspect="1"/>
          </p:cNvPicPr>
          <p:nvPr/>
        </p:nvPicPr>
        <p:blipFill>
          <a:blip r:embed="rId2"/>
          <a:stretch>
            <a:fillRect/>
          </a:stretch>
        </p:blipFill>
        <p:spPr>
          <a:xfrm>
            <a:off x="1283233" y="1338556"/>
            <a:ext cx="5642945" cy="2373962"/>
          </a:xfrm>
          <a:prstGeom prst="rect">
            <a:avLst/>
          </a:prstGeom>
        </p:spPr>
      </p:pic>
    </p:spTree>
    <p:extLst>
      <p:ext uri="{BB962C8B-B14F-4D97-AF65-F5344CB8AC3E}">
        <p14:creationId xmlns:p14="http://schemas.microsoft.com/office/powerpoint/2010/main" val="457617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967797"/>
            <a:ext cx="3396423" cy="627844"/>
          </a:xfrm>
        </p:spPr>
        <p:txBody>
          <a:bodyPr/>
          <a:lstStyle/>
          <a:p>
            <a:r>
              <a:rPr lang="en-US" dirty="0" smtClean="0"/>
              <a:t>You do get a notice, like this:</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21</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Some agencies can </a:t>
            </a:r>
            <a:r>
              <a:rPr lang="en-US" i="1" dirty="0" smtClean="0"/>
              <a:t>update</a:t>
            </a:r>
            <a:r>
              <a:rPr lang="en-US" dirty="0" smtClean="0"/>
              <a:t> your record for you</a:t>
            </a:r>
            <a:endParaRPr lang="en-GB" dirty="0"/>
          </a:p>
        </p:txBody>
      </p:sp>
      <p:pic>
        <p:nvPicPr>
          <p:cNvPr id="6" name="Picture 5"/>
          <p:cNvPicPr>
            <a:picLocks noChangeAspect="1"/>
          </p:cNvPicPr>
          <p:nvPr/>
        </p:nvPicPr>
        <p:blipFill>
          <a:blip r:embed="rId2"/>
          <a:stretch>
            <a:fillRect/>
          </a:stretch>
        </p:blipFill>
        <p:spPr>
          <a:xfrm>
            <a:off x="3741224" y="841763"/>
            <a:ext cx="2644729" cy="3453611"/>
          </a:xfrm>
          <a:prstGeom prst="rect">
            <a:avLst/>
          </a:prstGeom>
        </p:spPr>
      </p:pic>
    </p:spTree>
    <p:extLst>
      <p:ext uri="{BB962C8B-B14F-4D97-AF65-F5344CB8AC3E}">
        <p14:creationId xmlns:p14="http://schemas.microsoft.com/office/powerpoint/2010/main" val="1050890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22</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Now go over to orcid.org, and …</a:t>
            </a:r>
            <a:endParaRPr lang="en-GB" dirty="0"/>
          </a:p>
        </p:txBody>
      </p:sp>
      <p:pic>
        <p:nvPicPr>
          <p:cNvPr id="6" name="Picture 5"/>
          <p:cNvPicPr>
            <a:picLocks noChangeAspect="1"/>
          </p:cNvPicPr>
          <p:nvPr/>
        </p:nvPicPr>
        <p:blipFill>
          <a:blip r:embed="rId2"/>
          <a:stretch>
            <a:fillRect/>
          </a:stretch>
        </p:blipFill>
        <p:spPr>
          <a:xfrm>
            <a:off x="1129553" y="770278"/>
            <a:ext cx="6867772" cy="3655725"/>
          </a:xfrm>
          <a:prstGeom prst="rect">
            <a:avLst/>
          </a:prstGeom>
        </p:spPr>
      </p:pic>
    </p:spTree>
    <p:extLst>
      <p:ext uri="{BB962C8B-B14F-4D97-AF65-F5344CB8AC3E}">
        <p14:creationId xmlns:p14="http://schemas.microsoft.com/office/powerpoint/2010/main" val="1169166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23</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a:xfrm>
            <a:off x="238124" y="238125"/>
            <a:ext cx="8905875" cy="800219"/>
          </a:xfrm>
        </p:spPr>
        <p:txBody>
          <a:bodyPr/>
          <a:lstStyle/>
          <a:p>
            <a:r>
              <a:rPr lang="en-US" dirty="0" smtClean="0"/>
              <a:t>And sign up for </a:t>
            </a:r>
            <a:r>
              <a:rPr lang="en-US" dirty="0" err="1" smtClean="0"/>
              <a:t>Zenodo</a:t>
            </a:r>
            <a:r>
              <a:rPr lang="en-US" dirty="0" smtClean="0"/>
              <a:t> with ORCID or </a:t>
            </a:r>
            <a:r>
              <a:rPr lang="en-US" dirty="0" err="1" smtClean="0"/>
              <a:t>github</a:t>
            </a:r>
            <a:r>
              <a:rPr lang="en-US" dirty="0" smtClean="0"/>
              <a:t> (or password)</a:t>
            </a:r>
            <a:endParaRPr lang="en-GB" dirty="0"/>
          </a:p>
        </p:txBody>
      </p:sp>
      <p:pic>
        <p:nvPicPr>
          <p:cNvPr id="6" name="Picture 5"/>
          <p:cNvPicPr>
            <a:picLocks noChangeAspect="1"/>
          </p:cNvPicPr>
          <p:nvPr/>
        </p:nvPicPr>
        <p:blipFill>
          <a:blip r:embed="rId2"/>
          <a:stretch>
            <a:fillRect/>
          </a:stretch>
        </p:blipFill>
        <p:spPr>
          <a:xfrm>
            <a:off x="1843914" y="740936"/>
            <a:ext cx="5456172" cy="3763684"/>
          </a:xfrm>
          <a:prstGeom prst="rect">
            <a:avLst/>
          </a:prstGeom>
        </p:spPr>
      </p:pic>
    </p:spTree>
    <p:extLst>
      <p:ext uri="{BB962C8B-B14F-4D97-AF65-F5344CB8AC3E}">
        <p14:creationId xmlns:p14="http://schemas.microsoft.com/office/powerpoint/2010/main" val="2199887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941312" y="1239474"/>
            <a:ext cx="4120971" cy="2712650"/>
          </a:xfrm>
          <a:prstGeom prst="rect">
            <a:avLst/>
          </a:prstGeom>
        </p:spPr>
      </p:pic>
      <p:sp>
        <p:nvSpPr>
          <p:cNvPr id="2" name="Text Placeholder 1"/>
          <p:cNvSpPr>
            <a:spLocks noGrp="1"/>
          </p:cNvSpPr>
          <p:nvPr>
            <p:ph type="body" sz="half" idx="14"/>
          </p:nvPr>
        </p:nvSpPr>
        <p:spPr>
          <a:xfrm>
            <a:off x="238125" y="892114"/>
            <a:ext cx="7778115" cy="3148195"/>
          </a:xfrm>
        </p:spPr>
        <p:txBody>
          <a:bodyPr/>
          <a:lstStyle/>
          <a:p>
            <a:r>
              <a:rPr lang="en-GB" sz="1800" b="1" dirty="0" smtClean="0"/>
              <a:t>A personal </a:t>
            </a:r>
            <a:r>
              <a:rPr lang="en-GB" sz="1800" b="1" dirty="0" err="1" smtClean="0"/>
              <a:t>github</a:t>
            </a:r>
            <a:r>
              <a:rPr lang="en-GB" sz="1800" b="1" dirty="0" smtClean="0"/>
              <a:t> repository is not a persistent identifier either</a:t>
            </a:r>
          </a:p>
          <a:p>
            <a:endParaRPr lang="en-GB" sz="1800" dirty="0" smtClean="0"/>
          </a:p>
          <a:p>
            <a:pPr marL="342900" indent="-342900">
              <a:buFont typeface="Arial" panose="020B0604020202020204" pitchFamily="34" charset="0"/>
              <a:buChar char="•"/>
            </a:pPr>
            <a:r>
              <a:rPr lang="en-GB" sz="1800" dirty="0" smtClean="0">
                <a:solidFill>
                  <a:srgbClr val="6F2575"/>
                </a:solidFill>
              </a:rPr>
              <a:t>it is good for FOSS and collaboration,</a:t>
            </a:r>
            <a:br>
              <a:rPr lang="en-GB" sz="1800" dirty="0" smtClean="0">
                <a:solidFill>
                  <a:srgbClr val="6F2575"/>
                </a:solidFill>
              </a:rPr>
            </a:br>
            <a:r>
              <a:rPr lang="en-GB" sz="1800" dirty="0" smtClean="0">
                <a:solidFill>
                  <a:srgbClr val="6F2575"/>
                </a:solidFill>
              </a:rPr>
              <a:t>but it is not a publication … </a:t>
            </a:r>
            <a:r>
              <a:rPr lang="en-GB" sz="1800" i="1" dirty="0" smtClean="0">
                <a:solidFill>
                  <a:srgbClr val="6F2575"/>
                </a:solidFill>
              </a:rPr>
              <a:t>yet</a:t>
            </a:r>
            <a:endParaRPr lang="en-GB" sz="1800" dirty="0" smtClean="0">
              <a:solidFill>
                <a:srgbClr val="6F2575"/>
              </a:solidFill>
            </a:endParaRPr>
          </a:p>
          <a:p>
            <a:pPr marL="342900" indent="-342900">
              <a:buFont typeface="Arial" panose="020B0604020202020204" pitchFamily="34" charset="0"/>
              <a:buChar char="•"/>
            </a:pPr>
            <a:endParaRPr lang="en-GB" sz="1800" i="1" dirty="0">
              <a:solidFill>
                <a:srgbClr val="6F2575"/>
              </a:solidFill>
            </a:endParaRPr>
          </a:p>
          <a:p>
            <a:pPr marL="342900" indent="-342900">
              <a:buFont typeface="Arial" panose="020B0604020202020204" pitchFamily="34" charset="0"/>
              <a:buChar char="•"/>
            </a:pPr>
            <a:r>
              <a:rPr lang="en-GB" sz="1800" dirty="0" smtClean="0">
                <a:solidFill>
                  <a:srgbClr val="6F2575"/>
                </a:solidFill>
              </a:rPr>
              <a:t>from </a:t>
            </a:r>
            <a:r>
              <a:rPr lang="en-GB" sz="1800" dirty="0" err="1" smtClean="0">
                <a:solidFill>
                  <a:srgbClr val="6F2575"/>
                </a:solidFill>
              </a:rPr>
              <a:t>Zenodo</a:t>
            </a:r>
            <a:r>
              <a:rPr lang="en-GB" sz="1800" dirty="0" smtClean="0">
                <a:solidFill>
                  <a:srgbClr val="6F2575"/>
                </a:solidFill>
              </a:rPr>
              <a:t>, link your </a:t>
            </a:r>
            <a:r>
              <a:rPr lang="en-GB" sz="1800" dirty="0" err="1" smtClean="0">
                <a:solidFill>
                  <a:srgbClr val="6F2575"/>
                </a:solidFill>
              </a:rPr>
              <a:t>github</a:t>
            </a:r>
            <a:r>
              <a:rPr lang="en-GB" sz="1800" dirty="0" smtClean="0">
                <a:solidFill>
                  <a:srgbClr val="6F2575"/>
                </a:solidFill>
              </a:rPr>
              <a:t> account</a:t>
            </a:r>
          </a:p>
          <a:p>
            <a:pPr marL="342900" indent="-342900">
              <a:buFont typeface="Arial" panose="020B0604020202020204" pitchFamily="34" charset="0"/>
              <a:buChar char="•"/>
            </a:pPr>
            <a:r>
              <a:rPr lang="en-GB" sz="1800" dirty="0" smtClean="0">
                <a:solidFill>
                  <a:srgbClr val="6F2575"/>
                </a:solidFill>
              </a:rPr>
              <a:t>in </a:t>
            </a:r>
            <a:r>
              <a:rPr lang="en-GB" sz="1800" dirty="0" err="1" smtClean="0">
                <a:solidFill>
                  <a:srgbClr val="6F2575"/>
                </a:solidFill>
              </a:rPr>
              <a:t>Zedono</a:t>
            </a:r>
            <a:r>
              <a:rPr lang="en-GB" sz="1800" dirty="0" smtClean="0">
                <a:solidFill>
                  <a:srgbClr val="6F2575"/>
                </a:solidFill>
              </a:rPr>
              <a:t> select your repository</a:t>
            </a:r>
          </a:p>
          <a:p>
            <a:pPr marL="342900" indent="-342900">
              <a:buFont typeface="Arial" panose="020B0604020202020204" pitchFamily="34" charset="0"/>
              <a:buChar char="•"/>
            </a:pPr>
            <a:r>
              <a:rPr lang="en-GB" sz="1800" dirty="0" smtClean="0">
                <a:solidFill>
                  <a:srgbClr val="6F2575"/>
                </a:solidFill>
              </a:rPr>
              <a:t>in </a:t>
            </a:r>
            <a:r>
              <a:rPr lang="en-GB" sz="1800" dirty="0" err="1" smtClean="0">
                <a:solidFill>
                  <a:srgbClr val="6F2575"/>
                </a:solidFill>
              </a:rPr>
              <a:t>Github</a:t>
            </a:r>
            <a:r>
              <a:rPr lang="en-GB" sz="1800" dirty="0" smtClean="0">
                <a:solidFill>
                  <a:srgbClr val="6F2575"/>
                </a:solidFill>
              </a:rPr>
              <a:t>, make a </a:t>
            </a:r>
            <a:r>
              <a:rPr lang="en-GB" sz="1800" i="1" dirty="0" smtClean="0">
                <a:solidFill>
                  <a:srgbClr val="6F2575"/>
                </a:solidFill>
              </a:rPr>
              <a:t>release</a:t>
            </a:r>
            <a:endParaRPr lang="en-GB" sz="1800" dirty="0" smtClean="0">
              <a:solidFill>
                <a:srgbClr val="6F2575"/>
              </a:solidFill>
            </a:endParaRPr>
          </a:p>
          <a:p>
            <a:r>
              <a:rPr lang="en-GB" sz="1800" dirty="0" smtClean="0">
                <a:solidFill>
                  <a:srgbClr val="6F2575"/>
                </a:solidFill>
              </a:rPr>
              <a:t>this will be automatically uploaded into </a:t>
            </a:r>
            <a:br>
              <a:rPr lang="en-GB" sz="1800" dirty="0" smtClean="0">
                <a:solidFill>
                  <a:srgbClr val="6F2575"/>
                </a:solidFill>
              </a:rPr>
            </a:br>
            <a:r>
              <a:rPr lang="en-GB" sz="1800" dirty="0" err="1" smtClean="0">
                <a:solidFill>
                  <a:srgbClr val="6F2575"/>
                </a:solidFill>
              </a:rPr>
              <a:t>Zenodo</a:t>
            </a:r>
            <a:r>
              <a:rPr lang="en-GB" sz="1800" dirty="0" smtClean="0">
                <a:solidFill>
                  <a:srgbClr val="6F2575"/>
                </a:solidFill>
              </a:rPr>
              <a:t> – and you have persistent DOIs for all versions</a:t>
            </a:r>
          </a:p>
          <a:p>
            <a:endParaRPr lang="en-GB" sz="1800" dirty="0" smtClean="0">
              <a:solidFill>
                <a:srgbClr val="6F2575"/>
              </a:solidFill>
            </a:endParaRPr>
          </a:p>
          <a:p>
            <a:r>
              <a:rPr lang="en-GB" sz="1800" dirty="0" smtClean="0">
                <a:solidFill>
                  <a:schemeClr val="bg1"/>
                </a:solidFill>
              </a:rPr>
              <a:t>specifically useful for research software and your reproduction package</a:t>
            </a:r>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24</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But what about PID and software?</a:t>
            </a:r>
            <a:endParaRPr lang="en-GB" dirty="0"/>
          </a:p>
        </p:txBody>
      </p:sp>
      <p:sp>
        <p:nvSpPr>
          <p:cNvPr id="6" name="Text Placeholder 5"/>
          <p:cNvSpPr>
            <a:spLocks noGrp="1"/>
          </p:cNvSpPr>
          <p:nvPr>
            <p:ph type="body" sz="quarter" idx="16"/>
          </p:nvPr>
        </p:nvSpPr>
        <p:spPr/>
        <p:txBody>
          <a:bodyPr/>
          <a:lstStyle/>
          <a:p>
            <a:r>
              <a:rPr lang="en-GB" dirty="0">
                <a:hlinkClick r:id="rId3"/>
              </a:rPr>
              <a:t>https://zenodo.org/account/settings/github</a:t>
            </a:r>
            <a:r>
              <a:rPr lang="en-GB" dirty="0" smtClean="0">
                <a:hlinkClick r:id="rId3"/>
              </a:rPr>
              <a:t>/</a:t>
            </a:r>
            <a:r>
              <a:rPr lang="en-GB" dirty="0"/>
              <a:t> and </a:t>
            </a:r>
            <a:r>
              <a:rPr lang="en-GB" dirty="0">
                <a:hlinkClick r:id="rId4"/>
              </a:rPr>
              <a:t>https://</a:t>
            </a:r>
            <a:r>
              <a:rPr lang="en-GB" dirty="0" smtClean="0">
                <a:hlinkClick r:id="rId4"/>
              </a:rPr>
              <a:t>docs.github.com/en/repositories/archiving-a-github-repository/referencing-and-citing-content</a:t>
            </a:r>
            <a:r>
              <a:rPr lang="en-GB" dirty="0" smtClean="0"/>
              <a:t> </a:t>
            </a:r>
            <a:endParaRPr lang="en-GB" dirty="0"/>
          </a:p>
        </p:txBody>
      </p:sp>
    </p:spTree>
    <p:extLst>
      <p:ext uri="{BB962C8B-B14F-4D97-AF65-F5344CB8AC3E}">
        <p14:creationId xmlns:p14="http://schemas.microsoft.com/office/powerpoint/2010/main" val="2596270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a:t>“We provide a sandbox environment where you can test your API integration during development. The sandbox environment is available </a:t>
            </a:r>
            <a:r>
              <a:rPr lang="en-US" dirty="0" smtClean="0"/>
              <a:t>at</a:t>
            </a:r>
          </a:p>
          <a:p>
            <a:endParaRPr lang="en-US" dirty="0"/>
          </a:p>
          <a:p>
            <a:pPr algn="ctr"/>
            <a:r>
              <a:rPr lang="en-US" b="1" dirty="0" smtClean="0">
                <a:hlinkClick r:id="rId2"/>
              </a:rPr>
              <a:t>http</a:t>
            </a:r>
            <a:r>
              <a:rPr lang="en-US" b="1" dirty="0">
                <a:hlinkClick r:id="rId2"/>
              </a:rPr>
              <a:t>://</a:t>
            </a:r>
            <a:r>
              <a:rPr lang="en-US" b="1" dirty="0" smtClean="0">
                <a:hlinkClick r:id="rId2"/>
              </a:rPr>
              <a:t>sandbox.zenodo.org</a:t>
            </a:r>
            <a:endParaRPr lang="en-US" b="1" dirty="0"/>
          </a:p>
          <a:p>
            <a:endParaRPr lang="en-US" dirty="0" smtClean="0"/>
          </a:p>
          <a:p>
            <a:r>
              <a:rPr lang="en-US" dirty="0" smtClean="0"/>
              <a:t>Please </a:t>
            </a:r>
            <a:r>
              <a:rPr lang="en-US" dirty="0"/>
              <a:t>note that the sandbox environment can be </a:t>
            </a:r>
            <a:r>
              <a:rPr lang="en-US" b="1" dirty="0"/>
              <a:t>cleaned at anytime</a:t>
            </a:r>
            <a:r>
              <a:rPr lang="en-US" dirty="0"/>
              <a:t>. Also, the sandbox environment will issue test DOIs using the 10.5072 prefix instead of </a:t>
            </a:r>
            <a:r>
              <a:rPr lang="en-US" dirty="0" err="1"/>
              <a:t>Zenodo’s</a:t>
            </a:r>
            <a:r>
              <a:rPr lang="en-US" dirty="0"/>
              <a:t> normal prefix (10.5281</a:t>
            </a:r>
            <a:r>
              <a:rPr lang="en-US" dirty="0" smtClean="0"/>
              <a:t>).”</a:t>
            </a:r>
            <a:endParaRPr lang="en-US" dirty="0"/>
          </a:p>
          <a:p>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25</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err="1" smtClean="0"/>
              <a:t>Zenodo</a:t>
            </a:r>
            <a:r>
              <a:rPr lang="en-US" dirty="0" smtClean="0"/>
              <a:t> test uploads</a:t>
            </a:r>
            <a:endParaRPr lang="en-GB" dirty="0"/>
          </a:p>
        </p:txBody>
      </p:sp>
      <p:sp>
        <p:nvSpPr>
          <p:cNvPr id="7" name="Text Placeholder 6"/>
          <p:cNvSpPr>
            <a:spLocks noGrp="1"/>
          </p:cNvSpPr>
          <p:nvPr>
            <p:ph type="body" sz="quarter" idx="16"/>
          </p:nvPr>
        </p:nvSpPr>
        <p:spPr/>
        <p:txBody>
          <a:bodyPr/>
          <a:lstStyle/>
          <a:p>
            <a:r>
              <a:rPr lang="en-GB" dirty="0"/>
              <a:t>https://developers.zenodo.org/#quickstart-upload</a:t>
            </a:r>
          </a:p>
        </p:txBody>
      </p:sp>
    </p:spTree>
    <p:extLst>
      <p:ext uri="{BB962C8B-B14F-4D97-AF65-F5344CB8AC3E}">
        <p14:creationId xmlns:p14="http://schemas.microsoft.com/office/powerpoint/2010/main" val="280082306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Software Re-use</a:t>
            </a:r>
            <a:endParaRPr lang="en-GB" dirty="0"/>
          </a:p>
        </p:txBody>
      </p:sp>
      <p:sp>
        <p:nvSpPr>
          <p:cNvPr id="3" name="Text Placeholder 2"/>
          <p:cNvSpPr>
            <a:spLocks noGrp="1"/>
          </p:cNvSpPr>
          <p:nvPr>
            <p:ph type="body" sz="quarter" idx="10"/>
          </p:nvPr>
        </p:nvSpPr>
        <p:spPr>
          <a:xfrm>
            <a:off x="2864112" y="2022475"/>
            <a:ext cx="5651238" cy="914400"/>
          </a:xfrm>
        </p:spPr>
        <p:txBody>
          <a:bodyPr/>
          <a:lstStyle/>
          <a:p>
            <a:r>
              <a:rPr lang="en-US" dirty="0" smtClean="0"/>
              <a:t>Licensing and open source</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sp>
        <p:nvSpPr>
          <p:cNvPr id="5" name="Slide Number Placeholder 4"/>
          <p:cNvSpPr>
            <a:spLocks noGrp="1"/>
          </p:cNvSpPr>
          <p:nvPr>
            <p:ph type="sldNum" sz="quarter" idx="2"/>
          </p:nvPr>
        </p:nvSpPr>
        <p:spPr/>
        <p:txBody>
          <a:bodyPr/>
          <a:lstStyle/>
          <a:p>
            <a:fld id="{86CB4B4D-7CA3-9044-876B-883B54F8677D}" type="slidenum">
              <a:rPr lang="en-GB" smtClean="0"/>
              <a:t>26</a:t>
            </a:fld>
            <a:endParaRPr lang="en-GB" dirty="0"/>
          </a:p>
        </p:txBody>
      </p:sp>
    </p:spTree>
    <p:extLst>
      <p:ext uri="{BB962C8B-B14F-4D97-AF65-F5344CB8AC3E}">
        <p14:creationId xmlns:p14="http://schemas.microsoft.com/office/powerpoint/2010/main" val="144411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319" y="3843509"/>
            <a:ext cx="8664497"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dirty="0" smtClean="0">
                <a:ln>
                  <a:noFill/>
                </a:ln>
                <a:solidFill>
                  <a:srgbClr val="6F2575"/>
                </a:solidFill>
                <a:effectLst/>
                <a:uFillTx/>
                <a:sym typeface="Arial"/>
              </a:rPr>
              <a:t>however: code and source files without a license means </a:t>
            </a:r>
            <a:r>
              <a:rPr lang="en-GB" sz="2000" cap="none" dirty="0" smtClean="0">
                <a:solidFill>
                  <a:srgbClr val="6F2575"/>
                </a:solidFill>
              </a:rPr>
              <a:t>‘</a:t>
            </a:r>
            <a:r>
              <a:rPr kumimoji="0" lang="en-GB" sz="2000" i="0" u="none" strike="noStrike" cap="none" spc="0" normalizeH="0" dirty="0" smtClean="0">
                <a:ln>
                  <a:noFill/>
                </a:ln>
                <a:solidFill>
                  <a:srgbClr val="6F2575"/>
                </a:solidFill>
                <a:effectLst/>
                <a:uFillTx/>
                <a:sym typeface="Arial"/>
              </a:rPr>
              <a:t>all </a:t>
            </a:r>
            <a:r>
              <a:rPr kumimoji="0" lang="en-GB" sz="2000" b="0" i="0" u="none" strike="noStrike" cap="none" spc="0" normalizeH="0" dirty="0" smtClean="0">
                <a:ln>
                  <a:noFill/>
                </a:ln>
                <a:solidFill>
                  <a:srgbClr val="6F2575"/>
                </a:solidFill>
                <a:effectLst/>
                <a:uFillTx/>
                <a:sym typeface="Arial"/>
              </a:rPr>
              <a:t>rights reserved’ </a:t>
            </a:r>
            <a:r>
              <a:rPr kumimoji="0" lang="en-GB" sz="2000" b="0" i="0" u="none" strike="noStrike" cap="none" spc="0" normalizeH="0" dirty="0" smtClean="0">
                <a:ln>
                  <a:noFill/>
                </a:ln>
                <a:solidFill>
                  <a:srgbClr val="6F2575"/>
                </a:solidFill>
                <a:effectLst/>
                <a:uFillTx/>
                <a:sym typeface="Wingdings" panose="05000000000000000000" pitchFamily="2" charset="2"/>
              </a:rPr>
              <a:t></a:t>
            </a:r>
            <a:endParaRPr kumimoji="0" lang="en-GB" sz="2000" b="0" i="0" u="none" strike="noStrike" cap="none" spc="0" normalizeH="0" dirty="0" smtClean="0">
              <a:ln>
                <a:noFill/>
              </a:ln>
              <a:solidFill>
                <a:srgbClr val="6F2575"/>
              </a:solidFill>
              <a:effectLst/>
              <a:uFillTx/>
              <a:sym typeface="Arial"/>
            </a:endParaRPr>
          </a:p>
        </p:txBody>
      </p:sp>
      <p:sp>
        <p:nvSpPr>
          <p:cNvPr id="7" name="Slide Number Placeholder 6"/>
          <p:cNvSpPr>
            <a:spLocks noGrp="1"/>
          </p:cNvSpPr>
          <p:nvPr>
            <p:ph type="sldNum" sz="quarter" idx="2"/>
          </p:nvPr>
        </p:nvSpPr>
        <p:spPr/>
        <p:txBody>
          <a:bodyPr/>
          <a:lstStyle/>
          <a:p>
            <a:fld id="{86CB4B4D-7CA3-9044-876B-883B54F8677D}" type="slidenum">
              <a:rPr lang="en-GB" smtClean="0"/>
              <a:t>27</a:t>
            </a:fld>
            <a:endParaRPr lang="en-GB"/>
          </a:p>
        </p:txBody>
      </p:sp>
      <p:sp>
        <p:nvSpPr>
          <p:cNvPr id="8" name="Footer Placeholder 7"/>
          <p:cNvSpPr>
            <a:spLocks noGrp="1"/>
          </p:cNvSpPr>
          <p:nvPr>
            <p:ph type="ftr" sz="quarter" idx="3"/>
          </p:nvPr>
        </p:nvSpPr>
        <p:spPr/>
        <p:txBody>
          <a:bodyPr/>
          <a:lstStyle/>
          <a:p>
            <a:r>
              <a:rPr lang="en-US" smtClean="0"/>
              <a:t>When your data becomes part of something bigger</a:t>
            </a:r>
            <a:endParaRPr lang="nl-NL" dirty="0"/>
          </a:p>
        </p:txBody>
      </p:sp>
      <p:sp>
        <p:nvSpPr>
          <p:cNvPr id="9" name="TextBox 8"/>
          <p:cNvSpPr txBox="1"/>
          <p:nvPr/>
        </p:nvSpPr>
        <p:spPr>
          <a:xfrm>
            <a:off x="264319" y="81198"/>
            <a:ext cx="8664497" cy="318036"/>
          </a:xfrm>
          <a:prstGeom prst="rect">
            <a:avLst/>
          </a:prstGeom>
          <a:no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i="0" u="none" strike="noStrike" cap="none" spc="0" normalizeH="0" dirty="0" smtClean="0">
                <a:ln>
                  <a:noFill/>
                </a:ln>
                <a:solidFill>
                  <a:schemeClr val="tx1"/>
                </a:solidFill>
                <a:effectLst/>
                <a:uFillTx/>
                <a:latin typeface="+mn-lt"/>
                <a:ea typeface="+mn-ea"/>
                <a:cs typeface="+mn-cs"/>
                <a:sym typeface="Arial"/>
              </a:rPr>
              <a:t>“IANAL” + “IANYL” DISCLAIMER – I Am Not A Lawyer (and certainly not your lawyer </a:t>
            </a:r>
            <a:r>
              <a:rPr kumimoji="0" lang="en-GB" sz="1400" i="0" u="none" strike="noStrike" cap="none" spc="0" normalizeH="0" dirty="0" smtClean="0">
                <a:ln>
                  <a:noFill/>
                </a:ln>
                <a:solidFill>
                  <a:schemeClr val="tx1"/>
                </a:solidFill>
                <a:effectLst/>
                <a:uFillTx/>
                <a:latin typeface="+mn-lt"/>
                <a:ea typeface="+mn-ea"/>
                <a:cs typeface="+mn-cs"/>
                <a:sym typeface="Wingdings" panose="05000000000000000000" pitchFamily="2" charset="2"/>
              </a:rPr>
              <a:t>)</a:t>
            </a:r>
            <a:endParaRPr kumimoji="0" lang="en-GB" sz="1400" i="0" u="none" strike="noStrike" cap="none" spc="0" normalizeH="0" dirty="0" smtClean="0">
              <a:ln>
                <a:noFill/>
              </a:ln>
              <a:solidFill>
                <a:schemeClr val="tx1"/>
              </a:solidFill>
              <a:effectLst/>
              <a:uFillTx/>
              <a:latin typeface="+mn-lt"/>
              <a:ea typeface="+mn-ea"/>
              <a:cs typeface="+mn-cs"/>
              <a:sym typeface="Arial"/>
            </a:endParaRPr>
          </a:p>
        </p:txBody>
      </p:sp>
      <p:grpSp>
        <p:nvGrpSpPr>
          <p:cNvPr id="5" name="Group 4"/>
          <p:cNvGrpSpPr/>
          <p:nvPr/>
        </p:nvGrpSpPr>
        <p:grpSpPr>
          <a:xfrm>
            <a:off x="1692774" y="581085"/>
            <a:ext cx="5634432" cy="3262424"/>
            <a:chOff x="1692774" y="517307"/>
            <a:chExt cx="5634432" cy="3262424"/>
          </a:xfrm>
        </p:grpSpPr>
        <p:pic>
          <p:nvPicPr>
            <p:cNvPr id="3" name="Picture 2"/>
            <p:cNvPicPr>
              <a:picLocks noChangeAspect="1"/>
            </p:cNvPicPr>
            <p:nvPr/>
          </p:nvPicPr>
          <p:blipFill>
            <a:blip r:embed="rId2"/>
            <a:stretch>
              <a:fillRect/>
            </a:stretch>
          </p:blipFill>
          <p:spPr>
            <a:xfrm>
              <a:off x="1692774" y="517307"/>
              <a:ext cx="5634432" cy="3262424"/>
            </a:xfrm>
            <a:prstGeom prst="rect">
              <a:avLst/>
            </a:prstGeom>
          </p:spPr>
        </p:pic>
        <p:sp>
          <p:nvSpPr>
            <p:cNvPr id="4" name="Rectangle 3"/>
            <p:cNvSpPr/>
            <p:nvPr/>
          </p:nvSpPr>
          <p:spPr>
            <a:xfrm>
              <a:off x="2985025" y="3423332"/>
              <a:ext cx="1194010" cy="265995"/>
            </a:xfrm>
            <a:prstGeom prst="rect">
              <a:avLst/>
            </a:prstGeom>
            <a:noFill/>
            <a:ln w="28575" cap="flat">
              <a:solidFill>
                <a:srgbClr val="E3D88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Tree>
    <p:extLst>
      <p:ext uri="{BB962C8B-B14F-4D97-AF65-F5344CB8AC3E}">
        <p14:creationId xmlns:p14="http://schemas.microsoft.com/office/powerpoint/2010/main" val="1608547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343722" y="842737"/>
            <a:ext cx="6902605" cy="3218529"/>
          </a:xfrm>
          <a:custGeom>
            <a:avLst/>
            <a:gdLst>
              <a:gd name="connsiteX0" fmla="*/ 0 w 6646127"/>
              <a:gd name="connsiteY0" fmla="*/ 1293542 h 2454995"/>
              <a:gd name="connsiteX1" fmla="*/ 1120698 w 6646127"/>
              <a:gd name="connsiteY1" fmla="*/ 2202366 h 2454995"/>
              <a:gd name="connsiteX2" fmla="*/ 3406698 w 6646127"/>
              <a:gd name="connsiteY2" fmla="*/ 418171 h 2454995"/>
              <a:gd name="connsiteX3" fmla="*/ 5464098 w 6646127"/>
              <a:gd name="connsiteY3" fmla="*/ 2453269 h 2454995"/>
              <a:gd name="connsiteX4" fmla="*/ 6646127 w 6646127"/>
              <a:gd name="connsiteY4" fmla="*/ 0 h 245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127" h="2454995">
                <a:moveTo>
                  <a:pt x="0" y="1293542"/>
                </a:moveTo>
                <a:cubicBezTo>
                  <a:pt x="276457" y="1820901"/>
                  <a:pt x="552915" y="2348261"/>
                  <a:pt x="1120698" y="2202366"/>
                </a:cubicBezTo>
                <a:cubicBezTo>
                  <a:pt x="1688481" y="2056471"/>
                  <a:pt x="2682798" y="376354"/>
                  <a:pt x="3406698" y="418171"/>
                </a:cubicBezTo>
                <a:cubicBezTo>
                  <a:pt x="4130598" y="459988"/>
                  <a:pt x="4924193" y="2522964"/>
                  <a:pt x="5464098" y="2453269"/>
                </a:cubicBezTo>
                <a:cubicBezTo>
                  <a:pt x="6004003" y="2383574"/>
                  <a:pt x="6325065" y="1191787"/>
                  <a:pt x="6646127" y="0"/>
                </a:cubicBezTo>
              </a:path>
            </a:pathLst>
          </a:custGeom>
          <a:noFill/>
          <a:ln w="76200" cap="flat">
            <a:solidFill>
              <a:srgbClr val="E3D88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
        <p:nvSpPr>
          <p:cNvPr id="6" name="Text Placeholder 5"/>
          <p:cNvSpPr>
            <a:spLocks noGrp="1"/>
          </p:cNvSpPr>
          <p:nvPr>
            <p:ph type="body" sz="quarter" idx="15"/>
          </p:nvPr>
        </p:nvSpPr>
        <p:spPr/>
        <p:txBody>
          <a:bodyPr/>
          <a:lstStyle/>
          <a:p>
            <a:r>
              <a:rPr lang="en-GB" dirty="0" smtClean="0"/>
              <a:t>What do we actually want to achieve with our software?</a:t>
            </a:r>
            <a:endParaRPr lang="en-GB" dirty="0"/>
          </a:p>
        </p:txBody>
      </p:sp>
      <p:sp>
        <p:nvSpPr>
          <p:cNvPr id="2" name="Rounded Rectangle 1"/>
          <p:cNvSpPr/>
          <p:nvPr/>
        </p:nvSpPr>
        <p:spPr>
          <a:xfrm>
            <a:off x="128239" y="1735211"/>
            <a:ext cx="2313878" cy="681038"/>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000" b="1" cap="none" dirty="0">
                <a:solidFill>
                  <a:srgbClr val="6F2575"/>
                </a:solidFill>
                <a:latin typeface="Helvetica Neue Medium"/>
                <a:ea typeface="Helvetica Neue Medium"/>
                <a:cs typeface="Helvetica Neue Medium"/>
                <a:sym typeface="Helvetica Neue Medium"/>
              </a:rPr>
              <a:t>c</a:t>
            </a: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ollaborative development</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7" name="Rounded Rectangle 6"/>
          <p:cNvSpPr/>
          <p:nvPr/>
        </p:nvSpPr>
        <p:spPr>
          <a:xfrm>
            <a:off x="3537724" y="1106449"/>
            <a:ext cx="1887344" cy="681038"/>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re-use &amp; replication</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8" name="Rounded Rectangle 7"/>
          <p:cNvSpPr/>
          <p:nvPr/>
        </p:nvSpPr>
        <p:spPr>
          <a:xfrm>
            <a:off x="1695377" y="3040744"/>
            <a:ext cx="2876623" cy="1362075"/>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825500"/>
            <a:r>
              <a:rPr lang="en-US" sz="2000" b="1" cap="none" dirty="0">
                <a:solidFill>
                  <a:srgbClr val="6F2575"/>
                </a:solidFill>
                <a:latin typeface="Helvetica Neue Medium"/>
                <a:ea typeface="Helvetica Neue Medium"/>
                <a:cs typeface="Helvetica Neue Medium"/>
                <a:sym typeface="Helvetica Neue Medium"/>
              </a:rPr>
              <a:t>make generally available the results of </a:t>
            </a:r>
            <a:r>
              <a:rPr lang="en-US" sz="2000" b="1" cap="none" dirty="0" smtClean="0">
                <a:solidFill>
                  <a:srgbClr val="6F2575"/>
                </a:solidFill>
                <a:latin typeface="Helvetica Neue Medium"/>
                <a:ea typeface="Helvetica Neue Medium"/>
                <a:cs typeface="Helvetica Neue Medium"/>
                <a:sym typeface="Helvetica Neue Medium"/>
              </a:rPr>
              <a:t>its experimental </a:t>
            </a:r>
            <a:r>
              <a:rPr lang="en-US" sz="2000" b="1" cap="none" dirty="0">
                <a:solidFill>
                  <a:srgbClr val="6F2575"/>
                </a:solidFill>
                <a:latin typeface="Helvetica Neue Medium"/>
                <a:ea typeface="Helvetica Neue Medium"/>
                <a:cs typeface="Helvetica Neue Medium"/>
                <a:sym typeface="Helvetica Neue Medium"/>
              </a:rPr>
              <a:t>and theoretical </a:t>
            </a:r>
            <a:r>
              <a:rPr lang="en-US" sz="2000" b="1" cap="none" dirty="0" smtClean="0">
                <a:solidFill>
                  <a:srgbClr val="6F2575"/>
                </a:solidFill>
                <a:latin typeface="Helvetica Neue Medium"/>
                <a:ea typeface="Helvetica Neue Medium"/>
                <a:cs typeface="Helvetica Neue Medium"/>
                <a:sym typeface="Helvetica Neue Medium"/>
              </a:rPr>
              <a:t>work*</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9" name="Rounded Rectangle 8"/>
          <p:cNvSpPr/>
          <p:nvPr/>
        </p:nvSpPr>
        <p:spPr>
          <a:xfrm>
            <a:off x="5742879" y="3783924"/>
            <a:ext cx="2786875" cy="340519"/>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be understandable</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10" name="Rounded Rectangle 9"/>
          <p:cNvSpPr/>
          <p:nvPr/>
        </p:nvSpPr>
        <p:spPr>
          <a:xfrm>
            <a:off x="6754905" y="709931"/>
            <a:ext cx="2322938" cy="681038"/>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meet open science needs</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11" name="Rounded Rectangle 10"/>
          <p:cNvSpPr/>
          <p:nvPr/>
        </p:nvSpPr>
        <p:spPr>
          <a:xfrm>
            <a:off x="6671254" y="2053530"/>
            <a:ext cx="2234621" cy="681038"/>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not encourage  ‘patent hostages</a:t>
            </a:r>
            <a:r>
              <a:rPr kumimoji="0" lang="en-GB" sz="2000" b="1" i="0" u="none" strike="noStrike" cap="none" spc="0" normalizeH="0" dirty="0" smtClean="0">
                <a:ln>
                  <a:noFill/>
                </a:ln>
                <a:solidFill>
                  <a:srgbClr val="6F2575"/>
                </a:solidFill>
                <a:effectLst/>
                <a:uFillTx/>
                <a:latin typeface="Helvetica Neue Medium"/>
                <a:ea typeface="Helvetica Neue Medium"/>
                <a:cs typeface="Helvetica Neue Medium"/>
                <a:sym typeface="Helvetica Neue Medium"/>
              </a:rPr>
              <a:t>’</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12" name="Slide Number Placeholder 11"/>
          <p:cNvSpPr>
            <a:spLocks noGrp="1"/>
          </p:cNvSpPr>
          <p:nvPr>
            <p:ph type="sldNum" sz="quarter" idx="2"/>
          </p:nvPr>
        </p:nvSpPr>
        <p:spPr/>
        <p:txBody>
          <a:bodyPr/>
          <a:lstStyle/>
          <a:p>
            <a:fld id="{86CB4B4D-7CA3-9044-876B-883B54F8677D}" type="slidenum">
              <a:rPr lang="en-GB" smtClean="0"/>
              <a:t>28</a:t>
            </a:fld>
            <a:endParaRPr lang="en-GB"/>
          </a:p>
        </p:txBody>
      </p:sp>
      <p:sp>
        <p:nvSpPr>
          <p:cNvPr id="13" name="Footer Placeholder 12"/>
          <p:cNvSpPr>
            <a:spLocks noGrp="1"/>
          </p:cNvSpPr>
          <p:nvPr>
            <p:ph type="ftr" sz="quarter" idx="3"/>
          </p:nvPr>
        </p:nvSpPr>
        <p:spPr/>
        <p:txBody>
          <a:bodyPr/>
          <a:lstStyle/>
          <a:p>
            <a:r>
              <a:rPr lang="en-US" smtClean="0"/>
              <a:t>When your data becomes part of something bigger</a:t>
            </a:r>
            <a:endParaRPr lang="nl-NL" dirty="0"/>
          </a:p>
        </p:txBody>
      </p:sp>
      <p:sp>
        <p:nvSpPr>
          <p:cNvPr id="4" name="TextBox 3"/>
          <p:cNvSpPr txBox="1"/>
          <p:nvPr/>
        </p:nvSpPr>
        <p:spPr>
          <a:xfrm>
            <a:off x="1055443" y="4948874"/>
            <a:ext cx="6678110"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800" cap="none" dirty="0" smtClean="0">
                <a:solidFill>
                  <a:srgbClr val="6F2575"/>
                </a:solidFill>
              </a:rPr>
              <a:t>E.g. Article II.1 CERN convention, see https</a:t>
            </a:r>
            <a:r>
              <a:rPr lang="en-GB" sz="800" cap="none" dirty="0">
                <a:solidFill>
                  <a:srgbClr val="6F2575"/>
                </a:solidFill>
              </a:rPr>
              <a:t>://council.web.cern.ch/en/content/convention-establishment-european-organization-nuclear-research</a:t>
            </a:r>
            <a:endParaRPr kumimoji="0" lang="en-GB" sz="800" b="0" i="0" u="none" strike="noStrike" cap="none" spc="0" normalizeH="0" dirty="0" smtClean="0">
              <a:ln>
                <a:noFill/>
              </a:ln>
              <a:solidFill>
                <a:srgbClr val="6F2575"/>
              </a:solidFill>
              <a:effectLst/>
              <a:uFillTx/>
              <a:sym typeface="Arial"/>
            </a:endParaRPr>
          </a:p>
        </p:txBody>
      </p:sp>
    </p:spTree>
    <p:extLst>
      <p:ext uri="{BB962C8B-B14F-4D97-AF65-F5344CB8AC3E}">
        <p14:creationId xmlns:p14="http://schemas.microsoft.com/office/powerpoint/2010/main" val="2401522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GB" dirty="0" smtClean="0"/>
              <a:t>A range of Open Source licenses to choose from</a:t>
            </a:r>
            <a:endParaRPr lang="en-GB" dirty="0"/>
          </a:p>
        </p:txBody>
      </p:sp>
      <p:sp>
        <p:nvSpPr>
          <p:cNvPr id="8" name="TextBox 7"/>
          <p:cNvSpPr txBox="1"/>
          <p:nvPr/>
        </p:nvSpPr>
        <p:spPr>
          <a:xfrm>
            <a:off x="4650895" y="4550863"/>
            <a:ext cx="2927195"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GB" sz="1400" cap="none" dirty="0">
                <a:solidFill>
                  <a:srgbClr val="6F2575"/>
                </a:solidFill>
              </a:rPr>
              <a:t>https://opensource.org/licenses</a:t>
            </a:r>
            <a:endParaRPr kumimoji="0" lang="en-GB" sz="1400" b="0" i="0" u="none" strike="noStrike" cap="none" spc="0" normalizeH="0" dirty="0" smtClean="0">
              <a:ln>
                <a:noFill/>
              </a:ln>
              <a:solidFill>
                <a:srgbClr val="6F2575"/>
              </a:solidFill>
              <a:effectLst/>
              <a:uFillTx/>
              <a:sym typeface="Arial"/>
            </a:endParaRPr>
          </a:p>
        </p:txBody>
      </p:sp>
      <p:grpSp>
        <p:nvGrpSpPr>
          <p:cNvPr id="12" name="Group 11"/>
          <p:cNvGrpSpPr/>
          <p:nvPr/>
        </p:nvGrpSpPr>
        <p:grpSpPr>
          <a:xfrm>
            <a:off x="112934" y="1386474"/>
            <a:ext cx="1764856" cy="2107763"/>
            <a:chOff x="367990" y="687338"/>
            <a:chExt cx="2029522" cy="2214014"/>
          </a:xfrm>
        </p:grpSpPr>
        <p:sp>
          <p:nvSpPr>
            <p:cNvPr id="6" name="Rounded Rectangle 5"/>
            <p:cNvSpPr/>
            <p:nvPr/>
          </p:nvSpPr>
          <p:spPr>
            <a:xfrm>
              <a:off x="367990" y="687338"/>
              <a:ext cx="2029522" cy="2214014"/>
            </a:xfrm>
            <a:prstGeom prst="roundRect">
              <a:avLst/>
            </a:prstGeom>
            <a:solidFill>
              <a:schemeClr val="accent4">
                <a:lumMod val="20000"/>
                <a:lumOff val="80000"/>
              </a:schemeClr>
            </a:solidFill>
            <a:ln w="12700" cap="flat">
              <a:solidFill>
                <a:srgbClr val="6F2575"/>
              </a:solidFill>
              <a:miter lim="400000"/>
            </a:ln>
            <a:effectLst>
              <a:glow rad="101600">
                <a:srgbClr val="E3D88B">
                  <a:alpha val="60000"/>
                </a:srgb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BSD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compact licenses </a:t>
              </a:r>
              <a:r>
                <a:rPr lang="en-GB" sz="1400" cap="none" dirty="0" smtClean="0">
                  <a:solidFill>
                    <a:srgbClr val="6F2575"/>
                  </a:solidFill>
                  <a:latin typeface="Helvetica Neue Medium"/>
                  <a:ea typeface="Helvetica Neue Medium"/>
                  <a:cs typeface="Helvetica Neue Medium"/>
                  <a:sym typeface="Helvetica Neue Medium"/>
                </a:rPr>
                <a:t>(BSD 3-clause, BSD 2-clause, MIT)</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7" name="TextBox 6"/>
            <p:cNvSpPr txBox="1"/>
            <p:nvPr/>
          </p:nvSpPr>
          <p:spPr>
            <a:xfrm>
              <a:off x="440649" y="1730089"/>
              <a:ext cx="691376"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re-use friendly</a:t>
              </a:r>
            </a:p>
          </p:txBody>
        </p:sp>
        <p:sp>
          <p:nvSpPr>
            <p:cNvPr id="10" name="TextBox 9"/>
            <p:cNvSpPr txBox="1"/>
            <p:nvPr/>
          </p:nvSpPr>
          <p:spPr>
            <a:xfrm>
              <a:off x="1382751" y="1718195"/>
              <a:ext cx="890241" cy="495713"/>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no patent protection</a:t>
              </a:r>
            </a:p>
          </p:txBody>
        </p:sp>
        <p:sp>
          <p:nvSpPr>
            <p:cNvPr id="11" name="TextBox 10"/>
            <p:cNvSpPr txBox="1"/>
            <p:nvPr/>
          </p:nvSpPr>
          <p:spPr>
            <a:xfrm>
              <a:off x="781514" y="2284686"/>
              <a:ext cx="1202473" cy="495713"/>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contributions unspecified</a:t>
              </a:r>
            </a:p>
          </p:txBody>
        </p:sp>
      </p:grpSp>
      <p:grpSp>
        <p:nvGrpSpPr>
          <p:cNvPr id="38" name="Group 37"/>
          <p:cNvGrpSpPr/>
          <p:nvPr/>
        </p:nvGrpSpPr>
        <p:grpSpPr>
          <a:xfrm>
            <a:off x="2107786" y="2793727"/>
            <a:ext cx="1764856" cy="1668542"/>
            <a:chOff x="2234965" y="2505235"/>
            <a:chExt cx="1764856" cy="1668542"/>
          </a:xfrm>
          <a:effectLst>
            <a:glow rad="101600">
              <a:srgbClr val="E3D88B">
                <a:alpha val="60000"/>
              </a:srgbClr>
            </a:glow>
          </a:effectLst>
        </p:grpSpPr>
        <p:sp>
          <p:nvSpPr>
            <p:cNvPr id="14" name="Rounded Rectangle 13"/>
            <p:cNvSpPr/>
            <p:nvPr/>
          </p:nvSpPr>
          <p:spPr>
            <a:xfrm>
              <a:off x="2234965" y="2505235"/>
              <a:ext cx="1764856" cy="1668542"/>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Mozilla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(MPL, Perl Artistic)</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p:txBody>
        </p:sp>
        <p:sp>
          <p:nvSpPr>
            <p:cNvPr id="15" name="TextBox 14"/>
            <p:cNvSpPr txBox="1"/>
            <p:nvPr/>
          </p:nvSpPr>
          <p:spPr>
            <a:xfrm>
              <a:off x="2335604" y="3060379"/>
              <a:ext cx="601215" cy="410381"/>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re-use friendly</a:t>
              </a:r>
            </a:p>
          </p:txBody>
        </p:sp>
        <p:sp>
          <p:nvSpPr>
            <p:cNvPr id="16" name="TextBox 15"/>
            <p:cNvSpPr txBox="1"/>
            <p:nvPr/>
          </p:nvSpPr>
          <p:spPr>
            <a:xfrm>
              <a:off x="3154848" y="3060379"/>
              <a:ext cx="774146" cy="410381"/>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patent protection</a:t>
              </a:r>
            </a:p>
          </p:txBody>
        </p:sp>
        <p:sp>
          <p:nvSpPr>
            <p:cNvPr id="17" name="TextBox 16"/>
            <p:cNvSpPr txBox="1"/>
            <p:nvPr/>
          </p:nvSpPr>
          <p:spPr>
            <a:xfrm>
              <a:off x="2632017" y="3564766"/>
              <a:ext cx="1045661" cy="471924"/>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contributions unspecified</a:t>
              </a:r>
            </a:p>
          </p:txBody>
        </p:sp>
      </p:grpSp>
      <p:grpSp>
        <p:nvGrpSpPr>
          <p:cNvPr id="18" name="Group 17"/>
          <p:cNvGrpSpPr/>
          <p:nvPr/>
        </p:nvGrpSpPr>
        <p:grpSpPr>
          <a:xfrm>
            <a:off x="4102638" y="954236"/>
            <a:ext cx="1764856" cy="1668542"/>
            <a:chOff x="367990" y="900242"/>
            <a:chExt cx="2029522" cy="1788203"/>
          </a:xfrm>
          <a:effectLst>
            <a:glow rad="101600">
              <a:srgbClr val="E3D88B">
                <a:alpha val="60000"/>
              </a:srgbClr>
            </a:glow>
          </a:effectLst>
        </p:grpSpPr>
        <p:sp>
          <p:nvSpPr>
            <p:cNvPr id="19" name="Rounded Rectangle 18"/>
            <p:cNvSpPr/>
            <p:nvPr/>
          </p:nvSpPr>
          <p:spPr>
            <a:xfrm>
              <a:off x="367990" y="900242"/>
              <a:ext cx="2029522" cy="1788203"/>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Apache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(Apache 2.0)</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20" name="TextBox 19"/>
            <p:cNvSpPr txBox="1"/>
            <p:nvPr/>
          </p:nvSpPr>
          <p:spPr>
            <a:xfrm>
              <a:off x="456104" y="1500357"/>
              <a:ext cx="691376"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re-use friendly</a:t>
              </a:r>
            </a:p>
          </p:txBody>
        </p:sp>
        <p:sp>
          <p:nvSpPr>
            <p:cNvPr id="21" name="TextBox 20"/>
            <p:cNvSpPr txBox="1"/>
            <p:nvPr/>
          </p:nvSpPr>
          <p:spPr>
            <a:xfrm>
              <a:off x="1398205" y="1500357"/>
              <a:ext cx="890241"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patent protection</a:t>
              </a:r>
            </a:p>
          </p:txBody>
        </p:sp>
        <p:sp>
          <p:nvSpPr>
            <p:cNvPr id="22" name="TextBox 21"/>
            <p:cNvSpPr txBox="1"/>
            <p:nvPr/>
          </p:nvSpPr>
          <p:spPr>
            <a:xfrm>
              <a:off x="796968" y="2115770"/>
              <a:ext cx="1202473"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contributions auto-imported</a:t>
              </a:r>
            </a:p>
          </p:txBody>
        </p:sp>
      </p:grpSp>
      <p:grpSp>
        <p:nvGrpSpPr>
          <p:cNvPr id="23" name="Group 22"/>
          <p:cNvGrpSpPr/>
          <p:nvPr/>
        </p:nvGrpSpPr>
        <p:grpSpPr>
          <a:xfrm>
            <a:off x="6941225" y="958036"/>
            <a:ext cx="1764856" cy="1668542"/>
            <a:chOff x="367990" y="872932"/>
            <a:chExt cx="2029522" cy="1842825"/>
          </a:xfrm>
          <a:effectLst>
            <a:glow rad="101600">
              <a:srgbClr val="E3D88B">
                <a:alpha val="60000"/>
              </a:srgbClr>
            </a:glow>
          </a:effectLst>
        </p:grpSpPr>
        <p:sp>
          <p:nvSpPr>
            <p:cNvPr id="24" name="Rounded Rectangle 23"/>
            <p:cNvSpPr/>
            <p:nvPr/>
          </p:nvSpPr>
          <p:spPr>
            <a:xfrm>
              <a:off x="367990" y="872932"/>
              <a:ext cx="2029522" cy="1842825"/>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err="1" smtClean="0">
                  <a:ln>
                    <a:noFill/>
                  </a:ln>
                  <a:solidFill>
                    <a:srgbClr val="6F2575"/>
                  </a:solidFill>
                  <a:effectLst/>
                  <a:uFillTx/>
                  <a:latin typeface="Helvetica Neue Medium"/>
                  <a:ea typeface="Helvetica Neue Medium"/>
                  <a:cs typeface="Helvetica Neue Medium"/>
                  <a:sym typeface="Helvetica Neue Medium"/>
                </a:rPr>
                <a:t>copyleft</a:t>
              </a: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(GPL)</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p:txBody>
        </p:sp>
        <p:sp>
          <p:nvSpPr>
            <p:cNvPr id="25" name="TextBox 24"/>
            <p:cNvSpPr txBox="1"/>
            <p:nvPr/>
          </p:nvSpPr>
          <p:spPr>
            <a:xfrm>
              <a:off x="440649" y="1494012"/>
              <a:ext cx="880362" cy="471924"/>
            </a:xfrm>
            <a:prstGeom prst="rect">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DDDDDD"/>
                  </a:solidFill>
                  <a:effectLst/>
                  <a:uFillTx/>
                  <a:latin typeface="+mn-lt"/>
                  <a:ea typeface="+mn-ea"/>
                  <a:cs typeface="+mn-cs"/>
                  <a:sym typeface="Arial"/>
                </a:rPr>
                <a:t>re-use unfriendly</a:t>
              </a:r>
            </a:p>
          </p:txBody>
        </p:sp>
        <p:sp>
          <p:nvSpPr>
            <p:cNvPr id="26" name="TextBox 25"/>
            <p:cNvSpPr txBox="1"/>
            <p:nvPr/>
          </p:nvSpPr>
          <p:spPr>
            <a:xfrm>
              <a:off x="1382751" y="1469365"/>
              <a:ext cx="963116" cy="521218"/>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3.0+patent protection</a:t>
              </a:r>
            </a:p>
          </p:txBody>
        </p:sp>
        <p:sp>
          <p:nvSpPr>
            <p:cNvPr id="27" name="TextBox 26"/>
            <p:cNvSpPr txBox="1"/>
            <p:nvPr/>
          </p:nvSpPr>
          <p:spPr>
            <a:xfrm>
              <a:off x="587586" y="2103513"/>
              <a:ext cx="1615998" cy="471924"/>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contributions auto-imported: N/A</a:t>
              </a:r>
            </a:p>
          </p:txBody>
        </p:sp>
      </p:grpSp>
      <p:grpSp>
        <p:nvGrpSpPr>
          <p:cNvPr id="28" name="Group 27"/>
          <p:cNvGrpSpPr/>
          <p:nvPr/>
        </p:nvGrpSpPr>
        <p:grpSpPr>
          <a:xfrm>
            <a:off x="6952385" y="2793663"/>
            <a:ext cx="1764856" cy="1668542"/>
            <a:chOff x="367990" y="872932"/>
            <a:chExt cx="2029522" cy="1842825"/>
          </a:xfrm>
          <a:effectLst>
            <a:glow rad="101600">
              <a:srgbClr val="E3D88B">
                <a:alpha val="60000"/>
              </a:srgbClr>
            </a:glow>
          </a:effectLst>
        </p:grpSpPr>
        <p:sp>
          <p:nvSpPr>
            <p:cNvPr id="29" name="Rounded Rectangle 28"/>
            <p:cNvSpPr/>
            <p:nvPr/>
          </p:nvSpPr>
          <p:spPr>
            <a:xfrm>
              <a:off x="367990" y="872932"/>
              <a:ext cx="2029522" cy="1842825"/>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lesser </a:t>
              </a:r>
              <a:r>
                <a:rPr kumimoji="0" lang="en-GB" sz="1400" b="1" i="0" u="none" strike="noStrike" cap="none" spc="0" normalizeH="0" baseline="0" dirty="0" err="1" smtClean="0">
                  <a:ln>
                    <a:noFill/>
                  </a:ln>
                  <a:solidFill>
                    <a:srgbClr val="6F2575"/>
                  </a:solidFill>
                  <a:effectLst/>
                  <a:uFillTx/>
                  <a:latin typeface="Helvetica Neue Medium"/>
                  <a:ea typeface="Helvetica Neue Medium"/>
                  <a:cs typeface="Helvetica Neue Medium"/>
                  <a:sym typeface="Helvetica Neue Medium"/>
                </a:rPr>
                <a:t>copyleft</a:t>
              </a: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(LGPL)</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p:txBody>
        </p:sp>
        <p:sp>
          <p:nvSpPr>
            <p:cNvPr id="30" name="TextBox 29"/>
            <p:cNvSpPr txBox="1"/>
            <p:nvPr/>
          </p:nvSpPr>
          <p:spPr>
            <a:xfrm>
              <a:off x="417930" y="1478219"/>
              <a:ext cx="880362" cy="471924"/>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re-use unfriendly</a:t>
              </a:r>
            </a:p>
          </p:txBody>
        </p:sp>
        <p:sp>
          <p:nvSpPr>
            <p:cNvPr id="31" name="TextBox 30"/>
            <p:cNvSpPr txBox="1"/>
            <p:nvPr/>
          </p:nvSpPr>
          <p:spPr>
            <a:xfrm>
              <a:off x="1360031" y="1453572"/>
              <a:ext cx="947446" cy="521217"/>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no patent protection</a:t>
              </a:r>
            </a:p>
          </p:txBody>
        </p:sp>
        <p:sp>
          <p:nvSpPr>
            <p:cNvPr id="32" name="TextBox 31"/>
            <p:cNvSpPr txBox="1"/>
            <p:nvPr/>
          </p:nvSpPr>
          <p:spPr>
            <a:xfrm>
              <a:off x="564866" y="2087720"/>
              <a:ext cx="1615998" cy="471924"/>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contributions auto-imported: N/A</a:t>
              </a:r>
            </a:p>
          </p:txBody>
        </p:sp>
      </p:grpSp>
      <p:grpSp>
        <p:nvGrpSpPr>
          <p:cNvPr id="33" name="Group 32"/>
          <p:cNvGrpSpPr/>
          <p:nvPr/>
        </p:nvGrpSpPr>
        <p:grpSpPr>
          <a:xfrm>
            <a:off x="2107786" y="954236"/>
            <a:ext cx="1764856" cy="1668542"/>
            <a:chOff x="367990" y="834963"/>
            <a:chExt cx="2029522" cy="1918764"/>
          </a:xfrm>
          <a:effectLst>
            <a:glow rad="101600">
              <a:srgbClr val="E3D88B">
                <a:alpha val="60000"/>
              </a:srgbClr>
            </a:glow>
          </a:effectLst>
        </p:grpSpPr>
        <p:sp>
          <p:nvSpPr>
            <p:cNvPr id="34" name="Rounded Rectangle 33"/>
            <p:cNvSpPr/>
            <p:nvPr/>
          </p:nvSpPr>
          <p:spPr>
            <a:xfrm>
              <a:off x="367990" y="834963"/>
              <a:ext cx="2029522" cy="1918764"/>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pre-Apache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(GEANT4, EDG)</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p:txBody>
        </p:sp>
        <p:sp>
          <p:nvSpPr>
            <p:cNvPr id="35" name="TextBox 34"/>
            <p:cNvSpPr txBox="1"/>
            <p:nvPr/>
          </p:nvSpPr>
          <p:spPr>
            <a:xfrm>
              <a:off x="457043" y="1472105"/>
              <a:ext cx="691376"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re-use friendly</a:t>
              </a:r>
            </a:p>
          </p:txBody>
        </p:sp>
        <p:sp>
          <p:nvSpPr>
            <p:cNvPr id="36" name="TextBox 35"/>
            <p:cNvSpPr txBox="1"/>
            <p:nvPr/>
          </p:nvSpPr>
          <p:spPr>
            <a:xfrm>
              <a:off x="1399145" y="1436719"/>
              <a:ext cx="890241" cy="542696"/>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no patent protection</a:t>
              </a:r>
            </a:p>
          </p:txBody>
        </p:sp>
        <p:sp>
          <p:nvSpPr>
            <p:cNvPr id="37" name="TextBox 36"/>
            <p:cNvSpPr txBox="1"/>
            <p:nvPr/>
          </p:nvSpPr>
          <p:spPr>
            <a:xfrm>
              <a:off x="797908" y="2087518"/>
              <a:ext cx="1202473"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contributions auto-imported</a:t>
              </a:r>
            </a:p>
          </p:txBody>
        </p:sp>
      </p:grpSp>
      <p:cxnSp>
        <p:nvCxnSpPr>
          <p:cNvPr id="40" name="Straight Connector 39"/>
          <p:cNvCxnSpPr/>
          <p:nvPr/>
        </p:nvCxnSpPr>
        <p:spPr>
          <a:xfrm>
            <a:off x="6345044" y="954236"/>
            <a:ext cx="0" cy="3507969"/>
          </a:xfrm>
          <a:prstGeom prst="line">
            <a:avLst/>
          </a:prstGeom>
          <a:noFill/>
          <a:ln w="317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41" name="Slide Number Placeholder 40"/>
          <p:cNvSpPr>
            <a:spLocks noGrp="1"/>
          </p:cNvSpPr>
          <p:nvPr>
            <p:ph type="sldNum" sz="quarter" idx="2"/>
          </p:nvPr>
        </p:nvSpPr>
        <p:spPr/>
        <p:txBody>
          <a:bodyPr/>
          <a:lstStyle/>
          <a:p>
            <a:fld id="{86CB4B4D-7CA3-9044-876B-883B54F8677D}" type="slidenum">
              <a:rPr lang="en-GB" smtClean="0"/>
              <a:t>29</a:t>
            </a:fld>
            <a:endParaRPr lang="en-GB"/>
          </a:p>
        </p:txBody>
      </p:sp>
      <p:sp>
        <p:nvSpPr>
          <p:cNvPr id="42" name="Footer Placeholder 41"/>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1311716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112" y="3275210"/>
            <a:ext cx="5772150" cy="993775"/>
          </a:xfrm>
        </p:spPr>
        <p:txBody>
          <a:bodyPr/>
          <a:lstStyle/>
          <a:p>
            <a:r>
              <a:rPr lang="en-US" dirty="0" smtClean="0"/>
              <a:t>I’m not a number!</a:t>
            </a:r>
            <a:endParaRPr lang="en-GB" dirty="0"/>
          </a:p>
        </p:txBody>
      </p:sp>
      <p:sp>
        <p:nvSpPr>
          <p:cNvPr id="3" name="Text Placeholder 2"/>
          <p:cNvSpPr>
            <a:spLocks noGrp="1"/>
          </p:cNvSpPr>
          <p:nvPr>
            <p:ph type="body" sz="quarter" idx="10"/>
          </p:nvPr>
        </p:nvSpPr>
        <p:spPr>
          <a:xfrm>
            <a:off x="2864112" y="2022475"/>
            <a:ext cx="5651238" cy="914400"/>
          </a:xfrm>
        </p:spPr>
        <p:txBody>
          <a:bodyPr/>
          <a:lstStyle/>
          <a:p>
            <a:r>
              <a:rPr lang="en-US" dirty="0"/>
              <a:t>Persistent identifiers</a:t>
            </a:r>
            <a:endParaRPr lang="en-GB" dirty="0"/>
          </a:p>
          <a:p>
            <a:r>
              <a:rPr lang="en-US" dirty="0" smtClean="0"/>
              <a:t>for publications, data … and for researchers</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sp>
        <p:nvSpPr>
          <p:cNvPr id="5" name="Slide Number Placeholder 4"/>
          <p:cNvSpPr>
            <a:spLocks noGrp="1"/>
          </p:cNvSpPr>
          <p:nvPr>
            <p:ph type="sldNum" sz="quarter" idx="2"/>
          </p:nvPr>
        </p:nvSpPr>
        <p:spPr/>
        <p:txBody>
          <a:bodyPr/>
          <a:lstStyle/>
          <a:p>
            <a:fld id="{86CB4B4D-7CA3-9044-876B-883B54F8677D}" type="slidenum">
              <a:rPr lang="en-GB" smtClean="0"/>
              <a:t>3</a:t>
            </a:fld>
            <a:endParaRPr lang="en-GB" dirty="0"/>
          </a:p>
        </p:txBody>
      </p:sp>
    </p:spTree>
    <p:extLst>
      <p:ext uri="{BB962C8B-B14F-4D97-AF65-F5344CB8AC3E}">
        <p14:creationId xmlns:p14="http://schemas.microsoft.com/office/powerpoint/2010/main" val="3107704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For example, Apache 2.0 and GPL 2.0 are ‘incompatible’ (because Apache protects against software patents, which is a restriction beyond GPLv2), but Apache 2.0 can be linked in GPL </a:t>
            </a:r>
            <a:r>
              <a:rPr lang="en-US" sz="1800" b="1" dirty="0" smtClean="0"/>
              <a:t>v3</a:t>
            </a:r>
            <a:r>
              <a:rPr lang="en-US" sz="1800" dirty="0" smtClean="0"/>
              <a:t> software.</a:t>
            </a:r>
          </a:p>
          <a:p>
            <a:endParaRPr lang="en-US" sz="1800" dirty="0" smtClean="0"/>
          </a:p>
          <a:p>
            <a:r>
              <a:rPr lang="en-US" sz="1800" dirty="0" smtClean="0"/>
              <a:t>But not the other way round: GPL software is infectious / viral in nature</a:t>
            </a:r>
          </a:p>
          <a:p>
            <a:endParaRPr lang="en-US" sz="1800" dirty="0" smtClean="0"/>
          </a:p>
          <a:p>
            <a:pPr marL="339725" indent="-339725"/>
            <a:r>
              <a:rPr lang="en-US" sz="1800" i="1" dirty="0" smtClean="0"/>
              <a:t>	“</a:t>
            </a:r>
            <a:r>
              <a:rPr lang="en-US" sz="1800" i="1" dirty="0"/>
              <a:t>Apache 2 software can therefore be included in GPLv3 </a:t>
            </a:r>
            <a:r>
              <a:rPr lang="en-US" sz="1800" i="1" dirty="0" smtClean="0"/>
              <a:t>projects […]. </a:t>
            </a:r>
            <a:br>
              <a:rPr lang="en-US" sz="1800" i="1" dirty="0" smtClean="0"/>
            </a:br>
            <a:r>
              <a:rPr lang="en-US" sz="1800" i="1" dirty="0" smtClean="0"/>
              <a:t>However</a:t>
            </a:r>
            <a:r>
              <a:rPr lang="en-US" sz="1800" i="1" dirty="0"/>
              <a:t>, GPLv3 software cannot be included in Apache projects. The licenses </a:t>
            </a:r>
            <a:r>
              <a:rPr lang="en-US" sz="1800" i="1" dirty="0" smtClean="0"/>
              <a:t/>
            </a:r>
            <a:br>
              <a:rPr lang="en-US" sz="1800" i="1" dirty="0" smtClean="0"/>
            </a:br>
            <a:r>
              <a:rPr lang="en-US" sz="1800" i="1" dirty="0" smtClean="0"/>
              <a:t>are </a:t>
            </a:r>
            <a:r>
              <a:rPr lang="en-US" sz="1800" i="1" dirty="0"/>
              <a:t>incompatible in one direction only, and it is a result of </a:t>
            </a:r>
            <a:r>
              <a:rPr lang="en-US" sz="1800" i="1" dirty="0" smtClean="0"/>
              <a:t>[…] the </a:t>
            </a:r>
            <a:r>
              <a:rPr lang="en-US" sz="1800" i="1" dirty="0"/>
              <a:t>GPLv3 authors' interpretation of copyright law</a:t>
            </a:r>
            <a:r>
              <a:rPr lang="en-US" sz="1800" i="1" dirty="0" smtClean="0"/>
              <a:t>.”</a:t>
            </a:r>
            <a:endParaRPr lang="en-GB" sz="1800" i="1" dirty="0"/>
          </a:p>
        </p:txBody>
      </p:sp>
      <p:sp>
        <p:nvSpPr>
          <p:cNvPr id="3" name="Slide Number Placeholder 2"/>
          <p:cNvSpPr>
            <a:spLocks noGrp="1"/>
          </p:cNvSpPr>
          <p:nvPr>
            <p:ph type="sldNum" sz="quarter" idx="2"/>
          </p:nvPr>
        </p:nvSpPr>
        <p:spPr/>
        <p:txBody>
          <a:bodyPr/>
          <a:lstStyle/>
          <a:p>
            <a:fld id="{86CB4B4D-7CA3-9044-876B-883B54F8677D}" type="slidenum">
              <a:rPr lang="en-GB" smtClean="0"/>
              <a:t>30</a:t>
            </a:fld>
            <a:endParaRPr lang="en-GB"/>
          </a:p>
        </p:txBody>
      </p:sp>
      <p:sp>
        <p:nvSpPr>
          <p:cNvPr id="4" name="Text Placeholder 3"/>
          <p:cNvSpPr>
            <a:spLocks noGrp="1"/>
          </p:cNvSpPr>
          <p:nvPr>
            <p:ph type="body" sz="quarter" idx="15"/>
          </p:nvPr>
        </p:nvSpPr>
        <p:spPr/>
        <p:txBody>
          <a:bodyPr/>
          <a:lstStyle/>
          <a:p>
            <a:r>
              <a:rPr lang="en-US" dirty="0" smtClean="0"/>
              <a:t>Licenses cannot be mixed at random …</a:t>
            </a:r>
            <a:endParaRPr lang="en-GB" dirty="0"/>
          </a:p>
        </p:txBody>
      </p:sp>
      <p:sp>
        <p:nvSpPr>
          <p:cNvPr id="5" name="TextBox 4"/>
          <p:cNvSpPr txBox="1"/>
          <p:nvPr/>
        </p:nvSpPr>
        <p:spPr>
          <a:xfrm>
            <a:off x="5719986" y="4322777"/>
            <a:ext cx="3424014" cy="2641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050" cap="none" dirty="0">
                <a:solidFill>
                  <a:srgbClr val="6F2575"/>
                </a:solidFill>
              </a:rPr>
              <a:t>https://www.apache.org/licenses/GPL-compatibility.html</a:t>
            </a:r>
            <a:endParaRPr kumimoji="0" lang="en-GB" sz="1050" b="0" i="0" u="none" strike="noStrike" cap="none" spc="0" normalizeH="0" dirty="0" smtClean="0">
              <a:ln>
                <a:noFill/>
              </a:ln>
              <a:solidFill>
                <a:srgbClr val="6F2575"/>
              </a:solidFill>
              <a:effectLst/>
              <a:uFillTx/>
              <a:sym typeface="Arial"/>
            </a:endParaRPr>
          </a:p>
        </p:txBody>
      </p:sp>
      <p:sp>
        <p:nvSpPr>
          <p:cNvPr id="6" name="Footer Placeholder 5"/>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1446955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38125" y="238125"/>
            <a:ext cx="8667750" cy="400110"/>
          </a:xfrm>
        </p:spPr>
        <p:txBody>
          <a:bodyPr/>
          <a:lstStyle/>
          <a:p>
            <a:r>
              <a:rPr lang="en-GB" dirty="0" smtClean="0"/>
              <a:t>Many LHC experiments have standard license &amp; IP clause</a:t>
            </a:r>
            <a:endParaRPr lang="en-GB" dirty="0"/>
          </a:p>
        </p:txBody>
      </p:sp>
      <p:sp>
        <p:nvSpPr>
          <p:cNvPr id="7" name="TextBox 6"/>
          <p:cNvSpPr txBox="1"/>
          <p:nvPr/>
        </p:nvSpPr>
        <p:spPr>
          <a:xfrm>
            <a:off x="910827" y="871862"/>
            <a:ext cx="740747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600" b="0" i="0" u="none" strike="noStrike" cap="none" spc="0" normalizeH="0" dirty="0" smtClean="0">
                <a:ln>
                  <a:noFill/>
                </a:ln>
                <a:solidFill>
                  <a:srgbClr val="6F2575"/>
                </a:solidFill>
                <a:effectLst/>
                <a:uFillTx/>
                <a:latin typeface="+mn-lt"/>
                <a:ea typeface="+mn-ea"/>
                <a:cs typeface="+mn-cs"/>
                <a:sym typeface="Arial"/>
              </a:rPr>
              <a:t>although some LHC experiments are completely silent on this</a:t>
            </a:r>
            <a:br>
              <a:rPr kumimoji="0" lang="en-GB" sz="1600" b="0" i="0" u="none" strike="noStrike" cap="none" spc="0" normalizeH="0" dirty="0" smtClean="0">
                <a:ln>
                  <a:noFill/>
                </a:ln>
                <a:solidFill>
                  <a:srgbClr val="6F2575"/>
                </a:solidFill>
                <a:effectLst/>
                <a:uFillTx/>
                <a:latin typeface="+mn-lt"/>
                <a:ea typeface="+mn-ea"/>
                <a:cs typeface="+mn-cs"/>
                <a:sym typeface="Arial"/>
              </a:rPr>
            </a:br>
            <a:r>
              <a:rPr kumimoji="0" lang="en-GB" sz="1600" b="0" i="0" u="none" strike="noStrike" cap="none" spc="0" normalizeH="0" dirty="0" smtClean="0">
                <a:ln>
                  <a:noFill/>
                </a:ln>
                <a:solidFill>
                  <a:srgbClr val="6F2575"/>
                </a:solidFill>
                <a:effectLst/>
                <a:uFillTx/>
                <a:latin typeface="+mn-lt"/>
                <a:ea typeface="+mn-ea"/>
                <a:cs typeface="+mn-cs"/>
                <a:sym typeface="Arial"/>
              </a:rPr>
              <a:t>(</a:t>
            </a:r>
            <a:r>
              <a:rPr kumimoji="0" lang="en-GB" sz="1600" b="0" i="1" u="none" strike="noStrike" cap="none" spc="0" normalizeH="0" dirty="0" smtClean="0">
                <a:ln>
                  <a:noFill/>
                </a:ln>
                <a:solidFill>
                  <a:srgbClr val="6F2575"/>
                </a:solidFill>
                <a:effectLst/>
                <a:uFillTx/>
                <a:latin typeface="+mn-lt"/>
                <a:ea typeface="+mn-ea"/>
                <a:cs typeface="+mn-cs"/>
                <a:sym typeface="Arial"/>
              </a:rPr>
              <a:t>and the CERN Convention, in II.1, does not help in case of IP from contributors)</a:t>
            </a:r>
            <a:endParaRPr kumimoji="0" lang="en-GB" sz="1600" b="0" i="0" u="none" strike="noStrike" cap="none" spc="0" normalizeH="0" dirty="0" smtClean="0">
              <a:ln>
                <a:noFill/>
              </a:ln>
              <a:solidFill>
                <a:srgbClr val="6F2575"/>
              </a:solidFill>
              <a:effectLst/>
              <a:uFillTx/>
              <a:latin typeface="+mn-lt"/>
              <a:ea typeface="+mn-ea"/>
              <a:cs typeface="+mn-cs"/>
              <a:sym typeface="Arial"/>
            </a:endParaRPr>
          </a:p>
        </p:txBody>
      </p:sp>
      <p:sp>
        <p:nvSpPr>
          <p:cNvPr id="10" name="TextBox 9"/>
          <p:cNvSpPr txBox="1"/>
          <p:nvPr/>
        </p:nvSpPr>
        <p:spPr>
          <a:xfrm>
            <a:off x="1320815" y="4946698"/>
            <a:ext cx="6155531"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lang="en-GB" sz="900" i="1" cap="none" dirty="0">
                <a:solidFill>
                  <a:srgbClr val="6F2575"/>
                </a:solidFill>
              </a:rPr>
              <a:t>https://twiki.cern.ch/twiki/pub/LHCb/LHCbNationalComputingBoard/20210215_LHCbSoftwareCopyrightAndLicense.pdf</a:t>
            </a:r>
            <a:endParaRPr kumimoji="0" lang="en-GB" sz="900" b="0" i="1" u="none" strike="noStrike" cap="none" spc="0" normalizeH="0" dirty="0" smtClean="0">
              <a:ln>
                <a:noFill/>
              </a:ln>
              <a:solidFill>
                <a:srgbClr val="6F2575"/>
              </a:solidFill>
              <a:effectLst/>
              <a:uFillTx/>
              <a:sym typeface="Arial"/>
            </a:endParaRPr>
          </a:p>
        </p:txBody>
      </p:sp>
      <p:sp>
        <p:nvSpPr>
          <p:cNvPr id="13" name="Slide Number Placeholder 12"/>
          <p:cNvSpPr>
            <a:spLocks noGrp="1"/>
          </p:cNvSpPr>
          <p:nvPr>
            <p:ph type="sldNum" sz="quarter" idx="2"/>
          </p:nvPr>
        </p:nvSpPr>
        <p:spPr/>
        <p:txBody>
          <a:bodyPr/>
          <a:lstStyle/>
          <a:p>
            <a:fld id="{86CB4B4D-7CA3-9044-876B-883B54F8677D}" type="slidenum">
              <a:rPr lang="en-GB" smtClean="0"/>
              <a:t>31</a:t>
            </a:fld>
            <a:endParaRPr lang="en-GB"/>
          </a:p>
        </p:txBody>
      </p:sp>
      <p:sp>
        <p:nvSpPr>
          <p:cNvPr id="14" name="Footer Placeholder 13"/>
          <p:cNvSpPr>
            <a:spLocks noGrp="1"/>
          </p:cNvSpPr>
          <p:nvPr>
            <p:ph type="ftr" sz="quarter" idx="3"/>
          </p:nvPr>
        </p:nvSpPr>
        <p:spPr/>
        <p:txBody>
          <a:bodyPr/>
          <a:lstStyle/>
          <a:p>
            <a:r>
              <a:rPr lang="en-US" smtClean="0"/>
              <a:t>When your data becomes part of something bigger</a:t>
            </a:r>
            <a:endParaRPr lang="nl-NL" dirty="0"/>
          </a:p>
        </p:txBody>
      </p:sp>
      <p:pic>
        <p:nvPicPr>
          <p:cNvPr id="2" name="Picture 1"/>
          <p:cNvPicPr>
            <a:picLocks noChangeAspect="1"/>
          </p:cNvPicPr>
          <p:nvPr/>
        </p:nvPicPr>
        <p:blipFill>
          <a:blip r:embed="rId2"/>
          <a:stretch>
            <a:fillRect/>
          </a:stretch>
        </p:blipFill>
        <p:spPr>
          <a:xfrm>
            <a:off x="910827" y="2049806"/>
            <a:ext cx="7354326" cy="1324160"/>
          </a:xfrm>
          <a:prstGeom prst="rect">
            <a:avLst/>
          </a:prstGeom>
          <a:ln>
            <a:solidFill>
              <a:srgbClr val="6F2575"/>
            </a:solidFill>
          </a:ln>
        </p:spPr>
      </p:pic>
    </p:spTree>
    <p:extLst>
      <p:ext uri="{BB962C8B-B14F-4D97-AF65-F5344CB8AC3E}">
        <p14:creationId xmlns:p14="http://schemas.microsoft.com/office/powerpoint/2010/main" val="2034238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a:t>
            </a:r>
            <a:r>
              <a:rPr lang="en-US" sz="1800" dirty="0"/>
              <a:t>The LHCb software depends on packages licensed under the “GNU General Public </a:t>
            </a:r>
            <a:r>
              <a:rPr lang="en-US" sz="1800" dirty="0" smtClean="0"/>
              <a:t>License (GPL</a:t>
            </a:r>
            <a:r>
              <a:rPr lang="en-US" sz="1800" dirty="0"/>
              <a:t>)”. The terms of GPL require that derivative works be licensed under the same </a:t>
            </a:r>
            <a:r>
              <a:rPr lang="en-US" sz="1800" dirty="0" smtClean="0"/>
              <a:t>license that </a:t>
            </a:r>
            <a:r>
              <a:rPr lang="en-US" sz="1800" dirty="0"/>
              <a:t>governs the original software when </a:t>
            </a:r>
            <a:r>
              <a:rPr lang="en-US" sz="1800" dirty="0" smtClean="0"/>
              <a:t>distributed.</a:t>
            </a:r>
          </a:p>
          <a:p>
            <a:r>
              <a:rPr lang="en-US" sz="1800" dirty="0" smtClean="0"/>
              <a:t>Accordingly</a:t>
            </a:r>
            <a:r>
              <a:rPr lang="en-US" sz="1800" dirty="0"/>
              <a:t>, the LHCb software stack </a:t>
            </a:r>
            <a:r>
              <a:rPr lang="en-US" sz="1800" dirty="0" smtClean="0"/>
              <a:t>also needs </a:t>
            </a:r>
            <a:r>
              <a:rPr lang="en-US" sz="1800" dirty="0"/>
              <a:t>to be licensed under </a:t>
            </a:r>
            <a:r>
              <a:rPr lang="en-US" sz="1800" dirty="0" smtClean="0"/>
              <a:t>the</a:t>
            </a:r>
          </a:p>
          <a:p>
            <a:endParaRPr lang="en-US" sz="1800" dirty="0" smtClean="0"/>
          </a:p>
          <a:p>
            <a:pPr algn="ctr"/>
            <a:r>
              <a:rPr lang="en-US" sz="1800" dirty="0" smtClean="0"/>
              <a:t>“</a:t>
            </a:r>
            <a:r>
              <a:rPr lang="en-US" sz="1800" dirty="0"/>
              <a:t>GNU General Public License v3</a:t>
            </a:r>
            <a:r>
              <a:rPr lang="en-US" sz="1800" dirty="0" smtClean="0"/>
              <a:t>”</a:t>
            </a:r>
          </a:p>
          <a:p>
            <a:endParaRPr lang="en-US" sz="1800" dirty="0" smtClean="0"/>
          </a:p>
          <a:p>
            <a:r>
              <a:rPr lang="en-US" sz="1800" dirty="0" smtClean="0"/>
              <a:t>[…] the </a:t>
            </a:r>
            <a:r>
              <a:rPr lang="en-US" sz="1800" dirty="0"/>
              <a:t>LHCb collaboration – acting through CERN as the copyright holder – </a:t>
            </a:r>
            <a:r>
              <a:rPr lang="en-US" sz="1800" dirty="0" smtClean="0"/>
              <a:t>can </a:t>
            </a:r>
            <a:br>
              <a:rPr lang="en-US" sz="1800" dirty="0" smtClean="0"/>
            </a:br>
            <a:r>
              <a:rPr lang="en-US" sz="1800" dirty="0" smtClean="0"/>
              <a:t>re-license </a:t>
            </a:r>
            <a:r>
              <a:rPr lang="en-US" sz="1800" dirty="0"/>
              <a:t>or distribute the software under a dual license scheme, always taking into </a:t>
            </a:r>
            <a:r>
              <a:rPr lang="en-US" sz="1800" dirty="0" smtClean="0"/>
              <a:t>account dependencies </a:t>
            </a:r>
            <a:r>
              <a:rPr lang="en-US" sz="1800" dirty="0"/>
              <a:t>and license </a:t>
            </a:r>
            <a:r>
              <a:rPr lang="en-US" sz="1800" dirty="0" smtClean="0"/>
              <a:t>compatibility</a:t>
            </a: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32</a:t>
            </a:fld>
            <a:endParaRPr lang="en-GB"/>
          </a:p>
        </p:txBody>
      </p:sp>
      <p:sp>
        <p:nvSpPr>
          <p:cNvPr id="4" name="Text Placeholder 3"/>
          <p:cNvSpPr>
            <a:spLocks noGrp="1"/>
          </p:cNvSpPr>
          <p:nvPr>
            <p:ph type="body" sz="quarter" idx="15"/>
          </p:nvPr>
        </p:nvSpPr>
        <p:spPr/>
        <p:txBody>
          <a:bodyPr/>
          <a:lstStyle/>
          <a:p>
            <a:r>
              <a:rPr lang="en-US" dirty="0" smtClean="0"/>
              <a:t>But LHCb early on got infected with GPL code …</a:t>
            </a:r>
            <a:endParaRPr lang="en-GB" dirty="0"/>
          </a:p>
        </p:txBody>
      </p:sp>
      <p:sp>
        <p:nvSpPr>
          <p:cNvPr id="5" name="Footer Placeholder 4"/>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1385071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endParaRPr lang="en-US" dirty="0" smtClean="0"/>
          </a:p>
          <a:p>
            <a:r>
              <a:rPr lang="en-US" dirty="0" smtClean="0"/>
              <a:t>So one common piece of software (Gaudi), which has </a:t>
            </a:r>
            <a:br>
              <a:rPr lang="en-US" dirty="0" smtClean="0"/>
            </a:br>
            <a:r>
              <a:rPr lang="en-US" dirty="0" smtClean="0"/>
              <a:t>no dependencies on GPL or other LHCb core, </a:t>
            </a:r>
            <a:br>
              <a:rPr lang="en-US" dirty="0" smtClean="0"/>
            </a:br>
            <a:r>
              <a:rPr lang="en-US" dirty="0" smtClean="0"/>
              <a:t>is Apache 2.0 licensed</a:t>
            </a:r>
          </a:p>
          <a:p>
            <a:endParaRPr lang="en-US" dirty="0" smtClean="0"/>
          </a:p>
          <a:p>
            <a:endParaRPr lang="en-US" dirty="0"/>
          </a:p>
          <a:p>
            <a:r>
              <a:rPr lang="en-US" dirty="0" smtClean="0"/>
              <a:t>And some independent code, like </a:t>
            </a:r>
            <a:r>
              <a:rPr lang="en-US" i="1" dirty="0" smtClean="0"/>
              <a:t>Allen</a:t>
            </a:r>
            <a:r>
              <a:rPr lang="en-US" dirty="0" smtClean="0"/>
              <a:t>, is also Apache 2.0,</a:t>
            </a:r>
            <a:br>
              <a:rPr lang="en-US" dirty="0" smtClean="0"/>
            </a:br>
            <a:r>
              <a:rPr lang="en-US" dirty="0" smtClean="0"/>
              <a:t>with those bits of general code from LHCb used therein </a:t>
            </a:r>
            <a:br>
              <a:rPr lang="en-US" dirty="0" smtClean="0"/>
            </a:br>
            <a:r>
              <a:rPr lang="en-US" dirty="0" smtClean="0"/>
              <a:t>being </a:t>
            </a:r>
            <a:r>
              <a:rPr lang="en-US" i="1" dirty="0" smtClean="0"/>
              <a:t>dual licensed</a:t>
            </a:r>
            <a:r>
              <a:rPr lang="en-US" dirty="0" smtClean="0"/>
              <a:t>.</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33</a:t>
            </a:fld>
            <a:endParaRPr lang="en-GB"/>
          </a:p>
        </p:txBody>
      </p:sp>
      <p:sp>
        <p:nvSpPr>
          <p:cNvPr id="4" name="Text Placeholder 3"/>
          <p:cNvSpPr>
            <a:spLocks noGrp="1"/>
          </p:cNvSpPr>
          <p:nvPr>
            <p:ph type="body" sz="quarter" idx="15"/>
          </p:nvPr>
        </p:nvSpPr>
        <p:spPr/>
        <p:txBody>
          <a:bodyPr/>
          <a:lstStyle/>
          <a:p>
            <a:r>
              <a:rPr lang="en-US" dirty="0" smtClean="0"/>
              <a:t>Yet ATLAS is all Apache 2.0, so …</a:t>
            </a:r>
            <a:endParaRPr lang="en-GB" dirty="0"/>
          </a:p>
        </p:txBody>
      </p:sp>
      <p:sp>
        <p:nvSpPr>
          <p:cNvPr id="5" name="Footer Placeholder 4"/>
          <p:cNvSpPr>
            <a:spLocks noGrp="1"/>
          </p:cNvSpPr>
          <p:nvPr>
            <p:ph type="ftr" sz="quarter" idx="3"/>
          </p:nvPr>
        </p:nvSpPr>
        <p:spPr/>
        <p:txBody>
          <a:bodyPr/>
          <a:lstStyle/>
          <a:p>
            <a:r>
              <a:rPr lang="en-US" smtClean="0"/>
              <a:t>When your data becomes part of something bigger</a:t>
            </a:r>
            <a:endParaRPr lang="nl-NL" dirty="0"/>
          </a:p>
        </p:txBody>
      </p:sp>
      <p:sp>
        <p:nvSpPr>
          <p:cNvPr id="6" name="TextBox 5"/>
          <p:cNvSpPr txBox="1"/>
          <p:nvPr/>
        </p:nvSpPr>
        <p:spPr>
          <a:xfrm>
            <a:off x="1320815" y="4946698"/>
            <a:ext cx="6155531"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lang="en-GB" sz="900" i="1" cap="none" dirty="0">
                <a:solidFill>
                  <a:srgbClr val="6F2575"/>
                </a:solidFill>
              </a:rPr>
              <a:t>https://twiki.cern.ch/twiki/pub/LHCb/LHCbNationalComputingBoard/20210215_LHCbSoftwareCopyrightAndLicense.pdf</a:t>
            </a:r>
            <a:endParaRPr kumimoji="0" lang="en-GB" sz="900" b="0" i="1" u="none" strike="noStrike" cap="none" spc="0" normalizeH="0" dirty="0" smtClean="0">
              <a:ln>
                <a:noFill/>
              </a:ln>
              <a:solidFill>
                <a:srgbClr val="6F2575"/>
              </a:solidFill>
              <a:effectLst/>
              <a:uFillTx/>
              <a:sym typeface="Aria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088" y="967796"/>
            <a:ext cx="1154631" cy="1154631"/>
          </a:xfrm>
          <a:prstGeom prst="rect">
            <a:avLst/>
          </a:prstGeom>
        </p:spPr>
      </p:pic>
    </p:spTree>
    <p:extLst>
      <p:ext uri="{BB962C8B-B14F-4D97-AF65-F5344CB8AC3E}">
        <p14:creationId xmlns:p14="http://schemas.microsoft.com/office/powerpoint/2010/main" val="2471634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585749" y="764071"/>
            <a:ext cx="5672020" cy="353624"/>
          </a:xfrm>
        </p:spPr>
        <p:txBody>
          <a:bodyPr/>
          <a:lstStyle/>
          <a:p>
            <a:r>
              <a:rPr lang="en-GB" dirty="0" smtClean="0">
                <a:solidFill>
                  <a:srgbClr val="6F2575"/>
                </a:solidFill>
              </a:rPr>
              <a:t>‘a successful community has many contributors!’</a:t>
            </a:r>
            <a:endParaRPr lang="en-GB" dirty="0">
              <a:solidFill>
                <a:srgbClr val="6F2575"/>
              </a:solidFill>
            </a:endParaRPr>
          </a:p>
        </p:txBody>
      </p:sp>
      <p:sp>
        <p:nvSpPr>
          <p:cNvPr id="5" name="Text Placeholder 4"/>
          <p:cNvSpPr>
            <a:spLocks noGrp="1"/>
          </p:cNvSpPr>
          <p:nvPr>
            <p:ph type="body" sz="quarter" idx="15"/>
          </p:nvPr>
        </p:nvSpPr>
        <p:spPr/>
        <p:txBody>
          <a:bodyPr/>
          <a:lstStyle/>
          <a:p>
            <a:r>
              <a:rPr lang="en-GB" dirty="0" smtClean="0"/>
              <a:t>Listing contributors</a:t>
            </a:r>
            <a:endParaRPr lang="en-GB" dirty="0"/>
          </a:p>
        </p:txBody>
      </p:sp>
      <p:sp>
        <p:nvSpPr>
          <p:cNvPr id="6" name="Text Placeholder 1"/>
          <p:cNvSpPr txBox="1">
            <a:spLocks/>
          </p:cNvSpPr>
          <p:nvPr/>
        </p:nvSpPr>
        <p:spPr>
          <a:xfrm>
            <a:off x="3452424" y="1103903"/>
            <a:ext cx="5610690" cy="3536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0" marR="0" indent="0" algn="l" defTabSz="309563" rtl="0"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75"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88"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r>
              <a:rPr lang="en-GB" dirty="0" smtClean="0">
                <a:solidFill>
                  <a:srgbClr val="6F2575"/>
                </a:solidFill>
              </a:rPr>
              <a:t>‘… but listing them all will then be a challenge!’</a:t>
            </a:r>
            <a:endParaRPr lang="en-GB" dirty="0">
              <a:solidFill>
                <a:srgbClr val="6F2575"/>
              </a:solidFill>
            </a:endParaRPr>
          </a:p>
        </p:txBody>
      </p:sp>
      <p:sp>
        <p:nvSpPr>
          <p:cNvPr id="7" name="TextBox 6"/>
          <p:cNvSpPr txBox="1"/>
          <p:nvPr/>
        </p:nvSpPr>
        <p:spPr>
          <a:xfrm>
            <a:off x="85784" y="4173914"/>
            <a:ext cx="8972431" cy="287258"/>
          </a:xfrm>
          <a:prstGeom prst="rect">
            <a:avLst/>
          </a:prstGeom>
          <a:solidFill>
            <a:srgbClr val="F1ECC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‘right to be identified as an author’ is a ‘moral’ right you cannot get rid of, but can be (partially) waived, e.g. as part of employment …</a:t>
            </a:r>
          </a:p>
        </p:txBody>
      </p:sp>
      <p:sp>
        <p:nvSpPr>
          <p:cNvPr id="8" name="TextBox 7"/>
          <p:cNvSpPr txBox="1"/>
          <p:nvPr/>
        </p:nvSpPr>
        <p:spPr>
          <a:xfrm>
            <a:off x="238125" y="1370028"/>
            <a:ext cx="7874387"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600" b="0" i="0" u="none" strike="noStrike" cap="none" spc="0" normalizeH="0" dirty="0" smtClean="0">
                <a:ln>
                  <a:noFill/>
                </a:ln>
                <a:solidFill>
                  <a:schemeClr val="bg1"/>
                </a:solidFill>
                <a:effectLst/>
                <a:uFillTx/>
                <a:sym typeface="Arial"/>
              </a:rPr>
              <a:t>co-shipped ‘contributors’ file, or a web page listing contributors</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1600" cap="none" dirty="0" smtClean="0">
                <a:solidFill>
                  <a:schemeClr val="bg1"/>
                </a:solidFill>
              </a:rPr>
              <a:t>“members of the XXX collaboration” </a:t>
            </a:r>
            <a:br>
              <a:rPr lang="en-GB" sz="1600" cap="none" dirty="0" smtClean="0">
                <a:solidFill>
                  <a:schemeClr val="bg1"/>
                </a:solidFill>
              </a:rPr>
            </a:br>
            <a:r>
              <a:rPr lang="en-GB" sz="1600" cap="none" dirty="0" smtClean="0">
                <a:solidFill>
                  <a:schemeClr val="bg1"/>
                </a:solidFill>
              </a:rPr>
              <a:t>+ a web page is commonly used</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1600" cap="none" dirty="0" smtClean="0">
                <a:solidFill>
                  <a:schemeClr val="bg1"/>
                </a:solidFill>
              </a:rPr>
              <a:t>some projects list main contributors </a:t>
            </a:r>
            <a:br>
              <a:rPr lang="en-GB" sz="1600" cap="none" dirty="0" smtClean="0">
                <a:solidFill>
                  <a:schemeClr val="bg1"/>
                </a:solidFill>
              </a:rPr>
            </a:br>
            <a:r>
              <a:rPr lang="en-GB" sz="1600" cap="none" dirty="0" smtClean="0">
                <a:solidFill>
                  <a:schemeClr val="bg1"/>
                </a:solidFill>
              </a:rPr>
              <a:t>and have just given up </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600" b="0" i="0" u="none" strike="noStrike" cap="none" spc="0" normalizeH="0" dirty="0" smtClean="0">
              <a:ln>
                <a:noFill/>
              </a:ln>
              <a:solidFill>
                <a:schemeClr val="bg1"/>
              </a:solidFill>
              <a:effectLst/>
              <a:uFillTx/>
              <a:sym typeface="Arial"/>
            </a:endParaRP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1600" b="0" i="0" u="none" strike="noStrike" cap="none" spc="0" normalizeH="0" dirty="0" smtClean="0">
              <a:ln>
                <a:noFill/>
              </a:ln>
              <a:solidFill>
                <a:schemeClr val="bg1"/>
              </a:solidFill>
              <a:effectLst/>
              <a:uFillTx/>
              <a:sym typeface="Arial"/>
            </a:endParaRP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600" b="0" i="0" u="none" strike="noStrike" cap="none" spc="0" normalizeH="0" dirty="0" smtClean="0">
                <a:ln>
                  <a:noFill/>
                </a:ln>
                <a:solidFill>
                  <a:schemeClr val="bg1"/>
                </a:solidFill>
                <a:effectLst/>
                <a:uFillTx/>
                <a:sym typeface="Arial"/>
              </a:rPr>
              <a:t>probably worst thing to do is </a:t>
            </a:r>
            <a:br>
              <a:rPr kumimoji="0" lang="en-GB" sz="1600" b="0" i="0" u="none" strike="noStrike" cap="none" spc="0" normalizeH="0" dirty="0" smtClean="0">
                <a:ln>
                  <a:noFill/>
                </a:ln>
                <a:solidFill>
                  <a:schemeClr val="bg1"/>
                </a:solidFill>
                <a:effectLst/>
                <a:uFillTx/>
                <a:sym typeface="Arial"/>
              </a:rPr>
            </a:br>
            <a:r>
              <a:rPr kumimoji="0" lang="en-GB" sz="1600" b="0" i="0" u="none" strike="noStrike" cap="none" spc="0" normalizeH="0" dirty="0" smtClean="0">
                <a:ln>
                  <a:noFill/>
                </a:ln>
                <a:solidFill>
                  <a:schemeClr val="bg1"/>
                </a:solidFill>
                <a:effectLst/>
                <a:uFillTx/>
                <a:sym typeface="Arial"/>
              </a:rPr>
              <a:t>to also accept changes </a:t>
            </a:r>
            <a:br>
              <a:rPr kumimoji="0" lang="en-GB" sz="1600" b="0" i="0" u="none" strike="noStrike" cap="none" spc="0" normalizeH="0" dirty="0" smtClean="0">
                <a:ln>
                  <a:noFill/>
                </a:ln>
                <a:solidFill>
                  <a:schemeClr val="bg1"/>
                </a:solidFill>
                <a:effectLst/>
                <a:uFillTx/>
                <a:sym typeface="Arial"/>
              </a:rPr>
            </a:br>
            <a:r>
              <a:rPr kumimoji="0" lang="en-GB" sz="1600" b="0" i="1" u="none" strike="noStrike" cap="none" spc="0" normalizeH="0" dirty="0" smtClean="0">
                <a:ln>
                  <a:noFill/>
                </a:ln>
                <a:solidFill>
                  <a:schemeClr val="bg1"/>
                </a:solidFill>
                <a:effectLst/>
                <a:uFillTx/>
                <a:sym typeface="Arial"/>
              </a:rPr>
              <a:t>in the copyright license statement itself  </a:t>
            </a:r>
            <a:br>
              <a:rPr kumimoji="0" lang="en-GB" sz="1600" b="0" i="1" u="none" strike="noStrike" cap="none" spc="0" normalizeH="0" dirty="0" smtClean="0">
                <a:ln>
                  <a:noFill/>
                </a:ln>
                <a:solidFill>
                  <a:schemeClr val="bg1"/>
                </a:solidFill>
                <a:effectLst/>
                <a:uFillTx/>
                <a:sym typeface="Arial"/>
              </a:rPr>
            </a:br>
            <a:r>
              <a:rPr kumimoji="0" lang="en-GB" sz="1600" b="0" i="0" u="none" strike="noStrike" cap="none" spc="0" normalizeH="0" dirty="0" smtClean="0">
                <a:ln>
                  <a:noFill/>
                </a:ln>
                <a:solidFill>
                  <a:schemeClr val="bg1"/>
                </a:solidFill>
                <a:effectLst/>
                <a:uFillTx/>
                <a:sym typeface="Arial"/>
              </a:rPr>
              <a:t>(the “</a:t>
            </a:r>
            <a:r>
              <a:rPr kumimoji="0" lang="en-GB" sz="1600" b="0" i="0" u="none" strike="noStrike" cap="none" spc="0" normalizeH="0" dirty="0" err="1" smtClean="0">
                <a:ln>
                  <a:noFill/>
                </a:ln>
                <a:solidFill>
                  <a:schemeClr val="bg1"/>
                </a:solidFill>
                <a:effectLst/>
                <a:uFillTx/>
                <a:sym typeface="Arial"/>
              </a:rPr>
              <a:t>SymPy</a:t>
            </a:r>
            <a:r>
              <a:rPr lang="en-GB" sz="1600" cap="none" dirty="0" smtClean="0">
                <a:solidFill>
                  <a:schemeClr val="bg1"/>
                </a:solidFill>
              </a:rPr>
              <a:t>” case)</a:t>
            </a:r>
            <a:endParaRPr kumimoji="0" lang="en-GB" sz="1600" b="0" i="0" u="none" strike="noStrike" cap="none" spc="0" normalizeH="0" dirty="0" smtClean="0">
              <a:ln>
                <a:noFill/>
              </a:ln>
              <a:solidFill>
                <a:schemeClr val="bg1"/>
              </a:solidFill>
              <a:effectLst/>
              <a:uFillTx/>
              <a:sym typeface="Arial"/>
            </a:endParaRPr>
          </a:p>
        </p:txBody>
      </p:sp>
      <p:sp>
        <p:nvSpPr>
          <p:cNvPr id="9" name="Slide Number Placeholder 8"/>
          <p:cNvSpPr>
            <a:spLocks noGrp="1"/>
          </p:cNvSpPr>
          <p:nvPr>
            <p:ph type="sldNum" sz="quarter" idx="2"/>
          </p:nvPr>
        </p:nvSpPr>
        <p:spPr/>
        <p:txBody>
          <a:bodyPr/>
          <a:lstStyle/>
          <a:p>
            <a:fld id="{86CB4B4D-7CA3-9044-876B-883B54F8677D}" type="slidenum">
              <a:rPr lang="en-GB" smtClean="0"/>
              <a:t>34</a:t>
            </a:fld>
            <a:endParaRPr lang="en-GB"/>
          </a:p>
        </p:txBody>
      </p:sp>
      <p:sp>
        <p:nvSpPr>
          <p:cNvPr id="10" name="Footer Placeholder 9"/>
          <p:cNvSpPr>
            <a:spLocks noGrp="1"/>
          </p:cNvSpPr>
          <p:nvPr>
            <p:ph type="ftr" sz="quarter" idx="3"/>
          </p:nvPr>
        </p:nvSpPr>
        <p:spPr/>
        <p:txBody>
          <a:bodyPr/>
          <a:lstStyle/>
          <a:p>
            <a:r>
              <a:rPr lang="en-US" smtClean="0"/>
              <a:t>When your data becomes part of something bigger</a:t>
            </a:r>
            <a:endParaRPr lang="nl-NL" dirty="0"/>
          </a:p>
        </p:txBody>
      </p:sp>
      <p:sp>
        <p:nvSpPr>
          <p:cNvPr id="12" name="TextBox 11"/>
          <p:cNvSpPr txBox="1"/>
          <p:nvPr/>
        </p:nvSpPr>
        <p:spPr>
          <a:xfrm>
            <a:off x="4451809" y="4734499"/>
            <a:ext cx="288700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kumimoji="0" lang="en-GB" sz="1000" b="0" i="0" u="none" strike="noStrike" cap="none" spc="0" normalizeH="0" dirty="0" smtClean="0">
                <a:ln>
                  <a:noFill/>
                </a:ln>
                <a:solidFill>
                  <a:srgbClr val="6F2575"/>
                </a:solidFill>
                <a:effectLst/>
                <a:uFillTx/>
                <a:sym typeface="Arial"/>
              </a:rPr>
              <a:t>Source: from the GEANT4 web pages at</a:t>
            </a:r>
            <a:r>
              <a:rPr lang="en-GB" sz="1000" cap="none" dirty="0">
                <a:solidFill>
                  <a:srgbClr val="6F2575"/>
                </a:solidFill>
              </a:rPr>
              <a:t/>
            </a:r>
            <a:br>
              <a:rPr lang="en-GB" sz="1000" cap="none" dirty="0">
                <a:solidFill>
                  <a:srgbClr val="6F2575"/>
                </a:solidFill>
              </a:rPr>
            </a:br>
            <a:r>
              <a:rPr lang="en-GB" sz="1000" cap="none" dirty="0">
                <a:solidFill>
                  <a:srgbClr val="6F2575"/>
                </a:solidFill>
              </a:rPr>
              <a:t>https://geant4.web.cern.ch/license/LICENSE.html</a:t>
            </a:r>
            <a:endParaRPr kumimoji="0" lang="en-GB" sz="1000" b="0" i="0" u="none" strike="noStrike" cap="none" spc="0" normalizeH="0" dirty="0" smtClean="0">
              <a:ln>
                <a:noFill/>
              </a:ln>
              <a:solidFill>
                <a:srgbClr val="6F2575"/>
              </a:solidFill>
              <a:effectLst/>
              <a:uFillTx/>
              <a:sym typeface="Arial"/>
            </a:endParaRPr>
          </a:p>
        </p:txBody>
      </p:sp>
      <p:grpSp>
        <p:nvGrpSpPr>
          <p:cNvPr id="4" name="Group 3"/>
          <p:cNvGrpSpPr/>
          <p:nvPr/>
        </p:nvGrpSpPr>
        <p:grpSpPr>
          <a:xfrm>
            <a:off x="3312678" y="1859243"/>
            <a:ext cx="5750436" cy="1463086"/>
            <a:chOff x="3256311" y="1859243"/>
            <a:chExt cx="5750436" cy="1463086"/>
          </a:xfrm>
        </p:grpSpPr>
        <p:pic>
          <p:nvPicPr>
            <p:cNvPr id="11" name="Picture 10"/>
            <p:cNvPicPr>
              <a:picLocks noChangeAspect="1"/>
            </p:cNvPicPr>
            <p:nvPr/>
          </p:nvPicPr>
          <p:blipFill>
            <a:blip r:embed="rId2"/>
            <a:stretch>
              <a:fillRect/>
            </a:stretch>
          </p:blipFill>
          <p:spPr>
            <a:xfrm>
              <a:off x="5237993" y="1859243"/>
              <a:ext cx="3768754" cy="1463086"/>
            </a:xfrm>
            <a:prstGeom prst="rect">
              <a:avLst/>
            </a:prstGeom>
            <a:effectLst>
              <a:glow rad="101600">
                <a:srgbClr val="6F2575">
                  <a:alpha val="60000"/>
                </a:srgbClr>
              </a:glow>
            </a:effectLst>
          </p:spPr>
        </p:pic>
        <p:pic>
          <p:nvPicPr>
            <p:cNvPr id="3" name="Picture 2"/>
            <p:cNvPicPr>
              <a:picLocks noChangeAspect="1"/>
            </p:cNvPicPr>
            <p:nvPr/>
          </p:nvPicPr>
          <p:blipFill>
            <a:blip r:embed="rId3"/>
            <a:stretch>
              <a:fillRect/>
            </a:stretch>
          </p:blipFill>
          <p:spPr>
            <a:xfrm>
              <a:off x="3256311" y="2726531"/>
              <a:ext cx="5750436" cy="531949"/>
            </a:xfrm>
            <a:prstGeom prst="rect">
              <a:avLst/>
            </a:prstGeom>
            <a:effectLst>
              <a:glow rad="101600">
                <a:srgbClr val="6F2575">
                  <a:alpha val="60000"/>
                </a:srgbClr>
              </a:glow>
            </a:effectLst>
          </p:spPr>
        </p:pic>
      </p:grpSp>
    </p:spTree>
    <p:extLst>
      <p:ext uri="{BB962C8B-B14F-4D97-AF65-F5344CB8AC3E}">
        <p14:creationId xmlns:p14="http://schemas.microsoft.com/office/powerpoint/2010/main" val="936210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185639" y="967797"/>
            <a:ext cx="6722245" cy="1636014"/>
          </a:xfrm>
        </p:spPr>
        <p:txBody>
          <a:bodyPr/>
          <a:lstStyle/>
          <a:p>
            <a:r>
              <a:rPr lang="en-GB" dirty="0" smtClean="0"/>
              <a:t>either you get lists like on the left </a:t>
            </a:r>
            <a:br>
              <a:rPr lang="en-GB" dirty="0" smtClean="0"/>
            </a:br>
            <a:r>
              <a:rPr lang="en-GB" dirty="0" smtClean="0"/>
              <a:t>(and then GEANT4 is a ‘small’ project)</a:t>
            </a:r>
            <a:br>
              <a:rPr lang="en-GB" dirty="0" smtClean="0"/>
            </a:br>
            <a:r>
              <a:rPr lang="en-GB" b="1" i="1" dirty="0" smtClean="0"/>
              <a:t>or</a:t>
            </a:r>
            <a:r>
              <a:rPr lang="en-GB" i="1" dirty="0" smtClean="0"/>
              <a:t> </a:t>
            </a:r>
            <a:r>
              <a:rPr lang="en-GB" dirty="0" smtClean="0"/>
              <a:t>you become creative, like </a:t>
            </a:r>
            <a:br>
              <a:rPr lang="en-GB" dirty="0" smtClean="0"/>
            </a:br>
            <a:r>
              <a:rPr lang="en-GB" dirty="0" smtClean="0"/>
              <a:t>use </a:t>
            </a:r>
            <a:r>
              <a:rPr lang="en-GB" dirty="0" err="1" smtClean="0"/>
              <a:t>github’s</a:t>
            </a:r>
            <a:r>
              <a:rPr lang="en-GB" dirty="0" smtClean="0"/>
              <a:t> contributor log (e.g. for </a:t>
            </a:r>
            <a:r>
              <a:rPr lang="en-GB" dirty="0" err="1" smtClean="0"/>
              <a:t>SimpleSAMLphp</a:t>
            </a:r>
            <a:r>
              <a:rPr lang="en-GB" dirty="0" smtClean="0"/>
              <a:t>)</a:t>
            </a:r>
          </a:p>
          <a:p>
            <a:r>
              <a:rPr lang="en-GB" b="1" i="1" dirty="0" smtClean="0"/>
              <a:t>or</a:t>
            </a:r>
            <a:r>
              <a:rPr lang="en-GB" i="1" dirty="0" smtClean="0"/>
              <a:t> </a:t>
            </a:r>
            <a:r>
              <a:rPr lang="en-GB" dirty="0" smtClean="0"/>
              <a:t>link to your project or collaboration page</a:t>
            </a:r>
          </a:p>
          <a:p>
            <a:endParaRPr lang="en-GB" dirty="0"/>
          </a:p>
        </p:txBody>
      </p:sp>
      <p:sp>
        <p:nvSpPr>
          <p:cNvPr id="5" name="Text Placeholder 4"/>
          <p:cNvSpPr>
            <a:spLocks noGrp="1"/>
          </p:cNvSpPr>
          <p:nvPr>
            <p:ph type="body" sz="quarter" idx="15"/>
          </p:nvPr>
        </p:nvSpPr>
        <p:spPr>
          <a:xfrm>
            <a:off x="2185187" y="238125"/>
            <a:ext cx="6720687" cy="400110"/>
          </a:xfrm>
        </p:spPr>
        <p:txBody>
          <a:bodyPr/>
          <a:lstStyle/>
          <a:p>
            <a:r>
              <a:rPr lang="en-GB" dirty="0" smtClean="0"/>
              <a:t>… and the long list of contributors</a:t>
            </a:r>
            <a:endParaRPr lang="en-GB" dirty="0"/>
          </a:p>
        </p:txBody>
      </p:sp>
      <p:pic>
        <p:nvPicPr>
          <p:cNvPr id="6" name="Picture 5"/>
          <p:cNvPicPr>
            <a:picLocks noChangeAspect="1"/>
          </p:cNvPicPr>
          <p:nvPr/>
        </p:nvPicPr>
        <p:blipFill>
          <a:blip r:embed="rId2"/>
          <a:stretch>
            <a:fillRect/>
          </a:stretch>
        </p:blipFill>
        <p:spPr>
          <a:xfrm>
            <a:off x="157884" y="127041"/>
            <a:ext cx="1808761" cy="4817272"/>
          </a:xfrm>
          <a:prstGeom prst="rect">
            <a:avLst/>
          </a:prstGeom>
          <a:ln>
            <a:solidFill>
              <a:srgbClr val="6F2575"/>
            </a:solidFill>
          </a:ln>
        </p:spPr>
      </p:pic>
      <p:sp>
        <p:nvSpPr>
          <p:cNvPr id="7" name="Slide Number Placeholder 6"/>
          <p:cNvSpPr>
            <a:spLocks noGrp="1"/>
          </p:cNvSpPr>
          <p:nvPr>
            <p:ph type="sldNum" sz="quarter" idx="2"/>
          </p:nvPr>
        </p:nvSpPr>
        <p:spPr/>
        <p:txBody>
          <a:bodyPr/>
          <a:lstStyle/>
          <a:p>
            <a:fld id="{86CB4B4D-7CA3-9044-876B-883B54F8677D}" type="slidenum">
              <a:rPr lang="en-GB" smtClean="0"/>
              <a:t>35</a:t>
            </a:fld>
            <a:endParaRPr lang="en-GB"/>
          </a:p>
        </p:txBody>
      </p:sp>
      <p:sp>
        <p:nvSpPr>
          <p:cNvPr id="8" name="Footer Placeholder 7"/>
          <p:cNvSpPr>
            <a:spLocks noGrp="1"/>
          </p:cNvSpPr>
          <p:nvPr>
            <p:ph type="ftr" sz="quarter" idx="3"/>
          </p:nvPr>
        </p:nvSpPr>
        <p:spPr/>
        <p:txBody>
          <a:bodyPr/>
          <a:lstStyle/>
          <a:p>
            <a:r>
              <a:rPr lang="en-US" smtClean="0"/>
              <a:t>When your data becomes part of something bigger</a:t>
            </a:r>
            <a:endParaRPr lang="nl-NL" dirty="0"/>
          </a:p>
        </p:txBody>
      </p:sp>
      <p:sp>
        <p:nvSpPr>
          <p:cNvPr id="9" name="TextBox 8"/>
          <p:cNvSpPr txBox="1"/>
          <p:nvPr/>
        </p:nvSpPr>
        <p:spPr>
          <a:xfrm>
            <a:off x="6720195" y="3581399"/>
            <a:ext cx="242380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kumimoji="0" lang="en-GB" sz="1200" b="0" i="0" u="none" strike="noStrike" cap="none" spc="0" normalizeH="0" dirty="0" smtClean="0">
                <a:ln>
                  <a:noFill/>
                </a:ln>
                <a:solidFill>
                  <a:srgbClr val="6F2575"/>
                </a:solidFill>
                <a:effectLst/>
                <a:uFillTx/>
                <a:latin typeface="+mn-lt"/>
                <a:ea typeface="+mn-ea"/>
                <a:cs typeface="+mn-cs"/>
                <a:sym typeface="Arial"/>
              </a:rPr>
              <a:t>Sources:</a:t>
            </a:r>
            <a:br>
              <a:rPr kumimoji="0" lang="en-GB" sz="1200" b="0" i="0" u="none" strike="noStrike" cap="none" spc="0" normalizeH="0" dirty="0" smtClean="0">
                <a:ln>
                  <a:noFill/>
                </a:ln>
                <a:solidFill>
                  <a:srgbClr val="6F2575"/>
                </a:solidFill>
                <a:effectLst/>
                <a:uFillTx/>
                <a:latin typeface="+mn-lt"/>
                <a:ea typeface="+mn-ea"/>
                <a:cs typeface="+mn-cs"/>
                <a:sym typeface="Arial"/>
              </a:rPr>
            </a:br>
            <a:r>
              <a:rPr kumimoji="0" lang="en-GB" sz="1200" b="0" i="0" u="none" strike="noStrike" cap="none" spc="0" normalizeH="0" dirty="0" smtClean="0">
                <a:ln>
                  <a:noFill/>
                </a:ln>
                <a:solidFill>
                  <a:srgbClr val="6F2575"/>
                </a:solidFill>
                <a:effectLst/>
                <a:uFillTx/>
                <a:latin typeface="+mn-lt"/>
                <a:ea typeface="+mn-ea"/>
                <a:cs typeface="+mn-cs"/>
                <a:sym typeface="Arial"/>
              </a:rPr>
              <a:t>from the GEANT4 web pages at</a:t>
            </a:r>
            <a:r>
              <a:rPr lang="en-GB" sz="1200" cap="none" dirty="0">
                <a:solidFill>
                  <a:srgbClr val="6F2575"/>
                </a:solidFill>
              </a:rPr>
              <a:t/>
            </a:r>
            <a:br>
              <a:rPr lang="en-GB" sz="1200" cap="none" dirty="0">
                <a:solidFill>
                  <a:srgbClr val="6F2575"/>
                </a:solidFill>
              </a:rPr>
            </a:br>
            <a:r>
              <a:rPr lang="en-GB" sz="1200" cap="none" dirty="0">
                <a:solidFill>
                  <a:srgbClr val="6F2575"/>
                </a:solidFill>
              </a:rPr>
              <a:t>https://</a:t>
            </a:r>
            <a:r>
              <a:rPr lang="en-GB" sz="1200" cap="none" dirty="0" smtClean="0">
                <a:solidFill>
                  <a:srgbClr val="6F2575"/>
                </a:solidFill>
              </a:rPr>
              <a:t>geant4.web.cern.ch/license</a:t>
            </a:r>
            <a:br>
              <a:rPr lang="en-GB" sz="1200" cap="none" dirty="0" smtClean="0">
                <a:solidFill>
                  <a:srgbClr val="6F2575"/>
                </a:solidFill>
              </a:rPr>
            </a:br>
            <a:r>
              <a:rPr lang="en-GB" sz="1200" cap="none" dirty="0" smtClean="0">
                <a:solidFill>
                  <a:srgbClr val="6F2575"/>
                </a:solidFill>
              </a:rPr>
              <a:t>and</a:t>
            </a:r>
            <a:r>
              <a:rPr lang="en-GB" sz="1200" cap="none" dirty="0">
                <a:solidFill>
                  <a:srgbClr val="6F2575"/>
                </a:solidFill>
              </a:rPr>
              <a:t/>
            </a:r>
            <a:br>
              <a:rPr lang="en-GB" sz="1200" cap="none" dirty="0">
                <a:solidFill>
                  <a:srgbClr val="6F2575"/>
                </a:solidFill>
              </a:rPr>
            </a:br>
            <a:r>
              <a:rPr lang="en-GB" sz="1200" cap="none" dirty="0">
                <a:solidFill>
                  <a:srgbClr val="6F2575"/>
                </a:solidFill>
              </a:rPr>
              <a:t>http://eu-egee.org/partners</a:t>
            </a:r>
            <a:endParaRPr kumimoji="0" lang="en-GB" sz="1200" b="0" i="0" u="none" strike="noStrike" cap="none" spc="0" normalizeH="0" dirty="0" smtClean="0">
              <a:ln>
                <a:noFill/>
              </a:ln>
              <a:solidFill>
                <a:srgbClr val="6F2575"/>
              </a:solidFill>
              <a:effectLst/>
              <a:uFillTx/>
              <a:latin typeface="+mn-lt"/>
              <a:ea typeface="+mn-ea"/>
              <a:cs typeface="+mn-cs"/>
              <a:sym typeface="Arial"/>
            </a:endParaRPr>
          </a:p>
        </p:txBody>
      </p:sp>
      <p:pic>
        <p:nvPicPr>
          <p:cNvPr id="3" name="Picture 2"/>
          <p:cNvPicPr>
            <a:picLocks noChangeAspect="1"/>
          </p:cNvPicPr>
          <p:nvPr/>
        </p:nvPicPr>
        <p:blipFill>
          <a:blip r:embed="rId3"/>
          <a:stretch>
            <a:fillRect/>
          </a:stretch>
        </p:blipFill>
        <p:spPr>
          <a:xfrm>
            <a:off x="2502688" y="2732049"/>
            <a:ext cx="4215252" cy="2322262"/>
          </a:xfrm>
          <a:prstGeom prst="rect">
            <a:avLst/>
          </a:prstGeom>
          <a:ln>
            <a:solidFill>
              <a:srgbClr val="6F2575"/>
            </a:solidFill>
          </a:ln>
        </p:spPr>
      </p:pic>
    </p:spTree>
    <p:extLst>
      <p:ext uri="{BB962C8B-B14F-4D97-AF65-F5344CB8AC3E}">
        <p14:creationId xmlns:p14="http://schemas.microsoft.com/office/powerpoint/2010/main" val="1609926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GB" sz="2000" dirty="0" smtClean="0"/>
              <a:t>listing all contributors in the copyright line</a:t>
            </a:r>
          </a:p>
          <a:p>
            <a:pPr marL="342900" indent="-342900">
              <a:buFont typeface="Arial" panose="020B0604020202020204" pitchFamily="34" charset="0"/>
              <a:buChar char="•"/>
            </a:pPr>
            <a:r>
              <a:rPr lang="en-GB" sz="2000" dirty="0" smtClean="0"/>
              <a:t>all rights assigned to the organisations (not individual employee)</a:t>
            </a:r>
          </a:p>
          <a:p>
            <a:pPr marL="342900" indent="-342900">
              <a:buFont typeface="Arial" panose="020B0604020202020204" pitchFamily="34" charset="0"/>
              <a:buChar char="•"/>
            </a:pPr>
            <a:r>
              <a:rPr lang="en-US" sz="2000" dirty="0" smtClean="0"/>
              <a:t>but:</a:t>
            </a:r>
            <a:br>
              <a:rPr lang="en-US" sz="2000" dirty="0" smtClean="0"/>
            </a:br>
            <a:r>
              <a:rPr lang="en-US" sz="2000" dirty="0" smtClean="0"/>
              <a:t>no patent protections</a:t>
            </a:r>
            <a:endParaRPr lang="en-GB" sz="2000" dirty="0"/>
          </a:p>
        </p:txBody>
      </p:sp>
      <p:sp>
        <p:nvSpPr>
          <p:cNvPr id="5" name="Text Placeholder 4"/>
          <p:cNvSpPr>
            <a:spLocks noGrp="1"/>
          </p:cNvSpPr>
          <p:nvPr>
            <p:ph type="body" sz="quarter" idx="15"/>
          </p:nvPr>
        </p:nvSpPr>
        <p:spPr/>
        <p:txBody>
          <a:bodyPr/>
          <a:lstStyle/>
          <a:p>
            <a:r>
              <a:rPr lang="en-GB" dirty="0" smtClean="0"/>
              <a:t>The most simple open source license: 3-clause BSD</a:t>
            </a:r>
            <a:endParaRPr lang="en-GB" dirty="0"/>
          </a:p>
        </p:txBody>
      </p:sp>
      <p:pic>
        <p:nvPicPr>
          <p:cNvPr id="6" name="Picture 5"/>
          <p:cNvPicPr>
            <a:picLocks noChangeAspect="1"/>
          </p:cNvPicPr>
          <p:nvPr/>
        </p:nvPicPr>
        <p:blipFill>
          <a:blip r:embed="rId2"/>
          <a:stretch>
            <a:fillRect/>
          </a:stretch>
        </p:blipFill>
        <p:spPr>
          <a:xfrm>
            <a:off x="3062616" y="1600026"/>
            <a:ext cx="5761230" cy="2836636"/>
          </a:xfrm>
          <a:prstGeom prst="rect">
            <a:avLst/>
          </a:prstGeom>
          <a:ln>
            <a:solidFill>
              <a:srgbClr val="6F2575"/>
            </a:solidFill>
          </a:ln>
        </p:spPr>
      </p:pic>
      <p:sp>
        <p:nvSpPr>
          <p:cNvPr id="9" name="TextBox 8"/>
          <p:cNvSpPr txBox="1"/>
          <p:nvPr/>
        </p:nvSpPr>
        <p:spPr>
          <a:xfrm>
            <a:off x="43799" y="4164793"/>
            <a:ext cx="2824491" cy="271869"/>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100" cap="none" dirty="0" smtClean="0">
                <a:solidFill>
                  <a:srgbClr val="6F2575"/>
                </a:solidFill>
              </a:rPr>
              <a:t>e.g. https</a:t>
            </a:r>
            <a:r>
              <a:rPr lang="en-GB" sz="1100" cap="none" dirty="0">
                <a:solidFill>
                  <a:srgbClr val="6F2575"/>
                </a:solidFill>
              </a:rPr>
              <a:t>://github.com/filesender/filesender/</a:t>
            </a:r>
            <a:endParaRPr kumimoji="0" lang="en-GB" sz="1100" b="0" i="0" u="none" strike="noStrike" cap="none" spc="0" normalizeH="0" dirty="0" smtClean="0">
              <a:ln>
                <a:noFill/>
              </a:ln>
              <a:solidFill>
                <a:srgbClr val="6F2575"/>
              </a:solidFill>
              <a:effectLst/>
              <a:uFillTx/>
              <a:sym typeface="Arial"/>
            </a:endParaRPr>
          </a:p>
        </p:txBody>
      </p:sp>
      <p:sp>
        <p:nvSpPr>
          <p:cNvPr id="10" name="Slide Number Placeholder 9"/>
          <p:cNvSpPr>
            <a:spLocks noGrp="1"/>
          </p:cNvSpPr>
          <p:nvPr>
            <p:ph type="sldNum" sz="quarter" idx="2"/>
          </p:nvPr>
        </p:nvSpPr>
        <p:spPr/>
        <p:txBody>
          <a:bodyPr/>
          <a:lstStyle/>
          <a:p>
            <a:fld id="{86CB4B4D-7CA3-9044-876B-883B54F8677D}" type="slidenum">
              <a:rPr lang="en-GB" smtClean="0"/>
              <a:t>36</a:t>
            </a:fld>
            <a:endParaRPr lang="en-GB"/>
          </a:p>
        </p:txBody>
      </p:sp>
      <p:sp>
        <p:nvSpPr>
          <p:cNvPr id="11" name="Footer Placeholder 10"/>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2240306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GB" dirty="0" smtClean="0"/>
              <a:t>Have your pick …</a:t>
            </a:r>
            <a:endParaRPr lang="en-GB" dirty="0"/>
          </a:p>
        </p:txBody>
      </p:sp>
      <p:pic>
        <p:nvPicPr>
          <p:cNvPr id="6" name="Picture 5"/>
          <p:cNvPicPr>
            <a:picLocks noChangeAspect="1"/>
          </p:cNvPicPr>
          <p:nvPr/>
        </p:nvPicPr>
        <p:blipFill>
          <a:blip r:embed="rId2"/>
          <a:stretch>
            <a:fillRect/>
          </a:stretch>
        </p:blipFill>
        <p:spPr>
          <a:xfrm>
            <a:off x="440649" y="798018"/>
            <a:ext cx="7321637" cy="3649520"/>
          </a:xfrm>
          <a:prstGeom prst="rect">
            <a:avLst/>
          </a:prstGeom>
        </p:spPr>
      </p:pic>
      <p:pic>
        <p:nvPicPr>
          <p:cNvPr id="7" name="Picture 6"/>
          <p:cNvPicPr>
            <a:picLocks noChangeAspect="1"/>
          </p:cNvPicPr>
          <p:nvPr/>
        </p:nvPicPr>
        <p:blipFill>
          <a:blip r:embed="rId3"/>
          <a:stretch>
            <a:fillRect/>
          </a:stretch>
        </p:blipFill>
        <p:spPr>
          <a:xfrm>
            <a:off x="7612800" y="2125159"/>
            <a:ext cx="1293075" cy="1601514"/>
          </a:xfrm>
          <a:prstGeom prst="rect">
            <a:avLst/>
          </a:prstGeom>
        </p:spPr>
      </p:pic>
      <p:sp>
        <p:nvSpPr>
          <p:cNvPr id="8" name="TextBox 7"/>
          <p:cNvSpPr txBox="1"/>
          <p:nvPr/>
        </p:nvSpPr>
        <p:spPr>
          <a:xfrm>
            <a:off x="5633801" y="4178616"/>
            <a:ext cx="3470502"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600" cap="none" dirty="0" smtClean="0">
                <a:solidFill>
                  <a:srgbClr val="6F2575"/>
                </a:solidFill>
              </a:rPr>
              <a:t>from: https</a:t>
            </a:r>
            <a:r>
              <a:rPr lang="en-GB" sz="1600" cap="none" dirty="0">
                <a:solidFill>
                  <a:srgbClr val="6F2575"/>
                </a:solidFill>
              </a:rPr>
              <a:t>://opensource.org/licenses</a:t>
            </a:r>
            <a:endParaRPr kumimoji="0" lang="en-GB" sz="1600" b="0" i="0" u="none" strike="noStrike" cap="none" spc="0" normalizeH="0" dirty="0" smtClean="0">
              <a:ln>
                <a:noFill/>
              </a:ln>
              <a:solidFill>
                <a:srgbClr val="6F2575"/>
              </a:solidFill>
              <a:effectLst/>
              <a:uFillTx/>
              <a:latin typeface="+mn-lt"/>
              <a:ea typeface="+mn-ea"/>
              <a:cs typeface="+mn-cs"/>
              <a:sym typeface="Arial"/>
            </a:endParaRPr>
          </a:p>
        </p:txBody>
      </p:sp>
      <p:sp>
        <p:nvSpPr>
          <p:cNvPr id="9" name="Slide Number Placeholder 8"/>
          <p:cNvSpPr>
            <a:spLocks noGrp="1"/>
          </p:cNvSpPr>
          <p:nvPr>
            <p:ph type="sldNum" sz="quarter" idx="2"/>
          </p:nvPr>
        </p:nvSpPr>
        <p:spPr/>
        <p:txBody>
          <a:bodyPr/>
          <a:lstStyle/>
          <a:p>
            <a:fld id="{86CB4B4D-7CA3-9044-876B-883B54F8677D}" type="slidenum">
              <a:rPr lang="en-GB" smtClean="0"/>
              <a:t>37</a:t>
            </a:fld>
            <a:endParaRPr lang="en-GB"/>
          </a:p>
        </p:txBody>
      </p:sp>
      <p:sp>
        <p:nvSpPr>
          <p:cNvPr id="10" name="Footer Placeholder 9"/>
          <p:cNvSpPr>
            <a:spLocks noGrp="1"/>
          </p:cNvSpPr>
          <p:nvPr>
            <p:ph type="ftr" sz="quarter" idx="3"/>
          </p:nvPr>
        </p:nvSpPr>
        <p:spPr/>
        <p:txBody>
          <a:bodyPr/>
          <a:lstStyle/>
          <a:p>
            <a:r>
              <a:rPr lang="en-US" smtClean="0"/>
              <a:t>When your data becomes part of something bigger</a:t>
            </a:r>
            <a:endParaRPr lang="nl-NL" dirty="0"/>
          </a:p>
        </p:txBody>
      </p:sp>
      <p:sp>
        <p:nvSpPr>
          <p:cNvPr id="2" name="Rectangle 1"/>
          <p:cNvSpPr/>
          <p:nvPr/>
        </p:nvSpPr>
        <p:spPr>
          <a:xfrm>
            <a:off x="801045" y="1866585"/>
            <a:ext cx="1813686" cy="317395"/>
          </a:xfrm>
          <a:prstGeom prst="rect">
            <a:avLst/>
          </a:prstGeom>
          <a:noFill/>
          <a:ln w="28575"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extBox 2"/>
          <p:cNvSpPr txBox="1"/>
          <p:nvPr/>
        </p:nvSpPr>
        <p:spPr>
          <a:xfrm>
            <a:off x="4101467" y="156321"/>
            <a:ext cx="4757713" cy="656590"/>
          </a:xfrm>
          <a:prstGeom prst="rect">
            <a:avLst/>
          </a:prstGeom>
          <a:no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sz="1800" cap="none" dirty="0" err="1" smtClean="0">
                <a:solidFill>
                  <a:srgbClr val="6F2575"/>
                </a:solidFill>
              </a:rPr>
              <a:t>Reinder’s</a:t>
            </a:r>
            <a:r>
              <a:rPr lang="en-US" sz="1800" cap="none" dirty="0" smtClean="0">
                <a:solidFill>
                  <a:srgbClr val="6F2575"/>
                </a:solidFill>
              </a:rPr>
              <a:t> NWO-I LDCC License Tool:</a:t>
            </a:r>
            <a:endParaRPr lang="en-GB" sz="1800" cap="none" dirty="0" smtClean="0">
              <a:solidFill>
                <a:srgbClr val="6F2575"/>
              </a:solidFill>
            </a:endParaRPr>
          </a:p>
          <a:p>
            <a:pPr defTabSz="825500"/>
            <a:r>
              <a:rPr lang="en-GB" sz="1800" b="1" cap="none" dirty="0" smtClean="0">
                <a:solidFill>
                  <a:srgbClr val="6F2575"/>
                </a:solidFill>
              </a:rPr>
              <a:t>https</a:t>
            </a:r>
            <a:r>
              <a:rPr lang="en-GB" sz="1800" b="1" cap="none" dirty="0">
                <a:solidFill>
                  <a:srgbClr val="6F2575"/>
                </a:solidFill>
              </a:rPr>
              <a:t>://www.nikhef.nl/pdp/rdm/license-tool</a:t>
            </a:r>
            <a:endParaRPr kumimoji="0" lang="en-GB" sz="1800" b="1" i="0" u="none" strike="noStrike" cap="none" spc="0" normalizeH="0" dirty="0" smtClean="0">
              <a:ln>
                <a:noFill/>
              </a:ln>
              <a:solidFill>
                <a:srgbClr val="6F2575"/>
              </a:solidFill>
              <a:effectLst/>
              <a:uFillTx/>
              <a:sym typeface="Arial"/>
            </a:endParaRPr>
          </a:p>
        </p:txBody>
      </p:sp>
    </p:spTree>
    <p:extLst>
      <p:ext uri="{BB962C8B-B14F-4D97-AF65-F5344CB8AC3E}">
        <p14:creationId xmlns:p14="http://schemas.microsoft.com/office/powerpoint/2010/main" val="3495538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38125" y="238125"/>
            <a:ext cx="8667750" cy="400110"/>
          </a:xfrm>
        </p:spPr>
        <p:txBody>
          <a:bodyPr/>
          <a:lstStyle/>
          <a:p>
            <a:r>
              <a:rPr lang="en-GB" dirty="0" smtClean="0"/>
              <a:t>A last word about patents …</a:t>
            </a:r>
            <a:endParaRPr lang="en-GB" dirty="0"/>
          </a:p>
        </p:txBody>
      </p:sp>
      <p:grpSp>
        <p:nvGrpSpPr>
          <p:cNvPr id="9" name="Group 8"/>
          <p:cNvGrpSpPr/>
          <p:nvPr/>
        </p:nvGrpSpPr>
        <p:grpSpPr>
          <a:xfrm>
            <a:off x="4309945" y="925551"/>
            <a:ext cx="4733693" cy="2536903"/>
            <a:chOff x="4309945" y="925551"/>
            <a:chExt cx="4733693" cy="2536903"/>
          </a:xfrm>
        </p:grpSpPr>
        <p:sp>
          <p:nvSpPr>
            <p:cNvPr id="8" name="Rectangle 7"/>
            <p:cNvSpPr/>
            <p:nvPr/>
          </p:nvSpPr>
          <p:spPr>
            <a:xfrm>
              <a:off x="4309945" y="925551"/>
              <a:ext cx="4733693" cy="2536903"/>
            </a:xfrm>
            <a:prstGeom prst="rect">
              <a:avLst/>
            </a:prstGeom>
            <a:solidFill>
              <a:srgbClr val="DDDDDD"/>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p:cNvPicPr>
              <a:picLocks noChangeAspect="1"/>
            </p:cNvPicPr>
            <p:nvPr/>
          </p:nvPicPr>
          <p:blipFill>
            <a:blip r:embed="rId2"/>
            <a:stretch>
              <a:fillRect/>
            </a:stretch>
          </p:blipFill>
          <p:spPr>
            <a:xfrm>
              <a:off x="5627973" y="1190306"/>
              <a:ext cx="3350618" cy="2208821"/>
            </a:xfrm>
            <a:prstGeom prst="rect">
              <a:avLst/>
            </a:prstGeom>
          </p:spPr>
        </p:pic>
        <p:pic>
          <p:nvPicPr>
            <p:cNvPr id="7" name="Picture 6"/>
            <p:cNvPicPr>
              <a:picLocks noChangeAspect="1"/>
            </p:cNvPicPr>
            <p:nvPr/>
          </p:nvPicPr>
          <p:blipFill>
            <a:blip r:embed="rId3"/>
            <a:stretch>
              <a:fillRect/>
            </a:stretch>
          </p:blipFill>
          <p:spPr>
            <a:xfrm>
              <a:off x="4438185" y="1024014"/>
              <a:ext cx="3642593" cy="1120465"/>
            </a:xfrm>
            <a:prstGeom prst="rect">
              <a:avLst/>
            </a:prstGeom>
          </p:spPr>
        </p:pic>
      </p:grpSp>
      <p:sp>
        <p:nvSpPr>
          <p:cNvPr id="10" name="TextBox 9"/>
          <p:cNvSpPr txBox="1"/>
          <p:nvPr/>
        </p:nvSpPr>
        <p:spPr>
          <a:xfrm>
            <a:off x="4685985" y="3461122"/>
            <a:ext cx="445801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kumimoji="0" lang="en-GB" sz="1200" b="0" i="0" u="none" strike="noStrike" cap="none" spc="0" normalizeH="0" dirty="0" smtClean="0">
                <a:ln>
                  <a:noFill/>
                </a:ln>
                <a:solidFill>
                  <a:srgbClr val="6F2575"/>
                </a:solidFill>
                <a:effectLst/>
                <a:uFillTx/>
                <a:sym typeface="Arial"/>
              </a:rPr>
              <a:t>Australian </a:t>
            </a:r>
            <a:r>
              <a:rPr lang="en-GB" sz="1200" cap="none" dirty="0">
                <a:solidFill>
                  <a:srgbClr val="6F2575"/>
                </a:solidFill>
              </a:rPr>
              <a:t>(light-weight) Innovation Patent #</a:t>
            </a:r>
            <a:r>
              <a:rPr lang="en-GB" sz="1200" cap="none" dirty="0" smtClean="0">
                <a:solidFill>
                  <a:srgbClr val="6F2575"/>
                </a:solidFill>
              </a:rPr>
              <a:t>2001100012,</a:t>
            </a:r>
          </a:p>
          <a:p>
            <a:pPr algn="r" defTabSz="825500"/>
            <a:r>
              <a:rPr kumimoji="0" lang="en-GB" sz="1200" b="0" i="0" u="none" strike="noStrike" cap="none" spc="0" normalizeH="0" dirty="0" smtClean="0">
                <a:ln>
                  <a:noFill/>
                </a:ln>
                <a:solidFill>
                  <a:srgbClr val="6F2575"/>
                </a:solidFill>
                <a:effectLst/>
                <a:uFillTx/>
                <a:sym typeface="Arial"/>
              </a:rPr>
              <a:t>from 2001, since voided after international upheaval </a:t>
            </a:r>
            <a:r>
              <a:rPr kumimoji="0" lang="en-GB" sz="1200" b="0" i="0" u="none" strike="noStrike" cap="none" spc="0" normalizeH="0" dirty="0" smtClean="0">
                <a:ln>
                  <a:noFill/>
                </a:ln>
                <a:solidFill>
                  <a:srgbClr val="6F2575"/>
                </a:solidFill>
                <a:effectLst/>
                <a:uFillTx/>
                <a:sym typeface="Wingdings" panose="05000000000000000000" pitchFamily="2" charset="2"/>
              </a:rPr>
              <a:t></a:t>
            </a:r>
          </a:p>
          <a:p>
            <a:pPr algn="r" defTabSz="825500"/>
            <a:r>
              <a:rPr lang="en-GB" sz="1200" cap="none" dirty="0">
                <a:solidFill>
                  <a:srgbClr val="6F2575"/>
                </a:solidFill>
              </a:rPr>
              <a:t>http://</a:t>
            </a:r>
            <a:r>
              <a:rPr lang="en-GB" sz="1200" cap="none" dirty="0" smtClean="0">
                <a:solidFill>
                  <a:srgbClr val="6F2575"/>
                </a:solidFill>
              </a:rPr>
              <a:t>pericles.ipaustralia.gov.au/ols/auspat/applicationDetails.do</a:t>
            </a:r>
          </a:p>
          <a:p>
            <a:pPr algn="r" defTabSz="825500"/>
            <a:r>
              <a:rPr kumimoji="0" lang="en-GB" sz="1200" b="0" i="0" u="none" strike="noStrike" cap="none" spc="0" normalizeH="0" dirty="0" smtClean="0">
                <a:ln>
                  <a:noFill/>
                </a:ln>
                <a:solidFill>
                  <a:srgbClr val="6F2575"/>
                </a:solidFill>
                <a:effectLst/>
                <a:uFillTx/>
                <a:sym typeface="Arial"/>
              </a:rPr>
              <a:t>plus the 2001 </a:t>
            </a:r>
            <a:r>
              <a:rPr kumimoji="0" lang="en-GB" sz="1200" b="0" i="0" u="none" strike="noStrike" cap="none" spc="0" normalizeH="0" dirty="0" err="1" smtClean="0">
                <a:ln>
                  <a:noFill/>
                </a:ln>
                <a:solidFill>
                  <a:srgbClr val="6F2575"/>
                </a:solidFill>
                <a:effectLst/>
                <a:uFillTx/>
                <a:sym typeface="Arial"/>
              </a:rPr>
              <a:t>Ignobel</a:t>
            </a:r>
            <a:r>
              <a:rPr kumimoji="0" lang="en-GB" sz="1200" b="0" i="0" u="none" strike="noStrike" cap="none" spc="0" normalizeH="0" dirty="0" smtClean="0">
                <a:ln>
                  <a:noFill/>
                </a:ln>
                <a:solidFill>
                  <a:srgbClr val="6F2575"/>
                </a:solidFill>
                <a:effectLst/>
                <a:uFillTx/>
                <a:sym typeface="Arial"/>
              </a:rPr>
              <a:t> prize, of course!</a:t>
            </a:r>
          </a:p>
        </p:txBody>
      </p:sp>
      <p:sp>
        <p:nvSpPr>
          <p:cNvPr id="13" name="Text Placeholder 1"/>
          <p:cNvSpPr>
            <a:spLocks noGrp="1"/>
          </p:cNvSpPr>
          <p:nvPr>
            <p:ph type="body" sz="half" idx="14"/>
          </p:nvPr>
        </p:nvSpPr>
        <p:spPr>
          <a:xfrm>
            <a:off x="236116" y="1002260"/>
            <a:ext cx="8669759" cy="2166341"/>
          </a:xfrm>
        </p:spPr>
        <p:txBody>
          <a:bodyPr/>
          <a:lstStyle/>
          <a:p>
            <a:r>
              <a:rPr lang="en-GB" sz="2000" i="1" dirty="0" smtClean="0"/>
              <a:t>… usually for mutual litigation,</a:t>
            </a:r>
          </a:p>
          <a:p>
            <a:r>
              <a:rPr lang="en-GB" sz="2000" i="1" dirty="0" smtClean="0"/>
              <a:t>but have been used against </a:t>
            </a:r>
            <a:br>
              <a:rPr lang="en-GB" sz="2000" i="1" dirty="0" smtClean="0"/>
            </a:br>
            <a:r>
              <a:rPr lang="en-GB" sz="2000" i="1" dirty="0" smtClean="0"/>
              <a:t>open source (although rejected)</a:t>
            </a:r>
          </a:p>
          <a:p>
            <a:endParaRPr lang="en-GB" sz="2000" dirty="0"/>
          </a:p>
          <a:p>
            <a:r>
              <a:rPr lang="en-GB" sz="1800" dirty="0" smtClean="0"/>
              <a:t>Some licenses try to address that </a:t>
            </a:r>
            <a:r>
              <a:rPr lang="en-GB" sz="1800" dirty="0"/>
              <a:t/>
            </a:r>
            <a:br>
              <a:rPr lang="en-GB" sz="1800" dirty="0"/>
            </a:br>
            <a:r>
              <a:rPr lang="en-GB" sz="1800" dirty="0" smtClean="0"/>
              <a:t>by voiding themselves if the licensee </a:t>
            </a:r>
            <a:br>
              <a:rPr lang="en-GB" sz="1800" dirty="0" smtClean="0"/>
            </a:br>
            <a:r>
              <a:rPr lang="en-GB" sz="1800" dirty="0" smtClean="0"/>
              <a:t>institutes patent litigation involving </a:t>
            </a:r>
            <a:br>
              <a:rPr lang="en-GB" sz="1800" dirty="0" smtClean="0"/>
            </a:br>
            <a:r>
              <a:rPr lang="en-GB" sz="1800" dirty="0" smtClean="0"/>
              <a:t>(parts of) the work against anyone else:</a:t>
            </a:r>
          </a:p>
          <a:p>
            <a:endParaRPr lang="en-GB" sz="2000" dirty="0" smtClean="0"/>
          </a:p>
          <a:p>
            <a:pPr marL="342900" indent="-342900">
              <a:buFont typeface="Arial" panose="020B0604020202020204" pitchFamily="34" charset="0"/>
              <a:buChar char="•"/>
            </a:pPr>
            <a:r>
              <a:rPr lang="en-GB" sz="2000" dirty="0" smtClean="0"/>
              <a:t>Apache 2.0, GPL 3.0, Perl Artistic</a:t>
            </a:r>
            <a:endParaRPr lang="en-GB" sz="2000" dirty="0"/>
          </a:p>
        </p:txBody>
      </p:sp>
      <p:sp>
        <p:nvSpPr>
          <p:cNvPr id="14" name="Slide Number Placeholder 13"/>
          <p:cNvSpPr>
            <a:spLocks noGrp="1"/>
          </p:cNvSpPr>
          <p:nvPr>
            <p:ph type="sldNum" sz="quarter" idx="2"/>
          </p:nvPr>
        </p:nvSpPr>
        <p:spPr/>
        <p:txBody>
          <a:bodyPr/>
          <a:lstStyle/>
          <a:p>
            <a:fld id="{86CB4B4D-7CA3-9044-876B-883B54F8677D}" type="slidenum">
              <a:rPr lang="en-GB" smtClean="0"/>
              <a:t>38</a:t>
            </a:fld>
            <a:endParaRPr lang="en-GB"/>
          </a:p>
        </p:txBody>
      </p:sp>
      <p:sp>
        <p:nvSpPr>
          <p:cNvPr id="15" name="Footer Placeholder 14"/>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1150506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280613"/>
            <a:ext cx="6325230" cy="993775"/>
          </a:xfrm>
        </p:spPr>
        <p:txBody>
          <a:bodyPr/>
          <a:lstStyle/>
          <a:p>
            <a:r>
              <a:rPr lang="en-US" sz="3200" dirty="0" smtClean="0"/>
              <a:t>You have data, you have software, you have a PID: charge!</a:t>
            </a:r>
            <a:endParaRPr lang="en-GB" sz="3200" dirty="0"/>
          </a:p>
        </p:txBody>
      </p:sp>
      <p:sp>
        <p:nvSpPr>
          <p:cNvPr id="3" name="Text Placeholder 2"/>
          <p:cNvSpPr>
            <a:spLocks noGrp="1"/>
          </p:cNvSpPr>
          <p:nvPr>
            <p:ph type="body" sz="quarter" idx="10"/>
          </p:nvPr>
        </p:nvSpPr>
        <p:spPr/>
        <p:txBody>
          <a:bodyPr/>
          <a:lstStyle/>
          <a:p>
            <a:r>
              <a:rPr lang="en-US" dirty="0" smtClean="0"/>
              <a:t>Data Management Plans</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sp>
        <p:nvSpPr>
          <p:cNvPr id="5" name="Slide Number Placeholder 4"/>
          <p:cNvSpPr>
            <a:spLocks noGrp="1"/>
          </p:cNvSpPr>
          <p:nvPr>
            <p:ph type="sldNum" sz="quarter" idx="2"/>
          </p:nvPr>
        </p:nvSpPr>
        <p:spPr/>
        <p:txBody>
          <a:bodyPr/>
          <a:lstStyle/>
          <a:p>
            <a:fld id="{86CB4B4D-7CA3-9044-876B-883B54F8677D}" type="slidenum">
              <a:rPr lang="en-GB" smtClean="0"/>
              <a:t>39</a:t>
            </a:fld>
            <a:endParaRPr lang="en-GB" dirty="0"/>
          </a:p>
        </p:txBody>
      </p:sp>
    </p:spTree>
    <p:extLst>
      <p:ext uri="{BB962C8B-B14F-4D97-AF65-F5344CB8AC3E}">
        <p14:creationId xmlns:p14="http://schemas.microsoft.com/office/powerpoint/2010/main" val="1672421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2"/>
          </p:nvPr>
        </p:nvSpPr>
        <p:spPr/>
        <p:txBody>
          <a:bodyPr/>
          <a:lstStyle/>
          <a:p>
            <a:fld id="{86CB4B4D-7CA3-9044-876B-883B54F8677D}" type="slidenum">
              <a:rPr lang="en-GB" smtClean="0"/>
              <a:t>4</a:t>
            </a:fld>
            <a:endParaRPr lang="en-GB"/>
          </a:p>
        </p:txBody>
      </p:sp>
      <p:sp>
        <p:nvSpPr>
          <p:cNvPr id="3" name="Footer Placeholder 2"/>
          <p:cNvSpPr>
            <a:spLocks noGrp="1"/>
          </p:cNvSpPr>
          <p:nvPr>
            <p:ph type="ftr" sz="quarter" idx="3"/>
          </p:nvPr>
        </p:nvSpPr>
        <p:spPr/>
        <p:txBody>
          <a:bodyPr/>
          <a:lstStyle/>
          <a:p>
            <a:r>
              <a:rPr lang="en-US" smtClean="0"/>
              <a:t>When your data becomes part of something bigger</a:t>
            </a:r>
            <a:endParaRPr lang="nl-NL" dirty="0"/>
          </a:p>
        </p:txBody>
      </p:sp>
      <p:sp>
        <p:nvSpPr>
          <p:cNvPr id="9" name="Text Placeholder 8"/>
          <p:cNvSpPr>
            <a:spLocks noGrp="1"/>
          </p:cNvSpPr>
          <p:nvPr>
            <p:ph type="body" sz="quarter" idx="15"/>
          </p:nvPr>
        </p:nvSpPr>
        <p:spPr/>
        <p:txBody>
          <a:bodyPr/>
          <a:lstStyle/>
          <a:p>
            <a:r>
              <a:rPr lang="en-US" dirty="0" smtClean="0"/>
              <a:t>Getting a unique identifier is hard … which Anna Wilson?</a:t>
            </a:r>
            <a:endParaRPr lang="en-GB" dirty="0"/>
          </a:p>
        </p:txBody>
      </p:sp>
      <p:sp>
        <p:nvSpPr>
          <p:cNvPr id="4" name="Text Placeholder 3"/>
          <p:cNvSpPr>
            <a:spLocks noGrp="1"/>
          </p:cNvSpPr>
          <p:nvPr>
            <p:ph type="body" sz="quarter" idx="16"/>
          </p:nvPr>
        </p:nvSpPr>
        <p:spPr>
          <a:xfrm rot="16200000">
            <a:off x="7755815" y="3137964"/>
            <a:ext cx="2557975" cy="134937"/>
          </a:xfrm>
        </p:spPr>
        <p:txBody>
          <a:bodyPr/>
          <a:lstStyle/>
          <a:p>
            <a:r>
              <a:rPr lang="en-US" dirty="0" smtClean="0"/>
              <a:t>Data from ORCID – search for “Anna Wilson”</a:t>
            </a:r>
            <a:endParaRPr lang="en-GB" dirty="0"/>
          </a:p>
        </p:txBody>
      </p:sp>
      <p:pic>
        <p:nvPicPr>
          <p:cNvPr id="8" name="Picture 7"/>
          <p:cNvPicPr>
            <a:picLocks noChangeAspect="1"/>
          </p:cNvPicPr>
          <p:nvPr/>
        </p:nvPicPr>
        <p:blipFill rotWithShape="1">
          <a:blip r:embed="rId2"/>
          <a:srcRect l="23322" r="422"/>
          <a:stretch/>
        </p:blipFill>
        <p:spPr>
          <a:xfrm>
            <a:off x="2286000" y="740195"/>
            <a:ext cx="6583680" cy="4255812"/>
          </a:xfrm>
          <a:prstGeom prst="rect">
            <a:avLst/>
          </a:prstGeom>
          <a:ln>
            <a:solidFill>
              <a:srgbClr val="6F2575"/>
            </a:solidFill>
          </a:ln>
        </p:spPr>
      </p:pic>
    </p:spTree>
    <p:extLst>
      <p:ext uri="{BB962C8B-B14F-4D97-AF65-F5344CB8AC3E}">
        <p14:creationId xmlns:p14="http://schemas.microsoft.com/office/powerpoint/2010/main" val="1569561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p:txBody>
          <a:bodyPr/>
          <a:lstStyle/>
          <a:p>
            <a:pPr marL="342900" indent="-342900">
              <a:spcAft>
                <a:spcPts val="300"/>
              </a:spcAft>
              <a:buFont typeface="Arial" panose="020B0604020202020204" pitchFamily="34" charset="0"/>
              <a:buChar char="•"/>
            </a:pPr>
            <a:r>
              <a:rPr lang="en-US" sz="1800" dirty="0" smtClean="0"/>
              <a:t>where did I put that data file?</a:t>
            </a:r>
          </a:p>
          <a:p>
            <a:pPr marL="342900" indent="-342900">
              <a:spcAft>
                <a:spcPts val="300"/>
              </a:spcAft>
              <a:buFont typeface="Arial" panose="020B0604020202020204" pitchFamily="34" charset="0"/>
              <a:buChar char="•"/>
            </a:pPr>
            <a:r>
              <a:rPr lang="en-US" sz="1800" dirty="0" smtClean="0"/>
              <a:t>where was the source data for this plot from?</a:t>
            </a:r>
          </a:p>
          <a:p>
            <a:pPr marL="342900" indent="-342900">
              <a:spcAft>
                <a:spcPts val="300"/>
              </a:spcAft>
              <a:buFont typeface="Arial" panose="020B0604020202020204" pitchFamily="34" charset="0"/>
              <a:buChar char="•"/>
            </a:pPr>
            <a:r>
              <a:rPr lang="en-US" sz="1800" dirty="0" smtClean="0"/>
              <a:t>is the place where I write the results a safe one?</a:t>
            </a:r>
          </a:p>
          <a:p>
            <a:pPr marL="342900" indent="-342900">
              <a:spcAft>
                <a:spcPts val="300"/>
              </a:spcAft>
              <a:buFont typeface="Arial" panose="020B0604020202020204" pitchFamily="34" charset="0"/>
              <a:buChar char="•"/>
            </a:pPr>
            <a:r>
              <a:rPr lang="en-US" sz="1800" dirty="0" smtClean="0"/>
              <a:t>do I understand what the columns in this file mean? Also next year?</a:t>
            </a:r>
          </a:p>
          <a:p>
            <a:pPr marL="342900" indent="-342900">
              <a:spcAft>
                <a:spcPts val="300"/>
              </a:spcAft>
              <a:buFont typeface="Arial" panose="020B0604020202020204" pitchFamily="34" charset="0"/>
              <a:buChar char="•"/>
            </a:pPr>
            <a:r>
              <a:rPr lang="en-US" sz="1800" dirty="0" smtClean="0"/>
              <a:t>where did </a:t>
            </a:r>
            <a:r>
              <a:rPr lang="en-US" sz="1800" i="1" dirty="0" smtClean="0"/>
              <a:t>my predecessor </a:t>
            </a:r>
            <a:r>
              <a:rPr lang="en-US" sz="1800" dirty="0" smtClean="0"/>
              <a:t>put that data? </a:t>
            </a:r>
          </a:p>
          <a:p>
            <a:pPr marL="342900" indent="-342900">
              <a:spcAft>
                <a:spcPts val="300"/>
              </a:spcAft>
              <a:buFont typeface="Arial" panose="020B0604020202020204" pitchFamily="34" charset="0"/>
              <a:buChar char="•"/>
            </a:pPr>
            <a:r>
              <a:rPr lang="en-US" sz="1800" dirty="0" smtClean="0"/>
              <a:t>What the $*&amp;^$$%^&amp; does the data in this directory mean? </a:t>
            </a:r>
          </a:p>
          <a:p>
            <a:pPr marL="342900" indent="-342900">
              <a:spcAft>
                <a:spcPts val="300"/>
              </a:spcAft>
              <a:buFont typeface="Arial" panose="020B0604020202020204" pitchFamily="34" charset="0"/>
              <a:buChar char="•"/>
            </a:pPr>
            <a:endParaRPr lang="en-US" sz="1800" dirty="0"/>
          </a:p>
          <a:p>
            <a:pPr>
              <a:spcAft>
                <a:spcPts val="300"/>
              </a:spcAft>
            </a:pPr>
            <a:r>
              <a:rPr lang="en-US" sz="1800" dirty="0" smtClean="0"/>
              <a:t>The Data Management Plan “DMP” helps you </a:t>
            </a:r>
            <a:r>
              <a:rPr lang="en-US" sz="1800" b="1" dirty="0" smtClean="0"/>
              <a:t>structure your data</a:t>
            </a:r>
            <a:r>
              <a:rPr lang="en-US" sz="1800" dirty="0" smtClean="0"/>
              <a:t>, </a:t>
            </a:r>
            <a:br>
              <a:rPr lang="en-US" sz="1800" dirty="0" smtClean="0"/>
            </a:br>
            <a:r>
              <a:rPr lang="en-US" sz="1800" dirty="0" smtClean="0"/>
              <a:t>consider </a:t>
            </a:r>
            <a:r>
              <a:rPr lang="en-US" sz="1800" b="1" dirty="0" smtClean="0"/>
              <a:t>proper formats</a:t>
            </a:r>
            <a:r>
              <a:rPr lang="en-US" sz="1800" dirty="0" smtClean="0"/>
              <a:t>, ways to </a:t>
            </a:r>
            <a:r>
              <a:rPr lang="en-US" sz="1800" b="1" dirty="0" smtClean="0"/>
              <a:t>annotate your data </a:t>
            </a:r>
            <a:r>
              <a:rPr lang="en-US" sz="1800" dirty="0" smtClean="0"/>
              <a:t>(so you know what it means), </a:t>
            </a:r>
            <a:br>
              <a:rPr lang="en-US" sz="1800" dirty="0" smtClean="0"/>
            </a:br>
            <a:r>
              <a:rPr lang="en-US" sz="1800" dirty="0" smtClean="0"/>
              <a:t>… and how to make your </a:t>
            </a:r>
            <a:r>
              <a:rPr lang="en-US" sz="1800" b="1" dirty="0" smtClean="0"/>
              <a:t>results outlive your laptop</a:t>
            </a:r>
            <a:r>
              <a:rPr lang="en-US" sz="1800" dirty="0" smtClean="0"/>
              <a:t>.</a:t>
            </a:r>
          </a:p>
        </p:txBody>
      </p:sp>
      <p:sp>
        <p:nvSpPr>
          <p:cNvPr id="6" name="Text Placeholder 5"/>
          <p:cNvSpPr>
            <a:spLocks noGrp="1"/>
          </p:cNvSpPr>
          <p:nvPr>
            <p:ph type="body" sz="quarter" idx="15"/>
          </p:nvPr>
        </p:nvSpPr>
        <p:spPr/>
        <p:txBody>
          <a:bodyPr/>
          <a:lstStyle/>
          <a:p>
            <a:r>
              <a:rPr lang="en-US" dirty="0" smtClean="0"/>
              <a:t>A data management plan is there to help you*</a:t>
            </a:r>
            <a:endParaRPr lang="en-GB" dirty="0"/>
          </a:p>
        </p:txBody>
      </p:sp>
      <p:sp>
        <p:nvSpPr>
          <p:cNvPr id="7" name="Text Placeholder 6"/>
          <p:cNvSpPr>
            <a:spLocks noGrp="1"/>
          </p:cNvSpPr>
          <p:nvPr>
            <p:ph type="body" sz="quarter" idx="16"/>
          </p:nvPr>
        </p:nvSpPr>
        <p:spPr/>
        <p:txBody>
          <a:bodyPr/>
          <a:lstStyle/>
          <a:p>
            <a:r>
              <a:rPr lang="en-US" dirty="0" smtClean="0"/>
              <a:t>* and your successor, your advisors, and colleagues!</a:t>
            </a:r>
            <a:endParaRPr lang="en-GB" dirty="0"/>
          </a:p>
        </p:txBody>
      </p:sp>
      <p:sp>
        <p:nvSpPr>
          <p:cNvPr id="3" name="Footer Placeholder 2"/>
          <p:cNvSpPr>
            <a:spLocks noGrp="1"/>
          </p:cNvSpPr>
          <p:nvPr>
            <p:ph type="ftr" sz="quarter" idx="4294967295"/>
          </p:nvPr>
        </p:nvSpPr>
        <p:spPr>
          <a:xfrm>
            <a:off x="0" y="4606925"/>
            <a:ext cx="6318250" cy="501650"/>
          </a:xfrm>
        </p:spPr>
        <p:txBody>
          <a:bodyPr/>
          <a:lstStyle/>
          <a:p>
            <a:r>
              <a:rPr lang="en-US" smtClean="0"/>
              <a:t>When your data becomes part of something bigger</a:t>
            </a:r>
            <a:endParaRPr lang="nl-NL" dirty="0"/>
          </a:p>
        </p:txBody>
      </p:sp>
      <p:sp>
        <p:nvSpPr>
          <p:cNvPr id="8" name="Slide Number Placeholder 7"/>
          <p:cNvSpPr>
            <a:spLocks noGrp="1"/>
          </p:cNvSpPr>
          <p:nvPr>
            <p:ph type="sldNum" sz="quarter" idx="2"/>
          </p:nvPr>
        </p:nvSpPr>
        <p:spPr/>
        <p:txBody>
          <a:bodyPr/>
          <a:lstStyle/>
          <a:p>
            <a:fld id="{86CB4B4D-7CA3-9044-876B-883B54F8677D}" type="slidenum">
              <a:rPr lang="en-GB" smtClean="0"/>
              <a:t>40</a:t>
            </a:fld>
            <a:endParaRPr lang="en-GB"/>
          </a:p>
        </p:txBody>
      </p:sp>
    </p:spTree>
    <p:extLst>
      <p:ext uri="{BB962C8B-B14F-4D97-AF65-F5344CB8AC3E}">
        <p14:creationId xmlns:p14="http://schemas.microsoft.com/office/powerpoint/2010/main" val="1887605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8123" y="898268"/>
            <a:ext cx="8669759" cy="3217724"/>
          </a:xfrm>
          <a:prstGeom prst="rect">
            <a:avLst/>
          </a:prstGeom>
        </p:spPr>
      </p:pic>
      <p:sp>
        <p:nvSpPr>
          <p:cNvPr id="3" name="Slide Number Placeholder 2"/>
          <p:cNvSpPr>
            <a:spLocks noGrp="1"/>
          </p:cNvSpPr>
          <p:nvPr>
            <p:ph type="sldNum" sz="quarter" idx="2"/>
          </p:nvPr>
        </p:nvSpPr>
        <p:spPr/>
        <p:txBody>
          <a:bodyPr/>
          <a:lstStyle/>
          <a:p>
            <a:fld id="{86CB4B4D-7CA3-9044-876B-883B54F8677D}" type="slidenum">
              <a:rPr lang="en-GB" smtClean="0"/>
              <a:t>41</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Data Management Plan structure – just 6 questions</a:t>
            </a:r>
            <a:endParaRPr lang="en-GB" dirty="0"/>
          </a:p>
        </p:txBody>
      </p:sp>
      <p:sp>
        <p:nvSpPr>
          <p:cNvPr id="6" name="Text Placeholder 5"/>
          <p:cNvSpPr>
            <a:spLocks noGrp="1"/>
          </p:cNvSpPr>
          <p:nvPr>
            <p:ph type="body" sz="quarter" idx="16"/>
          </p:nvPr>
        </p:nvSpPr>
        <p:spPr/>
        <p:txBody>
          <a:bodyPr/>
          <a:lstStyle/>
          <a:p>
            <a:r>
              <a:rPr lang="en-US" dirty="0" smtClean="0"/>
              <a:t>NWO DMP format </a:t>
            </a:r>
            <a:r>
              <a:rPr lang="en-US" dirty="0"/>
              <a:t>at </a:t>
            </a:r>
            <a:r>
              <a:rPr lang="en-US" dirty="0" smtClean="0">
                <a:hlinkClick r:id="rId3"/>
              </a:rPr>
              <a:t>https</a:t>
            </a:r>
            <a:r>
              <a:rPr lang="en-US" dirty="0">
                <a:hlinkClick r:id="rId3"/>
              </a:rPr>
              <a:t>://</a:t>
            </a:r>
            <a:r>
              <a:rPr lang="en-US" dirty="0" smtClean="0">
                <a:hlinkClick r:id="rId3"/>
              </a:rPr>
              <a:t>dmponline.dcc.ac.uk/</a:t>
            </a:r>
            <a:r>
              <a:rPr lang="en-US" dirty="0" smtClean="0"/>
              <a:t> </a:t>
            </a:r>
            <a:endParaRPr lang="en-GB" dirty="0"/>
          </a:p>
        </p:txBody>
      </p:sp>
    </p:spTree>
    <p:extLst>
      <p:ext uri="{BB962C8B-B14F-4D97-AF65-F5344CB8AC3E}">
        <p14:creationId xmlns:p14="http://schemas.microsoft.com/office/powerpoint/2010/main" val="2799401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457200" indent="-457200">
              <a:buFont typeface="Arial" panose="020B0604020202020204" pitchFamily="34" charset="0"/>
              <a:buChar char="•"/>
            </a:pPr>
            <a:r>
              <a:rPr lang="en-US" dirty="0" smtClean="0"/>
              <a:t>What </a:t>
            </a:r>
            <a:r>
              <a:rPr lang="en-US" dirty="0"/>
              <a:t>data will be collected or produced, and what existing data will be </a:t>
            </a:r>
            <a:r>
              <a:rPr lang="en-US" dirty="0" smtClean="0"/>
              <a:t>re-used?</a:t>
            </a:r>
          </a:p>
          <a:p>
            <a:pPr marL="457200" indent="-457200">
              <a:buAutoNum type="arabicPeriod"/>
            </a:pPr>
            <a:endParaRPr lang="en-US" dirty="0" smtClean="0"/>
          </a:p>
          <a:p>
            <a:pPr marL="576263" lvl="1" indent="-457200">
              <a:buFont typeface="Arial" panose="020B0604020202020204" pitchFamily="34" charset="0"/>
              <a:buChar char="•"/>
            </a:pPr>
            <a:r>
              <a:rPr lang="en-US" dirty="0" smtClean="0"/>
              <a:t>Will </a:t>
            </a:r>
            <a:r>
              <a:rPr lang="en-US" dirty="0"/>
              <a:t>you re-use existing data for this research</a:t>
            </a:r>
            <a:r>
              <a:rPr lang="en-US" dirty="0" smtClean="0"/>
              <a:t>?</a:t>
            </a:r>
          </a:p>
          <a:p>
            <a:pPr marL="576263" lvl="1" indent="-457200">
              <a:buAutoNum type="arabicPeriod"/>
            </a:pPr>
            <a:endParaRPr lang="en-US" dirty="0" smtClean="0"/>
          </a:p>
          <a:p>
            <a:pPr marL="576263" lvl="1" indent="-457200">
              <a:buFont typeface="Arial" panose="020B0604020202020204" pitchFamily="34" charset="0"/>
              <a:buChar char="•"/>
            </a:pPr>
            <a:r>
              <a:rPr lang="en-US" dirty="0" smtClean="0"/>
              <a:t>If </a:t>
            </a:r>
            <a:r>
              <a:rPr lang="en-US" dirty="0"/>
              <a:t>new data will be produced: describe the data you expect your research will generate and the format </a:t>
            </a:r>
            <a:r>
              <a:rPr lang="en-US" dirty="0" smtClean="0"/>
              <a:t>and volumes </a:t>
            </a:r>
            <a:r>
              <a:rPr lang="en-US" dirty="0"/>
              <a:t>to be collected or produced</a:t>
            </a:r>
            <a:r>
              <a:rPr lang="en-US" dirty="0" smtClean="0"/>
              <a:t>.</a:t>
            </a:r>
          </a:p>
          <a:p>
            <a:pPr marL="576263" lvl="1" indent="-457200">
              <a:buFont typeface="Arial" panose="020B0604020202020204" pitchFamily="34" charset="0"/>
              <a:buChar char="•"/>
            </a:pPr>
            <a:endParaRPr lang="en-US" dirty="0" smtClean="0"/>
          </a:p>
          <a:p>
            <a:pPr marL="576263" lvl="1" indent="-457200">
              <a:buFont typeface="Arial" panose="020B0604020202020204" pitchFamily="34" charset="0"/>
              <a:buChar char="•"/>
            </a:pPr>
            <a:r>
              <a:rPr lang="en-US" dirty="0"/>
              <a:t>How much data storage will your project require in </a:t>
            </a:r>
            <a:r>
              <a:rPr lang="en-US" dirty="0" smtClean="0"/>
              <a:t>total?</a:t>
            </a:r>
          </a:p>
          <a:p>
            <a:pPr marL="342900" indent="-342900">
              <a:buFont typeface="Arial" panose="020B0604020202020204" pitchFamily="34" charset="0"/>
              <a:buChar char="•"/>
            </a:pPr>
            <a:endParaRPr lang="en-US" dirty="0" smtClean="0"/>
          </a:p>
          <a:p>
            <a:pPr marL="576263" lvl="1" indent="-457200">
              <a:buAutoNum type="arabicPeriod"/>
            </a:pP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42</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Data Management Plan elements</a:t>
            </a:r>
            <a:endParaRPr lang="en-GB" dirty="0"/>
          </a:p>
        </p:txBody>
      </p:sp>
      <p:sp>
        <p:nvSpPr>
          <p:cNvPr id="6" name="Text Placeholder 5"/>
          <p:cNvSpPr>
            <a:spLocks noGrp="1"/>
          </p:cNvSpPr>
          <p:nvPr>
            <p:ph type="body" sz="quarter" idx="16"/>
          </p:nvPr>
        </p:nvSpPr>
        <p:spPr/>
        <p:txBody>
          <a:bodyPr/>
          <a:lstStyle/>
          <a:p>
            <a:endParaRPr lang="en-GB"/>
          </a:p>
        </p:txBody>
      </p:sp>
      <p:sp>
        <p:nvSpPr>
          <p:cNvPr id="7" name="Rectangle 6"/>
          <p:cNvSpPr/>
          <p:nvPr/>
        </p:nvSpPr>
        <p:spPr>
          <a:xfrm>
            <a:off x="136026" y="869057"/>
            <a:ext cx="8771858" cy="2561831"/>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802138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4"/>
          </p:nvPr>
        </p:nvSpPr>
        <p:spPr>
          <a:xfrm>
            <a:off x="238125" y="967796"/>
            <a:ext cx="3826215" cy="3373033"/>
          </a:xfrm>
        </p:spPr>
        <p:txBody>
          <a:bodyPr/>
          <a:lstStyle/>
          <a:p>
            <a:r>
              <a:rPr lang="en-US" sz="1800" b="1" dirty="0" smtClean="0"/>
              <a:t>Are commonly used, </a:t>
            </a:r>
            <a:r>
              <a:rPr lang="en-US" sz="1800" dirty="0" smtClean="0"/>
              <a:t>and</a:t>
            </a:r>
          </a:p>
          <a:p>
            <a:pPr marL="342900" indent="-342900">
              <a:buFont typeface="Arial" panose="020B0604020202020204" pitchFamily="34" charset="0"/>
              <a:buChar char="•"/>
            </a:pPr>
            <a:r>
              <a:rPr lang="en-US" sz="1800" dirty="0" smtClean="0">
                <a:solidFill>
                  <a:srgbClr val="6F2575"/>
                </a:solidFill>
              </a:rPr>
              <a:t>should be self-describing</a:t>
            </a:r>
          </a:p>
          <a:p>
            <a:pPr marL="342900" indent="-342900">
              <a:buFont typeface="Arial" panose="020B0604020202020204" pitchFamily="34" charset="0"/>
              <a:buChar char="•"/>
            </a:pPr>
            <a:r>
              <a:rPr lang="en-US" sz="1800" dirty="0" smtClean="0">
                <a:solidFill>
                  <a:srgbClr val="6F2575"/>
                </a:solidFill>
              </a:rPr>
              <a:t>allow metadata embedding</a:t>
            </a:r>
          </a:p>
          <a:p>
            <a:pPr marL="342900" indent="-342900">
              <a:buFont typeface="Arial" panose="020B0604020202020204" pitchFamily="34" charset="0"/>
              <a:buChar char="•"/>
            </a:pPr>
            <a:r>
              <a:rPr lang="en-US" sz="1800" dirty="0" smtClean="0">
                <a:solidFill>
                  <a:srgbClr val="6F2575"/>
                </a:solidFill>
              </a:rPr>
              <a:t>be use re-use friendly, with a long (decades-long) comprehensibility</a:t>
            </a:r>
          </a:p>
          <a:p>
            <a:pPr marL="342900" indent="-342900">
              <a:buFont typeface="Arial" panose="020B0604020202020204" pitchFamily="34" charset="0"/>
              <a:buChar char="•"/>
            </a:pPr>
            <a:r>
              <a:rPr lang="en-US" sz="1800" dirty="0" smtClean="0">
                <a:solidFill>
                  <a:srgbClr val="6F2575"/>
                </a:solidFill>
              </a:rPr>
              <a:t>OS, architecture &amp; tool agnostic</a:t>
            </a:r>
          </a:p>
          <a:p>
            <a:endParaRPr lang="en-US" sz="1800" dirty="0" smtClean="0"/>
          </a:p>
          <a:p>
            <a:r>
              <a:rPr lang="en-US" sz="1800" dirty="0" smtClean="0"/>
              <a:t>Good examples</a:t>
            </a:r>
            <a:endParaRPr lang="en-US" sz="1800" dirty="0"/>
          </a:p>
          <a:p>
            <a:pPr marL="342900" indent="-342900">
              <a:buFont typeface="Arial" panose="020B0604020202020204" pitchFamily="34" charset="0"/>
              <a:buChar char="•"/>
            </a:pPr>
            <a:r>
              <a:rPr lang="en-US" sz="1800" dirty="0" smtClean="0"/>
              <a:t>root files</a:t>
            </a:r>
          </a:p>
          <a:p>
            <a:pPr marL="342900" indent="-342900">
              <a:buFont typeface="Arial" panose="020B0604020202020204" pitchFamily="34" charset="0"/>
              <a:buChar char="•"/>
            </a:pPr>
            <a:r>
              <a:rPr lang="en-US" sz="1800" dirty="0" smtClean="0"/>
              <a:t>CSV (</a:t>
            </a:r>
            <a:r>
              <a:rPr lang="en-US" sz="1800" dirty="0" err="1" smtClean="0"/>
              <a:t>HEPData</a:t>
            </a:r>
            <a:r>
              <a:rPr lang="en-US" sz="1800" dirty="0" smtClean="0"/>
              <a:t> compliant)</a:t>
            </a:r>
          </a:p>
          <a:p>
            <a:pPr marL="342900" indent="-342900">
              <a:buFont typeface="Arial" panose="020B0604020202020204" pitchFamily="34" charset="0"/>
              <a:buChar char="•"/>
            </a:pPr>
            <a:r>
              <a:rPr lang="en-US" sz="1800" dirty="0" smtClean="0"/>
              <a:t>HDF5 (and thus </a:t>
            </a:r>
            <a:r>
              <a:rPr lang="en-US" sz="1800" dirty="0" err="1" smtClean="0"/>
              <a:t>NetCDF</a:t>
            </a:r>
            <a:r>
              <a:rPr lang="en-US" sz="1800" dirty="0" smtClean="0"/>
              <a:t>)</a:t>
            </a:r>
          </a:p>
          <a:p>
            <a:pPr marL="342900" indent="-342900">
              <a:buFont typeface="Arial" panose="020B0604020202020204" pitchFamily="34" charset="0"/>
              <a:buChar char="•"/>
            </a:pPr>
            <a:r>
              <a:rPr lang="en-US" sz="1800" dirty="0" smtClean="0"/>
              <a:t>JSON – </a:t>
            </a:r>
            <a:r>
              <a:rPr lang="en-US" sz="1800" b="1" dirty="0" smtClean="0"/>
              <a:t>with </a:t>
            </a:r>
            <a:r>
              <a:rPr lang="en-US" sz="1800" dirty="0" smtClean="0"/>
              <a:t>a vocabulary</a:t>
            </a:r>
          </a:p>
        </p:txBody>
      </p:sp>
      <p:sp>
        <p:nvSpPr>
          <p:cNvPr id="3" name="Slide Number Placeholder 2"/>
          <p:cNvSpPr>
            <a:spLocks noGrp="1"/>
          </p:cNvSpPr>
          <p:nvPr>
            <p:ph type="sldNum" sz="quarter" idx="2"/>
          </p:nvPr>
        </p:nvSpPr>
        <p:spPr/>
        <p:txBody>
          <a:bodyPr/>
          <a:lstStyle/>
          <a:p>
            <a:fld id="{86CB4B4D-7CA3-9044-876B-883B54F8677D}" type="slidenum">
              <a:rPr lang="en-GB" smtClean="0"/>
              <a:t>43</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Useful data formats</a:t>
            </a:r>
            <a:endParaRPr lang="en-GB" dirty="0"/>
          </a:p>
        </p:txBody>
      </p:sp>
      <p:pic>
        <p:nvPicPr>
          <p:cNvPr id="7" name="Picture 6"/>
          <p:cNvPicPr>
            <a:picLocks noChangeAspect="1"/>
          </p:cNvPicPr>
          <p:nvPr/>
        </p:nvPicPr>
        <p:blipFill>
          <a:blip r:embed="rId2"/>
          <a:stretch>
            <a:fillRect/>
          </a:stretch>
        </p:blipFill>
        <p:spPr>
          <a:xfrm>
            <a:off x="4186260" y="927572"/>
            <a:ext cx="4843543" cy="3024552"/>
          </a:xfrm>
          <a:prstGeom prst="rect">
            <a:avLst/>
          </a:prstGeom>
        </p:spPr>
      </p:pic>
      <p:sp>
        <p:nvSpPr>
          <p:cNvPr id="9" name="TextBox 8"/>
          <p:cNvSpPr txBox="1"/>
          <p:nvPr/>
        </p:nvSpPr>
        <p:spPr>
          <a:xfrm>
            <a:off x="1672012" y="4241461"/>
            <a:ext cx="5700278"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sz="1600" cap="none" dirty="0" smtClean="0">
                <a:solidFill>
                  <a:srgbClr val="6F2575"/>
                </a:solidFill>
              </a:rPr>
              <a:t>but </a:t>
            </a:r>
            <a:r>
              <a:rPr lang="en-US" sz="1600" cap="none" dirty="0">
                <a:solidFill>
                  <a:srgbClr val="6F2575"/>
                </a:solidFill>
              </a:rPr>
              <a:t>for specific purposes, other formats are </a:t>
            </a:r>
            <a:r>
              <a:rPr lang="en-US" sz="1600" cap="none" dirty="0" smtClean="0">
                <a:solidFill>
                  <a:srgbClr val="6F2575"/>
                </a:solidFill>
              </a:rPr>
              <a:t>sometimes better</a:t>
            </a:r>
            <a:endParaRPr lang="en-US" sz="1600" cap="none" dirty="0">
              <a:solidFill>
                <a:srgbClr val="6F2575"/>
              </a:solidFill>
            </a:endParaRPr>
          </a:p>
          <a:p>
            <a:pPr marL="0" marR="0" indent="0" algn="l" defTabSz="825500" rtl="0" fontAlgn="auto" latinLnBrk="0" hangingPunct="0">
              <a:lnSpc>
                <a:spcPct val="100000"/>
              </a:lnSpc>
              <a:spcBef>
                <a:spcPts val="0"/>
              </a:spcBef>
              <a:spcAft>
                <a:spcPts val="0"/>
              </a:spcAft>
              <a:buClrTx/>
              <a:buSzTx/>
              <a:buFontTx/>
              <a:buNone/>
              <a:tabLst/>
            </a:pPr>
            <a:endParaRPr kumimoji="0" lang="en-GB" sz="1600" b="0" i="0" u="none" strike="noStrike" cap="none" spc="0" normalizeH="0" dirty="0" err="1" smtClean="0">
              <a:ln>
                <a:noFill/>
              </a:ln>
              <a:solidFill>
                <a:srgbClr val="6F2575"/>
              </a:solidFill>
              <a:effectLst/>
              <a:uFillTx/>
              <a:latin typeface="+mn-lt"/>
              <a:ea typeface="+mn-ea"/>
              <a:cs typeface="+mn-cs"/>
              <a:sym typeface="Arial"/>
            </a:endParaRPr>
          </a:p>
        </p:txBody>
      </p:sp>
    </p:spTree>
    <p:extLst>
      <p:ext uri="{BB962C8B-B14F-4D97-AF65-F5344CB8AC3E}">
        <p14:creationId xmlns:p14="http://schemas.microsoft.com/office/powerpoint/2010/main" val="4102565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457200" indent="-457200">
              <a:buFont typeface="Arial" panose="020B0604020202020204" pitchFamily="34" charset="0"/>
              <a:buChar char="•"/>
            </a:pPr>
            <a:r>
              <a:rPr lang="en-US" sz="1800" b="1" dirty="0"/>
              <a:t>What metadata and documentation will accompany the data</a:t>
            </a:r>
            <a:r>
              <a:rPr lang="en-US" sz="1800" b="1" dirty="0" smtClean="0"/>
              <a:t>?</a:t>
            </a:r>
            <a:endParaRPr lang="en-US" dirty="0" smtClean="0"/>
          </a:p>
          <a:p>
            <a:pPr marL="576263" lvl="1" indent="-457200">
              <a:buFont typeface="Arial" panose="020B0604020202020204" pitchFamily="34" charset="0"/>
              <a:buChar char="•"/>
            </a:pPr>
            <a:r>
              <a:rPr lang="en-US" dirty="0"/>
              <a:t>Indicate what documentation will accompany the </a:t>
            </a:r>
            <a:r>
              <a:rPr lang="en-US" dirty="0" smtClean="0"/>
              <a:t>data</a:t>
            </a:r>
          </a:p>
          <a:p>
            <a:pPr marL="576263" lvl="1" indent="-457200">
              <a:buFont typeface="Arial" panose="020B0604020202020204" pitchFamily="34" charset="0"/>
              <a:buChar char="•"/>
            </a:pPr>
            <a:r>
              <a:rPr lang="en-US" dirty="0"/>
              <a:t>Indicate which metadata will be provided to help others identify and discover the data</a:t>
            </a:r>
            <a:r>
              <a:rPr lang="en-US" dirty="0" smtClean="0"/>
              <a:t>.</a:t>
            </a:r>
          </a:p>
          <a:p>
            <a:pPr marL="457200" indent="-457200">
              <a:buFont typeface="Arial" panose="020B0604020202020204" pitchFamily="34" charset="0"/>
              <a:buChar char="•"/>
            </a:pPr>
            <a:endParaRPr lang="en-US" dirty="0"/>
          </a:p>
          <a:p>
            <a:r>
              <a:rPr lang="en-US" sz="1800" dirty="0" smtClean="0"/>
              <a:t>Consider</a:t>
            </a:r>
          </a:p>
          <a:p>
            <a:endParaRPr lang="en-US" sz="1800" dirty="0" smtClean="0"/>
          </a:p>
          <a:p>
            <a:pPr marL="285750" indent="-285750">
              <a:buFont typeface="Arial" panose="020B0604020202020204" pitchFamily="34" charset="0"/>
              <a:buChar char="•"/>
            </a:pPr>
            <a:r>
              <a:rPr lang="en-US" sz="1800" dirty="0" smtClean="0"/>
              <a:t>using a ‘cookie cutter</a:t>
            </a:r>
            <a:r>
              <a:rPr lang="en-US" sz="1800" dirty="0"/>
              <a:t>’ </a:t>
            </a:r>
            <a:r>
              <a:rPr lang="en-US" sz="1800" dirty="0" smtClean="0"/>
              <a:t>to organize sources, references, results, </a:t>
            </a:r>
            <a:r>
              <a:rPr lang="en-US" sz="1800" dirty="0"/>
              <a:t/>
            </a:r>
            <a:br>
              <a:rPr lang="en-US" sz="1800" dirty="0"/>
            </a:br>
            <a:r>
              <a:rPr lang="en-US" sz="1800" dirty="0">
                <a:hlinkClick r:id="rId2"/>
              </a:rPr>
              <a:t>https://cookiecutter.readthedocs.io</a:t>
            </a:r>
            <a:r>
              <a:rPr lang="en-US" sz="1800" dirty="0" smtClean="0">
                <a:hlinkClick r:id="rId2"/>
              </a:rPr>
              <a:t>/</a:t>
            </a:r>
            <a:r>
              <a:rPr lang="en-US" sz="1800" dirty="0" smtClean="0"/>
              <a:t> </a:t>
            </a:r>
            <a:r>
              <a:rPr lang="en-US" sz="1800" dirty="0" smtClean="0"/>
              <a:t>(see </a:t>
            </a:r>
            <a:r>
              <a:rPr lang="en-US" sz="1800" dirty="0" err="1" smtClean="0"/>
              <a:t>Roel’s</a:t>
            </a:r>
            <a:r>
              <a:rPr lang="en-US" sz="1800" dirty="0" smtClean="0"/>
              <a:t> session as well)</a:t>
            </a:r>
            <a:endParaRPr lang="en-US" sz="1800" dirty="0"/>
          </a:p>
          <a:p>
            <a:pPr marL="285750" indent="-285750">
              <a:buFont typeface="Arial" panose="020B0604020202020204" pitchFamily="34" charset="0"/>
              <a:buChar char="•"/>
            </a:pPr>
            <a:r>
              <a:rPr lang="en-US" sz="1800" dirty="0" smtClean="0"/>
              <a:t>and your repository/</a:t>
            </a:r>
            <a:r>
              <a:rPr lang="en-US" sz="1800" dirty="0" err="1" smtClean="0"/>
              <a:t>git</a:t>
            </a:r>
            <a:r>
              <a:rPr lang="en-US" sz="1800" dirty="0" smtClean="0"/>
              <a:t> convention, so add</a:t>
            </a:r>
            <a:br>
              <a:rPr lang="en-US" sz="1800" dirty="0" smtClean="0"/>
            </a:br>
            <a:r>
              <a:rPr lang="en-US" sz="1800" dirty="0" smtClean="0">
                <a:latin typeface="Courier New" panose="02070309020205020404" pitchFamily="49" charset="0"/>
                <a:cs typeface="Courier New" panose="02070309020205020404" pitchFamily="49" charset="0"/>
              </a:rPr>
              <a:t>README</a:t>
            </a:r>
            <a:r>
              <a:rPr lang="en-US" sz="1800" dirty="0" smtClean="0">
                <a:latin typeface="+mj-lt"/>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LICENSE</a:t>
            </a:r>
            <a:r>
              <a:rPr lang="en-US" sz="1800" dirty="0" smtClean="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NOTICE</a:t>
            </a:r>
            <a:r>
              <a:rPr lang="en-US" sz="1800" dirty="0" smtClean="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CHANGES</a:t>
            </a:r>
            <a:r>
              <a:rPr lang="en-US" sz="1800" dirty="0" smtClean="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CONTRIBUTING</a:t>
            </a:r>
          </a:p>
          <a:p>
            <a:pPr marL="285750" indent="-285750">
              <a:buFont typeface="Arial" panose="020B0604020202020204" pitchFamily="34" charset="0"/>
              <a:buChar char="•"/>
            </a:pPr>
            <a:r>
              <a:rPr lang="en-US" sz="1800" i="1" dirty="0" smtClean="0"/>
              <a:t>and then on to meta-data …</a:t>
            </a:r>
            <a:endParaRPr lang="en-GB" sz="1800" i="1" dirty="0"/>
          </a:p>
        </p:txBody>
      </p:sp>
      <p:sp>
        <p:nvSpPr>
          <p:cNvPr id="3" name="Slide Number Placeholder 2"/>
          <p:cNvSpPr>
            <a:spLocks noGrp="1"/>
          </p:cNvSpPr>
          <p:nvPr>
            <p:ph type="sldNum" sz="quarter" idx="2"/>
          </p:nvPr>
        </p:nvSpPr>
        <p:spPr/>
        <p:txBody>
          <a:bodyPr/>
          <a:lstStyle/>
          <a:p>
            <a:fld id="{86CB4B4D-7CA3-9044-876B-883B54F8677D}" type="slidenum">
              <a:rPr lang="en-GB" smtClean="0"/>
              <a:t>44</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err="1" smtClean="0"/>
              <a:t>Organising</a:t>
            </a:r>
            <a:r>
              <a:rPr lang="en-US" dirty="0" smtClean="0"/>
              <a:t> data and meta-data</a:t>
            </a:r>
            <a:endParaRPr lang="en-GB" dirty="0"/>
          </a:p>
        </p:txBody>
      </p:sp>
      <p:sp>
        <p:nvSpPr>
          <p:cNvPr id="6" name="Text Placeholder 5"/>
          <p:cNvSpPr>
            <a:spLocks noGrp="1"/>
          </p:cNvSpPr>
          <p:nvPr>
            <p:ph type="body" sz="quarter" idx="16"/>
          </p:nvPr>
        </p:nvSpPr>
        <p:spPr/>
        <p:txBody>
          <a:bodyPr/>
          <a:lstStyle/>
          <a:p>
            <a:r>
              <a:rPr lang="en-US" dirty="0" smtClean="0"/>
              <a:t>As a cookie </a:t>
            </a:r>
            <a:r>
              <a:rPr lang="en-US" dirty="0"/>
              <a:t>cutter example, see e.g. </a:t>
            </a:r>
            <a:r>
              <a:rPr lang="en-US" dirty="0">
                <a:hlinkClick r:id="rId3"/>
              </a:rPr>
              <a:t>https://</a:t>
            </a:r>
            <a:r>
              <a:rPr lang="en-US" dirty="0" smtClean="0">
                <a:hlinkClick r:id="rId3"/>
              </a:rPr>
              <a:t>github.com/drivendata/cookiecutter-data-science</a:t>
            </a:r>
            <a:r>
              <a:rPr lang="en-US" dirty="0" smtClean="0"/>
              <a:t> </a:t>
            </a:r>
            <a:endParaRPr lang="en-GB" dirty="0"/>
          </a:p>
        </p:txBody>
      </p:sp>
      <p:sp>
        <p:nvSpPr>
          <p:cNvPr id="8" name="Rectangle 7"/>
          <p:cNvSpPr/>
          <p:nvPr/>
        </p:nvSpPr>
        <p:spPr>
          <a:xfrm>
            <a:off x="136026" y="869058"/>
            <a:ext cx="8771858" cy="1095768"/>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41489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Already encountered the basic “Dublin Core” meta-data elements this morning</a:t>
            </a:r>
          </a:p>
          <a:p>
            <a:endParaRPr lang="en-US" sz="800" dirty="0"/>
          </a:p>
          <a:p>
            <a:pPr>
              <a:spcAft>
                <a:spcPts val="300"/>
              </a:spcAft>
            </a:pPr>
            <a:r>
              <a:rPr lang="en-US" sz="1800" dirty="0" smtClean="0"/>
              <a:t>But you may need more </a:t>
            </a:r>
            <a:r>
              <a:rPr lang="en-US" sz="1800" b="1" dirty="0" smtClean="0"/>
              <a:t>meta-data for interoperability</a:t>
            </a:r>
          </a:p>
          <a:p>
            <a:pPr marL="342900" indent="-342900">
              <a:spcAft>
                <a:spcPts val="300"/>
              </a:spcAft>
              <a:buFont typeface="Arial" panose="020B0604020202020204" pitchFamily="34" charset="0"/>
              <a:buChar char="•"/>
            </a:pPr>
            <a:r>
              <a:rPr lang="en-US" sz="1800" dirty="0" smtClean="0">
                <a:solidFill>
                  <a:srgbClr val="6F2575"/>
                </a:solidFill>
              </a:rPr>
              <a:t>your experiment framework may provide that (alongside DC where useful)</a:t>
            </a:r>
          </a:p>
          <a:p>
            <a:pPr marL="342900" indent="-342900">
              <a:spcAft>
                <a:spcPts val="300"/>
              </a:spcAft>
              <a:buFont typeface="Arial" panose="020B0604020202020204" pitchFamily="34" charset="0"/>
              <a:buChar char="•"/>
            </a:pPr>
            <a:r>
              <a:rPr lang="en-US" sz="1800" dirty="0" smtClean="0">
                <a:solidFill>
                  <a:srgbClr val="6F2575"/>
                </a:solidFill>
              </a:rPr>
              <a:t>most of HEP is bespoke, given its long tradition and life span, but has meta-data</a:t>
            </a:r>
            <a:br>
              <a:rPr lang="en-US" sz="1800" dirty="0" smtClean="0">
                <a:solidFill>
                  <a:srgbClr val="6F2575"/>
                </a:solidFill>
              </a:rPr>
            </a:br>
            <a:r>
              <a:rPr lang="en-US" sz="1800" dirty="0" smtClean="0">
                <a:solidFill>
                  <a:srgbClr val="6F2575"/>
                </a:solidFill>
              </a:rPr>
              <a:t>… </a:t>
            </a:r>
            <a:r>
              <a:rPr lang="en-US" sz="1800" i="1" dirty="0" smtClean="0">
                <a:solidFill>
                  <a:srgbClr val="6F2575"/>
                </a:solidFill>
              </a:rPr>
              <a:t>we just never bothered to register, given the coherency of the discipline</a:t>
            </a:r>
            <a:endParaRPr lang="en-US" sz="1800" dirty="0" smtClean="0">
              <a:solidFill>
                <a:srgbClr val="6F2575"/>
              </a:solidFill>
            </a:endParaRPr>
          </a:p>
          <a:p>
            <a:pPr marL="342900" indent="-342900">
              <a:spcAft>
                <a:spcPts val="300"/>
              </a:spcAft>
              <a:buFont typeface="Arial" panose="020B0604020202020204" pitchFamily="34" charset="0"/>
              <a:buChar char="•"/>
            </a:pPr>
            <a:r>
              <a:rPr lang="en-US" sz="1800" b="1" dirty="0" smtClean="0">
                <a:solidFill>
                  <a:srgbClr val="6F2575"/>
                </a:solidFill>
              </a:rPr>
              <a:t>do ask </a:t>
            </a:r>
            <a:r>
              <a:rPr lang="en-US" sz="1800" dirty="0" smtClean="0">
                <a:solidFill>
                  <a:srgbClr val="6F2575"/>
                </a:solidFill>
              </a:rPr>
              <a:t>which other standards are relevant</a:t>
            </a:r>
            <a:r>
              <a:rPr lang="en-GB" sz="1800" dirty="0" smtClean="0">
                <a:solidFill>
                  <a:srgbClr val="6F2575"/>
                </a:solidFill>
              </a:rPr>
              <a:t/>
            </a:r>
            <a:br>
              <a:rPr lang="en-GB" sz="1800" dirty="0" smtClean="0">
                <a:solidFill>
                  <a:srgbClr val="6F2575"/>
                </a:solidFill>
              </a:rPr>
            </a:br>
            <a:r>
              <a:rPr lang="en-GB" sz="1800" dirty="0" smtClean="0">
                <a:solidFill>
                  <a:srgbClr val="6F2575"/>
                </a:solidFill>
              </a:rPr>
              <a:t>for example for GW, we also look at the </a:t>
            </a:r>
            <a:r>
              <a:rPr lang="en-GB" sz="1800" dirty="0">
                <a:solidFill>
                  <a:srgbClr val="6F2575"/>
                </a:solidFill>
              </a:rPr>
              <a:t>IVOA standards</a:t>
            </a:r>
            <a:br>
              <a:rPr lang="en-GB" sz="1800" dirty="0">
                <a:solidFill>
                  <a:srgbClr val="6F2575"/>
                </a:solidFill>
              </a:rPr>
            </a:br>
            <a:r>
              <a:rPr lang="en-GB" sz="1800" dirty="0" smtClean="0">
                <a:solidFill>
                  <a:srgbClr val="6F2575"/>
                </a:solidFill>
                <a:hlinkClick r:id="rId2"/>
              </a:rPr>
              <a:t>https</a:t>
            </a:r>
            <a:r>
              <a:rPr lang="en-GB" sz="1800" dirty="0">
                <a:solidFill>
                  <a:srgbClr val="6F2575"/>
                </a:solidFill>
                <a:hlinkClick r:id="rId2"/>
              </a:rPr>
              <a:t>://</a:t>
            </a:r>
            <a:r>
              <a:rPr lang="en-GB" sz="1800" dirty="0" smtClean="0">
                <a:solidFill>
                  <a:srgbClr val="6F2575"/>
                </a:solidFill>
                <a:hlinkClick r:id="rId2"/>
              </a:rPr>
              <a:t>www.ivoa.net/documents/RM/20070302/index.html</a:t>
            </a:r>
            <a:endParaRPr lang="en-GB" sz="1800" dirty="0" smtClean="0">
              <a:solidFill>
                <a:srgbClr val="6F2575"/>
              </a:solidFill>
            </a:endParaRPr>
          </a:p>
          <a:p>
            <a:pPr marL="342900" indent="-342900">
              <a:spcAft>
                <a:spcPts val="300"/>
              </a:spcAft>
              <a:buFont typeface="Arial" panose="020B0604020202020204" pitchFamily="34" charset="0"/>
              <a:buChar char="•"/>
            </a:pPr>
            <a:r>
              <a:rPr lang="en-US" sz="1800" dirty="0" smtClean="0">
                <a:solidFill>
                  <a:srgbClr val="6F2575"/>
                </a:solidFill>
              </a:rPr>
              <a:t>and review the RDA meta-data </a:t>
            </a:r>
            <a:r>
              <a:rPr lang="en-US" sz="1800" dirty="0">
                <a:solidFill>
                  <a:srgbClr val="6F2575"/>
                </a:solidFill>
              </a:rPr>
              <a:t>standards catalogue </a:t>
            </a:r>
            <a:r>
              <a:rPr lang="en-US" sz="1800" dirty="0">
                <a:solidFill>
                  <a:srgbClr val="6F2575"/>
                </a:solidFill>
                <a:hlinkClick r:id="rId3"/>
              </a:rPr>
              <a:t>https://rdamsc.bath.ac.uk</a:t>
            </a:r>
            <a:r>
              <a:rPr lang="en-US" sz="1800" dirty="0" smtClean="0">
                <a:solidFill>
                  <a:srgbClr val="6F2575"/>
                </a:solidFill>
                <a:hlinkClick r:id="rId3"/>
              </a:rPr>
              <a:t>/</a:t>
            </a:r>
            <a:r>
              <a:rPr lang="en-US" sz="1800" dirty="0" smtClean="0">
                <a:solidFill>
                  <a:srgbClr val="6F2575"/>
                </a:solidFill>
              </a:rPr>
              <a:t> </a:t>
            </a:r>
            <a:endParaRPr lang="en-US" sz="1800" dirty="0">
              <a:solidFill>
                <a:srgbClr val="6F2575"/>
              </a:solidFill>
            </a:endParaRPr>
          </a:p>
          <a:p>
            <a:endParaRPr lang="en-US" sz="800" dirty="0" smtClean="0"/>
          </a:p>
          <a:p>
            <a:r>
              <a:rPr lang="en-US" sz="1800" dirty="0" smtClean="0"/>
              <a:t>most file formats support </a:t>
            </a:r>
            <a:r>
              <a:rPr lang="en-US" sz="1800" i="1" dirty="0" smtClean="0"/>
              <a:t>embedding</a:t>
            </a:r>
            <a:r>
              <a:rPr lang="en-US" sz="1800" dirty="0" smtClean="0"/>
              <a:t>: e.g. for Root objects, there’s </a:t>
            </a:r>
            <a:r>
              <a:rPr lang="en-GB" sz="1800" dirty="0" err="1" smtClean="0"/>
              <a:t>TTree</a:t>
            </a:r>
            <a:r>
              <a:rPr lang="en-GB" sz="1800" dirty="0"/>
              <a:t>::</a:t>
            </a:r>
            <a:r>
              <a:rPr lang="en-GB" sz="1800" dirty="0" err="1" smtClean="0"/>
              <a:t>fUserInfo</a:t>
            </a:r>
            <a:endParaRPr lang="en-US" sz="1800" dirty="0" smtClean="0"/>
          </a:p>
        </p:txBody>
      </p:sp>
      <p:sp>
        <p:nvSpPr>
          <p:cNvPr id="3" name="Slide Number Placeholder 2"/>
          <p:cNvSpPr>
            <a:spLocks noGrp="1"/>
          </p:cNvSpPr>
          <p:nvPr>
            <p:ph type="sldNum" sz="quarter" idx="2"/>
          </p:nvPr>
        </p:nvSpPr>
        <p:spPr/>
        <p:txBody>
          <a:bodyPr/>
          <a:lstStyle/>
          <a:p>
            <a:fld id="{86CB4B4D-7CA3-9044-876B-883B54F8677D}" type="slidenum">
              <a:rPr lang="en-GB" smtClean="0"/>
              <a:t>45</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Dublin Core and more</a:t>
            </a:r>
            <a:endParaRPr lang="en-GB" dirty="0"/>
          </a:p>
        </p:txBody>
      </p:sp>
      <p:sp>
        <p:nvSpPr>
          <p:cNvPr id="6" name="Text Placeholder 5"/>
          <p:cNvSpPr>
            <a:spLocks noGrp="1"/>
          </p:cNvSpPr>
          <p:nvPr>
            <p:ph type="body" sz="quarter" idx="16"/>
          </p:nvPr>
        </p:nvSpPr>
        <p:spPr/>
        <p:txBody>
          <a:bodyPr/>
          <a:lstStyle/>
          <a:p>
            <a:r>
              <a:rPr lang="en-GB" dirty="0">
                <a:hlinkClick r:id="rId4"/>
              </a:rPr>
              <a:t>https://</a:t>
            </a:r>
            <a:r>
              <a:rPr lang="en-GB" dirty="0" smtClean="0">
                <a:hlinkClick r:id="rId4"/>
              </a:rPr>
              <a:t>root-forum.cern.ch/t/meta-data-in-root-files/16490/2</a:t>
            </a:r>
            <a:r>
              <a:rPr lang="en-GB" dirty="0" smtClean="0"/>
              <a:t> - see also the Research Data Alliance outputs at </a:t>
            </a:r>
            <a:r>
              <a:rPr lang="en-GB" dirty="0" smtClean="0">
                <a:hlinkClick r:id="rId5"/>
              </a:rPr>
              <a:t>https://rd-alliance.org/</a:t>
            </a:r>
            <a:endParaRPr lang="en-GB"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6939" y="2892419"/>
            <a:ext cx="352196" cy="198404"/>
          </a:xfrm>
          <a:prstGeom prst="rect">
            <a:avLst/>
          </a:prstGeom>
        </p:spPr>
      </p:pic>
    </p:spTree>
    <p:extLst>
      <p:ext uri="{BB962C8B-B14F-4D97-AF65-F5344CB8AC3E}">
        <p14:creationId xmlns:p14="http://schemas.microsoft.com/office/powerpoint/2010/main" val="873738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US" dirty="0"/>
              <a:t>How will data and metadata be </a:t>
            </a:r>
            <a:r>
              <a:rPr lang="en-US" dirty="0" smtClean="0"/>
              <a:t/>
            </a:r>
            <a:br>
              <a:rPr lang="en-US" dirty="0" smtClean="0"/>
            </a:br>
            <a:r>
              <a:rPr lang="en-US" dirty="0" smtClean="0"/>
              <a:t>stored </a:t>
            </a:r>
            <a:r>
              <a:rPr lang="en-US" dirty="0"/>
              <a:t>and backed up </a:t>
            </a:r>
            <a:r>
              <a:rPr lang="en-US" b="1" dirty="0"/>
              <a:t>during the research</a:t>
            </a:r>
            <a:r>
              <a:rPr lang="en-US" dirty="0" smtClean="0"/>
              <a:t>?</a:t>
            </a:r>
          </a:p>
          <a:p>
            <a:pPr marL="342900"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a:t>Describe where the data and metadata will be stored and backed up during the project</a:t>
            </a:r>
            <a:r>
              <a:rPr lang="en-US" dirty="0" smtClean="0"/>
              <a:t>.</a:t>
            </a:r>
          </a:p>
          <a:p>
            <a:pPr marL="461963" lvl="1"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smtClean="0"/>
              <a:t>How </a:t>
            </a:r>
            <a:r>
              <a:rPr lang="en-US" dirty="0"/>
              <a:t>will data security and protection of sensitive data be taken care of during the research</a:t>
            </a:r>
            <a:r>
              <a:rPr lang="en-US" dirty="0" smtClean="0"/>
              <a:t>?</a:t>
            </a:r>
          </a:p>
          <a:p>
            <a:pPr marL="461963" lvl="1" indent="-342900">
              <a:buFont typeface="Arial" panose="020B0604020202020204" pitchFamily="34" charset="0"/>
              <a:buChar char="•"/>
            </a:pP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46</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When you still want to work with the data</a:t>
            </a:r>
            <a:endParaRPr lang="en-GB" dirty="0"/>
          </a:p>
        </p:txBody>
      </p:sp>
      <p:sp>
        <p:nvSpPr>
          <p:cNvPr id="6" name="Text Placeholder 5"/>
          <p:cNvSpPr>
            <a:spLocks noGrp="1"/>
          </p:cNvSpPr>
          <p:nvPr>
            <p:ph type="body" sz="quarter" idx="16"/>
          </p:nvPr>
        </p:nvSpPr>
        <p:spPr/>
        <p:txBody>
          <a:bodyPr/>
          <a:lstStyle/>
          <a:p>
            <a:endParaRPr lang="en-GB"/>
          </a:p>
        </p:txBody>
      </p:sp>
      <p:sp>
        <p:nvSpPr>
          <p:cNvPr id="7" name="Rectangle 6"/>
          <p:cNvSpPr/>
          <p:nvPr/>
        </p:nvSpPr>
        <p:spPr>
          <a:xfrm>
            <a:off x="136026" y="869057"/>
            <a:ext cx="8771858" cy="2123525"/>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199811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6" y="967796"/>
            <a:ext cx="5671468" cy="3139509"/>
          </a:xfrm>
        </p:spPr>
        <p:txBody>
          <a:bodyPr/>
          <a:lstStyle/>
          <a:p>
            <a:r>
              <a:rPr lang="en-US" sz="1800" dirty="0" smtClean="0"/>
              <a:t>During your work, use </a:t>
            </a:r>
            <a:r>
              <a:rPr lang="en-US" sz="1800" i="1" dirty="0" smtClean="0"/>
              <a:t>managed systems</a:t>
            </a:r>
            <a:endParaRPr lang="en-US" sz="1800" dirty="0" smtClean="0"/>
          </a:p>
          <a:p>
            <a:pPr marL="461963" lvl="1" indent="-342900">
              <a:buFont typeface="Arial" panose="020B0604020202020204" pitchFamily="34" charset="0"/>
              <a:buChar char="•"/>
            </a:pPr>
            <a:r>
              <a:rPr lang="en-US" sz="1400" b="1" dirty="0" smtClean="0"/>
              <a:t>avoid using only your local laptop </a:t>
            </a:r>
            <a:r>
              <a:rPr lang="en-US" sz="1400" dirty="0" smtClean="0"/>
              <a:t>for storage, </a:t>
            </a:r>
            <a:br>
              <a:rPr lang="en-US" sz="1400" dirty="0" smtClean="0"/>
            </a:br>
            <a:r>
              <a:rPr lang="en-US" sz="1400" i="1" dirty="0" smtClean="0"/>
              <a:t>so use </a:t>
            </a:r>
            <a:r>
              <a:rPr lang="en-US" sz="1400" i="1" cap="small" dirty="0" err="1" smtClean="0"/>
              <a:t>surf</a:t>
            </a:r>
            <a:r>
              <a:rPr lang="en-US" sz="1400" i="1" dirty="0" err="1" smtClean="0"/>
              <a:t>drive</a:t>
            </a:r>
            <a:r>
              <a:rPr lang="en-US" sz="1400" i="1" dirty="0" smtClean="0"/>
              <a:t> for syncing non-reproducible results</a:t>
            </a:r>
            <a:endParaRPr lang="en-US" sz="1400" dirty="0" smtClean="0"/>
          </a:p>
          <a:p>
            <a:pPr marL="461963" lvl="1" indent="-342900">
              <a:buFont typeface="Arial" panose="020B0604020202020204" pitchFamily="34" charset="0"/>
              <a:buChar char="•"/>
            </a:pPr>
            <a:endParaRPr lang="en-US" sz="1400" dirty="0" smtClean="0"/>
          </a:p>
          <a:p>
            <a:pPr marL="461963" lvl="1" indent="-342900">
              <a:buFont typeface="Arial" panose="020B0604020202020204" pitchFamily="34" charset="0"/>
              <a:buChar char="•"/>
            </a:pPr>
            <a:r>
              <a:rPr lang="en-US" sz="1400" dirty="0" smtClean="0"/>
              <a:t>external disks/USB </a:t>
            </a:r>
            <a:r>
              <a:rPr lang="en-US" sz="1400" dirty="0" err="1" smtClean="0"/>
              <a:t>thumbdrives</a:t>
            </a:r>
            <a:r>
              <a:rPr lang="en-US" sz="1400" dirty="0" smtClean="0"/>
              <a:t> are for transfer only</a:t>
            </a:r>
          </a:p>
          <a:p>
            <a:pPr marL="461963" lvl="1" indent="-342900">
              <a:buFont typeface="Arial" panose="020B0604020202020204" pitchFamily="34" charset="0"/>
              <a:buChar char="•"/>
            </a:pPr>
            <a:endParaRPr lang="en-US" sz="1400" dirty="0" smtClean="0"/>
          </a:p>
          <a:p>
            <a:pPr marL="461963" lvl="1" indent="-342900">
              <a:buFont typeface="Arial" panose="020B0604020202020204" pitchFamily="34" charset="0"/>
              <a:buChar char="•"/>
            </a:pPr>
            <a:r>
              <a:rPr lang="en-US" sz="1400" dirty="0" smtClean="0"/>
              <a:t>publishable results, code, scripts, meta-data?</a:t>
            </a:r>
            <a:br>
              <a:rPr lang="en-US" sz="1400" dirty="0" smtClean="0"/>
            </a:br>
            <a:r>
              <a:rPr lang="en-US" sz="1400" i="1" dirty="0" smtClean="0"/>
              <a:t>these should be in /project/&lt;</a:t>
            </a:r>
            <a:r>
              <a:rPr lang="en-US" sz="1400" i="1" dirty="0" err="1" smtClean="0"/>
              <a:t>groupname</a:t>
            </a:r>
            <a:r>
              <a:rPr lang="en-US" sz="1400" i="1" dirty="0" smtClean="0"/>
              <a:t>&gt;</a:t>
            </a:r>
            <a:endParaRPr lang="en-US" sz="1400" dirty="0" smtClean="0"/>
          </a:p>
          <a:p>
            <a:pPr marL="461963" lvl="1" indent="-342900">
              <a:buFont typeface="Arial" panose="020B0604020202020204" pitchFamily="34" charset="0"/>
              <a:buChar char="•"/>
            </a:pPr>
            <a:endParaRPr lang="en-US" sz="1400" dirty="0" smtClean="0"/>
          </a:p>
          <a:p>
            <a:pPr marL="461963" lvl="1" indent="-342900">
              <a:buFont typeface="Arial" panose="020B0604020202020204" pitchFamily="34" charset="0"/>
              <a:buChar char="•"/>
            </a:pPr>
            <a:r>
              <a:rPr lang="en-US" sz="1400" dirty="0" smtClean="0"/>
              <a:t>bulk data, events, large data that can be generated</a:t>
            </a:r>
            <a:br>
              <a:rPr lang="en-US" sz="1400" dirty="0" smtClean="0"/>
            </a:br>
            <a:r>
              <a:rPr lang="en-US" sz="1400" i="1" dirty="0" smtClean="0"/>
              <a:t>should be in /data (small volumes) or /</a:t>
            </a:r>
            <a:r>
              <a:rPr lang="en-US" sz="1400" i="1" dirty="0" err="1" smtClean="0"/>
              <a:t>dcache</a:t>
            </a:r>
            <a:endParaRPr lang="en-US" sz="1400" dirty="0"/>
          </a:p>
          <a:p>
            <a:pPr marL="461963" lvl="1" indent="-342900">
              <a:buFont typeface="Arial" panose="020B0604020202020204" pitchFamily="34" charset="0"/>
              <a:buChar char="•"/>
            </a:pPr>
            <a:endParaRPr lang="en-US" sz="1400" dirty="0" smtClean="0"/>
          </a:p>
          <a:p>
            <a:pPr marL="461963" lvl="1" indent="-342900">
              <a:buFont typeface="Arial" panose="020B0604020202020204" pitchFamily="34" charset="0"/>
              <a:buChar char="•"/>
            </a:pPr>
            <a:r>
              <a:rPr lang="en-US" sz="1400" dirty="0" smtClean="0"/>
              <a:t>data suitable for re-use: in your experiment DDM system, in </a:t>
            </a:r>
            <a:r>
              <a:rPr lang="en-US" sz="1400" dirty="0" err="1" smtClean="0"/>
              <a:t>Zenodo</a:t>
            </a:r>
            <a:r>
              <a:rPr lang="en-US" sz="1400" dirty="0" smtClean="0"/>
              <a:t>, </a:t>
            </a:r>
            <a:r>
              <a:rPr lang="en-US" sz="1400" dirty="0" err="1" smtClean="0"/>
              <a:t>arXiv</a:t>
            </a:r>
            <a:r>
              <a:rPr lang="en-US" sz="1400" dirty="0" smtClean="0"/>
              <a:t>, or </a:t>
            </a:r>
            <a:r>
              <a:rPr lang="en-US" sz="1400" dirty="0" err="1" smtClean="0"/>
              <a:t>SURFDataRepository</a:t>
            </a:r>
            <a:endParaRPr lang="en-US" sz="1400" dirty="0"/>
          </a:p>
          <a:p>
            <a:endParaRPr lang="en-GB" sz="800" dirty="0" smtClean="0"/>
          </a:p>
          <a:p>
            <a:r>
              <a:rPr lang="en-GB" sz="1800" dirty="0" smtClean="0"/>
              <a:t>See </a:t>
            </a:r>
            <a:r>
              <a:rPr lang="en-GB" sz="1800" dirty="0" smtClean="0">
                <a:hlinkClick r:id="rId2"/>
              </a:rPr>
              <a:t>https</a:t>
            </a:r>
            <a:r>
              <a:rPr lang="en-GB" sz="1800" dirty="0">
                <a:hlinkClick r:id="rId2"/>
              </a:rPr>
              <a:t>://</a:t>
            </a:r>
            <a:r>
              <a:rPr lang="en-GB" sz="1800" dirty="0" smtClean="0">
                <a:hlinkClick r:id="rId2"/>
              </a:rPr>
              <a:t>www.nikhef.nl/pdp/doc/storage-classes</a:t>
            </a:r>
            <a:r>
              <a:rPr lang="en-GB" sz="1800" dirty="0" smtClean="0"/>
              <a:t> </a:t>
            </a: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47</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Put your data in the right place</a:t>
            </a:r>
            <a:endParaRPr lang="en-GB" dirty="0"/>
          </a:p>
        </p:txBody>
      </p:sp>
      <p:pic>
        <p:nvPicPr>
          <p:cNvPr id="7" name="Picture 6"/>
          <p:cNvPicPr>
            <a:picLocks noChangeAspect="1"/>
          </p:cNvPicPr>
          <p:nvPr/>
        </p:nvPicPr>
        <p:blipFill>
          <a:blip r:embed="rId3"/>
          <a:stretch>
            <a:fillRect/>
          </a:stretch>
        </p:blipFill>
        <p:spPr>
          <a:xfrm>
            <a:off x="5787674" y="967796"/>
            <a:ext cx="3212288" cy="3029269"/>
          </a:xfrm>
          <a:prstGeom prst="rect">
            <a:avLst/>
          </a:prstGeom>
        </p:spPr>
      </p:pic>
    </p:spTree>
    <p:extLst>
      <p:ext uri="{BB962C8B-B14F-4D97-AF65-F5344CB8AC3E}">
        <p14:creationId xmlns:p14="http://schemas.microsoft.com/office/powerpoint/2010/main" val="2752013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US" sz="1800" b="1" dirty="0"/>
              <a:t>How will you handle issues regarding the processing of </a:t>
            </a:r>
            <a:r>
              <a:rPr lang="en-US" sz="1800" b="1" dirty="0" smtClean="0"/>
              <a:t/>
            </a:r>
            <a:br>
              <a:rPr lang="en-US" sz="1800" b="1" dirty="0" smtClean="0"/>
            </a:br>
            <a:r>
              <a:rPr lang="en-US" sz="1800" b="1" dirty="0" smtClean="0"/>
              <a:t>personal </a:t>
            </a:r>
            <a:r>
              <a:rPr lang="en-US" sz="1800" b="1" dirty="0"/>
              <a:t>information </a:t>
            </a:r>
            <a:r>
              <a:rPr lang="en-US" sz="1800" b="1" dirty="0" smtClean="0"/>
              <a:t>and intellectual </a:t>
            </a:r>
            <a:r>
              <a:rPr lang="en-US" sz="1800" b="1" dirty="0"/>
              <a:t>property rights and ownership</a:t>
            </a:r>
            <a:r>
              <a:rPr lang="en-US" sz="1800" b="1" dirty="0" smtClean="0"/>
              <a:t>?</a:t>
            </a:r>
          </a:p>
          <a:p>
            <a:pPr marL="342900" indent="-342900">
              <a:buFont typeface="Arial" panose="020B0604020202020204" pitchFamily="34" charset="0"/>
              <a:buChar char="•"/>
            </a:pPr>
            <a:endParaRPr lang="en-US" sz="1800" dirty="0" smtClean="0"/>
          </a:p>
          <a:p>
            <a:pPr marL="461963" lvl="1" indent="-342900">
              <a:buFont typeface="Arial" panose="020B0604020202020204" pitchFamily="34" charset="0"/>
              <a:buChar char="•"/>
            </a:pPr>
            <a:r>
              <a:rPr lang="en-US" dirty="0"/>
              <a:t>Will you process and/or store personal data during your project</a:t>
            </a:r>
            <a:r>
              <a:rPr lang="en-US" dirty="0" smtClean="0"/>
              <a:t>?</a:t>
            </a:r>
          </a:p>
          <a:p>
            <a:pPr marL="461963" lvl="1"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a:t>How will ownership of the data and intellectual property rights to the data be managed</a:t>
            </a:r>
            <a:r>
              <a:rPr lang="en-US" dirty="0" smtClean="0"/>
              <a:t>?</a:t>
            </a:r>
          </a:p>
          <a:p>
            <a:pPr marL="461963" lvl="1" indent="-342900">
              <a:buFont typeface="Arial" panose="020B0604020202020204" pitchFamily="34" charset="0"/>
              <a:buChar char="•"/>
            </a:pPr>
            <a:endParaRPr lang="en-US" sz="1400" dirty="0"/>
          </a:p>
          <a:p>
            <a:r>
              <a:rPr lang="en-US" sz="1800" dirty="0" smtClean="0"/>
              <a:t>Consider</a:t>
            </a:r>
          </a:p>
          <a:p>
            <a:endParaRPr lang="en-US" sz="1800" dirty="0" smtClean="0"/>
          </a:p>
          <a:p>
            <a:pPr marL="404813" lvl="1" indent="-285750">
              <a:buFont typeface="Arial" panose="020B0604020202020204" pitchFamily="34" charset="0"/>
              <a:buChar char="•"/>
            </a:pPr>
            <a:r>
              <a:rPr lang="en-US" dirty="0" smtClean="0"/>
              <a:t>Do you collaborate with industry? What does the consortium agreement say?</a:t>
            </a:r>
          </a:p>
          <a:p>
            <a:pPr marL="404813" lvl="1" indent="-285750">
              <a:buFont typeface="Arial" panose="020B0604020202020204" pitchFamily="34" charset="0"/>
              <a:buChar char="•"/>
            </a:pPr>
            <a:endParaRPr lang="en-US" dirty="0" smtClean="0"/>
          </a:p>
          <a:p>
            <a:pPr marL="404813" lvl="1" indent="-285750">
              <a:buFont typeface="Arial" panose="020B0604020202020204" pitchFamily="34" charset="0"/>
              <a:buChar char="•"/>
            </a:pPr>
            <a:r>
              <a:rPr lang="en-US" dirty="0" smtClean="0"/>
              <a:t>Do you use information ‘under NDA’ as an input? Review how it affects the results!</a:t>
            </a:r>
          </a:p>
          <a:p>
            <a:pPr marL="461963" lvl="1" indent="-342900">
              <a:buFont typeface="Arial" panose="020B0604020202020204" pitchFamily="34" charset="0"/>
              <a:buChar char="•"/>
            </a:pPr>
            <a:endParaRPr lang="en-GB" sz="1400" dirty="0"/>
          </a:p>
        </p:txBody>
      </p:sp>
      <p:sp>
        <p:nvSpPr>
          <p:cNvPr id="3" name="Slide Number Placeholder 2"/>
          <p:cNvSpPr>
            <a:spLocks noGrp="1"/>
          </p:cNvSpPr>
          <p:nvPr>
            <p:ph type="sldNum" sz="quarter" idx="2"/>
          </p:nvPr>
        </p:nvSpPr>
        <p:spPr/>
        <p:txBody>
          <a:bodyPr/>
          <a:lstStyle/>
          <a:p>
            <a:fld id="{86CB4B4D-7CA3-9044-876B-883B54F8677D}" type="slidenum">
              <a:rPr lang="en-GB" smtClean="0"/>
              <a:t>48</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Some data needs more care than others</a:t>
            </a:r>
            <a:endParaRPr lang="en-GB" dirty="0"/>
          </a:p>
        </p:txBody>
      </p:sp>
      <p:sp>
        <p:nvSpPr>
          <p:cNvPr id="6" name="Text Placeholder 5"/>
          <p:cNvSpPr>
            <a:spLocks noGrp="1"/>
          </p:cNvSpPr>
          <p:nvPr>
            <p:ph type="body" sz="quarter" idx="16"/>
          </p:nvPr>
        </p:nvSpPr>
        <p:spPr/>
        <p:txBody>
          <a:bodyPr/>
          <a:lstStyle/>
          <a:p>
            <a:endParaRPr lang="en-GB"/>
          </a:p>
        </p:txBody>
      </p:sp>
      <p:sp>
        <p:nvSpPr>
          <p:cNvPr id="7" name="Rectangle 6"/>
          <p:cNvSpPr/>
          <p:nvPr/>
        </p:nvSpPr>
        <p:spPr>
          <a:xfrm>
            <a:off x="136026" y="869058"/>
            <a:ext cx="8771858" cy="1806130"/>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578230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6" y="967796"/>
            <a:ext cx="8667750" cy="3139509"/>
          </a:xfrm>
        </p:spPr>
        <p:txBody>
          <a:bodyPr/>
          <a:lstStyle/>
          <a:p>
            <a:pPr marL="342900" indent="-342900">
              <a:buFont typeface="Arial" panose="020B0604020202020204" pitchFamily="34" charset="0"/>
              <a:buChar char="•"/>
            </a:pPr>
            <a:r>
              <a:rPr lang="en-US" sz="1800" b="1" dirty="0"/>
              <a:t>How and when will data be shared and preserved for the long term</a:t>
            </a:r>
            <a:r>
              <a:rPr lang="en-US" sz="1800" b="1" dirty="0" smtClean="0"/>
              <a:t>?</a:t>
            </a:r>
            <a:endParaRPr lang="en-US" sz="1800" b="1" dirty="0"/>
          </a:p>
          <a:p>
            <a:pPr marL="461963" lvl="1"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smtClean="0"/>
              <a:t>How </a:t>
            </a:r>
            <a:r>
              <a:rPr lang="en-US" dirty="0"/>
              <a:t>will data be selected for long-term preservation</a:t>
            </a:r>
            <a:r>
              <a:rPr lang="en-US" dirty="0" smtClean="0"/>
              <a:t>?</a:t>
            </a:r>
          </a:p>
          <a:p>
            <a:pPr marL="461963" lvl="1"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smtClean="0"/>
              <a:t>Are </a:t>
            </a:r>
            <a:r>
              <a:rPr lang="en-US" dirty="0"/>
              <a:t>there any (legal, IP, privacy related, security related) </a:t>
            </a:r>
            <a:r>
              <a:rPr lang="en-US" dirty="0" smtClean="0"/>
              <a:t/>
            </a:r>
            <a:br>
              <a:rPr lang="en-US" dirty="0" smtClean="0"/>
            </a:br>
            <a:r>
              <a:rPr lang="en-US" dirty="0" smtClean="0"/>
              <a:t>reasons </a:t>
            </a:r>
            <a:r>
              <a:rPr lang="en-US" dirty="0"/>
              <a:t>to restrict access to the data once </a:t>
            </a:r>
            <a:r>
              <a:rPr lang="en-US" dirty="0" smtClean="0"/>
              <a:t>made publicly </a:t>
            </a:r>
            <a:r>
              <a:rPr lang="en-US" dirty="0"/>
              <a:t>available, to </a:t>
            </a:r>
            <a:r>
              <a:rPr lang="en-US" dirty="0" smtClean="0"/>
              <a:t/>
            </a:r>
            <a:br>
              <a:rPr lang="en-US" dirty="0" smtClean="0"/>
            </a:br>
            <a:r>
              <a:rPr lang="en-US" dirty="0" smtClean="0"/>
              <a:t>limit </a:t>
            </a:r>
            <a:r>
              <a:rPr lang="en-US" dirty="0"/>
              <a:t>which data will be made publicly available, or to not make part of the data </a:t>
            </a:r>
            <a:r>
              <a:rPr lang="en-US" dirty="0" smtClean="0"/>
              <a:t>publicly available?</a:t>
            </a:r>
          </a:p>
          <a:p>
            <a:pPr marL="461963" lvl="1" indent="-342900">
              <a:buFont typeface="Arial" panose="020B0604020202020204" pitchFamily="34" charset="0"/>
              <a:buChar char="•"/>
            </a:pPr>
            <a:r>
              <a:rPr lang="en-US" dirty="0" smtClean="0"/>
              <a:t>What </a:t>
            </a:r>
            <a:r>
              <a:rPr lang="en-US" dirty="0"/>
              <a:t>data will be made available for re-use</a:t>
            </a:r>
            <a:r>
              <a:rPr lang="en-US" dirty="0" smtClean="0"/>
              <a:t>?</a:t>
            </a:r>
            <a:endParaRPr lang="en-US" dirty="0"/>
          </a:p>
          <a:p>
            <a:pPr marL="461963" lvl="1" indent="-342900">
              <a:buFont typeface="Arial" panose="020B0604020202020204" pitchFamily="34" charset="0"/>
              <a:buChar char="•"/>
            </a:pPr>
            <a:r>
              <a:rPr lang="en-US" dirty="0"/>
              <a:t>When will the data be available for re-use, and for how long will the data be available</a:t>
            </a:r>
            <a:r>
              <a:rPr lang="en-US" dirty="0" smtClean="0"/>
              <a:t>?</a:t>
            </a:r>
          </a:p>
          <a:p>
            <a:pPr marL="461963" lvl="1" indent="-342900">
              <a:buFont typeface="Arial" panose="020B0604020202020204" pitchFamily="34" charset="0"/>
              <a:buChar char="•"/>
            </a:pPr>
            <a:r>
              <a:rPr lang="en-US" dirty="0" smtClean="0"/>
              <a:t>In </a:t>
            </a:r>
            <a:r>
              <a:rPr lang="en-US" dirty="0"/>
              <a:t>which repository will </a:t>
            </a:r>
            <a:r>
              <a:rPr lang="en-US" dirty="0" smtClean="0"/>
              <a:t>data </a:t>
            </a:r>
            <a:r>
              <a:rPr lang="en-US" dirty="0"/>
              <a:t>be archived and made available for re-use, </a:t>
            </a:r>
            <a:r>
              <a:rPr lang="en-US" dirty="0" smtClean="0"/>
              <a:t>under </a:t>
            </a:r>
            <a:r>
              <a:rPr lang="en-US" dirty="0"/>
              <a:t>which license</a:t>
            </a:r>
            <a:r>
              <a:rPr lang="en-US" dirty="0" smtClean="0"/>
              <a:t>?</a:t>
            </a:r>
          </a:p>
          <a:p>
            <a:pPr marL="461963" lvl="1" indent="-342900">
              <a:buFont typeface="Arial" panose="020B0604020202020204" pitchFamily="34" charset="0"/>
              <a:buChar char="•"/>
            </a:pPr>
            <a:r>
              <a:rPr lang="en-US" dirty="0" smtClean="0"/>
              <a:t>Your </a:t>
            </a:r>
            <a:r>
              <a:rPr lang="en-US" dirty="0"/>
              <a:t>strategy for publishing the analysis software that will be generated in this </a:t>
            </a:r>
            <a:r>
              <a:rPr lang="en-US" dirty="0" smtClean="0"/>
              <a:t>project?</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49</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When </a:t>
            </a:r>
            <a:r>
              <a:rPr lang="en-US" smtClean="0"/>
              <a:t>you are </a:t>
            </a:r>
            <a:r>
              <a:rPr lang="en-US" dirty="0" smtClean="0"/>
              <a:t>done with your data ... but the world isn’t</a:t>
            </a:r>
            <a:endParaRPr lang="en-GB" dirty="0"/>
          </a:p>
        </p:txBody>
      </p:sp>
      <p:sp>
        <p:nvSpPr>
          <p:cNvPr id="7" name="Rectangle 6"/>
          <p:cNvSpPr/>
          <p:nvPr/>
        </p:nvSpPr>
        <p:spPr>
          <a:xfrm>
            <a:off x="136026" y="869057"/>
            <a:ext cx="8771858" cy="3370433"/>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44781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GB" smtClean="0"/>
              <a:t>5</a:t>
            </a:fld>
            <a:endParaRPr lang="en-GB"/>
          </a:p>
        </p:txBody>
      </p:sp>
      <p:sp>
        <p:nvSpPr>
          <p:cNvPr id="3" name="Footer Placeholder 2"/>
          <p:cNvSpPr>
            <a:spLocks noGrp="1"/>
          </p:cNvSpPr>
          <p:nvPr>
            <p:ph type="ftr" sz="quarter" idx="3"/>
          </p:nvPr>
        </p:nvSpPr>
        <p:spPr/>
        <p:txBody>
          <a:bodyPr/>
          <a:lstStyle/>
          <a:p>
            <a:r>
              <a:rPr lang="en-US" smtClean="0"/>
              <a:t>When your data becomes part of something bigger</a:t>
            </a:r>
            <a:endParaRPr lang="nl-NL" dirty="0"/>
          </a:p>
        </p:txBody>
      </p:sp>
      <p:sp>
        <p:nvSpPr>
          <p:cNvPr id="9" name="Text Placeholder 8"/>
          <p:cNvSpPr>
            <a:spLocks noGrp="1"/>
          </p:cNvSpPr>
          <p:nvPr>
            <p:ph type="body" sz="quarter" idx="15"/>
          </p:nvPr>
        </p:nvSpPr>
        <p:spPr/>
        <p:txBody>
          <a:bodyPr/>
          <a:lstStyle/>
          <a:p>
            <a:r>
              <a:rPr lang="en-US" dirty="0" smtClean="0"/>
              <a:t>Assigning a globally unique non-reassigned one helps:</a:t>
            </a:r>
            <a:endParaRPr lang="en-GB" dirty="0"/>
          </a:p>
        </p:txBody>
      </p:sp>
      <p:pic>
        <p:nvPicPr>
          <p:cNvPr id="12" name="Picture 11"/>
          <p:cNvPicPr>
            <a:picLocks noChangeAspect="1"/>
          </p:cNvPicPr>
          <p:nvPr/>
        </p:nvPicPr>
        <p:blipFill>
          <a:blip r:embed="rId2"/>
          <a:stretch>
            <a:fillRect/>
          </a:stretch>
        </p:blipFill>
        <p:spPr>
          <a:xfrm>
            <a:off x="272287" y="740195"/>
            <a:ext cx="8633587" cy="4255812"/>
          </a:xfrm>
          <a:prstGeom prst="rect">
            <a:avLst/>
          </a:prstGeom>
          <a:ln>
            <a:solidFill>
              <a:srgbClr val="6F2575"/>
            </a:solidFill>
          </a:ln>
        </p:spPr>
      </p:pic>
      <p:sp>
        <p:nvSpPr>
          <p:cNvPr id="10" name="Text Placeholder 3"/>
          <p:cNvSpPr>
            <a:spLocks noGrp="1"/>
          </p:cNvSpPr>
          <p:nvPr>
            <p:ph type="body" sz="quarter" idx="16"/>
          </p:nvPr>
        </p:nvSpPr>
        <p:spPr>
          <a:xfrm rot="16200000">
            <a:off x="7860686" y="3233791"/>
            <a:ext cx="2420552" cy="142678"/>
          </a:xfrm>
        </p:spPr>
        <p:txBody>
          <a:bodyPr/>
          <a:lstStyle/>
          <a:p>
            <a:r>
              <a:rPr lang="en-US" dirty="0" smtClean="0"/>
              <a:t>Data from ORCID – search for “Anna Wilson”</a:t>
            </a:r>
            <a:endParaRPr lang="en-GB" dirty="0"/>
          </a:p>
        </p:txBody>
      </p:sp>
    </p:spTree>
    <p:extLst>
      <p:ext uri="{BB962C8B-B14F-4D97-AF65-F5344CB8AC3E}">
        <p14:creationId xmlns:p14="http://schemas.microsoft.com/office/powerpoint/2010/main" val="615428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‘Curation may be the art of throwing away’ – but what to keep? </a:t>
            </a:r>
            <a:br>
              <a:rPr lang="en-US" dirty="0" smtClean="0"/>
            </a:br>
            <a:endParaRPr lang="en-US" dirty="0"/>
          </a:p>
          <a:p>
            <a:pPr algn="ctr"/>
            <a:r>
              <a:rPr lang="en-US" dirty="0" smtClean="0"/>
              <a:t>keep things </a:t>
            </a:r>
            <a:r>
              <a:rPr lang="en-US" b="1" dirty="0" smtClean="0"/>
              <a:t>‘relevant for re-use’</a:t>
            </a:r>
          </a:p>
          <a:p>
            <a:endParaRPr lang="en-US" dirty="0" smtClean="0"/>
          </a:p>
          <a:p>
            <a:endParaRPr lang="en-US" dirty="0"/>
          </a:p>
          <a:p>
            <a:pPr marL="342900" indent="-342900">
              <a:buFont typeface="Arial" panose="020B0604020202020204" pitchFamily="34" charset="0"/>
              <a:buChar char="•"/>
            </a:pPr>
            <a:r>
              <a:rPr lang="en-US" sz="1800" dirty="0" smtClean="0"/>
              <a:t>obviously: all data that is used directly in publications</a:t>
            </a:r>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r>
              <a:rPr lang="en-US" sz="1800" dirty="0" smtClean="0"/>
              <a:t>data that can be needed to </a:t>
            </a:r>
            <a:r>
              <a:rPr lang="en-US" sz="1800" i="1" dirty="0" smtClean="0"/>
              <a:t>reproduce the analysis </a:t>
            </a:r>
            <a:r>
              <a:rPr lang="en-US" sz="1800" dirty="0" smtClean="0"/>
              <a:t>(also for research integrity)</a:t>
            </a:r>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r>
              <a:rPr lang="en-US" sz="1800" dirty="0" smtClean="0"/>
              <a:t>for a few specific things: there can be </a:t>
            </a:r>
            <a:r>
              <a:rPr lang="en-US" sz="1800" i="1" dirty="0" smtClean="0"/>
              <a:t>regulatory requirements </a:t>
            </a:r>
            <a:r>
              <a:rPr lang="en-US" sz="1800" dirty="0" smtClean="0"/>
              <a:t>to keep it</a:t>
            </a:r>
            <a:endParaRPr lang="en-US" sz="1800" dirty="0"/>
          </a:p>
          <a:p>
            <a:pPr marL="342900" indent="-342900">
              <a:buFont typeface="Arial" panose="020B0604020202020204" pitchFamily="34" charset="0"/>
              <a:buChar char="•"/>
            </a:pP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50</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Long-term preservation – once you (think) you’re done</a:t>
            </a:r>
            <a:endParaRPr lang="en-GB" dirty="0"/>
          </a:p>
        </p:txBody>
      </p:sp>
      <p:sp>
        <p:nvSpPr>
          <p:cNvPr id="6" name="Text Placeholder 5"/>
          <p:cNvSpPr>
            <a:spLocks noGrp="1"/>
          </p:cNvSpPr>
          <p:nvPr>
            <p:ph type="body" sz="quarter" idx="16"/>
          </p:nvPr>
        </p:nvSpPr>
        <p:spPr/>
        <p:txBody>
          <a:bodyPr/>
          <a:lstStyle/>
          <a:p>
            <a:r>
              <a:rPr lang="en-US" dirty="0"/>
              <a:t>See e.g. https://www.dcc.ac.uk/guidance/how-guides/appraise-select-data</a:t>
            </a:r>
            <a:endParaRPr lang="en-GB" dirty="0"/>
          </a:p>
        </p:txBody>
      </p:sp>
    </p:spTree>
    <p:extLst>
      <p:ext uri="{BB962C8B-B14F-4D97-AF65-F5344CB8AC3E}">
        <p14:creationId xmlns:p14="http://schemas.microsoft.com/office/powerpoint/2010/main" val="1556258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a:spcAft>
                <a:spcPts val="600"/>
              </a:spcAft>
            </a:pPr>
            <a:r>
              <a:rPr lang="en-US" sz="1800" dirty="0" smtClean="0"/>
              <a:t>Quite obvious for personal data (“GDPR”) – but we don’t have much of that</a:t>
            </a:r>
          </a:p>
          <a:p>
            <a:pPr>
              <a:spcAft>
                <a:spcPts val="600"/>
              </a:spcAft>
            </a:pPr>
            <a:endParaRPr lang="en-US" sz="800" dirty="0" smtClean="0"/>
          </a:p>
          <a:p>
            <a:pPr>
              <a:spcAft>
                <a:spcPts val="600"/>
              </a:spcAft>
            </a:pPr>
            <a:r>
              <a:rPr lang="en-US" sz="1800" dirty="0" smtClean="0"/>
              <a:t>But</a:t>
            </a:r>
            <a:endParaRPr lang="en-US" sz="1800" dirty="0"/>
          </a:p>
          <a:p>
            <a:pPr marL="342900" indent="-342900">
              <a:spcAft>
                <a:spcPts val="600"/>
              </a:spcAft>
              <a:buFont typeface="Arial" panose="020B0604020202020204" pitchFamily="34" charset="0"/>
              <a:buChar char="•"/>
            </a:pPr>
            <a:r>
              <a:rPr lang="en-US" sz="1800" dirty="0" smtClean="0">
                <a:solidFill>
                  <a:srgbClr val="6F2575"/>
                </a:solidFill>
              </a:rPr>
              <a:t>It may be ‘</a:t>
            </a:r>
            <a:r>
              <a:rPr lang="en-US" sz="1800" b="1" dirty="0" smtClean="0">
                <a:solidFill>
                  <a:srgbClr val="6F2575"/>
                </a:solidFill>
              </a:rPr>
              <a:t>dual-use</a:t>
            </a:r>
            <a:r>
              <a:rPr lang="en-US" sz="1800" dirty="0" smtClean="0">
                <a:solidFill>
                  <a:srgbClr val="6F2575"/>
                </a:solidFill>
              </a:rPr>
              <a:t>’, and then subject to grant conditions or regulatory constraints</a:t>
            </a:r>
          </a:p>
          <a:p>
            <a:pPr marL="342900" indent="-342900">
              <a:spcAft>
                <a:spcPts val="600"/>
              </a:spcAft>
              <a:buFont typeface="Arial" panose="020B0604020202020204" pitchFamily="34" charset="0"/>
              <a:buChar char="•"/>
            </a:pPr>
            <a:r>
              <a:rPr lang="en-US" sz="1800" dirty="0" smtClean="0">
                <a:solidFill>
                  <a:srgbClr val="6F2575"/>
                </a:solidFill>
              </a:rPr>
              <a:t>It could disclose data we got originally as ‘commercial in confidence’ (under </a:t>
            </a:r>
            <a:r>
              <a:rPr lang="en-US" sz="1800" b="1" dirty="0" smtClean="0">
                <a:solidFill>
                  <a:srgbClr val="6F2575"/>
                </a:solidFill>
              </a:rPr>
              <a:t>NDA</a:t>
            </a:r>
            <a:r>
              <a:rPr lang="en-US" sz="1800" dirty="0" smtClean="0">
                <a:solidFill>
                  <a:srgbClr val="6F2575"/>
                </a:solidFill>
              </a:rPr>
              <a:t>)</a:t>
            </a:r>
          </a:p>
          <a:p>
            <a:pPr marL="342900" indent="-342900">
              <a:spcAft>
                <a:spcPts val="600"/>
              </a:spcAft>
              <a:buFont typeface="Arial" panose="020B0604020202020204" pitchFamily="34" charset="0"/>
              <a:buChar char="•"/>
            </a:pPr>
            <a:r>
              <a:rPr lang="en-US" sz="1800" dirty="0" smtClean="0">
                <a:solidFill>
                  <a:srgbClr val="6F2575"/>
                </a:solidFill>
              </a:rPr>
              <a:t>Even if not dual-use, also non-published results it may still be sensitive</a:t>
            </a:r>
            <a:br>
              <a:rPr lang="en-US" sz="1800" dirty="0" smtClean="0">
                <a:solidFill>
                  <a:srgbClr val="6F2575"/>
                </a:solidFill>
              </a:rPr>
            </a:br>
            <a:r>
              <a:rPr lang="en-US" sz="1800" i="1" dirty="0" smtClean="0">
                <a:solidFill>
                  <a:srgbClr val="6F2575"/>
                </a:solidFill>
              </a:rPr>
              <a:t>think of potential abuse-cases!</a:t>
            </a:r>
          </a:p>
          <a:p>
            <a:pPr marL="342900" indent="-342900">
              <a:spcAft>
                <a:spcPts val="600"/>
              </a:spcAft>
              <a:buFont typeface="Arial" panose="020B0604020202020204" pitchFamily="34" charset="0"/>
              <a:buChar char="•"/>
            </a:pPr>
            <a:r>
              <a:rPr lang="en-US" sz="1800" dirty="0" smtClean="0">
                <a:solidFill>
                  <a:srgbClr val="6F2575"/>
                </a:solidFill>
              </a:rPr>
              <a:t>any irking about what your data or project could cause? Talk about it! </a:t>
            </a:r>
            <a:br>
              <a:rPr lang="en-US" sz="1800" dirty="0" smtClean="0">
                <a:solidFill>
                  <a:srgbClr val="6F2575"/>
                </a:solidFill>
              </a:rPr>
            </a:br>
            <a:r>
              <a:rPr lang="en-US" sz="1600" i="1" dirty="0" smtClean="0">
                <a:solidFill>
                  <a:srgbClr val="6F2575"/>
                </a:solidFill>
              </a:rPr>
              <a:t>there is the ‘</a:t>
            </a:r>
            <a:r>
              <a:rPr lang="en-US" sz="1600" i="1" dirty="0" err="1" smtClean="0">
                <a:solidFill>
                  <a:srgbClr val="6F2575"/>
                </a:solidFill>
              </a:rPr>
              <a:t>loket</a:t>
            </a:r>
            <a:r>
              <a:rPr lang="en-US" sz="1600" i="1" dirty="0" smtClean="0">
                <a:solidFill>
                  <a:srgbClr val="6F2575"/>
                </a:solidFill>
              </a:rPr>
              <a:t> </a:t>
            </a:r>
            <a:r>
              <a:rPr lang="en-US" sz="1600" i="1" dirty="0" err="1" smtClean="0">
                <a:solidFill>
                  <a:srgbClr val="6F2575"/>
                </a:solidFill>
              </a:rPr>
              <a:t>Kennisveiligheid</a:t>
            </a:r>
            <a:r>
              <a:rPr lang="en-US" sz="1600" i="1" dirty="0" smtClean="0">
                <a:solidFill>
                  <a:srgbClr val="6F2575"/>
                </a:solidFill>
              </a:rPr>
              <a:t>’, and we have access to more sources</a:t>
            </a:r>
          </a:p>
          <a:p>
            <a:pPr marL="342900" indent="-342900">
              <a:spcAft>
                <a:spcPts val="600"/>
              </a:spcAft>
              <a:buFont typeface="Arial" panose="020B0604020202020204" pitchFamily="34" charset="0"/>
              <a:buChar char="•"/>
            </a:pPr>
            <a:r>
              <a:rPr lang="en-US" sz="1800" dirty="0" smtClean="0">
                <a:solidFill>
                  <a:srgbClr val="6F2575"/>
                </a:solidFill>
              </a:rPr>
              <a:t>Is your result patentable? Then you should file a patent </a:t>
            </a:r>
            <a:r>
              <a:rPr lang="en-US" sz="1800" i="1" dirty="0" smtClean="0">
                <a:solidFill>
                  <a:srgbClr val="6F2575"/>
                </a:solidFill>
              </a:rPr>
              <a:t>before </a:t>
            </a:r>
            <a:r>
              <a:rPr lang="en-US" sz="1800" dirty="0" smtClean="0">
                <a:solidFill>
                  <a:srgbClr val="6F2575"/>
                </a:solidFill>
              </a:rPr>
              <a:t>publishing</a:t>
            </a:r>
          </a:p>
          <a:p>
            <a:pPr>
              <a:spcAft>
                <a:spcPts val="600"/>
              </a:spcAft>
            </a:pPr>
            <a:endParaRPr lang="en-GB" sz="1800" dirty="0">
              <a:solidFill>
                <a:srgbClr val="6F2575"/>
              </a:solidFill>
            </a:endParaRPr>
          </a:p>
        </p:txBody>
      </p:sp>
      <p:sp>
        <p:nvSpPr>
          <p:cNvPr id="3" name="Slide Number Placeholder 2"/>
          <p:cNvSpPr>
            <a:spLocks noGrp="1"/>
          </p:cNvSpPr>
          <p:nvPr>
            <p:ph type="sldNum" sz="quarter" idx="2"/>
          </p:nvPr>
        </p:nvSpPr>
        <p:spPr/>
        <p:txBody>
          <a:bodyPr/>
          <a:lstStyle/>
          <a:p>
            <a:fld id="{86CB4B4D-7CA3-9044-876B-883B54F8677D}" type="slidenum">
              <a:rPr lang="en-GB" smtClean="0"/>
              <a:t>51</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Not all data is, or should, be public</a:t>
            </a:r>
            <a:endParaRPr lang="en-GB" dirty="0"/>
          </a:p>
        </p:txBody>
      </p:sp>
      <p:sp>
        <p:nvSpPr>
          <p:cNvPr id="6" name="Text Placeholder 5"/>
          <p:cNvSpPr>
            <a:spLocks noGrp="1"/>
          </p:cNvSpPr>
          <p:nvPr>
            <p:ph type="body" sz="quarter" idx="16"/>
          </p:nvPr>
        </p:nvSpPr>
        <p:spPr/>
        <p:txBody>
          <a:bodyPr/>
          <a:lstStyle/>
          <a:p>
            <a:r>
              <a:rPr lang="en-US" dirty="0" smtClean="0"/>
              <a:t>For knowledge safety, ethical, and espionage concerns, contact me, ronalds@nikhef.nl, or avr@nikhef.nl</a:t>
            </a:r>
            <a:endParaRPr lang="en-GB" dirty="0"/>
          </a:p>
        </p:txBody>
      </p:sp>
    </p:spTree>
    <p:extLst>
      <p:ext uri="{BB962C8B-B14F-4D97-AF65-F5344CB8AC3E}">
        <p14:creationId xmlns:p14="http://schemas.microsoft.com/office/powerpoint/2010/main" val="1006099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6116" y="816928"/>
            <a:ext cx="8669759" cy="3139509"/>
          </a:xfrm>
        </p:spPr>
        <p:txBody>
          <a:bodyPr/>
          <a:lstStyle/>
          <a:p>
            <a:pPr>
              <a:spcAft>
                <a:spcPts val="300"/>
              </a:spcAft>
            </a:pPr>
            <a:r>
              <a:rPr lang="en-US" sz="1800" dirty="0" smtClean="0"/>
              <a:t>Data in </a:t>
            </a:r>
            <a:r>
              <a:rPr lang="en-US" sz="1800" i="1" dirty="0" smtClean="0"/>
              <a:t>publications</a:t>
            </a:r>
            <a:r>
              <a:rPr lang="en-US" sz="1800" dirty="0" smtClean="0"/>
              <a:t>, data points in plots, should be open alongside it, </a:t>
            </a:r>
          </a:p>
          <a:p>
            <a:pPr>
              <a:spcAft>
                <a:spcPts val="300"/>
              </a:spcAft>
            </a:pPr>
            <a:endParaRPr lang="en-US" sz="800" dirty="0" smtClean="0"/>
          </a:p>
          <a:p>
            <a:pPr>
              <a:spcAft>
                <a:spcPts val="300"/>
              </a:spcAft>
            </a:pPr>
            <a:r>
              <a:rPr lang="en-US" sz="1800" dirty="0" smtClean="0"/>
              <a:t>For the rest</a:t>
            </a:r>
          </a:p>
          <a:p>
            <a:pPr marL="342900" indent="-342900">
              <a:spcAft>
                <a:spcPts val="300"/>
              </a:spcAft>
              <a:buFont typeface="Arial" panose="020B0604020202020204" pitchFamily="34" charset="0"/>
              <a:buChar char="•"/>
            </a:pPr>
            <a:r>
              <a:rPr lang="en-US" sz="1800" dirty="0" smtClean="0">
                <a:solidFill>
                  <a:srgbClr val="6F2575"/>
                </a:solidFill>
              </a:rPr>
              <a:t>data can be </a:t>
            </a:r>
            <a:r>
              <a:rPr lang="en-US" sz="1800" b="1" dirty="0" smtClean="0">
                <a:solidFill>
                  <a:srgbClr val="6F2575"/>
                </a:solidFill>
              </a:rPr>
              <a:t>embargoed </a:t>
            </a:r>
            <a:r>
              <a:rPr lang="en-US" sz="1800" dirty="0" smtClean="0">
                <a:solidFill>
                  <a:srgbClr val="6F2575"/>
                </a:solidFill>
              </a:rPr>
              <a:t>(be in a ‘</a:t>
            </a:r>
            <a:r>
              <a:rPr lang="en-US" sz="1800" b="1" dirty="0" smtClean="0">
                <a:solidFill>
                  <a:srgbClr val="6F2575"/>
                </a:solidFill>
              </a:rPr>
              <a:t>proprietary period</a:t>
            </a:r>
            <a:r>
              <a:rPr lang="en-US" sz="1800" dirty="0" smtClean="0">
                <a:solidFill>
                  <a:srgbClr val="6F2575"/>
                </a:solidFill>
              </a:rPr>
              <a:t>’)</a:t>
            </a:r>
            <a:r>
              <a:rPr lang="en-GB" sz="1800" dirty="0" smtClean="0">
                <a:solidFill>
                  <a:srgbClr val="6F2575"/>
                </a:solidFill>
              </a:rPr>
              <a:t/>
            </a:r>
            <a:br>
              <a:rPr lang="en-GB" sz="1800" dirty="0" smtClean="0">
                <a:solidFill>
                  <a:srgbClr val="6F2575"/>
                </a:solidFill>
              </a:rPr>
            </a:br>
            <a:r>
              <a:rPr lang="en-GB" sz="1800" dirty="0" smtClean="0">
                <a:solidFill>
                  <a:srgbClr val="6F2575"/>
                </a:solidFill>
              </a:rPr>
              <a:t>for most LHC experiments 5 years after run ends, for LIGO 18 months, …</a:t>
            </a:r>
          </a:p>
          <a:p>
            <a:pPr marL="342900" indent="-342900">
              <a:spcAft>
                <a:spcPts val="300"/>
              </a:spcAft>
              <a:buFont typeface="Arial" panose="020B0604020202020204" pitchFamily="34" charset="0"/>
              <a:buChar char="•"/>
            </a:pPr>
            <a:r>
              <a:rPr lang="en-US" sz="1800" dirty="0" smtClean="0">
                <a:solidFill>
                  <a:srgbClr val="6F2575"/>
                </a:solidFill>
              </a:rPr>
              <a:t>for bulk data does not make sense: e.g. raw LHC data (‘level 4’) are not released</a:t>
            </a:r>
          </a:p>
          <a:p>
            <a:pPr marL="342900" indent="-342900">
              <a:spcAft>
                <a:spcPts val="300"/>
              </a:spcAft>
              <a:buFont typeface="Arial" panose="020B0604020202020204" pitchFamily="34" charset="0"/>
              <a:buChar char="•"/>
            </a:pPr>
            <a:r>
              <a:rPr lang="en-US" sz="1800" dirty="0" smtClean="0">
                <a:solidFill>
                  <a:srgbClr val="6F2575"/>
                </a:solidFill>
              </a:rPr>
              <a:t>think of ‘non-intuitive’ cases, e.g. some raw data for machine learning research, or how other domains can re-use data</a:t>
            </a:r>
          </a:p>
          <a:p>
            <a:pPr marL="342900" indent="-342900">
              <a:spcAft>
                <a:spcPts val="300"/>
              </a:spcAft>
              <a:buFont typeface="Arial" panose="020B0604020202020204" pitchFamily="34" charset="0"/>
              <a:buChar char="•"/>
            </a:pPr>
            <a:r>
              <a:rPr lang="en-US" sz="1800" dirty="0" smtClean="0">
                <a:solidFill>
                  <a:srgbClr val="6F2575"/>
                </a:solidFill>
              </a:rPr>
              <a:t>‘open by default, closed only when necessary’ – and include the needed software</a:t>
            </a:r>
          </a:p>
          <a:p>
            <a:pPr>
              <a:spcAft>
                <a:spcPts val="300"/>
              </a:spcAft>
            </a:pPr>
            <a:endParaRPr lang="en-US" sz="800" dirty="0">
              <a:solidFill>
                <a:srgbClr val="6F2575"/>
              </a:solidFill>
            </a:endParaRPr>
          </a:p>
          <a:p>
            <a:pPr>
              <a:spcAft>
                <a:spcPts val="300"/>
              </a:spcAft>
            </a:pPr>
            <a:r>
              <a:rPr lang="en-US" sz="1800" dirty="0" smtClean="0">
                <a:solidFill>
                  <a:schemeClr val="bg1"/>
                </a:solidFill>
              </a:rPr>
              <a:t>and in the data management plan, describe </a:t>
            </a:r>
            <a:r>
              <a:rPr lang="en-US" sz="1800" i="1" dirty="0" smtClean="0">
                <a:solidFill>
                  <a:schemeClr val="bg1"/>
                </a:solidFill>
              </a:rPr>
              <a:t>what</a:t>
            </a:r>
            <a:r>
              <a:rPr lang="en-US" sz="1800" dirty="0" smtClean="0">
                <a:solidFill>
                  <a:schemeClr val="bg1"/>
                </a:solidFill>
              </a:rPr>
              <a:t> data is made available </a:t>
            </a:r>
            <a:r>
              <a:rPr lang="en-US" sz="1800" i="1" dirty="0" smtClean="0">
                <a:solidFill>
                  <a:schemeClr val="bg1"/>
                </a:solidFill>
              </a:rPr>
              <a:t>when</a:t>
            </a:r>
            <a:endParaRPr lang="en-US" sz="1800" dirty="0" smtClean="0">
              <a:solidFill>
                <a:schemeClr val="bg1"/>
              </a:solidFill>
            </a:endParaRPr>
          </a:p>
          <a:p>
            <a:pPr>
              <a:spcAft>
                <a:spcPts val="300"/>
              </a:spcAft>
            </a:pPr>
            <a:r>
              <a:rPr lang="en-US" sz="1800" dirty="0" smtClean="0">
                <a:solidFill>
                  <a:schemeClr val="bg1"/>
                </a:solidFill>
              </a:rPr>
              <a:t>‘‘where’ we already discussed: your collaboration open data system, or </a:t>
            </a:r>
            <a:r>
              <a:rPr lang="en-US" sz="1800" dirty="0" err="1" smtClean="0">
                <a:solidFill>
                  <a:schemeClr val="bg1"/>
                </a:solidFill>
              </a:rPr>
              <a:t>Zenodo</a:t>
            </a:r>
            <a:r>
              <a:rPr lang="en-US" sz="1800" dirty="0" smtClean="0">
                <a:solidFill>
                  <a:schemeClr val="bg1"/>
                </a:solidFill>
              </a:rPr>
              <a:t>, or …</a:t>
            </a:r>
          </a:p>
          <a:p>
            <a:pPr>
              <a:spcAft>
                <a:spcPts val="300"/>
              </a:spcAft>
            </a:pPr>
            <a:endParaRPr lang="en-US" sz="1800" dirty="0" smtClean="0">
              <a:solidFill>
                <a:schemeClr val="bg1"/>
              </a:solidFill>
            </a:endParaRPr>
          </a:p>
          <a:p>
            <a:pPr>
              <a:spcAft>
                <a:spcPts val="300"/>
              </a:spcAft>
            </a:pPr>
            <a:endParaRPr lang="en-US" sz="1800" dirty="0" smtClean="0">
              <a:solidFill>
                <a:schemeClr val="bg1"/>
              </a:solidFill>
            </a:endParaRPr>
          </a:p>
        </p:txBody>
      </p:sp>
      <p:sp>
        <p:nvSpPr>
          <p:cNvPr id="3" name="Slide Number Placeholder 2"/>
          <p:cNvSpPr>
            <a:spLocks noGrp="1"/>
          </p:cNvSpPr>
          <p:nvPr>
            <p:ph type="sldNum" sz="quarter" idx="2"/>
          </p:nvPr>
        </p:nvSpPr>
        <p:spPr/>
        <p:txBody>
          <a:bodyPr/>
          <a:lstStyle/>
          <a:p>
            <a:fld id="{86CB4B4D-7CA3-9044-876B-883B54F8677D}" type="slidenum">
              <a:rPr lang="en-GB" smtClean="0"/>
              <a:t>52</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Is Open Data always open </a:t>
            </a:r>
            <a:r>
              <a:rPr lang="en-US" i="1" dirty="0" smtClean="0"/>
              <a:t>right now </a:t>
            </a:r>
            <a:r>
              <a:rPr lang="en-US" dirty="0" smtClean="0"/>
              <a:t>?</a:t>
            </a:r>
            <a:endParaRPr lang="en-GB" dirty="0"/>
          </a:p>
        </p:txBody>
      </p:sp>
      <p:sp>
        <p:nvSpPr>
          <p:cNvPr id="6" name="Text Placeholder 5"/>
          <p:cNvSpPr>
            <a:spLocks noGrp="1"/>
          </p:cNvSpPr>
          <p:nvPr>
            <p:ph type="body" sz="quarter" idx="16"/>
          </p:nvPr>
        </p:nvSpPr>
        <p:spPr/>
        <p:txBody>
          <a:bodyPr/>
          <a:lstStyle/>
          <a:p>
            <a:r>
              <a:rPr lang="en-US" dirty="0"/>
              <a:t>See e.g. </a:t>
            </a:r>
            <a:r>
              <a:rPr lang="en-US" dirty="0">
                <a:hlinkClick r:id="rId2"/>
              </a:rPr>
              <a:t>http://</a:t>
            </a:r>
            <a:r>
              <a:rPr lang="en-US" dirty="0" smtClean="0">
                <a:hlinkClick r:id="rId2"/>
              </a:rPr>
              <a:t>opendata.cern.ch/docs/cern-open-data-policy-for-lhc-experiments</a:t>
            </a:r>
            <a:r>
              <a:rPr lang="en-US" dirty="0"/>
              <a:t> , </a:t>
            </a:r>
            <a:r>
              <a:rPr lang="en-US" dirty="0">
                <a:hlinkClick r:id="rId3"/>
              </a:rPr>
              <a:t>https://www.gw-openscience.org</a:t>
            </a:r>
            <a:r>
              <a:rPr lang="en-US" dirty="0" smtClean="0">
                <a:hlinkClick r:id="rId3"/>
              </a:rPr>
              <a:t>/</a:t>
            </a:r>
            <a:r>
              <a:rPr lang="en-US" dirty="0"/>
              <a:t>, and https://dcc.ligo.org/LIGO-M1000066/public</a:t>
            </a:r>
            <a:endParaRPr lang="en-GB" dirty="0"/>
          </a:p>
        </p:txBody>
      </p:sp>
    </p:spTree>
    <p:extLst>
      <p:ext uri="{BB962C8B-B14F-4D97-AF65-F5344CB8AC3E}">
        <p14:creationId xmlns:p14="http://schemas.microsoft.com/office/powerpoint/2010/main" val="1664578578"/>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GB" b="1" dirty="0"/>
              <a:t>Data management </a:t>
            </a:r>
            <a:r>
              <a:rPr lang="en-GB" b="1" dirty="0" smtClean="0"/>
              <a:t>costs</a:t>
            </a:r>
          </a:p>
          <a:p>
            <a:pPr marL="342900" indent="-342900">
              <a:buFont typeface="Arial" panose="020B0604020202020204" pitchFamily="34" charset="0"/>
              <a:buChar char="•"/>
            </a:pPr>
            <a:endParaRPr lang="en-US" dirty="0"/>
          </a:p>
          <a:p>
            <a:pPr marL="461963" lvl="1" indent="-342900">
              <a:buFont typeface="Arial" panose="020B0604020202020204" pitchFamily="34" charset="0"/>
              <a:buChar char="•"/>
            </a:pPr>
            <a:r>
              <a:rPr lang="en-US" dirty="0"/>
              <a:t>What resources (for example financial and time) will be dedicated to data management and ensuring that data </a:t>
            </a:r>
            <a:r>
              <a:rPr lang="en-US" dirty="0" smtClean="0"/>
              <a:t>will be </a:t>
            </a:r>
            <a:r>
              <a:rPr lang="en-US" dirty="0"/>
              <a:t>FAIR (Findable, Accessible, Interoperable, </a:t>
            </a:r>
            <a:r>
              <a:rPr lang="en-US" dirty="0" smtClean="0"/>
              <a:t>Re-usable</a:t>
            </a:r>
          </a:p>
          <a:p>
            <a:pPr marL="461963" lvl="1" indent="-342900">
              <a:buFont typeface="Arial" panose="020B0604020202020204" pitchFamily="34" charset="0"/>
              <a:buChar char="•"/>
            </a:pPr>
            <a:endParaRPr lang="en-US" i="1" dirty="0" smtClean="0">
              <a:solidFill>
                <a:schemeClr val="bg1"/>
              </a:solidFill>
            </a:endParaRPr>
          </a:p>
          <a:p>
            <a:pPr marL="0" lvl="1"/>
            <a:r>
              <a:rPr lang="en-US" i="1" dirty="0" smtClean="0">
                <a:solidFill>
                  <a:schemeClr val="bg1"/>
                </a:solidFill>
              </a:rPr>
              <a:t>Keep in mind</a:t>
            </a:r>
          </a:p>
          <a:p>
            <a:pPr marL="0" lvl="1"/>
            <a:r>
              <a:rPr lang="en-US" i="1" dirty="0" smtClean="0">
                <a:solidFill>
                  <a:schemeClr val="bg1"/>
                </a:solidFill>
              </a:rPr>
              <a:t> </a:t>
            </a:r>
          </a:p>
          <a:p>
            <a:pPr marL="631825" lvl="2" indent="-342900">
              <a:buFont typeface="Arial" panose="020B0604020202020204" pitchFamily="34" charset="0"/>
              <a:buChar char="•"/>
            </a:pPr>
            <a:r>
              <a:rPr lang="en-US" i="1" dirty="0" smtClean="0">
                <a:solidFill>
                  <a:schemeClr val="bg1"/>
                </a:solidFill>
              </a:rPr>
              <a:t>Open Access publication costs money, and </a:t>
            </a:r>
          </a:p>
          <a:p>
            <a:pPr marL="631825" lvl="2" indent="-342900">
              <a:buFont typeface="Arial" panose="020B0604020202020204" pitchFamily="34" charset="0"/>
              <a:buChar char="•"/>
            </a:pPr>
            <a:r>
              <a:rPr lang="en-US" i="1" dirty="0" smtClean="0">
                <a:solidFill>
                  <a:schemeClr val="bg1"/>
                </a:solidFill>
              </a:rPr>
              <a:t>then you store a lot of data, the repository must charge for it as well</a:t>
            </a:r>
          </a:p>
          <a:p>
            <a:pPr lvl="2"/>
            <a:r>
              <a:rPr lang="en-US" i="1" dirty="0" smtClean="0">
                <a:solidFill>
                  <a:schemeClr val="bg1"/>
                </a:solidFill>
              </a:rPr>
              <a:t/>
            </a:r>
            <a:br>
              <a:rPr lang="en-US" i="1" dirty="0" smtClean="0">
                <a:solidFill>
                  <a:schemeClr val="bg1"/>
                </a:solidFill>
              </a:rPr>
            </a:br>
            <a:r>
              <a:rPr lang="en-US" i="1" dirty="0" smtClean="0">
                <a:solidFill>
                  <a:schemeClr val="bg1"/>
                </a:solidFill>
              </a:rPr>
              <a:t>Storing data is quite costly: </a:t>
            </a:r>
            <a:br>
              <a:rPr lang="en-US" i="1" dirty="0" smtClean="0">
                <a:solidFill>
                  <a:schemeClr val="bg1"/>
                </a:solidFill>
              </a:rPr>
            </a:br>
            <a:r>
              <a:rPr lang="en-US" i="1" dirty="0" smtClean="0">
                <a:solidFill>
                  <a:schemeClr val="bg1"/>
                </a:solidFill>
              </a:rPr>
              <a:t>if data is actually used, it is ~80 </a:t>
            </a:r>
            <a:r>
              <a:rPr lang="en-US" i="1" dirty="0" err="1" smtClean="0">
                <a:solidFill>
                  <a:schemeClr val="bg1"/>
                </a:solidFill>
              </a:rPr>
              <a:t>Eur</a:t>
            </a:r>
            <a:r>
              <a:rPr lang="en-US" i="1" dirty="0" smtClean="0">
                <a:solidFill>
                  <a:schemeClr val="bg1"/>
                </a:solidFill>
              </a:rPr>
              <a:t>/TB/year, and even for ‘archival’ data it is ~15 </a:t>
            </a:r>
            <a:r>
              <a:rPr lang="en-US" i="1" dirty="0" err="1" smtClean="0">
                <a:solidFill>
                  <a:schemeClr val="bg1"/>
                </a:solidFill>
              </a:rPr>
              <a:t>Eur</a:t>
            </a:r>
            <a:r>
              <a:rPr lang="en-US" i="1" dirty="0" smtClean="0">
                <a:solidFill>
                  <a:schemeClr val="bg1"/>
                </a:solidFill>
              </a:rPr>
              <a:t>/TB/year!</a:t>
            </a:r>
            <a:br>
              <a:rPr lang="en-US" i="1" dirty="0" smtClean="0">
                <a:solidFill>
                  <a:schemeClr val="bg1"/>
                </a:solidFill>
              </a:rPr>
            </a:br>
            <a:r>
              <a:rPr lang="en-US" i="1" dirty="0" smtClean="0">
                <a:solidFill>
                  <a:schemeClr val="bg1"/>
                </a:solidFill>
              </a:rPr>
              <a:t>The Repository - meta-data &amp; anything beyond transfer accessibility – needs both storage </a:t>
            </a:r>
            <a:r>
              <a:rPr lang="en-US" b="1" i="1" dirty="0" smtClean="0">
                <a:solidFill>
                  <a:schemeClr val="bg1"/>
                </a:solidFill>
              </a:rPr>
              <a:t>but also effort</a:t>
            </a:r>
          </a:p>
        </p:txBody>
      </p:sp>
      <p:sp>
        <p:nvSpPr>
          <p:cNvPr id="3" name="Slide Number Placeholder 2"/>
          <p:cNvSpPr>
            <a:spLocks noGrp="1"/>
          </p:cNvSpPr>
          <p:nvPr>
            <p:ph type="sldNum" sz="quarter" idx="2"/>
          </p:nvPr>
        </p:nvSpPr>
        <p:spPr/>
        <p:txBody>
          <a:bodyPr/>
          <a:lstStyle/>
          <a:p>
            <a:fld id="{86CB4B4D-7CA3-9044-876B-883B54F8677D}" type="slidenum">
              <a:rPr lang="en-GB" smtClean="0"/>
              <a:t>53</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The million-euro question … literally </a:t>
            </a:r>
            <a:r>
              <a:rPr lang="en-US" dirty="0" smtClean="0">
                <a:sym typeface="Wingdings" panose="05000000000000000000" pitchFamily="2" charset="2"/>
              </a:rPr>
              <a:t></a:t>
            </a:r>
            <a:endParaRPr lang="en-GB" dirty="0"/>
          </a:p>
        </p:txBody>
      </p:sp>
      <p:sp>
        <p:nvSpPr>
          <p:cNvPr id="6" name="Text Placeholder 5"/>
          <p:cNvSpPr>
            <a:spLocks noGrp="1"/>
          </p:cNvSpPr>
          <p:nvPr>
            <p:ph type="body" sz="quarter" idx="16"/>
          </p:nvPr>
        </p:nvSpPr>
        <p:spPr/>
        <p:txBody>
          <a:bodyPr/>
          <a:lstStyle/>
          <a:p>
            <a:endParaRPr lang="en-GB"/>
          </a:p>
        </p:txBody>
      </p:sp>
      <p:sp>
        <p:nvSpPr>
          <p:cNvPr id="7" name="Rectangle 6"/>
          <p:cNvSpPr/>
          <p:nvPr/>
        </p:nvSpPr>
        <p:spPr>
          <a:xfrm>
            <a:off x="136026" y="869058"/>
            <a:ext cx="8771858" cy="1337594"/>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957466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741085"/>
            <a:ext cx="8669759" cy="3139509"/>
          </a:xfrm>
        </p:spPr>
        <p:txBody>
          <a:bodyPr/>
          <a:lstStyle/>
          <a:p>
            <a:endParaRPr lang="en-US" sz="1800" dirty="0" smtClean="0"/>
          </a:p>
          <a:p>
            <a:pPr marL="342900" indent="-342900">
              <a:buFont typeface="Arial" panose="020B0604020202020204" pitchFamily="34" charset="0"/>
              <a:buChar char="•"/>
            </a:pPr>
            <a:r>
              <a:rPr lang="en-US" sz="1600" dirty="0" smtClean="0"/>
              <a:t>a DMP is there to make your results ‘FAIR’, so be kind to your peers and do things reasonable for our work. So for GW, use formats that are discipline relevant (like IVOA meta-data), for LHC things use Root files.</a:t>
            </a:r>
            <a:br>
              <a:rPr lang="en-US" sz="1600" dirty="0" smtClean="0"/>
            </a:br>
            <a:r>
              <a:rPr lang="en-US" sz="1600" dirty="0" smtClean="0"/>
              <a:t/>
            </a:r>
            <a:br>
              <a:rPr lang="en-US" sz="1600" dirty="0" smtClean="0"/>
            </a:br>
            <a:r>
              <a:rPr lang="en-US" sz="1600" dirty="0" smtClean="0"/>
              <a:t>For other kinds of arrays (like geo data, detector measurements), use a structured self-describing format like HFD5 or a well-documented CSV.</a:t>
            </a:r>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r>
              <a:rPr lang="en-US" sz="1600" dirty="0" smtClean="0"/>
              <a:t>don’t re-invent the wheel, there are Nikhef-specific examples!</a:t>
            </a:r>
          </a:p>
          <a:p>
            <a:pPr marL="342900" indent="-342900">
              <a:buFont typeface="Arial" panose="020B0604020202020204" pitchFamily="34" charset="0"/>
              <a:buChar char="•"/>
            </a:pPr>
            <a:r>
              <a:rPr lang="en-US" sz="1600" dirty="0"/>
              <a:t>anyway, there is a Nikhef Data Management Policy … </a:t>
            </a:r>
            <a:r>
              <a:rPr lang="en-US" sz="1600" dirty="0" smtClean="0"/>
              <a:t>www.nikhef.nl/pdp/rdm/</a:t>
            </a:r>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r>
              <a:rPr lang="en-US" sz="1600" dirty="0"/>
              <a:t>use an on-line DMP tool to guide you through the </a:t>
            </a:r>
            <a:r>
              <a:rPr lang="en-US" sz="1600" dirty="0" smtClean="0"/>
              <a:t>process</a:t>
            </a:r>
          </a:p>
          <a:p>
            <a:pPr marL="342900" indent="-342900">
              <a:buFont typeface="Arial" panose="020B0604020202020204" pitchFamily="34" charset="0"/>
              <a:buChar char="•"/>
            </a:pPr>
            <a:endParaRPr lang="en-US" sz="1600" dirty="0"/>
          </a:p>
          <a:p>
            <a:pPr algn="ctr"/>
            <a:r>
              <a:rPr lang="en-US" sz="1600" dirty="0" smtClean="0"/>
              <a:t>Try it now as a mock </a:t>
            </a:r>
            <a:r>
              <a:rPr lang="en-US" sz="1600" dirty="0"/>
              <a:t>DMP </a:t>
            </a:r>
            <a:r>
              <a:rPr lang="en-US" sz="1600" dirty="0" smtClean="0"/>
              <a:t>on </a:t>
            </a:r>
            <a:r>
              <a:rPr lang="en-US" sz="1600" dirty="0" smtClean="0">
                <a:hlinkClick r:id="rId2"/>
              </a:rPr>
              <a:t>https</a:t>
            </a:r>
            <a:r>
              <a:rPr lang="en-US" sz="1600" dirty="0">
                <a:hlinkClick r:id="rId2"/>
              </a:rPr>
              <a:t>://dmponline.dcc.ac.uk</a:t>
            </a:r>
            <a:r>
              <a:rPr lang="en-US" sz="1600" dirty="0" smtClean="0">
                <a:hlinkClick r:id="rId2"/>
              </a:rPr>
              <a:t>/</a:t>
            </a:r>
            <a:r>
              <a:rPr lang="en-US" sz="1600" dirty="0" smtClean="0"/>
              <a:t> </a:t>
            </a:r>
            <a:endParaRPr lang="en-US" sz="1600" dirty="0"/>
          </a:p>
          <a:p>
            <a:endParaRPr lang="en-GB" sz="1600" dirty="0"/>
          </a:p>
        </p:txBody>
      </p:sp>
      <p:sp>
        <p:nvSpPr>
          <p:cNvPr id="3" name="Slide Number Placeholder 2"/>
          <p:cNvSpPr>
            <a:spLocks noGrp="1"/>
          </p:cNvSpPr>
          <p:nvPr>
            <p:ph type="sldNum" sz="quarter" idx="2"/>
          </p:nvPr>
        </p:nvSpPr>
        <p:spPr/>
        <p:txBody>
          <a:bodyPr/>
          <a:lstStyle/>
          <a:p>
            <a:fld id="{86CB4B4D-7CA3-9044-876B-883B54F8677D}" type="slidenum">
              <a:rPr lang="en-GB" smtClean="0"/>
              <a:t>54</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Filling your Data Management Plan</a:t>
            </a:r>
            <a:endParaRPr lang="en-GB" dirty="0"/>
          </a:p>
        </p:txBody>
      </p:sp>
      <p:sp>
        <p:nvSpPr>
          <p:cNvPr id="6" name="Text Placeholder 5"/>
          <p:cNvSpPr>
            <a:spLocks noGrp="1"/>
          </p:cNvSpPr>
          <p:nvPr>
            <p:ph type="body" sz="quarter" idx="16"/>
          </p:nvPr>
        </p:nvSpPr>
        <p:spPr/>
        <p:txBody>
          <a:bodyPr/>
          <a:lstStyle/>
          <a:p>
            <a:r>
              <a:rPr lang="en-GB" dirty="0"/>
              <a:t>https://www.nikhef.nl/pdp/rdm/</a:t>
            </a:r>
          </a:p>
        </p:txBody>
      </p:sp>
    </p:spTree>
    <p:extLst>
      <p:ext uri="{BB962C8B-B14F-4D97-AF65-F5344CB8AC3E}">
        <p14:creationId xmlns:p14="http://schemas.microsoft.com/office/powerpoint/2010/main" val="1992581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17962" y="718363"/>
            <a:ext cx="7607456" cy="3495696"/>
          </a:xfrm>
          <a:prstGeom prst="rect">
            <a:avLst/>
          </a:prstGeom>
        </p:spPr>
      </p:pic>
      <p:sp>
        <p:nvSpPr>
          <p:cNvPr id="3" name="Slide Number Placeholder 2"/>
          <p:cNvSpPr>
            <a:spLocks noGrp="1"/>
          </p:cNvSpPr>
          <p:nvPr>
            <p:ph type="sldNum" sz="quarter" idx="2"/>
          </p:nvPr>
        </p:nvSpPr>
        <p:spPr/>
        <p:txBody>
          <a:bodyPr/>
          <a:lstStyle/>
          <a:p>
            <a:fld id="{86CB4B4D-7CA3-9044-876B-883B54F8677D}" type="slidenum">
              <a:rPr lang="en-GB" smtClean="0"/>
              <a:t>55</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Examples for pure-LHC </a:t>
            </a:r>
            <a:r>
              <a:rPr lang="en-US" dirty="0" err="1" smtClean="0"/>
              <a:t>centred</a:t>
            </a:r>
            <a:r>
              <a:rPr lang="en-US" dirty="0" smtClean="0"/>
              <a:t> projects</a:t>
            </a:r>
            <a:endParaRPr lang="en-GB" dirty="0"/>
          </a:p>
        </p:txBody>
      </p:sp>
      <p:sp>
        <p:nvSpPr>
          <p:cNvPr id="6" name="Text Placeholder 5"/>
          <p:cNvSpPr>
            <a:spLocks noGrp="1"/>
          </p:cNvSpPr>
          <p:nvPr>
            <p:ph type="body" sz="quarter" idx="16"/>
          </p:nvPr>
        </p:nvSpPr>
        <p:spPr/>
        <p:txBody>
          <a:bodyPr/>
          <a:lstStyle/>
          <a:p>
            <a:r>
              <a:rPr lang="en-GB" dirty="0"/>
              <a:t>https://www.nikhef.nl/pdp/doc/dmp-templates</a:t>
            </a:r>
          </a:p>
        </p:txBody>
      </p:sp>
    </p:spTree>
    <p:extLst>
      <p:ext uri="{BB962C8B-B14F-4D97-AF65-F5344CB8AC3E}">
        <p14:creationId xmlns:p14="http://schemas.microsoft.com/office/powerpoint/2010/main" val="1772413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56</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DMP Online Tool – a global tool</a:t>
            </a:r>
            <a:endParaRPr lang="en-GB" dirty="0"/>
          </a:p>
        </p:txBody>
      </p:sp>
      <p:sp>
        <p:nvSpPr>
          <p:cNvPr id="6" name="Text Placeholder 5"/>
          <p:cNvSpPr>
            <a:spLocks noGrp="1"/>
          </p:cNvSpPr>
          <p:nvPr>
            <p:ph type="body" sz="quarter" idx="16"/>
          </p:nvPr>
        </p:nvSpPr>
        <p:spPr/>
        <p:txBody>
          <a:bodyPr/>
          <a:lstStyle/>
          <a:p>
            <a:r>
              <a:rPr lang="en-GB" dirty="0" smtClean="0"/>
              <a:t>Also used by NWO: </a:t>
            </a:r>
            <a:r>
              <a:rPr lang="en-GB" dirty="0" smtClean="0">
                <a:hlinkClick r:id="rId2"/>
              </a:rPr>
              <a:t>https://dmp.nwo.nl/</a:t>
            </a:r>
            <a:r>
              <a:rPr lang="en-GB" dirty="0" smtClean="0"/>
              <a:t> - it is the same instance</a:t>
            </a:r>
            <a:endParaRPr lang="en-GB" dirty="0"/>
          </a:p>
        </p:txBody>
      </p:sp>
      <p:pic>
        <p:nvPicPr>
          <p:cNvPr id="7" name="Picture 6"/>
          <p:cNvPicPr>
            <a:picLocks noChangeAspect="1"/>
          </p:cNvPicPr>
          <p:nvPr/>
        </p:nvPicPr>
        <p:blipFill>
          <a:blip r:embed="rId3"/>
          <a:stretch>
            <a:fillRect/>
          </a:stretch>
        </p:blipFill>
        <p:spPr>
          <a:xfrm>
            <a:off x="264319" y="697692"/>
            <a:ext cx="5847550" cy="3533897"/>
          </a:xfrm>
          <a:prstGeom prst="rect">
            <a:avLst/>
          </a:prstGeom>
          <a:ln>
            <a:solidFill>
              <a:srgbClr val="6F2575"/>
            </a:solidFill>
          </a:ln>
        </p:spPr>
      </p:pic>
      <p:pic>
        <p:nvPicPr>
          <p:cNvPr id="8" name="Picture 7"/>
          <p:cNvPicPr>
            <a:picLocks noChangeAspect="1"/>
          </p:cNvPicPr>
          <p:nvPr/>
        </p:nvPicPr>
        <p:blipFill>
          <a:blip r:embed="rId4"/>
          <a:stretch>
            <a:fillRect/>
          </a:stretch>
        </p:blipFill>
        <p:spPr>
          <a:xfrm>
            <a:off x="3274538" y="2486661"/>
            <a:ext cx="5477656" cy="1629331"/>
          </a:xfrm>
          <a:prstGeom prst="rect">
            <a:avLst/>
          </a:prstGeom>
          <a:ln>
            <a:solidFill>
              <a:srgbClr val="6F2575"/>
            </a:solidFill>
          </a:ln>
        </p:spPr>
      </p:pic>
      <p:grpSp>
        <p:nvGrpSpPr>
          <p:cNvPr id="11" name="Group 10"/>
          <p:cNvGrpSpPr/>
          <p:nvPr/>
        </p:nvGrpSpPr>
        <p:grpSpPr>
          <a:xfrm>
            <a:off x="3535795" y="914519"/>
            <a:ext cx="5458995" cy="1146494"/>
            <a:chOff x="3446880" y="607310"/>
            <a:chExt cx="5458995" cy="1146494"/>
          </a:xfrm>
        </p:grpSpPr>
        <p:pic>
          <p:nvPicPr>
            <p:cNvPr id="9" name="Picture 8"/>
            <p:cNvPicPr>
              <a:picLocks noChangeAspect="1"/>
            </p:cNvPicPr>
            <p:nvPr/>
          </p:nvPicPr>
          <p:blipFill>
            <a:blip r:embed="rId5"/>
            <a:stretch>
              <a:fillRect/>
            </a:stretch>
          </p:blipFill>
          <p:spPr>
            <a:xfrm>
              <a:off x="3446880" y="607310"/>
              <a:ext cx="5458995" cy="1146494"/>
            </a:xfrm>
            <a:prstGeom prst="rect">
              <a:avLst/>
            </a:prstGeom>
            <a:ln>
              <a:solidFill>
                <a:srgbClr val="6F2575"/>
              </a:solidFill>
            </a:ln>
          </p:spPr>
        </p:pic>
        <p:sp>
          <p:nvSpPr>
            <p:cNvPr id="10" name="Rectangle 9"/>
            <p:cNvSpPr/>
            <p:nvPr/>
          </p:nvSpPr>
          <p:spPr>
            <a:xfrm>
              <a:off x="6454588" y="1206393"/>
              <a:ext cx="2382051" cy="407254"/>
            </a:xfrm>
            <a:prstGeom prst="rect">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Tree>
    <p:extLst>
      <p:ext uri="{BB962C8B-B14F-4D97-AF65-F5344CB8AC3E}">
        <p14:creationId xmlns:p14="http://schemas.microsoft.com/office/powerpoint/2010/main" val="97254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2014649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US" b="1" dirty="0" smtClean="0"/>
              <a:t>unique</a:t>
            </a:r>
          </a:p>
          <a:p>
            <a:pPr marL="342900" indent="-342900">
              <a:buFont typeface="Arial" panose="020B0604020202020204" pitchFamily="34" charset="0"/>
              <a:buChar char="•"/>
            </a:pPr>
            <a:r>
              <a:rPr lang="en-US" b="1" dirty="0" smtClean="0"/>
              <a:t>persistent</a:t>
            </a:r>
          </a:p>
          <a:p>
            <a:pPr marL="342900" indent="-342900">
              <a:buFont typeface="Arial" panose="020B0604020202020204" pitchFamily="34" charset="0"/>
              <a:buChar char="•"/>
            </a:pPr>
            <a:r>
              <a:rPr lang="en-US" b="1" dirty="0" smtClean="0"/>
              <a:t>non-reassigned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findable</a:t>
            </a:r>
            <a:r>
              <a:rPr lang="en-US" dirty="0"/>
              <a:t>: identifier should be good enough to take you to the object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for ‘evolving’ objects: be able to identify a </a:t>
            </a:r>
            <a:r>
              <a:rPr lang="en-US" i="1" dirty="0" smtClean="0"/>
              <a:t>collection</a:t>
            </a:r>
            <a:r>
              <a:rPr lang="en-US" dirty="0" smtClean="0"/>
              <a:t> (and ‘latest version’)</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come from an </a:t>
            </a:r>
            <a:r>
              <a:rPr lang="en-US" i="1" dirty="0" smtClean="0"/>
              <a:t>authoritative source</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GB" smtClean="0"/>
              <a:t>6</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What should an identifier scheme do?</a:t>
            </a:r>
            <a:endParaRPr lang="en-GB" dirty="0"/>
          </a:p>
        </p:txBody>
      </p:sp>
    </p:spTree>
    <p:extLst>
      <p:ext uri="{BB962C8B-B14F-4D97-AF65-F5344CB8AC3E}">
        <p14:creationId xmlns:p14="http://schemas.microsoft.com/office/powerpoint/2010/main" val="2208607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Technical qualities, but also ‘impact perception’</a:t>
            </a:r>
          </a:p>
          <a:p>
            <a:endParaRPr lang="en-US" dirty="0"/>
          </a:p>
          <a:p>
            <a:pPr marL="342900" indent="-342900">
              <a:buFont typeface="Arial" panose="020B0604020202020204" pitchFamily="34" charset="0"/>
              <a:buChar char="•"/>
            </a:pPr>
            <a:r>
              <a:rPr lang="en-US" dirty="0" err="1" smtClean="0">
                <a:solidFill>
                  <a:schemeClr val="bg1">
                    <a:lumMod val="50000"/>
                    <a:lumOff val="50000"/>
                  </a:schemeClr>
                </a:solidFill>
              </a:rPr>
              <a:t>ObjectIDs</a:t>
            </a:r>
            <a:r>
              <a:rPr lang="en-US" dirty="0" smtClean="0">
                <a:solidFill>
                  <a:schemeClr val="bg1">
                    <a:lumMod val="50000"/>
                    <a:lumOff val="50000"/>
                  </a:schemeClr>
                </a:solidFill>
              </a:rPr>
              <a:t> (OID)</a:t>
            </a:r>
          </a:p>
          <a:p>
            <a:pPr marL="342900" indent="-342900">
              <a:buFont typeface="Arial" panose="020B0604020202020204" pitchFamily="34" charset="0"/>
              <a:buChar char="•"/>
            </a:pPr>
            <a:r>
              <a:rPr lang="en-US" dirty="0" smtClean="0">
                <a:solidFill>
                  <a:schemeClr val="bg1">
                    <a:lumMod val="50000"/>
                    <a:lumOff val="50000"/>
                  </a:schemeClr>
                </a:solidFill>
              </a:rPr>
              <a:t>Universal Resource Names (URN)</a:t>
            </a:r>
          </a:p>
          <a:p>
            <a:pPr marL="342900" indent="-342900">
              <a:buFont typeface="Arial" panose="020B0604020202020204" pitchFamily="34" charset="0"/>
              <a:buChar char="•"/>
            </a:pPr>
            <a:r>
              <a:rPr lang="en-US" dirty="0" smtClean="0"/>
              <a:t>Digital Object Identifiers (DOI)</a:t>
            </a:r>
          </a:p>
          <a:p>
            <a:pPr marL="342900" indent="-342900">
              <a:buFont typeface="Arial" panose="020B0604020202020204" pitchFamily="34" charset="0"/>
              <a:buChar char="•"/>
            </a:pPr>
            <a:r>
              <a:rPr lang="en-US" dirty="0" smtClean="0"/>
              <a:t>Handles (hndl.net)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r>
              <a:rPr lang="en-US" dirty="0" smtClean="0"/>
              <a:t>And then there are plenty of </a:t>
            </a:r>
            <a:r>
              <a:rPr lang="en-US" i="1" dirty="0" smtClean="0"/>
              <a:t>non-persistent identifiers</a:t>
            </a:r>
            <a:r>
              <a:rPr lang="en-US" dirty="0" smtClean="0"/>
              <a:t>, like URLs</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7</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Not all identifiers are created equal</a:t>
            </a:r>
            <a:endParaRPr lang="en-GB" dirty="0"/>
          </a:p>
        </p:txBody>
      </p:sp>
    </p:spTree>
    <p:extLst>
      <p:ext uri="{BB962C8B-B14F-4D97-AF65-F5344CB8AC3E}">
        <p14:creationId xmlns:p14="http://schemas.microsoft.com/office/powerpoint/2010/main" val="1202791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58975" y="1360265"/>
            <a:ext cx="4775796" cy="1972383"/>
          </a:xfrm>
          <a:prstGeom prst="rect">
            <a:avLst/>
          </a:prstGeom>
          <a:ln>
            <a:solidFill>
              <a:srgbClr val="E3D88B"/>
            </a:solidFill>
          </a:ln>
        </p:spPr>
      </p:pic>
      <p:sp>
        <p:nvSpPr>
          <p:cNvPr id="10" name="Text Placeholder 9"/>
          <p:cNvSpPr>
            <a:spLocks noGrp="1"/>
          </p:cNvSpPr>
          <p:nvPr>
            <p:ph type="body" sz="half" idx="14"/>
          </p:nvPr>
        </p:nvSpPr>
        <p:spPr>
          <a:xfrm>
            <a:off x="238125" y="967797"/>
            <a:ext cx="8669759" cy="392468"/>
          </a:xfrm>
        </p:spPr>
        <p:txBody>
          <a:bodyPr/>
          <a:lstStyle/>
          <a:p>
            <a:r>
              <a:rPr lang="en-US" sz="1800" dirty="0" smtClean="0">
                <a:solidFill>
                  <a:srgbClr val="6F2575"/>
                </a:solidFill>
              </a:rPr>
              <a:t>But URLs </a:t>
            </a:r>
            <a:r>
              <a:rPr lang="en-US" sz="1800" i="1" dirty="0" smtClean="0">
                <a:solidFill>
                  <a:srgbClr val="6F2575"/>
                </a:solidFill>
              </a:rPr>
              <a:t>do </a:t>
            </a:r>
            <a:r>
              <a:rPr lang="en-US" sz="1800" dirty="0" smtClean="0">
                <a:solidFill>
                  <a:srgbClr val="6F2575"/>
                </a:solidFill>
              </a:rPr>
              <a:t>change for no good reason (or simply because “functions follows form”)</a:t>
            </a:r>
            <a:endParaRPr lang="en-GB" sz="1800" dirty="0">
              <a:solidFill>
                <a:srgbClr val="6F2575"/>
              </a:solidFill>
            </a:endParaRPr>
          </a:p>
        </p:txBody>
      </p:sp>
      <p:sp>
        <p:nvSpPr>
          <p:cNvPr id="3" name="Slide Number Placeholder 2"/>
          <p:cNvSpPr>
            <a:spLocks noGrp="1"/>
          </p:cNvSpPr>
          <p:nvPr>
            <p:ph type="sldNum" sz="quarter" idx="2"/>
          </p:nvPr>
        </p:nvSpPr>
        <p:spPr/>
        <p:txBody>
          <a:bodyPr/>
          <a:lstStyle/>
          <a:p>
            <a:fld id="{86CB4B4D-7CA3-9044-876B-883B54F8677D}" type="slidenum">
              <a:rPr lang="en-GB" smtClean="0"/>
              <a:t>8</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8" name="Text Placeholder 7"/>
          <p:cNvSpPr>
            <a:spLocks noGrp="1"/>
          </p:cNvSpPr>
          <p:nvPr>
            <p:ph type="body" sz="quarter" idx="15"/>
          </p:nvPr>
        </p:nvSpPr>
        <p:spPr/>
        <p:txBody>
          <a:bodyPr/>
          <a:lstStyle/>
          <a:p>
            <a:r>
              <a:rPr lang="en-US" dirty="0" smtClean="0"/>
              <a:t>Uniform Resource Indicators == URLs + URNs</a:t>
            </a:r>
            <a:endParaRPr lang="en-GB" dirty="0"/>
          </a:p>
        </p:txBody>
      </p:sp>
      <p:sp>
        <p:nvSpPr>
          <p:cNvPr id="9" name="Text Placeholder 8"/>
          <p:cNvSpPr>
            <a:spLocks noGrp="1"/>
          </p:cNvSpPr>
          <p:nvPr>
            <p:ph type="body" sz="quarter" idx="16"/>
          </p:nvPr>
        </p:nvSpPr>
        <p:spPr/>
        <p:txBody>
          <a:bodyPr/>
          <a:lstStyle/>
          <a:p>
            <a:r>
              <a:rPr lang="en-US" dirty="0"/>
              <a:t>Tim Berners-Lee, </a:t>
            </a:r>
            <a:r>
              <a:rPr lang="en-US" dirty="0">
                <a:hlinkClick r:id="rId3"/>
              </a:rPr>
              <a:t>https://</a:t>
            </a:r>
            <a:r>
              <a:rPr lang="en-US" dirty="0" smtClean="0">
                <a:hlinkClick r:id="rId3"/>
              </a:rPr>
              <a:t>www.w3.org/Provider/Style/URI</a:t>
            </a:r>
            <a:r>
              <a:rPr lang="en-US" dirty="0" smtClean="0"/>
              <a:t>, 1998; for the URN namespace, </a:t>
            </a:r>
            <a:r>
              <a:rPr lang="en-US" dirty="0"/>
              <a:t>see RFC </a:t>
            </a:r>
            <a:r>
              <a:rPr lang="en-US" dirty="0" smtClean="0"/>
              <a:t>4926, </a:t>
            </a:r>
            <a:r>
              <a:rPr lang="en-US" dirty="0"/>
              <a:t>then </a:t>
            </a:r>
            <a:r>
              <a:rPr lang="en-US" dirty="0">
                <a:hlinkClick r:id="rId4"/>
              </a:rPr>
              <a:t>http://</a:t>
            </a:r>
            <a:r>
              <a:rPr lang="en-US" dirty="0" smtClean="0">
                <a:hlinkClick r:id="rId4"/>
              </a:rPr>
              <a:t>www.dante.net/urn-geant/urn-geant.html</a:t>
            </a:r>
            <a:r>
              <a:rPr lang="en-US" dirty="0" smtClean="0"/>
              <a:t>, then see #12</a:t>
            </a:r>
            <a:endParaRPr lang="en-GB" dirty="0"/>
          </a:p>
        </p:txBody>
      </p:sp>
      <p:sp>
        <p:nvSpPr>
          <p:cNvPr id="11" name="Text Placeholder 9"/>
          <p:cNvSpPr txBox="1">
            <a:spLocks/>
          </p:cNvSpPr>
          <p:nvPr/>
        </p:nvSpPr>
        <p:spPr>
          <a:xfrm>
            <a:off x="264319" y="3510843"/>
            <a:ext cx="8669759" cy="6681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0"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2000" b="0" i="0" u="none" strike="noStrike" cap="none" spc="0" baseline="0">
                <a:ln>
                  <a:noFill/>
                </a:ln>
                <a:solidFill>
                  <a:srgbClr val="000000"/>
                </a:solidFill>
                <a:uFillTx/>
                <a:latin typeface="+mn-lt"/>
                <a:ea typeface="+mn-ea"/>
                <a:cs typeface="+mn-cs"/>
                <a:sym typeface="Arial"/>
              </a:defRPr>
            </a:lvl1pPr>
            <a:lvl2pPr marL="119063"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600" b="0" i="0" u="none" strike="noStrike" cap="none" spc="0" baseline="0">
                <a:ln>
                  <a:noFill/>
                </a:ln>
                <a:solidFill>
                  <a:schemeClr val="tx2"/>
                </a:solidFill>
                <a:uFillTx/>
                <a:latin typeface="+mn-lt"/>
                <a:ea typeface="+mn-ea"/>
                <a:cs typeface="+mn-cs"/>
                <a:sym typeface="Arial"/>
              </a:defRPr>
            </a:lvl2pPr>
            <a:lvl3pPr marL="288925"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400" b="0" i="0" u="none" strike="noStrike" cap="none" spc="0" baseline="0">
                <a:ln>
                  <a:noFill/>
                </a:ln>
                <a:solidFill>
                  <a:schemeClr val="tx1"/>
                </a:solidFill>
                <a:uFillTx/>
                <a:latin typeface="+mn-lt"/>
                <a:ea typeface="+mn-ea"/>
                <a:cs typeface="+mn-cs"/>
                <a:sym typeface="Arial"/>
              </a:defRPr>
            </a:lvl3pPr>
            <a:lvl4pPr marL="4016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4pPr>
            <a:lvl5pPr marL="5159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r>
              <a:rPr lang="en-US" sz="1800" dirty="0" smtClean="0">
                <a:solidFill>
                  <a:srgbClr val="6F2575"/>
                </a:solidFill>
              </a:rPr>
              <a:t>URNs (and OIDs) are unique + persistent but hard to resolve – just try find the path to</a:t>
            </a:r>
          </a:p>
          <a:p>
            <a:pPr algn="ctr"/>
            <a:r>
              <a:rPr lang="en-GB" sz="1800" b="1" dirty="0" smtClean="0">
                <a:latin typeface="Courier" pitchFamily="49" charset="0"/>
              </a:rPr>
              <a:t>urn:geant:nikhef.nl:idm:md:entity:spproxy:201606</a:t>
            </a:r>
            <a:endParaRPr lang="en-GB" sz="1800" b="1" dirty="0">
              <a:solidFill>
                <a:srgbClr val="6F2575"/>
              </a:solidFill>
              <a:latin typeface="Courier" pitchFamily="49" charset="0"/>
            </a:endParaRPr>
          </a:p>
        </p:txBody>
      </p:sp>
    </p:spTree>
    <p:extLst>
      <p:ext uri="{BB962C8B-B14F-4D97-AF65-F5344CB8AC3E}">
        <p14:creationId xmlns:p14="http://schemas.microsoft.com/office/powerpoint/2010/main" val="1490865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853518"/>
            <a:ext cx="8669759" cy="3373033"/>
          </a:xfrm>
        </p:spPr>
        <p:txBody>
          <a:bodyPr/>
          <a:lstStyle/>
          <a:p>
            <a:pPr>
              <a:spcAft>
                <a:spcPts val="300"/>
              </a:spcAft>
            </a:pPr>
            <a:r>
              <a:rPr lang="en-US" sz="1800" b="1" dirty="0" smtClean="0"/>
              <a:t>DOIs – a </a:t>
            </a:r>
            <a:r>
              <a:rPr lang="en-US" sz="1800" b="1" dirty="0"/>
              <a:t>persistent link </a:t>
            </a:r>
            <a:r>
              <a:rPr lang="en-US" sz="1800" dirty="0" smtClean="0"/>
              <a:t>(opaque) to publications &amp; more …</a:t>
            </a:r>
          </a:p>
          <a:p>
            <a:pPr marL="342900" indent="-342900">
              <a:spcAft>
                <a:spcPts val="300"/>
              </a:spcAft>
              <a:buFont typeface="Arial" panose="020B0604020202020204" pitchFamily="34" charset="0"/>
              <a:buChar char="•"/>
            </a:pPr>
            <a:r>
              <a:rPr lang="en-US" sz="1800" dirty="0" smtClean="0">
                <a:solidFill>
                  <a:srgbClr val="6F2575"/>
                </a:solidFill>
              </a:rPr>
              <a:t>originally come from the publishing industry (</a:t>
            </a:r>
            <a:r>
              <a:rPr lang="en-US" sz="1800" dirty="0" err="1" smtClean="0">
                <a:solidFill>
                  <a:srgbClr val="6F2575"/>
                </a:solidFill>
              </a:rPr>
              <a:t>CrossRef</a:t>
            </a:r>
            <a:r>
              <a:rPr lang="en-US" sz="1800" dirty="0" smtClean="0">
                <a:solidFill>
                  <a:srgbClr val="6F2575"/>
                </a:solidFill>
              </a:rPr>
              <a:t>)</a:t>
            </a:r>
          </a:p>
          <a:p>
            <a:pPr marL="342900" indent="-342900">
              <a:spcAft>
                <a:spcPts val="300"/>
              </a:spcAft>
              <a:buFont typeface="Arial" panose="020B0604020202020204" pitchFamily="34" charset="0"/>
              <a:buChar char="•"/>
            </a:pPr>
            <a:r>
              <a:rPr lang="en-US" sz="1800" dirty="0" smtClean="0">
                <a:solidFill>
                  <a:srgbClr val="6F2575"/>
                </a:solidFill>
              </a:rPr>
              <a:t>perception is still very much ‘high quality paper’ like</a:t>
            </a:r>
          </a:p>
          <a:p>
            <a:pPr marL="342900" indent="-342900">
              <a:spcAft>
                <a:spcPts val="300"/>
              </a:spcAft>
              <a:buFont typeface="Arial" panose="020B0604020202020204" pitchFamily="34" charset="0"/>
              <a:buChar char="•"/>
            </a:pPr>
            <a:r>
              <a:rPr lang="en-US" sz="1800" dirty="0" smtClean="0">
                <a:solidFill>
                  <a:srgbClr val="6F2575"/>
                </a:solidFill>
              </a:rPr>
              <a:t>libraries and evaluation reports really love DOIs</a:t>
            </a:r>
          </a:p>
          <a:p>
            <a:pPr marL="342900" indent="-342900">
              <a:spcAft>
                <a:spcPts val="300"/>
              </a:spcAft>
              <a:buFont typeface="Arial" panose="020B0604020202020204" pitchFamily="34" charset="0"/>
              <a:buChar char="•"/>
            </a:pPr>
            <a:r>
              <a:rPr lang="en-US" sz="1800" dirty="0" smtClean="0">
                <a:solidFill>
                  <a:srgbClr val="6F2575"/>
                </a:solidFill>
              </a:rPr>
              <a:t>but are a bit expensive for repositories with lots of objects</a:t>
            </a:r>
          </a:p>
          <a:p>
            <a:pPr marL="342900" indent="-342900">
              <a:spcAft>
                <a:spcPts val="300"/>
              </a:spcAft>
              <a:buFont typeface="Arial" panose="020B0604020202020204" pitchFamily="34" charset="0"/>
              <a:buChar char="•"/>
            </a:pPr>
            <a:endParaRPr lang="en-US" sz="800" dirty="0"/>
          </a:p>
          <a:p>
            <a:pPr>
              <a:spcAft>
                <a:spcPts val="300"/>
              </a:spcAft>
            </a:pPr>
            <a:r>
              <a:rPr lang="en-US" sz="1800" dirty="0" smtClean="0"/>
              <a:t>but there are now many large-scale repositories for data, </a:t>
            </a:r>
            <a:br>
              <a:rPr lang="en-US" sz="1800" dirty="0" smtClean="0"/>
            </a:br>
            <a:r>
              <a:rPr lang="en-US" sz="1800" dirty="0" smtClean="0"/>
              <a:t>whitepapers, drafts, presentations, &amp;c that assign DOIs</a:t>
            </a:r>
            <a:endParaRPr lang="en-GB" sz="1800" dirty="0" smtClean="0"/>
          </a:p>
          <a:p>
            <a:pPr marL="342900" indent="-342900">
              <a:spcAft>
                <a:spcPts val="300"/>
              </a:spcAft>
              <a:buFont typeface="Arial" panose="020B0604020202020204" pitchFamily="34" charset="0"/>
              <a:buChar char="•"/>
            </a:pPr>
            <a:r>
              <a:rPr lang="en-US" sz="1800" dirty="0" err="1" smtClean="0">
                <a:solidFill>
                  <a:srgbClr val="6F2575"/>
                </a:solidFill>
              </a:rPr>
              <a:t>Zenodo</a:t>
            </a:r>
            <a:r>
              <a:rPr lang="en-US" sz="1800" dirty="0" smtClean="0">
                <a:solidFill>
                  <a:srgbClr val="6F2575"/>
                </a:solidFill>
              </a:rPr>
              <a:t> (hosted at CERN and supported by </a:t>
            </a:r>
            <a:r>
              <a:rPr lang="en-US" sz="1800" dirty="0" err="1" smtClean="0">
                <a:solidFill>
                  <a:srgbClr val="6F2575"/>
                </a:solidFill>
              </a:rPr>
              <a:t>OpenAIRE</a:t>
            </a:r>
            <a:r>
              <a:rPr lang="en-US" sz="1800" dirty="0" smtClean="0">
                <a:solidFill>
                  <a:srgbClr val="6F2575"/>
                </a:solidFill>
              </a:rPr>
              <a:t>)</a:t>
            </a:r>
          </a:p>
          <a:p>
            <a:pPr marL="342900" indent="-342900">
              <a:spcAft>
                <a:spcPts val="300"/>
              </a:spcAft>
              <a:buFont typeface="Arial" panose="020B0604020202020204" pitchFamily="34" charset="0"/>
              <a:buChar char="•"/>
            </a:pPr>
            <a:r>
              <a:rPr lang="en-US" sz="1800" dirty="0" smtClean="0">
                <a:solidFill>
                  <a:srgbClr val="6F2575"/>
                </a:solidFill>
              </a:rPr>
              <a:t>4TU.RD (hosted at TU Delft)</a:t>
            </a:r>
          </a:p>
          <a:p>
            <a:pPr marL="342900" indent="-342900">
              <a:spcAft>
                <a:spcPts val="300"/>
              </a:spcAft>
              <a:buFont typeface="Arial" panose="020B0604020202020204" pitchFamily="34" charset="0"/>
              <a:buChar char="•"/>
            </a:pPr>
            <a:r>
              <a:rPr lang="en-US" sz="1800" dirty="0" smtClean="0">
                <a:solidFill>
                  <a:srgbClr val="6F2575"/>
                </a:solidFill>
              </a:rPr>
              <a:t>and commercial services like </a:t>
            </a:r>
            <a:r>
              <a:rPr lang="en-US" sz="1800" dirty="0" err="1" smtClean="0">
                <a:solidFill>
                  <a:srgbClr val="6F2575"/>
                </a:solidFill>
              </a:rPr>
              <a:t>Figshare</a:t>
            </a:r>
            <a:endParaRPr lang="en-US" sz="1800" dirty="0" smtClean="0">
              <a:solidFill>
                <a:srgbClr val="6F2575"/>
              </a:solidFill>
            </a:endParaRPr>
          </a:p>
          <a:p>
            <a:pPr>
              <a:spcAft>
                <a:spcPts val="300"/>
              </a:spcAft>
            </a:pPr>
            <a:endParaRPr lang="en-US" sz="800" dirty="0"/>
          </a:p>
          <a:p>
            <a:pPr>
              <a:spcAft>
                <a:spcPts val="300"/>
              </a:spcAft>
            </a:pPr>
            <a:r>
              <a:rPr lang="en-US" sz="1400" i="1" dirty="0" smtClean="0"/>
              <a:t>and now the movie industry even assigns DOIs to films and broadcasts</a:t>
            </a:r>
          </a:p>
        </p:txBody>
      </p:sp>
      <p:sp>
        <p:nvSpPr>
          <p:cNvPr id="3" name="Slide Number Placeholder 2"/>
          <p:cNvSpPr>
            <a:spLocks noGrp="1"/>
          </p:cNvSpPr>
          <p:nvPr>
            <p:ph type="sldNum" sz="quarter" idx="2"/>
          </p:nvPr>
        </p:nvSpPr>
        <p:spPr/>
        <p:txBody>
          <a:bodyPr/>
          <a:lstStyle/>
          <a:p>
            <a:fld id="{86CB4B4D-7CA3-9044-876B-883B54F8677D}" type="slidenum">
              <a:rPr lang="en-GB" smtClean="0"/>
              <a:t>9</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DOI and Hndl.net</a:t>
            </a:r>
            <a:endParaRPr lang="en-GB" dirty="0"/>
          </a:p>
        </p:txBody>
      </p:sp>
      <p:pic>
        <p:nvPicPr>
          <p:cNvPr id="6" name="Picture 5"/>
          <p:cNvPicPr>
            <a:picLocks noChangeAspect="1"/>
          </p:cNvPicPr>
          <p:nvPr/>
        </p:nvPicPr>
        <p:blipFill>
          <a:blip r:embed="rId2"/>
          <a:stretch>
            <a:fillRect/>
          </a:stretch>
        </p:blipFill>
        <p:spPr>
          <a:xfrm>
            <a:off x="6573023" y="238125"/>
            <a:ext cx="2452426" cy="2593139"/>
          </a:xfrm>
          <a:prstGeom prst="rect">
            <a:avLst/>
          </a:prstGeom>
        </p:spPr>
      </p:pic>
    </p:spTree>
    <p:extLst>
      <p:ext uri="{BB962C8B-B14F-4D97-AF65-F5344CB8AC3E}">
        <p14:creationId xmlns:p14="http://schemas.microsoft.com/office/powerpoint/2010/main" val="2856010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Nikhef-DG22-NikUM-main">
  <a:themeElements>
    <a:clrScheme name="Custom 2">
      <a:dk1>
        <a:srgbClr val="000000"/>
      </a:dk1>
      <a:lt1>
        <a:srgbClr val="E6223C"/>
      </a:lt1>
      <a:dk2>
        <a:srgbClr val="000000"/>
      </a:dk2>
      <a:lt2>
        <a:srgbClr val="702677"/>
      </a:lt2>
      <a:accent1>
        <a:srgbClr val="E6223C"/>
      </a:accent1>
      <a:accent2>
        <a:srgbClr val="702677"/>
      </a:accent2>
      <a:accent3>
        <a:srgbClr val="00B3C3"/>
      </a:accent3>
      <a:accent4>
        <a:srgbClr val="E3D88B"/>
      </a:accent4>
      <a:accent5>
        <a:srgbClr val="059F77"/>
      </a:accent5>
      <a:accent6>
        <a:srgbClr val="E6223C"/>
      </a:accent6>
      <a:hlink>
        <a:srgbClr val="00B3C3"/>
      </a:hlink>
      <a:folHlink>
        <a:srgbClr val="00B3C3"/>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1600" b="0" i="0" u="none" strike="noStrike" cap="none" spc="0" normalizeH="0" dirty="0" err="1" smtClean="0">
            <a:ln>
              <a:noFill/>
            </a:ln>
            <a:solidFill>
              <a:srgbClr val="6F2575"/>
            </a:solidFill>
            <a:effectLst/>
            <a:uFillTx/>
            <a:latin typeface="+mn-lt"/>
            <a:ea typeface="+mn-ea"/>
            <a:cs typeface="+mn-cs"/>
            <a:sym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B269EC47-FC74-43FA-AA4E-D2624E121557}"/>
    </a:ext>
  </a:extLst>
</a:theme>
</file>

<file path=ppt/theme/theme2.xml><?xml version="1.0" encoding="utf-8"?>
<a:theme xmlns:a="http://schemas.openxmlformats.org/drawingml/2006/main" name="Nikhef-DG22-NikOnly-main">
  <a:themeElements>
    <a:clrScheme name="NIKHEF">
      <a:dk1>
        <a:srgbClr val="000000"/>
      </a:dk1>
      <a:lt1>
        <a:srgbClr val="E6223C"/>
      </a:lt1>
      <a:dk2>
        <a:srgbClr val="000000"/>
      </a:dk2>
      <a:lt2>
        <a:srgbClr val="702677"/>
      </a:lt2>
      <a:accent1>
        <a:srgbClr val="E6223C"/>
      </a:accent1>
      <a:accent2>
        <a:srgbClr val="702677"/>
      </a:accent2>
      <a:accent3>
        <a:srgbClr val="00B3C3"/>
      </a:accent3>
      <a:accent4>
        <a:srgbClr val="E3D88B"/>
      </a:accent4>
      <a:accent5>
        <a:srgbClr val="059F77"/>
      </a:accent5>
      <a:accent6>
        <a:srgbClr val="E6223C"/>
      </a:accent6>
      <a:hlink>
        <a:srgbClr val="0000FF"/>
      </a:hlink>
      <a:folHlink>
        <a:srgbClr val="00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1600" b="0" i="0" u="none" strike="noStrike" cap="none" spc="0" normalizeH="0" dirty="0" err="1" smtClean="0">
            <a:ln>
              <a:noFill/>
            </a:ln>
            <a:solidFill>
              <a:srgbClr val="6F2575"/>
            </a:solidFill>
            <a:effectLst/>
            <a:uFillTx/>
            <a:latin typeface="+mn-lt"/>
            <a:ea typeface="+mn-ea"/>
            <a:cs typeface="+mn-cs"/>
            <a:sym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86EA9C1F-1A98-4DFB-B614-68BD42A61A3A}"/>
    </a:ext>
  </a:extLst>
</a:theme>
</file>

<file path=ppt/theme/theme3.xml><?xml version="1.0" encoding="utf-8"?>
<a:theme xmlns:a="http://schemas.openxmlformats.org/drawingml/2006/main" name="Nikhef-DG22-2018-legacy">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1">
      <a:majorFont>
        <a:latin typeface="Candara"/>
        <a:ea typeface="Candara"/>
        <a:cs typeface="Candara"/>
      </a:majorFont>
      <a:minorFont>
        <a:latin typeface="Akkurat Std"/>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EF368345-ED6E-4C79-B8B6-2E96EF2E4FA5}"/>
    </a:ext>
  </a:extLst>
</a:theme>
</file>

<file path=ppt/theme/theme4.xml><?xml version="1.0" encoding="utf-8"?>
<a:theme xmlns:a="http://schemas.openxmlformats.org/drawingml/2006/main" name="Nikhef-DG22-NikUM-Closures">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1">
      <a:majorFont>
        <a:latin typeface="Candara"/>
        <a:ea typeface="Candara"/>
        <a:cs typeface="Candara"/>
      </a:majorFont>
      <a:minorFont>
        <a:latin typeface="Akkurat Std"/>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7E00089A-B55B-4F91-A0B1-ACAA0F72C4E6}"/>
    </a:ext>
  </a:extLst>
</a:theme>
</file>

<file path=ppt/theme/theme5.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Nikhef_presentatie-template-lc-2018-DGUM-MF</Template>
  <TotalTime>9949</TotalTime>
  <Words>3940</Words>
  <Application>Microsoft Office PowerPoint</Application>
  <PresentationFormat>On-screen Show (16:9)</PresentationFormat>
  <Paragraphs>533</Paragraphs>
  <Slides>57</Slides>
  <Notes>0</Notes>
  <HiddenSlides>1</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57</vt:i4>
      </vt:variant>
    </vt:vector>
  </HeadingPairs>
  <TitlesOfParts>
    <vt:vector size="73" baseType="lpstr">
      <vt:lpstr>Akkurat Std</vt:lpstr>
      <vt:lpstr>Akkurat Std Bold</vt:lpstr>
      <vt:lpstr>Akkurat Std Mono</vt:lpstr>
      <vt:lpstr>Arial</vt:lpstr>
      <vt:lpstr>Calibri</vt:lpstr>
      <vt:lpstr>Candara</vt:lpstr>
      <vt:lpstr>Courier</vt:lpstr>
      <vt:lpstr>Courier New</vt:lpstr>
      <vt:lpstr>Helvetica Neue</vt:lpstr>
      <vt:lpstr>Helvetica Neue Medium</vt:lpstr>
      <vt:lpstr>Minion Pro</vt:lpstr>
      <vt:lpstr>Wingdings</vt:lpstr>
      <vt:lpstr>Nikhef-DG22-NikUM-main</vt:lpstr>
      <vt:lpstr>Nikhef-DG22-NikOnly-main</vt:lpstr>
      <vt:lpstr>Nikhef-DG22-2018-legacy</vt:lpstr>
      <vt:lpstr>Nikhef-DG22-NikUM-Closures</vt:lpstr>
      <vt:lpstr>When your data  becomes part  of something bigger</vt:lpstr>
      <vt:lpstr>PowerPoint Presentation</vt:lpstr>
      <vt:lpstr>I’m not a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Identifying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Software Re-use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have data, you have software, you have a PID: charge!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your laptop,  and somebody else</dc:title>
  <dc:creator>davidg</dc:creator>
  <cp:lastModifiedBy>davidg</cp:lastModifiedBy>
  <cp:revision>231</cp:revision>
  <dcterms:created xsi:type="dcterms:W3CDTF">2022-10-28T12:10:50Z</dcterms:created>
  <dcterms:modified xsi:type="dcterms:W3CDTF">2022-11-22T15:26:54Z</dcterms:modified>
</cp:coreProperties>
</file>