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40" r:id="rId1"/>
    <p:sldMasterId id="2147483711" r:id="rId2"/>
    <p:sldMasterId id="2147483726" r:id="rId3"/>
  </p:sldMasterIdLst>
  <p:notesMasterIdLst>
    <p:notesMasterId r:id="rId11"/>
  </p:notesMasterIdLst>
  <p:handoutMasterIdLst>
    <p:handoutMasterId r:id="rId12"/>
  </p:handoutMasterIdLst>
  <p:sldIdLst>
    <p:sldId id="256" r:id="rId4"/>
    <p:sldId id="262" r:id="rId5"/>
    <p:sldId id="257" r:id="rId6"/>
    <p:sldId id="259" r:id="rId7"/>
    <p:sldId id="260" r:id="rId8"/>
    <p:sldId id="258" r:id="rId9"/>
    <p:sldId id="261" r:id="rId10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8572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17145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25717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34290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42862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51435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60007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68580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2575"/>
    <a:srgbClr val="E3D88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0" autoAdjust="0"/>
    <p:restoredTop sz="94643"/>
  </p:normalViewPr>
  <p:slideViewPr>
    <p:cSldViewPr snapToGrid="0" snapToObjects="1">
      <p:cViewPr varScale="1">
        <p:scale>
          <a:sx n="138" d="100"/>
          <a:sy n="138" d="100"/>
        </p:scale>
        <p:origin x="49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405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0F9629-7C64-4BA9-A2CE-AE5E4C4B8FEF}" type="doc">
      <dgm:prSet loTypeId="urn:microsoft.com/office/officeart/2005/8/layout/arrow2" loCatId="process" qsTypeId="urn:microsoft.com/office/officeart/2005/8/quickstyle/simple5" qsCatId="simple" csTypeId="urn:microsoft.com/office/officeart/2005/8/colors/accent5_3" csCatId="accent5" phldr="1"/>
      <dgm:spPr/>
    </dgm:pt>
    <dgm:pt modelId="{E125BA7E-1E65-4103-AC37-2161109A9CC1}">
      <dgm:prSet/>
      <dgm:spPr>
        <a:xfrm>
          <a:off x="5103804" y="1321691"/>
          <a:ext cx="2033371" cy="258863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>
            <a:solidFill>
              <a:srgbClr val="001C3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0ECA86ED-2F84-4AD1-A4AB-417D0FD66AFA}" type="parTrans" cxnId="{307C6775-DDB7-4048-BB11-EFB1A5FBB98B}">
      <dgm:prSet/>
      <dgm:spPr/>
      <dgm:t>
        <a:bodyPr/>
        <a:lstStyle/>
        <a:p>
          <a:endParaRPr lang="en-US"/>
        </a:p>
      </dgm:t>
    </dgm:pt>
    <dgm:pt modelId="{86538E2B-2EFC-4A13-AC56-3AE536FA775B}" type="sibTrans" cxnId="{307C6775-DDB7-4048-BB11-EFB1A5FBB98B}">
      <dgm:prSet/>
      <dgm:spPr/>
      <dgm:t>
        <a:bodyPr/>
        <a:lstStyle/>
        <a:p>
          <a:endParaRPr lang="en-US"/>
        </a:p>
      </dgm:t>
    </dgm:pt>
    <dgm:pt modelId="{21EE3F6A-52C7-4ED2-AD68-39FA2D22F82C}">
      <dgm:prSet/>
      <dgm:spPr>
        <a:xfrm>
          <a:off x="3007868" y="2240619"/>
          <a:ext cx="2033371" cy="166971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>
            <a:solidFill>
              <a:srgbClr val="001C3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092EA153-C4CB-4A78-A696-5B8D2FC82E17}" type="parTrans" cxnId="{4B9942A6-5F18-45F5-9868-579B9E596F24}">
      <dgm:prSet/>
      <dgm:spPr/>
      <dgm:t>
        <a:bodyPr/>
        <a:lstStyle/>
        <a:p>
          <a:endParaRPr lang="en-US"/>
        </a:p>
      </dgm:t>
    </dgm:pt>
    <dgm:pt modelId="{E1D391B8-134E-4F8F-A871-717C6DBAA342}" type="sibTrans" cxnId="{4B9942A6-5F18-45F5-9868-579B9E596F24}">
      <dgm:prSet/>
      <dgm:spPr/>
      <dgm:t>
        <a:bodyPr/>
        <a:lstStyle/>
        <a:p>
          <a:endParaRPr lang="en-US"/>
        </a:p>
      </dgm:t>
    </dgm:pt>
    <dgm:pt modelId="{9BA09653-66FC-4BB0-8DFB-367AFCDCBD92}" type="pres">
      <dgm:prSet presAssocID="{040F9629-7C64-4BA9-A2CE-AE5E4C4B8FEF}" presName="arrowDiagram" presStyleCnt="0">
        <dgm:presLayoutVars>
          <dgm:chMax val="5"/>
          <dgm:dir/>
          <dgm:resizeHandles val="exact"/>
        </dgm:presLayoutVars>
      </dgm:prSet>
      <dgm:spPr/>
    </dgm:pt>
    <dgm:pt modelId="{01334992-67BB-423D-B618-A3D4B1DAA474}" type="pres">
      <dgm:prSet presAssocID="{040F9629-7C64-4BA9-A2CE-AE5E4C4B8FEF}" presName="arrow" presStyleLbl="bgShp" presStyleIdx="0" presStyleCnt="1" custScaleX="111375" custLinFactNeighborX="-8895" custLinFactNeighborY="3304"/>
      <dgm:spPr>
        <a:xfrm>
          <a:off x="531377" y="0"/>
          <a:ext cx="6968208" cy="3910330"/>
        </a:xfrm>
        <a:prstGeom prst="swooshArrow">
          <a:avLst>
            <a:gd name="adj1" fmla="val 25000"/>
            <a:gd name="adj2" fmla="val 25000"/>
          </a:avLst>
        </a:prstGeom>
        <a:solidFill>
          <a:srgbClr val="7FD0E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652170F0-ADCF-4308-9D28-739E84F630F2}" type="pres">
      <dgm:prSet presAssocID="{040F9629-7C64-4BA9-A2CE-AE5E4C4B8FEF}" presName="arrowDiagram2" presStyleCnt="0"/>
      <dgm:spPr/>
    </dgm:pt>
    <dgm:pt modelId="{DBFF27EF-91EF-484D-A5D2-013CF4F2FDF6}" type="pres">
      <dgm:prSet presAssocID="{21EE3F6A-52C7-4ED2-AD68-39FA2D22F82C}" presName="bullet2a" presStyleLbl="node1" presStyleIdx="0" presStyleCnt="2"/>
      <dgm:spPr>
        <a:xfrm>
          <a:off x="2898378" y="2131129"/>
          <a:ext cx="218978" cy="218978"/>
        </a:xfrm>
        <a:prstGeom prst="ellipse">
          <a:avLst/>
        </a:prstGeom>
        <a:gradFill rotWithShape="0">
          <a:gsLst>
            <a:gs pos="0">
              <a:srgbClr val="7FD0ED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7FD0ED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72DCA6C4-7E62-49E3-956E-55253CBDD7CF}" type="pres">
      <dgm:prSet presAssocID="{21EE3F6A-52C7-4ED2-AD68-39FA2D22F82C}" presName="textBox2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3513C-4059-48E2-8692-9F77B63C1DE4}" type="pres">
      <dgm:prSet presAssocID="{E125BA7E-1E65-4103-AC37-2161109A9CC1}" presName="bullet2b" presStyleLbl="node1" presStyleIdx="1" presStyleCnt="2"/>
      <dgm:spPr>
        <a:xfrm>
          <a:off x="4916109" y="1133995"/>
          <a:ext cx="375391" cy="375391"/>
        </a:xfrm>
        <a:prstGeom prst="ellipse">
          <a:avLst/>
        </a:prstGeom>
        <a:gradFill rotWithShape="0">
          <a:gsLst>
            <a:gs pos="0">
              <a:srgbClr val="7FD0ED">
                <a:shade val="80000"/>
                <a:hueOff val="125727"/>
                <a:satOff val="16608"/>
                <a:lumOff val="18039"/>
                <a:alphaOff val="0"/>
                <a:tint val="100000"/>
                <a:shade val="100000"/>
                <a:satMod val="130000"/>
              </a:srgbClr>
            </a:gs>
            <a:gs pos="100000">
              <a:srgbClr val="7FD0ED">
                <a:shade val="80000"/>
                <a:hueOff val="125727"/>
                <a:satOff val="16608"/>
                <a:lumOff val="18039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55754CAA-7512-47A1-8CC0-4BD945161D81}" type="pres">
      <dgm:prSet presAssocID="{E125BA7E-1E65-4103-AC37-2161109A9CC1}" presName="textBox2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DD96D4-430E-4604-8D3F-0A88A63A6FBA}" type="presOf" srcId="{E125BA7E-1E65-4103-AC37-2161109A9CC1}" destId="{55754CAA-7512-47A1-8CC0-4BD945161D81}" srcOrd="0" destOrd="0" presId="urn:microsoft.com/office/officeart/2005/8/layout/arrow2"/>
    <dgm:cxn modelId="{DBFB9278-16D8-4CDA-B7E2-4CFFFCFBD513}" type="presOf" srcId="{040F9629-7C64-4BA9-A2CE-AE5E4C4B8FEF}" destId="{9BA09653-66FC-4BB0-8DFB-367AFCDCBD92}" srcOrd="0" destOrd="0" presId="urn:microsoft.com/office/officeart/2005/8/layout/arrow2"/>
    <dgm:cxn modelId="{307C6775-DDB7-4048-BB11-EFB1A5FBB98B}" srcId="{040F9629-7C64-4BA9-A2CE-AE5E4C4B8FEF}" destId="{E125BA7E-1E65-4103-AC37-2161109A9CC1}" srcOrd="1" destOrd="0" parTransId="{0ECA86ED-2F84-4AD1-A4AB-417D0FD66AFA}" sibTransId="{86538E2B-2EFC-4A13-AC56-3AE536FA775B}"/>
    <dgm:cxn modelId="{4B9942A6-5F18-45F5-9868-579B9E596F24}" srcId="{040F9629-7C64-4BA9-A2CE-AE5E4C4B8FEF}" destId="{21EE3F6A-52C7-4ED2-AD68-39FA2D22F82C}" srcOrd="0" destOrd="0" parTransId="{092EA153-C4CB-4A78-A696-5B8D2FC82E17}" sibTransId="{E1D391B8-134E-4F8F-A871-717C6DBAA342}"/>
    <dgm:cxn modelId="{E3949C3F-46F9-4613-89D4-97B5C0F99F10}" type="presOf" srcId="{21EE3F6A-52C7-4ED2-AD68-39FA2D22F82C}" destId="{72DCA6C4-7E62-49E3-956E-55253CBDD7CF}" srcOrd="0" destOrd="0" presId="urn:microsoft.com/office/officeart/2005/8/layout/arrow2"/>
    <dgm:cxn modelId="{56C94280-5F5F-419C-B786-E62B2B0B618F}" type="presParOf" srcId="{9BA09653-66FC-4BB0-8DFB-367AFCDCBD92}" destId="{01334992-67BB-423D-B618-A3D4B1DAA474}" srcOrd="0" destOrd="0" presId="urn:microsoft.com/office/officeart/2005/8/layout/arrow2"/>
    <dgm:cxn modelId="{3B5F6BE2-09E6-4E26-9225-4FB850FC248F}" type="presParOf" srcId="{9BA09653-66FC-4BB0-8DFB-367AFCDCBD92}" destId="{652170F0-ADCF-4308-9D28-739E84F630F2}" srcOrd="1" destOrd="0" presId="urn:microsoft.com/office/officeart/2005/8/layout/arrow2"/>
    <dgm:cxn modelId="{AC93B1CC-F4F3-441D-96FA-574DB0E34531}" type="presParOf" srcId="{652170F0-ADCF-4308-9D28-739E84F630F2}" destId="{DBFF27EF-91EF-484D-A5D2-013CF4F2FDF6}" srcOrd="0" destOrd="0" presId="urn:microsoft.com/office/officeart/2005/8/layout/arrow2"/>
    <dgm:cxn modelId="{C7B7FA4E-7F2E-4772-8815-DFD09F0EB74D}" type="presParOf" srcId="{652170F0-ADCF-4308-9D28-739E84F630F2}" destId="{72DCA6C4-7E62-49E3-956E-55253CBDD7CF}" srcOrd="1" destOrd="0" presId="urn:microsoft.com/office/officeart/2005/8/layout/arrow2"/>
    <dgm:cxn modelId="{78BC735C-8A62-4E77-A626-76019515E536}" type="presParOf" srcId="{652170F0-ADCF-4308-9D28-739E84F630F2}" destId="{37D3513C-4059-48E2-8692-9F77B63C1DE4}" srcOrd="2" destOrd="0" presId="urn:microsoft.com/office/officeart/2005/8/layout/arrow2"/>
    <dgm:cxn modelId="{8C0EC624-50B8-4412-AAE9-86522A7ED72E}" type="presParOf" srcId="{652170F0-ADCF-4308-9D28-739E84F630F2}" destId="{55754CAA-7512-47A1-8CC0-4BD945161D81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34992-67BB-423D-B618-A3D4B1DAA474}">
      <dsp:nvSpPr>
        <dsp:cNvPr id="0" name=""/>
        <dsp:cNvSpPr/>
      </dsp:nvSpPr>
      <dsp:spPr>
        <a:xfrm>
          <a:off x="531377" y="0"/>
          <a:ext cx="6968208" cy="3910330"/>
        </a:xfrm>
        <a:prstGeom prst="swooshArrow">
          <a:avLst>
            <a:gd name="adj1" fmla="val 25000"/>
            <a:gd name="adj2" fmla="val 25000"/>
          </a:avLst>
        </a:prstGeom>
        <a:solidFill>
          <a:srgbClr val="7FD0E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FF27EF-91EF-484D-A5D2-013CF4F2FDF6}">
      <dsp:nvSpPr>
        <dsp:cNvPr id="0" name=""/>
        <dsp:cNvSpPr/>
      </dsp:nvSpPr>
      <dsp:spPr>
        <a:xfrm>
          <a:off x="2898378" y="2131129"/>
          <a:ext cx="218978" cy="218978"/>
        </a:xfrm>
        <a:prstGeom prst="ellipse">
          <a:avLst/>
        </a:prstGeom>
        <a:gradFill rotWithShape="0">
          <a:gsLst>
            <a:gs pos="0">
              <a:srgbClr val="7FD0ED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7FD0ED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2DCA6C4-7E62-49E3-956E-55253CBDD7CF}">
      <dsp:nvSpPr>
        <dsp:cNvPr id="0" name=""/>
        <dsp:cNvSpPr/>
      </dsp:nvSpPr>
      <dsp:spPr>
        <a:xfrm>
          <a:off x="3007868" y="2240619"/>
          <a:ext cx="2033371" cy="1669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032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>
            <a:solidFill>
              <a:srgbClr val="001C3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3007868" y="2240619"/>
        <a:ext cx="2033371" cy="1669710"/>
      </dsp:txXfrm>
    </dsp:sp>
    <dsp:sp modelId="{37D3513C-4059-48E2-8692-9F77B63C1DE4}">
      <dsp:nvSpPr>
        <dsp:cNvPr id="0" name=""/>
        <dsp:cNvSpPr/>
      </dsp:nvSpPr>
      <dsp:spPr>
        <a:xfrm>
          <a:off x="4916109" y="1133995"/>
          <a:ext cx="375391" cy="375391"/>
        </a:xfrm>
        <a:prstGeom prst="ellipse">
          <a:avLst/>
        </a:prstGeom>
        <a:gradFill rotWithShape="0">
          <a:gsLst>
            <a:gs pos="0">
              <a:srgbClr val="7FD0ED">
                <a:shade val="80000"/>
                <a:hueOff val="125727"/>
                <a:satOff val="16608"/>
                <a:lumOff val="18039"/>
                <a:alphaOff val="0"/>
                <a:tint val="100000"/>
                <a:shade val="100000"/>
                <a:satMod val="130000"/>
              </a:srgbClr>
            </a:gs>
            <a:gs pos="100000">
              <a:srgbClr val="7FD0ED">
                <a:shade val="80000"/>
                <a:hueOff val="125727"/>
                <a:satOff val="16608"/>
                <a:lumOff val="18039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754CAA-7512-47A1-8CC0-4BD945161D81}">
      <dsp:nvSpPr>
        <dsp:cNvPr id="0" name=""/>
        <dsp:cNvSpPr/>
      </dsp:nvSpPr>
      <dsp:spPr>
        <a:xfrm>
          <a:off x="5103804" y="1321691"/>
          <a:ext cx="2033371" cy="2588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912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>
            <a:solidFill>
              <a:srgbClr val="001C3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5103804" y="1321691"/>
        <a:ext cx="2033371" cy="2588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8E9CF-6ECB-41C1-8DD6-9BF6F92CECC7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F6F17-2B88-4A13-AF5C-86B2AC906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57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3" name="Shape 6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1pPr>
    <a:lvl2pPr indent="857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w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16.jpe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19.w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" name="NIKHEF_PATROON1.png" descr="NIKHEF_PATROON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8926" y="98775"/>
            <a:ext cx="7123931" cy="494595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Vorm"/>
          <p:cNvSpPr/>
          <p:nvPr/>
        </p:nvSpPr>
        <p:spPr>
          <a:xfrm>
            <a:off x="7262180" y="1067"/>
            <a:ext cx="1916944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" name="Driehoek"/>
          <p:cNvSpPr/>
          <p:nvPr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lIns="0" rIns="0" anchor="b"/>
          <a:lstStyle>
            <a:lvl1pPr>
              <a:defRPr sz="3375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5768975" y="2716932"/>
            <a:ext cx="2443114" cy="2182697"/>
          </a:xfrm>
          <a:prstGeom prst="rect">
            <a:avLst/>
          </a:prstGeom>
        </p:spPr>
        <p:txBody>
          <a:bodyPr anchor="b"/>
          <a:lstStyle>
            <a:lvl1pPr>
              <a:defRPr sz="1600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3404301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451645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_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94418" y="3280613"/>
            <a:ext cx="5020932" cy="993775"/>
          </a:xfrm>
          <a:prstGeom prst="rect">
            <a:avLst/>
          </a:prstGeom>
        </p:spPr>
        <p:txBody>
          <a:bodyPr lIns="0" rIns="0"/>
          <a:lstStyle>
            <a:lvl1pPr>
              <a:defRPr sz="3600">
                <a:solidFill>
                  <a:srgbClr val="E3D88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0" name="NIKHEF_PATROON1.png" descr="NIKHEF_PATROON1.pn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3709" t="15831" r="44950" b="12066"/>
          <a:stretch/>
        </p:blipFill>
        <p:spPr>
          <a:xfrm rot="10800000">
            <a:off x="0" y="505593"/>
            <a:ext cx="3657600" cy="356616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95040" y="2022475"/>
            <a:ext cx="502031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E3D88B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866048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328996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362322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1690424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48000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1860"/>
            <a:ext cx="4191769" cy="337201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8160733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4191769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593363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91201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6133977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4" name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70" y="873934"/>
            <a:ext cx="4044130" cy="369299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lIns="0" rIns="0" anchor="b"/>
          <a:lstStyle>
            <a:lvl1pPr>
              <a:defRPr sz="3375" cap="none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94183405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7868755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8520"/>
            <a:ext cx="4191769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1617403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2168874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3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9229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972219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7412397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7440464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4093756150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149102221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3670025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404433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0" name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43" y="531491"/>
            <a:ext cx="4364024" cy="398511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lIns="0" rIns="0"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2728547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5178964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68879878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708383" y="0"/>
            <a:ext cx="1435618" cy="5143500"/>
            <a:chOff x="20555686" y="0"/>
            <a:chExt cx="3828315" cy="13716001"/>
          </a:xfrm>
        </p:grpSpPr>
        <p:sp>
          <p:nvSpPr>
            <p:cNvPr id="373" name="Driehoek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7440464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2851580926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1940150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8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38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650536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3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39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878956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8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9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831298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3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4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71514775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0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1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1047627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0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0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3573314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0380"/>
            <a:ext cx="3572718" cy="338044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34112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51" y="436086"/>
            <a:ext cx="3919974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lIns="0" rIns="0" anchor="b"/>
          <a:lstStyle>
            <a:lvl1pPr>
              <a:defRPr sz="3375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11421751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5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56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5996908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0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0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3202005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54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57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05539118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23243" y="-7317"/>
            <a:ext cx="9190485" cy="515813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00369490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12247" y="0"/>
            <a:ext cx="9156247" cy="5161686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238125" y="3581243"/>
            <a:ext cx="2300040" cy="1319526"/>
          </a:xfrm>
          <a:prstGeom prst="rect">
            <a:avLst/>
          </a:prstGeom>
        </p:spPr>
        <p:txBody>
          <a:bodyPr anchor="b"/>
          <a:lstStyle>
            <a:lvl1pPr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861827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3348" y="-12520"/>
            <a:ext cx="8438094" cy="5156293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7070725" y="242731"/>
            <a:ext cx="1832273" cy="465803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3689257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3349" y="-23174"/>
            <a:ext cx="9175924" cy="5166947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289303" y="242731"/>
            <a:ext cx="2613695" cy="149826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1923566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2018-Standard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3642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7663" y="957262"/>
            <a:ext cx="8454628" cy="395585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kkurat Std" panose="02000503000000000000" pitchFamily="2" charset="0"/>
              </a:defRPr>
            </a:lvl1pPr>
            <a:lvl2pPr>
              <a:defRPr sz="2000">
                <a:solidFill>
                  <a:schemeClr val="tx1"/>
                </a:solidFill>
                <a:latin typeface="Akkurat Std" panose="02000503000000000000" pitchFamily="2" charset="0"/>
              </a:defRPr>
            </a:lvl2pPr>
            <a:lvl3pPr>
              <a:defRPr sz="1800">
                <a:solidFill>
                  <a:schemeClr val="tx1"/>
                </a:solidFill>
                <a:latin typeface="Akkurat Std" panose="02000503000000000000" pitchFamily="2" charset="0"/>
              </a:defRPr>
            </a:lvl3pPr>
            <a:lvl4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4pPr>
            <a:lvl5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1270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7663" y="957262"/>
            <a:ext cx="8454628" cy="395585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kkurat Std" panose="02000503000000000000" pitchFamily="2" charset="0"/>
              </a:defRPr>
            </a:lvl1pPr>
            <a:lvl2pPr>
              <a:defRPr sz="2000">
                <a:solidFill>
                  <a:schemeClr val="tx1"/>
                </a:solidFill>
                <a:latin typeface="Akkurat Std" panose="02000503000000000000" pitchFamily="2" charset="0"/>
              </a:defRPr>
            </a:lvl2pPr>
            <a:lvl3pPr>
              <a:defRPr sz="1800">
                <a:solidFill>
                  <a:schemeClr val="tx1"/>
                </a:solidFill>
                <a:latin typeface="Akkurat Std" panose="02000503000000000000" pitchFamily="2" charset="0"/>
              </a:defRPr>
            </a:lvl3pPr>
            <a:lvl4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4pPr>
            <a:lvl5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9380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lIns="0" rIns="0"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0202" y="0"/>
            <a:ext cx="4673798" cy="5149623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8019193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ik2018-Standard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95158"/>
            <a:ext cx="9144000" cy="444834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264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95158"/>
            <a:ext cx="9144000" cy="4448342"/>
          </a:xfrm>
          <a:prstGeom prst="rect">
            <a:avLst/>
          </a:prstGeom>
          <a:solidFill>
            <a:srgbClr val="E3D88B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2572084"/>
            <a:ext cx="7950994" cy="1598863"/>
          </a:xfrm>
          <a:prstGeom prst="rect">
            <a:avLst/>
          </a:prstGeom>
          <a:solidFill>
            <a:srgbClr val="6F2575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59632" y="3273828"/>
            <a:ext cx="6691362" cy="58722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32" y="2668191"/>
            <a:ext cx="6400800" cy="495783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  <a:latin typeface="Akkurat Std Bold" panose="02000803000000000000" pitchFamily="2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7087935" y="2572084"/>
            <a:ext cx="1729133" cy="1598863"/>
          </a:xfrm>
          <a:prstGeom prst="triangle">
            <a:avLst/>
          </a:prstGeom>
          <a:solidFill>
            <a:srgbClr val="6F2575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082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09" y="1293854"/>
            <a:ext cx="6220749" cy="3373223"/>
          </a:xfrm>
          <a:prstGeom prst="rect">
            <a:avLst/>
          </a:prstGeom>
        </p:spPr>
      </p:pic>
      <p:sp>
        <p:nvSpPr>
          <p:cNvPr id="5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-27822" y="-16147"/>
            <a:ext cx="9171822" cy="659246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ianummer"/>
          <p:cNvSpPr txBox="1">
            <a:spLocks/>
          </p:cNvSpPr>
          <p:nvPr userDrawn="1"/>
        </p:nvSpPr>
        <p:spPr>
          <a:xfrm>
            <a:off x="8801243" y="4913264"/>
            <a:ext cx="256081" cy="227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  <a:lvl2pPr marL="0" marR="0" indent="228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GB" sz="1125" smtClean="0"/>
              <a:pPr/>
              <a:t>‹#›</a:t>
            </a:fld>
            <a:endParaRPr lang="en-GB" sz="1125"/>
          </a:p>
        </p:txBody>
      </p:sp>
      <p:sp>
        <p:nvSpPr>
          <p:cNvPr id="9" name="Physics Data Processing…"/>
          <p:cNvSpPr txBox="1">
            <a:spLocks noGrp="1"/>
          </p:cNvSpPr>
          <p:nvPr>
            <p:ph type="title" hasCustomPrompt="1"/>
          </p:nvPr>
        </p:nvSpPr>
        <p:spPr>
          <a:xfrm>
            <a:off x="-800" y="89583"/>
            <a:ext cx="9145600" cy="13970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algn="ctr">
              <a:defRPr sz="2700">
                <a:latin typeface="Akkurat Std"/>
                <a:ea typeface="Akkurat Std"/>
                <a:cs typeface="Akkurat Std"/>
                <a:sym typeface="Akkurat Std"/>
              </a:defRPr>
            </a:lvl2pPr>
          </a:lstStyle>
          <a:p>
            <a:r>
              <a:rPr lang="en-US" dirty="0" smtClean="0">
                <a:solidFill>
                  <a:schemeClr val="bg1"/>
                </a:solidFill>
              </a:rPr>
              <a:t>Main Title</a:t>
            </a:r>
            <a:endParaRPr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/>
              <a:t>Subtitle text</a:t>
            </a:r>
            <a:endParaRPr dirty="0"/>
          </a:p>
        </p:txBody>
      </p:sp>
      <p:sp>
        <p:nvSpPr>
          <p:cNvPr id="11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2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79950" y="3281869"/>
            <a:ext cx="4180852" cy="923697"/>
          </a:xfrm>
          <a:prstGeom prst="rect">
            <a:avLst/>
          </a:prstGeom>
        </p:spPr>
        <p:txBody>
          <a:bodyPr lIns="0" rIns="0"/>
          <a:lstStyle>
            <a:lvl1pPr marL="15240" indent="0" algn="r">
              <a:buNone/>
              <a:defRPr sz="1800">
                <a:solidFill>
                  <a:schemeClr val="bg1"/>
                </a:solidFill>
                <a:latin typeface="Akkurat Std" panose="02000503000000000000" pitchFamily="2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0" name="Rechthoek"/>
          <p:cNvSpPr/>
          <p:nvPr userDrawn="1"/>
        </p:nvSpPr>
        <p:spPr>
          <a:xfrm>
            <a:off x="-824" y="4674995"/>
            <a:ext cx="9144824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7" name="2011-2016…"/>
          <p:cNvSpPr txBox="1"/>
          <p:nvPr userDrawn="1"/>
        </p:nvSpPr>
        <p:spPr>
          <a:xfrm>
            <a:off x="7543867" y="4551606"/>
            <a:ext cx="1317668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600" cap="none" baseline="0" dirty="0" smtClean="0">
                <a:solidFill>
                  <a:srgbClr val="E3D88A"/>
                </a:solidFill>
              </a:rPr>
              <a:t>David </a:t>
            </a:r>
            <a:r>
              <a:rPr lang="en-US" sz="1600" cap="none" baseline="0" dirty="0" err="1" smtClean="0">
                <a:solidFill>
                  <a:srgbClr val="E3D88A"/>
                </a:solidFill>
              </a:rPr>
              <a:t>Groep</a:t>
            </a:r>
            <a:endParaRPr lang="en-US" sz="1600" cap="none" baseline="0" dirty="0" smtClean="0">
              <a:solidFill>
                <a:srgbClr val="E3D88A"/>
              </a:solidFill>
            </a:endParaRPr>
          </a:p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200" cap="none" baseline="0" dirty="0" smtClean="0">
                <a:solidFill>
                  <a:srgbClr val="6F2575"/>
                </a:solidFill>
              </a:rPr>
              <a:t>davidg@nikhef.nl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35" y="4473814"/>
            <a:ext cx="1186455" cy="461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17" y="4390909"/>
            <a:ext cx="3017492" cy="6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517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09" y="1293854"/>
            <a:ext cx="6220749" cy="3373223"/>
          </a:xfrm>
          <a:prstGeom prst="rect">
            <a:avLst/>
          </a:prstGeom>
        </p:spPr>
      </p:pic>
      <p:sp>
        <p:nvSpPr>
          <p:cNvPr id="5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-27822" y="-16147"/>
            <a:ext cx="9171822" cy="659246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ianummer"/>
          <p:cNvSpPr txBox="1">
            <a:spLocks/>
          </p:cNvSpPr>
          <p:nvPr userDrawn="1"/>
        </p:nvSpPr>
        <p:spPr>
          <a:xfrm>
            <a:off x="8801243" y="4913264"/>
            <a:ext cx="256081" cy="227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  <a:lvl2pPr marL="0" marR="0" indent="228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GB" sz="1125" smtClean="0"/>
              <a:pPr/>
              <a:t>‹#›</a:t>
            </a:fld>
            <a:endParaRPr lang="en-GB" sz="1125"/>
          </a:p>
        </p:txBody>
      </p:sp>
      <p:sp>
        <p:nvSpPr>
          <p:cNvPr id="9" name="Physics Data Processing…"/>
          <p:cNvSpPr txBox="1">
            <a:spLocks noGrp="1"/>
          </p:cNvSpPr>
          <p:nvPr>
            <p:ph type="title" hasCustomPrompt="1"/>
          </p:nvPr>
        </p:nvSpPr>
        <p:spPr>
          <a:xfrm>
            <a:off x="-800" y="89583"/>
            <a:ext cx="9145600" cy="13970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algn="ctr">
              <a:defRPr sz="2700">
                <a:latin typeface="Akkurat Std"/>
                <a:ea typeface="Akkurat Std"/>
                <a:cs typeface="Akkurat Std"/>
                <a:sym typeface="Akkurat Std"/>
              </a:defRPr>
            </a:lvl2pPr>
          </a:lstStyle>
          <a:p>
            <a:r>
              <a:rPr lang="en-US" dirty="0" smtClean="0">
                <a:solidFill>
                  <a:schemeClr val="bg1"/>
                </a:solidFill>
              </a:rPr>
              <a:t>Main Title</a:t>
            </a:r>
            <a:endParaRPr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/>
              <a:t>Subtitle text</a:t>
            </a:r>
            <a:endParaRPr dirty="0"/>
          </a:p>
        </p:txBody>
      </p:sp>
      <p:sp>
        <p:nvSpPr>
          <p:cNvPr id="11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2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79950" y="3281869"/>
            <a:ext cx="4180852" cy="923697"/>
          </a:xfrm>
          <a:prstGeom prst="rect">
            <a:avLst/>
          </a:prstGeom>
        </p:spPr>
        <p:txBody>
          <a:bodyPr lIns="0" rIns="0"/>
          <a:lstStyle>
            <a:lvl1pPr marL="15240" indent="0" algn="r">
              <a:buNone/>
              <a:defRPr sz="1800">
                <a:solidFill>
                  <a:schemeClr val="bg1"/>
                </a:solidFill>
                <a:latin typeface="Akkurat Std" panose="02000503000000000000" pitchFamily="2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0" name="Rechthoek"/>
          <p:cNvSpPr/>
          <p:nvPr userDrawn="1"/>
        </p:nvSpPr>
        <p:spPr>
          <a:xfrm>
            <a:off x="-824" y="4674995"/>
            <a:ext cx="9144824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7" name="2011-2016…"/>
          <p:cNvSpPr txBox="1"/>
          <p:nvPr userDrawn="1"/>
        </p:nvSpPr>
        <p:spPr>
          <a:xfrm>
            <a:off x="7543867" y="4551606"/>
            <a:ext cx="1317668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600" cap="none" baseline="0" dirty="0" smtClean="0">
                <a:solidFill>
                  <a:srgbClr val="E3D88A"/>
                </a:solidFill>
              </a:rPr>
              <a:t>David </a:t>
            </a:r>
            <a:r>
              <a:rPr lang="en-US" sz="1600" cap="none" baseline="0" dirty="0" err="1" smtClean="0">
                <a:solidFill>
                  <a:srgbClr val="E3D88A"/>
                </a:solidFill>
              </a:rPr>
              <a:t>Groep</a:t>
            </a:r>
            <a:endParaRPr lang="en-US" sz="1600" cap="none" baseline="0" dirty="0" smtClean="0">
              <a:solidFill>
                <a:srgbClr val="E3D88A"/>
              </a:solidFill>
            </a:endParaRPr>
          </a:p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200" cap="none" baseline="0" dirty="0" smtClean="0">
                <a:solidFill>
                  <a:srgbClr val="6F2575"/>
                </a:solidFill>
              </a:rPr>
              <a:t>davidg@nikhef.nl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35" y="4473814"/>
            <a:ext cx="1186455" cy="4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462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99440"/>
            <a:ext cx="7029450" cy="742932"/>
          </a:xfrm>
          <a:prstGeom prst="rect">
            <a:avLst/>
          </a:prstGeom>
        </p:spPr>
        <p:txBody>
          <a:bodyPr lIns="0" rIns="0"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6" y="4487082"/>
            <a:ext cx="2428073" cy="504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91420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99440"/>
            <a:ext cx="7029450" cy="742932"/>
          </a:xfrm>
          <a:prstGeom prst="rect">
            <a:avLst/>
          </a:prstGeom>
        </p:spPr>
        <p:txBody>
          <a:bodyPr lIns="0" rIns="0"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27587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EC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68960"/>
            <a:ext cx="7029450" cy="773412"/>
          </a:xfrm>
          <a:prstGeom prst="rect">
            <a:avLst/>
          </a:prstGeom>
        </p:spPr>
        <p:txBody>
          <a:bodyPr lIns="0" rIns="0"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6" y="4487082"/>
            <a:ext cx="2428073" cy="504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" y="45688"/>
            <a:ext cx="552054" cy="375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59206" y="-8110"/>
            <a:ext cx="33554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This work has also been co-supported by projects that have received funding from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the European Union’s Horizon research and innovation programmes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under Grant Agreement No. 856726  (GN4-3), 101100680 (GN5-1),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101017536 (EOSC Future), 777536 (EOSC-hub), and 730941 (AARC2).</a:t>
            </a:r>
            <a:endParaRPr lang="en-GB" sz="650" cap="none" dirty="0">
              <a:solidFill>
                <a:srgbClr val="E3D8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90727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EC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68960"/>
            <a:ext cx="7029450" cy="773412"/>
          </a:xfrm>
          <a:prstGeom prst="rect">
            <a:avLst/>
          </a:prstGeom>
        </p:spPr>
        <p:txBody>
          <a:bodyPr lIns="0" rIns="0"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59206" y="-8110"/>
            <a:ext cx="33554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This work has also been co-supported by projects that have received funding from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the European Union’s Horizon research and innovation programmes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under Grant Agreement No. 856726  (GN4-3), 101100680 (GN5-1),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101017536 (EOSC Future), 777536 (EOSC-hub), and 730941 (AARC2).</a:t>
            </a:r>
            <a:endParaRPr lang="en-GB" sz="650" cap="none" dirty="0">
              <a:solidFill>
                <a:srgbClr val="E3D88B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" y="45688"/>
            <a:ext cx="552054" cy="375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36193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RD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91" y="1095615"/>
            <a:ext cx="6135650" cy="3613544"/>
          </a:xfrm>
          <a:prstGeom prst="rect">
            <a:avLst/>
          </a:prstGeom>
        </p:spPr>
      </p:pic>
      <p:sp>
        <p:nvSpPr>
          <p:cNvPr id="6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0" y="-14108"/>
            <a:ext cx="9146966" cy="657208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9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348597"/>
            <a:ext cx="7029450" cy="993775"/>
          </a:xfrm>
          <a:prstGeom prst="rect">
            <a:avLst/>
          </a:prstGeom>
        </p:spPr>
        <p:txBody>
          <a:bodyPr lIns="0" rIns="0"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31" y="3964856"/>
            <a:ext cx="1834422" cy="718988"/>
          </a:xfrm>
          <a:prstGeom prst="rect">
            <a:avLst/>
          </a:prstGeom>
        </p:spPr>
      </p:pic>
      <p:sp>
        <p:nvSpPr>
          <p:cNvPr id="10" name="Rechthoek"/>
          <p:cNvSpPr/>
          <p:nvPr userDrawn="1"/>
        </p:nvSpPr>
        <p:spPr>
          <a:xfrm>
            <a:off x="1130" y="4667250"/>
            <a:ext cx="9147791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064467" y="3720459"/>
            <a:ext cx="3936975" cy="1105431"/>
            <a:chOff x="13257342" y="9941877"/>
            <a:chExt cx="10498600" cy="2947816"/>
          </a:xfrm>
        </p:grpSpPr>
        <p:sp>
          <p:nvSpPr>
            <p:cNvPr id="12" name="2011-2016…"/>
            <p:cNvSpPr txBox="1"/>
            <p:nvPr/>
          </p:nvSpPr>
          <p:spPr>
            <a:xfrm>
              <a:off x="13257342" y="9941877"/>
              <a:ext cx="10498600" cy="2947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/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800" cap="none" baseline="0" dirty="0" smtClean="0">
                  <a:solidFill>
                    <a:schemeClr val="bg1"/>
                  </a:solidFill>
                </a:rPr>
                <a:t>David </a:t>
              </a:r>
              <a:r>
                <a:rPr lang="en-US" sz="1800" cap="none" baseline="0" dirty="0" err="1" smtClean="0">
                  <a:solidFill>
                    <a:schemeClr val="bg1"/>
                  </a:solidFill>
                </a:rPr>
                <a:t>Groep</a:t>
              </a:r>
              <a:endParaRPr lang="en-US" sz="1800" cap="none" baseline="0" dirty="0" smtClean="0">
                <a:solidFill>
                  <a:schemeClr val="bg1"/>
                </a:solidFill>
              </a:endParaRP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 smtClean="0">
                  <a:solidFill>
                    <a:srgbClr val="6F2575"/>
                  </a:solidFill>
                </a:rPr>
                <a:t>davidg@nikhef.nl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GB" sz="1300" cap="none" baseline="0" dirty="0">
                  <a:solidFill>
                    <a:srgbClr val="6F2575"/>
                  </a:solidFill>
                </a:rPr>
                <a:t>https://www.nikhef.nl/~davidg/presentations</a:t>
              </a:r>
              <a:r>
                <a:rPr lang="en-GB" sz="1300" cap="none" baseline="0" dirty="0" smtClean="0">
                  <a:solidFill>
                    <a:srgbClr val="6F2575"/>
                  </a:solidFill>
                </a:rPr>
                <a:t>/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>
                  <a:solidFill>
                    <a:srgbClr val="6F2575"/>
                  </a:solidFill>
                </a:rPr>
                <a:t>https://orcid.org/0000-0003-1026-6606</a:t>
              </a:r>
              <a:endParaRPr sz="1300" cap="none" baseline="0" dirty="0">
                <a:solidFill>
                  <a:srgbClr val="6F2575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8979" y="12028322"/>
              <a:ext cx="529432" cy="52943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52" y="3957111"/>
            <a:ext cx="1834422" cy="7189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71480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SURF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348597"/>
            <a:ext cx="7029450" cy="993775"/>
          </a:xfrm>
          <a:prstGeom prst="rect">
            <a:avLst/>
          </a:prstGeom>
        </p:spPr>
        <p:txBody>
          <a:bodyPr lIns="0" rIns="0"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930" y="4177514"/>
            <a:ext cx="1259675" cy="493720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 userDrawn="1"/>
        </p:nvSpPr>
        <p:spPr>
          <a:xfrm>
            <a:off x="-1" y="4759692"/>
            <a:ext cx="8097011" cy="272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 anchorCtr="0"/>
          <a:lstStyle>
            <a:lvl1pPr marL="21675" marR="21675" indent="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Akkurat Std" panose="02000503000000000000" pitchFamily="2" charset="0"/>
                <a:cs typeface="Akkurat Std" panose="02000503000000000000" pitchFamily="2" charset="0"/>
                <a:sym typeface="Akkurat Std Mono"/>
              </a:defRPr>
            </a:lvl1pPr>
            <a:lvl2pPr marL="21675" marR="21675" indent="8572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2pPr>
            <a:lvl3pPr marL="21675" marR="21675" indent="17145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3pPr>
            <a:lvl4pPr marL="21675" marR="21675" indent="25717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4pPr>
            <a:lvl5pPr marL="21675" marR="21675" indent="34290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5pPr>
            <a:lvl6pPr marL="21675" marR="21675" indent="42862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6pPr>
            <a:lvl7pPr marL="21675" marR="21675" indent="51435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7pPr>
            <a:lvl8pPr marL="21675" marR="21675" indent="60007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8pPr>
            <a:lvl9pPr marL="21675" marR="21675" indent="68580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9pPr>
          </a:lstStyle>
          <a:p>
            <a:pPr marL="21675" marR="21675" lvl="0" indent="0" algn="ctr" defTabSz="485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E3D88B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sym typeface="Akkurat Std Mono"/>
              </a:rPr>
              <a:t>this work co-funded by and contributing to the Dutch National e-Infrastructure coordinated by SURF</a:t>
            </a: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rgbClr val="E3D88B"/>
              </a:solidFill>
              <a:effectLst/>
              <a:uLnTx/>
              <a:uFill>
                <a:solidFill>
                  <a:srgbClr val="000000"/>
                </a:solidFill>
              </a:uFill>
              <a:latin typeface="Akkurat Std" panose="02000503000000000000" pitchFamily="2" charset="0"/>
              <a:sym typeface="Akkurat Std Mono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83" y="4215439"/>
            <a:ext cx="1010653" cy="515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56" y="4017975"/>
            <a:ext cx="622642" cy="7766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0985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63"/>
            </a:lvl1pPr>
            <a:lvl2pPr marL="119063" indent="0">
              <a:buFont typeface="Arial" panose="020B0604020202020204" pitchFamily="34" charset="0"/>
              <a:buNone/>
              <a:defRPr/>
            </a:lvl2pPr>
            <a:lvl3pPr marL="288925" indent="0">
              <a:buFont typeface="Arial" panose="020B0604020202020204" pitchFamily="34" charset="0"/>
              <a:buNone/>
              <a:defRPr/>
            </a:lvl3pPr>
            <a:lvl4pPr marL="401638" indent="0">
              <a:buFont typeface="Arial" panose="020B0604020202020204" pitchFamily="34" charset="0"/>
              <a:buNone/>
              <a:defRPr/>
            </a:lvl4pPr>
            <a:lvl5pPr marL="515938" indent="0">
              <a:buFont typeface="Arial" panose="020B0604020202020204" pitchFamily="34" charset="0"/>
              <a:buNone/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74920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[A2]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975334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280613"/>
            <a:ext cx="5772150" cy="993775"/>
          </a:xfrm>
          <a:prstGeom prst="rect">
            <a:avLst/>
          </a:prstGeom>
        </p:spPr>
        <p:txBody>
          <a:bodyPr lIns="0" rIns="0"/>
          <a:lstStyle>
            <a:lvl1pPr>
              <a:defRPr sz="3600">
                <a:solidFill>
                  <a:srgbClr val="6F25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7" r="-3946"/>
          <a:stretch/>
        </p:blipFill>
        <p:spPr>
          <a:xfrm>
            <a:off x="0" y="187608"/>
            <a:ext cx="2743200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3200" y="2022475"/>
            <a:ext cx="577215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6F2575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31834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63">
                <a:solidFill>
                  <a:srgbClr val="E3D88B"/>
                </a:solidFill>
              </a:defRPr>
            </a:lvl1pPr>
            <a:lvl2pPr marL="119063" indent="0">
              <a:buFont typeface="Arial" panose="020B0604020202020204" pitchFamily="34" charset="0"/>
              <a:buNone/>
              <a:defRPr/>
            </a:lvl2pPr>
            <a:lvl3pPr marL="288925" indent="0">
              <a:buFont typeface="Arial" panose="020B0604020202020204" pitchFamily="34" charset="0"/>
              <a:buNone/>
              <a:defRPr/>
            </a:lvl3pPr>
            <a:lvl4pPr marL="401638" indent="0">
              <a:buFont typeface="Arial" panose="020B0604020202020204" pitchFamily="34" charset="0"/>
              <a:buNone/>
              <a:defRPr/>
            </a:lvl4pPr>
            <a:lvl5pPr marL="515938" indent="0">
              <a:buFont typeface="Arial" panose="020B0604020202020204" pitchFamily="34" charset="0"/>
              <a:buNone/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596499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56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55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125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48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4133850" cy="4098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317481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8613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  <p:sldLayoutId id="2147483768" r:id="rId27"/>
    <p:sldLayoutId id="2147483769" r:id="rId28"/>
    <p:sldLayoutId id="2147483770" r:id="rId29"/>
    <p:sldLayoutId id="2147483771" r:id="rId30"/>
    <p:sldLayoutId id="2147483772" r:id="rId31"/>
    <p:sldLayoutId id="2147483773" r:id="rId32"/>
    <p:sldLayoutId id="2147483774" r:id="rId33"/>
    <p:sldLayoutId id="2147483775" r:id="rId34"/>
    <p:sldLayoutId id="2147483776" r:id="rId35"/>
    <p:sldLayoutId id="2147483777" r:id="rId36"/>
    <p:sldLayoutId id="2147483778" r:id="rId37"/>
    <p:sldLayoutId id="2147483779" r:id="rId38"/>
    <p:sldLayoutId id="2147483780" r:id="rId39"/>
    <p:sldLayoutId id="2147483781" r:id="rId40"/>
    <p:sldLayoutId id="2147483782" r:id="rId41"/>
    <p:sldLayoutId id="2147483783" r:id="rId42"/>
    <p:sldLayoutId id="2147483784" r:id="rId43"/>
    <p:sldLayoutId id="2147483785" r:id="rId44"/>
    <p:sldLayoutId id="2147483786" r:id="rId45"/>
    <p:sldLayoutId id="2147483787" r:id="rId46"/>
  </p:sldLayoutIdLst>
  <p:transition spd="med"/>
  <p:hf hdr="0" ftr="0" dt="0"/>
  <p:txStyles>
    <p:title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75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8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"/>
          <p:cNvSpPr/>
          <p:nvPr/>
        </p:nvSpPr>
        <p:spPr>
          <a:xfrm>
            <a:off x="0" y="-6565"/>
            <a:ext cx="9152122" cy="704612"/>
          </a:xfrm>
          <a:prstGeom prst="rect">
            <a:avLst/>
          </a:prstGeom>
          <a:solidFill>
            <a:srgbClr val="6F257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756160" y="4913264"/>
            <a:ext cx="346248" cy="317394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algn="ctr" defTabSz="309563">
              <a:defRPr sz="1125" b="0" i="0"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896894" y="54568"/>
            <a:ext cx="7159227" cy="582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 anchorCtr="0"/>
          <a:lstStyle/>
          <a:p>
            <a:r>
              <a:rPr dirty="0"/>
              <a:t>Title Text</a:t>
            </a:r>
          </a:p>
        </p:txBody>
      </p:sp>
      <p:sp>
        <p:nvSpPr>
          <p:cNvPr id="14" name="Tekstvak 13"/>
          <p:cNvSpPr txBox="1"/>
          <p:nvPr userDrawn="1"/>
        </p:nvSpPr>
        <p:spPr>
          <a:xfrm>
            <a:off x="160522" y="4838753"/>
            <a:ext cx="2921000" cy="237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1714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43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kkurat Std" charset="0"/>
                <a:ea typeface="Helvetica Neue"/>
                <a:cs typeface="Helvetica Neue"/>
                <a:sym typeface="Helvetica Neue"/>
              </a:rPr>
              <a:t>Event</a:t>
            </a:r>
            <a:endParaRPr kumimoji="0" lang="nl-NL" sz="1043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kkurat Std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Freeform 6"/>
          <p:cNvSpPr/>
          <p:nvPr userDrawn="1"/>
        </p:nvSpPr>
        <p:spPr>
          <a:xfrm>
            <a:off x="-3969" y="-7386"/>
            <a:ext cx="1647693" cy="706226"/>
          </a:xfrm>
          <a:custGeom>
            <a:avLst/>
            <a:gdLst>
              <a:gd name="connsiteX0" fmla="*/ 4143983 w 4202349"/>
              <a:gd name="connsiteY0" fmla="*/ 0 h 1926077"/>
              <a:gd name="connsiteX1" fmla="*/ 3171217 w 4202349"/>
              <a:gd name="connsiteY1" fmla="*/ 1926077 h 1926077"/>
              <a:gd name="connsiteX2" fmla="*/ 0 w 4202349"/>
              <a:gd name="connsiteY2" fmla="*/ 1926077 h 1926077"/>
              <a:gd name="connsiteX3" fmla="*/ 0 w 4202349"/>
              <a:gd name="connsiteY3" fmla="*/ 19456 h 1926077"/>
              <a:gd name="connsiteX4" fmla="*/ 4202349 w 4202349"/>
              <a:gd name="connsiteY4" fmla="*/ 19456 h 1926077"/>
              <a:gd name="connsiteX5" fmla="*/ 4202349 w 4202349"/>
              <a:gd name="connsiteY5" fmla="*/ 58366 h 1926077"/>
              <a:gd name="connsiteX0" fmla="*/ 4143983 w 4202349"/>
              <a:gd name="connsiteY0" fmla="*/ 0 h 1926077"/>
              <a:gd name="connsiteX1" fmla="*/ 3171217 w 4202349"/>
              <a:gd name="connsiteY1" fmla="*/ 1926077 h 1926077"/>
              <a:gd name="connsiteX2" fmla="*/ 0 w 4202349"/>
              <a:gd name="connsiteY2" fmla="*/ 1926077 h 1926077"/>
              <a:gd name="connsiteX3" fmla="*/ 0 w 4202349"/>
              <a:gd name="connsiteY3" fmla="*/ 19456 h 1926077"/>
              <a:gd name="connsiteX4" fmla="*/ 4202349 w 4202349"/>
              <a:gd name="connsiteY4" fmla="*/ 1945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0 w 4143983"/>
              <a:gd name="connsiteY3" fmla="*/ 1945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14408 w 4143983"/>
              <a:gd name="connsiteY3" fmla="*/ 40285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489874 w 4143983"/>
              <a:gd name="connsiteY3" fmla="*/ 53498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0 w 4143983"/>
              <a:gd name="connsiteY3" fmla="*/ 19456 h 1926077"/>
              <a:gd name="connsiteX0" fmla="*/ 4147985 w 4147985"/>
              <a:gd name="connsiteY0" fmla="*/ 2242 h 1928319"/>
              <a:gd name="connsiteX1" fmla="*/ 3175219 w 4147985"/>
              <a:gd name="connsiteY1" fmla="*/ 1928319 h 1928319"/>
              <a:gd name="connsiteX2" fmla="*/ 4002 w 4147985"/>
              <a:gd name="connsiteY2" fmla="*/ 1928319 h 1928319"/>
              <a:gd name="connsiteX3" fmla="*/ 0 w 4147985"/>
              <a:gd name="connsiteY3" fmla="*/ 0 h 1928319"/>
              <a:gd name="connsiteX0" fmla="*/ 4153988 w 4153988"/>
              <a:gd name="connsiteY0" fmla="*/ 2242 h 1930489"/>
              <a:gd name="connsiteX1" fmla="*/ 3181222 w 4153988"/>
              <a:gd name="connsiteY1" fmla="*/ 1928319 h 1930489"/>
              <a:gd name="connsiteX2" fmla="*/ 0 w 4153988"/>
              <a:gd name="connsiteY2" fmla="*/ 1930489 h 1930489"/>
              <a:gd name="connsiteX3" fmla="*/ 6003 w 4153988"/>
              <a:gd name="connsiteY3" fmla="*/ 0 h 193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3988" h="1930489">
                <a:moveTo>
                  <a:pt x="4153988" y="2242"/>
                </a:moveTo>
                <a:lnTo>
                  <a:pt x="3181222" y="1928319"/>
                </a:lnTo>
                <a:lnTo>
                  <a:pt x="0" y="1930489"/>
                </a:lnTo>
                <a:lnTo>
                  <a:pt x="6003" y="0"/>
                </a:lnTo>
              </a:path>
            </a:pathLst>
          </a:custGeom>
          <a:solidFill>
            <a:srgbClr val="E3D88A"/>
          </a:solidFill>
          <a:ln>
            <a:noFill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34290" tIns="17145" rIns="34290" bIns="17145" numCol="1" spcCol="38100" rtlCol="0" anchor="t">
            <a:noAutofit/>
          </a:bodyPr>
          <a:lstStyle/>
          <a:p>
            <a: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67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34" y="127607"/>
            <a:ext cx="1131580" cy="44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2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22" r:id="rId3"/>
    <p:sldLayoutId id="2147483723" r:id="rId4"/>
    <p:sldLayoutId id="2147483720" r:id="rId5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marL="21675" marR="21675" indent="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bg1"/>
          </a:solidFill>
          <a:uFill>
            <a:solidFill>
              <a:srgbClr val="000000"/>
            </a:solidFill>
          </a:uFill>
          <a:latin typeface="Akkurat Std" panose="02000503000000000000" pitchFamily="2" charset="0"/>
          <a:ea typeface="Akkurat Std" panose="02000503000000000000" pitchFamily="2" charset="0"/>
          <a:cs typeface="Akkurat Std" panose="02000503000000000000" pitchFamily="2" charset="0"/>
          <a:sym typeface="Akkurat Std Mono"/>
        </a:defRPr>
      </a:lvl1pPr>
      <a:lvl2pPr marL="21675" marR="21675" indent="857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2pPr>
      <a:lvl3pPr marL="21675" marR="21675" indent="1714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3pPr>
      <a:lvl4pPr marL="21675" marR="21675" indent="2571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4pPr>
      <a:lvl5pPr marL="21675" marR="21675" indent="3429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5pPr>
      <a:lvl6pPr marL="21675" marR="21675" indent="4286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6pPr>
      <a:lvl7pPr marL="21675" marR="21675" indent="5143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7pPr>
      <a:lvl8pPr marL="21675" marR="21675" indent="6000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8pPr>
      <a:lvl9pPr marL="21675" marR="21675" indent="6858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9pPr>
    </p:titleStyle>
    <p:bodyStyle>
      <a:lvl1pPr marL="235192" marR="21675" indent="-21995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1pPr>
      <a:lvl2pPr marL="391547" marR="21675" indent="-204857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2pPr>
      <a:lvl3pPr marL="557144" marR="21675" indent="-199004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3pPr>
      <a:lvl4pPr marL="76176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4pPr>
      <a:lvl5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5pPr>
      <a:lvl6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6pPr>
      <a:lvl7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7pPr>
      <a:lvl8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8pPr>
      <a:lvl9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9pPr>
    </p:bodyStyle>
    <p:otherStyle>
      <a:lvl1pPr marL="0" marR="0" indent="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1pPr>
      <a:lvl2pPr marL="0" marR="0" indent="857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2pPr>
      <a:lvl3pPr marL="0" marR="0" indent="1714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3pPr>
      <a:lvl4pPr marL="0" marR="0" indent="2571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4pPr>
      <a:lvl5pPr marL="0" marR="0" indent="3429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5pPr>
      <a:lvl6pPr marL="0" marR="0" indent="4286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6pPr>
      <a:lvl7pPr marL="0" marR="0" indent="5143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7pPr>
      <a:lvl8pPr marL="0" marR="0" indent="6000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8pPr>
      <a:lvl9pPr marL="0" marR="0" indent="6858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 userDrawn="1"/>
        </p:nvSpPr>
        <p:spPr>
          <a:xfrm>
            <a:off x="160522" y="4838753"/>
            <a:ext cx="2921000" cy="237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lvl="0" indent="0" algn="l" defTabSz="1714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3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 charset="0"/>
                <a:ea typeface="Helvetica Neue"/>
                <a:cs typeface="Helvetica Neue"/>
                <a:sym typeface="Helvetica Neue"/>
              </a:rPr>
              <a:t>Event</a:t>
            </a:r>
            <a:endParaRPr kumimoji="0" lang="nl-NL" sz="104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kurat Std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3791" y="1226905"/>
            <a:ext cx="6429375" cy="3448050"/>
          </a:xfrm>
          <a:prstGeom prst="rect">
            <a:avLst/>
          </a:prstGeom>
        </p:spPr>
      </p:pic>
      <p:sp>
        <p:nvSpPr>
          <p:cNvPr id="11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2" name="Rechthoek"/>
          <p:cNvSpPr/>
          <p:nvPr userDrawn="1"/>
        </p:nvSpPr>
        <p:spPr>
          <a:xfrm>
            <a:off x="0" y="-14108"/>
            <a:ext cx="9146966" cy="657208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3" name="Rechthoek"/>
          <p:cNvSpPr/>
          <p:nvPr userDrawn="1"/>
        </p:nvSpPr>
        <p:spPr>
          <a:xfrm>
            <a:off x="-3791" y="4674995"/>
            <a:ext cx="9147791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5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6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5059546" y="3728204"/>
            <a:ext cx="3936975" cy="1105431"/>
            <a:chOff x="13257342" y="9941877"/>
            <a:chExt cx="10498600" cy="2947816"/>
          </a:xfrm>
        </p:grpSpPr>
        <p:sp>
          <p:nvSpPr>
            <p:cNvPr id="18" name="2011-2016…"/>
            <p:cNvSpPr txBox="1"/>
            <p:nvPr/>
          </p:nvSpPr>
          <p:spPr>
            <a:xfrm>
              <a:off x="13257342" y="9941877"/>
              <a:ext cx="10498600" cy="2947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/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kkurat Std"/>
                </a:rPr>
                <a:t>Groep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/>
                <a:sym typeface="Akkurat Std"/>
              </a:endParaRP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davidg@nikhef.nl</a:t>
              </a: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GB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https://www.nikhef.nl/~</a:t>
              </a:r>
              <a:r>
                <a:rPr kumimoji="0" lang="en-GB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davidg/presentations/</a:t>
              </a: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https://orcid.org/0000-0003-1026-6606</a:t>
              </a:r>
              <a:endPara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Akkurat Std"/>
                <a:sym typeface="Akkurat Std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9550" y="12056840"/>
              <a:ext cx="529432" cy="529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721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89" r:id="rId2"/>
    <p:sldLayoutId id="2147483727" r:id="rId3"/>
    <p:sldLayoutId id="2147483788" r:id="rId4"/>
    <p:sldLayoutId id="2147483739" r:id="rId5"/>
    <p:sldLayoutId id="2147483790" r:id="rId6"/>
    <p:sldLayoutId id="2147483729" r:id="rId7"/>
    <p:sldLayoutId id="2147483728" r:id="rId8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marL="21675" marR="21675" indent="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bg1"/>
          </a:solidFill>
          <a:uFill>
            <a:solidFill>
              <a:srgbClr val="000000"/>
            </a:solidFill>
          </a:uFill>
          <a:latin typeface="Akkurat Std" panose="02000503000000000000" pitchFamily="2" charset="0"/>
          <a:ea typeface="Akkurat Std" panose="02000503000000000000" pitchFamily="2" charset="0"/>
          <a:cs typeface="Akkurat Std" panose="02000503000000000000" pitchFamily="2" charset="0"/>
          <a:sym typeface="Akkurat Std Mono"/>
        </a:defRPr>
      </a:lvl1pPr>
      <a:lvl2pPr marL="21675" marR="21675" indent="857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2pPr>
      <a:lvl3pPr marL="21675" marR="21675" indent="1714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3pPr>
      <a:lvl4pPr marL="21675" marR="21675" indent="2571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4pPr>
      <a:lvl5pPr marL="21675" marR="21675" indent="3429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5pPr>
      <a:lvl6pPr marL="21675" marR="21675" indent="4286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6pPr>
      <a:lvl7pPr marL="21675" marR="21675" indent="5143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7pPr>
      <a:lvl8pPr marL="21675" marR="21675" indent="6000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8pPr>
      <a:lvl9pPr marL="21675" marR="21675" indent="6858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9pPr>
    </p:titleStyle>
    <p:bodyStyle>
      <a:lvl1pPr marL="235192" marR="21675" indent="-21995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1pPr>
      <a:lvl2pPr marL="391547" marR="21675" indent="-204857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2pPr>
      <a:lvl3pPr marL="557144" marR="21675" indent="-199004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3pPr>
      <a:lvl4pPr marL="76176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4pPr>
      <a:lvl5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5pPr>
      <a:lvl6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6pPr>
      <a:lvl7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7pPr>
      <a:lvl8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8pPr>
      <a:lvl9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9pPr>
    </p:bodyStyle>
    <p:otherStyle>
      <a:lvl1pPr marL="0" marR="0" indent="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1pPr>
      <a:lvl2pPr marL="0" marR="0" indent="857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2pPr>
      <a:lvl3pPr marL="0" marR="0" indent="1714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3pPr>
      <a:lvl4pPr marL="0" marR="0" indent="2571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4pPr>
      <a:lvl5pPr marL="0" marR="0" indent="3429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5pPr>
      <a:lvl6pPr marL="0" marR="0" indent="4286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6pPr>
      <a:lvl7pPr marL="0" marR="0" indent="5143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7pPr>
      <a:lvl8pPr marL="0" marR="0" indent="6000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8pPr>
      <a:lvl9pPr marL="0" marR="0" indent="6858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png"/><Relationship Id="rId18" Type="http://schemas.openxmlformats.org/officeDocument/2006/relationships/image" Target="../media/image42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6.png"/><Relationship Id="rId17" Type="http://schemas.openxmlformats.org/officeDocument/2006/relationships/image" Target="../media/image41.jpeg"/><Relationship Id="rId2" Type="http://schemas.openxmlformats.org/officeDocument/2006/relationships/image" Target="../media/image31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5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9.png"/><Relationship Id="rId10" Type="http://schemas.openxmlformats.org/officeDocument/2006/relationships/image" Target="../media/image3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3.jpg"/><Relationship Id="rId1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14"/>
          </p:nvPr>
        </p:nvSpPr>
        <p:spPr>
          <a:xfrm>
            <a:off x="238125" y="976789"/>
            <a:ext cx="5622348" cy="1915117"/>
          </a:xfrm>
        </p:spPr>
        <p:txBody>
          <a:bodyPr/>
          <a:lstStyle/>
          <a:p>
            <a:r>
              <a:rPr lang="en-US" sz="1600" dirty="0" smtClean="0"/>
              <a:t>Besides ‘commodity’ services (network, software licensing, joint procurement, &amp;c) as a service provider, SURF adds</a:t>
            </a:r>
          </a:p>
          <a:p>
            <a:endParaRPr lang="en-GB" sz="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Research IT </a:t>
            </a:r>
            <a:r>
              <a:rPr lang="en-US" sz="1600" dirty="0"/>
              <a:t>facilities</a:t>
            </a:r>
            <a:br>
              <a:rPr lang="en-US" sz="1600" dirty="0"/>
            </a:b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HPC ‘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snellius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’, HPC Cloud, Grid, Data Archive, collaborative analysis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research support and </a:t>
            </a:r>
            <a:r>
              <a:rPr lang="en-US" sz="1600" b="1" dirty="0"/>
              <a:t>o</a:t>
            </a:r>
            <a:r>
              <a:rPr lang="en-US" sz="1600" b="1" dirty="0" smtClean="0"/>
              <a:t>pen science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national coordination research data management (LCRDM), digital competence </a:t>
            </a:r>
            <a:r>
              <a:rPr lang="en-US" sz="1600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centre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initiatives (DCCs), European Open Science Cloud, expertise networks</a:t>
            </a:r>
            <a:endParaRPr lang="en-US" sz="1600" b="1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Federated access </a:t>
            </a:r>
            <a:r>
              <a:rPr lang="en-US" sz="1600" dirty="0" smtClean="0"/>
              <a:t>and </a:t>
            </a:r>
            <a:r>
              <a:rPr lang="en-US" sz="1600" b="1" dirty="0" smtClean="0"/>
              <a:t>collaboration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SURFconext</a:t>
            </a: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, projects, international liaison &amp; membership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Innovation</a:t>
            </a:r>
            <a:r>
              <a:rPr lang="en-US" sz="1600" dirty="0" smtClean="0"/>
              <a:t> of the IT knowledge basis </a:t>
            </a:r>
            <a:br>
              <a:rPr lang="en-US" sz="1600" dirty="0" smtClean="0"/>
            </a:b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at SURF and at co-creating member </a:t>
            </a:r>
            <a:r>
              <a:rPr lang="en-US" sz="1600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organisations</a:t>
            </a:r>
            <a:endParaRPr lang="en-US" sz="1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38125" y="238125"/>
            <a:ext cx="8767330" cy="738664"/>
          </a:xfrm>
        </p:spPr>
        <p:txBody>
          <a:bodyPr/>
          <a:lstStyle/>
          <a:p>
            <a:r>
              <a:rPr lang="en-GB" sz="2400" dirty="0" smtClean="0"/>
              <a:t>SURF, our ‘collaborative</a:t>
            </a:r>
            <a:r>
              <a:rPr lang="en-US" sz="2400" dirty="0" smtClean="0"/>
              <a:t> </a:t>
            </a:r>
            <a:r>
              <a:rPr lang="en-GB" sz="2400" dirty="0" smtClean="0"/>
              <a:t>organisation</a:t>
            </a:r>
            <a:r>
              <a:rPr lang="en-US" sz="2400" dirty="0" smtClean="0"/>
              <a:t> </a:t>
            </a:r>
            <a:r>
              <a:rPr lang="en-US" sz="2400" dirty="0"/>
              <a:t>for </a:t>
            </a:r>
            <a:r>
              <a:rPr lang="en-US" sz="2400" dirty="0" smtClean="0"/>
              <a:t>IT in </a:t>
            </a:r>
            <a:r>
              <a:rPr lang="en-US" sz="2400" dirty="0" err="1" smtClean="0"/>
              <a:t>edu</a:t>
            </a:r>
            <a:r>
              <a:rPr lang="en-US" sz="2400" dirty="0" smtClean="0"/>
              <a:t> and research’</a:t>
            </a:r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889" y="1153963"/>
            <a:ext cx="5376103" cy="318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241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dirty="0" smtClean="0"/>
              <a:t>Seven themes – since 2021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Making </a:t>
            </a:r>
            <a:r>
              <a:rPr lang="en-US" dirty="0"/>
              <a:t>education more </a:t>
            </a:r>
            <a:r>
              <a:rPr lang="en-US" dirty="0" smtClean="0"/>
              <a:t>flexible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Research </a:t>
            </a:r>
            <a:r>
              <a:rPr lang="en-US" dirty="0"/>
              <a:t>data </a:t>
            </a:r>
            <a:r>
              <a:rPr lang="en-US" dirty="0" smtClean="0"/>
              <a:t>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Collaboration </a:t>
            </a:r>
            <a:r>
              <a:rPr lang="en-US" dirty="0"/>
              <a:t>in </a:t>
            </a:r>
            <a:r>
              <a:rPr lang="en-US" dirty="0" smtClean="0"/>
              <a:t>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Data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Security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ICT </a:t>
            </a:r>
            <a:r>
              <a:rPr lang="en-US" dirty="0"/>
              <a:t>infrastructure for education and </a:t>
            </a:r>
            <a:r>
              <a:rPr lang="en-US" dirty="0" smtClean="0"/>
              <a:t>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Innovation </a:t>
            </a:r>
            <a:r>
              <a:rPr lang="en-US" dirty="0"/>
              <a:t>with technology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SURF Strategy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586" y="638235"/>
            <a:ext cx="2751615" cy="391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299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nl-NL" sz="1800" dirty="0" err="1" smtClean="0"/>
              <a:t>Specific</a:t>
            </a:r>
            <a:r>
              <a:rPr lang="nl-NL" sz="1800" dirty="0" smtClean="0"/>
              <a:t> </a:t>
            </a:r>
            <a:r>
              <a:rPr lang="nl-NL" sz="1800" dirty="0" err="1" smtClean="0"/>
              <a:t>execution</a:t>
            </a:r>
            <a:r>
              <a:rPr lang="nl-NL" sz="1800" dirty="0" smtClean="0"/>
              <a:t> </a:t>
            </a:r>
            <a:r>
              <a:rPr lang="nl-NL" sz="1800" dirty="0" err="1" smtClean="0"/>
              <a:t>plans</a:t>
            </a:r>
            <a:r>
              <a:rPr lang="nl-NL" sz="1800" dirty="0" smtClean="0"/>
              <a:t> at SURF </a:t>
            </a:r>
            <a:r>
              <a:rPr lang="nl-NL" sz="1800" dirty="0" err="1" smtClean="0"/>
              <a:t>for</a:t>
            </a:r>
            <a:r>
              <a:rPr lang="nl-NL" sz="1800" dirty="0" smtClean="0"/>
              <a:t> research support, </a:t>
            </a:r>
            <a:br>
              <a:rPr lang="nl-NL" sz="1800" dirty="0" smtClean="0"/>
            </a:br>
            <a:r>
              <a:rPr lang="nl-NL" sz="1800" dirty="0" err="1" smtClean="0"/>
              <a:t>funded</a:t>
            </a:r>
            <a:r>
              <a:rPr lang="nl-NL" sz="1800" dirty="0" smtClean="0"/>
              <a:t> </a:t>
            </a:r>
            <a:r>
              <a:rPr lang="nl-NL" sz="1800" dirty="0" err="1" smtClean="0"/>
              <a:t>by</a:t>
            </a:r>
            <a:r>
              <a:rPr lang="nl-NL" sz="1800" dirty="0" smtClean="0"/>
              <a:t> </a:t>
            </a:r>
            <a:r>
              <a:rPr lang="nl-NL" sz="1800" dirty="0" err="1" smtClean="0"/>
              <a:t>the</a:t>
            </a:r>
            <a:r>
              <a:rPr lang="nl-NL" sz="1800" dirty="0" smtClean="0"/>
              <a:t> NWO ‘</a:t>
            </a:r>
            <a:r>
              <a:rPr lang="nl-NL" sz="1800" dirty="0" err="1" smtClean="0"/>
              <a:t>Apers</a:t>
            </a:r>
            <a:r>
              <a:rPr lang="nl-NL" sz="1800" dirty="0" smtClean="0"/>
              <a:t>’ means</a:t>
            </a:r>
          </a:p>
          <a:p>
            <a:endParaRPr lang="nl-NL" sz="1800" dirty="0" smtClean="0"/>
          </a:p>
          <a:p>
            <a:pPr marL="457200" indent="-457200">
              <a:buFont typeface="+mj-lt"/>
              <a:buAutoNum type="alphaUcPeriod"/>
            </a:pPr>
            <a:r>
              <a:rPr lang="nl-NL" sz="1600" dirty="0" smtClean="0"/>
              <a:t>Rekenfaciliteiten</a:t>
            </a:r>
            <a:r>
              <a:rPr lang="nl-NL" sz="1600" dirty="0"/>
              <a:t>: Aanschaf </a:t>
            </a:r>
            <a:r>
              <a:rPr lang="nl-NL" sz="1600" b="1" dirty="0"/>
              <a:t>nieuwe </a:t>
            </a:r>
            <a:r>
              <a:rPr lang="nl-NL" sz="1600" b="1" dirty="0" smtClean="0"/>
              <a:t>supercomputer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1600" dirty="0" smtClean="0"/>
              <a:t>Rekenfaciliteiten</a:t>
            </a:r>
            <a:r>
              <a:rPr lang="nl-NL" sz="1600" dirty="0"/>
              <a:t>: Toekomstige </a:t>
            </a:r>
            <a:r>
              <a:rPr lang="nl-NL" sz="1600" b="1" dirty="0"/>
              <a:t>investeringen in HPC </a:t>
            </a:r>
            <a:r>
              <a:rPr lang="nl-NL" sz="1600" dirty="0" smtClean="0"/>
              <a:t/>
            </a:r>
            <a:br>
              <a:rPr lang="nl-NL" sz="1600" dirty="0" smtClean="0"/>
            </a:br>
            <a:r>
              <a:rPr lang="nl-NL" sz="1600" dirty="0" smtClean="0"/>
              <a:t>	</a:t>
            </a:r>
            <a:r>
              <a:rPr lang="nl-NL" sz="1600" i="1" dirty="0" smtClean="0"/>
              <a:t>&amp; </a:t>
            </a:r>
            <a:r>
              <a:rPr lang="nl-NL" sz="1600" i="1" dirty="0"/>
              <a:t>jaarlijkse gebruikersbijdrage reserveringen </a:t>
            </a:r>
            <a:r>
              <a:rPr lang="nl-NL" sz="1600" i="1" dirty="0" smtClean="0"/>
              <a:t>HPC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1600" dirty="0" smtClean="0"/>
              <a:t>Rekenfaciliteiten</a:t>
            </a:r>
            <a:r>
              <a:rPr lang="nl-NL" sz="1600" dirty="0"/>
              <a:t>: Investeringen in </a:t>
            </a:r>
            <a:r>
              <a:rPr lang="nl-NL" sz="1600" b="1" dirty="0"/>
              <a:t>overige rekenfaciliteiten en opslag </a:t>
            </a:r>
            <a:r>
              <a:rPr lang="nl-NL" sz="1600" dirty="0" smtClean="0"/>
              <a:t>hardware</a:t>
            </a:r>
            <a:endParaRPr lang="nl-NL" sz="1600" dirty="0"/>
          </a:p>
          <a:p>
            <a:pPr marL="457200" indent="-457200">
              <a:buFont typeface="+mj-lt"/>
              <a:buAutoNum type="alphaUcPeriod"/>
            </a:pPr>
            <a:r>
              <a:rPr lang="nl-NL" sz="1600" dirty="0" smtClean="0"/>
              <a:t>Rekenfaciliteiten</a:t>
            </a:r>
            <a:r>
              <a:rPr lang="nl-NL" sz="1600" dirty="0"/>
              <a:t>: </a:t>
            </a:r>
            <a:r>
              <a:rPr lang="nl-NL" sz="1600" b="1" dirty="0"/>
              <a:t>Vernieuwing van de </a:t>
            </a:r>
            <a:r>
              <a:rPr lang="nl-NL" sz="1600" b="1" dirty="0" smtClean="0"/>
              <a:t>kennisbasis</a:t>
            </a:r>
            <a:endParaRPr lang="nl-NL" sz="1600" b="1" dirty="0"/>
          </a:p>
          <a:p>
            <a:pPr marL="457200" indent="-457200">
              <a:buFont typeface="+mj-lt"/>
              <a:buAutoNum type="alphaUcPeriod"/>
            </a:pPr>
            <a:r>
              <a:rPr lang="nl-NL" sz="1600" dirty="0" smtClean="0"/>
              <a:t>Rekenfaciliteiten</a:t>
            </a:r>
            <a:r>
              <a:rPr lang="nl-NL" sz="1600" dirty="0"/>
              <a:t>: </a:t>
            </a:r>
            <a:r>
              <a:rPr lang="nl-NL" sz="1600" b="1" dirty="0"/>
              <a:t>Expertise en ondersteuning </a:t>
            </a:r>
            <a:r>
              <a:rPr lang="nl-NL" sz="1600" dirty="0"/>
              <a:t>van rekenfaciliteiten </a:t>
            </a:r>
            <a:r>
              <a:rPr lang="nl-NL" sz="1600" dirty="0" smtClean="0"/>
              <a:t>en datacentra</a:t>
            </a:r>
          </a:p>
          <a:p>
            <a:pPr marL="457200" indent="-457200">
              <a:buFont typeface="+mj-lt"/>
              <a:buAutoNum type="alphaUcPeriod"/>
            </a:pPr>
            <a:endParaRPr lang="nl-NL" sz="1600" dirty="0"/>
          </a:p>
          <a:p>
            <a:pPr marL="457200" indent="-457200">
              <a:buFont typeface="+mj-lt"/>
              <a:buAutoNum type="alphaUcPeriod"/>
            </a:pPr>
            <a:r>
              <a:rPr lang="en-GB" sz="1600" dirty="0" err="1" smtClean="0"/>
              <a:t>Digitalisering</a:t>
            </a:r>
            <a:r>
              <a:rPr lang="en-GB" sz="1600" dirty="0"/>
              <a:t>: </a:t>
            </a:r>
            <a:r>
              <a:rPr lang="en-GB" sz="1600" dirty="0" err="1" smtClean="0"/>
              <a:t>Impulsfinanciering</a:t>
            </a:r>
            <a:r>
              <a:rPr lang="en-GB" sz="1600" dirty="0" smtClean="0"/>
              <a:t> </a:t>
            </a:r>
            <a:r>
              <a:rPr lang="en-GB" sz="1600" b="1" dirty="0" err="1"/>
              <a:t>lokale</a:t>
            </a:r>
            <a:r>
              <a:rPr lang="en-GB" sz="1600" b="1" dirty="0"/>
              <a:t> </a:t>
            </a:r>
            <a:r>
              <a:rPr lang="en-GB" sz="1600" b="1" dirty="0" smtClean="0"/>
              <a:t>DCC’s</a:t>
            </a:r>
            <a:endParaRPr lang="en-GB" sz="1600" b="1" dirty="0"/>
          </a:p>
          <a:p>
            <a:pPr marL="457200" indent="-457200">
              <a:buFont typeface="+mj-lt"/>
              <a:buAutoNum type="alphaUcPeriod"/>
            </a:pPr>
            <a:r>
              <a:rPr lang="en-GB" sz="1600" dirty="0" err="1" smtClean="0"/>
              <a:t>Digitalisering</a:t>
            </a:r>
            <a:r>
              <a:rPr lang="en-GB" sz="1600" dirty="0"/>
              <a:t>: </a:t>
            </a:r>
            <a:r>
              <a:rPr lang="en-GB" sz="1600" dirty="0" err="1"/>
              <a:t>Stimulering</a:t>
            </a:r>
            <a:r>
              <a:rPr lang="en-GB" sz="1600" dirty="0"/>
              <a:t> </a:t>
            </a:r>
            <a:r>
              <a:rPr lang="en-GB" sz="1600" b="1" dirty="0" err="1"/>
              <a:t>thematische</a:t>
            </a:r>
            <a:r>
              <a:rPr lang="en-GB" sz="1600" b="1" dirty="0"/>
              <a:t> </a:t>
            </a:r>
            <a:r>
              <a:rPr lang="en-GB" sz="1600" b="1" dirty="0" smtClean="0"/>
              <a:t>DCC’s</a:t>
            </a:r>
            <a:endParaRPr lang="en-GB" sz="1600" b="1" dirty="0"/>
          </a:p>
          <a:p>
            <a:pPr marL="457200" indent="-457200">
              <a:buFont typeface="+mj-lt"/>
              <a:buAutoNum type="alphaUcPeriod"/>
            </a:pPr>
            <a:r>
              <a:rPr lang="nl-NL" sz="1600" dirty="0" smtClean="0"/>
              <a:t>Digitalisering</a:t>
            </a:r>
            <a:r>
              <a:rPr lang="nl-NL" sz="1600" dirty="0"/>
              <a:t>: Ondersteuning </a:t>
            </a:r>
            <a:r>
              <a:rPr lang="nl-NL" sz="1600" dirty="0" err="1"/>
              <a:t>DCC’s</a:t>
            </a:r>
            <a:r>
              <a:rPr lang="nl-NL" sz="1600" dirty="0"/>
              <a:t> door </a:t>
            </a:r>
            <a:r>
              <a:rPr lang="nl-NL" sz="1600" dirty="0" smtClean="0"/>
              <a:t>SURF</a:t>
            </a:r>
            <a:endParaRPr lang="nl-NL" sz="1600" dirty="0"/>
          </a:p>
          <a:p>
            <a:pPr marL="457200" indent="-457200">
              <a:buFont typeface="+mj-lt"/>
              <a:buAutoNum type="alphaUcPeriod"/>
            </a:pPr>
            <a:r>
              <a:rPr lang="en-GB" sz="1600" dirty="0" err="1" smtClean="0"/>
              <a:t>Digitalisering</a:t>
            </a:r>
            <a:r>
              <a:rPr lang="en-GB" sz="1600" dirty="0"/>
              <a:t>: </a:t>
            </a:r>
            <a:r>
              <a:rPr lang="en-GB" sz="1600" dirty="0" err="1"/>
              <a:t>Investeringen</a:t>
            </a:r>
            <a:r>
              <a:rPr lang="en-GB" sz="1600" dirty="0"/>
              <a:t> in </a:t>
            </a:r>
            <a:r>
              <a:rPr lang="en-GB" sz="1600" b="1" dirty="0" err="1" smtClean="0"/>
              <a:t>eScience</a:t>
            </a:r>
            <a:endParaRPr lang="en-GB" sz="1600" b="1" dirty="0" smtClean="0"/>
          </a:p>
          <a:p>
            <a:pPr marL="457200" indent="-457200">
              <a:buFont typeface="+mj-lt"/>
              <a:buAutoNum type="alphaUcPeriod"/>
            </a:pPr>
            <a:endParaRPr lang="en-US" sz="1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369332"/>
          </a:xfrm>
        </p:spPr>
        <p:txBody>
          <a:bodyPr/>
          <a:lstStyle/>
          <a:p>
            <a:r>
              <a:rPr lang="en-US" sz="2400" dirty="0" smtClean="0"/>
              <a:t>A comprehensive approach to research digitalization via SURF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563" y="824346"/>
            <a:ext cx="1079729" cy="15098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8310" y="4857751"/>
            <a:ext cx="5010235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1050" cap="none" dirty="0" smtClean="0">
                <a:solidFill>
                  <a:srgbClr val="6F2575"/>
                </a:solidFill>
              </a:rPr>
              <a:t>See: https</a:t>
            </a:r>
            <a:r>
              <a:rPr lang="en-GB" sz="1050" cap="none" dirty="0">
                <a:solidFill>
                  <a:srgbClr val="6F2575"/>
                </a:solidFill>
              </a:rPr>
              <a:t>://www.nwo.nl/onderzoeksprogrammas/uitvoeringsplan-ict-infrastructuur</a:t>
            </a:r>
            <a:endParaRPr kumimoji="0" lang="en-GB" sz="105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17361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4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Research IT ecosystem: services, support, and innovation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877826"/>
            <a:ext cx="3208902" cy="2117042"/>
          </a:xfrm>
          <a:prstGeom prst="rect">
            <a:avLst/>
          </a:prstGeom>
          <a:ln>
            <a:solidFill>
              <a:srgbClr val="6F2575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48" y="2964813"/>
            <a:ext cx="2995812" cy="1163890"/>
          </a:xfrm>
          <a:prstGeom prst="rect">
            <a:avLst/>
          </a:prstGeom>
          <a:ln>
            <a:solidFill>
              <a:srgbClr val="6F2575"/>
            </a:solidFill>
          </a:ln>
          <a:effectLst>
            <a:glow rad="101600">
              <a:srgbClr val="E3D88B">
                <a:alpha val="60000"/>
              </a:srgb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273" y="759873"/>
            <a:ext cx="4202075" cy="278688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4707" y="1849052"/>
            <a:ext cx="2794382" cy="1752340"/>
          </a:xfrm>
          <a:prstGeom prst="rect">
            <a:avLst/>
          </a:prstGeom>
          <a:ln>
            <a:solidFill>
              <a:srgbClr val="6F2575"/>
            </a:solidFill>
          </a:ln>
        </p:spPr>
      </p:pic>
      <p:pic>
        <p:nvPicPr>
          <p:cNvPr id="12" name="Content Placeholder 4" descr="A picture containing text, indoor, floor, ceiling&#10;&#10;Description automatically generated">
            <a:extLst>
              <a:ext uri="{FF2B5EF4-FFF2-40B4-BE49-F238E27FC236}">
                <a16:creationId xmlns:a16="http://schemas.microsoft.com/office/drawing/2014/main" id="{47DBBD31-E36F-BCEA-534E-D1321BE5367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649" b="12351"/>
          <a:stretch/>
        </p:blipFill>
        <p:spPr>
          <a:xfrm>
            <a:off x="2999267" y="2964813"/>
            <a:ext cx="2684044" cy="150977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8418" y="2103861"/>
            <a:ext cx="4007682" cy="24141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67439" y="4654366"/>
            <a:ext cx="4783300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Images: SURF </a:t>
            </a:r>
            <a:r>
              <a:rPr kumimoji="0" lang="en-US" sz="1100" b="0" i="0" u="none" strike="noStrike" cap="none" spc="0" normalizeH="0" dirty="0" err="1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Snellius</a:t>
            </a:r>
            <a:r>
              <a:rPr kumimoji="0" lang="en-US" sz="11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, 400G network, SURF Data Archive, portfolio 2024, and the SURF ‘Ambition and Strategy large-scale computing 2023’</a:t>
            </a:r>
            <a:endParaRPr kumimoji="0" lang="en-GB" sz="1100" b="0" i="0" u="none" strike="noStrike" cap="none" spc="0" normalizeH="0" dirty="0" err="1" smtClean="0">
              <a:ln>
                <a:noFill/>
              </a:ln>
              <a:solidFill>
                <a:srgbClr val="6F2575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824227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238125" y="967796"/>
            <a:ext cx="6155587" cy="3373033"/>
          </a:xfrm>
        </p:spPr>
        <p:txBody>
          <a:bodyPr/>
          <a:lstStyle/>
          <a:p>
            <a:r>
              <a:rPr lang="en-US" sz="1800" dirty="0" smtClean="0">
                <a:solidFill>
                  <a:srgbClr val="6F2575"/>
                </a:solidFill>
              </a:rPr>
              <a:t>Representative expert group on knowledge basis innovation drives </a:t>
            </a:r>
            <a:r>
              <a:rPr lang="en-US" sz="1800" b="1" u="sng" dirty="0" smtClean="0">
                <a:solidFill>
                  <a:srgbClr val="6F2575"/>
                </a:solidFill>
              </a:rPr>
              <a:t>joint innovation with institutes </a:t>
            </a:r>
            <a:r>
              <a:rPr lang="en-US" sz="1800" dirty="0" smtClean="0">
                <a:solidFill>
                  <a:srgbClr val="6F2575"/>
                </a:solidFill>
              </a:rPr>
              <a:t>on tech trends: </a:t>
            </a:r>
            <a:br>
              <a:rPr lang="en-US" sz="1800" dirty="0" smtClean="0">
                <a:solidFill>
                  <a:srgbClr val="6F2575"/>
                </a:solidFill>
              </a:rPr>
            </a:br>
            <a:r>
              <a:rPr lang="en-US" sz="1800" i="1" dirty="0" smtClean="0">
                <a:solidFill>
                  <a:srgbClr val="6F2575"/>
                </a:solidFill>
              </a:rPr>
              <a:t>AI, Advanced Computing, Quantum, Edge, Network, XR</a:t>
            </a:r>
            <a:endParaRPr lang="en-GB" sz="1800" i="1" dirty="0">
              <a:solidFill>
                <a:srgbClr val="6F2575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5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369332"/>
          </a:xfrm>
        </p:spPr>
        <p:txBody>
          <a:bodyPr/>
          <a:lstStyle/>
          <a:p>
            <a:r>
              <a:rPr lang="en-US" sz="2400" dirty="0" smtClean="0"/>
              <a:t>SURF co-operative – joint innovation &amp; HPC Tier2 landscape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923" y="2203235"/>
            <a:ext cx="3969979" cy="2212822"/>
          </a:xfrm>
          <a:prstGeom prst="rect">
            <a:avLst/>
          </a:prstGeom>
          <a:ln>
            <a:solidFill>
              <a:srgbClr val="6F2575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87" y="1936910"/>
            <a:ext cx="2161772" cy="1210434"/>
          </a:xfrm>
          <a:prstGeom prst="rect">
            <a:avLst/>
          </a:prstGeom>
          <a:ln>
            <a:solidFill>
              <a:srgbClr val="6F2575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31649" y="2436028"/>
            <a:ext cx="3827721" cy="18876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sng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sym typeface="Arial"/>
              </a:rPr>
              <a:t>Strengthening Tier-2 </a:t>
            </a:r>
            <a:r>
              <a:rPr lang="en-US" sz="1600" b="1" u="sng" cap="none" dirty="0" smtClean="0">
                <a:solidFill>
                  <a:srgbClr val="6F2575"/>
                </a:solidFill>
              </a:rPr>
              <a:t>infrastructure</a:t>
            </a:r>
          </a:p>
          <a:p>
            <a:pPr marL="285750" marR="0" indent="-2857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cap="none" dirty="0" smtClean="0">
                <a:solidFill>
                  <a:srgbClr val="6F2575"/>
                </a:solidFill>
              </a:rPr>
              <a:t>support interaction between SURF and institutes &amp; universities</a:t>
            </a:r>
          </a:p>
          <a:p>
            <a:pPr marL="285750" marR="0" indent="-2857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cap="none" dirty="0" smtClean="0">
                <a:solidFill>
                  <a:srgbClr val="6F2575"/>
                </a:solidFill>
              </a:rPr>
              <a:t>workshops on </a:t>
            </a:r>
            <a:r>
              <a:rPr lang="en-GB" sz="1400" cap="none" dirty="0" smtClean="0">
                <a:solidFill>
                  <a:srgbClr val="6F2575"/>
                </a:solidFill>
              </a:rPr>
              <a:t>Federated </a:t>
            </a:r>
            <a:r>
              <a:rPr lang="en-GB" sz="1400" cap="none" dirty="0">
                <a:solidFill>
                  <a:srgbClr val="6F2575"/>
                </a:solidFill>
              </a:rPr>
              <a:t>HPC &amp; </a:t>
            </a:r>
            <a:r>
              <a:rPr lang="en-GB" sz="1400" cap="none" dirty="0" smtClean="0">
                <a:solidFill>
                  <a:srgbClr val="6F2575"/>
                </a:solidFill>
              </a:rPr>
              <a:t>Data</a:t>
            </a:r>
          </a:p>
          <a:p>
            <a:pPr marL="285750" marR="0" indent="-2857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sym typeface="Arial"/>
              </a:rPr>
              <a:t>foreseen: </a:t>
            </a:r>
            <a:br>
              <a:rPr kumimoji="0" lang="en-US" sz="14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sym typeface="Arial"/>
              </a:rPr>
            </a:br>
            <a:r>
              <a:rPr kumimoji="0" lang="en-US" sz="14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sym typeface="Arial"/>
              </a:rPr>
              <a:t>rotating traineeship to strengthen </a:t>
            </a:r>
            <a:br>
              <a:rPr kumimoji="0" lang="en-US" sz="14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sym typeface="Arial"/>
              </a:rPr>
            </a:br>
            <a:r>
              <a:rPr kumimoji="0" lang="en-US" sz="1400" b="0" i="0" u="none" strike="noStrike" cap="none" spc="0" normalizeH="0" dirty="0" err="1" smtClean="0">
                <a:ln>
                  <a:noFill/>
                </a:ln>
                <a:solidFill>
                  <a:srgbClr val="6F2575"/>
                </a:solidFill>
                <a:effectLst/>
                <a:uFillTx/>
                <a:sym typeface="Arial"/>
              </a:rPr>
              <a:t>organisational</a:t>
            </a:r>
            <a:r>
              <a:rPr kumimoji="0" lang="en-US" sz="14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sym typeface="Arial"/>
              </a:rPr>
              <a:t> Research IT support 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there is still ~1.2 M€ waiting for this!</a:t>
            </a:r>
            <a:endParaRPr kumimoji="0" lang="en-GB" sz="16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8781" y="4682382"/>
            <a:ext cx="5919890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r" defTabSz="825500"/>
            <a:r>
              <a:rPr lang="en-GB" sz="1100" cap="none" dirty="0" smtClean="0">
                <a:solidFill>
                  <a:srgbClr val="6F2575"/>
                </a:solidFill>
              </a:rPr>
              <a:t>Sources: https</a:t>
            </a:r>
            <a:r>
              <a:rPr lang="en-GB" sz="1100" cap="none" dirty="0">
                <a:solidFill>
                  <a:srgbClr val="6F2575"/>
                </a:solidFill>
              </a:rPr>
              <a:t>://</a:t>
            </a:r>
            <a:r>
              <a:rPr lang="en-GB" sz="1100" cap="none" dirty="0" smtClean="0">
                <a:solidFill>
                  <a:srgbClr val="6F2575"/>
                </a:solidFill>
              </a:rPr>
              <a:t>www.surf.nl/en/tech-trends, </a:t>
            </a:r>
            <a:r>
              <a:rPr lang="en-GB" sz="1100" cap="none" dirty="0" err="1" smtClean="0">
                <a:solidFill>
                  <a:srgbClr val="6F2575"/>
                </a:solidFill>
              </a:rPr>
              <a:t>FreedomLab</a:t>
            </a:r>
            <a:r>
              <a:rPr lang="en-GB" sz="1100" cap="none" dirty="0" smtClean="0">
                <a:solidFill>
                  <a:srgbClr val="6F2575"/>
                </a:solidFill>
              </a:rPr>
              <a:t> Innovation Expert group report-out, </a:t>
            </a:r>
            <a:br>
              <a:rPr lang="en-GB" sz="1100" cap="none" dirty="0" smtClean="0">
                <a:solidFill>
                  <a:srgbClr val="6F2575"/>
                </a:solidFill>
              </a:rPr>
            </a:br>
            <a:r>
              <a:rPr lang="en-GB" sz="1100" cap="none" dirty="0" smtClean="0">
                <a:solidFill>
                  <a:srgbClr val="6F2575"/>
                </a:solidFill>
              </a:rPr>
              <a:t>HPC Tier-2 contact group</a:t>
            </a:r>
            <a:endParaRPr kumimoji="0" lang="en-GB" sz="11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396220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6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</p:spPr>
        <p:txBody>
          <a:bodyPr/>
          <a:lstStyle/>
          <a:p>
            <a:r>
              <a:rPr lang="en-US" dirty="0" smtClean="0"/>
              <a:t>Research HPC staircase model: T2 → T1 → European T0</a:t>
            </a:r>
            <a:endParaRPr lang="en-GB" dirty="0"/>
          </a:p>
        </p:txBody>
      </p:sp>
      <p:sp>
        <p:nvSpPr>
          <p:cNvPr id="27" name="Text Placeholder 25"/>
          <p:cNvSpPr txBox="1">
            <a:spLocks/>
          </p:cNvSpPr>
          <p:nvPr/>
        </p:nvSpPr>
        <p:spPr>
          <a:xfrm>
            <a:off x="2868930" y="4749450"/>
            <a:ext cx="5817870" cy="3517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1000" kern="1200">
                <a:solidFill>
                  <a:schemeClr val="tx2"/>
                </a:solidFill>
                <a:latin typeface="+mj-lt"/>
                <a:ea typeface="+mn-ea"/>
                <a:cs typeface="Verdana"/>
              </a:defRPr>
            </a:lvl1pPr>
            <a:lvl2pPr marL="358775" indent="0" algn="l" defTabSz="457200" rtl="0" eaLnBrk="1" latinLnBrk="0" hangingPunct="1">
              <a:spcBef>
                <a:spcPts val="0"/>
              </a:spcBef>
              <a:buFont typeface="Lucida Grande"/>
              <a:buNone/>
              <a:defRPr sz="1100" kern="1200">
                <a:solidFill>
                  <a:schemeClr val="tx2"/>
                </a:solidFill>
                <a:latin typeface="+mj-lt"/>
                <a:ea typeface="+mn-ea"/>
                <a:cs typeface="Verdana"/>
              </a:defRPr>
            </a:lvl2pPr>
            <a:lvl3pPr marL="715962" indent="0" algn="l" defTabSz="457200" rtl="0" eaLnBrk="1" latinLnBrk="0" hangingPunct="1">
              <a:spcBef>
                <a:spcPts val="0"/>
              </a:spcBef>
              <a:buFont typeface="Lucida Grande"/>
              <a:buNone/>
              <a:defRPr sz="1050" kern="1200">
                <a:solidFill>
                  <a:schemeClr val="tx2"/>
                </a:solidFill>
                <a:latin typeface="+mj-lt"/>
                <a:ea typeface="+mn-ea"/>
                <a:cs typeface="Verdana"/>
              </a:defRPr>
            </a:lvl3pPr>
            <a:lvl4pPr marL="1074738" indent="0" algn="l" defTabSz="457200" rtl="0" eaLnBrk="1" latinLnBrk="0" hangingPunct="1">
              <a:spcBef>
                <a:spcPts val="0"/>
              </a:spcBef>
              <a:buFont typeface="Lucida Grande"/>
              <a:buNone/>
              <a:defRPr sz="1000" kern="1200">
                <a:solidFill>
                  <a:schemeClr val="tx2"/>
                </a:solidFill>
                <a:latin typeface="+mj-lt"/>
                <a:ea typeface="+mn-ea"/>
                <a:cs typeface="Verdana"/>
              </a:defRPr>
            </a:lvl4pPr>
            <a:lvl5pPr marL="1433512" indent="0" algn="l" defTabSz="457200" rtl="0" eaLnBrk="1" latinLnBrk="0" hangingPunct="1">
              <a:spcBef>
                <a:spcPts val="0"/>
              </a:spcBef>
              <a:buFont typeface="Lucida Grande"/>
              <a:buNone/>
              <a:defRPr sz="1000" kern="1200">
                <a:solidFill>
                  <a:schemeClr val="tx2"/>
                </a:solidFill>
                <a:latin typeface="+mj-lt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Calibri"/>
                <a:ea typeface="+mn-ea"/>
              </a:rPr>
              <a:t>Photos: Nikhef NDPF, </a:t>
            </a:r>
            <a:r>
              <a:rPr kumimoji="0" lang="en-GB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Calibri"/>
                <a:ea typeface="+mn-ea"/>
              </a:rPr>
              <a:t>DelftBlue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Calibri"/>
                <a:ea typeface="+mn-ea"/>
              </a:rPr>
              <a:t>/</a:t>
            </a:r>
            <a:r>
              <a:rPr kumimoji="0" lang="en-GB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Calibri"/>
                <a:ea typeface="+mn-ea"/>
              </a:rPr>
              <a:t>TUDelft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Calibri"/>
                <a:ea typeface="+mn-ea"/>
              </a:rPr>
              <a:t>, SURF Data Repository, </a:t>
            </a:r>
            <a:r>
              <a:rPr kumimoji="0" lang="en-GB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Calibri"/>
                <a:ea typeface="+mn-ea"/>
              </a:rPr>
              <a:t>Snellius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Calibri"/>
                <a:ea typeface="+mn-ea"/>
              </a:rPr>
              <a:t>, SURF @ </a:t>
            </a:r>
            <a:r>
              <a:rPr kumimoji="0" lang="en-GB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Calibri"/>
                <a:ea typeface="+mn-ea"/>
              </a:rPr>
              <a:t>DigitalRealty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Calibri"/>
                <a:ea typeface="+mn-ea"/>
              </a:rPr>
              <a:t/>
            </a:r>
            <a:b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Calibri"/>
                <a:ea typeface="+mn-ea"/>
              </a:rPr>
            </a:b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Calibri"/>
                <a:ea typeface="+mn-ea"/>
              </a:rPr>
              <a:t>LUMI: by </a:t>
            </a:r>
            <a:r>
              <a:rPr lang="en-GB" cap="none" dirty="0" smtClean="0">
                <a:solidFill>
                  <a:srgbClr val="6F2575"/>
                </a:solidFill>
                <a:latin typeface="Calibri"/>
              </a:rPr>
              <a:t>CSC; 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Calibri"/>
                <a:ea typeface="+mn-ea"/>
              </a:rPr>
              <a:t>Steamship: Michael on Unsplash (https://unsplash.com/photos/944sDSMQ778)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6F2575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55" y="1289857"/>
            <a:ext cx="1759924" cy="871687"/>
          </a:xfrm>
          <a:prstGeom prst="rect">
            <a:avLst/>
          </a:prstGeom>
        </p:spPr>
      </p:pic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3558555259"/>
              </p:ext>
            </p:extLst>
          </p:nvPr>
        </p:nvGraphicFramePr>
        <p:xfrm>
          <a:off x="0" y="708384"/>
          <a:ext cx="9144000" cy="391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3711623" y="920147"/>
            <a:ext cx="2420450" cy="3223588"/>
            <a:chOff x="2051657" y="1484390"/>
            <a:chExt cx="2553514" cy="3400805"/>
          </a:xfrm>
        </p:grpSpPr>
        <p:grpSp>
          <p:nvGrpSpPr>
            <p:cNvPr id="31" name="Group 30"/>
            <p:cNvGrpSpPr/>
            <p:nvPr/>
          </p:nvGrpSpPr>
          <p:grpSpPr>
            <a:xfrm>
              <a:off x="2051657" y="1484390"/>
              <a:ext cx="2553514" cy="3400805"/>
              <a:chOff x="2191649" y="967796"/>
              <a:chExt cx="2553514" cy="340080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769458" y="1392897"/>
                <a:ext cx="3400805" cy="2550604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438" t="1230" r="9363" b="30342"/>
              <a:stretch/>
            </p:blipFill>
            <p:spPr>
              <a:xfrm>
                <a:off x="2191649" y="2610383"/>
                <a:ext cx="1188720" cy="1737360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657" y="2029345"/>
              <a:ext cx="2553514" cy="1123633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345295" y="1314098"/>
            <a:ext cx="1904081" cy="1125949"/>
            <a:chOff x="238125" y="2997628"/>
            <a:chExt cx="1680219" cy="993572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8125" y="2997629"/>
              <a:ext cx="1676451" cy="993571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87357" y="2997628"/>
              <a:ext cx="830987" cy="993571"/>
            </a:xfrm>
            <a:prstGeom prst="rect">
              <a:avLst/>
            </a:prstGeom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1995" y="2821420"/>
            <a:ext cx="1904081" cy="103658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126" y="2463684"/>
            <a:ext cx="828100" cy="55234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308101" y="4105443"/>
            <a:ext cx="3225371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3D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</a:rPr>
              <a:t>National Tier-1 Infrastructure at SURF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36625" y="2161544"/>
            <a:ext cx="732305" cy="46146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87524" y="2488788"/>
            <a:ext cx="1966885" cy="2641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3D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</a:rPr>
              <a:t>Local ‘Tier-2’ institutional</a:t>
            </a:r>
            <a:r>
              <a:rPr kumimoji="0" lang="en-GB" sz="1050" b="0" i="0" u="none" strike="noStrike" kern="1200" cap="none" spc="0" normalizeH="0" noProof="0" dirty="0" smtClean="0">
                <a:ln>
                  <a:noFill/>
                </a:ln>
                <a:solidFill>
                  <a:srgbClr val="001C3D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</a:rPr>
              <a:t> facilities</a:t>
            </a:r>
            <a:endParaRPr kumimoji="0" lang="en-GB" sz="1050" b="0" i="0" u="none" strike="noStrike" kern="1200" cap="none" spc="0" normalizeH="0" baseline="0" noProof="0" dirty="0" smtClean="0">
              <a:ln>
                <a:noFill/>
              </a:ln>
              <a:solidFill>
                <a:srgbClr val="001C3D">
                  <a:lumMod val="90000"/>
                  <a:lumOff val="1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684259" y="3838052"/>
            <a:ext cx="56425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Calibri"/>
              </a:rPr>
              <a:t>…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52901" y="2953902"/>
            <a:ext cx="2451505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r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1" u="none" strike="noStrike" kern="1200" cap="none" spc="0" normalizeH="0" noProof="0" dirty="0" smtClean="0">
                <a:ln>
                  <a:noFill/>
                </a:ln>
                <a:solidFill>
                  <a:srgbClr val="001C3D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</a:rPr>
              <a:t>OCW, via NWO and SURF, invested </a:t>
            </a:r>
            <a:br>
              <a:rPr kumimoji="0" lang="en-US" sz="1200" i="1" u="none" strike="noStrike" kern="1200" cap="none" spc="0" normalizeH="0" noProof="0" dirty="0" smtClean="0">
                <a:ln>
                  <a:noFill/>
                </a:ln>
                <a:solidFill>
                  <a:srgbClr val="001C3D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</a:rPr>
            </a:br>
            <a:r>
              <a:rPr kumimoji="0" lang="en-US" sz="1200" i="1" u="none" strike="noStrike" kern="1200" cap="none" spc="0" normalizeH="0" noProof="0" dirty="0" smtClean="0">
                <a:ln>
                  <a:noFill/>
                </a:ln>
                <a:solidFill>
                  <a:srgbClr val="001C3D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</a:rPr>
              <a:t> 2 M€ in LUMI (pre-</a:t>
            </a:r>
            <a:r>
              <a:rPr kumimoji="0" lang="en-US" sz="1200" i="1" u="none" strike="noStrike" kern="1200" cap="none" spc="0" normalizeH="0" noProof="0" dirty="0" err="1" smtClean="0">
                <a:ln>
                  <a:noFill/>
                </a:ln>
                <a:solidFill>
                  <a:srgbClr val="001C3D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</a:rPr>
              <a:t>exascale</a:t>
            </a:r>
            <a:r>
              <a:rPr kumimoji="0" lang="en-US" sz="1200" i="1" u="none" strike="noStrike" kern="1200" cap="none" spc="0" normalizeH="0" noProof="0" dirty="0" smtClean="0">
                <a:ln>
                  <a:noFill/>
                </a:ln>
                <a:solidFill>
                  <a:srgbClr val="001C3D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</a:rPr>
              <a:t>) </a:t>
            </a:r>
            <a:r>
              <a:rPr kumimoji="0" lang="en-US" sz="1200" i="1" u="none" strike="noStrike" kern="1200" cap="none" spc="0" normalizeH="0" noProof="0" dirty="0" err="1" smtClean="0">
                <a:ln>
                  <a:noFill/>
                </a:ln>
                <a:solidFill>
                  <a:srgbClr val="001C3D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</a:rPr>
              <a:t>EuroHPC</a:t>
            </a:r>
            <a:r>
              <a:rPr kumimoji="0" lang="en-US" sz="1200" i="1" u="none" strike="noStrike" kern="1200" cap="none" spc="0" normalizeH="0" noProof="0" dirty="0" smtClean="0">
                <a:ln>
                  <a:noFill/>
                </a:ln>
                <a:solidFill>
                  <a:srgbClr val="001C3D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en-US" sz="1200" i="1" u="none" strike="noStrike" kern="1200" cap="none" spc="0" normalizeH="0" noProof="0" dirty="0" smtClean="0">
                <a:ln>
                  <a:noFill/>
                </a:ln>
                <a:solidFill>
                  <a:srgbClr val="001C3D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</a:rPr>
            </a:br>
            <a:r>
              <a:rPr kumimoji="0" lang="en-US" sz="1200" i="1" u="none" strike="noStrike" kern="1200" cap="none" spc="0" normalizeH="0" noProof="0" dirty="0" smtClean="0">
                <a:ln>
                  <a:noFill/>
                </a:ln>
                <a:solidFill>
                  <a:srgbClr val="001C3D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</a:rPr>
              <a:t> plus 8M€ in Jules Verne </a:t>
            </a:r>
            <a:br>
              <a:rPr kumimoji="0" lang="en-US" sz="1200" i="1" u="none" strike="noStrike" kern="1200" cap="none" spc="0" normalizeH="0" noProof="0" dirty="0" smtClean="0">
                <a:ln>
                  <a:noFill/>
                </a:ln>
                <a:solidFill>
                  <a:srgbClr val="001C3D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</a:rPr>
            </a:br>
            <a:r>
              <a:rPr kumimoji="0" lang="en-US" sz="1200" i="1" u="none" strike="noStrike" kern="1200" cap="none" spc="0" normalizeH="0" noProof="0" dirty="0" smtClean="0">
                <a:ln>
                  <a:noFill/>
                </a:ln>
                <a:solidFill>
                  <a:srgbClr val="001C3D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</a:rPr>
              <a:t>(French-led </a:t>
            </a:r>
            <a:r>
              <a:rPr kumimoji="0" lang="en-US" sz="1200" i="1" u="none" strike="noStrike" kern="1200" cap="none" spc="0" normalizeH="0" noProof="0" dirty="0" err="1" smtClean="0">
                <a:ln>
                  <a:noFill/>
                </a:ln>
                <a:solidFill>
                  <a:srgbClr val="001C3D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</a:rPr>
              <a:t>exascale</a:t>
            </a:r>
            <a:r>
              <a:rPr kumimoji="0" lang="en-US" sz="1200" i="1" u="none" strike="noStrike" kern="1200" cap="none" spc="0" normalizeH="0" noProof="0" dirty="0" smtClean="0">
                <a:ln>
                  <a:noFill/>
                </a:ln>
                <a:solidFill>
                  <a:srgbClr val="001C3D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</a:rPr>
              <a:t> consortium)</a:t>
            </a:r>
          </a:p>
          <a:p>
            <a:pPr lvl="0" algn="r" defTabSz="825500" hangingPunct="1"/>
            <a:r>
              <a:rPr lang="en-US" sz="1200" i="1" kern="1200" cap="none" baseline="0" dirty="0" smtClean="0">
                <a:solidFill>
                  <a:srgbClr val="001C3D">
                    <a:lumMod val="90000"/>
                    <a:lumOff val="10000"/>
                  </a:srgbClr>
                </a:solidFill>
                <a:latin typeface="Calibri"/>
              </a:rPr>
              <a:t>[from </a:t>
            </a:r>
            <a:r>
              <a:rPr lang="en-US" sz="1200" i="1" kern="1200" cap="none" dirty="0" smtClean="0">
                <a:solidFill>
                  <a:srgbClr val="001C3D">
                    <a:lumMod val="90000"/>
                    <a:lumOff val="10000"/>
                  </a:srgbClr>
                </a:solidFill>
                <a:latin typeface="Calibri"/>
              </a:rPr>
              <a:t>2022 intl</a:t>
            </a:r>
            <a:r>
              <a:rPr lang="en-US" sz="1200" i="1" kern="1200" cap="none" dirty="0">
                <a:solidFill>
                  <a:srgbClr val="001C3D">
                    <a:lumMod val="90000"/>
                    <a:lumOff val="10000"/>
                  </a:srgbClr>
                </a:solidFill>
                <a:latin typeface="Calibri"/>
              </a:rPr>
              <a:t>. membership </a:t>
            </a:r>
            <a:r>
              <a:rPr lang="en-US" sz="1200" i="1" kern="1200" cap="none" dirty="0" smtClean="0">
                <a:solidFill>
                  <a:srgbClr val="001C3D">
                    <a:lumMod val="90000"/>
                    <a:lumOff val="10000"/>
                  </a:srgbClr>
                </a:solidFill>
                <a:latin typeface="Calibri"/>
              </a:rPr>
              <a:t>funds]</a:t>
            </a:r>
            <a:r>
              <a:rPr lang="en-US" sz="1200" i="1" kern="1200" cap="none" dirty="0">
                <a:solidFill>
                  <a:srgbClr val="001C3D">
                    <a:lumMod val="90000"/>
                    <a:lumOff val="10000"/>
                  </a:srgbClr>
                </a:solidFill>
                <a:latin typeface="Calibri"/>
              </a:rPr>
              <a:t/>
            </a:r>
            <a:br>
              <a:rPr lang="en-US" sz="1200" i="1" kern="1200" cap="none" dirty="0">
                <a:solidFill>
                  <a:srgbClr val="001C3D">
                    <a:lumMod val="90000"/>
                    <a:lumOff val="10000"/>
                  </a:srgbClr>
                </a:solidFill>
                <a:latin typeface="Calibri"/>
              </a:rPr>
            </a:br>
            <a:endParaRPr kumimoji="0" lang="en-GB" sz="1200" i="1" u="none" strike="noStrike" kern="1200" cap="none" spc="0" normalizeH="0" baseline="0" noProof="0" dirty="0" smtClean="0">
              <a:ln>
                <a:noFill/>
              </a:ln>
              <a:solidFill>
                <a:srgbClr val="001C3D">
                  <a:lumMod val="90000"/>
                  <a:lumOff val="10000"/>
                </a:srgbClr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5519" y="2664265"/>
            <a:ext cx="634397" cy="40268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954" y="888349"/>
            <a:ext cx="1040625" cy="80301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312" y="1620274"/>
            <a:ext cx="3129772" cy="136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8776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238125" y="967796"/>
            <a:ext cx="6311531" cy="15090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 smtClean="0"/>
              <a:t>Snellius</a:t>
            </a:r>
            <a:r>
              <a:rPr lang="en-US" sz="1800" dirty="0" smtClean="0"/>
              <a:t> was a 18 (OCW) +2 (SURF reserves) M€ invest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average lifespan before it becomes ‘obsolete’ (i.e. prohibitively expensive to maintain) is 5-7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operation much more expensive due to power cost (2MW!)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7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</p:spPr>
        <p:txBody>
          <a:bodyPr/>
          <a:lstStyle/>
          <a:p>
            <a:r>
              <a:rPr lang="en-US" dirty="0" smtClean="0"/>
              <a:t>National T1 ‘</a:t>
            </a:r>
            <a:r>
              <a:rPr lang="en-US" dirty="0" err="1" smtClean="0"/>
              <a:t>snellius</a:t>
            </a:r>
            <a:r>
              <a:rPr lang="en-US" dirty="0" smtClean="0"/>
              <a:t>’ … and the road to the next one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461" y="967796"/>
            <a:ext cx="2287414" cy="1509099"/>
          </a:xfrm>
          <a:prstGeom prst="rect">
            <a:avLst/>
          </a:prstGeom>
          <a:ln>
            <a:solidFill>
              <a:srgbClr val="6F2575"/>
            </a:solidFill>
          </a:ln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238124" y="2473826"/>
            <a:ext cx="8667751" cy="1509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marR="0" indent="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6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119063" marR="0" indent="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88925" marR="0" indent="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88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401638" marR="0" indent="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515938" marR="0" indent="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2862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51435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60007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68580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funding for this was provide one-time from OCW, </a:t>
            </a:r>
            <a:r>
              <a:rPr lang="en-US" sz="1800" i="1" dirty="0" smtClean="0"/>
              <a:t>but only </a:t>
            </a:r>
            <a:r>
              <a:rPr lang="en-US" sz="1800" dirty="0" smtClean="0"/>
              <a:t>…</a:t>
            </a:r>
            <a:br>
              <a:rPr lang="en-US" sz="1800" dirty="0" smtClean="0"/>
            </a:b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subject to the condition from OCW that users contribute to evolution of HPC Tier-1 capability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SURF coordinated this co-financing via a national HPC Governance Covenant </a:t>
            </a:r>
            <a:br>
              <a:rPr lang="en-US" sz="1800" dirty="0" smtClean="0"/>
            </a:br>
            <a:r>
              <a:rPr lang="en-US" sz="16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2 M€ / year across all WO + O&amp;O members</a:t>
            </a:r>
          </a:p>
          <a:p>
            <a:pPr marL="461963" lvl="1" indent="-342900">
              <a:buFont typeface="Arial" panose="020B0604020202020204" pitchFamily="34" charset="0"/>
              <a:buChar char="•"/>
            </a:pPr>
            <a:r>
              <a:rPr lang="en-US" sz="1612" dirty="0" smtClean="0"/>
              <a:t>related to current usage of </a:t>
            </a:r>
            <a:r>
              <a:rPr lang="en-US" sz="1612" dirty="0" err="1" smtClean="0"/>
              <a:t>Snellius</a:t>
            </a:r>
            <a:r>
              <a:rPr lang="en-US" sz="1612" dirty="0" smtClean="0"/>
              <a:t> by all ‘free-at-point-of-use’ grants of HPC time by the WGS/NWO funded research usage</a:t>
            </a:r>
          </a:p>
          <a:p>
            <a:pPr marL="461963" lvl="1" indent="-342900">
              <a:buFont typeface="Arial" panose="020B0604020202020204" pitchFamily="34" charset="0"/>
              <a:buChar char="•"/>
            </a:pPr>
            <a:r>
              <a:rPr lang="en-US" sz="1612" dirty="0" smtClean="0"/>
              <a:t>direct contributions to </a:t>
            </a:r>
            <a:r>
              <a:rPr lang="en-US" sz="1612" dirty="0" err="1" smtClean="0"/>
              <a:t>Snellius</a:t>
            </a:r>
            <a:r>
              <a:rPr lang="en-US" sz="1612" dirty="0" smtClean="0"/>
              <a:t> (co-financing of nodes, RCCS credits) do not factor into the distribution of the 2M€ institutional covenant</a:t>
            </a:r>
          </a:p>
          <a:p>
            <a:pPr marL="461963" lvl="1" indent="-342900">
              <a:buFont typeface="Arial" panose="020B0604020202020204" pitchFamily="34" charset="0"/>
              <a:buChar char="•"/>
            </a:pPr>
            <a:endParaRPr lang="en-GB" sz="1612" dirty="0"/>
          </a:p>
        </p:txBody>
      </p:sp>
    </p:spTree>
    <p:extLst>
      <p:ext uri="{BB962C8B-B14F-4D97-AF65-F5344CB8AC3E}">
        <p14:creationId xmlns:p14="http://schemas.microsoft.com/office/powerpoint/2010/main" val="98771136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Nikhef-DG22-NikOnly-main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dirty="0" err="1" smtClean="0">
            <a:ln>
              <a:noFill/>
            </a:ln>
            <a:solidFill>
              <a:srgbClr val="6F257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0A0028F6-5982-4989-AF57-077C33F8706E}" vid="{6E854385-552D-4B9C-9118-35651C674D5E}"/>
    </a:ext>
  </a:extLst>
</a:theme>
</file>

<file path=ppt/theme/theme2.xml><?xml version="1.0" encoding="utf-8"?>
<a:theme xmlns:a="http://schemas.openxmlformats.org/drawingml/2006/main" name="Nikhef-DG22-2018-legacy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Custom 1">
      <a:majorFont>
        <a:latin typeface="Candara"/>
        <a:ea typeface="Candara"/>
        <a:cs typeface="Candara"/>
      </a:majorFont>
      <a:minorFont>
        <a:latin typeface="Akkurat Std"/>
        <a:ea typeface="Candara"/>
        <a:cs typeface="Canda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D6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0A0028F6-5982-4989-AF57-077C33F8706E}" vid="{F2ACD4BE-C0B1-4AC9-8AFE-6AE36B5DED0B}"/>
    </a:ext>
  </a:extLst>
</a:theme>
</file>

<file path=ppt/theme/theme3.xml><?xml version="1.0" encoding="utf-8"?>
<a:theme xmlns:a="http://schemas.openxmlformats.org/drawingml/2006/main" name="Nikhef-DG22-NikUM-Closures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Custom 1">
      <a:majorFont>
        <a:latin typeface="Candara"/>
        <a:ea typeface="Candara"/>
        <a:cs typeface="Candara"/>
      </a:majorFont>
      <a:minorFont>
        <a:latin typeface="Akkurat Std"/>
        <a:ea typeface="Candara"/>
        <a:cs typeface="Canda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D6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0A0028F6-5982-4989-AF57-077C33F8706E}" vid="{A76F0B44-4154-4718-B508-6ACEEE236B1E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Nikhef_presentatie-template-lc-2018-DGUM-MF</Template>
  <TotalTime>108</TotalTime>
  <Words>622</Words>
  <Application>Microsoft Office PowerPoint</Application>
  <PresentationFormat>On-screen Show (16:9)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Akkurat Std</vt:lpstr>
      <vt:lpstr>Akkurat Std Bold</vt:lpstr>
      <vt:lpstr>Akkurat Std Mono</vt:lpstr>
      <vt:lpstr>Arial</vt:lpstr>
      <vt:lpstr>Calibri</vt:lpstr>
      <vt:lpstr>Candara</vt:lpstr>
      <vt:lpstr>Helvetica Neue</vt:lpstr>
      <vt:lpstr>Helvetica Neue Medium</vt:lpstr>
      <vt:lpstr>Minion Pro</vt:lpstr>
      <vt:lpstr>Verdana</vt:lpstr>
      <vt:lpstr>Nikhef-DG22-NikOnly-main</vt:lpstr>
      <vt:lpstr>Nikhef-DG22-2018-legacy</vt:lpstr>
      <vt:lpstr>Nikhef-DG22-NikUM-Closures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davidg</dc:creator>
  <cp:lastModifiedBy>davidg</cp:lastModifiedBy>
  <cp:revision>25</cp:revision>
  <dcterms:created xsi:type="dcterms:W3CDTF">2023-11-08T09:43:58Z</dcterms:created>
  <dcterms:modified xsi:type="dcterms:W3CDTF">2023-11-08T11:32:26Z</dcterms:modified>
</cp:coreProperties>
</file>