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2"/>
  </p:sldMasterIdLst>
  <p:notesMasterIdLst>
    <p:notesMasterId r:id="rId27"/>
  </p:notesMasterIdLst>
  <p:handoutMasterIdLst>
    <p:handoutMasterId r:id="rId28"/>
  </p:handoutMasterIdLst>
  <p:sldIdLst>
    <p:sldId id="256" r:id="rId3"/>
    <p:sldId id="262" r:id="rId4"/>
    <p:sldId id="303" r:id="rId5"/>
    <p:sldId id="264" r:id="rId6"/>
    <p:sldId id="304" r:id="rId7"/>
    <p:sldId id="265" r:id="rId8"/>
    <p:sldId id="259" r:id="rId9"/>
    <p:sldId id="284" r:id="rId10"/>
    <p:sldId id="263" r:id="rId11"/>
    <p:sldId id="296" r:id="rId12"/>
    <p:sldId id="270" r:id="rId13"/>
    <p:sldId id="301" r:id="rId14"/>
    <p:sldId id="297" r:id="rId15"/>
    <p:sldId id="273" r:id="rId16"/>
    <p:sldId id="292" r:id="rId17"/>
    <p:sldId id="298" r:id="rId18"/>
    <p:sldId id="299" r:id="rId19"/>
    <p:sldId id="267" r:id="rId20"/>
    <p:sldId id="268" r:id="rId21"/>
    <p:sldId id="302" r:id="rId22"/>
    <p:sldId id="269" r:id="rId23"/>
    <p:sldId id="260" r:id="rId24"/>
    <p:sldId id="280" r:id="rId25"/>
    <p:sldId id="291" r:id="rId26"/>
  </p:sldIdLst>
  <p:sldSz cx="9144000" cy="5143500" type="screen16x9"/>
  <p:notesSz cx="9942513" cy="68103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9" autoAdjust="0"/>
    <p:restoredTop sz="87048" autoAdjust="0"/>
  </p:normalViewPr>
  <p:slideViewPr>
    <p:cSldViewPr>
      <p:cViewPr>
        <p:scale>
          <a:sx n="100" d="100"/>
          <a:sy n="100" d="100"/>
        </p:scale>
        <p:origin x="-802" y="1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506" cy="340846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0686" y="0"/>
            <a:ext cx="4309506" cy="340846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7E42258-42D5-42C4-B0C7-EB54ABB7E416}" type="datetimeFigureOut">
              <a:rPr lang="en-GB"/>
              <a:pPr>
                <a:defRPr/>
              </a:pPr>
              <a:t>07/02/2017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68441"/>
            <a:ext cx="4309506" cy="340846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0686" y="6468441"/>
            <a:ext cx="4309506" cy="340846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643DFE0-6132-4027-8DD8-4FF5E766DE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583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506" cy="340846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0686" y="0"/>
            <a:ext cx="4309506" cy="340846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F61B48-036A-4416-9AE8-73C85B8ECEED}" type="datetimeFigureOut">
              <a:rPr lang="en-US"/>
              <a:pPr>
                <a:defRPr/>
              </a:pPr>
              <a:t>2/7/2017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8663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86" tIns="45793" rIns="91586" bIns="4579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788" y="3235310"/>
            <a:ext cx="7954939" cy="3064342"/>
          </a:xfrm>
          <a:prstGeom prst="rect">
            <a:avLst/>
          </a:prstGeom>
        </p:spPr>
        <p:txBody>
          <a:bodyPr vert="horz" lIns="91586" tIns="45793" rIns="91586" bIns="4579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68441"/>
            <a:ext cx="4309506" cy="340846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0686" y="6468441"/>
            <a:ext cx="4309506" cy="340846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8407586-99DD-49BF-BFF9-FA8B8D7F4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61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37B077-EE9F-455E-94EA-7B874295DDE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42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49238"/>
            <a:ext cx="333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invGray">
          <a:xfrm>
            <a:off x="1042988" y="160338"/>
            <a:ext cx="73025" cy="44481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775" y="950913"/>
            <a:ext cx="468313" cy="541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0" y="3803650"/>
            <a:ext cx="1143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rgbClr val="C00000"/>
                </a:solidFill>
                <a:latin typeface="Gill Sans MT" pitchFamily="34" charset="0"/>
              </a:rPr>
              <a:t>David </a:t>
            </a:r>
            <a:r>
              <a:rPr lang="en-US" altLang="en-US" sz="900" dirty="0" err="1" smtClean="0">
                <a:solidFill>
                  <a:srgbClr val="C00000"/>
                </a:solidFill>
                <a:latin typeface="Gill Sans MT" pitchFamily="34" charset="0"/>
              </a:rPr>
              <a:t>Groep</a:t>
            </a:r>
            <a:endParaRPr lang="en-US" altLang="en-US" sz="900" dirty="0" smtClean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>
              <a:defRPr/>
            </a:pPr>
            <a:r>
              <a:rPr lang="en-US" altLang="en-US" sz="900" dirty="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br>
              <a:rPr lang="en-US" altLang="en-US" sz="900" dirty="0" smtClean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900" i="1" dirty="0" smtClean="0">
                <a:solidFill>
                  <a:srgbClr val="C00000"/>
                </a:solidFill>
                <a:latin typeface="Gill Sans MT" pitchFamily="34" charset="0"/>
              </a:rPr>
              <a:t>PDP – </a:t>
            </a:r>
            <a:br>
              <a:rPr lang="en-US" altLang="en-US" sz="900" i="1" dirty="0" smtClean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900" i="1" dirty="0" smtClean="0">
                <a:solidFill>
                  <a:srgbClr val="C00000"/>
                </a:solidFill>
                <a:latin typeface="Gill Sans MT" pitchFamily="34" charset="0"/>
              </a:rPr>
              <a:t>Advanced</a:t>
            </a:r>
            <a:r>
              <a:rPr lang="en-US" altLang="en-US" sz="900" i="1" baseline="0" dirty="0" smtClean="0">
                <a:solidFill>
                  <a:srgbClr val="C00000"/>
                </a:solidFill>
                <a:latin typeface="Gill Sans MT" pitchFamily="34" charset="0"/>
              </a:rPr>
              <a:t> </a:t>
            </a:r>
            <a:r>
              <a:rPr lang="en-US" altLang="en-US" sz="900" i="1" dirty="0" smtClean="0">
                <a:solidFill>
                  <a:srgbClr val="C00000"/>
                </a:solidFill>
                <a:latin typeface="Gill Sans MT" pitchFamily="34" charset="0"/>
              </a:rPr>
              <a:t>Computing for Research</a:t>
            </a:r>
          </a:p>
        </p:txBody>
      </p:sp>
      <p:pic>
        <p:nvPicPr>
          <p:cNvPr id="8" name="Picture 3" descr="H:\Home\davidg\Template\Logos\2b_NWO_LogoBasis_CMYK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5913"/>
            <a:ext cx="3540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938213" y="1008063"/>
            <a:ext cx="236537" cy="323850"/>
            <a:chOff x="928662" y="1344613"/>
            <a:chExt cx="299355" cy="431901"/>
          </a:xfrm>
        </p:grpSpPr>
        <p:sp>
          <p:nvSpPr>
            <p:cNvPr id="10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 October 2016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A8776-1A9D-459A-8D04-5598DDB83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0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598863"/>
            <a:ext cx="9144000" cy="15446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05740"/>
            <a:ext cx="7862150" cy="85725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143000"/>
            <a:ext cx="4021670" cy="34975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143000"/>
            <a:ext cx="4021670" cy="34975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80FFB-CC9F-4194-8DF8-E3DECCD5C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71DE9-CA41-4813-8C6C-B674EA2DE00D}" type="datetimeFigureOut">
              <a:rPr lang="en-US"/>
              <a:pPr>
                <a:defRPr/>
              </a:pPr>
              <a:t>2/7/2017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85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98863"/>
            <a:ext cx="9144000" cy="15446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05740"/>
            <a:ext cx="8754176" cy="85725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AB872-3306-4157-8389-59EB33615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0A5ED-B6D3-4DBA-99AB-132B584A3964}" type="datetimeFigureOut">
              <a:rPr lang="en-US"/>
              <a:pPr>
                <a:defRPr/>
              </a:pPr>
              <a:t>2/7/2017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00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98863"/>
            <a:ext cx="9144000" cy="15446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18660-69CC-4672-A2E6-988BE2DAD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D6A5D-B4BA-4CE3-B1C9-5D4FE255E907}" type="datetimeFigureOut">
              <a:rPr lang="en-US"/>
              <a:pPr>
                <a:defRPr/>
              </a:pPr>
              <a:t>2/7/2017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65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863"/>
            <a:ext cx="9144000" cy="15446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05979"/>
            <a:ext cx="7862912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085850"/>
            <a:ext cx="786291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BD9CA-4881-4115-BAD5-E98792481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A59FA-76BF-4D7E-B906-369572927C2A}" type="datetimeFigureOut">
              <a:rPr lang="en-US"/>
              <a:pPr>
                <a:defRPr/>
              </a:pPr>
              <a:t>2/7/2017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1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October 2016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4767264"/>
            <a:ext cx="501424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54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77800" y="4922044"/>
            <a:ext cx="2146300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8 september 2015</a:t>
            </a:r>
          </a:p>
        </p:txBody>
      </p:sp>
      <p:sp>
        <p:nvSpPr>
          <p:cNvPr id="129" name="Shape 129"/>
          <p:cNvSpPr/>
          <p:nvPr/>
        </p:nvSpPr>
        <p:spPr>
          <a:xfrm>
            <a:off x="2463800" y="4922044"/>
            <a:ext cx="4419600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Orientatie Nikhef</a:t>
            </a:r>
          </a:p>
        </p:txBody>
      </p:sp>
      <p:sp>
        <p:nvSpPr>
          <p:cNvPr id="130" name="Shape 130"/>
          <p:cNvSpPr/>
          <p:nvPr/>
        </p:nvSpPr>
        <p:spPr>
          <a:xfrm>
            <a:off x="0" y="-38100"/>
            <a:ext cx="9144000" cy="564357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 anchor="ctr"/>
          <a:lstStyle/>
          <a:p>
            <a:pPr marL="40639" marR="40639" fontAlgn="auto" hangingPunct="0">
              <a:spcBef>
                <a:spcPts val="0"/>
              </a:spcBef>
              <a:spcAft>
                <a:spcPts val="0"/>
              </a:spcAft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203200" y="-38100"/>
            <a:ext cx="8940801" cy="564357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>
            <a:noAutofit/>
          </a:bodyPr>
          <a:lstStyle>
            <a:lvl1pPr marL="40639" marR="40639" algn="l" defTabSz="914400">
              <a:defRPr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177800" y="733425"/>
            <a:ext cx="8648700" cy="394335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39" marR="40639" indent="-342899" defTabSz="914400">
              <a:buFontTx/>
              <a:defRPr sz="27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39" indent="-285750" defTabSz="914400">
              <a:spcBef>
                <a:spcPts val="0"/>
              </a:spcBef>
              <a:buFontTx/>
              <a:defRPr sz="23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39" indent="-228600" defTabSz="914400">
              <a:spcBef>
                <a:spcPts val="0"/>
              </a:spcBef>
              <a:buFontTx/>
              <a:defRPr sz="21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39" indent="-228600" defTabSz="914400">
              <a:spcBef>
                <a:spcPts val="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39" indent="-228600" defTabSz="914400">
              <a:spcBef>
                <a:spcPts val="40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8537036" y="4922044"/>
            <a:ext cx="308951" cy="238125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13846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29E14-44BB-4FC5-B5FC-D7A2BA24C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6C3A0-82A3-435E-B158-90B218D422DB}" type="datetime3">
              <a:rPr lang="en-US"/>
              <a:pPr>
                <a:defRPr/>
              </a:pPr>
              <a:t>7 February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813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160338"/>
            <a:ext cx="73025" cy="44481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8775" y="950913"/>
            <a:ext cx="468313" cy="541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938213" y="1008063"/>
            <a:ext cx="236537" cy="323850"/>
            <a:chOff x="928662" y="1344613"/>
            <a:chExt cx="299355" cy="431901"/>
          </a:xfrm>
        </p:grpSpPr>
        <p:sp>
          <p:nvSpPr>
            <p:cNvPr id="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031690"/>
            <a:ext cx="6400800" cy="1132284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7416824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6E8BB-F072-4715-92C6-6AD0F7ED4633}" type="datetime3">
              <a:rPr lang="en-US"/>
              <a:pPr>
                <a:defRPr/>
              </a:pPr>
              <a:t>7 February 2017</a:t>
            </a:fld>
            <a:endParaRPr lang="en-US" dirty="0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478F7-0BEF-4DC0-BFE9-906F45422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52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05740"/>
            <a:ext cx="7862150" cy="85725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143000"/>
            <a:ext cx="4021670" cy="34975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143000"/>
            <a:ext cx="4021670" cy="34975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F974B-07CF-4227-B12D-18D980C77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B91AD-F7DF-4565-BC3B-3A5DB69EECD0}" type="datetime3">
              <a:rPr lang="en-US"/>
              <a:pPr>
                <a:defRPr/>
              </a:pPr>
              <a:t>7 February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4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05740"/>
            <a:ext cx="8754176" cy="85725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93CA-BBB4-41BB-B8F7-33F36AA0D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C9D13-38B5-4D36-9667-4C49C5D40880}" type="datetime3">
              <a:rPr lang="en-US"/>
              <a:pPr>
                <a:defRPr/>
              </a:pPr>
              <a:t>7 February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41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E530F-1435-4845-9F28-B7014B1E7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D77FC-1644-479C-9211-A9A11BEE03D5}" type="datetime3">
              <a:rPr lang="en-US"/>
              <a:pPr>
                <a:defRPr/>
              </a:pPr>
              <a:t>7 February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05979"/>
            <a:ext cx="7862912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085850"/>
            <a:ext cx="786291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2FA07-8D69-40F4-A0E3-CEC30C3D2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8D951-83A9-4596-A726-A4F0A5C5697C}" type="datetime3">
              <a:rPr lang="en-US"/>
              <a:pPr>
                <a:defRPr/>
              </a:pPr>
              <a:t>7 February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01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863"/>
            <a:ext cx="9144000" cy="15446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8FB64-903E-4F44-9FB6-3F66C5925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F8FF3-9350-4D70-892D-859122A1F348}" type="datetimeFigureOut">
              <a:rPr lang="en-US"/>
              <a:pPr>
                <a:defRPr/>
              </a:pPr>
              <a:t>2/7/2017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8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863"/>
            <a:ext cx="9144000" cy="15446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1042988" y="160338"/>
            <a:ext cx="80962" cy="498316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775" y="950913"/>
            <a:ext cx="468313" cy="541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931863" y="1008063"/>
            <a:ext cx="236537" cy="32385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031690"/>
            <a:ext cx="6400800" cy="1132284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7416824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833ED-AE77-4836-A2CF-6A59F1DB1A59}" type="datetimeFigureOut">
              <a:rPr lang="en-US"/>
              <a:pPr>
                <a:defRPr/>
              </a:pPr>
              <a:t>2/7/2017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CE5CA-5915-4AF5-B586-936AC3FB3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34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60338"/>
            <a:ext cx="9144000" cy="43942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06375"/>
            <a:ext cx="8755062" cy="85725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085850"/>
            <a:ext cx="78914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4554154"/>
            <a:ext cx="9144000" cy="589346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4554538"/>
            <a:ext cx="9144000" cy="32067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4729163"/>
            <a:ext cx="2895600" cy="357187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4729163"/>
            <a:ext cx="457200" cy="357187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5A45BF8-5A71-410E-8F62-98438FA3E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4729163"/>
            <a:ext cx="2633662" cy="357187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6F61A3F-7D30-4194-85EE-FC1065FF12E4}" type="datetime3">
              <a:rPr lang="en-US"/>
              <a:pPr>
                <a:defRPr/>
              </a:pPr>
              <a:t>7 February 2017</a:t>
            </a:fld>
            <a:endParaRPr lang="en-US" dirty="0"/>
          </a:p>
        </p:txBody>
      </p:sp>
      <p:grpSp>
        <p:nvGrpSpPr>
          <p:cNvPr id="1036" name="Group 1"/>
          <p:cNvGrpSpPr>
            <a:grpSpLocks/>
          </p:cNvGrpSpPr>
          <p:nvPr/>
        </p:nvGrpSpPr>
        <p:grpSpPr bwMode="auto">
          <a:xfrm>
            <a:off x="455613" y="1008063"/>
            <a:ext cx="236537" cy="32385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37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714875"/>
            <a:ext cx="7080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39" r:id="rId2"/>
    <p:sldLayoutId id="2147483845" r:id="rId3"/>
    <p:sldLayoutId id="2147483840" r:id="rId4"/>
    <p:sldLayoutId id="2147483841" r:id="rId5"/>
    <p:sldLayoutId id="2147483842" r:id="rId6"/>
    <p:sldLayoutId id="2147483843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555063/contributions/2285842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1925" y="269875"/>
            <a:ext cx="7407275" cy="11033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Accelerating Throughput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/>
              <a:t>the LHC to the World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1925" y="1387475"/>
            <a:ext cx="7407275" cy="1314450"/>
          </a:xfrm>
        </p:spPr>
        <p:txBody>
          <a:bodyPr/>
          <a:lstStyle/>
          <a:p>
            <a:pPr eaLnBrk="1" hangingPunct="1">
              <a:defRPr/>
            </a:pPr>
            <a:endParaRPr lang="en-US" i="1" dirty="0" smtClean="0"/>
          </a:p>
          <a:p>
            <a:pPr eaLnBrk="1" hangingPunct="1">
              <a:defRPr/>
            </a:pPr>
            <a:r>
              <a:rPr lang="en-US" i="1" dirty="0" smtClean="0"/>
              <a:t>David </a:t>
            </a:r>
            <a:r>
              <a:rPr lang="en-US" i="1" dirty="0" err="1" smtClean="0"/>
              <a:t>Groep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24501"/>
            <a:ext cx="5393010" cy="301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:\Home\davidg\Template\Logos\nikhef-2015-compact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62199"/>
            <a:ext cx="1656184" cy="72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2279" y="4763348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800000"/>
                </a:solidFill>
                <a:latin typeface="+mj-lt"/>
              </a:rPr>
              <a:t>Ignatius 2017</a:t>
            </a:r>
            <a:endParaRPr lang="en-US" b="1" dirty="0" smtClean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4803998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+mj-lt"/>
              </a:rPr>
              <a:t>v5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Science through Lambdas</a:t>
            </a:r>
            <a:endParaRPr lang="en-US" dirty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05576"/>
            <a:ext cx="812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80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8928" y="2499742"/>
            <a:ext cx="1945272" cy="1288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built around application </a:t>
            </a:r>
            <a:r>
              <a:rPr lang="en-US" smtClean="0"/>
              <a:t>data flow</a:t>
            </a:r>
            <a:endParaRPr lang="en-US" dirty="0"/>
          </a:p>
        </p:txBody>
      </p:sp>
      <p:pic>
        <p:nvPicPr>
          <p:cNvPr id="3074" name="Picture 2" descr="H:\Home\davidg\Nikhef\Network\Schematics-DCLayout\Nikhef-parkwachter-ICs-ndpfonly-20161209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3558"/>
            <a:ext cx="6552728" cy="428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15565"/>
            <a:ext cx="2304256" cy="1218561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00063" y="3939902"/>
            <a:ext cx="46084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i="1" dirty="0" smtClean="0">
                <a:solidFill>
                  <a:srgbClr val="002060"/>
                </a:solidFill>
                <a:latin typeface="+mj-lt"/>
              </a:rPr>
              <a:t>Need</a:t>
            </a:r>
            <a:r>
              <a:rPr lang="en-US" i="1" dirty="0" smtClean="0">
                <a:solidFill>
                  <a:srgbClr val="002060"/>
                </a:solidFill>
                <a:latin typeface="+mj-lt"/>
              </a:rPr>
              <a:t> to work together!</a:t>
            </a:r>
          </a:p>
          <a:p>
            <a:pPr algn="r"/>
            <a:r>
              <a:rPr lang="en-US" dirty="0" smtClean="0">
                <a:solidFill>
                  <a:srgbClr val="002060"/>
                </a:solidFill>
                <a:latin typeface="+mj-lt"/>
              </a:rPr>
              <a:t>without our SURFsara peering, </a:t>
            </a:r>
            <a:br>
              <a:rPr lang="en-US" dirty="0" smtClean="0">
                <a:solidFill>
                  <a:srgbClr val="002060"/>
                </a:solidFill>
                <a:latin typeface="+mj-lt"/>
              </a:rPr>
            </a:br>
            <a:r>
              <a:rPr lang="en-US" dirty="0" err="1" smtClean="0">
                <a:solidFill>
                  <a:srgbClr val="002060"/>
                </a:solidFill>
                <a:latin typeface="+mj-lt"/>
              </a:rPr>
              <a:t>SURFnet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gets flooded </a:t>
            </a:r>
            <a:r>
              <a:rPr lang="en-US" dirty="0" smtClean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</a:t>
            </a:r>
            <a:br>
              <a:rPr lang="en-US" dirty="0" smtClean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</a:br>
            <a:r>
              <a:rPr lang="en-US" dirty="0" smtClean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and: you really want many of your own </a:t>
            </a:r>
            <a:r>
              <a:rPr lang="en-US" dirty="0" err="1" smtClean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peerings</a:t>
            </a:r>
            <a:endParaRPr lang="en-US" dirty="0" smtClea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30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62AADB-FFA5-43D9-BF41-4C5F4207A282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480"/>
            <a:ext cx="9144000" cy="500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49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dirty="0" smtClean="0"/>
              <a:t>Dutch National e-Infrastructure coordinated by</a:t>
            </a:r>
            <a:endParaRPr lang="en-US" dirty="0"/>
          </a:p>
          <a:p>
            <a:pPr marL="82550" indent="0">
              <a:buNone/>
            </a:pPr>
            <a:r>
              <a:rPr lang="en-US" i="1" dirty="0" smtClean="0"/>
              <a:t>“</a:t>
            </a:r>
            <a:r>
              <a:rPr lang="en-US" i="1" dirty="0" err="1" smtClean="0"/>
              <a:t>BiG</a:t>
            </a:r>
            <a:r>
              <a:rPr lang="en-US" i="1" dirty="0" smtClean="0"/>
              <a:t> Grid” HTC and storage platform services</a:t>
            </a:r>
          </a:p>
          <a:p>
            <a:r>
              <a:rPr lang="en-US" dirty="0" smtClean="0"/>
              <a:t>3 core operational sites: SURFsara, Nikhef, RUG-CIT</a:t>
            </a:r>
          </a:p>
          <a:p>
            <a:r>
              <a:rPr lang="en-US" dirty="0" smtClean="0"/>
              <a:t>25+ </a:t>
            </a:r>
            <a:r>
              <a:rPr lang="en-US" dirty="0" err="1" smtClean="0"/>
              <a:t>PiB</a:t>
            </a:r>
            <a:r>
              <a:rPr lang="en-US" dirty="0" smtClean="0"/>
              <a:t> tape, 10+ </a:t>
            </a:r>
            <a:r>
              <a:rPr lang="en-US" dirty="0" err="1" smtClean="0"/>
              <a:t>PiB</a:t>
            </a:r>
            <a:r>
              <a:rPr lang="en-US" dirty="0" smtClean="0"/>
              <a:t> disk, 12000+ CPU cores</a:t>
            </a:r>
          </a:p>
          <a:p>
            <a:pPr marL="82550" indent="0">
              <a:buNone/>
            </a:pPr>
            <a:r>
              <a:rPr lang="en-US" b="1" dirty="0" smtClean="0"/>
              <a:t>@Nikhef</a:t>
            </a:r>
          </a:p>
          <a:p>
            <a:pPr marL="82550" indent="0">
              <a:buNone/>
            </a:pPr>
            <a:r>
              <a:rPr lang="en-US" dirty="0" smtClean="0"/>
              <a:t>~ 5500 cores and 3.5 </a:t>
            </a:r>
            <a:r>
              <a:rPr lang="en-US" dirty="0" err="1" smtClean="0"/>
              <a:t>PiB</a:t>
            </a:r>
            <a:r>
              <a:rPr lang="en-US" dirty="0" smtClean="0"/>
              <a:t> </a:t>
            </a:r>
          </a:p>
          <a:p>
            <a:pPr marL="82550" indent="0">
              <a:buNone/>
            </a:pPr>
            <a:r>
              <a:rPr lang="en-US" dirty="0" smtClean="0"/>
              <a:t>focus on large/many-core systems</a:t>
            </a:r>
          </a:p>
          <a:p>
            <a:pPr marL="82550" indent="0">
              <a:buNone/>
            </a:pPr>
            <a:r>
              <a:rPr lang="en-US" dirty="0" smtClean="0"/>
              <a:t>&gt; 45 install </a:t>
            </a:r>
            <a:r>
              <a:rPr lang="en-US" dirty="0" err="1" smtClean="0"/>
              <a:t>flavours</a:t>
            </a:r>
            <a:r>
              <a:rPr lang="en-US" dirty="0" smtClean="0"/>
              <a:t> (service types)</a:t>
            </a:r>
            <a:endParaRPr lang="en-US" dirty="0"/>
          </a:p>
          <a:p>
            <a:pPr marL="82550" indent="0">
              <a:buNone/>
            </a:pPr>
            <a:r>
              <a:rPr lang="en-US" i="1" dirty="0" smtClean="0"/>
              <a:t>and a bunch of one-off systems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</a:t>
            </a:r>
            <a:endParaRPr lang="en-US" dirty="0"/>
          </a:p>
        </p:txBody>
      </p:sp>
      <p:pic>
        <p:nvPicPr>
          <p:cNvPr id="33795" name="Picture 3" descr="H:\Home\davidg\BIG\Logo\Logo\BiGGrid-Logo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24" y="195486"/>
            <a:ext cx="116569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8" name="Picture 2" descr="H:\Home\davidg\Template\Logos\SURF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888" y="1100536"/>
            <a:ext cx="1590576" cy="60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39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infrastructure, efficient infrastructure!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80167" y="4747230"/>
            <a:ext cx="3463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latin typeface="+mj-lt"/>
              </a:rPr>
              <a:t>Right:: NIKHEF-ELPROD facility, Friday, Dec 9</a:t>
            </a:r>
            <a:r>
              <a:rPr lang="en-US" sz="1200" baseline="30000" dirty="0" smtClean="0">
                <a:latin typeface="+mj-lt"/>
              </a:rPr>
              <a:t>th</a:t>
            </a:r>
            <a:r>
              <a:rPr lang="en-US" sz="1200" dirty="0" smtClean="0">
                <a:latin typeface="+mj-lt"/>
              </a:rPr>
              <a:t>, 2016</a:t>
            </a:r>
          </a:p>
          <a:p>
            <a:pPr algn="r"/>
            <a:r>
              <a:rPr lang="en-US" sz="1200" dirty="0" smtClean="0">
                <a:latin typeface="+mj-lt"/>
              </a:rPr>
              <a:t>Left: annual usage distribution 2013-2014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88540" y="987574"/>
            <a:ext cx="3960440" cy="3637888"/>
            <a:chOff x="5188540" y="987574"/>
            <a:chExt cx="3960440" cy="3637888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8540" y="987574"/>
              <a:ext cx="3960440" cy="363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764064" y="1039837"/>
              <a:ext cx="1272432" cy="30777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EGI biomedical 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6300192" y="1223244"/>
              <a:ext cx="144016" cy="2683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444208" y="1563638"/>
              <a:ext cx="2448272" cy="30777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LIGO/Virgo gravitational waves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5774" y="2139702"/>
              <a:ext cx="938474" cy="30777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LHC Alice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84368" y="2859782"/>
              <a:ext cx="938474" cy="30777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LHC Atlas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39580" y="3971542"/>
              <a:ext cx="657527" cy="30777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latin typeface="+mj-lt"/>
                </a:rPr>
                <a:t>LHCb</a:t>
              </a:r>
              <a:endParaRPr lang="en-US" sz="1400" dirty="0" smtClean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65774" y="1069356"/>
              <a:ext cx="1154498" cy="30777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NL: </a:t>
              </a:r>
              <a:r>
                <a:rPr lang="en-US" sz="1400" dirty="0" err="1" smtClean="0">
                  <a:latin typeface="+mj-lt"/>
                </a:rPr>
                <a:t>WeNMR</a:t>
              </a:r>
              <a:endParaRPr lang="en-US" sz="1400" dirty="0" smtClean="0">
                <a:latin typeface="+mj-lt"/>
              </a:endParaRPr>
            </a:p>
          </p:txBody>
        </p:sp>
      </p:grp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43608" y="1085850"/>
            <a:ext cx="4032448" cy="3600450"/>
          </a:xfrm>
        </p:spPr>
        <p:txBody>
          <a:bodyPr/>
          <a:lstStyle/>
          <a:p>
            <a:r>
              <a:rPr lang="en-US" dirty="0" smtClean="0"/>
              <a:t>&gt;98% </a:t>
            </a:r>
            <a:r>
              <a:rPr lang="en-US" dirty="0" err="1" smtClean="0"/>
              <a:t>utilisation</a:t>
            </a:r>
            <a:r>
              <a:rPr lang="en-US" dirty="0" smtClean="0"/>
              <a:t>, &gt;90% efficiency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64" y="1923678"/>
            <a:ext cx="475544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29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Waiting will not help you any more …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31590"/>
            <a:ext cx="660966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7473" y="4887039"/>
            <a:ext cx="7724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Helge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Meinhard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, 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Bernd 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Panzer-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Steindel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, Technology Evolution, 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+mj-lt"/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+mj-lt"/>
                <a:hlinkClick r:id="rId3"/>
              </a:rPr>
              <a:t>://indico.cern.ch/event/555063/contributions/2285842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+mj-lt"/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293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(informed) fun &amp; testing –  </a:t>
            </a:r>
            <a:br>
              <a:rPr lang="en-US" dirty="0" smtClean="0"/>
            </a:br>
            <a:r>
              <a:rPr lang="en-US" dirty="0" smtClean="0"/>
              <a:t>some random one-off systems …</a:t>
            </a:r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13588"/>
            <a:ext cx="6552728" cy="343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95240" y="4863521"/>
            <a:ext cx="163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plofkip.nikhef.nl</a:t>
            </a:r>
          </a:p>
        </p:txBody>
      </p:sp>
    </p:spTree>
    <p:extLst>
      <p:ext uri="{BB962C8B-B14F-4D97-AF65-F5344CB8AC3E}">
        <p14:creationId xmlns:p14="http://schemas.microsoft.com/office/powerpoint/2010/main" val="182642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(informed) fun &amp; testing –  </a:t>
            </a:r>
            <a:br>
              <a:rPr lang="en-US" dirty="0" smtClean="0"/>
            </a:br>
            <a:r>
              <a:rPr lang="en-US" dirty="0" smtClean="0"/>
              <a:t>some random one-off systems …</a:t>
            </a:r>
            <a:endParaRPr lang="en-US" dirty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13588"/>
            <a:ext cx="6120680" cy="34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94018" y="4866501"/>
            <a:ext cx="344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CO2-cooled Intel CPUs @6.2GHz</a:t>
            </a:r>
          </a:p>
        </p:txBody>
      </p:sp>
    </p:spTree>
    <p:extLst>
      <p:ext uri="{BB962C8B-B14F-4D97-AF65-F5344CB8AC3E}">
        <p14:creationId xmlns:p14="http://schemas.microsoft.com/office/powerpoint/2010/main" val="193865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SC04, CCRC08, STEP09, .. to today …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4911"/>
            <a:ext cx="4178278" cy="25568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45" y="1851670"/>
            <a:ext cx="4056804" cy="270651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605909" y="1163232"/>
            <a:ext cx="4464495" cy="747313"/>
          </a:xfrm>
          <a:prstGeom prst="rect">
            <a:avLst/>
          </a:prstGeom>
          <a:solidFill>
            <a:schemeClr val="bg1"/>
          </a:solidFill>
        </p:spPr>
        <p:txBody>
          <a:bodyPr vert="horz" lIns="91430" tIns="45715" rIns="91430" bIns="45715">
            <a:normAutofit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2" indent="0" defTabSz="914400">
              <a:buNone/>
            </a:pPr>
            <a:r>
              <a:rPr lang="en-GB" sz="1800" dirty="0" smtClean="0"/>
              <a:t>Global transfer rates increased to &gt; 40 GB/s </a:t>
            </a:r>
            <a:br>
              <a:rPr lang="en-GB" sz="1800" dirty="0" smtClean="0"/>
            </a:br>
            <a:r>
              <a:rPr lang="en-GB" sz="1800" dirty="0" smtClean="0"/>
              <a:t>Acquisition:10 PB/</a:t>
            </a:r>
            <a:r>
              <a:rPr lang="en-GB" sz="1800" dirty="0" err="1" smtClean="0"/>
              <a:t>mo</a:t>
            </a:r>
            <a:r>
              <a:rPr lang="en-GB" sz="1800" dirty="0" smtClean="0"/>
              <a:t> (~x2 for physics data)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043608" y="4876006"/>
            <a:ext cx="54425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STEP09 : Jamie </a:t>
            </a:r>
            <a:r>
              <a:rPr lang="en-US" sz="1050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Shiers</a:t>
            </a:r>
            <a:r>
              <a:rPr lang="en-US" sz="105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, CERN IT/GS; Throughput 2016: WLCG Workshop 2016, Ian Bird, CERN</a:t>
            </a:r>
          </a:p>
        </p:txBody>
      </p:sp>
    </p:spTree>
    <p:extLst>
      <p:ext uri="{BB962C8B-B14F-4D97-AF65-F5344CB8AC3E}">
        <p14:creationId xmlns:p14="http://schemas.microsoft.com/office/powerpoint/2010/main" val="339537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… and tomorrow ?!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652" y="843559"/>
            <a:ext cx="371914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23509" y="3426369"/>
            <a:ext cx="4232249" cy="80021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Data: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Raw 2016: 50 PB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/>
              <a:t>2027: 600 PB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Derived (1 copy): 2016: 80 PB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/>
              <a:t>2027: 900 PB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4273654"/>
            <a:ext cx="5893793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Technology at ~20%/year will bring x6-10 in 10-11 years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120" y="843558"/>
            <a:ext cx="2285382" cy="2520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72737" y="3426369"/>
            <a:ext cx="1616148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CPU: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x</a:t>
            </a:r>
            <a:r>
              <a:rPr lang="en-US" sz="1400" dirty="0" smtClean="0"/>
              <a:t>60 from 2016</a:t>
            </a:r>
          </a:p>
        </p:txBody>
      </p:sp>
    </p:spTree>
    <p:extLst>
      <p:ext uri="{BB962C8B-B14F-4D97-AF65-F5344CB8AC3E}">
        <p14:creationId xmlns:p14="http://schemas.microsoft.com/office/powerpoint/2010/main" val="15850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4628624"/>
            <a:ext cx="502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12.5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MByte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/event … 120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TByte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/s … </a:t>
            </a:r>
            <a:r>
              <a:rPr lang="en-US" i="1" dirty="0" smtClean="0">
                <a:solidFill>
                  <a:schemeClr val="bg1"/>
                </a:solidFill>
                <a:latin typeface="+mj-lt"/>
              </a:rPr>
              <a:t>and now what?</a:t>
            </a:r>
          </a:p>
        </p:txBody>
      </p:sp>
    </p:spTree>
    <p:extLst>
      <p:ext uri="{BB962C8B-B14F-4D97-AF65-F5344CB8AC3E}">
        <p14:creationId xmlns:p14="http://schemas.microsoft.com/office/powerpoint/2010/main" val="47910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987574"/>
            <a:ext cx="5976664" cy="3356688"/>
          </a:xfrm>
        </p:spPr>
        <p:txBody>
          <a:bodyPr/>
          <a:lstStyle/>
          <a:p>
            <a:pPr marL="82550" indent="0">
              <a:buNone/>
            </a:pPr>
            <a:r>
              <a:rPr lang="en-US" b="1" dirty="0" smtClean="0"/>
              <a:t>‘data shall not be a bottleneck’</a:t>
            </a:r>
          </a:p>
          <a:p>
            <a:pPr>
              <a:tabLst>
                <a:tab pos="630238" algn="l"/>
                <a:tab pos="715963" algn="l"/>
              </a:tabLst>
            </a:pPr>
            <a:r>
              <a:rPr lang="en-US" dirty="0" smtClean="0"/>
              <a:t>5500 cores process together </a:t>
            </a:r>
            <a:br>
              <a:rPr lang="en-US" dirty="0" smtClean="0"/>
            </a:br>
            <a:r>
              <a:rPr lang="en-US" dirty="0" smtClean="0"/>
              <a:t>~ 	16 </a:t>
            </a:r>
            <a:r>
              <a:rPr lang="en-US" dirty="0" err="1" smtClean="0"/>
              <a:t>GByte</a:t>
            </a:r>
            <a:r>
              <a:rPr lang="en-US" dirty="0" smtClean="0"/>
              <a:t>/s of data sustained</a:t>
            </a:r>
            <a:br>
              <a:rPr lang="en-US" dirty="0" smtClean="0"/>
            </a:br>
            <a:r>
              <a:rPr lang="en-US" dirty="0" smtClean="0"/>
              <a:t>	or ~ 10 </a:t>
            </a:r>
            <a:r>
              <a:rPr lang="en-US" dirty="0" err="1" smtClean="0"/>
              <a:t>GByte</a:t>
            </a:r>
            <a:r>
              <a:rPr lang="en-US" dirty="0" smtClean="0"/>
              <a:t>/</a:t>
            </a:r>
            <a:r>
              <a:rPr lang="en-US" dirty="0" err="1" smtClean="0"/>
              <a:t>jobslot</a:t>
            </a:r>
            <a:r>
              <a:rPr lang="en-US" dirty="0" smtClean="0"/>
              <a:t>/</a:t>
            </a:r>
            <a:r>
              <a:rPr lang="en-US" dirty="0" err="1" smtClean="0"/>
              <a:t>hr</a:t>
            </a:r>
            <a:endParaRPr lang="en-US" dirty="0" smtClean="0"/>
          </a:p>
          <a:p>
            <a:r>
              <a:rPr lang="en-US" dirty="0" smtClean="0"/>
              <a:t>are ‘</a:t>
            </a:r>
            <a:r>
              <a:rPr lang="en-US" dirty="0" err="1" smtClean="0"/>
              <a:t>bursty</a:t>
            </a:r>
            <a:r>
              <a:rPr lang="en-US" dirty="0" smtClean="0"/>
              <a:t>’ when many tasks start together</a:t>
            </a:r>
          </a:p>
          <a:p>
            <a:r>
              <a:rPr lang="en-US" dirty="0" smtClean="0"/>
              <a:t>and </a:t>
            </a:r>
            <a:r>
              <a:rPr lang="en-US" i="1" dirty="0" smtClean="0"/>
              <a:t>in parallel </a:t>
            </a:r>
            <a:r>
              <a:rPr lang="en-US" dirty="0" smtClean="0"/>
              <a:t>we have to serve the world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Interconnecting </a:t>
            </a:r>
            <a:r>
              <a:rPr lang="en-US" dirty="0" smtClean="0"/>
              <a:t>compute </a:t>
            </a:r>
            <a:r>
              <a:rPr lang="en-US" dirty="0" smtClean="0"/>
              <a:t>&amp; storage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123728" y="3182099"/>
            <a:ext cx="4608512" cy="1927933"/>
            <a:chOff x="2123728" y="4149080"/>
            <a:chExt cx="4608512" cy="2570577"/>
          </a:xfrm>
        </p:grpSpPr>
        <p:pic>
          <p:nvPicPr>
            <p:cNvPr id="57349" name="Picture 5" descr="http://www.nikhef.nl/grid/stats/monifarm/statdata-ce03/rrdg-running-week-lhc-larg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4149080"/>
              <a:ext cx="4608512" cy="2570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ight Arrow 4"/>
            <p:cNvSpPr/>
            <p:nvPr/>
          </p:nvSpPr>
          <p:spPr>
            <a:xfrm rot="5400000">
              <a:off x="3594464" y="4450533"/>
              <a:ext cx="504056" cy="27717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70" y="141480"/>
            <a:ext cx="2026430" cy="500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8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1203548"/>
            <a:ext cx="7890842" cy="3600450"/>
          </a:xfrm>
        </p:spPr>
        <p:txBody>
          <a:bodyPr/>
          <a:lstStyle/>
          <a:p>
            <a:r>
              <a:rPr lang="en-US" dirty="0" smtClean="0"/>
              <a:t>CPU and disk both expensive, yet idling CPUs are ‘even costlier’</a:t>
            </a:r>
          </a:p>
          <a:p>
            <a:r>
              <a:rPr lang="en-US" dirty="0" smtClean="0"/>
              <a:t>architecture and performance matching averts any single bottleneck</a:t>
            </a:r>
          </a:p>
          <a:p>
            <a:r>
              <a:rPr lang="en-US" dirty="0" smtClean="0"/>
              <a:t>but requires knowledge of application (data flow) </a:t>
            </a:r>
            <a:r>
              <a:rPr lang="en-US" dirty="0" err="1" smtClean="0"/>
              <a:t>behaviour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data pre-placement (local access),  mesh data federation (WAN access)</a:t>
            </a:r>
          </a:p>
          <a:p>
            <a:pPr marL="82550" indent="0">
              <a:buNone/>
            </a:pPr>
            <a:endParaRPr lang="en-US" dirty="0" smtClean="0"/>
          </a:p>
          <a:p>
            <a:pPr marL="82550" indent="0">
              <a:buNone/>
            </a:pPr>
            <a:r>
              <a:rPr lang="en-US" dirty="0" smtClean="0"/>
              <a:t>This is why e.g. your USB drive does not cut it </a:t>
            </a:r>
            <a:br>
              <a:rPr lang="en-US" dirty="0" smtClean="0"/>
            </a:br>
            <a:r>
              <a:rPr lang="en-US" dirty="0" smtClean="0"/>
              <a:t>– and neither does your ‘home NAS box’ </a:t>
            </a:r>
            <a:br>
              <a:rPr lang="en-US" dirty="0" smtClean="0"/>
            </a:br>
            <a:r>
              <a:rPr lang="en-US" i="1" dirty="0" smtClean="0"/>
              <a:t>… however much I like my home system using just</a:t>
            </a:r>
            <a:br>
              <a:rPr lang="en-US" i="1" dirty="0" smtClean="0"/>
            </a:br>
            <a:r>
              <a:rPr lang="en-US" i="1" dirty="0" smtClean="0"/>
              <a:t>15 Watt idle and offering 16TB for just </a:t>
            </a:r>
            <a:r>
              <a:rPr lang="en-GB" i="1" dirty="0" smtClean="0"/>
              <a:t>€ </a:t>
            </a:r>
            <a:r>
              <a:rPr lang="en-US" i="1" dirty="0" smtClean="0"/>
              <a:t>915 …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 for research: </a:t>
            </a:r>
            <a:br>
              <a:rPr lang="en-US" dirty="0" smtClean="0"/>
            </a:br>
            <a:r>
              <a:rPr lang="en-US" dirty="0" smtClean="0"/>
              <a:t>balancing network, CPU, and disk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81221" y="2695194"/>
            <a:ext cx="2280419" cy="2160240"/>
            <a:chOff x="5436096" y="2571751"/>
            <a:chExt cx="2280419" cy="216024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936734"/>
              <a:ext cx="2280419" cy="1677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Multiply 3"/>
            <p:cNvSpPr/>
            <p:nvPr/>
          </p:nvSpPr>
          <p:spPr>
            <a:xfrm>
              <a:off x="5436096" y="2571751"/>
              <a:ext cx="2160240" cy="2160240"/>
            </a:xfrm>
            <a:prstGeom prst="mathMultiply">
              <a:avLst>
                <a:gd name="adj1" fmla="val 6913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816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987574"/>
            <a:ext cx="7890842" cy="3600450"/>
          </a:xfrm>
        </p:spPr>
        <p:txBody>
          <a:bodyPr/>
          <a:lstStyle/>
          <a:p>
            <a:r>
              <a:rPr lang="en-US" sz="1800" dirty="0" smtClean="0"/>
              <a:t>Power 8: more PCI lanes &amp; higher clock should </a:t>
            </a:r>
            <a:br>
              <a:rPr lang="en-US" sz="1800" dirty="0" smtClean="0"/>
            </a:br>
            <a:r>
              <a:rPr lang="en-US" sz="1800" dirty="0" smtClean="0"/>
              <a:t>give</a:t>
            </a:r>
            <a:r>
              <a:rPr lang="en-US" sz="1800" dirty="0"/>
              <a:t> </a:t>
            </a:r>
            <a:r>
              <a:rPr lang="en-US" sz="1800" dirty="0" smtClean="0"/>
              <a:t>more throughput – </a:t>
            </a:r>
            <a:r>
              <a:rPr lang="en-US" sz="1800" i="1" dirty="0" smtClean="0"/>
              <a:t>if all the bits fit together</a:t>
            </a:r>
          </a:p>
          <a:p>
            <a:r>
              <a:rPr lang="en-US" sz="1800" dirty="0" smtClean="0"/>
              <a:t>Only way to find out is … by trying it!</a:t>
            </a:r>
            <a:br>
              <a:rPr lang="en-US" sz="1800" dirty="0" smtClean="0"/>
            </a:br>
            <a:r>
              <a:rPr lang="en-US" sz="1800" i="1" dirty="0" smtClean="0"/>
              <a:t>joint experiment with Nikhef and SURFsara</a:t>
            </a:r>
            <a:br>
              <a:rPr lang="en-US" sz="1800" i="1" dirty="0" smtClean="0"/>
            </a:br>
            <a:r>
              <a:rPr lang="en-US" sz="1800" i="1" dirty="0" smtClean="0"/>
              <a:t>on comparing IO throughput between x86 &amp; P8</a:t>
            </a:r>
            <a:br>
              <a:rPr lang="en-US" sz="1800" i="1" dirty="0" smtClean="0"/>
            </a:br>
            <a:endParaRPr lang="en-US" sz="1800" dirty="0" smtClean="0"/>
          </a:p>
          <a:p>
            <a:pPr marL="82550" indent="0">
              <a:buNone/>
            </a:pPr>
            <a:r>
              <a:rPr lang="en-US" dirty="0" smtClean="0"/>
              <a:t>			  </a:t>
            </a:r>
            <a:r>
              <a:rPr lang="en-US" b="1" dirty="0" smtClean="0">
                <a:solidFill>
                  <a:srgbClr val="800000"/>
                </a:solidFill>
              </a:rPr>
              <a:t>yet more is needed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more bytes through?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870127" y="3507854"/>
            <a:ext cx="5216723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RAID card are now a performance bottleneck</a:t>
            </a:r>
          </a:p>
          <a:p>
            <a:r>
              <a:rPr lang="en-US" sz="1800" dirty="0" smtClean="0"/>
              <a:t>JBOD changes CPU-disk ratio </a:t>
            </a:r>
            <a:endParaRPr lang="en-US" sz="1800" dirty="0"/>
          </a:p>
          <a:p>
            <a:r>
              <a:rPr lang="en-US" sz="1800" dirty="0" smtClean="0"/>
              <a:t>closer integration of networking to get &gt;100Gbps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39410"/>
            <a:ext cx="3834631" cy="216040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12" y="267494"/>
            <a:ext cx="1771094" cy="32403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676" y="2656775"/>
            <a:ext cx="2718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2060"/>
                </a:solidFill>
                <a:latin typeface="+mj-lt"/>
              </a:rPr>
              <a:t>HGST: 480 </a:t>
            </a:r>
            <a:r>
              <a:rPr lang="en-US" sz="1400" i="1" dirty="0" err="1" smtClean="0">
                <a:solidFill>
                  <a:srgbClr val="002060"/>
                </a:solidFill>
                <a:latin typeface="+mj-lt"/>
              </a:rPr>
              <a:t>TByte</a:t>
            </a:r>
            <a:r>
              <a:rPr lang="en-US" sz="1400" i="1" dirty="0" smtClean="0">
                <a:solidFill>
                  <a:srgbClr val="002060"/>
                </a:solidFill>
                <a:latin typeface="+mj-lt"/>
              </a:rPr>
              <a:t> gross capacity/4RU</a:t>
            </a:r>
          </a:p>
        </p:txBody>
      </p:sp>
    </p:spTree>
    <p:extLst>
      <p:ext uri="{BB962C8B-B14F-4D97-AF65-F5344CB8AC3E}">
        <p14:creationId xmlns:p14="http://schemas.microsoft.com/office/powerpoint/2010/main" val="54200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" b="-1139"/>
          <a:stretch/>
        </p:blipFill>
        <p:spPr bwMode="auto">
          <a:xfrm>
            <a:off x="-10160" y="108000"/>
            <a:ext cx="9180512" cy="509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011910"/>
            <a:ext cx="8856984" cy="587220"/>
          </a:xfrm>
          <a:solidFill>
            <a:srgbClr val="FFFFFF">
              <a:alpha val="50196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sz="3000" dirty="0" smtClean="0"/>
              <a:t>Fun, but not the solution to single-core performance </a:t>
            </a:r>
            <a:r>
              <a:rPr lang="en-US" sz="3000" dirty="0" smtClean="0">
                <a:sym typeface="Wingdings" panose="05000000000000000000" pitchFamily="2" charset="2"/>
              </a:rPr>
              <a:t>…</a:t>
            </a:r>
            <a:endParaRPr lang="en-US" sz="3000" dirty="0"/>
          </a:p>
        </p:txBody>
      </p:sp>
      <p:pic>
        <p:nvPicPr>
          <p:cNvPr id="8195" name="Picture 3" descr="H:\Home\davidg\Template\Logos\nikhef-2015-compact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42" y="224442"/>
            <a:ext cx="464058" cy="20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4832" y="4883626"/>
            <a:ext cx="5905784" cy="30777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Collaboration of Intel™ and Nikhef PDP &amp; MT (Krista de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Roo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)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“CO2 Inside” 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709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3478"/>
            <a:ext cx="9144000" cy="50200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8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800"/>
            </a:pPr>
            <a:endParaRPr/>
          </a:p>
        </p:txBody>
      </p:sp>
      <p:pic>
        <p:nvPicPr>
          <p:cNvPr id="298" name="NeedleHaystack.jpg"/>
          <p:cNvPicPr>
            <a:picLocks/>
          </p:cNvPicPr>
          <p:nvPr/>
        </p:nvPicPr>
        <p:blipFill>
          <a:blip r:embed="rId2">
            <a:extLst/>
          </a:blip>
          <a:srcRect t="11477" b="13021"/>
          <a:stretch>
            <a:fillRect/>
          </a:stretch>
        </p:blipFill>
        <p:spPr>
          <a:xfrm>
            <a:off x="0" y="-180975"/>
            <a:ext cx="9144000" cy="5325666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704850" y="3716646"/>
            <a:ext cx="7721600" cy="1456809"/>
          </a:xfrm>
          <a:prstGeom prst="rect">
            <a:avLst/>
          </a:prstGeom>
          <a:solidFill>
            <a:srgbClr val="0080FF">
              <a:alpha val="74900"/>
            </a:srgbClr>
          </a:solidFill>
          <a:ln w="15875">
            <a:solidFill>
              <a:srgbClr val="275D9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Font typeface="Helvetica"/>
              <a:buNone/>
              <a:defRPr sz="3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600" kern="0" dirty="0" err="1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Kans</a:t>
            </a:r>
            <a:r>
              <a:rPr sz="2600" kern="0" dirty="0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 Higgs </a:t>
            </a:r>
            <a:r>
              <a:rPr sz="2600" kern="0" dirty="0" err="1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deeltje</a:t>
            </a:r>
            <a:r>
              <a:rPr sz="2600" kern="0" dirty="0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:</a:t>
            </a: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Font typeface="Helvetica"/>
              <a:buNone/>
              <a:defRPr sz="3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600" kern="0" dirty="0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1 op de 1.000.000.000.000 </a:t>
            </a:r>
            <a:r>
              <a:rPr sz="2600" kern="0" dirty="0" err="1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bostingen</a:t>
            </a:r>
            <a:endParaRPr sz="2600" kern="0" dirty="0">
              <a:solidFill>
                <a:srgbClr val="FFFB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B00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"/>
              <a:buNone/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kern="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- </a:t>
            </a:r>
            <a:r>
              <a:rPr kern="0" dirty="0" err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Dit</a:t>
            </a:r>
            <a:r>
              <a:rPr kern="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 is equivalent met </a:t>
            </a:r>
            <a:r>
              <a:rPr kern="0" dirty="0" err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zoeken</a:t>
            </a:r>
            <a:r>
              <a:rPr kern="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 van 1 </a:t>
            </a:r>
            <a:r>
              <a:rPr kern="0" dirty="0" err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persoon</a:t>
            </a:r>
            <a:r>
              <a:rPr kern="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 op 1000  </a:t>
            </a:r>
            <a:r>
              <a:rPr kern="0" dirty="0" err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wereldpopulaties</a:t>
            </a:r>
            <a:endParaRPr kern="0" dirty="0">
              <a:solidFill>
                <a:srgbClr val="FFFF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FF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"/>
              <a:buNone/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kern="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- </a:t>
            </a:r>
            <a:r>
              <a:rPr kern="0" dirty="0" err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Oftewel</a:t>
            </a:r>
            <a:r>
              <a:rPr kern="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kern="0" dirty="0" err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één</a:t>
            </a:r>
            <a:r>
              <a:rPr kern="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kern="0" dirty="0" err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naald</a:t>
            </a:r>
            <a:r>
              <a:rPr kern="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 in 20 </a:t>
            </a:r>
            <a:r>
              <a:rPr kern="0" dirty="0" err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miljoen</a:t>
            </a:r>
            <a:r>
              <a:rPr kern="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kern="0" dirty="0" err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hooibergen</a:t>
            </a:r>
            <a:endParaRPr kern="0" dirty="0">
              <a:solidFill>
                <a:srgbClr val="FFFF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FF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03172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2" y="0"/>
            <a:ext cx="91397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932040" y="2847588"/>
            <a:ext cx="1008112" cy="1020306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400092" y="2427734"/>
            <a:ext cx="2484276" cy="30517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815916" y="1560200"/>
            <a:ext cx="612068" cy="65151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627784" y="2732909"/>
            <a:ext cx="1188132" cy="1062978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79912" y="2139702"/>
            <a:ext cx="1769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50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PiB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/year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primary data</a:t>
            </a:r>
          </a:p>
        </p:txBody>
      </p:sp>
    </p:spTree>
    <p:extLst>
      <p:ext uri="{BB962C8B-B14F-4D97-AF65-F5344CB8AC3E}">
        <p14:creationId xmlns:p14="http://schemas.microsoft.com/office/powerpoint/2010/main" val="61220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203200" y="733425"/>
            <a:ext cx="8648700" cy="4086225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Picture 30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485775"/>
            <a:ext cx="8654018" cy="57150"/>
          </a:xfrm>
          <a:prstGeom prst="rect">
            <a:avLst/>
          </a:prstGeom>
        </p:spPr>
      </p:pic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35496" y="-9525"/>
            <a:ext cx="6794500" cy="542925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12700" dist="25400" dir="2700000" rotWithShape="0">
                    <a:srgbClr val="CBCBCB"/>
                  </a:outerShdw>
                </a:effectLst>
              </a:defRPr>
            </a:lvl1pPr>
          </a:lstStyle>
          <a:p>
            <a:r>
              <a:rPr dirty="0"/>
              <a:t>Detector to doctor ...</a:t>
            </a:r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/>
          </a:p>
        </p:txBody>
      </p:sp>
      <p:pic>
        <p:nvPicPr>
          <p:cNvPr id="306" name="hardinteract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413" y="704850"/>
            <a:ext cx="2933701" cy="723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" name="Group 309"/>
          <p:cNvGrpSpPr/>
          <p:nvPr/>
        </p:nvGrpSpPr>
        <p:grpSpPr>
          <a:xfrm>
            <a:off x="494307" y="1378297"/>
            <a:ext cx="2024323" cy="377388"/>
            <a:chOff x="0" y="0"/>
            <a:chExt cx="2024321" cy="503183"/>
          </a:xfrm>
        </p:grpSpPr>
        <p:sp>
          <p:nvSpPr>
            <p:cNvPr id="308" name="Shape 308"/>
            <p:cNvSpPr/>
            <p:nvPr/>
          </p:nvSpPr>
          <p:spPr>
            <a:xfrm>
              <a:off x="38100" y="38100"/>
              <a:ext cx="1917511" cy="465083"/>
            </a:xfrm>
            <a:prstGeom prst="rect">
              <a:avLst/>
            </a:prstGeom>
            <a:solidFill>
              <a:srgbClr val="D4E3F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40" marR="40640" defTabSz="914400">
                <a:buClr>
                  <a:srgbClr val="000000"/>
                </a:buClr>
                <a:buFont typeface="Arial"/>
                <a:defRPr sz="1600" b="1" i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</a:rPr>
                <a:t>40 miljoen / seconde</a:t>
              </a:r>
            </a:p>
          </p:txBody>
        </p:sp>
        <p:pic>
          <p:nvPicPr>
            <p:cNvPr id="307" name="Picture 30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024321" cy="495300"/>
            </a:xfrm>
            <a:prstGeom prst="rect">
              <a:avLst/>
            </a:prstGeom>
            <a:effectLst/>
          </p:spPr>
        </p:pic>
      </p:grpSp>
      <p:grpSp>
        <p:nvGrpSpPr>
          <p:cNvPr id="314" name="Group 314"/>
          <p:cNvGrpSpPr/>
          <p:nvPr/>
        </p:nvGrpSpPr>
        <p:grpSpPr>
          <a:xfrm>
            <a:off x="3635896" y="124594"/>
            <a:ext cx="5246366" cy="1943100"/>
            <a:chOff x="-45202" y="0"/>
            <a:chExt cx="5753185" cy="2590800"/>
          </a:xfrm>
        </p:grpSpPr>
        <p:pic>
          <p:nvPicPr>
            <p:cNvPr id="310" name="ATLAS_Silver_White_MK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39082" y="0"/>
              <a:ext cx="5168901" cy="2590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3" name="Group 313"/>
            <p:cNvGrpSpPr/>
            <p:nvPr/>
          </p:nvGrpSpPr>
          <p:grpSpPr>
            <a:xfrm rot="20880000">
              <a:off x="13948" y="1201678"/>
              <a:ext cx="795338" cy="652599"/>
              <a:chOff x="0" y="0"/>
              <a:chExt cx="795337" cy="652597"/>
            </a:xfrm>
          </p:grpSpPr>
          <p:sp>
            <p:nvSpPr>
              <p:cNvPr id="312" name="Shape 312"/>
              <p:cNvSpPr/>
              <p:nvPr/>
            </p:nvSpPr>
            <p:spPr>
              <a:xfrm>
                <a:off x="38100" y="38167"/>
                <a:ext cx="719138" cy="576264"/>
              </a:xfrm>
              <a:prstGeom prst="rightArrow">
                <a:avLst>
                  <a:gd name="adj1" fmla="val 50000"/>
                  <a:gd name="adj2" fmla="val 31198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1" name="Picture 310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795338" cy="6525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26" name="Group 326"/>
          <p:cNvGrpSpPr/>
          <p:nvPr/>
        </p:nvGrpSpPr>
        <p:grpSpPr>
          <a:xfrm>
            <a:off x="38100" y="2099518"/>
            <a:ext cx="3090770" cy="2695547"/>
            <a:chOff x="-38100" y="-50800"/>
            <a:chExt cx="3090769" cy="3594060"/>
          </a:xfrm>
        </p:grpSpPr>
        <p:grpSp>
          <p:nvGrpSpPr>
            <p:cNvPr id="317" name="Group 317"/>
            <p:cNvGrpSpPr/>
            <p:nvPr/>
          </p:nvGrpSpPr>
          <p:grpSpPr>
            <a:xfrm>
              <a:off x="-38100" y="782042"/>
              <a:ext cx="2032000" cy="1987802"/>
              <a:chOff x="0" y="0"/>
              <a:chExt cx="2032000" cy="1987801"/>
            </a:xfrm>
          </p:grpSpPr>
          <p:pic>
            <p:nvPicPr>
              <p:cNvPr id="316" name="dropped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100" y="38100"/>
                <a:ext cx="1955800" cy="191160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15" name="Picture 314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2032000" cy="1987802"/>
              </a:xfrm>
              <a:prstGeom prst="rect">
                <a:avLst/>
              </a:prstGeom>
              <a:effectLst/>
            </p:spPr>
          </p:pic>
        </p:grpSp>
        <p:grpSp>
          <p:nvGrpSpPr>
            <p:cNvPr id="320" name="Group 320"/>
            <p:cNvGrpSpPr/>
            <p:nvPr/>
          </p:nvGrpSpPr>
          <p:grpSpPr>
            <a:xfrm rot="1680000">
              <a:off x="1652521" y="1824227"/>
              <a:ext cx="939801" cy="724041"/>
              <a:chOff x="0" y="0"/>
              <a:chExt cx="939800" cy="724040"/>
            </a:xfrm>
          </p:grpSpPr>
          <p:sp>
            <p:nvSpPr>
              <p:cNvPr id="319" name="Shape 319"/>
              <p:cNvSpPr/>
              <p:nvPr/>
            </p:nvSpPr>
            <p:spPr>
              <a:xfrm>
                <a:off x="38100" y="38170"/>
                <a:ext cx="863601" cy="647701"/>
              </a:xfrm>
              <a:prstGeom prst="leftArrow">
                <a:avLst>
                  <a:gd name="adj1" fmla="val 50000"/>
                  <a:gd name="adj2" fmla="val 33333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8" name="Picture 317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-1"/>
                <a:ext cx="939801" cy="724042"/>
              </a:xfrm>
              <a:prstGeom prst="rect">
                <a:avLst/>
              </a:prstGeom>
              <a:effectLst/>
            </p:spPr>
          </p:pic>
        </p:grpSp>
        <p:pic>
          <p:nvPicPr>
            <p:cNvPr id="321" name="Picture 320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21120000">
              <a:off x="127000" y="2350516"/>
              <a:ext cx="1158008" cy="1117601"/>
            </a:xfrm>
            <a:prstGeom prst="rect">
              <a:avLst/>
            </a:prstGeom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325" name="Group 325"/>
            <p:cNvGrpSpPr/>
            <p:nvPr/>
          </p:nvGrpSpPr>
          <p:grpSpPr>
            <a:xfrm>
              <a:off x="626969" y="-50801"/>
              <a:ext cx="2425701" cy="977304"/>
              <a:chOff x="-50800" y="-50800"/>
              <a:chExt cx="2425699" cy="977302"/>
            </a:xfrm>
          </p:grpSpPr>
          <p:pic>
            <p:nvPicPr>
              <p:cNvPr id="322" name="Picture 321"/>
              <p:cNvPicPr>
                <a:picLocks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-50800" y="-50800"/>
                <a:ext cx="2385244" cy="977303"/>
              </a:xfrm>
              <a:prstGeom prst="rect">
                <a:avLst/>
              </a:prstGeom>
              <a:effectLst/>
            </p:spPr>
          </p:pic>
          <p:sp>
            <p:nvSpPr>
              <p:cNvPr id="324" name="Shape 324"/>
              <p:cNvSpPr/>
              <p:nvPr/>
            </p:nvSpPr>
            <p:spPr>
              <a:xfrm>
                <a:off x="50110" y="70178"/>
                <a:ext cx="2324790" cy="5557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noAutofit/>
              </a:bodyPr>
              <a:lstStyle>
                <a:lvl1pPr marL="49990" marR="49990" defTabSz="914400">
                  <a:buClr>
                    <a:srgbClr val="000000"/>
                  </a:buClr>
                  <a:buFont typeface="Arial"/>
                  <a:defRPr sz="1600" b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ern="0">
                    <a:solidFill>
                      <a:srgbClr val="000000"/>
                    </a:solidFill>
                  </a:rPr>
                  <a:t>Analyse van botsingen door promovendi</a:t>
                </a:r>
              </a:p>
            </p:txBody>
          </p:sp>
        </p:grpSp>
      </p:grpSp>
      <p:grpSp>
        <p:nvGrpSpPr>
          <p:cNvPr id="334" name="Group 334"/>
          <p:cNvGrpSpPr/>
          <p:nvPr/>
        </p:nvGrpSpPr>
        <p:grpSpPr>
          <a:xfrm>
            <a:off x="6156176" y="1516524"/>
            <a:ext cx="2848126" cy="3190017"/>
            <a:chOff x="-38100" y="54022"/>
            <a:chExt cx="3463161" cy="4253354"/>
          </a:xfrm>
        </p:grpSpPr>
        <p:pic>
          <p:nvPicPr>
            <p:cNvPr id="327" name="JiveXML_0_00050-win_W-proj_YX-2006-10-16-08-37-06.png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998" y="933937"/>
              <a:ext cx="3421063" cy="3373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0" name="Group 330"/>
            <p:cNvGrpSpPr/>
            <p:nvPr/>
          </p:nvGrpSpPr>
          <p:grpSpPr>
            <a:xfrm>
              <a:off x="-38100" y="792650"/>
              <a:ext cx="3198874" cy="831480"/>
              <a:chOff x="0" y="0"/>
              <a:chExt cx="3198873" cy="831479"/>
            </a:xfrm>
          </p:grpSpPr>
          <p:sp>
            <p:nvSpPr>
              <p:cNvPr id="329" name="Shape 329"/>
              <p:cNvSpPr/>
              <p:nvPr/>
            </p:nvSpPr>
            <p:spPr>
              <a:xfrm>
                <a:off x="64402" y="38100"/>
                <a:ext cx="3070068" cy="793379"/>
              </a:xfrm>
              <a:prstGeom prst="rect">
                <a:avLst/>
              </a:prstGeom>
              <a:solidFill>
                <a:srgbClr val="D4FE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marL="40640" marR="40640" algn="ctr" fontAlgn="auto" hangingPunct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 sz="1600" b="1" i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pP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Trigger systeem selecteert 600 Hz</a:t>
                </a:r>
              </a:p>
              <a:p>
                <a:pPr marL="40640" marR="40640" algn="ctr" fontAlgn="auto" hangingPunct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 sz="1600" b="1" i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pP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~ 1 GB/s data </a:t>
                </a:r>
              </a:p>
            </p:txBody>
          </p:sp>
          <p:pic>
            <p:nvPicPr>
              <p:cNvPr id="328" name="Picture 327"/>
              <p:cNvPicPr>
                <a:picLocks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3198873" cy="736600"/>
              </a:xfrm>
              <a:prstGeom prst="rect">
                <a:avLst/>
              </a:prstGeom>
              <a:effectLst/>
            </p:spPr>
          </p:pic>
        </p:grpSp>
        <p:grpSp>
          <p:nvGrpSpPr>
            <p:cNvPr id="333" name="Group 333"/>
            <p:cNvGrpSpPr/>
            <p:nvPr/>
          </p:nvGrpSpPr>
          <p:grpSpPr>
            <a:xfrm rot="20340000">
              <a:off x="970162" y="54022"/>
              <a:ext cx="724026" cy="796926"/>
              <a:chOff x="0" y="0"/>
              <a:chExt cx="724024" cy="796925"/>
            </a:xfrm>
          </p:grpSpPr>
          <p:sp>
            <p:nvSpPr>
              <p:cNvPr id="332" name="Shape 332"/>
              <p:cNvSpPr/>
              <p:nvPr/>
            </p:nvSpPr>
            <p:spPr>
              <a:xfrm>
                <a:off x="38162" y="38100"/>
                <a:ext cx="647701" cy="720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200"/>
                    </a:moveTo>
                    <a:lnTo>
                      <a:pt x="5400" y="1620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6200"/>
                    </a:lnTo>
                    <a:lnTo>
                      <a:pt x="21600" y="162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1" name="Picture 330"/>
              <p:cNvPicPr>
                <a:picLocks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724025" cy="796925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37" name="Group 337"/>
          <p:cNvGrpSpPr/>
          <p:nvPr/>
        </p:nvGrpSpPr>
        <p:grpSpPr>
          <a:xfrm rot="20400000">
            <a:off x="5404523" y="3772204"/>
            <a:ext cx="944142" cy="545472"/>
            <a:chOff x="0" y="0"/>
            <a:chExt cx="944139" cy="727295"/>
          </a:xfrm>
        </p:grpSpPr>
        <p:sp>
          <p:nvSpPr>
            <p:cNvPr id="336" name="Shape 336"/>
            <p:cNvSpPr/>
            <p:nvPr/>
          </p:nvSpPr>
          <p:spPr>
            <a:xfrm>
              <a:off x="38100" y="38170"/>
              <a:ext cx="867940" cy="650956"/>
            </a:xfrm>
            <a:prstGeom prst="leftArrow">
              <a:avLst>
                <a:gd name="adj1" fmla="val 50000"/>
                <a:gd name="adj2" fmla="val 33167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6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5" name="Picture 334"/>
            <p:cNvPicPr>
              <a:picLocks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-1"/>
              <a:ext cx="944140" cy="727297"/>
            </a:xfrm>
            <a:prstGeom prst="rect">
              <a:avLst/>
            </a:prstGeom>
            <a:effectLst/>
          </p:spPr>
        </p:pic>
      </p:grpSp>
      <p:sp>
        <p:nvSpPr>
          <p:cNvPr id="339" name="Shape 339"/>
          <p:cNvSpPr/>
          <p:nvPr/>
        </p:nvSpPr>
        <p:spPr>
          <a:xfrm>
            <a:off x="2861524" y="3052441"/>
            <a:ext cx="2476502" cy="1771651"/>
          </a:xfrm>
          <a:prstGeom prst="roundRect">
            <a:avLst>
              <a:gd name="adj" fmla="val 8065"/>
            </a:avLst>
          </a:prstGeom>
          <a:solidFill>
            <a:srgbClr val="D4E3FE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marL="40640" marR="40640" algn="ctr" fontAlgn="auto" hangingPunct="0">
              <a:spcBef>
                <a:spcPts val="0"/>
              </a:spcBef>
              <a:spcAft>
                <a:spcPts val="0"/>
              </a:spcAft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16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Data distributie met </a:t>
            </a:r>
            <a:br>
              <a:rPr sz="16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</a:br>
            <a:r>
              <a:rPr sz="16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GRID computers</a:t>
            </a: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Collisions characterised by event signature:</a:t>
            </a:r>
          </a:p>
          <a:p>
            <a:pPr marL="40640" marR="40640" lvl="1" indent="34290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- </a:t>
            </a:r>
            <a:r>
              <a:rPr sz="12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electronen</a:t>
            </a:r>
          </a:p>
          <a:p>
            <a:pPr marL="40640" marR="40640" lvl="1" indent="34290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- muonen</a:t>
            </a:r>
          </a:p>
          <a:p>
            <a:pPr marL="40640" marR="40640" lvl="1" indent="34290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- jets</a:t>
            </a: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  <a:p>
            <a:pPr marL="40640" marR="40640" lvl="1" indent="34290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-...</a:t>
            </a:r>
          </a:p>
        </p:txBody>
      </p:sp>
      <p:pic>
        <p:nvPicPr>
          <p:cNvPr id="338" name="Picture 337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823424" y="3036910"/>
            <a:ext cx="2552702" cy="1828801"/>
          </a:xfrm>
          <a:prstGeom prst="rect">
            <a:avLst/>
          </a:prstGeom>
          <a:effectLst/>
        </p:spPr>
      </p:pic>
      <p:pic>
        <p:nvPicPr>
          <p:cNvPr id="341" name="gcc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759510" y="3598237"/>
            <a:ext cx="2699552" cy="1349777"/>
          </a:xfrm>
          <a:prstGeom prst="rect">
            <a:avLst/>
          </a:prstGeom>
          <a:ln w="9525" cap="flat">
            <a:noFill/>
            <a:round/>
          </a:ln>
          <a:effectLst/>
        </p:spPr>
      </p:pic>
      <p:sp>
        <p:nvSpPr>
          <p:cNvPr id="343" name="Shape 343"/>
          <p:cNvSpPr/>
          <p:nvPr/>
        </p:nvSpPr>
        <p:spPr>
          <a:xfrm>
            <a:off x="3175422" y="2413506"/>
            <a:ext cx="1890900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C0504D">
                    <a:satOff val="-4966"/>
                    <a:lumOff val="-10549"/>
                  </a:srgbClr>
                </a:solidFill>
                <a:latin typeface="Calibri"/>
                <a:sym typeface="Calibri"/>
              </a:rPr>
              <a:t>and processing</a:t>
            </a:r>
          </a:p>
        </p:txBody>
      </p:sp>
    </p:spTree>
    <p:extLst>
      <p:ext uri="{BB962C8B-B14F-4D97-AF65-F5344CB8AC3E}">
        <p14:creationId xmlns:p14="http://schemas.microsoft.com/office/powerpoint/2010/main" val="425393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 animBg="1" advAuto="0"/>
      <p:bldP spid="326" grpId="0" animBg="1" advAuto="0"/>
      <p:bldP spid="334" grpId="0" animBg="1" advAuto="0"/>
      <p:bldP spid="343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../../../../Desktop/Screen%20Shot%202016-04-14%20at%2016.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575"/>
            <a:ext cx="9144000" cy="40119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23478"/>
            <a:ext cx="9143999" cy="626165"/>
          </a:xfrm>
        </p:spPr>
        <p:txBody>
          <a:bodyPr>
            <a:noAutofit/>
          </a:bodyPr>
          <a:lstStyle/>
          <a:p>
            <a:r>
              <a:rPr lang="en-US" sz="3600" dirty="0" smtClean="0"/>
              <a:t>Building the Infrastructure … in a federated way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October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35722" y="833790"/>
            <a:ext cx="2781531" cy="923330"/>
          </a:xfrm>
          <a:prstGeom prst="rect">
            <a:avLst/>
          </a:prstGeom>
          <a:solidFill>
            <a:schemeClr val="bg2">
              <a:alpha val="78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September 2016: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63 MoU’s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167 sites; 42 countries</a:t>
            </a:r>
            <a:endParaRPr lang="en-US" dirty="0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1" y="4175628"/>
            <a:ext cx="6132613" cy="967872"/>
          </a:xfrm>
          <a:prstGeom prst="rect">
            <a:avLst/>
          </a:prstGeom>
          <a:solidFill>
            <a:srgbClr val="00206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40000" lnSpcReduction="20000"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CPU: 3.8 M HepSpec06</a:t>
            </a:r>
          </a:p>
          <a:p>
            <a:pPr lvl="1" defTabSz="91440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If today’s fastest cores: ~ 350,000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cors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 defTabSz="91440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Actually many more (up to 5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yr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old cores)</a:t>
            </a:r>
          </a:p>
          <a:p>
            <a:pPr defTabSz="91440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Disk 310 PB</a:t>
            </a:r>
          </a:p>
          <a:p>
            <a:pPr defTabSz="91440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Tape 390 PB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14" y="4080139"/>
            <a:ext cx="2987746" cy="1043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6732240" y="4225825"/>
            <a:ext cx="1989056" cy="619913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8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/>
          <a:srcRect t="18834" b="198"/>
          <a:stretch/>
        </p:blipFill>
        <p:spPr bwMode="auto">
          <a:xfrm>
            <a:off x="0" y="-256510"/>
            <a:ext cx="9144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3478"/>
            <a:ext cx="2667346" cy="100811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1" y="690552"/>
            <a:ext cx="485565" cy="369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011" y="1419622"/>
            <a:ext cx="2462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~300 resource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centres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~250 communities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Federated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96837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56" y="2844327"/>
            <a:ext cx="4087949" cy="159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85800" y="457201"/>
            <a:ext cx="8134672" cy="5072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 collaboration – in a secure way</a:t>
            </a: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1187625" y="1091520"/>
            <a:ext cx="7742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i="1" dirty="0" smtClean="0">
                <a:solidFill>
                  <a:srgbClr val="C00000"/>
                </a:solidFill>
              </a:rPr>
              <a:t>Collaboration is people as well as (or even more than) systems</a:t>
            </a:r>
            <a:endParaRPr lang="en-US" sz="2000" i="1" dirty="0">
              <a:solidFill>
                <a:srgbClr val="C0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99592" y="1491630"/>
            <a:ext cx="7884939" cy="306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kern="0" dirty="0" smtClean="0">
                <a:latin typeface="+mn-lt"/>
                <a:cs typeface="+mn-cs"/>
              </a:rPr>
              <a:t>A global identity federation for e-Infra and cyber research infrastructures </a:t>
            </a:r>
            <a:endParaRPr lang="en-GB" sz="2000" kern="0" dirty="0"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kern="0" dirty="0" smtClean="0">
                <a:latin typeface="+mn-lt"/>
                <a:cs typeface="+mn-cs"/>
              </a:rPr>
              <a:t>Common baseline assurance (trust) requirements</a:t>
            </a:r>
            <a:endParaRPr lang="en-GB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kern="0" dirty="0" smtClean="0">
                <a:latin typeface="+mn-lt"/>
                <a:cs typeface="+mn-cs"/>
              </a:rPr>
              <a:t>Persistent and globally unique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kern="0" dirty="0" smtClean="0">
              <a:latin typeface="+mn-lt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kern="0" dirty="0" smtClean="0">
                <a:latin typeface="+mn-lt"/>
                <a:cs typeface="+mn-cs"/>
              </a:rPr>
              <a:t>needs a global scope – </a:t>
            </a:r>
            <a:r>
              <a:rPr lang="en-GB" sz="2000" kern="0" dirty="0">
                <a:latin typeface="+mn-lt"/>
                <a:cs typeface="+mn-cs"/>
              </a:rPr>
              <a:t>so we built the </a:t>
            </a:r>
            <a:r>
              <a:rPr lang="en-GB" sz="2000" kern="0" dirty="0" smtClean="0">
                <a:latin typeface="+mn-lt"/>
                <a:cs typeface="+mn-cs"/>
              </a:rPr>
              <a:t/>
            </a:r>
            <a:br>
              <a:rPr lang="en-GB" sz="2000" kern="0" dirty="0" smtClean="0">
                <a:latin typeface="+mn-lt"/>
                <a:cs typeface="+mn-cs"/>
              </a:rPr>
            </a:br>
            <a:r>
              <a:rPr lang="en-GB" sz="2000" kern="0" dirty="0" smtClean="0">
                <a:latin typeface="+mn-lt"/>
                <a:cs typeface="+mn-cs"/>
              </a:rPr>
              <a:t>Interoperable Global Trust </a:t>
            </a:r>
            <a:r>
              <a:rPr lang="en-GB" sz="2000" kern="0" dirty="0">
                <a:latin typeface="+mn-lt"/>
                <a:cs typeface="+mn-cs"/>
              </a:rPr>
              <a:t>Federation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kern="0" dirty="0" smtClean="0">
                <a:latin typeface="+mn-lt"/>
                <a:cs typeface="+mn-cs"/>
              </a:rPr>
              <a:t>over </a:t>
            </a:r>
            <a:r>
              <a:rPr lang="en-GB" sz="2000" kern="0" dirty="0">
                <a:latin typeface="+mn-lt"/>
                <a:cs typeface="+mn-cs"/>
              </a:rPr>
              <a:t>80 member </a:t>
            </a:r>
            <a:r>
              <a:rPr lang="en-GB" sz="2000" kern="0" dirty="0" smtClean="0">
                <a:latin typeface="+mn-lt"/>
                <a:cs typeface="+mn-cs"/>
              </a:rPr>
              <a:t>Authorities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kern="0" dirty="0" smtClean="0">
                <a:latin typeface="+mn-lt"/>
              </a:rPr>
              <a:t>Including your GÉANT</a:t>
            </a:r>
            <a:br>
              <a:rPr lang="en-GB" sz="2000" kern="0" dirty="0" smtClean="0">
                <a:latin typeface="+mn-lt"/>
              </a:rPr>
            </a:br>
            <a:r>
              <a:rPr lang="en-GB" sz="2000" kern="0" dirty="0" smtClean="0">
                <a:latin typeface="+mn-lt"/>
              </a:rPr>
              <a:t>Trusted Certificate Service</a:t>
            </a:r>
          </a:p>
        </p:txBody>
      </p:sp>
      <p:pic>
        <p:nvPicPr>
          <p:cNvPr id="3" name="Picture 4" descr="H:\Home\davidg\EUGridPMA\IGTF\IGTF-logos\IGTF_logo-interop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7934"/>
            <a:ext cx="957955" cy="43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66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63888" y="1085850"/>
            <a:ext cx="5370562" cy="1269876"/>
          </a:xfrm>
        </p:spPr>
        <p:txBody>
          <a:bodyPr/>
          <a:lstStyle/>
          <a:p>
            <a:r>
              <a:rPr lang="en-US" dirty="0" smtClean="0"/>
              <a:t>From hierarchical data distribution to </a:t>
            </a:r>
            <a:br>
              <a:rPr lang="en-US" dirty="0" smtClean="0"/>
            </a:br>
            <a:r>
              <a:rPr lang="en-US" dirty="0" smtClean="0"/>
              <a:t>a full mesh and dynamic data placement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infrastructure for the LHC data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9582"/>
            <a:ext cx="327341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56" descr="http://weblogs.mozillazine.org/asa/amsterdam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97" y="3347658"/>
            <a:ext cx="19494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28"/>
          <p:cNvSpPr txBox="1">
            <a:spLocks noChangeArrowheads="1"/>
          </p:cNvSpPr>
          <p:nvPr/>
        </p:nvSpPr>
        <p:spPr bwMode="auto">
          <a:xfrm>
            <a:off x="1682497" y="4716767"/>
            <a:ext cx="1893838" cy="26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altLang="en-US" sz="1100">
                <a:solidFill>
                  <a:srgbClr val="FFFF00"/>
                </a:solidFill>
              </a:rPr>
              <a:t>Amsterdam/NIKHEF-SARA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2555776" y="2499742"/>
            <a:ext cx="1076171" cy="8640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1682497" y="2499742"/>
            <a:ext cx="408833" cy="8479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51670"/>
            <a:ext cx="4274184" cy="32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9592" y="4948014"/>
            <a:ext cx="1781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LHCOne</a:t>
            </a:r>
            <a:r>
              <a:rPr lang="en-US" sz="105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graphic: lhcone.net</a:t>
            </a:r>
          </a:p>
        </p:txBody>
      </p:sp>
    </p:spTree>
    <p:extLst>
      <p:ext uri="{BB962C8B-B14F-4D97-AF65-F5344CB8AC3E}">
        <p14:creationId xmlns:p14="http://schemas.microsoft.com/office/powerpoint/2010/main" val="246236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khef-PDP-presentation-2016-acr-16-9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 properties</tns:defaultPropertyEditorNamespace>
</tns:customPropertyEditors>
</file>

<file path=customXml/itemProps1.xml><?xml version="1.0" encoding="utf-8"?>
<ds:datastoreItem xmlns:ds="http://schemas.openxmlformats.org/officeDocument/2006/customXml" ds:itemID="{03338BC8-BBF3-4152-8114-248CD4A24091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Nikhef-PDP-presentation-2016-acr-16-9</Template>
  <TotalTime>12942</TotalTime>
  <Words>585</Words>
  <Application>Microsoft Office PowerPoint</Application>
  <PresentationFormat>On-screen Show (16:9)</PresentationFormat>
  <Paragraphs>117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Nikhef-PDP-presentation-2016-acr-16-9</vt:lpstr>
      <vt:lpstr>Accelerating Throughput –  from the LHC to the World</vt:lpstr>
      <vt:lpstr>PowerPoint Presentation</vt:lpstr>
      <vt:lpstr>PowerPoint Presentation</vt:lpstr>
      <vt:lpstr>PowerPoint Presentation</vt:lpstr>
      <vt:lpstr>Detector to doctor ...</vt:lpstr>
      <vt:lpstr>Building the Infrastructure … in a federated way</vt:lpstr>
      <vt:lpstr>PowerPoint Presentation</vt:lpstr>
      <vt:lpstr>Global collaboration – in a secure way</vt:lpstr>
      <vt:lpstr>Building the infrastructure for the LHC data</vt:lpstr>
      <vt:lpstr>Connecting Science through Lambdas</vt:lpstr>
      <vt:lpstr>Network built around application data flow</vt:lpstr>
      <vt:lpstr>PowerPoint Presentation</vt:lpstr>
      <vt:lpstr>Statistics</vt:lpstr>
      <vt:lpstr>Shared infrastructure, efficient infrastructure!</vt:lpstr>
      <vt:lpstr>Waiting will not help you any more …</vt:lpstr>
      <vt:lpstr>For (informed) fun &amp; testing –   some random one-off systems …</vt:lpstr>
      <vt:lpstr>For (informed) fun &amp; testing –   some random one-off systems …</vt:lpstr>
      <vt:lpstr>From SC04, CCRC08, STEP09, .. to today …</vt:lpstr>
      <vt:lpstr>… and tomorrow ?!</vt:lpstr>
      <vt:lpstr>Interconnecting compute &amp; storage</vt:lpstr>
      <vt:lpstr>Infrastructure for research:  balancing network, CPU, and disk</vt:lpstr>
      <vt:lpstr>Getting more bytes through?</vt:lpstr>
      <vt:lpstr>Fun, but not the solution to single-core performance …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DavidG</dc:creator>
  <cp:lastModifiedBy>DavidG</cp:lastModifiedBy>
  <cp:revision>259</cp:revision>
  <cp:lastPrinted>2016-12-14T16:03:36Z</cp:lastPrinted>
  <dcterms:created xsi:type="dcterms:W3CDTF">2016-12-06T08:06:17Z</dcterms:created>
  <dcterms:modified xsi:type="dcterms:W3CDTF">2017-02-07T14:34:58Z</dcterms:modified>
</cp:coreProperties>
</file>