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tif" ContentType="image/ti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2"/>
    <p:sldMasterId id="2147483847" r:id="rId3"/>
  </p:sldMasterIdLst>
  <p:notesMasterIdLst>
    <p:notesMasterId r:id="rId43"/>
  </p:notesMasterIdLst>
  <p:handoutMasterIdLst>
    <p:handoutMasterId r:id="rId44"/>
  </p:handoutMasterIdLst>
  <p:sldIdLst>
    <p:sldId id="256" r:id="rId4"/>
    <p:sldId id="335" r:id="rId5"/>
    <p:sldId id="336" r:id="rId6"/>
    <p:sldId id="337" r:id="rId7"/>
    <p:sldId id="338" r:id="rId8"/>
    <p:sldId id="347" r:id="rId9"/>
    <p:sldId id="348" r:id="rId10"/>
    <p:sldId id="369" r:id="rId11"/>
    <p:sldId id="339" r:id="rId12"/>
    <p:sldId id="370" r:id="rId13"/>
    <p:sldId id="371" r:id="rId14"/>
    <p:sldId id="372" r:id="rId15"/>
    <p:sldId id="341" r:id="rId16"/>
    <p:sldId id="340" r:id="rId17"/>
    <p:sldId id="376" r:id="rId18"/>
    <p:sldId id="342" r:id="rId19"/>
    <p:sldId id="352" r:id="rId20"/>
    <p:sldId id="343" r:id="rId21"/>
    <p:sldId id="344" r:id="rId22"/>
    <p:sldId id="350" r:id="rId23"/>
    <p:sldId id="351" r:id="rId24"/>
    <p:sldId id="373" r:id="rId25"/>
    <p:sldId id="354" r:id="rId26"/>
    <p:sldId id="361" r:id="rId27"/>
    <p:sldId id="355" r:id="rId28"/>
    <p:sldId id="367" r:id="rId29"/>
    <p:sldId id="366" r:id="rId30"/>
    <p:sldId id="375" r:id="rId31"/>
    <p:sldId id="356" r:id="rId32"/>
    <p:sldId id="357" r:id="rId33"/>
    <p:sldId id="374" r:id="rId34"/>
    <p:sldId id="362" r:id="rId35"/>
    <p:sldId id="363" r:id="rId36"/>
    <p:sldId id="358" r:id="rId37"/>
    <p:sldId id="368" r:id="rId38"/>
    <p:sldId id="360" r:id="rId39"/>
    <p:sldId id="364" r:id="rId40"/>
    <p:sldId id="365" r:id="rId41"/>
    <p:sldId id="349" r:id="rId42"/>
  </p:sldIdLst>
  <p:sldSz cx="9144000" cy="6858000" type="screen4x3"/>
  <p:notesSz cx="9942513" cy="68103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369" autoAdjust="0"/>
    <p:restoredTop sz="87048" autoAdjust="0"/>
  </p:normalViewPr>
  <p:slideViewPr>
    <p:cSldViewPr>
      <p:cViewPr varScale="1">
        <p:scale>
          <a:sx n="105" d="100"/>
          <a:sy n="105" d="100"/>
        </p:scale>
        <p:origin x="-701" y="-82"/>
      </p:cViewPr>
      <p:guideLst>
        <p:guide orient="horz" pos="2160"/>
        <p:guide pos="2880"/>
      </p:guideLst>
    </p:cSldViewPr>
  </p:slideViewPr>
  <p:notesTextViewPr>
    <p:cViewPr>
      <p:scale>
        <a:sx n="1" d="1"/>
        <a:sy n="1" d="1"/>
      </p:scale>
      <p:origin x="0" y="0"/>
    </p:cViewPr>
  </p:notesTextViewPr>
  <p:sorterViewPr>
    <p:cViewPr>
      <p:scale>
        <a:sx n="125" d="100"/>
        <a:sy n="125" d="100"/>
      </p:scale>
      <p:origin x="0" y="8554"/>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9506" cy="340846"/>
          </a:xfrm>
          <a:prstGeom prst="rect">
            <a:avLst/>
          </a:prstGeom>
        </p:spPr>
        <p:txBody>
          <a:bodyPr vert="horz" lIns="91586" tIns="45793" rIns="91586" bIns="45793" rtlCol="0"/>
          <a:lstStyle>
            <a:lvl1pPr algn="l">
              <a:defRPr sz="1200">
                <a:latin typeface="Arial" charset="0"/>
                <a:cs typeface="+mn-cs"/>
              </a:defRPr>
            </a:lvl1pPr>
          </a:lstStyle>
          <a:p>
            <a:pPr>
              <a:defRPr/>
            </a:pPr>
            <a:endParaRPr lang="en-GB"/>
          </a:p>
        </p:txBody>
      </p:sp>
      <p:sp>
        <p:nvSpPr>
          <p:cNvPr id="3" name="Date Placeholder 2"/>
          <p:cNvSpPr>
            <a:spLocks noGrp="1"/>
          </p:cNvSpPr>
          <p:nvPr>
            <p:ph type="dt" sz="quarter" idx="1"/>
          </p:nvPr>
        </p:nvSpPr>
        <p:spPr>
          <a:xfrm>
            <a:off x="5630686" y="0"/>
            <a:ext cx="4309506" cy="340846"/>
          </a:xfrm>
          <a:prstGeom prst="rect">
            <a:avLst/>
          </a:prstGeom>
        </p:spPr>
        <p:txBody>
          <a:bodyPr vert="horz" lIns="91586" tIns="45793" rIns="91586" bIns="45793" rtlCol="0"/>
          <a:lstStyle>
            <a:lvl1pPr algn="r">
              <a:defRPr sz="1200">
                <a:latin typeface="Arial" charset="0"/>
                <a:cs typeface="+mn-cs"/>
              </a:defRPr>
            </a:lvl1pPr>
          </a:lstStyle>
          <a:p>
            <a:pPr>
              <a:defRPr/>
            </a:pPr>
            <a:fld id="{B171F51E-1E21-4D82-86C7-325ED4352244}" type="datetimeFigureOut">
              <a:rPr lang="en-GB"/>
              <a:pPr>
                <a:defRPr/>
              </a:pPr>
              <a:t>26/01/2017</a:t>
            </a:fld>
            <a:endParaRPr lang="en-GB"/>
          </a:p>
        </p:txBody>
      </p:sp>
      <p:sp>
        <p:nvSpPr>
          <p:cNvPr id="4" name="Footer Placeholder 3"/>
          <p:cNvSpPr>
            <a:spLocks noGrp="1"/>
          </p:cNvSpPr>
          <p:nvPr>
            <p:ph type="ftr" sz="quarter" idx="2"/>
          </p:nvPr>
        </p:nvSpPr>
        <p:spPr>
          <a:xfrm>
            <a:off x="1" y="6468440"/>
            <a:ext cx="4309506" cy="340846"/>
          </a:xfrm>
          <a:prstGeom prst="rect">
            <a:avLst/>
          </a:prstGeom>
        </p:spPr>
        <p:txBody>
          <a:bodyPr vert="horz" lIns="91586" tIns="45793" rIns="91586" bIns="45793" rtlCol="0" anchor="b"/>
          <a:lstStyle>
            <a:lvl1pPr algn="l">
              <a:defRPr sz="1200">
                <a:latin typeface="Arial" charset="0"/>
                <a:cs typeface="+mn-cs"/>
              </a:defRPr>
            </a:lvl1pPr>
          </a:lstStyle>
          <a:p>
            <a:pPr>
              <a:defRPr/>
            </a:pPr>
            <a:endParaRPr lang="en-GB"/>
          </a:p>
        </p:txBody>
      </p:sp>
      <p:sp>
        <p:nvSpPr>
          <p:cNvPr id="5" name="Slide Number Placeholder 4"/>
          <p:cNvSpPr>
            <a:spLocks noGrp="1"/>
          </p:cNvSpPr>
          <p:nvPr>
            <p:ph type="sldNum" sz="quarter" idx="3"/>
          </p:nvPr>
        </p:nvSpPr>
        <p:spPr>
          <a:xfrm>
            <a:off x="5630686" y="6468440"/>
            <a:ext cx="4309506" cy="340846"/>
          </a:xfrm>
          <a:prstGeom prst="rect">
            <a:avLst/>
          </a:prstGeom>
        </p:spPr>
        <p:txBody>
          <a:bodyPr vert="horz" lIns="91586" tIns="45793" rIns="91586" bIns="45793" rtlCol="0" anchor="b"/>
          <a:lstStyle>
            <a:lvl1pPr algn="r">
              <a:defRPr sz="1200">
                <a:latin typeface="Arial" charset="0"/>
                <a:cs typeface="+mn-cs"/>
              </a:defRPr>
            </a:lvl1pPr>
          </a:lstStyle>
          <a:p>
            <a:pPr>
              <a:defRPr/>
            </a:pPr>
            <a:fld id="{74B47F40-08AE-497F-8AA4-9202C5CAFF89}" type="slidenum">
              <a:rPr lang="en-GB"/>
              <a:pPr>
                <a:defRPr/>
              </a:pPr>
              <a:t>‹#›</a:t>
            </a:fld>
            <a:endParaRPr lang="en-GB"/>
          </a:p>
        </p:txBody>
      </p:sp>
    </p:spTree>
    <p:extLst>
      <p:ext uri="{BB962C8B-B14F-4D97-AF65-F5344CB8AC3E}">
        <p14:creationId xmlns:p14="http://schemas.microsoft.com/office/powerpoint/2010/main" val="1669888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9506" cy="340846"/>
          </a:xfrm>
          <a:prstGeom prst="rect">
            <a:avLst/>
          </a:prstGeom>
        </p:spPr>
        <p:txBody>
          <a:bodyPr vert="horz" lIns="91586" tIns="45793" rIns="91586" bIns="4579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630686" y="0"/>
            <a:ext cx="4309506" cy="340846"/>
          </a:xfrm>
          <a:prstGeom prst="rect">
            <a:avLst/>
          </a:prstGeom>
        </p:spPr>
        <p:txBody>
          <a:bodyPr vert="horz" lIns="91586" tIns="45793" rIns="91586" bIns="45793" rtlCol="0"/>
          <a:lstStyle>
            <a:lvl1pPr algn="r" fontAlgn="auto">
              <a:spcBef>
                <a:spcPts val="0"/>
              </a:spcBef>
              <a:spcAft>
                <a:spcPts val="0"/>
              </a:spcAft>
              <a:defRPr sz="1200">
                <a:latin typeface="+mn-lt"/>
                <a:cs typeface="+mn-cs"/>
              </a:defRPr>
            </a:lvl1pPr>
          </a:lstStyle>
          <a:p>
            <a:pPr>
              <a:defRPr/>
            </a:pPr>
            <a:fld id="{D73650BC-1A8B-4E18-AE87-E868CA4EEF95}" type="datetimeFigureOut">
              <a:rPr lang="en-US"/>
              <a:pPr>
                <a:defRPr/>
              </a:pPr>
              <a:t>1/26/2017</a:t>
            </a:fld>
            <a:endParaRPr lang="en-US"/>
          </a:p>
        </p:txBody>
      </p:sp>
      <p:sp>
        <p:nvSpPr>
          <p:cNvPr id="4" name="Slide Image Placeholder 3"/>
          <p:cNvSpPr>
            <a:spLocks noGrp="1" noRot="1" noChangeAspect="1"/>
          </p:cNvSpPr>
          <p:nvPr>
            <p:ph type="sldImg" idx="2"/>
          </p:nvPr>
        </p:nvSpPr>
        <p:spPr>
          <a:xfrm>
            <a:off x="3268663" y="511175"/>
            <a:ext cx="3405187" cy="2554288"/>
          </a:xfrm>
          <a:prstGeom prst="rect">
            <a:avLst/>
          </a:prstGeom>
          <a:noFill/>
          <a:ln w="12700">
            <a:solidFill>
              <a:prstClr val="black"/>
            </a:solidFill>
          </a:ln>
        </p:spPr>
        <p:txBody>
          <a:bodyPr vert="horz" lIns="91586" tIns="45793" rIns="91586" bIns="45793" rtlCol="0" anchor="ctr"/>
          <a:lstStyle/>
          <a:p>
            <a:pPr lvl="0"/>
            <a:endParaRPr lang="en-US" noProof="0"/>
          </a:p>
        </p:txBody>
      </p:sp>
      <p:sp>
        <p:nvSpPr>
          <p:cNvPr id="5" name="Notes Placeholder 4"/>
          <p:cNvSpPr>
            <a:spLocks noGrp="1"/>
          </p:cNvSpPr>
          <p:nvPr>
            <p:ph type="body" sz="quarter" idx="3"/>
          </p:nvPr>
        </p:nvSpPr>
        <p:spPr>
          <a:xfrm>
            <a:off x="993790" y="3235310"/>
            <a:ext cx="7954939" cy="3064342"/>
          </a:xfrm>
          <a:prstGeom prst="rect">
            <a:avLst/>
          </a:prstGeom>
        </p:spPr>
        <p:txBody>
          <a:bodyPr vert="horz" lIns="91586" tIns="45793" rIns="91586" bIns="4579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6468440"/>
            <a:ext cx="4309506" cy="340846"/>
          </a:xfrm>
          <a:prstGeom prst="rect">
            <a:avLst/>
          </a:prstGeom>
        </p:spPr>
        <p:txBody>
          <a:bodyPr vert="horz" lIns="91586" tIns="45793" rIns="91586" bIns="45793"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630686" y="6468440"/>
            <a:ext cx="4309506" cy="340846"/>
          </a:xfrm>
          <a:prstGeom prst="rect">
            <a:avLst/>
          </a:prstGeom>
        </p:spPr>
        <p:txBody>
          <a:bodyPr vert="horz" lIns="91586" tIns="45793" rIns="91586" bIns="45793" rtlCol="0" anchor="b"/>
          <a:lstStyle>
            <a:lvl1pPr algn="r" fontAlgn="auto">
              <a:spcBef>
                <a:spcPts val="0"/>
              </a:spcBef>
              <a:spcAft>
                <a:spcPts val="0"/>
              </a:spcAft>
              <a:defRPr sz="1200">
                <a:latin typeface="+mn-lt"/>
                <a:cs typeface="+mn-cs"/>
              </a:defRPr>
            </a:lvl1pPr>
          </a:lstStyle>
          <a:p>
            <a:pPr>
              <a:defRPr/>
            </a:pPr>
            <a:fld id="{E4CF9317-1103-4831-802D-99595B313600}" type="slidenum">
              <a:rPr lang="en-US"/>
              <a:pPr>
                <a:defRPr/>
              </a:pPr>
              <a:t>‹#›</a:t>
            </a:fld>
            <a:endParaRPr lang="en-US"/>
          </a:p>
        </p:txBody>
      </p:sp>
    </p:spTree>
    <p:extLst>
      <p:ext uri="{BB962C8B-B14F-4D97-AF65-F5344CB8AC3E}">
        <p14:creationId xmlns:p14="http://schemas.microsoft.com/office/powerpoint/2010/main" val="3496697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2AC63B-34FB-4976-9C76-712FB3964503}"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585135">
              <a:defRPr>
                <a:latin typeface="Lucida Grande"/>
                <a:ea typeface="Lucida Grande"/>
                <a:cs typeface="Lucida Grande"/>
                <a:sym typeface="Lucida Grande"/>
              </a:defRPr>
            </a:pPr>
            <a:r>
              <a:t>not on slide but important: concentrates all NL HEP infrastructure</a:t>
            </a:r>
          </a:p>
          <a:p>
            <a:pPr defTabSz="585135">
              <a:defRPr>
                <a:latin typeface="Lucida Grande"/>
                <a:ea typeface="Lucida Grande"/>
                <a:cs typeface="Lucida Grande"/>
                <a:sym typeface="Lucida Grande"/>
              </a:defRPr>
            </a:pPr>
            <a:r>
              <a:t>machine shop, designers, ICT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In mijn onderzoek is antimaterie essentieel. Zonder </a:t>
            </a:r>
            <a:r>
              <a:rPr lang="nl-NL" dirty="0"/>
              <a:t>antimaterie bots je biljartballen op </a:t>
            </a:r>
            <a:r>
              <a:rPr lang="nl-NL" dirty="0" smtClean="0"/>
              <a:t>biljartballen </a:t>
            </a:r>
            <a:r>
              <a:rPr lang="nl-NL" dirty="0"/>
              <a:t>en dat is nogal suf. </a:t>
            </a:r>
            <a:r>
              <a:rPr lang="nl-NL" dirty="0" smtClean="0"/>
              <a:t>          Eens </a:t>
            </a:r>
            <a:r>
              <a:rPr lang="nl-NL" dirty="0"/>
              <a:t>een biljartbal, altijd een </a:t>
            </a:r>
            <a:r>
              <a:rPr lang="nl-NL" dirty="0" smtClean="0"/>
              <a:t>biljartbal </a:t>
            </a:r>
            <a:r>
              <a:rPr lang="nl-NL" dirty="0"/>
              <a:t>zeg ik maar.</a:t>
            </a:r>
          </a:p>
        </p:txBody>
      </p:sp>
      <p:sp>
        <p:nvSpPr>
          <p:cNvPr id="4" name="Slide Number Placeholder 3"/>
          <p:cNvSpPr>
            <a:spLocks noGrp="1"/>
          </p:cNvSpPr>
          <p:nvPr>
            <p:ph type="sldNum" sz="quarter" idx="10"/>
          </p:nvPr>
        </p:nvSpPr>
        <p:spPr/>
        <p:txBody>
          <a:bodyPr/>
          <a:lstStyle/>
          <a:p>
            <a:fld id="{EC833A6E-A5EC-4E93-9690-1D9BB1A8F9D7}" type="slidenum">
              <a:rPr lang="nl-NL" smtClean="0">
                <a:solidFill>
                  <a:prstClr val="black"/>
                </a:solidFill>
              </a:rPr>
              <a:pPr/>
              <a:t>10</a:t>
            </a:fld>
            <a:endParaRPr lang="nl-NL">
              <a:solidFill>
                <a:prstClr val="black"/>
              </a:solidFill>
            </a:endParaRPr>
          </a:p>
        </p:txBody>
      </p:sp>
      <p:pic>
        <p:nvPicPr>
          <p:cNvPr id="5" name="Picture 4" descr="C:\Users\z66\AppData\Local\Microsoft\Windows\Temporary Internet Files\Content.IE5\D0ZG5HE5\MC900356877[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426" y="3330392"/>
            <a:ext cx="788683" cy="23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46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Je kan de biljartballen ook wat harder op elkaar knallen.          Dan krijg je kapotte biljartballen. Leuk, maar veel leer je er ook niet van.</a:t>
            </a:r>
            <a:endParaRPr lang="nl-NL" dirty="0"/>
          </a:p>
        </p:txBody>
      </p:sp>
      <p:sp>
        <p:nvSpPr>
          <p:cNvPr id="4" name="Slide Number Placeholder 3"/>
          <p:cNvSpPr>
            <a:spLocks noGrp="1"/>
          </p:cNvSpPr>
          <p:nvPr>
            <p:ph type="sldNum" sz="quarter" idx="10"/>
          </p:nvPr>
        </p:nvSpPr>
        <p:spPr/>
        <p:txBody>
          <a:bodyPr/>
          <a:lstStyle/>
          <a:p>
            <a:fld id="{EC833A6E-A5EC-4E93-9690-1D9BB1A8F9D7}" type="slidenum">
              <a:rPr lang="nl-NL" smtClean="0">
                <a:solidFill>
                  <a:prstClr val="black"/>
                </a:solidFill>
              </a:rPr>
              <a:pPr/>
              <a:t>11</a:t>
            </a:fld>
            <a:endParaRPr lang="nl-NL">
              <a:solidFill>
                <a:prstClr val="black"/>
              </a:solidFill>
            </a:endParaRPr>
          </a:p>
        </p:txBody>
      </p:sp>
      <p:pic>
        <p:nvPicPr>
          <p:cNvPr id="5" name="Picture 4" descr="C:\Users\z66\AppData\Local\Microsoft\Windows\Temporary Internet Files\Content.IE5\D0ZG5HE5\MC900356877[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4092" y="3141791"/>
            <a:ext cx="788683" cy="23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35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Nee, echt leuk kan het worden door biljartballen op antibiljartballen te knallen. Dan gaat er letterlijk een hele wereld open.          Je maakt dan bijvoorbeeld een banaan en een antibanaan! Ja echt. Allemaal mede dankzij de beroemdste formule van Einstein E=mc</a:t>
            </a:r>
            <a:r>
              <a:rPr lang="nl-NL" baseline="30000" dirty="0" smtClean="0"/>
              <a:t>2</a:t>
            </a:r>
            <a:r>
              <a:rPr lang="nl-NL" dirty="0" smtClean="0"/>
              <a:t>: zodra je voldoende energie in de botsende deeltjes stopt, zou je nieuwe zware deeltjes kunnen maken!</a:t>
            </a:r>
          </a:p>
          <a:p>
            <a:endParaRPr lang="nl-NL" dirty="0"/>
          </a:p>
          <a:p>
            <a:r>
              <a:rPr lang="nl-NL" dirty="0" smtClean="0"/>
              <a:t>De vraag: </a:t>
            </a:r>
            <a:r>
              <a:rPr lang="nl-NL" b="1" dirty="0">
                <a:solidFill>
                  <a:srgbClr val="FF0000"/>
                </a:solidFill>
              </a:rPr>
              <a:t>Antimaterie: </a:t>
            </a:r>
            <a:r>
              <a:rPr lang="nl-NL" b="1" dirty="0" err="1" smtClean="0">
                <a:solidFill>
                  <a:srgbClr val="FF0000"/>
                </a:solidFill>
              </a:rPr>
              <a:t>science</a:t>
            </a:r>
            <a:r>
              <a:rPr lang="nl-NL" b="1" dirty="0" smtClean="0">
                <a:solidFill>
                  <a:srgbClr val="FF0000"/>
                </a:solidFill>
              </a:rPr>
              <a:t> fictie </a:t>
            </a:r>
            <a:r>
              <a:rPr lang="nl-NL" b="1" dirty="0">
                <a:solidFill>
                  <a:srgbClr val="FF0000"/>
                </a:solidFill>
              </a:rPr>
              <a:t>of realiteit?</a:t>
            </a:r>
          </a:p>
          <a:p>
            <a:endParaRPr lang="nl-NL" dirty="0"/>
          </a:p>
        </p:txBody>
      </p:sp>
      <p:sp>
        <p:nvSpPr>
          <p:cNvPr id="4" name="Slide Number Placeholder 3"/>
          <p:cNvSpPr>
            <a:spLocks noGrp="1"/>
          </p:cNvSpPr>
          <p:nvPr>
            <p:ph type="sldNum" sz="quarter" idx="10"/>
          </p:nvPr>
        </p:nvSpPr>
        <p:spPr/>
        <p:txBody>
          <a:bodyPr/>
          <a:lstStyle/>
          <a:p>
            <a:fld id="{EC833A6E-A5EC-4E93-9690-1D9BB1A8F9D7}" type="slidenum">
              <a:rPr lang="nl-NL" smtClean="0">
                <a:solidFill>
                  <a:prstClr val="black"/>
                </a:solidFill>
              </a:rPr>
              <a:pPr/>
              <a:t>12</a:t>
            </a:fld>
            <a:endParaRPr lang="nl-NL">
              <a:solidFill>
                <a:prstClr val="black"/>
              </a:solidFill>
            </a:endParaRPr>
          </a:p>
        </p:txBody>
      </p:sp>
      <p:pic>
        <p:nvPicPr>
          <p:cNvPr id="5" name="Picture 4" descr="C:\Users\z66\AppData\Local\Microsoft\Windows\Temporary Internet Files\Content.IE5\D0ZG5HE5\MC900356877[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69" y="3510549"/>
            <a:ext cx="788683" cy="23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740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descr="H:\Home\davidg\Template\Logos\fom-mini.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333375"/>
            <a:ext cx="504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pdpbw.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63" y="841375"/>
            <a:ext cx="4556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invGray">
          <a:xfrm>
            <a:off x="1042988" y="214313"/>
            <a:ext cx="73025" cy="5929312"/>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7" name="Group 24"/>
          <p:cNvGrpSpPr>
            <a:grpSpLocks/>
          </p:cNvGrpSpPr>
          <p:nvPr/>
        </p:nvGrpSpPr>
        <p:grpSpPr bwMode="auto">
          <a:xfrm>
            <a:off x="889000" y="1344613"/>
            <a:ext cx="298450" cy="431800"/>
            <a:chOff x="928662" y="1344613"/>
            <a:chExt cx="299355" cy="431901"/>
          </a:xfrm>
        </p:grpSpPr>
        <p:sp>
          <p:nvSpPr>
            <p:cNvPr id="8" name="Oval 8"/>
            <p:cNvSpPr/>
            <p:nvPr/>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9" name="Oval 7"/>
            <p:cNvSpPr/>
            <p:nvPr/>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10" name="Oval 8"/>
            <p:cNvSpPr/>
            <p:nvPr/>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grpSp>
      <p:sp>
        <p:nvSpPr>
          <p:cNvPr id="11" name="Rectangle 10"/>
          <p:cNvSpPr/>
          <p:nvPr/>
        </p:nvSpPr>
        <p:spPr>
          <a:xfrm>
            <a:off x="358775" y="1268413"/>
            <a:ext cx="468313"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dirty="0"/>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2" name="Date Placeholder 12"/>
          <p:cNvSpPr>
            <a:spLocks noGrp="1"/>
          </p:cNvSpPr>
          <p:nvPr>
            <p:ph type="dt" sz="half" idx="10"/>
          </p:nvPr>
        </p:nvSpPr>
        <p:spPr/>
        <p:txBody>
          <a:bodyPr/>
          <a:lstStyle>
            <a:lvl1pPr>
              <a:defRPr dirty="0" smtClean="0"/>
            </a:lvl1pPr>
          </a:lstStyle>
          <a:p>
            <a:pPr>
              <a:defRPr/>
            </a:pPr>
            <a:r>
              <a:rPr lang="en-US"/>
              <a:t>3 October 2016</a:t>
            </a:r>
          </a:p>
        </p:txBody>
      </p:sp>
      <p:sp>
        <p:nvSpPr>
          <p:cNvPr id="13" name="Slide Number Placeholder 14"/>
          <p:cNvSpPr>
            <a:spLocks noGrp="1"/>
          </p:cNvSpPr>
          <p:nvPr>
            <p:ph type="sldNum" sz="quarter" idx="11"/>
          </p:nvPr>
        </p:nvSpPr>
        <p:spPr/>
        <p:txBody>
          <a:bodyPr/>
          <a:lstStyle>
            <a:lvl1pPr>
              <a:defRPr/>
            </a:lvl1pPr>
          </a:lstStyle>
          <a:p>
            <a:pPr>
              <a:defRPr/>
            </a:pPr>
            <a:fld id="{A5A74E97-9F6F-4600-908E-4F8B585505E3}" type="slidenum">
              <a:rPr lang="en-US"/>
              <a:pPr>
                <a:defRPr/>
              </a:pPr>
              <a:t>‹#›</a:t>
            </a:fld>
            <a:endParaRPr lang="en-US"/>
          </a:p>
        </p:txBody>
      </p:sp>
      <p:sp>
        <p:nvSpPr>
          <p:cNvPr id="15" name="Footer Placeholder 1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29126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p:cNvSpPr/>
          <p:nvPr/>
        </p:nvSpPr>
        <p:spPr>
          <a:xfrm>
            <a:off x="0" y="4797425"/>
            <a:ext cx="9144000" cy="206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071538" y="274320"/>
            <a:ext cx="7862150" cy="1143000"/>
          </a:xfrm>
        </p:spPr>
        <p:txBody>
          <a:bodyPr/>
          <a:lstStyle>
            <a:lvl1pPr algn="ctr">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1071538" y="1524000"/>
            <a:ext cx="4021670" cy="466344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12018" y="1524000"/>
            <a:ext cx="4021670" cy="466344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9"/>
          <p:cNvSpPr>
            <a:spLocks noGrp="1"/>
          </p:cNvSpPr>
          <p:nvPr>
            <p:ph type="ftr" sz="quarter" idx="10"/>
          </p:nvPr>
        </p:nvSpPr>
        <p:spPr/>
        <p:txBody>
          <a:bodyPr/>
          <a:lstStyle>
            <a:lvl1pPr>
              <a:defRPr/>
            </a:lvl1pPr>
          </a:lstStyle>
          <a:p>
            <a:pPr>
              <a:defRPr/>
            </a:pPr>
            <a:endParaRPr lang="en-US"/>
          </a:p>
        </p:txBody>
      </p:sp>
      <p:sp>
        <p:nvSpPr>
          <p:cNvPr id="7" name="Slide Number Placeholder 21"/>
          <p:cNvSpPr>
            <a:spLocks noGrp="1"/>
          </p:cNvSpPr>
          <p:nvPr>
            <p:ph type="sldNum" sz="quarter" idx="11"/>
          </p:nvPr>
        </p:nvSpPr>
        <p:spPr/>
        <p:txBody>
          <a:bodyPr/>
          <a:lstStyle>
            <a:lvl1pPr>
              <a:defRPr/>
            </a:lvl1pPr>
          </a:lstStyle>
          <a:p>
            <a:pPr>
              <a:defRPr/>
            </a:pPr>
            <a:fld id="{711A8259-CC89-465D-9CA8-E5566301CD91}" type="slidenum">
              <a:rPr lang="en-US"/>
              <a:pPr>
                <a:defRPr/>
              </a:pPr>
              <a:t>‹#›</a:t>
            </a:fld>
            <a:endParaRPr lang="en-US"/>
          </a:p>
        </p:txBody>
      </p:sp>
      <p:sp>
        <p:nvSpPr>
          <p:cNvPr id="8" name="Date Placeholder 23"/>
          <p:cNvSpPr>
            <a:spLocks noGrp="1"/>
          </p:cNvSpPr>
          <p:nvPr>
            <p:ph type="dt" sz="half" idx="12"/>
          </p:nvPr>
        </p:nvSpPr>
        <p:spPr/>
        <p:txBody>
          <a:bodyPr/>
          <a:lstStyle>
            <a:lvl1pPr>
              <a:defRPr/>
            </a:lvl1pPr>
          </a:lstStyle>
          <a:p>
            <a:pPr>
              <a:defRPr/>
            </a:pPr>
            <a:fld id="{D4A71DE9-CA41-4813-8C6C-B674EA2DE00D}" type="datetimeFigureOut">
              <a:rPr lang="en-US"/>
              <a:pPr>
                <a:defRPr/>
              </a:pPr>
              <a:t>1/26/2017</a:t>
            </a:fld>
            <a:endParaRPr lang="en-US"/>
          </a:p>
        </p:txBody>
      </p:sp>
    </p:spTree>
    <p:extLst>
      <p:ext uri="{BB962C8B-B14F-4D97-AF65-F5344CB8AC3E}">
        <p14:creationId xmlns:p14="http://schemas.microsoft.com/office/powerpoint/2010/main" val="865000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p:nvSpPr>
        <p:spPr>
          <a:xfrm>
            <a:off x="0" y="4797425"/>
            <a:ext cx="9144000" cy="206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79512" y="274320"/>
            <a:ext cx="8754176" cy="1143000"/>
          </a:xfrm>
        </p:spPr>
        <p:txBody>
          <a:bodyPr/>
          <a:lstStyle>
            <a:lvl1pPr algn="l">
              <a:defRPr/>
            </a:lvl1pPr>
            <a:extLst/>
          </a:lstStyle>
          <a:p>
            <a:r>
              <a:rPr lang="en-US" smtClean="0"/>
              <a:t>Click to edit Master title style</a:t>
            </a:r>
            <a:endParaRPr lang="en-US" dirty="0"/>
          </a:p>
        </p:txBody>
      </p:sp>
      <p:sp>
        <p:nvSpPr>
          <p:cNvPr id="4" name="Footer Placeholder 9"/>
          <p:cNvSpPr>
            <a:spLocks noGrp="1"/>
          </p:cNvSpPr>
          <p:nvPr>
            <p:ph type="ftr" sz="quarter" idx="10"/>
          </p:nvPr>
        </p:nvSpPr>
        <p:spPr/>
        <p:txBody>
          <a:bodyPr/>
          <a:lstStyle>
            <a:lvl1pPr>
              <a:defRPr/>
            </a:lvl1pPr>
          </a:lstStyle>
          <a:p>
            <a:pPr>
              <a:defRPr/>
            </a:pPr>
            <a:endParaRPr lang="en-US"/>
          </a:p>
        </p:txBody>
      </p:sp>
      <p:sp>
        <p:nvSpPr>
          <p:cNvPr id="5" name="Slide Number Placeholder 21"/>
          <p:cNvSpPr>
            <a:spLocks noGrp="1"/>
          </p:cNvSpPr>
          <p:nvPr>
            <p:ph type="sldNum" sz="quarter" idx="11"/>
          </p:nvPr>
        </p:nvSpPr>
        <p:spPr/>
        <p:txBody>
          <a:bodyPr/>
          <a:lstStyle>
            <a:lvl1pPr>
              <a:defRPr/>
            </a:lvl1pPr>
          </a:lstStyle>
          <a:p>
            <a:pPr>
              <a:defRPr/>
            </a:pPr>
            <a:fld id="{D9C2A22E-47BF-413E-BBC0-21F2ECC8F3B8}" type="slidenum">
              <a:rPr lang="en-US"/>
              <a:pPr>
                <a:defRPr/>
              </a:pPr>
              <a:t>‹#›</a:t>
            </a:fld>
            <a:endParaRPr lang="en-US"/>
          </a:p>
        </p:txBody>
      </p:sp>
      <p:sp>
        <p:nvSpPr>
          <p:cNvPr id="6" name="Date Placeholder 23"/>
          <p:cNvSpPr>
            <a:spLocks noGrp="1"/>
          </p:cNvSpPr>
          <p:nvPr>
            <p:ph type="dt" sz="half" idx="12"/>
          </p:nvPr>
        </p:nvSpPr>
        <p:spPr/>
        <p:txBody>
          <a:bodyPr/>
          <a:lstStyle>
            <a:lvl1pPr>
              <a:defRPr/>
            </a:lvl1pPr>
          </a:lstStyle>
          <a:p>
            <a:pPr>
              <a:defRPr/>
            </a:pPr>
            <a:fld id="{CB40A5ED-B6D3-4DBA-99AB-132B584A3964}" type="datetimeFigureOut">
              <a:rPr lang="en-US"/>
              <a:pPr>
                <a:defRPr/>
              </a:pPr>
              <a:t>1/26/2017</a:t>
            </a:fld>
            <a:endParaRPr lang="en-US"/>
          </a:p>
        </p:txBody>
      </p:sp>
    </p:spTree>
    <p:extLst>
      <p:ext uri="{BB962C8B-B14F-4D97-AF65-F5344CB8AC3E}">
        <p14:creationId xmlns:p14="http://schemas.microsoft.com/office/powerpoint/2010/main" val="9768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0" y="4797425"/>
            <a:ext cx="9144000" cy="206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ooter Placeholder 9"/>
          <p:cNvSpPr>
            <a:spLocks noGrp="1"/>
          </p:cNvSpPr>
          <p:nvPr>
            <p:ph type="ftr" sz="quarter" idx="10"/>
          </p:nvPr>
        </p:nvSpPr>
        <p:spPr/>
        <p:txBody>
          <a:bodyPr/>
          <a:lstStyle>
            <a:lvl1pPr>
              <a:defRPr/>
            </a:lvl1pPr>
          </a:lstStyle>
          <a:p>
            <a:pPr>
              <a:defRPr/>
            </a:pPr>
            <a:endParaRPr lang="en-US"/>
          </a:p>
        </p:txBody>
      </p:sp>
      <p:sp>
        <p:nvSpPr>
          <p:cNvPr id="4" name="Slide Number Placeholder 21"/>
          <p:cNvSpPr>
            <a:spLocks noGrp="1"/>
          </p:cNvSpPr>
          <p:nvPr>
            <p:ph type="sldNum" sz="quarter" idx="11"/>
          </p:nvPr>
        </p:nvSpPr>
        <p:spPr/>
        <p:txBody>
          <a:bodyPr/>
          <a:lstStyle>
            <a:lvl1pPr>
              <a:defRPr/>
            </a:lvl1pPr>
          </a:lstStyle>
          <a:p>
            <a:pPr>
              <a:defRPr/>
            </a:pPr>
            <a:fld id="{6B655903-3F63-4D40-A14E-E5C5E41E3B23}" type="slidenum">
              <a:rPr lang="en-US"/>
              <a:pPr>
                <a:defRPr/>
              </a:pPr>
              <a:t>‹#›</a:t>
            </a:fld>
            <a:endParaRPr lang="en-US"/>
          </a:p>
        </p:txBody>
      </p:sp>
      <p:sp>
        <p:nvSpPr>
          <p:cNvPr id="5" name="Date Placeholder 23"/>
          <p:cNvSpPr>
            <a:spLocks noGrp="1"/>
          </p:cNvSpPr>
          <p:nvPr>
            <p:ph type="dt" sz="half" idx="12"/>
          </p:nvPr>
        </p:nvSpPr>
        <p:spPr/>
        <p:txBody>
          <a:bodyPr/>
          <a:lstStyle>
            <a:lvl1pPr>
              <a:defRPr/>
            </a:lvl1pPr>
          </a:lstStyle>
          <a:p>
            <a:pPr>
              <a:defRPr/>
            </a:pPr>
            <a:fld id="{BD0D6A5D-B4BA-4CE3-B1C9-5D4FE255E907}" type="datetimeFigureOut">
              <a:rPr lang="en-US"/>
              <a:pPr>
                <a:defRPr/>
              </a:pPr>
              <a:t>1/26/2017</a:t>
            </a:fld>
            <a:endParaRPr lang="en-US"/>
          </a:p>
        </p:txBody>
      </p:sp>
    </p:spTree>
    <p:extLst>
      <p:ext uri="{BB962C8B-B14F-4D97-AF65-F5344CB8AC3E}">
        <p14:creationId xmlns:p14="http://schemas.microsoft.com/office/powerpoint/2010/main" val="1914244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4797425"/>
            <a:ext cx="9144000" cy="206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071538" y="274638"/>
            <a:ext cx="7862912"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071538" y="1447800"/>
            <a:ext cx="7862912"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9"/>
          <p:cNvSpPr>
            <a:spLocks noGrp="1"/>
          </p:cNvSpPr>
          <p:nvPr>
            <p:ph type="ftr" sz="quarter" idx="10"/>
          </p:nvPr>
        </p:nvSpPr>
        <p:spPr/>
        <p:txBody>
          <a:bodyPr/>
          <a:lstStyle>
            <a:lvl1pPr>
              <a:defRPr/>
            </a:lvl1pPr>
          </a:lstStyle>
          <a:p>
            <a:pPr>
              <a:defRPr/>
            </a:pPr>
            <a:endParaRPr lang="en-US"/>
          </a:p>
        </p:txBody>
      </p:sp>
      <p:sp>
        <p:nvSpPr>
          <p:cNvPr id="6" name="Slide Number Placeholder 21"/>
          <p:cNvSpPr>
            <a:spLocks noGrp="1"/>
          </p:cNvSpPr>
          <p:nvPr>
            <p:ph type="sldNum" sz="quarter" idx="11"/>
          </p:nvPr>
        </p:nvSpPr>
        <p:spPr/>
        <p:txBody>
          <a:bodyPr/>
          <a:lstStyle>
            <a:lvl1pPr>
              <a:defRPr/>
            </a:lvl1pPr>
          </a:lstStyle>
          <a:p>
            <a:pPr>
              <a:defRPr/>
            </a:pPr>
            <a:fld id="{9FE11EB4-4DC6-45FF-975B-F188A965C511}" type="slidenum">
              <a:rPr lang="en-US"/>
              <a:pPr>
                <a:defRPr/>
              </a:pPr>
              <a:t>‹#›</a:t>
            </a:fld>
            <a:endParaRPr lang="en-US"/>
          </a:p>
        </p:txBody>
      </p:sp>
      <p:sp>
        <p:nvSpPr>
          <p:cNvPr id="7" name="Date Placeholder 23"/>
          <p:cNvSpPr>
            <a:spLocks noGrp="1"/>
          </p:cNvSpPr>
          <p:nvPr>
            <p:ph type="dt" sz="half" idx="12"/>
          </p:nvPr>
        </p:nvSpPr>
        <p:spPr/>
        <p:txBody>
          <a:bodyPr/>
          <a:lstStyle>
            <a:lvl1pPr>
              <a:defRPr/>
            </a:lvl1pPr>
          </a:lstStyle>
          <a:p>
            <a:pPr>
              <a:defRPr/>
            </a:pPr>
            <a:fld id="{413A59FA-76BF-4D7E-B906-369572927C2A}" type="datetimeFigureOut">
              <a:rPr lang="en-US"/>
              <a:pPr>
                <a:defRPr/>
              </a:pPr>
              <a:t>1/26/2017</a:t>
            </a:fld>
            <a:endParaRPr lang="en-US"/>
          </a:p>
        </p:txBody>
      </p:sp>
    </p:spTree>
    <p:extLst>
      <p:ext uri="{BB962C8B-B14F-4D97-AF65-F5344CB8AC3E}">
        <p14:creationId xmlns:p14="http://schemas.microsoft.com/office/powerpoint/2010/main" val="230728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8" name="Shape 128"/>
          <p:cNvSpPr/>
          <p:nvPr/>
        </p:nvSpPr>
        <p:spPr>
          <a:xfrm>
            <a:off x="177800" y="6562725"/>
            <a:ext cx="21463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defTabSz="914400">
              <a:buClr>
                <a:srgbClr val="000000"/>
              </a:buClr>
              <a:buFont typeface="Arial"/>
              <a:defRPr sz="1200">
                <a:uFill>
                  <a:solidFill>
                    <a:srgbClr val="000000"/>
                  </a:solidFill>
                </a:uFill>
                <a:latin typeface="Candara"/>
                <a:ea typeface="Candara"/>
                <a:cs typeface="Candara"/>
                <a:sym typeface="Candara"/>
              </a:defRPr>
            </a:lvl1pPr>
          </a:lstStyle>
          <a:p>
            <a:pPr fontAlgn="auto" hangingPunct="0">
              <a:spcBef>
                <a:spcPts val="0"/>
              </a:spcBef>
              <a:spcAft>
                <a:spcPts val="0"/>
              </a:spcAft>
            </a:pPr>
            <a:r>
              <a:rPr kern="0">
                <a:solidFill>
                  <a:srgbClr val="000000"/>
                </a:solidFill>
              </a:rPr>
              <a:t>8 september 2015</a:t>
            </a:r>
          </a:p>
        </p:txBody>
      </p:sp>
      <p:sp>
        <p:nvSpPr>
          <p:cNvPr id="129" name="Shape 129"/>
          <p:cNvSpPr/>
          <p:nvPr/>
        </p:nvSpPr>
        <p:spPr>
          <a:xfrm>
            <a:off x="2463800" y="6562725"/>
            <a:ext cx="44196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buClr>
                <a:srgbClr val="000000"/>
              </a:buClr>
              <a:buFont typeface="Arial"/>
              <a:defRPr sz="1200">
                <a:uFill>
                  <a:solidFill>
                    <a:srgbClr val="000000"/>
                  </a:solidFill>
                </a:uFill>
                <a:latin typeface="Candara"/>
                <a:ea typeface="Candara"/>
                <a:cs typeface="Candara"/>
                <a:sym typeface="Candara"/>
              </a:defRPr>
            </a:lvl1pPr>
          </a:lstStyle>
          <a:p>
            <a:pPr fontAlgn="auto" hangingPunct="0">
              <a:spcBef>
                <a:spcPts val="0"/>
              </a:spcBef>
              <a:spcAft>
                <a:spcPts val="0"/>
              </a:spcAft>
            </a:pPr>
            <a:r>
              <a:rPr kern="0">
                <a:solidFill>
                  <a:srgbClr val="000000"/>
                </a:solidFill>
              </a:rPr>
              <a:t>Orientatie Nikhef</a:t>
            </a:r>
          </a:p>
        </p:txBody>
      </p:sp>
      <p:sp>
        <p:nvSpPr>
          <p:cNvPr id="130" name="Shape 130"/>
          <p:cNvSpPr/>
          <p:nvPr/>
        </p:nvSpPr>
        <p:spPr>
          <a:xfrm>
            <a:off x="0" y="-50800"/>
            <a:ext cx="9144000" cy="752476"/>
          </a:xfrm>
          <a:prstGeom prst="rect">
            <a:avLst/>
          </a:prstGeom>
          <a:solidFill>
            <a:srgbClr val="FF2600"/>
          </a:solidFill>
        </p:spPr>
        <p:txBody>
          <a:bodyPr lIns="50800" tIns="50800" rIns="50800" bIns="50800" anchor="ctr"/>
          <a:lstStyle/>
          <a:p>
            <a:pPr marL="40639" marR="40639" fontAlgn="auto" hangingPunct="0">
              <a:spcBef>
                <a:spcPts val="0"/>
              </a:spcBef>
              <a:spcAft>
                <a:spcPts val="0"/>
              </a:spcAft>
              <a:defRPr>
                <a:uFill>
                  <a:solidFill>
                    <a:srgbClr val="000000"/>
                  </a:solidFill>
                </a:uFill>
                <a:latin typeface="Arial"/>
                <a:ea typeface="Arial"/>
                <a:cs typeface="Arial"/>
                <a:sym typeface="Arial"/>
              </a:defRPr>
            </a:pPr>
            <a:endParaRPr kern="0">
              <a:solidFill>
                <a:srgbClr val="000000"/>
              </a:solidFill>
              <a:uFill>
                <a:solidFill>
                  <a:srgbClr val="000000"/>
                </a:solidFill>
              </a:uFill>
              <a:latin typeface="Arial"/>
              <a:ea typeface="Arial"/>
              <a:cs typeface="Arial"/>
              <a:sym typeface="Arial"/>
            </a:endParaRPr>
          </a:p>
        </p:txBody>
      </p:sp>
      <p:sp>
        <p:nvSpPr>
          <p:cNvPr id="131" name="Shape 131"/>
          <p:cNvSpPr>
            <a:spLocks noGrp="1"/>
          </p:cNvSpPr>
          <p:nvPr>
            <p:ph type="title"/>
          </p:nvPr>
        </p:nvSpPr>
        <p:spPr>
          <a:xfrm>
            <a:off x="203199" y="-50800"/>
            <a:ext cx="8940801" cy="752476"/>
          </a:xfrm>
          <a:prstGeom prst="rect">
            <a:avLst/>
          </a:prstGeom>
          <a:solidFill>
            <a:srgbClr val="FF2600"/>
          </a:solidFill>
        </p:spPr>
        <p:txBody>
          <a:bodyPr lIns="50800" tIns="50800" rIns="50800" bIns="50800">
            <a:noAutofit/>
          </a:bodyPr>
          <a:lstStyle>
            <a:lvl1pPr marL="40639" marR="40639" algn="l" defTabSz="914400">
              <a:defRPr sz="4000">
                <a:solidFill>
                  <a:srgbClr val="FFFFFF"/>
                </a:solidFill>
                <a:uFill>
                  <a:solidFill>
                    <a:srgbClr val="FFFFFF"/>
                  </a:solidFill>
                </a:uFill>
                <a:latin typeface="Candara"/>
                <a:ea typeface="Candara"/>
                <a:cs typeface="Candara"/>
                <a:sym typeface="Candara"/>
              </a:defRPr>
            </a:lvl1pPr>
          </a:lstStyle>
          <a:p>
            <a:r>
              <a:t>Title Text</a:t>
            </a:r>
          </a:p>
        </p:txBody>
      </p:sp>
      <p:sp>
        <p:nvSpPr>
          <p:cNvPr id="132" name="Shape 132"/>
          <p:cNvSpPr>
            <a:spLocks noGrp="1"/>
          </p:cNvSpPr>
          <p:nvPr>
            <p:ph type="body" idx="1"/>
          </p:nvPr>
        </p:nvSpPr>
        <p:spPr>
          <a:xfrm>
            <a:off x="177800" y="977900"/>
            <a:ext cx="8648700" cy="5257800"/>
          </a:xfrm>
          <a:prstGeom prst="rect">
            <a:avLst/>
          </a:prstGeom>
        </p:spPr>
        <p:txBody>
          <a:bodyPr lIns="50800" tIns="50800" rIns="50800" bIns="50800">
            <a:noAutofit/>
          </a:bodyPr>
          <a:lstStyle>
            <a:lvl1pPr marL="383539" marR="40639" indent="-342899" defTabSz="914400">
              <a:buFontTx/>
              <a:defRPr sz="2700">
                <a:uFill>
                  <a:solidFill>
                    <a:srgbClr val="000000"/>
                  </a:solidFill>
                </a:uFill>
                <a:latin typeface="Candara"/>
                <a:ea typeface="Candara"/>
                <a:cs typeface="Candara"/>
                <a:sym typeface="Candara"/>
              </a:defRPr>
            </a:lvl1pPr>
            <a:lvl2pPr marL="783590" marR="40639" indent="-285750" defTabSz="914400">
              <a:spcBef>
                <a:spcPts val="0"/>
              </a:spcBef>
              <a:buFontTx/>
              <a:defRPr sz="2300">
                <a:solidFill>
                  <a:srgbClr val="0042AA"/>
                </a:solidFill>
                <a:uFill>
                  <a:solidFill>
                    <a:srgbClr val="0042AA"/>
                  </a:solidFill>
                </a:uFill>
                <a:latin typeface="Candara"/>
                <a:ea typeface="Candara"/>
                <a:cs typeface="Candara"/>
                <a:sym typeface="Candara"/>
              </a:defRPr>
            </a:lvl2pPr>
            <a:lvl3pPr marL="1183639" marR="40639" indent="-228600" defTabSz="914400">
              <a:spcBef>
                <a:spcPts val="0"/>
              </a:spcBef>
              <a:buFontTx/>
              <a:defRPr sz="2100">
                <a:solidFill>
                  <a:srgbClr val="E32400"/>
                </a:solidFill>
                <a:uFill>
                  <a:solidFill>
                    <a:srgbClr val="E32400"/>
                  </a:solidFill>
                </a:uFill>
                <a:latin typeface="Candara"/>
                <a:ea typeface="Candara"/>
                <a:cs typeface="Candara"/>
                <a:sym typeface="Candara"/>
              </a:defRPr>
            </a:lvl3pPr>
            <a:lvl4pPr marL="1640839" marR="40639" indent="-228600" defTabSz="914400">
              <a:spcBef>
                <a:spcPts val="0"/>
              </a:spcBef>
              <a:buFontTx/>
              <a:defRPr sz="2000">
                <a:uFill>
                  <a:solidFill>
                    <a:srgbClr val="000000"/>
                  </a:solidFill>
                </a:uFill>
                <a:latin typeface="Candara"/>
                <a:ea typeface="Candara"/>
                <a:cs typeface="Candara"/>
                <a:sym typeface="Candara"/>
              </a:defRPr>
            </a:lvl4pPr>
            <a:lvl5pPr marL="2098039" marR="40639" indent="-228600" defTabSz="914400">
              <a:spcBef>
                <a:spcPts val="400"/>
              </a:spcBef>
              <a:buFontTx/>
              <a:defRPr sz="2000">
                <a:uFill>
                  <a:solidFill>
                    <a:srgbClr val="000000"/>
                  </a:solidFill>
                </a:uFill>
                <a:latin typeface="Candara"/>
                <a:ea typeface="Candara"/>
                <a:cs typeface="Candara"/>
                <a:sym typeface="Candara"/>
              </a:defRPr>
            </a:lvl5p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xfrm>
            <a:off x="8537035" y="6562725"/>
            <a:ext cx="308951" cy="317500"/>
          </a:xfrm>
          <a:prstGeom prst="rect">
            <a:avLst/>
          </a:prstGeom>
        </p:spPr>
        <p:txBody>
          <a:bodyPr lIns="50800" tIns="50800" rIns="50800" bIns="50800" anchor="t"/>
          <a:lstStyle>
            <a:lvl1pPr algn="ctr" defTabSz="584200">
              <a:defRPr sz="1400">
                <a:solidFill>
                  <a:srgbClr val="000000"/>
                </a:solidFill>
                <a:uFill>
                  <a:solidFill>
                    <a:srgbClr val="000000"/>
                  </a:solidFill>
                </a:uFill>
                <a:latin typeface="Candara"/>
                <a:ea typeface="Candara"/>
                <a:cs typeface="Candara"/>
                <a:sym typeface="Candara"/>
              </a:defRPr>
            </a:lvl1pPr>
          </a:lstStyle>
          <a:p>
            <a:fld id="{86CB4B4D-7CA3-9044-876B-883B54F8677D}" type="slidenum">
              <a:rPr/>
              <a:pPr/>
              <a:t>‹#›</a:t>
            </a:fld>
            <a:endParaRPr/>
          </a:p>
        </p:txBody>
      </p:sp>
    </p:spTree>
    <p:extLst>
      <p:ext uri="{BB962C8B-B14F-4D97-AF65-F5344CB8AC3E}">
        <p14:creationId xmlns:p14="http://schemas.microsoft.com/office/powerpoint/2010/main" val="346249750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02570CA-BB12-4051-8CB7-E3A8D3B3EB0D}" type="slidenum">
              <a:rPr lang="nl-NL">
                <a:solidFill>
                  <a:srgbClr val="FFFFFF"/>
                </a:solidFill>
              </a:rPr>
              <a:pPr>
                <a:defRPr/>
              </a:pPr>
              <a:t>‹#›</a:t>
            </a:fld>
            <a:r>
              <a:rPr lang="nl-NL">
                <a:solidFill>
                  <a:srgbClr val="FFFFFF"/>
                </a:solidFill>
              </a:rPr>
              <a:t>/10</a:t>
            </a:r>
          </a:p>
        </p:txBody>
      </p:sp>
    </p:spTree>
    <p:extLst>
      <p:ext uri="{BB962C8B-B14F-4D97-AF65-F5344CB8AC3E}">
        <p14:creationId xmlns:p14="http://schemas.microsoft.com/office/powerpoint/2010/main" val="28438417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447800"/>
            <a:ext cx="7890842" cy="48006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a:xfrm>
            <a:off x="179512" y="274638"/>
            <a:ext cx="8754938" cy="1143000"/>
          </a:xfrm>
        </p:spPr>
        <p:txBody>
          <a:bodyPr/>
          <a:lstStyle>
            <a:lvl1pPr algn="l">
              <a:defRPr/>
            </a:lvl1pPr>
          </a:lstStyle>
          <a:p>
            <a:r>
              <a:rPr lang="en-US" smtClean="0"/>
              <a:t>Click to edit Master title style</a:t>
            </a:r>
            <a:endParaRPr lang="en-US"/>
          </a:p>
        </p:txBody>
      </p:sp>
      <p:sp>
        <p:nvSpPr>
          <p:cNvPr id="4" name="Footer Placeholder 9"/>
          <p:cNvSpPr>
            <a:spLocks noGrp="1"/>
          </p:cNvSpPr>
          <p:nvPr>
            <p:ph type="ftr" sz="quarter" idx="10"/>
          </p:nvPr>
        </p:nvSpPr>
        <p:spPr/>
        <p:txBody>
          <a:bodyPr/>
          <a:lstStyle>
            <a:lvl1pPr>
              <a:defRPr/>
            </a:lvl1pPr>
          </a:lstStyle>
          <a:p>
            <a:pPr>
              <a:defRPr/>
            </a:pPr>
            <a:endParaRPr lang="en-US"/>
          </a:p>
        </p:txBody>
      </p:sp>
      <p:sp>
        <p:nvSpPr>
          <p:cNvPr id="5" name="Slide Number Placeholder 21"/>
          <p:cNvSpPr>
            <a:spLocks noGrp="1"/>
          </p:cNvSpPr>
          <p:nvPr>
            <p:ph type="sldNum" sz="quarter" idx="11"/>
          </p:nvPr>
        </p:nvSpPr>
        <p:spPr/>
        <p:txBody>
          <a:bodyPr/>
          <a:lstStyle>
            <a:lvl1pPr>
              <a:defRPr/>
            </a:lvl1pPr>
          </a:lstStyle>
          <a:p>
            <a:pPr>
              <a:defRPr/>
            </a:pPr>
            <a:fld id="{9E0BFB4F-7E25-40E5-B228-3E5349D0EEFB}" type="slidenum">
              <a:rPr lang="en-US"/>
              <a:pPr>
                <a:defRPr/>
              </a:pPr>
              <a:t>‹#›</a:t>
            </a:fld>
            <a:endParaRPr lang="en-US"/>
          </a:p>
        </p:txBody>
      </p:sp>
      <p:sp>
        <p:nvSpPr>
          <p:cNvPr id="6" name="Date Placeholder 23"/>
          <p:cNvSpPr>
            <a:spLocks noGrp="1"/>
          </p:cNvSpPr>
          <p:nvPr>
            <p:ph type="dt" sz="half" idx="12"/>
          </p:nvPr>
        </p:nvSpPr>
        <p:spPr/>
        <p:txBody>
          <a:bodyPr/>
          <a:lstStyle>
            <a:lvl1pPr>
              <a:defRPr/>
            </a:lvl1pPr>
          </a:lstStyle>
          <a:p>
            <a:pPr>
              <a:defRPr/>
            </a:pPr>
            <a:fld id="{3D51B09F-A211-451C-8226-57839C1CAF76}" type="datetime3">
              <a:rPr lang="en-US"/>
              <a:pPr>
                <a:defRPr/>
              </a:pPr>
              <a:t>26 January 2017</a:t>
            </a:fld>
            <a:endParaRPr lang="en-US" dirty="0"/>
          </a:p>
        </p:txBody>
      </p:sp>
    </p:spTree>
    <p:extLst>
      <p:ext uri="{BB962C8B-B14F-4D97-AF65-F5344CB8AC3E}">
        <p14:creationId xmlns:p14="http://schemas.microsoft.com/office/powerpoint/2010/main" val="83136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4" name="Rectangle 3"/>
          <p:cNvSpPr/>
          <p:nvPr/>
        </p:nvSpPr>
        <p:spPr bwMode="invGray">
          <a:xfrm>
            <a:off x="1042988" y="214313"/>
            <a:ext cx="73025" cy="5929312"/>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Group 20"/>
          <p:cNvGrpSpPr>
            <a:grpSpLocks/>
          </p:cNvGrpSpPr>
          <p:nvPr/>
        </p:nvGrpSpPr>
        <p:grpSpPr bwMode="auto">
          <a:xfrm>
            <a:off x="889000" y="1344613"/>
            <a:ext cx="298450" cy="431800"/>
            <a:chOff x="928662" y="1344613"/>
            <a:chExt cx="299355" cy="431901"/>
          </a:xfrm>
        </p:grpSpPr>
        <p:sp>
          <p:nvSpPr>
            <p:cNvPr id="6" name="Oval 8"/>
            <p:cNvSpPr/>
            <p:nvPr/>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Oval 7"/>
            <p:cNvSpPr/>
            <p:nvPr/>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8" name="Oval 8"/>
            <p:cNvSpPr/>
            <p:nvPr/>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grpSp>
      <p:sp>
        <p:nvSpPr>
          <p:cNvPr id="9" name="Rectangle 8"/>
          <p:cNvSpPr/>
          <p:nvPr/>
        </p:nvSpPr>
        <p:spPr>
          <a:xfrm>
            <a:off x="358775" y="1268413"/>
            <a:ext cx="468313"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259632" y="270892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11" name="Title 10"/>
          <p:cNvSpPr>
            <a:spLocks noGrp="1"/>
          </p:cNvSpPr>
          <p:nvPr>
            <p:ph type="title"/>
          </p:nvPr>
        </p:nvSpPr>
        <p:spPr>
          <a:xfrm>
            <a:off x="1259632" y="4365104"/>
            <a:ext cx="7416824" cy="782960"/>
          </a:xfrm>
        </p:spPr>
        <p:txBody>
          <a:bodyPr/>
          <a:lstStyle>
            <a:lvl1pPr algn="l">
              <a:defRPr sz="3600"/>
            </a:lvl1pPr>
          </a:lstStyle>
          <a:p>
            <a:r>
              <a:rPr lang="en-US" smtClean="0"/>
              <a:t>Click to edit Master title style</a:t>
            </a:r>
            <a:endParaRPr lang="en-US"/>
          </a:p>
        </p:txBody>
      </p:sp>
      <p:sp>
        <p:nvSpPr>
          <p:cNvPr id="10" name="Date Placeholder 11"/>
          <p:cNvSpPr>
            <a:spLocks noGrp="1"/>
          </p:cNvSpPr>
          <p:nvPr>
            <p:ph type="dt" sz="half" idx="10"/>
          </p:nvPr>
        </p:nvSpPr>
        <p:spPr/>
        <p:txBody>
          <a:bodyPr/>
          <a:lstStyle>
            <a:lvl1pPr>
              <a:defRPr smtClean="0"/>
            </a:lvl1pPr>
          </a:lstStyle>
          <a:p>
            <a:pPr>
              <a:defRPr/>
            </a:pPr>
            <a:fld id="{C923DAEC-0610-47DC-9422-70D7A050ACF6}" type="datetime3">
              <a:rPr lang="en-US"/>
              <a:pPr>
                <a:defRPr/>
              </a:pPr>
              <a:t>26 January 2017</a:t>
            </a:fld>
            <a:endParaRPr lang="en-US" dirty="0"/>
          </a:p>
        </p:txBody>
      </p:sp>
      <p:sp>
        <p:nvSpPr>
          <p:cNvPr id="12" name="Slide Number Placeholder 12"/>
          <p:cNvSpPr>
            <a:spLocks noGrp="1"/>
          </p:cNvSpPr>
          <p:nvPr>
            <p:ph type="sldNum" sz="quarter" idx="11"/>
          </p:nvPr>
        </p:nvSpPr>
        <p:spPr/>
        <p:txBody>
          <a:bodyPr/>
          <a:lstStyle>
            <a:lvl1pPr>
              <a:defRPr/>
            </a:lvl1pPr>
          </a:lstStyle>
          <a:p>
            <a:pPr>
              <a:defRPr/>
            </a:pPr>
            <a:fld id="{340EE429-97CC-4B86-B8A7-BBAE356C9076}" type="slidenum">
              <a:rPr lang="en-US"/>
              <a:pPr>
                <a:defRPr/>
              </a:pPr>
              <a:t>‹#›</a:t>
            </a:fld>
            <a:endParaRPr lang="en-US"/>
          </a:p>
        </p:txBody>
      </p:sp>
      <p:sp>
        <p:nvSpPr>
          <p:cNvPr id="13"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75731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538" y="274320"/>
            <a:ext cx="7862150" cy="1143000"/>
          </a:xfrm>
        </p:spPr>
        <p:txBody>
          <a:bodyPr/>
          <a:lstStyle>
            <a:lvl1pPr algn="ctr">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1071538" y="1524000"/>
            <a:ext cx="4021670" cy="466344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12018" y="1524000"/>
            <a:ext cx="4021670" cy="466344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9"/>
          <p:cNvSpPr>
            <a:spLocks noGrp="1"/>
          </p:cNvSpPr>
          <p:nvPr>
            <p:ph type="ftr" sz="quarter" idx="10"/>
          </p:nvPr>
        </p:nvSpPr>
        <p:spPr/>
        <p:txBody>
          <a:bodyPr/>
          <a:lstStyle>
            <a:lvl1pPr>
              <a:defRPr/>
            </a:lvl1pPr>
          </a:lstStyle>
          <a:p>
            <a:pPr>
              <a:defRPr/>
            </a:pPr>
            <a:endParaRPr lang="en-US"/>
          </a:p>
        </p:txBody>
      </p:sp>
      <p:sp>
        <p:nvSpPr>
          <p:cNvPr id="6" name="Slide Number Placeholder 21"/>
          <p:cNvSpPr>
            <a:spLocks noGrp="1"/>
          </p:cNvSpPr>
          <p:nvPr>
            <p:ph type="sldNum" sz="quarter" idx="11"/>
          </p:nvPr>
        </p:nvSpPr>
        <p:spPr/>
        <p:txBody>
          <a:bodyPr/>
          <a:lstStyle>
            <a:lvl1pPr>
              <a:defRPr/>
            </a:lvl1pPr>
          </a:lstStyle>
          <a:p>
            <a:pPr>
              <a:defRPr/>
            </a:pPr>
            <a:fld id="{96A6A83C-1050-4E52-B57D-5104AEBFCC7C}" type="slidenum">
              <a:rPr lang="en-US"/>
              <a:pPr>
                <a:defRPr/>
              </a:pPr>
              <a:t>‹#›</a:t>
            </a:fld>
            <a:endParaRPr lang="en-US"/>
          </a:p>
        </p:txBody>
      </p:sp>
      <p:sp>
        <p:nvSpPr>
          <p:cNvPr id="7" name="Date Placeholder 23"/>
          <p:cNvSpPr>
            <a:spLocks noGrp="1"/>
          </p:cNvSpPr>
          <p:nvPr>
            <p:ph type="dt" sz="half" idx="12"/>
          </p:nvPr>
        </p:nvSpPr>
        <p:spPr/>
        <p:txBody>
          <a:bodyPr/>
          <a:lstStyle>
            <a:lvl1pPr>
              <a:defRPr/>
            </a:lvl1pPr>
          </a:lstStyle>
          <a:p>
            <a:pPr>
              <a:defRPr/>
            </a:pPr>
            <a:fld id="{E46BA5A1-4B19-4B82-87A8-E47BEDB277B4}" type="datetime3">
              <a:rPr lang="en-US"/>
              <a:pPr>
                <a:defRPr/>
              </a:pPr>
              <a:t>26 January 2017</a:t>
            </a:fld>
            <a:endParaRPr lang="en-US" dirty="0"/>
          </a:p>
        </p:txBody>
      </p:sp>
    </p:spTree>
    <p:extLst>
      <p:ext uri="{BB962C8B-B14F-4D97-AF65-F5344CB8AC3E}">
        <p14:creationId xmlns:p14="http://schemas.microsoft.com/office/powerpoint/2010/main" val="146947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274320"/>
            <a:ext cx="8754176" cy="1143000"/>
          </a:xfrm>
        </p:spPr>
        <p:txBody>
          <a:bodyPr/>
          <a:lstStyle>
            <a:lvl1pPr algn="l">
              <a:defRPr/>
            </a:lvl1pPr>
            <a:extLst/>
          </a:lstStyle>
          <a:p>
            <a:r>
              <a:rPr lang="en-US" smtClean="0"/>
              <a:t>Click to edit Master title style</a:t>
            </a:r>
            <a:endParaRPr lang="en-US" dirty="0"/>
          </a:p>
        </p:txBody>
      </p:sp>
      <p:sp>
        <p:nvSpPr>
          <p:cNvPr id="3" name="Footer Placeholder 9"/>
          <p:cNvSpPr>
            <a:spLocks noGrp="1"/>
          </p:cNvSpPr>
          <p:nvPr>
            <p:ph type="ftr" sz="quarter" idx="10"/>
          </p:nvPr>
        </p:nvSpPr>
        <p:spPr/>
        <p:txBody>
          <a:bodyPr/>
          <a:lstStyle>
            <a:lvl1pPr>
              <a:defRPr/>
            </a:lvl1pPr>
          </a:lstStyle>
          <a:p>
            <a:pPr>
              <a:defRPr/>
            </a:pPr>
            <a:endParaRPr lang="en-US"/>
          </a:p>
        </p:txBody>
      </p:sp>
      <p:sp>
        <p:nvSpPr>
          <p:cNvPr id="4" name="Slide Number Placeholder 21"/>
          <p:cNvSpPr>
            <a:spLocks noGrp="1"/>
          </p:cNvSpPr>
          <p:nvPr>
            <p:ph type="sldNum" sz="quarter" idx="11"/>
          </p:nvPr>
        </p:nvSpPr>
        <p:spPr/>
        <p:txBody>
          <a:bodyPr/>
          <a:lstStyle>
            <a:lvl1pPr>
              <a:defRPr/>
            </a:lvl1pPr>
          </a:lstStyle>
          <a:p>
            <a:pPr>
              <a:defRPr/>
            </a:pPr>
            <a:fld id="{6F7E762A-7932-43C6-9818-151EB79EE886}" type="slidenum">
              <a:rPr lang="en-US"/>
              <a:pPr>
                <a:defRPr/>
              </a:pPr>
              <a:t>‹#›</a:t>
            </a:fld>
            <a:endParaRPr lang="en-US"/>
          </a:p>
        </p:txBody>
      </p:sp>
      <p:sp>
        <p:nvSpPr>
          <p:cNvPr id="5" name="Date Placeholder 23"/>
          <p:cNvSpPr>
            <a:spLocks noGrp="1"/>
          </p:cNvSpPr>
          <p:nvPr>
            <p:ph type="dt" sz="half" idx="12"/>
          </p:nvPr>
        </p:nvSpPr>
        <p:spPr/>
        <p:txBody>
          <a:bodyPr/>
          <a:lstStyle>
            <a:lvl1pPr>
              <a:defRPr/>
            </a:lvl1pPr>
          </a:lstStyle>
          <a:p>
            <a:pPr>
              <a:defRPr/>
            </a:pPr>
            <a:fld id="{A88DF1F2-5D44-48C9-8114-AE1DCBDB5848}" type="datetime3">
              <a:rPr lang="en-US"/>
              <a:pPr>
                <a:defRPr/>
              </a:pPr>
              <a:t>26 January 2017</a:t>
            </a:fld>
            <a:endParaRPr lang="en-US" dirty="0"/>
          </a:p>
        </p:txBody>
      </p:sp>
    </p:spTree>
    <p:extLst>
      <p:ext uri="{BB962C8B-B14F-4D97-AF65-F5344CB8AC3E}">
        <p14:creationId xmlns:p14="http://schemas.microsoft.com/office/powerpoint/2010/main" val="248872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9"/>
          <p:cNvSpPr>
            <a:spLocks noGrp="1"/>
          </p:cNvSpPr>
          <p:nvPr>
            <p:ph type="ftr" sz="quarter" idx="10"/>
          </p:nvPr>
        </p:nvSpPr>
        <p:spPr/>
        <p:txBody>
          <a:bodyPr/>
          <a:lstStyle>
            <a:lvl1pPr>
              <a:defRPr/>
            </a:lvl1pPr>
          </a:lstStyle>
          <a:p>
            <a:pPr>
              <a:defRPr/>
            </a:pPr>
            <a:endParaRPr lang="en-US"/>
          </a:p>
        </p:txBody>
      </p:sp>
      <p:sp>
        <p:nvSpPr>
          <p:cNvPr id="3" name="Slide Number Placeholder 21"/>
          <p:cNvSpPr>
            <a:spLocks noGrp="1"/>
          </p:cNvSpPr>
          <p:nvPr>
            <p:ph type="sldNum" sz="quarter" idx="11"/>
          </p:nvPr>
        </p:nvSpPr>
        <p:spPr/>
        <p:txBody>
          <a:bodyPr/>
          <a:lstStyle>
            <a:lvl1pPr>
              <a:defRPr/>
            </a:lvl1pPr>
          </a:lstStyle>
          <a:p>
            <a:pPr>
              <a:defRPr/>
            </a:pPr>
            <a:fld id="{DC309A45-FE8E-4351-A031-BA6E1D2EB5D2}" type="slidenum">
              <a:rPr lang="en-US"/>
              <a:pPr>
                <a:defRPr/>
              </a:pPr>
              <a:t>‹#›</a:t>
            </a:fld>
            <a:endParaRPr lang="en-US"/>
          </a:p>
        </p:txBody>
      </p:sp>
      <p:sp>
        <p:nvSpPr>
          <p:cNvPr id="4" name="Date Placeholder 23"/>
          <p:cNvSpPr>
            <a:spLocks noGrp="1"/>
          </p:cNvSpPr>
          <p:nvPr>
            <p:ph type="dt" sz="half" idx="12"/>
          </p:nvPr>
        </p:nvSpPr>
        <p:spPr/>
        <p:txBody>
          <a:bodyPr/>
          <a:lstStyle>
            <a:lvl1pPr>
              <a:defRPr/>
            </a:lvl1pPr>
          </a:lstStyle>
          <a:p>
            <a:pPr>
              <a:defRPr/>
            </a:pPr>
            <a:fld id="{425B1FDC-39BF-4CF8-B07F-48430EB0898D}" type="datetime3">
              <a:rPr lang="en-US"/>
              <a:pPr>
                <a:defRPr/>
              </a:pPr>
              <a:t>26 January 2017</a:t>
            </a:fld>
            <a:endParaRPr lang="en-US" dirty="0"/>
          </a:p>
        </p:txBody>
      </p:sp>
    </p:spTree>
    <p:extLst>
      <p:ext uri="{BB962C8B-B14F-4D97-AF65-F5344CB8AC3E}">
        <p14:creationId xmlns:p14="http://schemas.microsoft.com/office/powerpoint/2010/main" val="286230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1538" y="274638"/>
            <a:ext cx="7862912"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071538" y="1447800"/>
            <a:ext cx="7862912"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9"/>
          <p:cNvSpPr>
            <a:spLocks noGrp="1"/>
          </p:cNvSpPr>
          <p:nvPr>
            <p:ph type="ftr" sz="quarter" idx="10"/>
          </p:nvPr>
        </p:nvSpPr>
        <p:spPr/>
        <p:txBody>
          <a:bodyPr/>
          <a:lstStyle>
            <a:lvl1pPr>
              <a:defRPr/>
            </a:lvl1pPr>
          </a:lstStyle>
          <a:p>
            <a:pPr>
              <a:defRPr/>
            </a:pPr>
            <a:endParaRPr lang="en-US"/>
          </a:p>
        </p:txBody>
      </p:sp>
      <p:sp>
        <p:nvSpPr>
          <p:cNvPr id="5" name="Slide Number Placeholder 21"/>
          <p:cNvSpPr>
            <a:spLocks noGrp="1"/>
          </p:cNvSpPr>
          <p:nvPr>
            <p:ph type="sldNum" sz="quarter" idx="11"/>
          </p:nvPr>
        </p:nvSpPr>
        <p:spPr/>
        <p:txBody>
          <a:bodyPr/>
          <a:lstStyle>
            <a:lvl1pPr>
              <a:defRPr/>
            </a:lvl1pPr>
          </a:lstStyle>
          <a:p>
            <a:pPr>
              <a:defRPr/>
            </a:pPr>
            <a:fld id="{E11AD04E-53C2-445C-BF21-45D730E07652}" type="slidenum">
              <a:rPr lang="en-US"/>
              <a:pPr>
                <a:defRPr/>
              </a:pPr>
              <a:t>‹#›</a:t>
            </a:fld>
            <a:endParaRPr lang="en-US"/>
          </a:p>
        </p:txBody>
      </p:sp>
      <p:sp>
        <p:nvSpPr>
          <p:cNvPr id="6" name="Date Placeholder 23"/>
          <p:cNvSpPr>
            <a:spLocks noGrp="1"/>
          </p:cNvSpPr>
          <p:nvPr>
            <p:ph type="dt" sz="half" idx="12"/>
          </p:nvPr>
        </p:nvSpPr>
        <p:spPr/>
        <p:txBody>
          <a:bodyPr/>
          <a:lstStyle>
            <a:lvl1pPr>
              <a:defRPr/>
            </a:lvl1pPr>
          </a:lstStyle>
          <a:p>
            <a:pPr>
              <a:defRPr/>
            </a:pPr>
            <a:fld id="{35B029B8-099C-4144-A231-42E287B0E05F}" type="datetime3">
              <a:rPr lang="en-US"/>
              <a:pPr>
                <a:defRPr/>
              </a:pPr>
              <a:t>26 January 2017</a:t>
            </a:fld>
            <a:endParaRPr lang="en-US" dirty="0"/>
          </a:p>
        </p:txBody>
      </p:sp>
    </p:spTree>
    <p:extLst>
      <p:ext uri="{BB962C8B-B14F-4D97-AF65-F5344CB8AC3E}">
        <p14:creationId xmlns:p14="http://schemas.microsoft.com/office/powerpoint/2010/main" val="401234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p:nvSpPr>
        <p:spPr>
          <a:xfrm>
            <a:off x="0" y="4797425"/>
            <a:ext cx="9144000" cy="206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1043608" y="1447800"/>
            <a:ext cx="7890842" cy="48006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a:xfrm>
            <a:off x="179512" y="274638"/>
            <a:ext cx="8754938" cy="1143000"/>
          </a:xfrm>
        </p:spPr>
        <p:txBody>
          <a:bodyPr/>
          <a:lstStyle>
            <a:lvl1pPr algn="l">
              <a:defRPr/>
            </a:lvl1pPr>
          </a:lstStyle>
          <a:p>
            <a:r>
              <a:rPr lang="en-US" smtClean="0"/>
              <a:t>Click to edit Master title style</a:t>
            </a:r>
            <a:endParaRPr lang="en-US"/>
          </a:p>
        </p:txBody>
      </p:sp>
      <p:sp>
        <p:nvSpPr>
          <p:cNvPr id="5" name="Footer Placeholder 9"/>
          <p:cNvSpPr>
            <a:spLocks noGrp="1"/>
          </p:cNvSpPr>
          <p:nvPr>
            <p:ph type="ftr" sz="quarter" idx="10"/>
          </p:nvPr>
        </p:nvSpPr>
        <p:spPr/>
        <p:txBody>
          <a:bodyPr/>
          <a:lstStyle>
            <a:lvl1pPr>
              <a:defRPr/>
            </a:lvl1pPr>
          </a:lstStyle>
          <a:p>
            <a:pPr>
              <a:defRPr/>
            </a:pPr>
            <a:endParaRPr lang="en-US"/>
          </a:p>
        </p:txBody>
      </p:sp>
      <p:sp>
        <p:nvSpPr>
          <p:cNvPr id="6" name="Slide Number Placeholder 21"/>
          <p:cNvSpPr>
            <a:spLocks noGrp="1"/>
          </p:cNvSpPr>
          <p:nvPr>
            <p:ph type="sldNum" sz="quarter" idx="11"/>
          </p:nvPr>
        </p:nvSpPr>
        <p:spPr/>
        <p:txBody>
          <a:bodyPr/>
          <a:lstStyle>
            <a:lvl1pPr>
              <a:defRPr/>
            </a:lvl1pPr>
          </a:lstStyle>
          <a:p>
            <a:pPr>
              <a:defRPr/>
            </a:pPr>
            <a:fld id="{4FAA0871-428D-4BDA-8F55-50A363D5F3A3}" type="slidenum">
              <a:rPr lang="en-US"/>
              <a:pPr>
                <a:defRPr/>
              </a:pPr>
              <a:t>‹#›</a:t>
            </a:fld>
            <a:endParaRPr lang="en-US"/>
          </a:p>
        </p:txBody>
      </p:sp>
      <p:sp>
        <p:nvSpPr>
          <p:cNvPr id="7" name="Date Placeholder 23"/>
          <p:cNvSpPr>
            <a:spLocks noGrp="1"/>
          </p:cNvSpPr>
          <p:nvPr>
            <p:ph type="dt" sz="half" idx="12"/>
          </p:nvPr>
        </p:nvSpPr>
        <p:spPr/>
        <p:txBody>
          <a:bodyPr/>
          <a:lstStyle>
            <a:lvl1pPr>
              <a:defRPr/>
            </a:lvl1pPr>
          </a:lstStyle>
          <a:p>
            <a:pPr>
              <a:defRPr/>
            </a:pPr>
            <a:fld id="{6ABF8FF3-9350-4D70-892D-859122A1F348}" type="datetimeFigureOut">
              <a:rPr lang="en-US"/>
              <a:pPr>
                <a:defRPr/>
              </a:pPr>
              <a:t>1/26/2017</a:t>
            </a:fld>
            <a:endParaRPr lang="en-US"/>
          </a:p>
        </p:txBody>
      </p:sp>
    </p:spTree>
    <p:extLst>
      <p:ext uri="{BB962C8B-B14F-4D97-AF65-F5344CB8AC3E}">
        <p14:creationId xmlns:p14="http://schemas.microsoft.com/office/powerpoint/2010/main" val="334178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4" name="Rectangle 3"/>
          <p:cNvSpPr/>
          <p:nvPr/>
        </p:nvSpPr>
        <p:spPr>
          <a:xfrm>
            <a:off x="0" y="4797425"/>
            <a:ext cx="9144000" cy="20605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bwMode="invGray">
          <a:xfrm>
            <a:off x="1042988" y="214313"/>
            <a:ext cx="80962" cy="6643687"/>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6" name="Group 20"/>
          <p:cNvGrpSpPr>
            <a:grpSpLocks/>
          </p:cNvGrpSpPr>
          <p:nvPr/>
        </p:nvGrpSpPr>
        <p:grpSpPr bwMode="auto">
          <a:xfrm>
            <a:off x="889000" y="1344613"/>
            <a:ext cx="298450" cy="431800"/>
            <a:chOff x="928662" y="1344613"/>
            <a:chExt cx="299355" cy="431901"/>
          </a:xfrm>
        </p:grpSpPr>
        <p:sp>
          <p:nvSpPr>
            <p:cNvPr id="7" name="Oval 8"/>
            <p:cNvSpPr/>
            <p:nvPr/>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8" name="Oval 7"/>
            <p:cNvSpPr/>
            <p:nvPr/>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9" name="Oval 8"/>
            <p:cNvSpPr/>
            <p:nvPr/>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grpSp>
      <p:sp>
        <p:nvSpPr>
          <p:cNvPr id="10" name="Rectangle 9"/>
          <p:cNvSpPr/>
          <p:nvPr/>
        </p:nvSpPr>
        <p:spPr>
          <a:xfrm>
            <a:off x="358775" y="1268413"/>
            <a:ext cx="468313"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1259632" y="270892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11" name="Title 10"/>
          <p:cNvSpPr>
            <a:spLocks noGrp="1"/>
          </p:cNvSpPr>
          <p:nvPr>
            <p:ph type="title"/>
          </p:nvPr>
        </p:nvSpPr>
        <p:spPr>
          <a:xfrm>
            <a:off x="1259632" y="4365104"/>
            <a:ext cx="7416824" cy="782960"/>
          </a:xfrm>
        </p:spPr>
        <p:txBody>
          <a:bodyPr/>
          <a:lstStyle>
            <a:lvl1pPr algn="l">
              <a:defRPr sz="3600"/>
            </a:lvl1pPr>
          </a:lstStyle>
          <a:p>
            <a:r>
              <a:rPr lang="en-US" smtClean="0"/>
              <a:t>Click to edit Master title style</a:t>
            </a:r>
            <a:endParaRPr lang="en-US"/>
          </a:p>
        </p:txBody>
      </p:sp>
      <p:sp>
        <p:nvSpPr>
          <p:cNvPr id="12" name="Date Placeholder 11"/>
          <p:cNvSpPr>
            <a:spLocks noGrp="1"/>
          </p:cNvSpPr>
          <p:nvPr>
            <p:ph type="dt" sz="half" idx="10"/>
          </p:nvPr>
        </p:nvSpPr>
        <p:spPr/>
        <p:txBody>
          <a:bodyPr/>
          <a:lstStyle>
            <a:lvl1pPr>
              <a:defRPr/>
            </a:lvl1pPr>
          </a:lstStyle>
          <a:p>
            <a:pPr>
              <a:defRPr/>
            </a:pPr>
            <a:fld id="{4F0833ED-AE77-4836-A2CF-6A59F1DB1A59}" type="datetimeFigureOut">
              <a:rPr lang="en-US"/>
              <a:pPr>
                <a:defRPr/>
              </a:pPr>
              <a:t>1/26/2017</a:t>
            </a:fld>
            <a:endParaRPr lang="en-US"/>
          </a:p>
        </p:txBody>
      </p:sp>
      <p:sp>
        <p:nvSpPr>
          <p:cNvPr id="13" name="Slide Number Placeholder 12"/>
          <p:cNvSpPr>
            <a:spLocks noGrp="1"/>
          </p:cNvSpPr>
          <p:nvPr>
            <p:ph type="sldNum" sz="quarter" idx="11"/>
          </p:nvPr>
        </p:nvSpPr>
        <p:spPr/>
        <p:txBody>
          <a:bodyPr/>
          <a:lstStyle>
            <a:lvl1pPr>
              <a:defRPr/>
            </a:lvl1pPr>
          </a:lstStyle>
          <a:p>
            <a:pPr>
              <a:defRPr/>
            </a:pPr>
            <a:fld id="{FD4DF137-BFD2-4B69-9F88-D35E8D40A436}" type="slidenum">
              <a:rPr lang="en-US"/>
              <a:pPr>
                <a:defRPr/>
              </a:pPr>
              <a:t>‹#›</a:t>
            </a:fld>
            <a:endParaRPr lang="en-US"/>
          </a:p>
        </p:txBody>
      </p:sp>
      <p:sp>
        <p:nvSpPr>
          <p:cNvPr id="14"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18588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214313"/>
            <a:ext cx="9144000" cy="5857875"/>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179388" y="274638"/>
            <a:ext cx="8755062" cy="1143000"/>
          </a:xfrm>
          <a:prstGeom prst="rect">
            <a:avLst/>
          </a:prstGeom>
        </p:spPr>
        <p:txBody>
          <a:bodyPr anchor="ctr">
            <a:normAutofit/>
          </a:bodyPr>
          <a:lstStyle>
            <a:extLst/>
          </a:lstStyle>
          <a:p>
            <a:r>
              <a:rPr lang="en-US" smtClean="0"/>
              <a:t>Click to edit Master title style</a:t>
            </a:r>
            <a:endParaRPr lang="en-US" dirty="0"/>
          </a:p>
        </p:txBody>
      </p:sp>
      <p:sp>
        <p:nvSpPr>
          <p:cNvPr id="1028" name="Text Placeholder 8"/>
          <p:cNvSpPr>
            <a:spLocks noGrp="1"/>
          </p:cNvSpPr>
          <p:nvPr>
            <p:ph type="body" idx="1"/>
          </p:nvPr>
        </p:nvSpPr>
        <p:spPr bwMode="auto">
          <a:xfrm>
            <a:off x="1042988" y="1447800"/>
            <a:ext cx="78914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TextBox 13"/>
          <p:cNvSpPr txBox="1">
            <a:spLocks noChangeArrowheads="1"/>
          </p:cNvSpPr>
          <p:nvPr/>
        </p:nvSpPr>
        <p:spPr bwMode="auto">
          <a:xfrm>
            <a:off x="0" y="5072063"/>
            <a:ext cx="1143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200" dirty="0" smtClean="0">
                <a:solidFill>
                  <a:srgbClr val="C00000"/>
                </a:solidFill>
                <a:latin typeface="Gill Sans MT" pitchFamily="34" charset="0"/>
              </a:rPr>
              <a:t>David </a:t>
            </a:r>
            <a:r>
              <a:rPr lang="en-US" altLang="en-US" sz="1200" dirty="0" err="1" smtClean="0">
                <a:solidFill>
                  <a:srgbClr val="C00000"/>
                </a:solidFill>
                <a:latin typeface="Gill Sans MT" pitchFamily="34" charset="0"/>
              </a:rPr>
              <a:t>Groep</a:t>
            </a:r>
            <a:endParaRPr lang="en-US" altLang="en-US" sz="1200" dirty="0" smtClean="0">
              <a:solidFill>
                <a:srgbClr val="C00000"/>
              </a:solidFill>
              <a:latin typeface="Gill Sans MT" pitchFamily="34" charset="0"/>
            </a:endParaRPr>
          </a:p>
          <a:p>
            <a:pPr eaLnBrk="1" hangingPunct="1">
              <a:defRPr/>
            </a:pPr>
            <a:r>
              <a:rPr lang="en-US" altLang="en-US" sz="1200" dirty="0" smtClean="0">
                <a:solidFill>
                  <a:srgbClr val="C00000"/>
                </a:solidFill>
                <a:latin typeface="Gill Sans MT" pitchFamily="34" charset="0"/>
              </a:rPr>
              <a:t>Nikhef</a:t>
            </a:r>
            <a:br>
              <a:rPr lang="en-US" altLang="en-US" sz="1200" dirty="0" smtClean="0">
                <a:solidFill>
                  <a:srgbClr val="C00000"/>
                </a:solidFill>
                <a:latin typeface="Gill Sans MT" pitchFamily="34" charset="0"/>
              </a:rPr>
            </a:br>
            <a:r>
              <a:rPr lang="en-US" altLang="en-US" sz="1200" i="1" dirty="0" smtClean="0">
                <a:solidFill>
                  <a:srgbClr val="C00000"/>
                </a:solidFill>
                <a:latin typeface="Gill Sans MT" pitchFamily="34" charset="0"/>
              </a:rPr>
              <a:t>PDP - Advanced</a:t>
            </a:r>
            <a:br>
              <a:rPr lang="en-US" altLang="en-US" sz="1200" i="1" dirty="0" smtClean="0">
                <a:solidFill>
                  <a:srgbClr val="C00000"/>
                </a:solidFill>
                <a:latin typeface="Gill Sans MT" pitchFamily="34" charset="0"/>
              </a:rPr>
            </a:br>
            <a:r>
              <a:rPr lang="en-US" altLang="en-US" sz="1200" i="1" dirty="0" smtClean="0">
                <a:solidFill>
                  <a:srgbClr val="C00000"/>
                </a:solidFill>
                <a:latin typeface="Gill Sans MT" pitchFamily="34" charset="0"/>
              </a:rPr>
              <a:t>Computing for Research</a:t>
            </a:r>
          </a:p>
          <a:p>
            <a:pPr eaLnBrk="1" hangingPunct="1">
              <a:defRPr/>
            </a:pPr>
            <a:endParaRPr lang="en-US" altLang="en-US" sz="1200" dirty="0" smtClean="0">
              <a:solidFill>
                <a:srgbClr val="C00000"/>
              </a:solidFill>
              <a:latin typeface="Gill Sans MT" pitchFamily="34" charset="0"/>
            </a:endParaRPr>
          </a:p>
        </p:txBody>
      </p:sp>
      <p:sp>
        <p:nvSpPr>
          <p:cNvPr id="16" name="Rectangle 15"/>
          <p:cNvSpPr/>
          <p:nvPr/>
        </p:nvSpPr>
        <p:spPr>
          <a:xfrm>
            <a:off x="0" y="6072206"/>
            <a:ext cx="9144000" cy="785794"/>
          </a:xfrm>
          <a:prstGeom prst="rect">
            <a:avLst/>
          </a:prstGeom>
          <a:gradFill>
            <a:gsLst>
              <a:gs pos="0">
                <a:srgbClr val="FF0000">
                  <a:alpha val="79000"/>
                </a:srgbClr>
              </a:gs>
              <a:gs pos="50000">
                <a:srgbClr val="FF0000"/>
              </a:gs>
              <a:gs pos="100000">
                <a:srgbClr val="FF0000">
                  <a:alpha val="6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Isosceles Triangle 12"/>
          <p:cNvSpPr/>
          <p:nvPr/>
        </p:nvSpPr>
        <p:spPr>
          <a:xfrm flipV="1">
            <a:off x="0" y="6072188"/>
            <a:ext cx="9144000" cy="428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Footer Placeholder 9"/>
          <p:cNvSpPr>
            <a:spLocks noGrp="1"/>
          </p:cNvSpPr>
          <p:nvPr>
            <p:ph type="ftr" sz="quarter" idx="3"/>
          </p:nvPr>
        </p:nvSpPr>
        <p:spPr>
          <a:xfrm>
            <a:off x="5562600" y="6305550"/>
            <a:ext cx="2895600" cy="476250"/>
          </a:xfrm>
          <a:prstGeom prst="rect">
            <a:avLst/>
          </a:prstGeom>
        </p:spPr>
        <p:txBody>
          <a:bodyPr anchor="b"/>
          <a:lstStyle>
            <a:lvl1pPr eaLnBrk="1" fontAlgn="auto" latinLnBrk="0" hangingPunct="1">
              <a:spcBef>
                <a:spcPts val="0"/>
              </a:spcBef>
              <a:spcAft>
                <a:spcPts val="0"/>
              </a:spcAft>
              <a:defRPr kumimoji="0" sz="1200" b="0" i="0">
                <a:solidFill>
                  <a:schemeClr val="bg1"/>
                </a:solidFill>
                <a:effectLst/>
                <a:latin typeface="+mn-lt"/>
                <a:cs typeface="+mn-cs"/>
              </a:defRPr>
            </a:lvl1pPr>
            <a:extLst/>
          </a:lstStyle>
          <a:p>
            <a:pPr>
              <a:defRPr/>
            </a:pPr>
            <a:endParaRPr lang="en-US"/>
          </a:p>
        </p:txBody>
      </p:sp>
      <p:sp>
        <p:nvSpPr>
          <p:cNvPr id="22" name="Slide Number Placeholder 21"/>
          <p:cNvSpPr>
            <a:spLocks noGrp="1"/>
          </p:cNvSpPr>
          <p:nvPr>
            <p:ph type="sldNum" sz="quarter" idx="4"/>
          </p:nvPr>
        </p:nvSpPr>
        <p:spPr>
          <a:xfrm>
            <a:off x="8461375" y="6305550"/>
            <a:ext cx="457200" cy="476250"/>
          </a:xfrm>
          <a:prstGeom prst="rect">
            <a:avLst/>
          </a:prstGeom>
        </p:spPr>
        <p:txBody>
          <a:bodyPr anchor="b"/>
          <a:lstStyle>
            <a:lvl1pPr algn="ctr" eaLnBrk="1" fontAlgn="auto" latinLnBrk="0" hangingPunct="1">
              <a:spcBef>
                <a:spcPts val="0"/>
              </a:spcBef>
              <a:spcAft>
                <a:spcPts val="0"/>
              </a:spcAft>
              <a:defRPr kumimoji="0" sz="1200" b="0" i="0">
                <a:solidFill>
                  <a:schemeClr val="bg1"/>
                </a:solidFill>
                <a:effectLst/>
                <a:latin typeface="+mn-lt"/>
                <a:cs typeface="+mn-cs"/>
              </a:defRPr>
            </a:lvl1pPr>
            <a:extLst/>
          </a:lstStyle>
          <a:p>
            <a:pPr>
              <a:defRPr/>
            </a:pPr>
            <a:fld id="{B0A98A9D-6E45-4FAF-AB23-0B64A6D637CD}" type="slidenum">
              <a:rPr lang="en-US"/>
              <a:pPr>
                <a:defRPr/>
              </a:pPr>
              <a:t>‹#›</a:t>
            </a:fld>
            <a:endParaRPr lang="en-US"/>
          </a:p>
        </p:txBody>
      </p:sp>
      <p:sp>
        <p:nvSpPr>
          <p:cNvPr id="24" name="Date Placeholder 23"/>
          <p:cNvSpPr>
            <a:spLocks noGrp="1"/>
          </p:cNvSpPr>
          <p:nvPr>
            <p:ph type="dt" sz="half" idx="2"/>
          </p:nvPr>
        </p:nvSpPr>
        <p:spPr>
          <a:xfrm>
            <a:off x="2928938" y="6305550"/>
            <a:ext cx="2633662" cy="476250"/>
          </a:xfrm>
          <a:prstGeom prst="rect">
            <a:avLst/>
          </a:prstGeom>
        </p:spPr>
        <p:txBody>
          <a:bodyPr anchor="b"/>
          <a:lstStyle>
            <a:lvl1pPr algn="r" eaLnBrk="1" fontAlgn="auto" latinLnBrk="0" hangingPunct="1">
              <a:spcBef>
                <a:spcPts val="0"/>
              </a:spcBef>
              <a:spcAft>
                <a:spcPts val="0"/>
              </a:spcAft>
              <a:defRPr kumimoji="0" sz="1200" b="0" i="0" smtClean="0">
                <a:solidFill>
                  <a:schemeClr val="bg1"/>
                </a:solidFill>
                <a:latin typeface="+mn-lt"/>
                <a:cs typeface="+mn-cs"/>
              </a:defRPr>
            </a:lvl1pPr>
            <a:extLst/>
          </a:lstStyle>
          <a:p>
            <a:pPr>
              <a:defRPr/>
            </a:pPr>
            <a:fld id="{DFA208A4-9E0D-4F44-BF85-C50707105DA9}" type="datetime3">
              <a:rPr lang="en-US"/>
              <a:pPr>
                <a:defRPr/>
              </a:pPr>
              <a:t>26 January 2017</a:t>
            </a:fld>
            <a:endParaRPr lang="en-US" dirty="0"/>
          </a:p>
        </p:txBody>
      </p:sp>
      <p:grpSp>
        <p:nvGrpSpPr>
          <p:cNvPr id="1037" name="Group 1"/>
          <p:cNvGrpSpPr>
            <a:grpSpLocks/>
          </p:cNvGrpSpPr>
          <p:nvPr/>
        </p:nvGrpSpPr>
        <p:grpSpPr bwMode="auto">
          <a:xfrm>
            <a:off x="455613" y="1344613"/>
            <a:ext cx="300037" cy="431800"/>
            <a:chOff x="928662" y="1344613"/>
            <a:chExt cx="299355" cy="431901"/>
          </a:xfrm>
        </p:grpSpPr>
        <p:sp>
          <p:nvSpPr>
            <p:cNvPr id="17" name="Oval 8"/>
            <p:cNvSpPr/>
            <p:nvPr/>
          </p:nvSpPr>
          <p:spPr>
            <a:xfrm>
              <a:off x="1012117" y="13446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18" name="Oval 7"/>
            <p:cNvSpPr/>
            <p:nvPr/>
          </p:nvSpPr>
          <p:spPr>
            <a:xfrm>
              <a:off x="928662" y="1566202"/>
              <a:ext cx="210312" cy="210312"/>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sp>
          <p:nvSpPr>
            <p:cNvPr id="19" name="Oval 8"/>
            <p:cNvSpPr/>
            <p:nvPr/>
          </p:nvSpPr>
          <p:spPr>
            <a:xfrm>
              <a:off x="1164517" y="1497013"/>
              <a:ext cx="63500" cy="65087"/>
            </a:xfrm>
            <a:prstGeom prst="ellipse">
              <a:avLst/>
            </a:prstGeom>
            <a:ln/>
          </p:spPr>
          <p:style>
            <a:lnRef idx="1">
              <a:schemeClr val="accent3"/>
            </a:lnRef>
            <a:fillRef idx="2">
              <a:schemeClr val="accent3"/>
            </a:fillRef>
            <a:effectRef idx="1">
              <a:schemeClr val="accent3"/>
            </a:effectRef>
            <a:fontRef idx="minor">
              <a:schemeClr val="dk1"/>
            </a:fontRef>
          </p:style>
          <p:txBody>
            <a:bodyPr anchor="ctr"/>
            <a:lstStyle>
              <a:extLst/>
            </a:lstStyle>
            <a:p>
              <a:pPr algn="ctr" fontAlgn="auto">
                <a:spcBef>
                  <a:spcPts val="0"/>
                </a:spcBef>
                <a:spcAft>
                  <a:spcPts val="0"/>
                </a:spcAft>
                <a:defRPr/>
              </a:pPr>
              <a:endParaRPr lang="en-US"/>
            </a:p>
          </p:txBody>
        </p:sp>
      </p:grpSp>
      <p:pic>
        <p:nvPicPr>
          <p:cNvPr id="1038" name="Picture 24" descr="H:\Home\davidg\Nikhef\AdminFormalities\Logo2014\logo-final\Nikhef-200x88.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250" y="6281738"/>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2" r:id="rId1"/>
    <p:sldLayoutId id="2147483797" r:id="rId2"/>
    <p:sldLayoutId id="2147483803" r:id="rId3"/>
    <p:sldLayoutId id="2147483798" r:id="rId4"/>
    <p:sldLayoutId id="2147483799" r:id="rId5"/>
    <p:sldLayoutId id="2147483800" r:id="rId6"/>
    <p:sldLayoutId id="2147483801" r:id="rId7"/>
    <p:sldLayoutId id="2147483804" r:id="rId8"/>
    <p:sldLayoutId id="2147483805" r:id="rId9"/>
    <p:sldLayoutId id="2147483806" r:id="rId10"/>
    <p:sldLayoutId id="2147483807" r:id="rId11"/>
    <p:sldLayoutId id="2147483808" r:id="rId12"/>
    <p:sldLayoutId id="2147483809" r:id="rId13"/>
    <p:sldLayoutId id="2147483846" r:id="rId14"/>
  </p:sldLayoutIdLst>
  <p:timing>
    <p:tnLst>
      <p:par>
        <p:cTn id="1" dur="indefinite" restart="never" nodeType="tmRoot"/>
      </p:par>
    </p:tnLst>
  </p:timing>
  <p:txStyles>
    <p:titleStyle>
      <a:lvl1pPr algn="l" rtl="0" eaLnBrk="1" fontAlgn="base" hangingPunct="1">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72314"/>
          </a:solidFill>
          <a:latin typeface="Gill Sans MT" pitchFamily="34" charset="0"/>
        </a:defRPr>
      </a:lvl2pPr>
      <a:lvl3pPr algn="l" rtl="0" eaLnBrk="1" fontAlgn="base" hangingPunct="1">
        <a:spcBef>
          <a:spcPct val="0"/>
        </a:spcBef>
        <a:spcAft>
          <a:spcPct val="0"/>
        </a:spcAft>
        <a:defRPr sz="4300">
          <a:solidFill>
            <a:srgbClr val="572314"/>
          </a:solidFill>
          <a:latin typeface="Gill Sans MT" pitchFamily="34" charset="0"/>
        </a:defRPr>
      </a:lvl3pPr>
      <a:lvl4pPr algn="l" rtl="0" eaLnBrk="1" fontAlgn="base" hangingPunct="1">
        <a:spcBef>
          <a:spcPct val="0"/>
        </a:spcBef>
        <a:spcAft>
          <a:spcPct val="0"/>
        </a:spcAft>
        <a:defRPr sz="4300">
          <a:solidFill>
            <a:srgbClr val="572314"/>
          </a:solidFill>
          <a:latin typeface="Gill Sans MT" pitchFamily="34" charset="0"/>
        </a:defRPr>
      </a:lvl4pPr>
      <a:lvl5pPr algn="l" rtl="0" eaLnBrk="1" fontAlgn="base" hangingPunct="1">
        <a:spcBef>
          <a:spcPct val="0"/>
        </a:spcBef>
        <a:spcAft>
          <a:spcPct val="0"/>
        </a:spcAft>
        <a:defRPr sz="4300">
          <a:solidFill>
            <a:srgbClr val="572314"/>
          </a:solidFill>
          <a:latin typeface="Gill Sans MT" pitchFamily="34" charset="0"/>
        </a:defRPr>
      </a:lvl5pPr>
      <a:lvl6pPr marL="457200" algn="l" rtl="0" eaLnBrk="1" fontAlgn="base" hangingPunct="1">
        <a:spcBef>
          <a:spcPct val="0"/>
        </a:spcBef>
        <a:spcAft>
          <a:spcPct val="0"/>
        </a:spcAft>
        <a:defRPr sz="4300">
          <a:solidFill>
            <a:srgbClr val="572314"/>
          </a:solidFill>
          <a:latin typeface="Gill Sans MT" pitchFamily="34" charset="0"/>
        </a:defRPr>
      </a:lvl6pPr>
      <a:lvl7pPr marL="914400" algn="l" rtl="0" eaLnBrk="1" fontAlgn="base" hangingPunct="1">
        <a:spcBef>
          <a:spcPct val="0"/>
        </a:spcBef>
        <a:spcAft>
          <a:spcPct val="0"/>
        </a:spcAft>
        <a:defRPr sz="4300">
          <a:solidFill>
            <a:srgbClr val="572314"/>
          </a:solidFill>
          <a:latin typeface="Gill Sans MT" pitchFamily="34" charset="0"/>
        </a:defRPr>
      </a:lvl7pPr>
      <a:lvl8pPr marL="1371600" algn="l" rtl="0" eaLnBrk="1" fontAlgn="base" hangingPunct="1">
        <a:spcBef>
          <a:spcPct val="0"/>
        </a:spcBef>
        <a:spcAft>
          <a:spcPct val="0"/>
        </a:spcAft>
        <a:defRPr sz="4300">
          <a:solidFill>
            <a:srgbClr val="572314"/>
          </a:solidFill>
          <a:latin typeface="Gill Sans MT" pitchFamily="34" charset="0"/>
        </a:defRPr>
      </a:lvl8pPr>
      <a:lvl9pPr marL="1828800" algn="l" rtl="0" eaLnBrk="1" fontAlgn="base" hangingPunct="1">
        <a:spcBef>
          <a:spcPct val="0"/>
        </a:spcBef>
        <a:spcAft>
          <a:spcPct val="0"/>
        </a:spcAft>
        <a:defRPr sz="4300">
          <a:solidFill>
            <a:srgbClr val="572314"/>
          </a:solidFill>
          <a:latin typeface="Gill Sans MT" pitchFamily="34" charset="0"/>
        </a:defRPr>
      </a:lvl9pPr>
      <a:extLst/>
    </p:titleStyle>
    <p:bodyStyle>
      <a:lvl1pPr marL="365125" indent="-282575" algn="l" rtl="0" eaLnBrk="1" fontAlgn="base" hangingPunct="1">
        <a:spcBef>
          <a:spcPts val="600"/>
        </a:spcBef>
        <a:spcAft>
          <a:spcPct val="0"/>
        </a:spcAft>
        <a:buClr>
          <a:srgbClr val="FF0000"/>
        </a:buClr>
        <a:buSzPct val="80000"/>
        <a:buFont typeface="Wingdings 2" pitchFamily="18" charset="2"/>
        <a:buChar char=""/>
        <a:defRPr sz="24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0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6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4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smtClean="0"/>
              <a:t>Click to edit Master title style</a:t>
            </a:r>
          </a:p>
        </p:txBody>
      </p:sp>
      <p:sp>
        <p:nvSpPr>
          <p:cNvPr id="18435" name="Rectangle 3"/>
          <p:cNvSpPr>
            <a:spLocks noGrp="1" noChangeArrowheads="1"/>
          </p:cNvSpPr>
          <p:nvPr>
            <p:ph type="body" idx="1"/>
          </p:nvPr>
        </p:nvSpPr>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Click to edit Master text styles</a:t>
            </a:r>
          </a:p>
          <a:p>
            <a:pPr lvl="1"/>
            <a:r>
              <a:rPr lang="nl-NL" altLang="nl-NL" smtClean="0"/>
              <a:t>Second level</a:t>
            </a:r>
          </a:p>
          <a:p>
            <a:pPr lvl="2"/>
            <a:r>
              <a:rPr lang="nl-NL" altLang="nl-NL" smtClean="0"/>
              <a:t>Third level</a:t>
            </a:r>
          </a:p>
          <a:p>
            <a:pPr lvl="3"/>
            <a:r>
              <a:rPr lang="nl-NL" altLang="nl-NL" smtClean="0"/>
              <a:t>Fourth level</a:t>
            </a:r>
          </a:p>
          <a:p>
            <a:pPr lvl="4"/>
            <a:r>
              <a:rPr lang="nl-NL" altLang="nl-NL" smtClean="0"/>
              <a:t>Fifth level</a:t>
            </a:r>
          </a:p>
        </p:txBody>
      </p:sp>
      <p:sp>
        <p:nvSpPr>
          <p:cNvPr id="231428" name="Rectangle 4"/>
          <p:cNvSpPr>
            <a:spLocks noGrp="1" noChangeArrowheads="1"/>
          </p:cNvSpPr>
          <p:nvPr>
            <p:ph type="sldNum" sz="quarter" idx="4"/>
          </p:nvPr>
        </p:nvSpPr>
        <p:spPr bwMode="auto">
          <a:xfrm>
            <a:off x="-152400" y="6457950"/>
            <a:ext cx="838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93CA2868-2DAA-43F3-8CFE-6973D148E230}" type="slidenum">
              <a:rPr lang="nl-NL">
                <a:solidFill>
                  <a:srgbClr val="FFFFFF"/>
                </a:solidFill>
                <a:latin typeface="Verdana"/>
              </a:rPr>
              <a:pPr>
                <a:defRPr/>
              </a:pPr>
              <a:t>‹#›</a:t>
            </a:fld>
            <a:r>
              <a:rPr lang="nl-NL">
                <a:solidFill>
                  <a:srgbClr val="FFFFFF"/>
                </a:solidFill>
                <a:latin typeface="Verdana"/>
              </a:rPr>
              <a:t>/10</a:t>
            </a:r>
          </a:p>
        </p:txBody>
      </p:sp>
    </p:spTree>
    <p:extLst>
      <p:ext uri="{BB962C8B-B14F-4D97-AF65-F5344CB8AC3E}">
        <p14:creationId xmlns:p14="http://schemas.microsoft.com/office/powerpoint/2010/main" val="3014332976"/>
      </p:ext>
    </p:extLst>
  </p:cSld>
  <p:clrMap bg1="lt1" tx1="dk1" bg2="lt2" tx2="dk2" accent1="accent1" accent2="accent2" accent3="accent3" accent4="accent4" accent5="accent5" accent6="accent6" hlink="hlink" folHlink="folHlink"/>
  <p:sldLayoutIdLst>
    <p:sldLayoutId id="2147483848" r:id="rId1"/>
  </p:sldLayoutIdLst>
  <p:transition spd="med"/>
  <p:txStyles>
    <p:titleStyle>
      <a:lvl1pPr algn="r" rtl="0" eaLnBrk="0" fontAlgn="base" hangingPunct="0">
        <a:spcBef>
          <a:spcPct val="0"/>
        </a:spcBef>
        <a:spcAft>
          <a:spcPct val="0"/>
        </a:spcAft>
        <a:defRPr sz="4000">
          <a:solidFill>
            <a:schemeClr val="bg1"/>
          </a:solidFill>
          <a:latin typeface="+mj-lt"/>
          <a:ea typeface="+mj-ea"/>
          <a:cs typeface="+mj-cs"/>
        </a:defRPr>
      </a:lvl1pPr>
      <a:lvl2pPr algn="r" rtl="0" eaLnBrk="0" fontAlgn="base" hangingPunct="0">
        <a:spcBef>
          <a:spcPct val="0"/>
        </a:spcBef>
        <a:spcAft>
          <a:spcPct val="0"/>
        </a:spcAft>
        <a:defRPr sz="4000">
          <a:solidFill>
            <a:schemeClr val="bg1"/>
          </a:solidFill>
          <a:latin typeface="Verdana" pitchFamily="34" charset="0"/>
        </a:defRPr>
      </a:lvl2pPr>
      <a:lvl3pPr algn="r" rtl="0" eaLnBrk="0" fontAlgn="base" hangingPunct="0">
        <a:spcBef>
          <a:spcPct val="0"/>
        </a:spcBef>
        <a:spcAft>
          <a:spcPct val="0"/>
        </a:spcAft>
        <a:defRPr sz="4000">
          <a:solidFill>
            <a:schemeClr val="bg1"/>
          </a:solidFill>
          <a:latin typeface="Verdana" pitchFamily="34" charset="0"/>
        </a:defRPr>
      </a:lvl3pPr>
      <a:lvl4pPr algn="r" rtl="0" eaLnBrk="0" fontAlgn="base" hangingPunct="0">
        <a:spcBef>
          <a:spcPct val="0"/>
        </a:spcBef>
        <a:spcAft>
          <a:spcPct val="0"/>
        </a:spcAft>
        <a:defRPr sz="4000">
          <a:solidFill>
            <a:schemeClr val="bg1"/>
          </a:solidFill>
          <a:latin typeface="Verdana" pitchFamily="34" charset="0"/>
        </a:defRPr>
      </a:lvl4pPr>
      <a:lvl5pPr algn="r" rtl="0" eaLnBrk="0" fontAlgn="base" hangingPunct="0">
        <a:spcBef>
          <a:spcPct val="0"/>
        </a:spcBef>
        <a:spcAft>
          <a:spcPct val="0"/>
        </a:spcAft>
        <a:defRPr sz="4000">
          <a:solidFill>
            <a:schemeClr val="bg1"/>
          </a:solidFill>
          <a:latin typeface="Verdana" pitchFamily="34" charset="0"/>
        </a:defRPr>
      </a:lvl5pPr>
      <a:lvl6pPr marL="457200" algn="r" rtl="0" fontAlgn="base">
        <a:spcBef>
          <a:spcPct val="0"/>
        </a:spcBef>
        <a:spcAft>
          <a:spcPct val="0"/>
        </a:spcAft>
        <a:defRPr sz="4000">
          <a:solidFill>
            <a:schemeClr val="bg1"/>
          </a:solidFill>
          <a:latin typeface="Verdana" pitchFamily="34" charset="0"/>
        </a:defRPr>
      </a:lvl6pPr>
      <a:lvl7pPr marL="914400" algn="r" rtl="0" fontAlgn="base">
        <a:spcBef>
          <a:spcPct val="0"/>
        </a:spcBef>
        <a:spcAft>
          <a:spcPct val="0"/>
        </a:spcAft>
        <a:defRPr sz="4000">
          <a:solidFill>
            <a:schemeClr val="bg1"/>
          </a:solidFill>
          <a:latin typeface="Verdana" pitchFamily="34" charset="0"/>
        </a:defRPr>
      </a:lvl7pPr>
      <a:lvl8pPr marL="1371600" algn="r" rtl="0" fontAlgn="base">
        <a:spcBef>
          <a:spcPct val="0"/>
        </a:spcBef>
        <a:spcAft>
          <a:spcPct val="0"/>
        </a:spcAft>
        <a:defRPr sz="4000">
          <a:solidFill>
            <a:schemeClr val="bg1"/>
          </a:solidFill>
          <a:latin typeface="Verdana" pitchFamily="34" charset="0"/>
        </a:defRPr>
      </a:lvl8pPr>
      <a:lvl9pPr marL="1828800" algn="r" rtl="0" fontAlgn="base">
        <a:spcBef>
          <a:spcPct val="0"/>
        </a:spcBef>
        <a:spcAft>
          <a:spcPct val="0"/>
        </a:spcAft>
        <a:defRPr sz="4000">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3.png"/><Relationship Id="rId16"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wmf"/><Relationship Id="rId4" Type="http://schemas.openxmlformats.org/officeDocument/2006/relationships/image" Target="../media/image72.gif"/></Relationships>
</file>

<file path=ppt/slides/_rels/slide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ti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ndico.cern.ch/event/555063/contributions/2285842/" TargetMode="External"/><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2.tif"/><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wmf"/><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gif"/><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wmf"/></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wmf"/><Relationship Id="rId4" Type="http://schemas.openxmlformats.org/officeDocument/2006/relationships/image" Target="../media/image120.wmf"/></Relationships>
</file>

<file path=ppt/slides/_rels/slide3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1925" y="360363"/>
            <a:ext cx="7407275" cy="1471612"/>
          </a:xfrm>
        </p:spPr>
        <p:txBody>
          <a:bodyPr>
            <a:normAutofit/>
          </a:bodyPr>
          <a:lstStyle/>
          <a:p>
            <a:pPr eaLnBrk="1" hangingPunct="1">
              <a:defRPr/>
            </a:pPr>
            <a:r>
              <a:rPr lang="en-US" dirty="0" smtClean="0"/>
              <a:t>Nikhef – </a:t>
            </a:r>
            <a:r>
              <a:rPr lang="en-US" dirty="0" smtClean="0"/>
              <a:t>a </a:t>
            </a:r>
            <a:r>
              <a:rPr lang="en-US" dirty="0" smtClean="0"/>
              <a:t>Journey in </a:t>
            </a:r>
            <a:r>
              <a:rPr lang="en-US" dirty="0" smtClean="0"/>
              <a:t/>
            </a:r>
            <a:br>
              <a:rPr lang="en-US" dirty="0" smtClean="0"/>
            </a:br>
            <a:r>
              <a:rPr lang="en-US" dirty="0" smtClean="0"/>
              <a:t>Physics and Data Processing</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844" y="2060848"/>
            <a:ext cx="6609556" cy="369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67772" y="6597352"/>
            <a:ext cx="1812740" cy="307777"/>
          </a:xfrm>
          <a:prstGeom prst="rect">
            <a:avLst/>
          </a:prstGeom>
          <a:noFill/>
        </p:spPr>
        <p:txBody>
          <a:bodyPr wrap="none" rtlCol="0">
            <a:spAutoFit/>
          </a:bodyPr>
          <a:lstStyle/>
          <a:p>
            <a:r>
              <a:rPr lang="en-US" sz="1400" i="1" dirty="0" smtClean="0">
                <a:solidFill>
                  <a:schemeClr val="bg1">
                    <a:lumMod val="50000"/>
                  </a:schemeClr>
                </a:solidFill>
                <a:latin typeface="+mj-lt"/>
              </a:rPr>
              <a:t>Dell YP Visit 2017-01-27</a:t>
            </a:r>
            <a:endParaRPr lang="en-US" sz="1400" i="1" dirty="0" smtClean="0">
              <a:solidFill>
                <a:schemeClr val="bg1">
                  <a:lumMod val="50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852738"/>
            <a:ext cx="1147762"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638" y="2543175"/>
            <a:ext cx="11477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5715"/>
            <a:ext cx="9143999" cy="830997"/>
          </a:xfrm>
          <a:prstGeom prst="rect">
            <a:avLst/>
          </a:prstGeom>
          <a:noFill/>
        </p:spPr>
        <p:txBody>
          <a:bodyPr wrap="square" rtlCol="0">
            <a:spAutoFit/>
          </a:bodyPr>
          <a:lstStyle/>
          <a:p>
            <a:pPr algn="ctr" fontAlgn="auto">
              <a:spcBef>
                <a:spcPts val="0"/>
              </a:spcBef>
              <a:spcAft>
                <a:spcPts val="0"/>
              </a:spcAft>
            </a:pPr>
            <a:r>
              <a:rPr lang="nl-NL" sz="4800" i="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Deeltjes botsingen</a:t>
            </a:r>
            <a:endParaRPr lang="nl-NL" sz="4800" i="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69215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fill="hold" nodeType="clickEffect">
                                  <p:stCondLst>
                                    <p:cond delay="0"/>
                                  </p:stCondLst>
                                  <p:childTnLst>
                                    <p:animMotion origin="layout" path="M 0.03716 0.00532 L 0.50382 0.00532 " pathEditMode="relative" rAng="0" ptsTypes="AA">
                                      <p:cBhvr>
                                        <p:cTn id="6" dur="2000" fill="hold"/>
                                        <p:tgtEl>
                                          <p:spTgt spid="232451"/>
                                        </p:tgtEl>
                                        <p:attrNameLst>
                                          <p:attrName>ppt_x</p:attrName>
                                          <p:attrName>ppt_y</p:attrName>
                                        </p:attrNameLst>
                                      </p:cBhvr>
                                      <p:rCtr x="23333" y="0"/>
                                    </p:animMotion>
                                  </p:childTnLst>
                                </p:cTn>
                              </p:par>
                              <p:par>
                                <p:cTn id="7" presetID="0" presetClass="path" presetSubtype="0" fill="hold" nodeType="withEffect">
                                  <p:stCondLst>
                                    <p:cond delay="0"/>
                                  </p:stCondLst>
                                  <p:childTnLst>
                                    <p:animMotion origin="layout" path="M -0.04549 0.00532 L -0.51215 0.00532 " pathEditMode="relative" rAng="0" ptsTypes="AA">
                                      <p:cBhvr>
                                        <p:cTn id="8" dur="2000" fill="hold"/>
                                        <p:tgtEl>
                                          <p:spTgt spid="232452"/>
                                        </p:tgtEl>
                                        <p:attrNameLst>
                                          <p:attrName>ppt_x</p:attrName>
                                          <p:attrName>ppt_y</p:attrName>
                                        </p:attrNameLst>
                                      </p:cBhvr>
                                      <p:rCtr x="-23333" y="0"/>
                                    </p:animMotion>
                                  </p:childTnLst>
                                </p:cTn>
                              </p:par>
                            </p:childTnLst>
                          </p:cTn>
                        </p:par>
                        <p:par>
                          <p:cTn id="9" fill="hold" nodeType="afterGroup">
                            <p:stCondLst>
                              <p:cond delay="2000"/>
                            </p:stCondLst>
                            <p:childTnLst>
                              <p:par>
                                <p:cTn id="10" presetID="0" presetClass="path" presetSubtype="0" fill="hold" nodeType="afterEffect">
                                  <p:stCondLst>
                                    <p:cond delay="0"/>
                                  </p:stCondLst>
                                  <p:childTnLst>
                                    <p:animMotion origin="layout" path="M 0.50382 0.00532 L 0.99549 0.86008 " pathEditMode="relative" rAng="0" ptsTypes="AA">
                                      <p:cBhvr>
                                        <p:cTn id="11" dur="2000" fill="hold"/>
                                        <p:tgtEl>
                                          <p:spTgt spid="232451"/>
                                        </p:tgtEl>
                                        <p:attrNameLst>
                                          <p:attrName>ppt_x</p:attrName>
                                          <p:attrName>ppt_y</p:attrName>
                                        </p:attrNameLst>
                                      </p:cBhvr>
                                      <p:rCtr x="24583" y="42738"/>
                                    </p:animMotion>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0" presetClass="path" presetSubtype="0" fill="hold" nodeType="withEffect">
                                  <p:stCondLst>
                                    <p:cond delay="0"/>
                                  </p:stCondLst>
                                  <p:childTnLst>
                                    <p:animMotion origin="layout" path="M -0.51215 0.00532 L -0.84549 -0.55319 " pathEditMode="relative" rAng="0" ptsTypes="AA">
                                      <p:cBhvr>
                                        <p:cTn id="13" dur="2000" fill="hold"/>
                                        <p:tgtEl>
                                          <p:spTgt spid="232452"/>
                                        </p:tgtEl>
                                        <p:attrNameLst>
                                          <p:attrName>ppt_x</p:attrName>
                                          <p:attrName>ppt_y</p:attrName>
                                        </p:attrNameLst>
                                      </p:cBhvr>
                                      <p:rCtr x="-16667" y="-279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2743200"/>
            <a:ext cx="1166812"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362200"/>
            <a:ext cx="1600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0588" y="2490788"/>
            <a:ext cx="1166812"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0588" y="2490788"/>
            <a:ext cx="1166812"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2824163"/>
            <a:ext cx="1147762"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1638" y="2514600"/>
            <a:ext cx="11477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7588" y="2743200"/>
            <a:ext cx="1166812"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5715"/>
            <a:ext cx="9143999" cy="830997"/>
          </a:xfrm>
          <a:prstGeom prst="rect">
            <a:avLst/>
          </a:prstGeom>
          <a:noFill/>
        </p:spPr>
        <p:txBody>
          <a:bodyPr wrap="square" rtlCol="0">
            <a:spAutoFit/>
          </a:bodyPr>
          <a:lstStyle/>
          <a:p>
            <a:pPr algn="ctr" fontAlgn="auto">
              <a:spcBef>
                <a:spcPts val="0"/>
              </a:spcBef>
              <a:spcAft>
                <a:spcPts val="0"/>
              </a:spcAft>
            </a:pPr>
            <a:r>
              <a:rPr lang="nl-NL" sz="4800" i="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Deeltjes botsingen</a:t>
            </a:r>
            <a:endParaRPr lang="nl-NL" sz="4800" i="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39114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fill="hold" nodeType="withEffect">
                                  <p:stCondLst>
                                    <p:cond delay="0"/>
                                  </p:stCondLst>
                                  <p:childTnLst>
                                    <p:animMotion origin="layout" path="M 0.03716 0.00532 L 0.50382 0.00532 " pathEditMode="relative" rAng="0" ptsTypes="AA">
                                      <p:cBhvr>
                                        <p:cTn id="6" dur="1000" fill="hold"/>
                                        <p:tgtEl>
                                          <p:spTgt spid="233479"/>
                                        </p:tgtEl>
                                        <p:attrNameLst>
                                          <p:attrName>ppt_x</p:attrName>
                                          <p:attrName>ppt_y</p:attrName>
                                        </p:attrNameLst>
                                      </p:cBhvr>
                                      <p:rCtr x="23333" y="0"/>
                                    </p:animMotion>
                                  </p:childTnLst>
                                </p:cTn>
                              </p:par>
                              <p:par>
                                <p:cTn id="7" presetID="0" presetClass="path" presetSubtype="0" fill="hold" nodeType="withEffect">
                                  <p:stCondLst>
                                    <p:cond delay="0"/>
                                  </p:stCondLst>
                                  <p:childTnLst>
                                    <p:animMotion origin="layout" path="M -0.04549 0.00532 L -0.51215 0.00532 " pathEditMode="relative" rAng="0" ptsTypes="AA">
                                      <p:cBhvr>
                                        <p:cTn id="8" dur="1000" fill="hold"/>
                                        <p:tgtEl>
                                          <p:spTgt spid="233480"/>
                                        </p:tgtEl>
                                        <p:attrNameLst>
                                          <p:attrName>ppt_x</p:attrName>
                                          <p:attrName>ppt_y</p:attrName>
                                        </p:attrNameLst>
                                      </p:cBhvr>
                                      <p:rCtr x="-23333" y="0"/>
                                    </p:animMotion>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233480"/>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nodeType="withEffect">
                                  <p:stCondLst>
                                    <p:cond delay="0"/>
                                  </p:stCondLst>
                                  <p:childTnLst>
                                    <p:set>
                                      <p:cBhvr>
                                        <p:cTn id="13" dur="1" fill="hold">
                                          <p:stCondLst>
                                            <p:cond delay="0"/>
                                          </p:stCondLst>
                                        </p:cTn>
                                        <p:tgtEl>
                                          <p:spTgt spid="233479"/>
                                        </p:tgtEl>
                                        <p:attrNameLst>
                                          <p:attrName>style.visibility</p:attrName>
                                        </p:attrNameLst>
                                      </p:cBhvr>
                                      <p:to>
                                        <p:strVal val="hidden"/>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0"/>
                                          </p:stCondLst>
                                        </p:cTn>
                                        <p:tgtEl>
                                          <p:spTgt spid="233477"/>
                                        </p:tgtEl>
                                        <p:attrNameLst>
                                          <p:attrName>style.visibility</p:attrName>
                                        </p:attrNameLst>
                                      </p:cBhvr>
                                      <p:to>
                                        <p:strVal val="visible"/>
                                      </p:to>
                                    </p:set>
                                  </p:childTnLst>
                                </p:cTn>
                              </p:par>
                              <p:par>
                                <p:cTn id="17" presetID="0" presetClass="path" presetSubtype="0" fill="hold" nodeType="withEffect">
                                  <p:stCondLst>
                                    <p:cond delay="0"/>
                                  </p:stCondLst>
                                  <p:childTnLst>
                                    <p:animMotion origin="layout" path="M -5.55556E-6 -5.55042E-7 L 0.67499 0.49953 " pathEditMode="relative" ptsTypes="AA">
                                      <p:cBhvr>
                                        <p:cTn id="18" dur="3000" fill="hold"/>
                                        <p:tgtEl>
                                          <p:spTgt spid="233477"/>
                                        </p:tgtEl>
                                        <p:attrNameLst>
                                          <p:attrName>ppt_x</p:attrName>
                                          <p:attrName>ppt_y</p:attrName>
                                        </p:attrNameLst>
                                      </p:cBhvr>
                                    </p:animMotion>
                                  </p:childTnLst>
                                </p:cTn>
                              </p:par>
                              <p:par>
                                <p:cTn id="19" presetID="1" presetClass="entr" presetSubtype="0" fill="hold" nodeType="withEffect">
                                  <p:stCondLst>
                                    <p:cond delay="0"/>
                                  </p:stCondLst>
                                  <p:childTnLst>
                                    <p:set>
                                      <p:cBhvr>
                                        <p:cTn id="20" dur="1" fill="hold">
                                          <p:stCondLst>
                                            <p:cond delay="0"/>
                                          </p:stCondLst>
                                        </p:cTn>
                                        <p:tgtEl>
                                          <p:spTgt spid="233478"/>
                                        </p:tgtEl>
                                        <p:attrNameLst>
                                          <p:attrName>style.visibility</p:attrName>
                                        </p:attrNameLst>
                                      </p:cBhvr>
                                      <p:to>
                                        <p:strVal val="visible"/>
                                      </p:to>
                                    </p:set>
                                  </p:childTnLst>
                                </p:cTn>
                              </p:par>
                              <p:par>
                                <p:cTn id="21" presetID="0" presetClass="path" presetSubtype="0" fill="hold" nodeType="withEffect">
                                  <p:stCondLst>
                                    <p:cond delay="0"/>
                                  </p:stCondLst>
                                  <p:childTnLst>
                                    <p:animMotion origin="layout" path="M -0.01111 0.0067 L 0.18611 -0.60754 " pathEditMode="relative" rAng="0" ptsTypes="AA">
                                      <p:cBhvr>
                                        <p:cTn id="22" dur="2000" fill="hold"/>
                                        <p:tgtEl>
                                          <p:spTgt spid="233478"/>
                                        </p:tgtEl>
                                        <p:attrNameLst>
                                          <p:attrName>ppt_x</p:attrName>
                                          <p:attrName>ppt_y</p:attrName>
                                        </p:attrNameLst>
                                      </p:cBhvr>
                                      <p:rCtr x="9861" y="-30712"/>
                                    </p:animMotion>
                                  </p:childTnLst>
                                </p:cTn>
                              </p:par>
                              <p:par>
                                <p:cTn id="23" presetID="1" presetClass="entr" presetSubtype="0" fill="hold" nodeType="withEffect">
                                  <p:stCondLst>
                                    <p:cond delay="0"/>
                                  </p:stCondLst>
                                  <p:childTnLst>
                                    <p:set>
                                      <p:cBhvr>
                                        <p:cTn id="24" dur="1" fill="hold">
                                          <p:stCondLst>
                                            <p:cond delay="0"/>
                                          </p:stCondLst>
                                        </p:cTn>
                                        <p:tgtEl>
                                          <p:spTgt spid="233475"/>
                                        </p:tgtEl>
                                        <p:attrNameLst>
                                          <p:attrName>style.visibility</p:attrName>
                                        </p:attrNameLst>
                                      </p:cBhvr>
                                      <p:to>
                                        <p:strVal val="visible"/>
                                      </p:to>
                                    </p:set>
                                  </p:childTnLst>
                                </p:cTn>
                              </p:par>
                              <p:par>
                                <p:cTn id="25" presetID="0" presetClass="path" presetSubtype="0" fill="hold" nodeType="withEffect">
                                  <p:stCondLst>
                                    <p:cond delay="0"/>
                                  </p:stCondLst>
                                  <p:childTnLst>
                                    <p:animMotion origin="layout" path="M -0.01944 0.01504 L -0.15555 -0.65818 " pathEditMode="relative" rAng="0" ptsTypes="AA">
                                      <p:cBhvr>
                                        <p:cTn id="26" dur="3000" fill="hold"/>
                                        <p:tgtEl>
                                          <p:spTgt spid="233475"/>
                                        </p:tgtEl>
                                        <p:attrNameLst>
                                          <p:attrName>ppt_x</p:attrName>
                                          <p:attrName>ppt_y</p:attrName>
                                        </p:attrNameLst>
                                      </p:cBhvr>
                                      <p:rCtr x="-6806" y="-33673"/>
                                    </p:animMotion>
                                  </p:childTnLst>
                                </p:cTn>
                              </p:par>
                              <p:par>
                                <p:cTn id="27" presetID="1" presetClass="entr" presetSubtype="0" fill="hold" nodeType="withEffect">
                                  <p:stCondLst>
                                    <p:cond delay="0"/>
                                  </p:stCondLst>
                                  <p:childTnLst>
                                    <p:set>
                                      <p:cBhvr>
                                        <p:cTn id="28" dur="1" fill="hold">
                                          <p:stCondLst>
                                            <p:cond delay="0"/>
                                          </p:stCondLst>
                                        </p:cTn>
                                        <p:tgtEl>
                                          <p:spTgt spid="233476"/>
                                        </p:tgtEl>
                                        <p:attrNameLst>
                                          <p:attrName>style.visibility</p:attrName>
                                        </p:attrNameLst>
                                      </p:cBhvr>
                                      <p:to>
                                        <p:strVal val="visible"/>
                                      </p:to>
                                    </p:set>
                                  </p:childTnLst>
                                </p:cTn>
                              </p:par>
                              <p:par>
                                <p:cTn id="29" presetID="0" presetClass="path" presetSubtype="0" fill="hold" nodeType="withEffect">
                                  <p:stCondLst>
                                    <p:cond delay="0"/>
                                  </p:stCondLst>
                                  <p:childTnLst>
                                    <p:animMotion origin="layout" path="M 1.73472E-18 -1.24884E-6 L 0.34166 0.94357 " pathEditMode="relative" ptsTypes="AA">
                                      <p:cBhvr>
                                        <p:cTn id="30" dur="1000" fill="hold"/>
                                        <p:tgtEl>
                                          <p:spTgt spid="233476"/>
                                        </p:tgtEl>
                                        <p:attrNameLst>
                                          <p:attrName>ppt_x</p:attrName>
                                          <p:attrName>ppt_y</p:attrName>
                                        </p:attrNameLst>
                                      </p:cBhvr>
                                    </p:animMotion>
                                  </p:childTnLst>
                                </p:cTn>
                              </p:par>
                              <p:par>
                                <p:cTn id="31" presetID="1" presetClass="entr" presetSubtype="0" fill="hold" nodeType="withEffect">
                                  <p:stCondLst>
                                    <p:cond delay="0"/>
                                  </p:stCondLst>
                                  <p:childTnLst>
                                    <p:set>
                                      <p:cBhvr>
                                        <p:cTn id="32" dur="1" fill="hold">
                                          <p:stCondLst>
                                            <p:cond delay="0"/>
                                          </p:stCondLst>
                                        </p:cTn>
                                        <p:tgtEl>
                                          <p:spTgt spid="233481"/>
                                        </p:tgtEl>
                                        <p:attrNameLst>
                                          <p:attrName>style.visibility</p:attrName>
                                        </p:attrNameLst>
                                      </p:cBhvr>
                                      <p:to>
                                        <p:strVal val="visible"/>
                                      </p:to>
                                    </p:set>
                                  </p:childTnLst>
                                </p:cTn>
                              </p:par>
                              <p:par>
                                <p:cTn id="33" presetID="0" presetClass="path" presetSubtype="0" fill="hold" nodeType="withEffect">
                                  <p:stCondLst>
                                    <p:cond delay="0"/>
                                  </p:stCondLst>
                                  <p:childTnLst>
                                    <p:animMotion origin="layout" path="M -3.33333E-6 2.53469E-6 L -0.09166 0.71045 " pathEditMode="relative" rAng="0" ptsTypes="AA">
                                      <p:cBhvr>
                                        <p:cTn id="34" dur="5000" fill="hold"/>
                                        <p:tgtEl>
                                          <p:spTgt spid="233481"/>
                                        </p:tgtEl>
                                        <p:attrNameLst>
                                          <p:attrName>ppt_x</p:attrName>
                                          <p:attrName>ppt_y</p:attrName>
                                        </p:attrNameLst>
                                      </p:cBhvr>
                                      <p:rCtr x="-4583" y="35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5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2906713"/>
            <a:ext cx="1147763"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2906713"/>
            <a:ext cx="11779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301160">
            <a:off x="3419475" y="3360738"/>
            <a:ext cx="25431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10727">
            <a:off x="3692525" y="2895600"/>
            <a:ext cx="24638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bwMode="auto">
          <a:xfrm>
            <a:off x="-180528" y="2751063"/>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4000">
                <a:solidFill>
                  <a:schemeClr val="bg1"/>
                </a:solidFill>
                <a:latin typeface="+mj-lt"/>
                <a:ea typeface="+mj-ea"/>
                <a:cs typeface="+mj-cs"/>
              </a:defRPr>
            </a:lvl1pPr>
            <a:lvl2pPr algn="r" rtl="0" eaLnBrk="0" fontAlgn="base" hangingPunct="0">
              <a:spcBef>
                <a:spcPct val="0"/>
              </a:spcBef>
              <a:spcAft>
                <a:spcPct val="0"/>
              </a:spcAft>
              <a:defRPr sz="4000">
                <a:solidFill>
                  <a:schemeClr val="bg1"/>
                </a:solidFill>
                <a:latin typeface="Verdana" pitchFamily="34" charset="0"/>
              </a:defRPr>
            </a:lvl2pPr>
            <a:lvl3pPr algn="r" rtl="0" eaLnBrk="0" fontAlgn="base" hangingPunct="0">
              <a:spcBef>
                <a:spcPct val="0"/>
              </a:spcBef>
              <a:spcAft>
                <a:spcPct val="0"/>
              </a:spcAft>
              <a:defRPr sz="4000">
                <a:solidFill>
                  <a:schemeClr val="bg1"/>
                </a:solidFill>
                <a:latin typeface="Verdana" pitchFamily="34" charset="0"/>
              </a:defRPr>
            </a:lvl3pPr>
            <a:lvl4pPr algn="r" rtl="0" eaLnBrk="0" fontAlgn="base" hangingPunct="0">
              <a:spcBef>
                <a:spcPct val="0"/>
              </a:spcBef>
              <a:spcAft>
                <a:spcPct val="0"/>
              </a:spcAft>
              <a:defRPr sz="4000">
                <a:solidFill>
                  <a:schemeClr val="bg1"/>
                </a:solidFill>
                <a:latin typeface="Verdana" pitchFamily="34" charset="0"/>
              </a:defRPr>
            </a:lvl4pPr>
            <a:lvl5pPr algn="r" rtl="0" eaLnBrk="0" fontAlgn="base" hangingPunct="0">
              <a:spcBef>
                <a:spcPct val="0"/>
              </a:spcBef>
              <a:spcAft>
                <a:spcPct val="0"/>
              </a:spcAft>
              <a:defRPr sz="4000">
                <a:solidFill>
                  <a:schemeClr val="bg1"/>
                </a:solidFill>
                <a:latin typeface="Verdana" pitchFamily="34" charset="0"/>
              </a:defRPr>
            </a:lvl5pPr>
            <a:lvl6pPr marL="457200" algn="r" rtl="0" fontAlgn="base">
              <a:spcBef>
                <a:spcPct val="0"/>
              </a:spcBef>
              <a:spcAft>
                <a:spcPct val="0"/>
              </a:spcAft>
              <a:defRPr sz="4000">
                <a:solidFill>
                  <a:schemeClr val="bg1"/>
                </a:solidFill>
                <a:latin typeface="Verdana" pitchFamily="34" charset="0"/>
              </a:defRPr>
            </a:lvl6pPr>
            <a:lvl7pPr marL="914400" algn="r" rtl="0" fontAlgn="base">
              <a:spcBef>
                <a:spcPct val="0"/>
              </a:spcBef>
              <a:spcAft>
                <a:spcPct val="0"/>
              </a:spcAft>
              <a:defRPr sz="4000">
                <a:solidFill>
                  <a:schemeClr val="bg1"/>
                </a:solidFill>
                <a:latin typeface="Verdana" pitchFamily="34" charset="0"/>
              </a:defRPr>
            </a:lvl7pPr>
            <a:lvl8pPr marL="1371600" algn="r" rtl="0" fontAlgn="base">
              <a:spcBef>
                <a:spcPct val="0"/>
              </a:spcBef>
              <a:spcAft>
                <a:spcPct val="0"/>
              </a:spcAft>
              <a:defRPr sz="4000">
                <a:solidFill>
                  <a:schemeClr val="bg1"/>
                </a:solidFill>
                <a:latin typeface="Verdana" pitchFamily="34" charset="0"/>
              </a:defRPr>
            </a:lvl8pPr>
            <a:lvl9pPr marL="1828800" algn="r" rtl="0" fontAlgn="base">
              <a:spcBef>
                <a:spcPct val="0"/>
              </a:spcBef>
              <a:spcAft>
                <a:spcPct val="0"/>
              </a:spcAft>
              <a:defRPr sz="4000">
                <a:solidFill>
                  <a:schemeClr val="bg1"/>
                </a:solidFill>
                <a:latin typeface="Verdana" pitchFamily="34" charset="0"/>
              </a:defRPr>
            </a:lvl9pPr>
          </a:lstStyle>
          <a:p>
            <a:r>
              <a:rPr lang="nl-NL" sz="20000" kern="0" dirty="0" smtClean="0">
                <a:solidFill>
                  <a:srgbClr val="FF0000"/>
                </a:solidFill>
                <a:ea typeface="Verdana" panose="020B0604030504040204" pitchFamily="34" charset="0"/>
                <a:cs typeface="Verdana" panose="020B0604030504040204" pitchFamily="34" charset="0"/>
              </a:rPr>
              <a:t>E=</a:t>
            </a:r>
            <a:r>
              <a:rPr lang="nl-NL" sz="20000" kern="0" dirty="0" smtClean="0">
                <a:solidFill>
                  <a:srgbClr val="FFFF00"/>
                </a:solidFill>
                <a:ea typeface="Verdana" panose="020B0604030504040204" pitchFamily="34" charset="0"/>
                <a:cs typeface="Verdana" panose="020B0604030504040204" pitchFamily="34" charset="0"/>
              </a:rPr>
              <a:t>m</a:t>
            </a:r>
            <a:r>
              <a:rPr lang="nl-NL" sz="20000" kern="0" dirty="0" smtClean="0">
                <a:solidFill>
                  <a:srgbClr val="FF0000"/>
                </a:solidFill>
                <a:ea typeface="Verdana" panose="020B0604030504040204" pitchFamily="34" charset="0"/>
                <a:cs typeface="Verdana" panose="020B0604030504040204" pitchFamily="34" charset="0"/>
              </a:rPr>
              <a:t>c</a:t>
            </a:r>
            <a:r>
              <a:rPr lang="nl-NL" sz="20000" kern="0" baseline="30000" dirty="0" smtClean="0">
                <a:solidFill>
                  <a:srgbClr val="FF0000"/>
                </a:solidFill>
                <a:ea typeface="Verdana" panose="020B0604030504040204" pitchFamily="34" charset="0"/>
                <a:cs typeface="Verdana" panose="020B0604030504040204" pitchFamily="34" charset="0"/>
              </a:rPr>
              <a:t>2</a:t>
            </a:r>
            <a:endParaRPr lang="nl-NL" sz="20000" kern="0" baseline="30000" dirty="0">
              <a:solidFill>
                <a:srgbClr val="FF0000"/>
              </a:solidFill>
              <a:ea typeface="Verdana" panose="020B0604030504040204" pitchFamily="34" charset="0"/>
              <a:cs typeface="Verdana" panose="020B0604030504040204" pitchFamily="34" charset="0"/>
            </a:endParaRPr>
          </a:p>
        </p:txBody>
      </p:sp>
      <p:sp>
        <p:nvSpPr>
          <p:cNvPr id="7" name="TextBox 6"/>
          <p:cNvSpPr txBox="1"/>
          <p:nvPr/>
        </p:nvSpPr>
        <p:spPr>
          <a:xfrm>
            <a:off x="0" y="5715"/>
            <a:ext cx="9143999" cy="830997"/>
          </a:xfrm>
          <a:prstGeom prst="rect">
            <a:avLst/>
          </a:prstGeom>
          <a:noFill/>
        </p:spPr>
        <p:txBody>
          <a:bodyPr wrap="square" rtlCol="0">
            <a:spAutoFit/>
          </a:bodyPr>
          <a:lstStyle/>
          <a:p>
            <a:pPr algn="ctr" fontAlgn="auto">
              <a:spcBef>
                <a:spcPts val="0"/>
              </a:spcBef>
              <a:spcAft>
                <a:spcPts val="0"/>
              </a:spcAft>
            </a:pPr>
            <a:r>
              <a:rPr lang="nl-NL" sz="4800" i="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Deeltjes botsingen</a:t>
            </a:r>
            <a:endParaRPr lang="nl-NL" sz="4800" i="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17698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fill="hold" nodeType="withEffect">
                                  <p:stCondLst>
                                    <p:cond delay="0"/>
                                  </p:stCondLst>
                                  <p:childTnLst>
                                    <p:animMotion origin="layout" path="M -3.05556E-6 4.02405E-6 L 0.50434 0.003 " pathEditMode="relative" rAng="0" ptsTypes="AA">
                                      <p:cBhvr>
                                        <p:cTn id="6" dur="2000" fill="hold"/>
                                        <p:tgtEl>
                                          <p:spTgt spid="234500"/>
                                        </p:tgtEl>
                                        <p:attrNameLst>
                                          <p:attrName>ppt_x</p:attrName>
                                          <p:attrName>ppt_y</p:attrName>
                                        </p:attrNameLst>
                                      </p:cBhvr>
                                      <p:rCtr x="25208" y="139"/>
                                    </p:animMotion>
                                  </p:childTnLst>
                                </p:cTn>
                              </p:par>
                              <p:par>
                                <p:cTn id="7" presetID="0" presetClass="path" presetSubtype="0" fill="hold" nodeType="withEffect">
                                  <p:stCondLst>
                                    <p:cond delay="0"/>
                                  </p:stCondLst>
                                  <p:childTnLst>
                                    <p:animMotion origin="layout" path="M 3.61111E-6 2.61795E-6 L -0.51441 0.00092 " pathEditMode="relative" rAng="0" ptsTypes="AA">
                                      <p:cBhvr>
                                        <p:cTn id="8" dur="2000" fill="hold"/>
                                        <p:tgtEl>
                                          <p:spTgt spid="234501"/>
                                        </p:tgtEl>
                                        <p:attrNameLst>
                                          <p:attrName>ppt_x</p:attrName>
                                          <p:attrName>ppt_y</p:attrName>
                                        </p:attrNameLst>
                                      </p:cBhvr>
                                      <p:rCtr x="-25729" y="46"/>
                                    </p:animMotion>
                                  </p:childTnLst>
                                </p:cTn>
                              </p:par>
                            </p:childTnLst>
                          </p:cTn>
                        </p:par>
                        <p:par>
                          <p:cTn id="9" fill="hold" nodeType="afterGroup">
                            <p:stCondLst>
                              <p:cond delay="2000"/>
                            </p:stCondLst>
                            <p:childTnLst>
                              <p:par>
                                <p:cTn id="10" presetID="1" presetClass="exit" presetSubtype="0" fill="hold" nodeType="afterEffect">
                                  <p:stCondLst>
                                    <p:cond delay="0"/>
                                  </p:stCondLst>
                                  <p:childTnLst>
                                    <p:set>
                                      <p:cBhvr>
                                        <p:cTn id="11" dur="1" fill="hold">
                                          <p:stCondLst>
                                            <p:cond delay="0"/>
                                          </p:stCondLst>
                                        </p:cTn>
                                        <p:tgtEl>
                                          <p:spTgt spid="234500"/>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2" presetID="1" presetClass="exit" presetSubtype="0" fill="hold" nodeType="withEffect">
                                  <p:stCondLst>
                                    <p:cond delay="0"/>
                                  </p:stCondLst>
                                  <p:childTnLst>
                                    <p:set>
                                      <p:cBhvr>
                                        <p:cTn id="13" dur="1" fill="hold">
                                          <p:stCondLst>
                                            <p:cond delay="0"/>
                                          </p:stCondLst>
                                        </p:cTn>
                                        <p:tgtEl>
                                          <p:spTgt spid="234501"/>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3450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34502"/>
                                        </p:tgtEl>
                                        <p:attrNameLst>
                                          <p:attrName>style.visibility</p:attrName>
                                        </p:attrNameLst>
                                      </p:cBhvr>
                                      <p:to>
                                        <p:strVal val="visible"/>
                                      </p:to>
                                    </p:set>
                                  </p:childTnLst>
                                </p:cTn>
                              </p:par>
                              <p:par>
                                <p:cTn id="18" presetID="0" presetClass="path" presetSubtype="0" fill="hold" nodeType="withEffect">
                                  <p:stCondLst>
                                    <p:cond delay="0"/>
                                  </p:stCondLst>
                                  <p:childTnLst>
                                    <p:animMotion origin="layout" path="M -0.00521 -0.06961 L 0.3441 -0.71993 " pathEditMode="relative" rAng="0" ptsTypes="AA">
                                      <p:cBhvr>
                                        <p:cTn id="19" dur="5000" fill="hold"/>
                                        <p:tgtEl>
                                          <p:spTgt spid="234502"/>
                                        </p:tgtEl>
                                        <p:attrNameLst>
                                          <p:attrName>ppt_x</p:attrName>
                                          <p:attrName>ppt_y</p:attrName>
                                        </p:attrNameLst>
                                      </p:cBhvr>
                                      <p:rCtr x="17465" y="-32516"/>
                                    </p:animMotion>
                                  </p:childTnLst>
                                </p:cTn>
                              </p:par>
                              <p:par>
                                <p:cTn id="20" presetID="0" presetClass="path" presetSubtype="0" fill="hold" nodeType="withEffect">
                                  <p:stCondLst>
                                    <p:cond delay="0"/>
                                  </p:stCondLst>
                                  <p:childTnLst>
                                    <p:animMotion origin="layout" path="M -0.02274 -0.0007 L -0.38507 0.64084 " pathEditMode="relative" rAng="0" ptsTypes="AA">
                                      <p:cBhvr>
                                        <p:cTn id="21" dur="5000" fill="hold"/>
                                        <p:tgtEl>
                                          <p:spTgt spid="234503"/>
                                        </p:tgtEl>
                                        <p:attrNameLst>
                                          <p:attrName>ppt_x</p:attrName>
                                          <p:attrName>ppt_y</p:attrName>
                                        </p:attrNameLst>
                                      </p:cBhvr>
                                      <p:rCtr x="-18125" y="32077"/>
                                    </p:animMotion>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97515" y="6583470"/>
            <a:ext cx="2846485" cy="307777"/>
          </a:xfrm>
          <a:prstGeom prst="rect">
            <a:avLst/>
          </a:prstGeom>
          <a:noFill/>
        </p:spPr>
        <p:txBody>
          <a:bodyPr wrap="none" rtlCol="0">
            <a:spAutoFit/>
          </a:bodyPr>
          <a:lstStyle/>
          <a:p>
            <a:r>
              <a:rPr lang="en-US" sz="1400" dirty="0" smtClean="0">
                <a:solidFill>
                  <a:schemeClr val="bg1">
                    <a:lumMod val="95000"/>
                  </a:schemeClr>
                </a:solidFill>
                <a:latin typeface="+mj-lt"/>
              </a:rPr>
              <a:t>Imagery: ATLAS experiment,, atlas.ch</a:t>
            </a:r>
          </a:p>
        </p:txBody>
      </p:sp>
      <p:sp>
        <p:nvSpPr>
          <p:cNvPr id="4" name="Shape 299"/>
          <p:cNvSpPr/>
          <p:nvPr/>
        </p:nvSpPr>
        <p:spPr>
          <a:xfrm>
            <a:off x="1259632" y="4581128"/>
            <a:ext cx="7721600" cy="1501776"/>
          </a:xfrm>
          <a:prstGeom prst="rect">
            <a:avLst/>
          </a:prstGeom>
          <a:solidFill>
            <a:srgbClr val="0080FF">
              <a:alpha val="74900"/>
            </a:srgbClr>
          </a:solidFill>
          <a:ln w="15875">
            <a:solidFill>
              <a:srgbClr val="275D90"/>
            </a:solidFill>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0640" marR="40640" fontAlgn="auto" hangingPunct="0">
              <a:spcBef>
                <a:spcPts val="0"/>
              </a:spcBef>
              <a:spcAft>
                <a:spcPts val="0"/>
              </a:spcAft>
              <a:buClr>
                <a:srgbClr val="FFFB00"/>
              </a:buClr>
              <a:buFont typeface="Helvetica"/>
              <a:buNone/>
              <a:defRPr sz="3000">
                <a:uFill>
                  <a:solidFill>
                    <a:srgbClr val="000000"/>
                  </a:solidFill>
                </a:uFill>
                <a:latin typeface="Candara"/>
                <a:ea typeface="Candara"/>
                <a:cs typeface="Candara"/>
                <a:sym typeface="Candara"/>
              </a:defRPr>
            </a:pPr>
            <a:r>
              <a:rPr sz="2600" kern="0" dirty="0" err="1">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Kans</a:t>
            </a:r>
            <a:r>
              <a:rPr sz="2600" kern="0" dirty="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 Higgs </a:t>
            </a:r>
            <a:r>
              <a:rPr sz="2600" kern="0" dirty="0" err="1" smtClean="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deeltje</a:t>
            </a:r>
            <a:r>
              <a:rPr sz="2600" kern="0" dirty="0" smtClean="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a:t>
            </a:r>
            <a:endParaRPr sz="2600" kern="0" dirty="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endParaRPr>
          </a:p>
          <a:p>
            <a:pPr marL="40640" marR="40640" fontAlgn="auto" hangingPunct="0">
              <a:spcBef>
                <a:spcPts val="0"/>
              </a:spcBef>
              <a:spcAft>
                <a:spcPts val="0"/>
              </a:spcAft>
              <a:buClr>
                <a:srgbClr val="FFFB00"/>
              </a:buClr>
              <a:buFont typeface="Helvetica"/>
              <a:buNone/>
              <a:defRPr sz="3000">
                <a:uFill>
                  <a:solidFill>
                    <a:srgbClr val="000000"/>
                  </a:solidFill>
                </a:uFill>
                <a:latin typeface="Candara"/>
                <a:ea typeface="Candara"/>
                <a:cs typeface="Candara"/>
                <a:sym typeface="Candara"/>
              </a:defRPr>
            </a:pPr>
            <a:r>
              <a:rPr sz="2600" kern="0" dirty="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1 op de 1.000.000.000.000 </a:t>
            </a:r>
            <a:r>
              <a:rPr sz="2600" kern="0" dirty="0" err="1">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bostingen</a:t>
            </a:r>
            <a:endParaRPr sz="2600" kern="0" dirty="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endParaRPr>
          </a:p>
          <a:p>
            <a:pPr marL="40640" marR="40640" fontAlgn="auto" hangingPunct="0">
              <a:spcBef>
                <a:spcPts val="0"/>
              </a:spcBef>
              <a:spcAft>
                <a:spcPts val="0"/>
              </a:spcAft>
              <a:buClr>
                <a:srgbClr val="FFFFFF"/>
              </a:buClr>
              <a:buFont typeface="Helvetica"/>
              <a:buNone/>
              <a:defRPr>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defRPr>
            </a:pP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Dit</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is equivalent met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zoeken</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van 1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persoon</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op 1000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wereldpopulaties</a:t>
            </a:r>
            <a:endPar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endParaRPr>
          </a:p>
          <a:p>
            <a:pPr marL="40640" marR="40640" fontAlgn="auto" hangingPunct="0">
              <a:spcBef>
                <a:spcPts val="0"/>
              </a:spcBef>
              <a:spcAft>
                <a:spcPts val="0"/>
              </a:spcAft>
              <a:buClr>
                <a:srgbClr val="FFFFFF"/>
              </a:buClr>
              <a:buFont typeface="Helvetica"/>
              <a:buNone/>
              <a:defRPr>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defRPr>
            </a:pP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Oftewel</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één</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naald</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in 20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miljoen</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hooibergen</a:t>
            </a:r>
            <a:endPar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endParaRPr>
          </a:p>
        </p:txBody>
      </p:sp>
    </p:spTree>
    <p:extLst>
      <p:ext uri="{BB962C8B-B14F-4D97-AF65-F5344CB8AC3E}">
        <p14:creationId xmlns:p14="http://schemas.microsoft.com/office/powerpoint/2010/main" val="200509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 name="Shape 297"/>
          <p:cNvSpPr>
            <a:spLocks noGrp="1"/>
          </p:cNvSpPr>
          <p:nvPr>
            <p:ph type="title"/>
          </p:nvPr>
        </p:nvSpPr>
        <p:spPr>
          <a:prstGeom prst="rect">
            <a:avLst/>
          </a:prstGeom>
        </p:spPr>
        <p:txBody>
          <a:bodyPr/>
          <a:lstStyle/>
          <a:p>
            <a:pPr>
              <a:defRPr sz="3800"/>
            </a:pPr>
            <a:endParaRPr/>
          </a:p>
        </p:txBody>
      </p:sp>
      <p:pic>
        <p:nvPicPr>
          <p:cNvPr id="298" name="NeedleHaystack.jpg"/>
          <p:cNvPicPr>
            <a:picLocks/>
          </p:cNvPicPr>
          <p:nvPr/>
        </p:nvPicPr>
        <p:blipFill>
          <a:blip r:embed="rId2">
            <a:extLst/>
          </a:blip>
          <a:srcRect t="11477" b="13021"/>
          <a:stretch>
            <a:fillRect/>
          </a:stretch>
        </p:blipFill>
        <p:spPr>
          <a:xfrm>
            <a:off x="0" y="-241300"/>
            <a:ext cx="9144000" cy="7100888"/>
          </a:xfrm>
          <a:prstGeom prst="rect">
            <a:avLst/>
          </a:prstGeom>
          <a:ln w="12700">
            <a:miter lim="400000"/>
          </a:ln>
        </p:spPr>
      </p:pic>
      <p:sp>
        <p:nvSpPr>
          <p:cNvPr id="299" name="Shape 299"/>
          <p:cNvSpPr/>
          <p:nvPr/>
        </p:nvSpPr>
        <p:spPr>
          <a:xfrm>
            <a:off x="704850" y="5175845"/>
            <a:ext cx="7721600" cy="1501776"/>
          </a:xfrm>
          <a:prstGeom prst="rect">
            <a:avLst/>
          </a:prstGeom>
          <a:solidFill>
            <a:srgbClr val="0080FF">
              <a:alpha val="74900"/>
            </a:srgbClr>
          </a:solidFill>
          <a:ln w="15875">
            <a:solidFill>
              <a:srgbClr val="275D90"/>
            </a:solidFill>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40640" marR="40640" fontAlgn="auto" hangingPunct="0">
              <a:spcBef>
                <a:spcPts val="0"/>
              </a:spcBef>
              <a:spcAft>
                <a:spcPts val="0"/>
              </a:spcAft>
              <a:buClr>
                <a:srgbClr val="FFFB00"/>
              </a:buClr>
              <a:buFont typeface="Helvetica"/>
              <a:buNone/>
              <a:defRPr sz="3000">
                <a:uFill>
                  <a:solidFill>
                    <a:srgbClr val="000000"/>
                  </a:solidFill>
                </a:uFill>
                <a:latin typeface="Candara"/>
                <a:ea typeface="Candara"/>
                <a:cs typeface="Candara"/>
                <a:sym typeface="Candara"/>
              </a:defRPr>
            </a:pPr>
            <a:r>
              <a:rPr sz="2600" kern="0" dirty="0" err="1">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Kans</a:t>
            </a:r>
            <a:r>
              <a:rPr sz="2600" kern="0" dirty="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 Higgs </a:t>
            </a:r>
            <a:r>
              <a:rPr sz="2600" kern="0" dirty="0" err="1">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deeltje</a:t>
            </a:r>
            <a:r>
              <a:rPr sz="2600" kern="0" dirty="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a:t>
            </a:r>
          </a:p>
          <a:p>
            <a:pPr marL="40640" marR="40640" fontAlgn="auto" hangingPunct="0">
              <a:spcBef>
                <a:spcPts val="0"/>
              </a:spcBef>
              <a:spcAft>
                <a:spcPts val="0"/>
              </a:spcAft>
              <a:buClr>
                <a:srgbClr val="FFFB00"/>
              </a:buClr>
              <a:buFont typeface="Helvetica"/>
              <a:buNone/>
              <a:defRPr sz="3000">
                <a:uFill>
                  <a:solidFill>
                    <a:srgbClr val="000000"/>
                  </a:solidFill>
                </a:uFill>
                <a:latin typeface="Candara"/>
                <a:ea typeface="Candara"/>
                <a:cs typeface="Candara"/>
                <a:sym typeface="Candara"/>
              </a:defRPr>
            </a:pPr>
            <a:r>
              <a:rPr sz="2600" kern="0" dirty="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1 op de 1.000.000.000.000 </a:t>
            </a:r>
            <a:r>
              <a:rPr sz="2600" kern="0" dirty="0" err="1">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rPr>
              <a:t>bostingen</a:t>
            </a:r>
            <a:endParaRPr sz="2600" kern="0" dirty="0">
              <a:solidFill>
                <a:srgbClr val="FFFB00"/>
              </a:solidFill>
              <a:effectLst>
                <a:outerShdw blurRad="12700" dist="25400" dir="2700000" rotWithShape="0">
                  <a:srgbClr val="000000"/>
                </a:outerShdw>
              </a:effectLst>
              <a:uFill>
                <a:solidFill>
                  <a:srgbClr val="FFFB00"/>
                </a:solidFill>
              </a:uFill>
              <a:latin typeface="Candara"/>
              <a:ea typeface="Candara"/>
              <a:cs typeface="Candara"/>
              <a:sym typeface="Candara"/>
            </a:endParaRPr>
          </a:p>
          <a:p>
            <a:pPr marL="40640" marR="40640" fontAlgn="auto" hangingPunct="0">
              <a:spcBef>
                <a:spcPts val="0"/>
              </a:spcBef>
              <a:spcAft>
                <a:spcPts val="0"/>
              </a:spcAft>
              <a:buClr>
                <a:srgbClr val="FFFFFF"/>
              </a:buClr>
              <a:buFont typeface="Helvetica"/>
              <a:buNone/>
              <a:defRPr>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defRPr>
            </a:pP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Dit</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is equivalent met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zoeken</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van 1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persoon</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op 1000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wereldpopulaties</a:t>
            </a:r>
            <a:endPar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endParaRPr>
          </a:p>
          <a:p>
            <a:pPr marL="40640" marR="40640" fontAlgn="auto" hangingPunct="0">
              <a:spcBef>
                <a:spcPts val="0"/>
              </a:spcBef>
              <a:spcAft>
                <a:spcPts val="0"/>
              </a:spcAft>
              <a:buClr>
                <a:srgbClr val="FFFFFF"/>
              </a:buClr>
              <a:buFont typeface="Helvetica"/>
              <a:buNone/>
              <a:defRPr>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defRPr>
            </a:pP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Oftewel</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één</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naald</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in 20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miljoen</a:t>
            </a:r>
            <a:r>
              <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 </a:t>
            </a:r>
            <a:r>
              <a:rPr kern="0" dirty="0" err="1">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rPr>
              <a:t>hooibergen</a:t>
            </a:r>
            <a:endParaRPr kern="0" dirty="0">
              <a:solidFill>
                <a:srgbClr val="FFFFFF"/>
              </a:solidFill>
              <a:effectLst>
                <a:outerShdw blurRad="12700" dist="25400" dir="2700000" rotWithShape="0">
                  <a:srgbClr val="000000"/>
                </a:outerShdw>
              </a:effectLst>
              <a:uFill>
                <a:solidFill>
                  <a:srgbClr val="FFFFFF"/>
                </a:solidFill>
              </a:uFill>
              <a:latin typeface="Candara"/>
              <a:ea typeface="Candara"/>
              <a:cs typeface="Candara"/>
              <a:sym typeface="Candara"/>
            </a:endParaRPr>
          </a:p>
        </p:txBody>
      </p:sp>
    </p:spTree>
    <p:extLst>
      <p:ext uri="{BB962C8B-B14F-4D97-AF65-F5344CB8AC3E}">
        <p14:creationId xmlns:p14="http://schemas.microsoft.com/office/powerpoint/2010/main" val="1947727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83768" y="6171499"/>
            <a:ext cx="4937698" cy="369332"/>
          </a:xfrm>
          <a:prstGeom prst="rect">
            <a:avLst/>
          </a:prstGeom>
          <a:noFill/>
        </p:spPr>
        <p:txBody>
          <a:bodyPr wrap="none" rtlCol="0">
            <a:spAutoFit/>
          </a:bodyPr>
          <a:lstStyle/>
          <a:p>
            <a:r>
              <a:rPr lang="en-US" dirty="0" smtClean="0">
                <a:solidFill>
                  <a:schemeClr val="bg1"/>
                </a:solidFill>
                <a:latin typeface="+mj-lt"/>
              </a:rPr>
              <a:t>12.5 </a:t>
            </a:r>
            <a:r>
              <a:rPr lang="en-US" dirty="0" err="1" smtClean="0">
                <a:solidFill>
                  <a:schemeClr val="bg1"/>
                </a:solidFill>
                <a:latin typeface="+mj-lt"/>
              </a:rPr>
              <a:t>MByte</a:t>
            </a:r>
            <a:r>
              <a:rPr lang="en-US" dirty="0" smtClean="0">
                <a:solidFill>
                  <a:schemeClr val="bg1"/>
                </a:solidFill>
                <a:latin typeface="+mj-lt"/>
              </a:rPr>
              <a:t>/event … 120 </a:t>
            </a:r>
            <a:r>
              <a:rPr lang="en-US" dirty="0" err="1" smtClean="0">
                <a:solidFill>
                  <a:schemeClr val="bg1"/>
                </a:solidFill>
                <a:latin typeface="+mj-lt"/>
              </a:rPr>
              <a:t>TByte</a:t>
            </a:r>
            <a:r>
              <a:rPr lang="en-US" dirty="0" smtClean="0">
                <a:solidFill>
                  <a:schemeClr val="bg1"/>
                </a:solidFill>
                <a:latin typeface="+mj-lt"/>
              </a:rPr>
              <a:t>/s … </a:t>
            </a:r>
            <a:r>
              <a:rPr lang="en-US" i="1" dirty="0" smtClean="0">
                <a:solidFill>
                  <a:schemeClr val="bg1"/>
                </a:solidFill>
                <a:latin typeface="+mj-lt"/>
              </a:rPr>
              <a:t>and now what?</a:t>
            </a:r>
          </a:p>
        </p:txBody>
      </p:sp>
    </p:spTree>
    <p:extLst>
      <p:ext uri="{BB962C8B-B14F-4D97-AF65-F5344CB8AC3E}">
        <p14:creationId xmlns:p14="http://schemas.microsoft.com/office/powerpoint/2010/main" val="226510385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203200" y="977900"/>
            <a:ext cx="8648700" cy="5448300"/>
          </a:xfrm>
          <a:prstGeom prst="roundRect">
            <a:avLst>
              <a:gd name="adj" fmla="val 3497"/>
            </a:avLst>
          </a:prstGeom>
          <a:solidFill>
            <a:srgbClr val="FFFBB9">
              <a:alpha val="50000"/>
            </a:srgbClr>
          </a:solidFill>
        </p:spPr>
        <p:txBody>
          <a:bodyPr lIns="50800" tIns="50800" rIns="50800" bIns="50800" anchor="ct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1600" kern="0">
              <a:solidFill>
                <a:srgbClr val="000000"/>
              </a:solidFill>
              <a:uFill>
                <a:solidFill>
                  <a:srgbClr val="000000"/>
                </a:solidFill>
              </a:uFill>
              <a:latin typeface="Arial"/>
              <a:ea typeface="Arial"/>
              <a:cs typeface="Arial"/>
              <a:sym typeface="Arial"/>
            </a:endParaRPr>
          </a:p>
        </p:txBody>
      </p:sp>
      <p:pic>
        <p:nvPicPr>
          <p:cNvPr id="302" name="Picture 301"/>
          <p:cNvPicPr>
            <a:picLocks/>
          </p:cNvPicPr>
          <p:nvPr/>
        </p:nvPicPr>
        <p:blipFill>
          <a:blip r:embed="rId2">
            <a:extLst/>
          </a:blip>
          <a:stretch>
            <a:fillRect/>
          </a:stretch>
        </p:blipFill>
        <p:spPr>
          <a:xfrm>
            <a:off x="174322" y="647700"/>
            <a:ext cx="8654018" cy="76200"/>
          </a:xfrm>
          <a:prstGeom prst="rect">
            <a:avLst/>
          </a:prstGeom>
        </p:spPr>
      </p:pic>
      <p:sp>
        <p:nvSpPr>
          <p:cNvPr id="304" name="Shape 304"/>
          <p:cNvSpPr>
            <a:spLocks noGrp="1"/>
          </p:cNvSpPr>
          <p:nvPr>
            <p:ph type="title"/>
          </p:nvPr>
        </p:nvSpPr>
        <p:spPr>
          <a:xfrm>
            <a:off x="254000" y="-12700"/>
            <a:ext cx="6794500" cy="723900"/>
          </a:xfrm>
          <a:prstGeom prst="rect">
            <a:avLst/>
          </a:prstGeom>
        </p:spPr>
        <p:txBody>
          <a:bodyPr/>
          <a:lstStyle>
            <a:lvl1pPr>
              <a:defRPr>
                <a:effectLst>
                  <a:outerShdw blurRad="12700" dist="25400" dir="2700000" rotWithShape="0">
                    <a:srgbClr val="CBCBCB"/>
                  </a:outerShdw>
                </a:effectLst>
              </a:defRPr>
            </a:lvl1pPr>
          </a:lstStyle>
          <a:p>
            <a:r>
              <a:t>Detector to doctor ...</a:t>
            </a:r>
          </a:p>
        </p:txBody>
      </p:sp>
      <p:sp>
        <p:nvSpPr>
          <p:cNvPr id="305" name="Shape 30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pPr/>
              <a:t>16</a:t>
            </a:fld>
            <a:endParaRPr/>
          </a:p>
        </p:txBody>
      </p:sp>
      <p:pic>
        <p:nvPicPr>
          <p:cNvPr id="306" name="hardinteract.png"/>
          <p:cNvPicPr>
            <a:picLocks/>
          </p:cNvPicPr>
          <p:nvPr/>
        </p:nvPicPr>
        <p:blipFill>
          <a:blip r:embed="rId3">
            <a:extLst/>
          </a:blip>
          <a:stretch>
            <a:fillRect/>
          </a:stretch>
        </p:blipFill>
        <p:spPr>
          <a:xfrm>
            <a:off x="125412" y="939800"/>
            <a:ext cx="2933701" cy="965200"/>
          </a:xfrm>
          <a:prstGeom prst="rect">
            <a:avLst/>
          </a:prstGeom>
          <a:ln w="12700">
            <a:miter lim="400000"/>
          </a:ln>
        </p:spPr>
      </p:pic>
      <p:grpSp>
        <p:nvGrpSpPr>
          <p:cNvPr id="309" name="Group 309"/>
          <p:cNvGrpSpPr/>
          <p:nvPr/>
        </p:nvGrpSpPr>
        <p:grpSpPr>
          <a:xfrm>
            <a:off x="494307" y="1837729"/>
            <a:ext cx="2024322" cy="495301"/>
            <a:chOff x="0" y="0"/>
            <a:chExt cx="2024320" cy="495300"/>
          </a:xfrm>
        </p:grpSpPr>
        <p:sp>
          <p:nvSpPr>
            <p:cNvPr id="308" name="Shape 308"/>
            <p:cNvSpPr/>
            <p:nvPr/>
          </p:nvSpPr>
          <p:spPr>
            <a:xfrm>
              <a:off x="38100" y="38100"/>
              <a:ext cx="1948121" cy="419100"/>
            </a:xfrm>
            <a:prstGeom prst="rect">
              <a:avLst/>
            </a:prstGeom>
            <a:solidFill>
              <a:srgbClr val="D4E3FE"/>
            </a:solidFill>
            <a:ln>
              <a:noFill/>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fontAlgn="auto" hangingPunct="0">
                <a:spcBef>
                  <a:spcPts val="0"/>
                </a:spcBef>
                <a:spcAft>
                  <a:spcPts val="0"/>
                </a:spcAft>
              </a:pPr>
              <a:r>
                <a:rPr kern="0">
                  <a:solidFill>
                    <a:srgbClr val="000000"/>
                  </a:solidFill>
                </a:rPr>
                <a:t>40 miljoen / seconde</a:t>
              </a:r>
            </a:p>
          </p:txBody>
        </p:sp>
        <p:pic>
          <p:nvPicPr>
            <p:cNvPr id="307" name="Picture 306"/>
            <p:cNvPicPr>
              <a:picLocks/>
            </p:cNvPicPr>
            <p:nvPr/>
          </p:nvPicPr>
          <p:blipFill>
            <a:blip r:embed="rId4">
              <a:extLst/>
            </a:blip>
            <a:stretch>
              <a:fillRect/>
            </a:stretch>
          </p:blipFill>
          <p:spPr>
            <a:xfrm>
              <a:off x="0" y="0"/>
              <a:ext cx="2024321" cy="495300"/>
            </a:xfrm>
            <a:prstGeom prst="rect">
              <a:avLst/>
            </a:prstGeom>
            <a:effectLst/>
          </p:spPr>
        </p:pic>
      </p:grpSp>
      <p:grpSp>
        <p:nvGrpSpPr>
          <p:cNvPr id="314" name="Group 314"/>
          <p:cNvGrpSpPr/>
          <p:nvPr/>
        </p:nvGrpSpPr>
        <p:grpSpPr>
          <a:xfrm>
            <a:off x="3129076" y="130175"/>
            <a:ext cx="5753186" cy="2590800"/>
            <a:chOff x="-45202" y="0"/>
            <a:chExt cx="5753185" cy="2590800"/>
          </a:xfrm>
        </p:grpSpPr>
        <p:pic>
          <p:nvPicPr>
            <p:cNvPr id="310" name="ATLAS_Silver_White_MK.png"/>
            <p:cNvPicPr>
              <a:picLocks/>
            </p:cNvPicPr>
            <p:nvPr/>
          </p:nvPicPr>
          <p:blipFill>
            <a:blip r:embed="rId5">
              <a:extLst/>
            </a:blip>
            <a:stretch>
              <a:fillRect/>
            </a:stretch>
          </p:blipFill>
          <p:spPr>
            <a:xfrm>
              <a:off x="539082" y="0"/>
              <a:ext cx="5168901" cy="2590800"/>
            </a:xfrm>
            <a:prstGeom prst="rect">
              <a:avLst/>
            </a:prstGeom>
            <a:ln w="12700" cap="flat">
              <a:noFill/>
              <a:miter lim="400000"/>
            </a:ln>
            <a:effectLst/>
          </p:spPr>
        </p:pic>
        <p:grpSp>
          <p:nvGrpSpPr>
            <p:cNvPr id="313" name="Group 313"/>
            <p:cNvGrpSpPr/>
            <p:nvPr/>
          </p:nvGrpSpPr>
          <p:grpSpPr>
            <a:xfrm rot="20880000">
              <a:off x="13948" y="1201678"/>
              <a:ext cx="795338" cy="652599"/>
              <a:chOff x="0" y="0"/>
              <a:chExt cx="795337" cy="652597"/>
            </a:xfrm>
          </p:grpSpPr>
          <p:sp>
            <p:nvSpPr>
              <p:cNvPr id="312" name="Shape 312"/>
              <p:cNvSpPr/>
              <p:nvPr/>
            </p:nvSpPr>
            <p:spPr>
              <a:xfrm>
                <a:off x="38100" y="38167"/>
                <a:ext cx="719138" cy="576264"/>
              </a:xfrm>
              <a:prstGeom prst="rightArrow">
                <a:avLst>
                  <a:gd name="adj1" fmla="val 50000"/>
                  <a:gd name="adj2" fmla="val 31198"/>
                </a:avLst>
              </a:prstGeom>
              <a:solidFill>
                <a:srgbClr val="A8D6FF"/>
              </a:solidFill>
              <a:ln>
                <a:noFill/>
              </a:ln>
              <a:effectLst/>
            </p:spPr>
            <p:txBody>
              <a:bodyPr wrap="square" lIns="50800" tIns="50800" rIns="50800" bIns="50800" numCol="1" anchor="ctr">
                <a:noAutofit/>
              </a:bodyP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1600" kern="0">
                  <a:solidFill>
                    <a:srgbClr val="000000"/>
                  </a:solidFill>
                  <a:uFill>
                    <a:solidFill>
                      <a:srgbClr val="000000"/>
                    </a:solidFill>
                  </a:uFill>
                  <a:latin typeface="Arial"/>
                  <a:ea typeface="Arial"/>
                  <a:cs typeface="Arial"/>
                  <a:sym typeface="Arial"/>
                </a:endParaRPr>
              </a:p>
            </p:txBody>
          </p:sp>
          <p:pic>
            <p:nvPicPr>
              <p:cNvPr id="311" name="Picture 310"/>
              <p:cNvPicPr>
                <a:picLocks/>
              </p:cNvPicPr>
              <p:nvPr/>
            </p:nvPicPr>
            <p:blipFill>
              <a:blip r:embed="rId6">
                <a:extLst/>
              </a:blip>
              <a:stretch>
                <a:fillRect/>
              </a:stretch>
            </p:blipFill>
            <p:spPr>
              <a:xfrm>
                <a:off x="0" y="0"/>
                <a:ext cx="795338" cy="652598"/>
              </a:xfrm>
              <a:prstGeom prst="rect">
                <a:avLst/>
              </a:prstGeom>
              <a:effectLst/>
            </p:spPr>
          </p:pic>
        </p:grpSp>
      </p:grpSp>
      <p:grpSp>
        <p:nvGrpSpPr>
          <p:cNvPr id="326" name="Group 326"/>
          <p:cNvGrpSpPr/>
          <p:nvPr/>
        </p:nvGrpSpPr>
        <p:grpSpPr>
          <a:xfrm>
            <a:off x="38100" y="2799357"/>
            <a:ext cx="3090770" cy="3594062"/>
            <a:chOff x="-38100" y="-50800"/>
            <a:chExt cx="3090769" cy="3594060"/>
          </a:xfrm>
        </p:grpSpPr>
        <p:grpSp>
          <p:nvGrpSpPr>
            <p:cNvPr id="317" name="Group 317"/>
            <p:cNvGrpSpPr/>
            <p:nvPr/>
          </p:nvGrpSpPr>
          <p:grpSpPr>
            <a:xfrm>
              <a:off x="-38100" y="782042"/>
              <a:ext cx="2032000" cy="1987802"/>
              <a:chOff x="0" y="0"/>
              <a:chExt cx="2032000" cy="1987801"/>
            </a:xfrm>
          </p:grpSpPr>
          <p:pic>
            <p:nvPicPr>
              <p:cNvPr id="316" name="droppedImage.png"/>
              <p:cNvPicPr>
                <a:picLocks noChangeAspect="1"/>
              </p:cNvPicPr>
              <p:nvPr/>
            </p:nvPicPr>
            <p:blipFill>
              <a:blip r:embed="rId7">
                <a:extLst/>
              </a:blip>
              <a:stretch>
                <a:fillRect/>
              </a:stretch>
            </p:blipFill>
            <p:spPr>
              <a:xfrm>
                <a:off x="38100" y="38100"/>
                <a:ext cx="1955800" cy="1911602"/>
              </a:xfrm>
              <a:prstGeom prst="rect">
                <a:avLst/>
              </a:prstGeom>
              <a:ln>
                <a:noFill/>
              </a:ln>
              <a:effectLst/>
            </p:spPr>
          </p:pic>
          <p:pic>
            <p:nvPicPr>
              <p:cNvPr id="315" name="Picture 314"/>
              <p:cNvPicPr>
                <a:picLocks/>
              </p:cNvPicPr>
              <p:nvPr/>
            </p:nvPicPr>
            <p:blipFill>
              <a:blip r:embed="rId8">
                <a:extLst/>
              </a:blip>
              <a:stretch>
                <a:fillRect/>
              </a:stretch>
            </p:blipFill>
            <p:spPr>
              <a:xfrm>
                <a:off x="0" y="0"/>
                <a:ext cx="2032000" cy="1987802"/>
              </a:xfrm>
              <a:prstGeom prst="rect">
                <a:avLst/>
              </a:prstGeom>
              <a:effectLst/>
            </p:spPr>
          </p:pic>
        </p:grpSp>
        <p:grpSp>
          <p:nvGrpSpPr>
            <p:cNvPr id="320" name="Group 320"/>
            <p:cNvGrpSpPr/>
            <p:nvPr/>
          </p:nvGrpSpPr>
          <p:grpSpPr>
            <a:xfrm rot="1680000">
              <a:off x="1652521" y="1824227"/>
              <a:ext cx="939801" cy="724041"/>
              <a:chOff x="0" y="0"/>
              <a:chExt cx="939800" cy="724040"/>
            </a:xfrm>
          </p:grpSpPr>
          <p:sp>
            <p:nvSpPr>
              <p:cNvPr id="319" name="Shape 319"/>
              <p:cNvSpPr/>
              <p:nvPr/>
            </p:nvSpPr>
            <p:spPr>
              <a:xfrm>
                <a:off x="38100" y="38170"/>
                <a:ext cx="863601" cy="647701"/>
              </a:xfrm>
              <a:prstGeom prst="leftArrow">
                <a:avLst>
                  <a:gd name="adj1" fmla="val 50000"/>
                  <a:gd name="adj2" fmla="val 33333"/>
                </a:avLst>
              </a:prstGeom>
              <a:solidFill>
                <a:srgbClr val="A8D6FF"/>
              </a:solidFill>
              <a:ln>
                <a:noFill/>
              </a:ln>
              <a:effectLst/>
            </p:spPr>
            <p:txBody>
              <a:bodyPr wrap="square" lIns="50800" tIns="50800" rIns="50800" bIns="50800" numCol="1" anchor="ctr">
                <a:noAutofit/>
              </a:bodyP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1600" kern="0">
                  <a:solidFill>
                    <a:srgbClr val="000000"/>
                  </a:solidFill>
                  <a:uFill>
                    <a:solidFill>
                      <a:srgbClr val="000000"/>
                    </a:solidFill>
                  </a:uFill>
                  <a:latin typeface="Arial"/>
                  <a:ea typeface="Arial"/>
                  <a:cs typeface="Arial"/>
                  <a:sym typeface="Arial"/>
                </a:endParaRPr>
              </a:p>
            </p:txBody>
          </p:sp>
          <p:pic>
            <p:nvPicPr>
              <p:cNvPr id="318" name="Picture 317"/>
              <p:cNvPicPr>
                <a:picLocks/>
              </p:cNvPicPr>
              <p:nvPr/>
            </p:nvPicPr>
            <p:blipFill>
              <a:blip r:embed="rId9">
                <a:extLst/>
              </a:blip>
              <a:stretch>
                <a:fillRect/>
              </a:stretch>
            </p:blipFill>
            <p:spPr>
              <a:xfrm>
                <a:off x="0" y="-1"/>
                <a:ext cx="939801" cy="724042"/>
              </a:xfrm>
              <a:prstGeom prst="rect">
                <a:avLst/>
              </a:prstGeom>
              <a:effectLst/>
            </p:spPr>
          </p:pic>
        </p:grpSp>
        <p:pic>
          <p:nvPicPr>
            <p:cNvPr id="321" name="Picture 320"/>
            <p:cNvPicPr>
              <a:picLocks/>
            </p:cNvPicPr>
            <p:nvPr/>
          </p:nvPicPr>
          <p:blipFill>
            <a:blip r:embed="rId10">
              <a:extLst/>
            </a:blip>
            <a:stretch>
              <a:fillRect/>
            </a:stretch>
          </p:blipFill>
          <p:spPr>
            <a:xfrm rot="21120000">
              <a:off x="127000" y="2350516"/>
              <a:ext cx="1158008" cy="1117601"/>
            </a:xfrm>
            <a:prstGeom prst="rect">
              <a:avLst/>
            </a:prstGeom>
            <a:effectLst>
              <a:outerShdw blurRad="50800" dist="38100" dir="2700000" rotWithShape="0">
                <a:srgbClr val="000000">
                  <a:alpha val="43000"/>
                </a:srgbClr>
              </a:outerShdw>
            </a:effectLst>
          </p:spPr>
        </p:pic>
        <p:grpSp>
          <p:nvGrpSpPr>
            <p:cNvPr id="325" name="Group 325"/>
            <p:cNvGrpSpPr/>
            <p:nvPr/>
          </p:nvGrpSpPr>
          <p:grpSpPr>
            <a:xfrm>
              <a:off x="626969" y="-50801"/>
              <a:ext cx="2425701" cy="977304"/>
              <a:chOff x="-50800" y="-50800"/>
              <a:chExt cx="2425699" cy="977302"/>
            </a:xfrm>
          </p:grpSpPr>
          <p:pic>
            <p:nvPicPr>
              <p:cNvPr id="322" name="Picture 321"/>
              <p:cNvPicPr>
                <a:picLocks/>
              </p:cNvPicPr>
              <p:nvPr/>
            </p:nvPicPr>
            <p:blipFill>
              <a:blip r:embed="rId11">
                <a:extLst/>
              </a:blip>
              <a:stretch>
                <a:fillRect/>
              </a:stretch>
            </p:blipFill>
            <p:spPr>
              <a:xfrm>
                <a:off x="-50800" y="-50800"/>
                <a:ext cx="2385244" cy="977303"/>
              </a:xfrm>
              <a:prstGeom prst="rect">
                <a:avLst/>
              </a:prstGeom>
              <a:effectLst/>
            </p:spPr>
          </p:pic>
          <p:sp>
            <p:nvSpPr>
              <p:cNvPr id="324" name="Shape 324"/>
              <p:cNvSpPr/>
              <p:nvPr/>
            </p:nvSpPr>
            <p:spPr>
              <a:xfrm>
                <a:off x="50110" y="70178"/>
                <a:ext cx="2324790" cy="5557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noAutofit/>
              </a:bodyPr>
              <a:lstStyle>
                <a:lvl1pPr marL="49990" marR="49990" defTabSz="914400">
                  <a:buClr>
                    <a:srgbClr val="000000"/>
                  </a:buClr>
                  <a:buFont typeface="Arial"/>
                  <a:defRPr sz="1600" b="1">
                    <a:uFill>
                      <a:solidFill>
                        <a:srgbClr val="000000"/>
                      </a:solidFill>
                    </a:uFill>
                    <a:latin typeface="Candara"/>
                    <a:ea typeface="Candara"/>
                    <a:cs typeface="Candara"/>
                    <a:sym typeface="Candara"/>
                  </a:defRPr>
                </a:lvl1pPr>
              </a:lstStyle>
              <a:p>
                <a:pPr fontAlgn="auto" hangingPunct="0">
                  <a:spcBef>
                    <a:spcPts val="0"/>
                  </a:spcBef>
                  <a:spcAft>
                    <a:spcPts val="0"/>
                  </a:spcAft>
                </a:pPr>
                <a:r>
                  <a:rPr kern="0">
                    <a:solidFill>
                      <a:srgbClr val="000000"/>
                    </a:solidFill>
                  </a:rPr>
                  <a:t>Analyse van botsingen door promovendi</a:t>
                </a:r>
              </a:p>
            </p:txBody>
          </p:sp>
        </p:grpSp>
      </p:grpSp>
      <p:grpSp>
        <p:nvGrpSpPr>
          <p:cNvPr id="334" name="Group 334"/>
          <p:cNvGrpSpPr/>
          <p:nvPr/>
        </p:nvGrpSpPr>
        <p:grpSpPr>
          <a:xfrm>
            <a:off x="5541139" y="1918766"/>
            <a:ext cx="3463162" cy="4356622"/>
            <a:chOff x="-38100" y="-49245"/>
            <a:chExt cx="3463160" cy="4356621"/>
          </a:xfrm>
        </p:grpSpPr>
        <p:pic>
          <p:nvPicPr>
            <p:cNvPr id="327" name="JiveXML_0_00050-win_W-proj_YX-2006-10-16-08-37-06.png"/>
            <p:cNvPicPr>
              <a:picLocks/>
            </p:cNvPicPr>
            <p:nvPr/>
          </p:nvPicPr>
          <p:blipFill>
            <a:blip r:embed="rId12">
              <a:extLst/>
            </a:blip>
            <a:stretch>
              <a:fillRect/>
            </a:stretch>
          </p:blipFill>
          <p:spPr>
            <a:xfrm>
              <a:off x="3998" y="933937"/>
              <a:ext cx="3421063" cy="3373439"/>
            </a:xfrm>
            <a:prstGeom prst="rect">
              <a:avLst/>
            </a:prstGeom>
            <a:ln w="12700" cap="flat">
              <a:noFill/>
              <a:miter lim="400000"/>
            </a:ln>
            <a:effectLst/>
          </p:spPr>
        </p:pic>
        <p:grpSp>
          <p:nvGrpSpPr>
            <p:cNvPr id="330" name="Group 330"/>
            <p:cNvGrpSpPr/>
            <p:nvPr/>
          </p:nvGrpSpPr>
          <p:grpSpPr>
            <a:xfrm>
              <a:off x="-38100" y="792650"/>
              <a:ext cx="3198873" cy="736601"/>
              <a:chOff x="0" y="0"/>
              <a:chExt cx="3198872" cy="736600"/>
            </a:xfrm>
          </p:grpSpPr>
          <p:sp>
            <p:nvSpPr>
              <p:cNvPr id="329" name="Shape 329"/>
              <p:cNvSpPr/>
              <p:nvPr/>
            </p:nvSpPr>
            <p:spPr>
              <a:xfrm>
                <a:off x="38100" y="38100"/>
                <a:ext cx="3122673" cy="660400"/>
              </a:xfrm>
              <a:prstGeom prst="rect">
                <a:avLst/>
              </a:prstGeom>
              <a:solidFill>
                <a:srgbClr val="D4FEFF"/>
              </a:solidFill>
              <a:ln>
                <a:noFill/>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marL="40640" marR="40640" algn="ctr" fontAlgn="auto" hangingPunct="0">
                  <a:spcBef>
                    <a:spcPts val="0"/>
                  </a:spcBef>
                  <a:spcAft>
                    <a:spcPts val="0"/>
                  </a:spcAft>
                  <a:buClr>
                    <a:srgbClr val="000000"/>
                  </a:buClr>
                  <a:buFont typeface="Arial"/>
                  <a:buNone/>
                  <a:defRPr sz="1600" b="1" i="1">
                    <a:uFill>
                      <a:solidFill>
                        <a:srgbClr val="000000"/>
                      </a:solidFill>
                    </a:uFill>
                    <a:latin typeface="Candara"/>
                    <a:ea typeface="Candara"/>
                    <a:cs typeface="Candara"/>
                    <a:sym typeface="Candara"/>
                  </a:defRPr>
                </a:pPr>
                <a:r>
                  <a:rPr sz="1600" b="1" i="1" kern="0">
                    <a:solidFill>
                      <a:srgbClr val="000000"/>
                    </a:solidFill>
                    <a:uFill>
                      <a:solidFill>
                        <a:srgbClr val="000000"/>
                      </a:solidFill>
                    </a:uFill>
                    <a:latin typeface="Candara"/>
                    <a:ea typeface="Candara"/>
                    <a:cs typeface="Candara"/>
                    <a:sym typeface="Candara"/>
                  </a:rPr>
                  <a:t>Trigger systeem selecteert 600 Hz</a:t>
                </a:r>
              </a:p>
              <a:p>
                <a:pPr marL="40640" marR="40640" algn="ctr" fontAlgn="auto" hangingPunct="0">
                  <a:spcBef>
                    <a:spcPts val="0"/>
                  </a:spcBef>
                  <a:spcAft>
                    <a:spcPts val="0"/>
                  </a:spcAft>
                  <a:buClr>
                    <a:srgbClr val="000000"/>
                  </a:buClr>
                  <a:buFont typeface="Arial"/>
                  <a:buNone/>
                  <a:defRPr sz="1600" b="1" i="1">
                    <a:uFill>
                      <a:solidFill>
                        <a:srgbClr val="000000"/>
                      </a:solidFill>
                    </a:uFill>
                    <a:latin typeface="Candara"/>
                    <a:ea typeface="Candara"/>
                    <a:cs typeface="Candara"/>
                    <a:sym typeface="Candara"/>
                  </a:defRPr>
                </a:pPr>
                <a:r>
                  <a:rPr sz="1600" b="1" i="1" kern="0">
                    <a:solidFill>
                      <a:srgbClr val="000000"/>
                    </a:solidFill>
                    <a:uFill>
                      <a:solidFill>
                        <a:srgbClr val="000000"/>
                      </a:solidFill>
                    </a:uFill>
                    <a:latin typeface="Candara"/>
                    <a:ea typeface="Candara"/>
                    <a:cs typeface="Candara"/>
                    <a:sym typeface="Candara"/>
                  </a:rPr>
                  <a:t>~ 1 GB/s data </a:t>
                </a:r>
              </a:p>
            </p:txBody>
          </p:sp>
          <p:pic>
            <p:nvPicPr>
              <p:cNvPr id="328" name="Picture 327"/>
              <p:cNvPicPr>
                <a:picLocks/>
              </p:cNvPicPr>
              <p:nvPr/>
            </p:nvPicPr>
            <p:blipFill>
              <a:blip r:embed="rId13">
                <a:extLst/>
              </a:blip>
              <a:stretch>
                <a:fillRect/>
              </a:stretch>
            </p:blipFill>
            <p:spPr>
              <a:xfrm>
                <a:off x="0" y="0"/>
                <a:ext cx="3198873" cy="736600"/>
              </a:xfrm>
              <a:prstGeom prst="rect">
                <a:avLst/>
              </a:prstGeom>
              <a:effectLst/>
            </p:spPr>
          </p:pic>
        </p:grpSp>
        <p:grpSp>
          <p:nvGrpSpPr>
            <p:cNvPr id="333" name="Group 333"/>
            <p:cNvGrpSpPr/>
            <p:nvPr/>
          </p:nvGrpSpPr>
          <p:grpSpPr>
            <a:xfrm rot="20340000">
              <a:off x="970162" y="54022"/>
              <a:ext cx="724026" cy="796926"/>
              <a:chOff x="0" y="0"/>
              <a:chExt cx="724024" cy="796925"/>
            </a:xfrm>
          </p:grpSpPr>
          <p:sp>
            <p:nvSpPr>
              <p:cNvPr id="332" name="Shape 332"/>
              <p:cNvSpPr/>
              <p:nvPr/>
            </p:nvSpPr>
            <p:spPr>
              <a:xfrm>
                <a:off x="38162" y="38100"/>
                <a:ext cx="647701" cy="72072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A8D6FF"/>
              </a:solidFill>
              <a:ln>
                <a:noFill/>
              </a:ln>
              <a:effectLst/>
            </p:spPr>
            <p:txBody>
              <a:bodyPr wrap="square" lIns="50800" tIns="50800" rIns="50800" bIns="50800" numCol="1" anchor="ctr">
                <a:noAutofit/>
              </a:bodyP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1600" kern="0">
                  <a:solidFill>
                    <a:srgbClr val="000000"/>
                  </a:solidFill>
                  <a:uFill>
                    <a:solidFill>
                      <a:srgbClr val="000000"/>
                    </a:solidFill>
                  </a:uFill>
                  <a:latin typeface="Arial"/>
                  <a:ea typeface="Arial"/>
                  <a:cs typeface="Arial"/>
                  <a:sym typeface="Arial"/>
                </a:endParaRPr>
              </a:p>
            </p:txBody>
          </p:sp>
          <p:pic>
            <p:nvPicPr>
              <p:cNvPr id="331" name="Picture 330"/>
              <p:cNvPicPr>
                <a:picLocks/>
              </p:cNvPicPr>
              <p:nvPr/>
            </p:nvPicPr>
            <p:blipFill>
              <a:blip r:embed="rId14">
                <a:extLst/>
              </a:blip>
              <a:stretch>
                <a:fillRect/>
              </a:stretch>
            </p:blipFill>
            <p:spPr>
              <a:xfrm>
                <a:off x="0" y="0"/>
                <a:ext cx="724025" cy="796925"/>
              </a:xfrm>
              <a:prstGeom prst="rect">
                <a:avLst/>
              </a:prstGeom>
              <a:effectLst/>
            </p:spPr>
          </p:pic>
        </p:grpSp>
      </p:grpSp>
      <p:grpSp>
        <p:nvGrpSpPr>
          <p:cNvPr id="342" name="Group 342"/>
          <p:cNvGrpSpPr/>
          <p:nvPr/>
        </p:nvGrpSpPr>
        <p:grpSpPr>
          <a:xfrm>
            <a:off x="2759509" y="3987673"/>
            <a:ext cx="3685059" cy="2565529"/>
            <a:chOff x="0" y="-38099"/>
            <a:chExt cx="3685057" cy="2565528"/>
          </a:xfrm>
        </p:grpSpPr>
        <p:grpSp>
          <p:nvGrpSpPr>
            <p:cNvPr id="337" name="Group 337"/>
            <p:cNvGrpSpPr/>
            <p:nvPr/>
          </p:nvGrpSpPr>
          <p:grpSpPr>
            <a:xfrm rot="20400000">
              <a:off x="2645012" y="959684"/>
              <a:ext cx="944141" cy="727296"/>
              <a:chOff x="0" y="0"/>
              <a:chExt cx="944139" cy="727295"/>
            </a:xfrm>
          </p:grpSpPr>
          <p:sp>
            <p:nvSpPr>
              <p:cNvPr id="336" name="Shape 336"/>
              <p:cNvSpPr/>
              <p:nvPr/>
            </p:nvSpPr>
            <p:spPr>
              <a:xfrm>
                <a:off x="38100" y="38170"/>
                <a:ext cx="867940" cy="650956"/>
              </a:xfrm>
              <a:prstGeom prst="leftArrow">
                <a:avLst>
                  <a:gd name="adj1" fmla="val 50000"/>
                  <a:gd name="adj2" fmla="val 33167"/>
                </a:avLst>
              </a:prstGeom>
              <a:solidFill>
                <a:srgbClr val="A8D6FF"/>
              </a:solidFill>
              <a:ln>
                <a:noFill/>
              </a:ln>
              <a:effectLst/>
            </p:spPr>
            <p:txBody>
              <a:bodyPr wrap="square" lIns="50800" tIns="50800" rIns="50800" bIns="50800" numCol="1" anchor="ctr">
                <a:noAutofit/>
              </a:bodyPr>
              <a:lstStyle/>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1600" kern="0">
                  <a:solidFill>
                    <a:srgbClr val="000000"/>
                  </a:solidFill>
                  <a:uFill>
                    <a:solidFill>
                      <a:srgbClr val="000000"/>
                    </a:solidFill>
                  </a:uFill>
                  <a:latin typeface="Arial"/>
                  <a:ea typeface="Arial"/>
                  <a:cs typeface="Arial"/>
                  <a:sym typeface="Arial"/>
                </a:endParaRPr>
              </a:p>
            </p:txBody>
          </p:sp>
          <p:pic>
            <p:nvPicPr>
              <p:cNvPr id="335" name="Picture 334"/>
              <p:cNvPicPr>
                <a:picLocks/>
              </p:cNvPicPr>
              <p:nvPr/>
            </p:nvPicPr>
            <p:blipFill>
              <a:blip r:embed="rId15">
                <a:extLst/>
              </a:blip>
              <a:stretch>
                <a:fillRect/>
              </a:stretch>
            </p:blipFill>
            <p:spPr>
              <a:xfrm>
                <a:off x="0" y="-1"/>
                <a:ext cx="944140" cy="727297"/>
              </a:xfrm>
              <a:prstGeom prst="rect">
                <a:avLst/>
              </a:prstGeom>
              <a:effectLst/>
            </p:spPr>
          </p:pic>
        </p:grpSp>
        <p:grpSp>
          <p:nvGrpSpPr>
            <p:cNvPr id="340" name="Group 340"/>
            <p:cNvGrpSpPr/>
            <p:nvPr/>
          </p:nvGrpSpPr>
          <p:grpSpPr>
            <a:xfrm>
              <a:off x="63914" y="-38100"/>
              <a:ext cx="2552701" cy="2438400"/>
              <a:chOff x="0" y="0"/>
              <a:chExt cx="2552700" cy="2438400"/>
            </a:xfrm>
          </p:grpSpPr>
          <p:sp>
            <p:nvSpPr>
              <p:cNvPr id="339" name="Shape 339"/>
              <p:cNvSpPr/>
              <p:nvPr/>
            </p:nvSpPr>
            <p:spPr>
              <a:xfrm>
                <a:off x="38100" y="38100"/>
                <a:ext cx="2476500" cy="2362200"/>
              </a:xfrm>
              <a:prstGeom prst="roundRect">
                <a:avLst>
                  <a:gd name="adj" fmla="val 8065"/>
                </a:avLst>
              </a:prstGeom>
              <a:solidFill>
                <a:srgbClr val="D4E3FE"/>
              </a:solidFill>
              <a:ln>
                <a:noFill/>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marL="40640" marR="40640" algn="ctr" fontAlgn="auto" hangingPunct="0">
                  <a:spcBef>
                    <a:spcPts val="0"/>
                  </a:spcBef>
                  <a:spcAft>
                    <a:spcPts val="0"/>
                  </a:spcAft>
                  <a:defRPr sz="1600" b="1" i="1">
                    <a:uFill>
                      <a:solidFill>
                        <a:srgbClr val="000000"/>
                      </a:solidFill>
                    </a:uFill>
                    <a:latin typeface="Candara"/>
                    <a:ea typeface="Candara"/>
                    <a:cs typeface="Candara"/>
                    <a:sym typeface="Candara"/>
                  </a:defRPr>
                </a:pPr>
                <a:r>
                  <a:rPr sz="1600" b="1" i="1" kern="0">
                    <a:solidFill>
                      <a:srgbClr val="000000"/>
                    </a:solidFill>
                    <a:uFill>
                      <a:solidFill>
                        <a:srgbClr val="000000"/>
                      </a:solidFill>
                    </a:uFill>
                    <a:latin typeface="Candara"/>
                    <a:ea typeface="Candara"/>
                    <a:cs typeface="Candara"/>
                    <a:sym typeface="Candara"/>
                  </a:rPr>
                  <a:t>Data distributie met </a:t>
                </a:r>
                <a:br>
                  <a:rPr sz="1600" b="1" i="1" kern="0">
                    <a:solidFill>
                      <a:srgbClr val="000000"/>
                    </a:solidFill>
                    <a:uFill>
                      <a:solidFill>
                        <a:srgbClr val="000000"/>
                      </a:solidFill>
                    </a:uFill>
                    <a:latin typeface="Candara"/>
                    <a:ea typeface="Candara"/>
                    <a:cs typeface="Candara"/>
                    <a:sym typeface="Candara"/>
                  </a:rPr>
                </a:br>
                <a:r>
                  <a:rPr sz="1600" b="1" i="1" kern="0">
                    <a:solidFill>
                      <a:srgbClr val="000000"/>
                    </a:solidFill>
                    <a:uFill>
                      <a:solidFill>
                        <a:srgbClr val="000000"/>
                      </a:solidFill>
                    </a:uFill>
                    <a:latin typeface="Candara"/>
                    <a:ea typeface="Candara"/>
                    <a:cs typeface="Candara"/>
                    <a:sym typeface="Candara"/>
                  </a:rPr>
                  <a:t>GRID computers</a:t>
                </a:r>
              </a:p>
              <a:p>
                <a:pPr marL="40640" marR="40640" fontAlgn="auto" hangingPunct="0">
                  <a:spcBef>
                    <a:spcPts val="0"/>
                  </a:spcBef>
                  <a:spcAft>
                    <a:spcPts val="0"/>
                  </a:spcAft>
                  <a:defRPr sz="1600">
                    <a:uFill>
                      <a:solidFill>
                        <a:srgbClr val="000000"/>
                      </a:solidFill>
                    </a:uFill>
                    <a:latin typeface="Arial"/>
                    <a:ea typeface="Arial"/>
                    <a:cs typeface="Arial"/>
                    <a:sym typeface="Arial"/>
                  </a:defRPr>
                </a:pPr>
                <a:endParaRPr sz="1600" kern="0">
                  <a:solidFill>
                    <a:srgbClr val="000000"/>
                  </a:solidFill>
                  <a:uFill>
                    <a:solidFill>
                      <a:srgbClr val="000000"/>
                    </a:solidFill>
                  </a:uFill>
                  <a:latin typeface="Candara"/>
                  <a:ea typeface="Candara"/>
                  <a:cs typeface="Candara"/>
                  <a:sym typeface="Candara"/>
                </a:endParaRPr>
              </a:p>
              <a:p>
                <a:pPr marL="40640" marR="40640" fontAlgn="auto" hangingPunct="0">
                  <a:spcBef>
                    <a:spcPts val="0"/>
                  </a:spcBef>
                  <a:spcAft>
                    <a:spcPts val="0"/>
                  </a:spcAft>
                  <a:defRPr sz="1600">
                    <a:uFill>
                      <a:solidFill>
                        <a:srgbClr val="000000"/>
                      </a:solidFill>
                    </a:uFill>
                    <a:latin typeface="Arial"/>
                    <a:ea typeface="Arial"/>
                    <a:cs typeface="Arial"/>
                    <a:sym typeface="Arial"/>
                  </a:defRPr>
                </a:pPr>
                <a:r>
                  <a:rPr sz="1600" kern="0">
                    <a:solidFill>
                      <a:srgbClr val="000000"/>
                    </a:solidFill>
                    <a:uFill>
                      <a:solidFill>
                        <a:srgbClr val="000000"/>
                      </a:solidFill>
                    </a:uFill>
                    <a:latin typeface="Candara"/>
                    <a:ea typeface="Candara"/>
                    <a:cs typeface="Candara"/>
                    <a:sym typeface="Candara"/>
                  </a:rPr>
                  <a:t>Collisions characterised by event signature:</a:t>
                </a:r>
              </a:p>
              <a:p>
                <a:pPr marL="40640" marR="40640" lvl="1" indent="342900" fontAlgn="auto" hangingPunct="0">
                  <a:spcBef>
                    <a:spcPts val="0"/>
                  </a:spcBef>
                  <a:spcAft>
                    <a:spcPts val="0"/>
                  </a:spcAft>
                  <a:defRPr sz="1600">
                    <a:uFill>
                      <a:solidFill>
                        <a:srgbClr val="000000"/>
                      </a:solidFill>
                    </a:uFill>
                    <a:latin typeface="Arial"/>
                    <a:ea typeface="Arial"/>
                    <a:cs typeface="Arial"/>
                    <a:sym typeface="Arial"/>
                  </a:defRPr>
                </a:pPr>
                <a:r>
                  <a:rPr sz="1600" kern="0">
                    <a:solidFill>
                      <a:srgbClr val="000000"/>
                    </a:solidFill>
                    <a:uFill>
                      <a:solidFill>
                        <a:srgbClr val="000000"/>
                      </a:solidFill>
                    </a:uFill>
                    <a:latin typeface="Candara"/>
                    <a:ea typeface="Candara"/>
                    <a:cs typeface="Candara"/>
                    <a:sym typeface="Candara"/>
                  </a:rPr>
                  <a:t>- </a:t>
                </a:r>
                <a:r>
                  <a:rPr sz="1200" kern="0">
                    <a:solidFill>
                      <a:srgbClr val="000000"/>
                    </a:solidFill>
                    <a:uFill>
                      <a:solidFill>
                        <a:srgbClr val="000000"/>
                      </a:solidFill>
                    </a:uFill>
                    <a:latin typeface="Candara"/>
                    <a:ea typeface="Candara"/>
                    <a:cs typeface="Candara"/>
                    <a:sym typeface="Candara"/>
                  </a:rPr>
                  <a:t>electronen</a:t>
                </a:r>
              </a:p>
              <a:p>
                <a:pPr marL="40640" marR="40640" lvl="1" indent="342900" fontAlgn="auto" hangingPunct="0">
                  <a:spcBef>
                    <a:spcPts val="0"/>
                  </a:spcBef>
                  <a:spcAft>
                    <a:spcPts val="0"/>
                  </a:spcAft>
                  <a:defRPr sz="1600">
                    <a:uFill>
                      <a:solidFill>
                        <a:srgbClr val="000000"/>
                      </a:solidFill>
                    </a:uFill>
                    <a:latin typeface="Arial"/>
                    <a:ea typeface="Arial"/>
                    <a:cs typeface="Arial"/>
                    <a:sym typeface="Arial"/>
                  </a:defRPr>
                </a:pPr>
                <a:r>
                  <a:rPr sz="1200" kern="0">
                    <a:solidFill>
                      <a:srgbClr val="000000"/>
                    </a:solidFill>
                    <a:uFill>
                      <a:solidFill>
                        <a:srgbClr val="000000"/>
                      </a:solidFill>
                    </a:uFill>
                    <a:latin typeface="Candara"/>
                    <a:ea typeface="Candara"/>
                    <a:cs typeface="Candara"/>
                    <a:sym typeface="Candara"/>
                  </a:rPr>
                  <a:t>- muonen</a:t>
                </a:r>
              </a:p>
              <a:p>
                <a:pPr marL="40640" marR="40640" lvl="1" indent="342900" fontAlgn="auto" hangingPunct="0">
                  <a:spcBef>
                    <a:spcPts val="0"/>
                  </a:spcBef>
                  <a:spcAft>
                    <a:spcPts val="0"/>
                  </a:spcAft>
                  <a:defRPr sz="1600">
                    <a:uFill>
                      <a:solidFill>
                        <a:srgbClr val="000000"/>
                      </a:solidFill>
                    </a:uFill>
                    <a:latin typeface="Arial"/>
                    <a:ea typeface="Arial"/>
                    <a:cs typeface="Arial"/>
                    <a:sym typeface="Arial"/>
                  </a:defRPr>
                </a:pPr>
                <a:r>
                  <a:rPr sz="1200" kern="0">
                    <a:solidFill>
                      <a:srgbClr val="000000"/>
                    </a:solidFill>
                    <a:uFill>
                      <a:solidFill>
                        <a:srgbClr val="000000"/>
                      </a:solidFill>
                    </a:uFill>
                    <a:latin typeface="Candara"/>
                    <a:ea typeface="Candara"/>
                    <a:cs typeface="Candara"/>
                    <a:sym typeface="Candara"/>
                  </a:rPr>
                  <a:t>- jets</a:t>
                </a:r>
                <a:endParaRPr sz="1600" kern="0">
                  <a:solidFill>
                    <a:srgbClr val="000000"/>
                  </a:solidFill>
                  <a:uFill>
                    <a:solidFill>
                      <a:srgbClr val="000000"/>
                    </a:solidFill>
                  </a:uFill>
                  <a:latin typeface="Candara"/>
                  <a:ea typeface="Candara"/>
                  <a:cs typeface="Candara"/>
                  <a:sym typeface="Candara"/>
                </a:endParaRPr>
              </a:p>
              <a:p>
                <a:pPr marL="40640" marR="40640" lvl="1" indent="342900" fontAlgn="auto" hangingPunct="0">
                  <a:spcBef>
                    <a:spcPts val="0"/>
                  </a:spcBef>
                  <a:spcAft>
                    <a:spcPts val="0"/>
                  </a:spcAft>
                  <a:defRPr sz="1600">
                    <a:uFill>
                      <a:solidFill>
                        <a:srgbClr val="000000"/>
                      </a:solidFill>
                    </a:uFill>
                    <a:latin typeface="Arial"/>
                    <a:ea typeface="Arial"/>
                    <a:cs typeface="Arial"/>
                    <a:sym typeface="Arial"/>
                  </a:defRPr>
                </a:pPr>
                <a:r>
                  <a:rPr sz="1600" kern="0">
                    <a:solidFill>
                      <a:srgbClr val="000000"/>
                    </a:solidFill>
                    <a:uFill>
                      <a:solidFill>
                        <a:srgbClr val="000000"/>
                      </a:solidFill>
                    </a:uFill>
                    <a:latin typeface="Candara"/>
                    <a:ea typeface="Candara"/>
                    <a:cs typeface="Candara"/>
                    <a:sym typeface="Candara"/>
                  </a:rPr>
                  <a:t>-...</a:t>
                </a:r>
              </a:p>
            </p:txBody>
          </p:sp>
          <p:pic>
            <p:nvPicPr>
              <p:cNvPr id="338" name="Picture 337"/>
              <p:cNvPicPr>
                <a:picLocks/>
              </p:cNvPicPr>
              <p:nvPr/>
            </p:nvPicPr>
            <p:blipFill>
              <a:blip r:embed="rId16">
                <a:extLst/>
              </a:blip>
              <a:stretch>
                <a:fillRect/>
              </a:stretch>
            </p:blipFill>
            <p:spPr>
              <a:xfrm>
                <a:off x="0" y="0"/>
                <a:ext cx="2552700" cy="2438400"/>
              </a:xfrm>
              <a:prstGeom prst="rect">
                <a:avLst/>
              </a:prstGeom>
              <a:effectLst/>
            </p:spPr>
          </p:pic>
        </p:grpSp>
        <p:pic>
          <p:nvPicPr>
            <p:cNvPr id="341" name="gcc.png"/>
            <p:cNvPicPr>
              <a:picLocks noChangeAspect="1"/>
            </p:cNvPicPr>
            <p:nvPr/>
          </p:nvPicPr>
          <p:blipFill>
            <a:blip r:embed="rId17">
              <a:extLst/>
            </a:blip>
            <a:stretch>
              <a:fillRect/>
            </a:stretch>
          </p:blipFill>
          <p:spPr>
            <a:xfrm>
              <a:off x="0" y="727728"/>
              <a:ext cx="2699550" cy="1799701"/>
            </a:xfrm>
            <a:prstGeom prst="rect">
              <a:avLst/>
            </a:prstGeom>
            <a:ln w="9525" cap="flat">
              <a:noFill/>
              <a:round/>
            </a:ln>
            <a:effectLst/>
          </p:spPr>
        </p:pic>
      </p:grpSp>
      <p:sp>
        <p:nvSpPr>
          <p:cNvPr id="343" name="Shape 343"/>
          <p:cNvSpPr/>
          <p:nvPr/>
        </p:nvSpPr>
        <p:spPr>
          <a:xfrm>
            <a:off x="3175422" y="3510279"/>
            <a:ext cx="1876994" cy="447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300">
                <a:solidFill>
                  <a:schemeClr val="accent2">
                    <a:satOff val="-4966"/>
                    <a:lumOff val="-10549"/>
                  </a:schemeClr>
                </a:solidFill>
              </a:defRPr>
            </a:lvl1pPr>
          </a:lstStyle>
          <a:p>
            <a:pPr defTabSz="457200" fontAlgn="auto" hangingPunct="0">
              <a:spcBef>
                <a:spcPts val="0"/>
              </a:spcBef>
              <a:spcAft>
                <a:spcPts val="0"/>
              </a:spcAft>
            </a:pPr>
            <a:r>
              <a:rPr kern="0">
                <a:solidFill>
                  <a:srgbClr val="C0504D">
                    <a:satOff val="-4966"/>
                    <a:lumOff val="-10549"/>
                  </a:srgbClr>
                </a:solidFill>
                <a:latin typeface="Calibri"/>
                <a:sym typeface="Calibri"/>
              </a:rPr>
              <a:t>and processing</a:t>
            </a:r>
          </a:p>
        </p:txBody>
      </p:sp>
    </p:spTree>
    <p:extLst>
      <p:ext uri="{BB962C8B-B14F-4D97-AF65-F5344CB8AC3E}">
        <p14:creationId xmlns:p14="http://schemas.microsoft.com/office/powerpoint/2010/main" val="65141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314"/>
                                        </p:tgtEl>
                                        <p:attrNameLst>
                                          <p:attrName>style.visibility</p:attrName>
                                        </p:attrNameLst>
                                      </p:cBhvr>
                                      <p:to>
                                        <p:strVal val="visible"/>
                                      </p:to>
                                    </p:set>
                                    <p:anim calcmode="lin" valueType="num">
                                      <p:cBhvr>
                                        <p:cTn id="7" dur="500" fill="hold"/>
                                        <p:tgtEl>
                                          <p:spTgt spid="314"/>
                                        </p:tgtEl>
                                        <p:attrNameLst>
                                          <p:attrName>ppt_x</p:attrName>
                                        </p:attrNameLst>
                                      </p:cBhvr>
                                      <p:tavLst>
                                        <p:tav tm="0">
                                          <p:val>
                                            <p:strVal val="#ppt_x"/>
                                          </p:val>
                                        </p:tav>
                                        <p:tav tm="100000">
                                          <p:val>
                                            <p:strVal val="#ppt_x"/>
                                          </p:val>
                                        </p:tav>
                                      </p:tavLst>
                                    </p:anim>
                                    <p:anim calcmode="lin" valueType="num">
                                      <p:cBhvr>
                                        <p:cTn id="8" dur="500" fill="hold"/>
                                        <p:tgtEl>
                                          <p:spTgt spid="3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334"/>
                                        </p:tgtEl>
                                        <p:attrNameLst>
                                          <p:attrName>style.visibility</p:attrName>
                                        </p:attrNameLst>
                                      </p:cBhvr>
                                      <p:to>
                                        <p:strVal val="visible"/>
                                      </p:to>
                                    </p:set>
                                    <p:anim calcmode="lin" valueType="num">
                                      <p:cBhvr>
                                        <p:cTn id="13" dur="500" fill="hold"/>
                                        <p:tgtEl>
                                          <p:spTgt spid="334"/>
                                        </p:tgtEl>
                                        <p:attrNameLst>
                                          <p:attrName>ppt_x</p:attrName>
                                        </p:attrNameLst>
                                      </p:cBhvr>
                                      <p:tavLst>
                                        <p:tav tm="0">
                                          <p:val>
                                            <p:strVal val="#ppt_x"/>
                                          </p:val>
                                        </p:tav>
                                        <p:tav tm="100000">
                                          <p:val>
                                            <p:strVal val="#ppt_x"/>
                                          </p:val>
                                        </p:tav>
                                      </p:tavLst>
                                    </p:anim>
                                    <p:anim calcmode="lin" valueType="num">
                                      <p:cBhvr>
                                        <p:cTn id="14" dur="500" fill="hold"/>
                                        <p:tgtEl>
                                          <p:spTgt spid="3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342"/>
                                        </p:tgtEl>
                                        <p:attrNameLst>
                                          <p:attrName>style.visibility</p:attrName>
                                        </p:attrNameLst>
                                      </p:cBhvr>
                                      <p:to>
                                        <p:strVal val="visible"/>
                                      </p:to>
                                    </p:set>
                                    <p:anim calcmode="lin" valueType="num">
                                      <p:cBhvr>
                                        <p:cTn id="19" dur="500" fill="hold"/>
                                        <p:tgtEl>
                                          <p:spTgt spid="342"/>
                                        </p:tgtEl>
                                        <p:attrNameLst>
                                          <p:attrName>ppt_x</p:attrName>
                                        </p:attrNameLst>
                                      </p:cBhvr>
                                      <p:tavLst>
                                        <p:tav tm="0">
                                          <p:val>
                                            <p:strVal val="0-#ppt_w/2"/>
                                          </p:val>
                                        </p:tav>
                                        <p:tav tm="100000">
                                          <p:val>
                                            <p:strVal val="#ppt_x"/>
                                          </p:val>
                                        </p:tav>
                                      </p:tavLst>
                                    </p:anim>
                                    <p:anim calcmode="lin" valueType="num">
                                      <p:cBhvr>
                                        <p:cTn id="20" dur="500" fill="hold"/>
                                        <p:tgtEl>
                                          <p:spTgt spid="34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iterate>
                                    <p:tmAbs val="0"/>
                                  </p:iterate>
                                  <p:childTnLst>
                                    <p:set>
                                      <p:cBhvr>
                                        <p:cTn id="23" fill="hold"/>
                                        <p:tgtEl>
                                          <p:spTgt spid="34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iterate>
                                    <p:tmAbs val="0"/>
                                  </p:iterate>
                                  <p:childTnLst>
                                    <p:set>
                                      <p:cBhvr>
                                        <p:cTn id="27" fill="hold"/>
                                        <p:tgtEl>
                                          <p:spTgt spid="326"/>
                                        </p:tgtEl>
                                        <p:attrNameLst>
                                          <p:attrName>style.visibility</p:attrName>
                                        </p:attrNameLst>
                                      </p:cBhvr>
                                      <p:to>
                                        <p:strVal val="visible"/>
                                      </p:to>
                                    </p:set>
                                    <p:anim calcmode="lin" valueType="num">
                                      <p:cBhvr>
                                        <p:cTn id="28" dur="500" fill="hold"/>
                                        <p:tgtEl>
                                          <p:spTgt spid="326"/>
                                        </p:tgtEl>
                                        <p:attrNameLst>
                                          <p:attrName>ppt_x</p:attrName>
                                        </p:attrNameLst>
                                      </p:cBhvr>
                                      <p:tavLst>
                                        <p:tav tm="0">
                                          <p:val>
                                            <p:strVal val="0-#ppt_w/2"/>
                                          </p:val>
                                        </p:tav>
                                        <p:tav tm="100000">
                                          <p:val>
                                            <p:strVal val="#ppt_x"/>
                                          </p:val>
                                        </p:tav>
                                      </p:tavLst>
                                    </p:anim>
                                    <p:anim calcmode="lin" valueType="num">
                                      <p:cBhvr>
                                        <p:cTn id="29" dur="500" fill="hold"/>
                                        <p:tgtEl>
                                          <p:spTgt spid="3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animBg="1" advAuto="0"/>
      <p:bldP spid="326" grpId="0" animBg="1" advAuto="0"/>
      <p:bldP spid="334" grpId="0" animBg="1" advAuto="0"/>
      <p:bldP spid="342" grpId="0" animBg="1" advAuto="0"/>
      <p:bldP spid="343"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4212" y="0"/>
            <a:ext cx="9139788" cy="6858000"/>
          </a:xfrm>
          <a:prstGeom prst="rect">
            <a:avLst/>
          </a:prstGeom>
          <a:noFill/>
          <a:ln w="9525">
            <a:noFill/>
            <a:miter lim="800000"/>
            <a:headEnd/>
            <a:tailEnd/>
          </a:ln>
        </p:spPr>
      </p:pic>
      <p:cxnSp>
        <p:nvCxnSpPr>
          <p:cNvPr id="7" name="Straight Arrow Connector 6"/>
          <p:cNvCxnSpPr/>
          <p:nvPr/>
        </p:nvCxnSpPr>
        <p:spPr>
          <a:xfrm flipH="1" flipV="1">
            <a:off x="4932040" y="3796784"/>
            <a:ext cx="1008112" cy="136040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400092" y="3236979"/>
            <a:ext cx="2484276" cy="4069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15916" y="2080267"/>
            <a:ext cx="612068" cy="86868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627784" y="3643879"/>
            <a:ext cx="1188132" cy="141730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89530" y="2852936"/>
            <a:ext cx="1750416" cy="707886"/>
          </a:xfrm>
          <a:prstGeom prst="rect">
            <a:avLst/>
          </a:prstGeom>
          <a:noFill/>
        </p:spPr>
        <p:txBody>
          <a:bodyPr wrap="none" rtlCol="0">
            <a:spAutoFit/>
          </a:bodyPr>
          <a:lstStyle/>
          <a:p>
            <a:pPr algn="ctr"/>
            <a:r>
              <a:rPr lang="en-US" sz="2000" b="1" dirty="0" smtClean="0">
                <a:solidFill>
                  <a:schemeClr val="bg1"/>
                </a:solidFill>
                <a:latin typeface="+mj-lt"/>
              </a:rPr>
              <a:t>50 </a:t>
            </a:r>
            <a:r>
              <a:rPr lang="en-US" sz="2000" b="1" dirty="0" err="1" smtClean="0">
                <a:solidFill>
                  <a:schemeClr val="bg1"/>
                </a:solidFill>
                <a:latin typeface="+mj-lt"/>
              </a:rPr>
              <a:t>PiB</a:t>
            </a:r>
            <a:r>
              <a:rPr lang="en-US" sz="2000" b="1" dirty="0" smtClean="0">
                <a:solidFill>
                  <a:schemeClr val="bg1"/>
                </a:solidFill>
                <a:latin typeface="+mj-lt"/>
              </a:rPr>
              <a:t>/year</a:t>
            </a:r>
          </a:p>
          <a:p>
            <a:pPr algn="ctr"/>
            <a:r>
              <a:rPr lang="en-US" sz="2000" b="1" dirty="0" smtClean="0">
                <a:solidFill>
                  <a:schemeClr val="bg1"/>
                </a:solidFill>
                <a:latin typeface="+mj-lt"/>
              </a:rPr>
              <a:t>primary data</a:t>
            </a:r>
          </a:p>
        </p:txBody>
      </p:sp>
    </p:spTree>
    <p:extLst>
      <p:ext uri="{BB962C8B-B14F-4D97-AF65-F5344CB8AC3E}">
        <p14:creationId xmlns:p14="http://schemas.microsoft.com/office/powerpoint/2010/main" val="411131828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8" name="Picture 4" descr="http://archive.isgtw.org/images/2010/WLCG.jpg"/>
          <p:cNvPicPr>
            <a:picLocks noChangeAspect="1" noChangeArrowheads="1"/>
          </p:cNvPicPr>
          <p:nvPr/>
        </p:nvPicPr>
        <p:blipFill rotWithShape="1">
          <a:blip r:embed="rId2">
            <a:extLst>
              <a:ext uri="{28A0092B-C50C-407E-A947-70E740481C1C}">
                <a14:useLocalDpi xmlns:a14="http://schemas.microsoft.com/office/drawing/2010/main" val="0"/>
              </a:ext>
            </a:extLst>
          </a:blip>
          <a:srcRect l="8856" r="6990"/>
          <a:stretch/>
        </p:blipFill>
        <p:spPr bwMode="auto">
          <a:xfrm>
            <a:off x="-10856" y="183953"/>
            <a:ext cx="9154855" cy="66740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8015" y="620688"/>
            <a:ext cx="8199681" cy="369332"/>
          </a:xfrm>
          <a:prstGeom prst="rect">
            <a:avLst/>
          </a:prstGeom>
          <a:solidFill>
            <a:schemeClr val="tx1">
              <a:lumMod val="85000"/>
              <a:lumOff val="15000"/>
            </a:schemeClr>
          </a:solidFill>
        </p:spPr>
        <p:txBody>
          <a:bodyPr wrap="none" rtlCol="0">
            <a:spAutoFit/>
          </a:bodyPr>
          <a:lstStyle/>
          <a:p>
            <a:r>
              <a:rPr lang="en-US" b="1" dirty="0" err="1" smtClean="0">
                <a:solidFill>
                  <a:prstClr val="white">
                    <a:lumMod val="95000"/>
                  </a:prstClr>
                </a:solidFill>
                <a:latin typeface="Gill Sans MT"/>
                <a:cs typeface="Arial" pitchFamily="34" charset="0"/>
              </a:rPr>
              <a:t>Organisations</a:t>
            </a:r>
            <a:r>
              <a:rPr lang="en-US" b="1" dirty="0" smtClean="0">
                <a:solidFill>
                  <a:prstClr val="white">
                    <a:lumMod val="95000"/>
                  </a:prstClr>
                </a:solidFill>
                <a:latin typeface="Gill Sans MT"/>
                <a:cs typeface="Arial" pitchFamily="34" charset="0"/>
              </a:rPr>
              <a:t> participating in the global collaboration of e-Infrastructures</a:t>
            </a:r>
          </a:p>
        </p:txBody>
      </p:sp>
      <p:sp>
        <p:nvSpPr>
          <p:cNvPr id="5" name="TextBox 4"/>
          <p:cNvSpPr txBox="1"/>
          <p:nvPr/>
        </p:nvSpPr>
        <p:spPr>
          <a:xfrm>
            <a:off x="2483768" y="2492896"/>
            <a:ext cx="6156942" cy="2031325"/>
          </a:xfrm>
          <a:prstGeom prst="rect">
            <a:avLst/>
          </a:prstGeom>
          <a:solidFill>
            <a:srgbClr val="000000">
              <a:alpha val="50196"/>
            </a:srgbClr>
          </a:solidFill>
        </p:spPr>
        <p:txBody>
          <a:bodyPr wrap="none" rtlCol="0">
            <a:spAutoFit/>
          </a:bodyPr>
          <a:lstStyle/>
          <a:p>
            <a:r>
              <a:rPr lang="en-US" b="1" i="1" u="sng" dirty="0" smtClean="0">
                <a:solidFill>
                  <a:prstClr val="white">
                    <a:lumMod val="75000"/>
                  </a:prstClr>
                </a:solidFill>
                <a:latin typeface="Gill Sans MT"/>
                <a:cs typeface="Arial" pitchFamily="34" charset="0"/>
              </a:rPr>
              <a:t>Even just for wLCG, supporting the CERN LHC </a:t>
            </a:r>
            <a:r>
              <a:rPr lang="en-US" b="1" i="1" u="sng" dirty="0" err="1" smtClean="0">
                <a:solidFill>
                  <a:prstClr val="white">
                    <a:lumMod val="75000"/>
                  </a:prstClr>
                </a:solidFill>
                <a:latin typeface="Gill Sans MT"/>
                <a:cs typeface="Arial" pitchFamily="34" charset="0"/>
              </a:rPr>
              <a:t>programme</a:t>
            </a:r>
            <a:endParaRPr lang="en-US" b="1" i="1" u="sng" dirty="0" smtClean="0">
              <a:solidFill>
                <a:prstClr val="white">
                  <a:lumMod val="75000"/>
                </a:prstClr>
              </a:solidFill>
              <a:latin typeface="Gill Sans MT"/>
              <a:cs typeface="Arial" pitchFamily="34" charset="0"/>
            </a:endParaRPr>
          </a:p>
          <a:p>
            <a:r>
              <a:rPr lang="en-US" b="1" dirty="0" smtClean="0">
                <a:solidFill>
                  <a:prstClr val="white">
                    <a:lumMod val="95000"/>
                  </a:prstClr>
                </a:solidFill>
                <a:latin typeface="Gill Sans MT"/>
                <a:cs typeface="Arial" pitchFamily="34" charset="0"/>
              </a:rPr>
              <a:t>More than 200 independent institutes with end-users</a:t>
            </a:r>
          </a:p>
          <a:p>
            <a:r>
              <a:rPr lang="en-US" b="1" dirty="0" smtClean="0">
                <a:solidFill>
                  <a:prstClr val="white">
                    <a:lumMod val="95000"/>
                  </a:prstClr>
                </a:solidFill>
                <a:latin typeface="Gill Sans MT"/>
                <a:cs typeface="Arial" pitchFamily="34" charset="0"/>
              </a:rPr>
              <a:t>More than 50 countries &amp; regions</a:t>
            </a:r>
          </a:p>
          <a:p>
            <a:r>
              <a:rPr lang="en-US" b="1" dirty="0" smtClean="0">
                <a:solidFill>
                  <a:prstClr val="white">
                    <a:lumMod val="95000"/>
                  </a:prstClr>
                </a:solidFill>
                <a:latin typeface="Gill Sans MT"/>
                <a:cs typeface="Arial" pitchFamily="34" charset="0"/>
              </a:rPr>
              <a:t>More than 300 service </a:t>
            </a:r>
            <a:r>
              <a:rPr lang="en-US" b="1" dirty="0" err="1" smtClean="0">
                <a:solidFill>
                  <a:prstClr val="white">
                    <a:lumMod val="95000"/>
                  </a:prstClr>
                </a:solidFill>
                <a:latin typeface="Gill Sans MT"/>
                <a:cs typeface="Arial" pitchFamily="34" charset="0"/>
              </a:rPr>
              <a:t>centres</a:t>
            </a:r>
            <a:r>
              <a:rPr lang="en-US" b="1" dirty="0">
                <a:solidFill>
                  <a:prstClr val="white">
                    <a:lumMod val="95000"/>
                  </a:prstClr>
                </a:solidFill>
                <a:latin typeface="Gill Sans MT"/>
                <a:cs typeface="Arial" pitchFamily="34" charset="0"/>
              </a:rPr>
              <a:t/>
            </a:r>
            <a:br>
              <a:rPr lang="en-US" b="1" dirty="0">
                <a:solidFill>
                  <a:prstClr val="white">
                    <a:lumMod val="95000"/>
                  </a:prstClr>
                </a:solidFill>
                <a:latin typeface="Gill Sans MT"/>
                <a:cs typeface="Arial" pitchFamily="34" charset="0"/>
              </a:rPr>
            </a:br>
            <a:r>
              <a:rPr lang="en-US" b="1" dirty="0">
                <a:solidFill>
                  <a:prstClr val="white">
                    <a:lumMod val="95000"/>
                  </a:prstClr>
                </a:solidFill>
                <a:latin typeface="Gill Sans MT"/>
                <a:cs typeface="Arial" pitchFamily="34" charset="0"/>
              </a:rPr>
              <a:t>One independent ‘policy-bridge’ </a:t>
            </a:r>
            <a:r>
              <a:rPr lang="en-US" b="1" dirty="0" smtClean="0">
                <a:solidFill>
                  <a:prstClr val="white">
                    <a:lumMod val="95000"/>
                  </a:prstClr>
                </a:solidFill>
                <a:latin typeface="Gill Sans MT"/>
                <a:cs typeface="Arial" pitchFamily="34" charset="0"/>
              </a:rPr>
              <a:t>identity service</a:t>
            </a:r>
            <a:endParaRPr lang="en-US" b="1" dirty="0">
              <a:solidFill>
                <a:prstClr val="white">
                  <a:lumMod val="95000"/>
                </a:prstClr>
              </a:solidFill>
              <a:latin typeface="Gill Sans MT"/>
              <a:cs typeface="Arial" pitchFamily="34" charset="0"/>
            </a:endParaRPr>
          </a:p>
          <a:p>
            <a:r>
              <a:rPr lang="en-US" b="1" dirty="0" smtClean="0">
                <a:solidFill>
                  <a:prstClr val="white">
                    <a:lumMod val="95000"/>
                  </a:prstClr>
                </a:solidFill>
                <a:latin typeface="Gill Sans MT"/>
                <a:cs typeface="Arial" pitchFamily="34" charset="0"/>
              </a:rPr>
              <a:t>Handful regional ‘service coordination </a:t>
            </a:r>
            <a:r>
              <a:rPr lang="en-US" b="1" dirty="0" err="1" smtClean="0">
                <a:solidFill>
                  <a:prstClr val="white">
                    <a:lumMod val="95000"/>
                  </a:prstClr>
                </a:solidFill>
                <a:latin typeface="Gill Sans MT"/>
                <a:cs typeface="Arial" pitchFamily="34" charset="0"/>
              </a:rPr>
              <a:t>organisations’</a:t>
            </a:r>
            <a:endParaRPr lang="en-US" b="1" dirty="0">
              <a:solidFill>
                <a:prstClr val="white">
                  <a:lumMod val="95000"/>
                </a:prstClr>
              </a:solidFill>
              <a:latin typeface="Gill Sans MT"/>
              <a:cs typeface="Arial" pitchFamily="34" charset="0"/>
            </a:endParaRPr>
          </a:p>
          <a:p>
            <a:r>
              <a:rPr lang="en-US" b="1" dirty="0">
                <a:solidFill>
                  <a:prstClr val="white">
                    <a:lumMod val="95000"/>
                  </a:prstClr>
                </a:solidFill>
                <a:latin typeface="Gill Sans MT"/>
                <a:cs typeface="Arial" pitchFamily="34" charset="0"/>
              </a:rPr>
              <a:t>5</a:t>
            </a:r>
            <a:r>
              <a:rPr lang="en-US" b="1" dirty="0" smtClean="0">
                <a:solidFill>
                  <a:prstClr val="white">
                    <a:lumMod val="95000"/>
                  </a:prstClr>
                </a:solidFill>
                <a:latin typeface="Gill Sans MT"/>
                <a:cs typeface="Arial" pitchFamily="34" charset="0"/>
              </a:rPr>
              <a:t>00 000 CPU cores, </a:t>
            </a:r>
            <a:r>
              <a:rPr lang="en-US" b="1" dirty="0">
                <a:solidFill>
                  <a:prstClr val="white">
                    <a:lumMod val="95000"/>
                  </a:prstClr>
                </a:solidFill>
                <a:latin typeface="Gill Sans MT"/>
                <a:cs typeface="Arial" pitchFamily="34" charset="0"/>
              </a:rPr>
              <a:t>2</a:t>
            </a:r>
            <a:r>
              <a:rPr lang="en-US" b="1" dirty="0" smtClean="0">
                <a:solidFill>
                  <a:prstClr val="white">
                    <a:lumMod val="95000"/>
                  </a:prstClr>
                </a:solidFill>
                <a:latin typeface="Gill Sans MT"/>
                <a:cs typeface="Arial" pitchFamily="34" charset="0"/>
              </a:rPr>
              <a:t>00+PByte </a:t>
            </a:r>
            <a:r>
              <a:rPr lang="en-US" b="1" dirty="0" smtClean="0">
                <a:solidFill>
                  <a:prstClr val="white">
                    <a:lumMod val="95000"/>
                  </a:prstClr>
                </a:solidFill>
                <a:latin typeface="Gill Sans MT"/>
                <a:cs typeface="Arial" pitchFamily="34" charset="0"/>
              </a:rPr>
              <a:t>storage</a:t>
            </a:r>
            <a:endParaRPr lang="en-US" b="1" dirty="0" smtClean="0">
              <a:solidFill>
                <a:prstClr val="white">
                  <a:lumMod val="95000"/>
                </a:prstClr>
              </a:solidFill>
              <a:latin typeface="Gill Sans MT"/>
              <a:cs typeface="Arial" pitchFamily="34" charset="0"/>
            </a:endParaRPr>
          </a:p>
        </p:txBody>
      </p:sp>
      <p:pic>
        <p:nvPicPr>
          <p:cNvPr id="8" name="Picture 7" descr="H:\Home\davidg\Template\Logos\wLCG\WLCG-Logo-Comp2L-B-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197" y="3241502"/>
            <a:ext cx="578499" cy="470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https://upload.wikimedia.org/wikipedia/en/a/a0/Open_Science_Grid%28Small_Logo%2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205791"/>
            <a:ext cx="923995" cy="4690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H:\Home\davidg\Template\Logos\EGI-logo-large01-transp.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4869160"/>
            <a:ext cx="666074" cy="504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https://www.xsede.org/image/image_gallery?uuid=c0ae4cfa-fa0e-4546-8b02-3305bf2a99cc&amp;groupId=10157&amp;t=13692584269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251" y="4967354"/>
            <a:ext cx="1214485" cy="4604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http://www.prace-ri.eu/IMG/png/prace-logo-transparent-1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37" y="4204542"/>
            <a:ext cx="798806" cy="5441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Home\davidg\Template\Logos\PRAGMA-logo.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497" y="3356992"/>
            <a:ext cx="923921" cy="7099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177723"/>
            <a:ext cx="3062698" cy="276999"/>
          </a:xfrm>
          <a:prstGeom prst="rect">
            <a:avLst/>
          </a:prstGeom>
          <a:noFill/>
        </p:spPr>
        <p:txBody>
          <a:bodyPr wrap="none" rtlCol="0">
            <a:spAutoFit/>
          </a:bodyPr>
          <a:lstStyle/>
          <a:p>
            <a:r>
              <a:rPr lang="en-US" sz="1200" b="1" i="1" dirty="0" smtClean="0">
                <a:solidFill>
                  <a:prstClr val="white">
                    <a:lumMod val="50000"/>
                  </a:prstClr>
                </a:solidFill>
                <a:latin typeface="Gill Sans MT"/>
                <a:cs typeface="Arial" pitchFamily="34" charset="0"/>
              </a:rPr>
              <a:t>Image source: joint CERN (wLCG) and EGI</a:t>
            </a:r>
            <a:endParaRPr lang="en-US" sz="1200" b="1" i="1" dirty="0">
              <a:solidFill>
                <a:prstClr val="white">
                  <a:lumMod val="50000"/>
                </a:prstClr>
              </a:solidFill>
              <a:latin typeface="Gill Sans MT"/>
              <a:cs typeface="Arial" pitchFamily="34" charset="0"/>
            </a:endParaRPr>
          </a:p>
        </p:txBody>
      </p:sp>
    </p:spTree>
    <p:extLst>
      <p:ext uri="{BB962C8B-B14F-4D97-AF65-F5344CB8AC3E}">
        <p14:creationId xmlns:p14="http://schemas.microsoft.com/office/powerpoint/2010/main" val="4752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davideangheleddu.weebly.com/uploads/3/8/5/5/38555661/3608375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9225"/>
            <a:ext cx="9144000" cy="5478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45902" y="6515471"/>
            <a:ext cx="2366097" cy="307777"/>
          </a:xfrm>
          <a:prstGeom prst="rect">
            <a:avLst/>
          </a:prstGeom>
          <a:noFill/>
        </p:spPr>
        <p:txBody>
          <a:bodyPr wrap="none" rtlCol="0">
            <a:spAutoFit/>
          </a:bodyPr>
          <a:lstStyle/>
          <a:p>
            <a:r>
              <a:rPr lang="en-US" sz="1400" dirty="0" smtClean="0"/>
              <a:t>Image source: CERN, Atlas</a:t>
            </a:r>
            <a:endParaRPr lang="en-US" sz="1400" dirty="0"/>
          </a:p>
        </p:txBody>
      </p:sp>
      <p:sp>
        <p:nvSpPr>
          <p:cNvPr id="5" name="TextBox 4"/>
          <p:cNvSpPr txBox="1"/>
          <p:nvPr/>
        </p:nvSpPr>
        <p:spPr>
          <a:xfrm>
            <a:off x="81673" y="323364"/>
            <a:ext cx="9026831" cy="369332"/>
          </a:xfrm>
          <a:prstGeom prst="rect">
            <a:avLst/>
          </a:prstGeom>
          <a:noFill/>
        </p:spPr>
        <p:txBody>
          <a:bodyPr wrap="none" rtlCol="0">
            <a:spAutoFit/>
          </a:bodyPr>
          <a:lstStyle/>
          <a:p>
            <a:pPr algn="ctr"/>
            <a:r>
              <a:rPr lang="en-US" b="1" dirty="0" smtClean="0">
                <a:solidFill>
                  <a:srgbClr val="800000"/>
                </a:solidFill>
              </a:rPr>
              <a:t>Atlas: ~50 </a:t>
            </a:r>
            <a:r>
              <a:rPr lang="en-US" b="1" dirty="0" err="1" smtClean="0">
                <a:solidFill>
                  <a:srgbClr val="800000"/>
                </a:solidFill>
              </a:rPr>
              <a:t>TByte</a:t>
            </a:r>
            <a:r>
              <a:rPr lang="en-US" b="1" dirty="0" smtClean="0">
                <a:solidFill>
                  <a:srgbClr val="800000"/>
                </a:solidFill>
              </a:rPr>
              <a:t>/day raw data to tape; 1000 </a:t>
            </a:r>
            <a:r>
              <a:rPr lang="en-US" b="1" dirty="0" err="1" smtClean="0">
                <a:solidFill>
                  <a:srgbClr val="800000"/>
                </a:solidFill>
              </a:rPr>
              <a:t>TByte</a:t>
            </a:r>
            <a:r>
              <a:rPr lang="en-US" b="1" dirty="0" smtClean="0">
                <a:solidFill>
                  <a:srgbClr val="800000"/>
                </a:solidFill>
              </a:rPr>
              <a:t>/day processed data transfers  </a:t>
            </a:r>
            <a:endParaRPr lang="en-US" b="1" dirty="0">
              <a:solidFill>
                <a:srgbClr val="800000"/>
              </a:solidFill>
            </a:endParaRPr>
          </a:p>
        </p:txBody>
      </p:sp>
    </p:spTree>
    <p:extLst>
      <p:ext uri="{BB962C8B-B14F-4D97-AF65-F5344CB8AC3E}">
        <p14:creationId xmlns:p14="http://schemas.microsoft.com/office/powerpoint/2010/main" val="37739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p:nvPr/>
        </p:nvSpPr>
        <p:spPr>
          <a:xfrm>
            <a:off x="177800" y="6562725"/>
            <a:ext cx="21463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defTabSz="914400">
              <a:buClr>
                <a:srgbClr val="000000"/>
              </a:buClr>
              <a:buFont typeface="Arial"/>
              <a:defRPr sz="1200">
                <a:uFill>
                  <a:solidFill>
                    <a:srgbClr val="000000"/>
                  </a:solidFill>
                </a:uFill>
                <a:latin typeface="Candara"/>
                <a:ea typeface="Candara"/>
                <a:cs typeface="Candara"/>
                <a:sym typeface="Candara"/>
              </a:defRPr>
            </a:lvl1pPr>
          </a:lstStyle>
          <a:p>
            <a:pPr fontAlgn="auto" hangingPunct="0">
              <a:spcBef>
                <a:spcPts val="0"/>
              </a:spcBef>
              <a:spcAft>
                <a:spcPts val="0"/>
              </a:spcAft>
            </a:pPr>
            <a:r>
              <a:rPr kern="0">
                <a:solidFill>
                  <a:srgbClr val="000000"/>
                </a:solidFill>
              </a:rPr>
              <a:t>8 september 2015</a:t>
            </a:r>
          </a:p>
        </p:txBody>
      </p:sp>
      <p:sp>
        <p:nvSpPr>
          <p:cNvPr id="223" name="Shape 223"/>
          <p:cNvSpPr/>
          <p:nvPr/>
        </p:nvSpPr>
        <p:spPr>
          <a:xfrm>
            <a:off x="2463800" y="6562725"/>
            <a:ext cx="44196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ctr" defTabSz="914400">
              <a:buClr>
                <a:srgbClr val="000000"/>
              </a:buClr>
              <a:buFont typeface="Arial"/>
              <a:defRPr sz="1200">
                <a:uFill>
                  <a:solidFill>
                    <a:srgbClr val="000000"/>
                  </a:solidFill>
                </a:uFill>
                <a:latin typeface="Candara"/>
                <a:ea typeface="Candara"/>
                <a:cs typeface="Candara"/>
                <a:sym typeface="Candara"/>
              </a:defRPr>
            </a:lvl1pPr>
          </a:lstStyle>
          <a:p>
            <a:pPr fontAlgn="auto" hangingPunct="0">
              <a:spcBef>
                <a:spcPts val="0"/>
              </a:spcBef>
              <a:spcAft>
                <a:spcPts val="0"/>
              </a:spcAft>
            </a:pPr>
            <a:r>
              <a:rPr kern="0">
                <a:solidFill>
                  <a:srgbClr val="000000"/>
                </a:solidFill>
              </a:rPr>
              <a:t>Orientatie Nikhef</a:t>
            </a:r>
          </a:p>
        </p:txBody>
      </p:sp>
      <p:sp>
        <p:nvSpPr>
          <p:cNvPr id="226" name="Shape 226"/>
          <p:cNvSpPr>
            <a:spLocks noGrp="1"/>
          </p:cNvSpPr>
          <p:nvPr>
            <p:ph type="title"/>
          </p:nvPr>
        </p:nvSpPr>
        <p:spPr>
          <a:xfrm>
            <a:off x="-3973" y="-48468"/>
            <a:ext cx="9151946" cy="1412483"/>
          </a:xfrm>
          <a:prstGeom prst="rect">
            <a:avLst/>
          </a:prstGeom>
          <a:solidFill>
            <a:srgbClr val="E32400"/>
          </a:solidFill>
        </p:spPr>
        <p:txBody>
          <a:bodyPr/>
          <a:lstStyle/>
          <a:p>
            <a:r>
              <a:rPr dirty="0"/>
              <a:t>                            </a:t>
            </a:r>
            <a:r>
              <a:rPr dirty="0" err="1"/>
              <a:t>Nationaal</a:t>
            </a:r>
            <a:r>
              <a:rPr dirty="0"/>
              <a:t> </a:t>
            </a:r>
            <a:r>
              <a:rPr dirty="0" err="1"/>
              <a:t>instituut</a:t>
            </a:r>
            <a:r>
              <a:rPr dirty="0"/>
              <a:t> </a:t>
            </a:r>
            <a:r>
              <a:rPr dirty="0" err="1"/>
              <a:t>voor</a:t>
            </a:r>
            <a:r>
              <a:rPr dirty="0"/>
              <a:t/>
            </a:r>
            <a:br>
              <a:rPr dirty="0"/>
            </a:br>
            <a:r>
              <a:rPr dirty="0"/>
              <a:t>                                 </a:t>
            </a:r>
            <a:r>
              <a:rPr dirty="0" err="1"/>
              <a:t>subatomaire</a:t>
            </a:r>
            <a:r>
              <a:rPr dirty="0"/>
              <a:t> </a:t>
            </a:r>
            <a:r>
              <a:rPr dirty="0" err="1"/>
              <a:t>fysica</a:t>
            </a:r>
            <a:endParaRPr dirty="0"/>
          </a:p>
        </p:txBody>
      </p:sp>
      <p:pic>
        <p:nvPicPr>
          <p:cNvPr id="227" name="droppedImage.png"/>
          <p:cNvPicPr>
            <a:picLocks noChangeAspect="1"/>
          </p:cNvPicPr>
          <p:nvPr/>
        </p:nvPicPr>
        <p:blipFill>
          <a:blip r:embed="rId3">
            <a:extLst/>
          </a:blip>
          <a:stretch>
            <a:fillRect/>
          </a:stretch>
        </p:blipFill>
        <p:spPr>
          <a:xfrm>
            <a:off x="1800905" y="2382483"/>
            <a:ext cx="6661479" cy="2093034"/>
          </a:xfrm>
          <a:prstGeom prst="rect">
            <a:avLst/>
          </a:prstGeom>
          <a:ln w="12700">
            <a:miter lim="400000"/>
          </a:ln>
        </p:spPr>
      </p:pic>
      <p:grpSp>
        <p:nvGrpSpPr>
          <p:cNvPr id="241" name="Group 241"/>
          <p:cNvGrpSpPr/>
          <p:nvPr/>
        </p:nvGrpSpPr>
        <p:grpSpPr>
          <a:xfrm>
            <a:off x="-150042" y="4632101"/>
            <a:ext cx="9078571" cy="1905096"/>
            <a:chOff x="0" y="0"/>
            <a:chExt cx="9078570" cy="1905095"/>
          </a:xfrm>
        </p:grpSpPr>
        <p:sp>
          <p:nvSpPr>
            <p:cNvPr id="228" name="Shape 228"/>
            <p:cNvSpPr/>
            <p:nvPr/>
          </p:nvSpPr>
          <p:spPr>
            <a:xfrm>
              <a:off x="279400" y="0"/>
              <a:ext cx="2120901" cy="1905001"/>
            </a:xfrm>
            <a:prstGeom prst="rect">
              <a:avLst/>
            </a:prstGeom>
            <a:solidFill>
              <a:srgbClr val="669C35"/>
            </a:solidFill>
            <a:ln w="25400" cap="flat">
              <a:solidFill>
                <a:srgbClr val="000000"/>
              </a:solidFill>
              <a:prstDash val="solid"/>
              <a:miter lim="400000"/>
            </a:ln>
            <a:effectLst/>
          </p:spPr>
          <p:txBody>
            <a:bodyPr wrap="square" lIns="50800" tIns="50800" rIns="50800" bIns="50800" numCol="1" anchor="ctr">
              <a:noAutofit/>
            </a:bodyPr>
            <a:lstStyle/>
            <a:p>
              <a:pPr algn="ctr" defTabSz="406400" fontAlgn="auto" hangingPunct="0">
                <a:spcBef>
                  <a:spcPts val="0"/>
                </a:spcBef>
                <a:spcAft>
                  <a:spcPts val="0"/>
                </a:spcAft>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229" name="user88.lbl.png"/>
            <p:cNvPicPr>
              <a:picLocks noChangeAspect="1"/>
            </p:cNvPicPr>
            <p:nvPr/>
          </p:nvPicPr>
          <p:blipFill>
            <a:blip r:embed="rId4">
              <a:extLst/>
            </a:blip>
            <a:srcRect t="20454" r="536"/>
            <a:stretch>
              <a:fillRect/>
            </a:stretch>
          </p:blipFill>
          <p:spPr>
            <a:xfrm>
              <a:off x="2518419" y="0"/>
              <a:ext cx="3140245" cy="1905095"/>
            </a:xfrm>
            <a:prstGeom prst="rect">
              <a:avLst/>
            </a:prstGeom>
            <a:ln w="25400" cap="flat">
              <a:solidFill>
                <a:srgbClr val="000000"/>
              </a:solidFill>
              <a:prstDash val="solid"/>
              <a:miter lim="400000"/>
            </a:ln>
            <a:effectLst/>
          </p:spPr>
        </p:pic>
        <p:pic>
          <p:nvPicPr>
            <p:cNvPr id="230" name="astro-web-titel_eng.png"/>
            <p:cNvPicPr>
              <a:picLocks noChangeAspect="1"/>
            </p:cNvPicPr>
            <p:nvPr/>
          </p:nvPicPr>
          <p:blipFill>
            <a:blip r:embed="rId5">
              <a:extLst/>
            </a:blip>
            <a:stretch>
              <a:fillRect/>
            </a:stretch>
          </p:blipFill>
          <p:spPr>
            <a:xfrm>
              <a:off x="5763869" y="5442"/>
              <a:ext cx="3314701" cy="1894116"/>
            </a:xfrm>
            <a:prstGeom prst="rect">
              <a:avLst/>
            </a:prstGeom>
            <a:ln w="25400" cap="flat">
              <a:solidFill>
                <a:srgbClr val="000000"/>
              </a:solidFill>
              <a:prstDash val="solid"/>
              <a:miter lim="400000"/>
            </a:ln>
            <a:effectLst/>
          </p:spPr>
        </p:pic>
        <p:sp>
          <p:nvSpPr>
            <p:cNvPr id="231" name="Shape 231"/>
            <p:cNvSpPr/>
            <p:nvPr/>
          </p:nvSpPr>
          <p:spPr>
            <a:xfrm>
              <a:off x="2651270" y="1496286"/>
              <a:ext cx="1762201" cy="406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406400">
                <a:defRPr sz="2000">
                  <a:solidFill>
                    <a:srgbClr val="F5EC00"/>
                  </a:solidFill>
                  <a:latin typeface="Candara"/>
                  <a:ea typeface="Candara"/>
                  <a:cs typeface="Candara"/>
                  <a:sym typeface="Candara"/>
                </a:defRPr>
              </a:lvl1pPr>
            </a:lstStyle>
            <a:p>
              <a:pPr fontAlgn="auto" hangingPunct="0">
                <a:spcBef>
                  <a:spcPts val="0"/>
                </a:spcBef>
                <a:spcAft>
                  <a:spcPts val="0"/>
                </a:spcAft>
              </a:pPr>
              <a:r>
                <a:rPr kern="0"/>
                <a:t>Collider physics</a:t>
              </a:r>
            </a:p>
          </p:txBody>
        </p:sp>
        <p:sp>
          <p:nvSpPr>
            <p:cNvPr id="232" name="Shape 232"/>
            <p:cNvSpPr/>
            <p:nvPr/>
          </p:nvSpPr>
          <p:spPr>
            <a:xfrm>
              <a:off x="5859061" y="1483586"/>
              <a:ext cx="3111452" cy="406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ctr" defTabSz="406400">
                <a:defRPr sz="2000">
                  <a:solidFill>
                    <a:srgbClr val="F5EC00"/>
                  </a:solidFill>
                  <a:latin typeface="Candara"/>
                  <a:ea typeface="Candara"/>
                  <a:cs typeface="Candara"/>
                  <a:sym typeface="Candara"/>
                </a:defRPr>
              </a:lvl1pPr>
            </a:lstStyle>
            <a:p>
              <a:pPr fontAlgn="auto" hangingPunct="0">
                <a:spcBef>
                  <a:spcPts val="0"/>
                </a:spcBef>
                <a:spcAft>
                  <a:spcPts val="0"/>
                </a:spcAft>
              </a:pPr>
              <a:r>
                <a:rPr kern="0" dirty="0" err="1"/>
                <a:t>Astroparticle</a:t>
              </a:r>
              <a:r>
                <a:rPr kern="0" dirty="0"/>
                <a:t> physics              </a:t>
              </a:r>
            </a:p>
          </p:txBody>
        </p:sp>
        <p:grpSp>
          <p:nvGrpSpPr>
            <p:cNvPr id="235" name="Group 235"/>
            <p:cNvGrpSpPr/>
            <p:nvPr/>
          </p:nvGrpSpPr>
          <p:grpSpPr>
            <a:xfrm>
              <a:off x="492032" y="461601"/>
              <a:ext cx="889910" cy="631880"/>
              <a:chOff x="24490" y="76564"/>
              <a:chExt cx="889909" cy="631879"/>
            </a:xfrm>
          </p:grpSpPr>
          <p:pic>
            <p:nvPicPr>
              <p:cNvPr id="233" name="DoublyResonant.pdf"/>
              <p:cNvPicPr>
                <a:picLocks noChangeAspect="1"/>
              </p:cNvPicPr>
              <p:nvPr/>
            </p:nvPicPr>
            <p:blipFill>
              <a:blip r:embed="rId6">
                <a:extLst/>
              </a:blip>
              <a:srcRect r="71734"/>
              <a:stretch>
                <a:fillRect/>
              </a:stretch>
            </p:blipFill>
            <p:spPr>
              <a:xfrm>
                <a:off x="24490" y="76564"/>
                <a:ext cx="889910" cy="593549"/>
              </a:xfrm>
              <a:prstGeom prst="rect">
                <a:avLst/>
              </a:prstGeom>
              <a:ln w="12700" cap="flat">
                <a:noFill/>
                <a:miter lim="400000"/>
              </a:ln>
              <a:effectLst/>
            </p:spPr>
          </p:pic>
          <p:sp>
            <p:nvSpPr>
              <p:cNvPr id="234" name="Shape 234"/>
              <p:cNvSpPr/>
              <p:nvPr/>
            </p:nvSpPr>
            <p:spPr>
              <a:xfrm flipH="1">
                <a:off x="492433" y="361764"/>
                <a:ext cx="1" cy="346681"/>
              </a:xfrm>
              <a:prstGeom prst="line">
                <a:avLst/>
              </a:prstGeom>
              <a:noFill/>
              <a:ln w="25400" cap="flat">
                <a:solidFill>
                  <a:srgbClr val="FF40FF"/>
                </a:solidFill>
                <a:custDash>
                  <a:ds d="300000" sp="300000"/>
                </a:custDash>
                <a:miter lim="400000"/>
              </a:ln>
              <a:effectLst/>
            </p:spPr>
            <p:txBody>
              <a:bodyPr wrap="square" lIns="50800" tIns="50800" rIns="50800" bIns="50800" numCol="1" anchor="ctr">
                <a:noAutofit/>
              </a:bodyPr>
              <a:lstStyle/>
              <a:p>
                <a:pPr defTabSz="457200" fontAlgn="auto" hangingPunct="0">
                  <a:spcBef>
                    <a:spcPts val="0"/>
                  </a:spcBef>
                  <a:spcAft>
                    <a:spcPts val="0"/>
                  </a:spcAft>
                  <a:defRPr sz="1200">
                    <a:latin typeface="+mn-lt"/>
                    <a:ea typeface="+mn-ea"/>
                    <a:cs typeface="+mn-cs"/>
                    <a:sym typeface="Helvetica"/>
                  </a:defRPr>
                </a:pPr>
                <a:endParaRPr sz="1200" kern="0">
                  <a:solidFill>
                    <a:srgbClr val="000000"/>
                  </a:solidFill>
                  <a:latin typeface="Helvetica"/>
                  <a:cs typeface="Helvetica"/>
                  <a:sym typeface="Helvetica"/>
                </a:endParaRPr>
              </a:p>
            </p:txBody>
          </p:sp>
        </p:grpSp>
        <p:sp>
          <p:nvSpPr>
            <p:cNvPr id="236" name="Shape 236"/>
            <p:cNvSpPr/>
            <p:nvPr/>
          </p:nvSpPr>
          <p:spPr>
            <a:xfrm>
              <a:off x="0" y="1496286"/>
              <a:ext cx="2654300" cy="406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406400">
                <a:defRPr sz="2000">
                  <a:solidFill>
                    <a:srgbClr val="F5EC00"/>
                  </a:solidFill>
                  <a:latin typeface="Candara"/>
                  <a:ea typeface="Candara"/>
                  <a:cs typeface="Candara"/>
                  <a:sym typeface="Candara"/>
                </a:defRPr>
              </a:lvl1pPr>
            </a:lstStyle>
            <a:p>
              <a:pPr fontAlgn="auto" hangingPunct="0">
                <a:spcBef>
                  <a:spcPts val="0"/>
                </a:spcBef>
                <a:spcAft>
                  <a:spcPts val="0"/>
                </a:spcAft>
              </a:pPr>
              <a:r>
                <a:rPr kern="0"/>
                <a:t>Phenomenology</a:t>
              </a:r>
            </a:p>
          </p:txBody>
        </p:sp>
        <p:pic>
          <p:nvPicPr>
            <p:cNvPr id="237" name="droppedImage.pdf"/>
            <p:cNvPicPr>
              <a:picLocks noChangeAspect="1"/>
            </p:cNvPicPr>
            <p:nvPr/>
          </p:nvPicPr>
          <p:blipFill>
            <a:blip r:embed="rId7">
              <a:extLst/>
            </a:blip>
            <a:srcRect r="19532" b="429"/>
            <a:stretch>
              <a:fillRect/>
            </a:stretch>
          </p:blipFill>
          <p:spPr>
            <a:xfrm>
              <a:off x="411750" y="1211846"/>
              <a:ext cx="1830057" cy="303491"/>
            </a:xfrm>
            <a:prstGeom prst="rect">
              <a:avLst/>
            </a:prstGeom>
            <a:ln w="12700" cap="flat">
              <a:noFill/>
              <a:miter lim="400000"/>
            </a:ln>
            <a:effectLst/>
          </p:spPr>
        </p:pic>
        <p:grpSp>
          <p:nvGrpSpPr>
            <p:cNvPr id="240" name="Group 240"/>
            <p:cNvGrpSpPr/>
            <p:nvPr/>
          </p:nvGrpSpPr>
          <p:grpSpPr>
            <a:xfrm>
              <a:off x="1342932" y="461601"/>
              <a:ext cx="889910" cy="631880"/>
              <a:chOff x="24490" y="76564"/>
              <a:chExt cx="889909" cy="631879"/>
            </a:xfrm>
          </p:grpSpPr>
          <p:pic>
            <p:nvPicPr>
              <p:cNvPr id="238" name="DoublyResonant.pdf"/>
              <p:cNvPicPr>
                <a:picLocks noChangeAspect="1"/>
              </p:cNvPicPr>
              <p:nvPr/>
            </p:nvPicPr>
            <p:blipFill>
              <a:blip r:embed="rId6">
                <a:extLst/>
              </a:blip>
              <a:srcRect r="71734"/>
              <a:stretch>
                <a:fillRect/>
              </a:stretch>
            </p:blipFill>
            <p:spPr>
              <a:xfrm>
                <a:off x="24490" y="76564"/>
                <a:ext cx="889910" cy="593549"/>
              </a:xfrm>
              <a:prstGeom prst="rect">
                <a:avLst/>
              </a:prstGeom>
              <a:ln w="12700" cap="flat">
                <a:noFill/>
                <a:miter lim="400000"/>
              </a:ln>
              <a:effectLst/>
            </p:spPr>
          </p:pic>
          <p:sp>
            <p:nvSpPr>
              <p:cNvPr id="239" name="Shape 239"/>
              <p:cNvSpPr/>
              <p:nvPr/>
            </p:nvSpPr>
            <p:spPr>
              <a:xfrm flipH="1">
                <a:off x="498783" y="361764"/>
                <a:ext cx="1" cy="346681"/>
              </a:xfrm>
              <a:prstGeom prst="line">
                <a:avLst/>
              </a:prstGeom>
              <a:noFill/>
              <a:ln w="25400" cap="flat">
                <a:solidFill>
                  <a:srgbClr val="FF40FF"/>
                </a:solidFill>
                <a:custDash>
                  <a:ds d="300000" sp="300000"/>
                </a:custDash>
                <a:miter lim="400000"/>
              </a:ln>
              <a:effectLst/>
            </p:spPr>
            <p:txBody>
              <a:bodyPr wrap="square" lIns="50800" tIns="50800" rIns="50800" bIns="50800" numCol="1" anchor="ctr">
                <a:noAutofit/>
              </a:bodyPr>
              <a:lstStyle/>
              <a:p>
                <a:pPr defTabSz="457200" fontAlgn="auto" hangingPunct="0">
                  <a:spcBef>
                    <a:spcPts val="0"/>
                  </a:spcBef>
                  <a:spcAft>
                    <a:spcPts val="0"/>
                  </a:spcAft>
                  <a:defRPr sz="1200">
                    <a:latin typeface="+mn-lt"/>
                    <a:ea typeface="+mn-ea"/>
                    <a:cs typeface="+mn-cs"/>
                    <a:sym typeface="Helvetica"/>
                  </a:defRPr>
                </a:pPr>
                <a:endParaRPr sz="1200" kern="0">
                  <a:solidFill>
                    <a:srgbClr val="000000"/>
                  </a:solidFill>
                  <a:latin typeface="Helvetica"/>
                  <a:cs typeface="Helvetica"/>
                  <a:sym typeface="Helvetica"/>
                </a:endParaRPr>
              </a:p>
            </p:txBody>
          </p:sp>
        </p:grpSp>
      </p:grpSp>
      <p:sp>
        <p:nvSpPr>
          <p:cNvPr id="242" name="Shape 242"/>
          <p:cNvSpPr/>
          <p:nvPr/>
        </p:nvSpPr>
        <p:spPr>
          <a:xfrm>
            <a:off x="0" y="6632346"/>
            <a:ext cx="6764657" cy="1270001"/>
          </a:xfrm>
          <a:prstGeom prst="rect">
            <a:avLst/>
          </a:prstGeom>
          <a:solidFill>
            <a:srgbClr val="FFFFFF"/>
          </a:solidFill>
          <a:ln w="12700">
            <a:miter lim="400000"/>
          </a:ln>
        </p:spPr>
        <p:txBody>
          <a:bodyPr lIns="50800" tIns="50800" rIns="50800" bIns="50800" anchor="ctr"/>
          <a:lstStyle/>
          <a:p>
            <a:pPr marL="40639" marR="40639" fontAlgn="auto" hangingPunct="0">
              <a:spcBef>
                <a:spcPts val="0"/>
              </a:spcBef>
              <a:spcAft>
                <a:spcPts val="0"/>
              </a:spcAft>
              <a:defRPr>
                <a:uFill>
                  <a:solidFill>
                    <a:srgbClr val="000000"/>
                  </a:solidFill>
                </a:uFill>
                <a:latin typeface="Arial"/>
                <a:ea typeface="Arial"/>
                <a:cs typeface="Arial"/>
                <a:sym typeface="Arial"/>
              </a:defRPr>
            </a:pPr>
            <a:endParaRPr kern="0">
              <a:solidFill>
                <a:srgbClr val="000000"/>
              </a:solidFill>
              <a:uFill>
                <a:solidFill>
                  <a:srgbClr val="000000"/>
                </a:solidFill>
              </a:uFill>
              <a:latin typeface="Arial"/>
              <a:ea typeface="Arial"/>
              <a:cs typeface="Arial"/>
              <a:sym typeface="Arial"/>
            </a:endParaRPr>
          </a:p>
        </p:txBody>
      </p:sp>
      <p:sp>
        <p:nvSpPr>
          <p:cNvPr id="243" name="Shape 243"/>
          <p:cNvSpPr/>
          <p:nvPr/>
        </p:nvSpPr>
        <p:spPr>
          <a:xfrm>
            <a:off x="501968" y="1660702"/>
            <a:ext cx="8648701" cy="1143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marR="40639" defTabSz="914400">
              <a:spcBef>
                <a:spcPts val="700"/>
              </a:spcBef>
              <a:defRPr sz="3000" b="1" i="1">
                <a:uFill>
                  <a:solidFill>
                    <a:srgbClr val="000000"/>
                  </a:solidFill>
                </a:uFill>
                <a:latin typeface="Candara"/>
                <a:ea typeface="Candara"/>
                <a:cs typeface="Candara"/>
                <a:sym typeface="Candara"/>
              </a:defRPr>
            </a:lvl1pPr>
          </a:lstStyle>
          <a:p>
            <a:pPr fontAlgn="auto" hangingPunct="0">
              <a:spcAft>
                <a:spcPts val="0"/>
              </a:spcAft>
            </a:pPr>
            <a:r>
              <a:rPr kern="0">
                <a:solidFill>
                  <a:srgbClr val="000000"/>
                </a:solidFill>
              </a:rPr>
              <a:t>Verleggen van de grenzen van onze kennis</a:t>
            </a:r>
          </a:p>
        </p:txBody>
      </p:sp>
      <p:sp>
        <p:nvSpPr>
          <p:cNvPr id="244" name="Shape 244"/>
          <p:cNvSpPr/>
          <p:nvPr/>
        </p:nvSpPr>
        <p:spPr>
          <a:xfrm>
            <a:off x="7861300" y="6537325"/>
            <a:ext cx="1270000" cy="307975"/>
          </a:xfrm>
          <a:prstGeom prst="rect">
            <a:avLst/>
          </a:prstGeom>
          <a:solidFill>
            <a:srgbClr val="FFFFFF"/>
          </a:solidFill>
          <a:ln w="12700">
            <a:miter lim="400000"/>
          </a:ln>
        </p:spPr>
        <p:txBody>
          <a:bodyPr lIns="50800" tIns="50800" rIns="50800" bIns="50800" anchor="ctr"/>
          <a:lstStyle/>
          <a:p>
            <a:pPr marL="40639" marR="40639" fontAlgn="auto" hangingPunct="0">
              <a:spcBef>
                <a:spcPts val="0"/>
              </a:spcBef>
              <a:spcAft>
                <a:spcPts val="0"/>
              </a:spcAft>
              <a:defRPr>
                <a:uFill>
                  <a:solidFill>
                    <a:srgbClr val="000000"/>
                  </a:solidFill>
                </a:uFill>
                <a:latin typeface="Arial"/>
                <a:ea typeface="Arial"/>
                <a:cs typeface="Arial"/>
                <a:sym typeface="Arial"/>
              </a:defRPr>
            </a:pPr>
            <a:endParaRPr kern="0">
              <a:solidFill>
                <a:srgbClr val="000000"/>
              </a:solidFill>
              <a:uFill>
                <a:solidFill>
                  <a:srgbClr val="000000"/>
                </a:solidFill>
              </a:uFill>
              <a:latin typeface="Arial"/>
              <a:ea typeface="Arial"/>
              <a:cs typeface="Arial"/>
              <a:sym typeface="Arial"/>
            </a:endParaRPr>
          </a:p>
        </p:txBody>
      </p:sp>
      <p:pic>
        <p:nvPicPr>
          <p:cNvPr id="245" name="pasted-image.tif"/>
          <p:cNvPicPr>
            <a:picLocks noChangeAspect="1"/>
          </p:cNvPicPr>
          <p:nvPr/>
        </p:nvPicPr>
        <p:blipFill>
          <a:blip r:embed="rId8">
            <a:extLst/>
          </a:blip>
          <a:stretch>
            <a:fillRect/>
          </a:stretch>
        </p:blipFill>
        <p:spPr>
          <a:xfrm>
            <a:off x="303155" y="109779"/>
            <a:ext cx="2377094" cy="1045921"/>
          </a:xfrm>
          <a:prstGeom prst="rect">
            <a:avLst/>
          </a:prstGeom>
          <a:ln w="12700">
            <a:miter lim="400000"/>
          </a:ln>
        </p:spPr>
      </p:pic>
    </p:spTree>
    <p:extLst>
      <p:ext uri="{BB962C8B-B14F-4D97-AF65-F5344CB8AC3E}">
        <p14:creationId xmlns:p14="http://schemas.microsoft.com/office/powerpoint/2010/main" val="375819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From SC04, CCRC08, STEP09, .. to today …</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20113"/>
            <a:ext cx="4178278" cy="3409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316" y="2911949"/>
            <a:ext cx="4056804" cy="3608680"/>
          </a:xfrm>
          <a:prstGeom prst="rect">
            <a:avLst/>
          </a:prstGeom>
        </p:spPr>
      </p:pic>
      <p:sp>
        <p:nvSpPr>
          <p:cNvPr id="22" name="Content Placeholder 2"/>
          <p:cNvSpPr txBox="1">
            <a:spLocks/>
          </p:cNvSpPr>
          <p:nvPr/>
        </p:nvSpPr>
        <p:spPr>
          <a:xfrm>
            <a:off x="1403648" y="958057"/>
            <a:ext cx="4536504" cy="728492"/>
          </a:xfrm>
          <a:prstGeom prst="rect">
            <a:avLst/>
          </a:prstGeom>
          <a:solidFill>
            <a:schemeClr val="bg1"/>
          </a:solidFill>
        </p:spPr>
        <p:txBody>
          <a:bodyPr vert="horz" lIns="91430" tIns="45715" rIns="91430" bIns="45715">
            <a:normAutofit/>
          </a:bodyPr>
          <a:lstStyle>
            <a:lvl1pPr marL="493725" indent="-457153" algn="l" rtl="0" eaLnBrk="1" latinLnBrk="0" hangingPunct="1">
              <a:spcBef>
                <a:spcPct val="20000"/>
              </a:spcBef>
              <a:buClr>
                <a:schemeClr val="tx2">
                  <a:lumMod val="40000"/>
                  <a:lumOff val="60000"/>
                </a:schemeClr>
              </a:buClr>
              <a:buSzPct val="80000"/>
              <a:buFont typeface="Wingdings" charset="2"/>
              <a:buChar char="q"/>
              <a:defRPr kumimoji="0" sz="3000" kern="1200">
                <a:solidFill>
                  <a:schemeClr val="tx1"/>
                </a:solidFill>
                <a:latin typeface="+mn-lt"/>
                <a:ea typeface="+mn-ea"/>
                <a:cs typeface="+mn-cs"/>
              </a:defRPr>
            </a:lvl1pPr>
            <a:lvl2pPr marL="905162" indent="-457153" algn="l" rtl="0" eaLnBrk="1" latinLnBrk="0" hangingPunct="1">
              <a:spcBef>
                <a:spcPct val="20000"/>
              </a:spcBef>
              <a:buClr>
                <a:srgbClr val="800000"/>
              </a:buClr>
              <a:buSzPct val="90000"/>
              <a:buFont typeface="Wingdings" charset="2"/>
              <a:buChar char="§"/>
              <a:defRPr kumimoji="0" sz="2600" u="none" kern="1200">
                <a:solidFill>
                  <a:schemeClr val="tx1"/>
                </a:solidFill>
                <a:latin typeface="+mn-lt"/>
                <a:ea typeface="+mn-ea"/>
                <a:cs typeface="+mn-cs"/>
              </a:defRPr>
            </a:lvl2pPr>
            <a:lvl3pPr marL="1092595" indent="-342865"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173" indent="-342865"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321" indent="-342865"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607" indent="-182861"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041" indent="-182861"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474" indent="-1828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478" indent="-1828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2" indent="0" defTabSz="914400">
              <a:buNone/>
            </a:pPr>
            <a:r>
              <a:rPr lang="en-GB" sz="1800" dirty="0" smtClean="0"/>
              <a:t>Global transfer rates </a:t>
            </a:r>
            <a:r>
              <a:rPr lang="en-GB" sz="1800" dirty="0" smtClean="0"/>
              <a:t>now &gt; </a:t>
            </a:r>
            <a:r>
              <a:rPr lang="en-GB" sz="1800" dirty="0" smtClean="0"/>
              <a:t>40 GB/s </a:t>
            </a:r>
            <a:r>
              <a:rPr lang="en-GB" sz="1800" dirty="0" smtClean="0"/>
              <a:t>– </a:t>
            </a:r>
            <a:br>
              <a:rPr lang="en-GB" sz="1800" dirty="0" smtClean="0"/>
            </a:br>
            <a:r>
              <a:rPr lang="en-GB" sz="1800" dirty="0" smtClean="0"/>
              <a:t>acquisition:10 </a:t>
            </a:r>
            <a:r>
              <a:rPr lang="en-GB" sz="1800" dirty="0" smtClean="0"/>
              <a:t>PB/</a:t>
            </a:r>
            <a:r>
              <a:rPr lang="en-GB" sz="1800" dirty="0" err="1" smtClean="0"/>
              <a:t>mo</a:t>
            </a:r>
            <a:r>
              <a:rPr lang="en-GB" sz="1800" dirty="0" smtClean="0"/>
              <a:t> (~x2 </a:t>
            </a:r>
            <a:r>
              <a:rPr lang="en-GB" sz="1800" dirty="0" smtClean="0"/>
              <a:t>derived data)</a:t>
            </a:r>
            <a:endParaRPr lang="en-GB" sz="2000" dirty="0"/>
          </a:p>
        </p:txBody>
      </p:sp>
      <p:sp>
        <p:nvSpPr>
          <p:cNvPr id="20" name="TextBox 19"/>
          <p:cNvSpPr txBox="1"/>
          <p:nvPr/>
        </p:nvSpPr>
        <p:spPr>
          <a:xfrm>
            <a:off x="1043608" y="6501341"/>
            <a:ext cx="5442516" cy="253916"/>
          </a:xfrm>
          <a:prstGeom prst="rect">
            <a:avLst/>
          </a:prstGeom>
          <a:noFill/>
        </p:spPr>
        <p:txBody>
          <a:bodyPr wrap="none" rtlCol="0">
            <a:spAutoFit/>
          </a:bodyPr>
          <a:lstStyle/>
          <a:p>
            <a:r>
              <a:rPr lang="en-US" sz="1050" dirty="0" smtClean="0">
                <a:solidFill>
                  <a:schemeClr val="bg1">
                    <a:lumMod val="95000"/>
                  </a:schemeClr>
                </a:solidFill>
                <a:latin typeface="+mj-lt"/>
              </a:rPr>
              <a:t>STEP09 : Jamie </a:t>
            </a:r>
            <a:r>
              <a:rPr lang="en-US" sz="1050" dirty="0" err="1" smtClean="0">
                <a:solidFill>
                  <a:schemeClr val="bg1">
                    <a:lumMod val="95000"/>
                  </a:schemeClr>
                </a:solidFill>
                <a:latin typeface="+mj-lt"/>
              </a:rPr>
              <a:t>Shiers</a:t>
            </a:r>
            <a:r>
              <a:rPr lang="en-US" sz="1050" dirty="0" smtClean="0">
                <a:solidFill>
                  <a:schemeClr val="bg1">
                    <a:lumMod val="95000"/>
                  </a:schemeClr>
                </a:solidFill>
                <a:latin typeface="+mj-lt"/>
              </a:rPr>
              <a:t>, CERN IT/GS; Throughput 2016: WLCG Workshop 2016, Ian Bird, CERN</a:t>
            </a:r>
          </a:p>
        </p:txBody>
      </p:sp>
      <p:pic>
        <p:nvPicPr>
          <p:cNvPr id="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56176" y="1104474"/>
            <a:ext cx="2736304" cy="18242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34086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 and tomorrow ?!</a:t>
            </a:r>
            <a:endParaRPr lang="en-US" sz="3200" dirty="0"/>
          </a:p>
        </p:txBody>
      </p:sp>
      <p:pic>
        <p:nvPicPr>
          <p:cNvPr id="4" name="Picture 3"/>
          <p:cNvPicPr>
            <a:picLocks noChangeAspect="1"/>
          </p:cNvPicPr>
          <p:nvPr/>
        </p:nvPicPr>
        <p:blipFill>
          <a:blip r:embed="rId2"/>
          <a:stretch>
            <a:fillRect/>
          </a:stretch>
        </p:blipFill>
        <p:spPr>
          <a:xfrm>
            <a:off x="1575652" y="1124746"/>
            <a:ext cx="3719144" cy="336037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423510" y="4568493"/>
            <a:ext cx="4232249" cy="800219"/>
          </a:xfrm>
          <a:prstGeom prst="rect">
            <a:avLst/>
          </a:prstGeom>
          <a:noFill/>
          <a:ln>
            <a:solidFill>
              <a:srgbClr val="7030A0"/>
            </a:solidFill>
          </a:ln>
        </p:spPr>
        <p:txBody>
          <a:bodyPr wrap="none" rtlCol="0">
            <a:spAutoFit/>
          </a:bodyPr>
          <a:lstStyle/>
          <a:p>
            <a:r>
              <a:rPr lang="en-US" dirty="0" smtClean="0"/>
              <a:t>Data:</a:t>
            </a:r>
          </a:p>
          <a:p>
            <a:pPr marL="285750" indent="-285750">
              <a:buFont typeface="Arial" charset="0"/>
              <a:buChar char="•"/>
            </a:pPr>
            <a:r>
              <a:rPr lang="en-US" sz="1400" dirty="0" smtClean="0"/>
              <a:t>Raw 2016: 50 PB </a:t>
            </a:r>
            <a:r>
              <a:rPr lang="en-US" sz="1400" dirty="0" smtClean="0">
                <a:sym typeface="Wingdings"/>
              </a:rPr>
              <a:t> </a:t>
            </a:r>
            <a:r>
              <a:rPr lang="en-US" sz="1400" dirty="0" smtClean="0"/>
              <a:t>2027: 600 PB</a:t>
            </a:r>
          </a:p>
          <a:p>
            <a:pPr marL="285750" indent="-285750">
              <a:buFont typeface="Arial" charset="0"/>
              <a:buChar char="•"/>
            </a:pPr>
            <a:r>
              <a:rPr lang="en-US" sz="1400" dirty="0" smtClean="0"/>
              <a:t>Derived (1 copy): 2016: 80 PB </a:t>
            </a:r>
            <a:r>
              <a:rPr lang="en-US" sz="1400" dirty="0" smtClean="0">
                <a:sym typeface="Wingdings"/>
              </a:rPr>
              <a:t> </a:t>
            </a:r>
            <a:r>
              <a:rPr lang="en-US" sz="1400" dirty="0" smtClean="0"/>
              <a:t>2027: 900 PB</a:t>
            </a:r>
            <a:endParaRPr lang="en-US" sz="1400" dirty="0"/>
          </a:p>
        </p:txBody>
      </p:sp>
      <p:sp>
        <p:nvSpPr>
          <p:cNvPr id="6" name="TextBox 5"/>
          <p:cNvSpPr txBox="1"/>
          <p:nvPr/>
        </p:nvSpPr>
        <p:spPr>
          <a:xfrm>
            <a:off x="1691681" y="5698205"/>
            <a:ext cx="5893536" cy="369332"/>
          </a:xfrm>
          <a:prstGeom prst="rect">
            <a:avLst/>
          </a:prstGeom>
          <a:noFill/>
          <a:ln>
            <a:solidFill>
              <a:srgbClr val="7030A0"/>
            </a:solidFill>
          </a:ln>
        </p:spPr>
        <p:txBody>
          <a:bodyPr wrap="none" rtlCol="0">
            <a:spAutoFit/>
          </a:bodyPr>
          <a:lstStyle/>
          <a:p>
            <a:r>
              <a:rPr lang="en-US" dirty="0" smtClean="0"/>
              <a:t>Technology at ~20%/year will bring x6-10 in 10-11 years</a:t>
            </a:r>
            <a:endParaRPr lang="en-US" dirty="0"/>
          </a:p>
        </p:txBody>
      </p:sp>
      <p:pic>
        <p:nvPicPr>
          <p:cNvPr id="7" name="Picture 6"/>
          <p:cNvPicPr>
            <a:picLocks noChangeAspect="1"/>
          </p:cNvPicPr>
          <p:nvPr/>
        </p:nvPicPr>
        <p:blipFill>
          <a:blip r:embed="rId3"/>
          <a:stretch>
            <a:fillRect/>
          </a:stretch>
        </p:blipFill>
        <p:spPr>
          <a:xfrm>
            <a:off x="6238120" y="1124744"/>
            <a:ext cx="2285382" cy="336037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572737" y="4568493"/>
            <a:ext cx="1616148" cy="584775"/>
          </a:xfrm>
          <a:prstGeom prst="rect">
            <a:avLst/>
          </a:prstGeom>
          <a:noFill/>
          <a:ln>
            <a:solidFill>
              <a:srgbClr val="7030A0"/>
            </a:solidFill>
          </a:ln>
        </p:spPr>
        <p:txBody>
          <a:bodyPr wrap="none" rtlCol="0">
            <a:spAutoFit/>
          </a:bodyPr>
          <a:lstStyle/>
          <a:p>
            <a:r>
              <a:rPr lang="en-US" dirty="0" smtClean="0"/>
              <a:t>CPU:</a:t>
            </a:r>
          </a:p>
          <a:p>
            <a:pPr marL="285750" indent="-285750">
              <a:buFont typeface="Arial" charset="0"/>
              <a:buChar char="•"/>
            </a:pPr>
            <a:r>
              <a:rPr lang="en-US" sz="1400" dirty="0"/>
              <a:t>x</a:t>
            </a:r>
            <a:r>
              <a:rPr lang="en-US" sz="1400" dirty="0" smtClean="0"/>
              <a:t>60 from 2016</a:t>
            </a:r>
          </a:p>
        </p:txBody>
      </p:sp>
    </p:spTree>
    <p:extLst>
      <p:ext uri="{BB962C8B-B14F-4D97-AF65-F5344CB8AC3E}">
        <p14:creationId xmlns:p14="http://schemas.microsoft.com/office/powerpoint/2010/main" val="268575387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1604731"/>
            <a:ext cx="7890842" cy="4800600"/>
          </a:xfrm>
        </p:spPr>
        <p:txBody>
          <a:bodyPr/>
          <a:lstStyle/>
          <a:p>
            <a:r>
              <a:rPr lang="en-US" sz="2200" dirty="0" smtClean="0"/>
              <a:t>CPU and disk both expensive, yet idling CPUs are ‘even costlier’</a:t>
            </a:r>
          </a:p>
          <a:p>
            <a:r>
              <a:rPr lang="en-US" sz="2200" dirty="0" smtClean="0"/>
              <a:t>architecture and performance matching averts any single bottleneck</a:t>
            </a:r>
          </a:p>
          <a:p>
            <a:r>
              <a:rPr lang="en-US" sz="2200" dirty="0" smtClean="0"/>
              <a:t>but requires knowledge of application (data flow) </a:t>
            </a:r>
            <a:r>
              <a:rPr lang="en-US" sz="2200" dirty="0" err="1" smtClean="0"/>
              <a:t>behaviour</a:t>
            </a:r>
            <a:r>
              <a:rPr lang="en-US" sz="2200" dirty="0"/>
              <a:t/>
            </a:r>
            <a:br>
              <a:rPr lang="en-US" sz="2200" dirty="0"/>
            </a:br>
            <a:r>
              <a:rPr lang="en-US" sz="2200" dirty="0" smtClean="0"/>
              <a:t>data pre-placement (local access),  mesh data federation (WAN access)</a:t>
            </a:r>
          </a:p>
          <a:p>
            <a:pPr marL="82550" indent="0">
              <a:buNone/>
            </a:pPr>
            <a:endParaRPr lang="en-US" sz="2200" dirty="0" smtClean="0"/>
          </a:p>
          <a:p>
            <a:pPr marL="82550" indent="0">
              <a:buNone/>
            </a:pPr>
            <a:r>
              <a:rPr lang="en-US" sz="2200" dirty="0" smtClean="0"/>
              <a:t>This is why e.g. your USB drive does not cut it </a:t>
            </a:r>
            <a:br>
              <a:rPr lang="en-US" sz="2200" dirty="0" smtClean="0"/>
            </a:br>
            <a:r>
              <a:rPr lang="en-US" sz="2200" dirty="0" smtClean="0"/>
              <a:t>– and neither does your ‘home NAS box’ </a:t>
            </a:r>
            <a:br>
              <a:rPr lang="en-US" sz="2200" dirty="0" smtClean="0"/>
            </a:br>
            <a:r>
              <a:rPr lang="en-US" sz="2200" i="1" dirty="0" smtClean="0"/>
              <a:t>… however much I like my home system using just</a:t>
            </a:r>
            <a:br>
              <a:rPr lang="en-US" sz="2200" i="1" dirty="0" smtClean="0"/>
            </a:br>
            <a:r>
              <a:rPr lang="en-US" sz="2200" i="1" dirty="0" smtClean="0"/>
              <a:t>15 Watt idle and offering 16TB for just </a:t>
            </a:r>
            <a:r>
              <a:rPr lang="en-GB" sz="2200" i="1" dirty="0" smtClean="0"/>
              <a:t>€ </a:t>
            </a:r>
            <a:r>
              <a:rPr lang="en-US" sz="2200" i="1" dirty="0" smtClean="0"/>
              <a:t>915 …</a:t>
            </a:r>
            <a:endParaRPr lang="en-US" sz="2200" i="1" dirty="0"/>
          </a:p>
        </p:txBody>
      </p:sp>
      <p:sp>
        <p:nvSpPr>
          <p:cNvPr id="3" name="Title 2"/>
          <p:cNvSpPr>
            <a:spLocks noGrp="1"/>
          </p:cNvSpPr>
          <p:nvPr>
            <p:ph type="title"/>
          </p:nvPr>
        </p:nvSpPr>
        <p:spPr/>
        <p:txBody>
          <a:bodyPr>
            <a:normAutofit fontScale="90000"/>
          </a:bodyPr>
          <a:lstStyle/>
          <a:p>
            <a:r>
              <a:rPr lang="en-US" dirty="0" smtClean="0"/>
              <a:t>Infrastructure for research: </a:t>
            </a:r>
            <a:br>
              <a:rPr lang="en-US" dirty="0" smtClean="0"/>
            </a:br>
            <a:r>
              <a:rPr lang="en-US" dirty="0" smtClean="0"/>
              <a:t>balancing network, CPU, and disk</a:t>
            </a:r>
            <a:endParaRPr lang="en-US" dirty="0"/>
          </a:p>
        </p:txBody>
      </p:sp>
      <p:grpSp>
        <p:nvGrpSpPr>
          <p:cNvPr id="5" name="Group 4"/>
          <p:cNvGrpSpPr/>
          <p:nvPr/>
        </p:nvGrpSpPr>
        <p:grpSpPr>
          <a:xfrm>
            <a:off x="6732240" y="3728204"/>
            <a:ext cx="2280419" cy="2355688"/>
            <a:chOff x="5436096" y="2571751"/>
            <a:chExt cx="2280419" cy="216024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2936734"/>
              <a:ext cx="2280419" cy="167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ultiply 3"/>
            <p:cNvSpPr/>
            <p:nvPr/>
          </p:nvSpPr>
          <p:spPr>
            <a:xfrm>
              <a:off x="5436096" y="2571751"/>
              <a:ext cx="2160240" cy="2160240"/>
            </a:xfrm>
            <a:prstGeom prst="mathMultiply">
              <a:avLst>
                <a:gd name="adj1" fmla="val 69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810555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63888" y="1447800"/>
            <a:ext cx="5370562" cy="1693168"/>
          </a:xfrm>
        </p:spPr>
        <p:txBody>
          <a:bodyPr/>
          <a:lstStyle/>
          <a:p>
            <a:r>
              <a:rPr lang="en-US" dirty="0" smtClean="0"/>
              <a:t>From hierarchical data distribution to </a:t>
            </a:r>
            <a:br>
              <a:rPr lang="en-US" dirty="0" smtClean="0"/>
            </a:br>
            <a:r>
              <a:rPr lang="en-US" dirty="0" smtClean="0"/>
              <a:t>a full mesh and dynamic data placement</a:t>
            </a:r>
            <a:endParaRPr lang="en-US" dirty="0"/>
          </a:p>
        </p:txBody>
      </p:sp>
      <p:sp>
        <p:nvSpPr>
          <p:cNvPr id="3" name="Title 2"/>
          <p:cNvSpPr>
            <a:spLocks noGrp="1"/>
          </p:cNvSpPr>
          <p:nvPr>
            <p:ph type="title"/>
          </p:nvPr>
        </p:nvSpPr>
        <p:spPr/>
        <p:txBody>
          <a:bodyPr>
            <a:normAutofit fontScale="90000"/>
          </a:bodyPr>
          <a:lstStyle/>
          <a:p>
            <a:r>
              <a:rPr lang="en-US" dirty="0" smtClean="0"/>
              <a:t>Building the infrastructure for the LHC data</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12776"/>
            <a:ext cx="3273412" cy="307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descr="http://weblogs.mozillazine.org/asa/amsterdam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497" y="4463545"/>
            <a:ext cx="194945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28"/>
          <p:cNvSpPr txBox="1">
            <a:spLocks noChangeArrowheads="1"/>
          </p:cNvSpPr>
          <p:nvPr/>
        </p:nvSpPr>
        <p:spPr bwMode="auto">
          <a:xfrm>
            <a:off x="1682497" y="6289023"/>
            <a:ext cx="18950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altLang="en-US" sz="1100">
                <a:solidFill>
                  <a:srgbClr val="FFFF00"/>
                </a:solidFill>
              </a:rPr>
              <a:t>Amsterdam/NIKHEF-SARA</a:t>
            </a:r>
          </a:p>
        </p:txBody>
      </p:sp>
      <p:cxnSp>
        <p:nvCxnSpPr>
          <p:cNvPr id="59" name="Straight Connector 58"/>
          <p:cNvCxnSpPr/>
          <p:nvPr/>
        </p:nvCxnSpPr>
        <p:spPr>
          <a:xfrm>
            <a:off x="2555777" y="3332989"/>
            <a:ext cx="1076171" cy="11521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682498" y="3332989"/>
            <a:ext cx="408833" cy="113055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2468893"/>
            <a:ext cx="4274184" cy="427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99593" y="6597352"/>
            <a:ext cx="1744388" cy="253916"/>
          </a:xfrm>
          <a:prstGeom prst="rect">
            <a:avLst/>
          </a:prstGeom>
          <a:noFill/>
        </p:spPr>
        <p:txBody>
          <a:bodyPr wrap="none" rtlCol="0">
            <a:spAutoFit/>
          </a:bodyPr>
          <a:lstStyle/>
          <a:p>
            <a:r>
              <a:rPr lang="en-US" sz="1050" dirty="0" err="1" smtClean="0">
                <a:solidFill>
                  <a:schemeClr val="bg1">
                    <a:lumMod val="95000"/>
                  </a:schemeClr>
                </a:solidFill>
                <a:latin typeface="+mj-lt"/>
              </a:rPr>
              <a:t>LHCOne</a:t>
            </a:r>
            <a:r>
              <a:rPr lang="en-US" sz="1050" dirty="0" smtClean="0">
                <a:solidFill>
                  <a:schemeClr val="bg1">
                    <a:lumMod val="95000"/>
                  </a:schemeClr>
                </a:solidFill>
                <a:latin typeface="+mj-lt"/>
              </a:rPr>
              <a:t> graphic: lhcone.net</a:t>
            </a:r>
          </a:p>
        </p:txBody>
      </p:sp>
    </p:spTree>
    <p:extLst>
      <p:ext uri="{BB962C8B-B14F-4D97-AF65-F5344CB8AC3E}">
        <p14:creationId xmlns:p14="http://schemas.microsoft.com/office/powerpoint/2010/main" val="271295424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Science through Lambdas</a:t>
            </a:r>
            <a:endParaRPr lang="en-US" dirty="0"/>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812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52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118928" y="3332990"/>
            <a:ext cx="1945272" cy="17180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p:txBody>
          <a:bodyPr>
            <a:normAutofit fontScale="90000"/>
          </a:bodyPr>
          <a:lstStyle/>
          <a:p>
            <a:r>
              <a:rPr lang="en-US" dirty="0" smtClean="0"/>
              <a:t>Network built around application </a:t>
            </a:r>
            <a:r>
              <a:rPr lang="en-US" smtClean="0"/>
              <a:t>data flow</a:t>
            </a:r>
            <a:endParaRPr lang="en-US" dirty="0"/>
          </a:p>
        </p:txBody>
      </p:sp>
      <p:pic>
        <p:nvPicPr>
          <p:cNvPr id="3074" name="Picture 2" descr="H:\Home\davidg\Nikhef\Network\Schematics-DCLayout\Nikhef-parkwachter-ICs-ndpfonly-20161209.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24744"/>
            <a:ext cx="6552728" cy="5717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220754"/>
            <a:ext cx="2304256" cy="1624748"/>
          </a:xfrm>
          <a:prstGeom prst="rect">
            <a:avLst/>
          </a:prstGeom>
          <a:noFill/>
          <a:ln>
            <a:noFill/>
          </a:ln>
          <a:effectLst>
            <a:outerShdw blurRad="76200" dist="63499" dir="5400000" algn="ctr" rotWithShape="0">
              <a:srgbClr val="00000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TextBox 3"/>
          <p:cNvSpPr txBox="1"/>
          <p:nvPr/>
        </p:nvSpPr>
        <p:spPr>
          <a:xfrm>
            <a:off x="4471851" y="5253203"/>
            <a:ext cx="4636654" cy="1200329"/>
          </a:xfrm>
          <a:prstGeom prst="rect">
            <a:avLst/>
          </a:prstGeom>
          <a:noFill/>
        </p:spPr>
        <p:txBody>
          <a:bodyPr wrap="none" rtlCol="0">
            <a:spAutoFit/>
          </a:bodyPr>
          <a:lstStyle/>
          <a:p>
            <a:pPr algn="r"/>
            <a:r>
              <a:rPr lang="en-US" b="1" i="1" dirty="0" smtClean="0">
                <a:solidFill>
                  <a:srgbClr val="002060"/>
                </a:solidFill>
                <a:latin typeface="+mj-lt"/>
              </a:rPr>
              <a:t>Need</a:t>
            </a:r>
            <a:r>
              <a:rPr lang="en-US" i="1" dirty="0" smtClean="0">
                <a:solidFill>
                  <a:srgbClr val="002060"/>
                </a:solidFill>
                <a:latin typeface="+mj-lt"/>
              </a:rPr>
              <a:t> to work together!</a:t>
            </a:r>
          </a:p>
          <a:p>
            <a:pPr algn="r"/>
            <a:r>
              <a:rPr lang="en-US" dirty="0" smtClean="0">
                <a:solidFill>
                  <a:srgbClr val="002060"/>
                </a:solidFill>
                <a:latin typeface="+mj-lt"/>
              </a:rPr>
              <a:t>without our SURFsara peering, </a:t>
            </a:r>
            <a:br>
              <a:rPr lang="en-US" dirty="0" smtClean="0">
                <a:solidFill>
                  <a:srgbClr val="002060"/>
                </a:solidFill>
                <a:latin typeface="+mj-lt"/>
              </a:rPr>
            </a:br>
            <a:r>
              <a:rPr lang="en-US" dirty="0" err="1" smtClean="0">
                <a:solidFill>
                  <a:srgbClr val="002060"/>
                </a:solidFill>
                <a:latin typeface="+mj-lt"/>
              </a:rPr>
              <a:t>SURFnet</a:t>
            </a:r>
            <a:r>
              <a:rPr lang="en-US" dirty="0" smtClean="0">
                <a:solidFill>
                  <a:srgbClr val="002060"/>
                </a:solidFill>
                <a:latin typeface="+mj-lt"/>
              </a:rPr>
              <a:t> gets flooded </a:t>
            </a:r>
            <a:r>
              <a:rPr lang="en-US" dirty="0" smtClean="0">
                <a:solidFill>
                  <a:srgbClr val="002060"/>
                </a:solidFill>
                <a:latin typeface="+mj-lt"/>
                <a:sym typeface="Wingdings" panose="05000000000000000000" pitchFamily="2" charset="2"/>
              </a:rPr>
              <a:t></a:t>
            </a:r>
            <a:br>
              <a:rPr lang="en-US" dirty="0" smtClean="0">
                <a:solidFill>
                  <a:srgbClr val="002060"/>
                </a:solidFill>
                <a:latin typeface="+mj-lt"/>
                <a:sym typeface="Wingdings" panose="05000000000000000000" pitchFamily="2" charset="2"/>
              </a:rPr>
            </a:br>
            <a:r>
              <a:rPr lang="en-US" dirty="0" smtClean="0">
                <a:solidFill>
                  <a:srgbClr val="002060"/>
                </a:solidFill>
                <a:latin typeface="+mj-lt"/>
                <a:sym typeface="Wingdings" panose="05000000000000000000" pitchFamily="2" charset="2"/>
              </a:rPr>
              <a:t>and: you really want many of your own </a:t>
            </a:r>
            <a:r>
              <a:rPr lang="en-US" dirty="0" err="1" smtClean="0">
                <a:solidFill>
                  <a:srgbClr val="002060"/>
                </a:solidFill>
                <a:latin typeface="+mj-lt"/>
                <a:sym typeface="Wingdings" panose="05000000000000000000" pitchFamily="2" charset="2"/>
              </a:rPr>
              <a:t>peerings</a:t>
            </a:r>
            <a:endParaRPr lang="en-US" dirty="0" smtClean="0">
              <a:solidFill>
                <a:srgbClr val="002060"/>
              </a:solidFill>
              <a:latin typeface="+mj-lt"/>
            </a:endParaRPr>
          </a:p>
        </p:txBody>
      </p:sp>
    </p:spTree>
    <p:extLst>
      <p:ext uri="{BB962C8B-B14F-4D97-AF65-F5344CB8AC3E}">
        <p14:creationId xmlns:p14="http://schemas.microsoft.com/office/powerpoint/2010/main" val="360188507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0"/>
          </p:nvPr>
        </p:nvSpPr>
        <p:spPr/>
        <p:txBody>
          <a:bodyPr/>
          <a:lstStyle/>
          <a:p>
            <a:fld id="{20DF1C10-CF4F-4908-9D9A-9FB4BDA5365C}" type="slidenum">
              <a:rPr lang="en-US" altLang="en-US"/>
              <a:pPr/>
              <a:t>26</a:t>
            </a:fld>
            <a:endParaRPr lang="en-US" altLang="en-US"/>
          </a:p>
        </p:txBody>
      </p:sp>
      <p:sp>
        <p:nvSpPr>
          <p:cNvPr id="16385" name="Rectangle 1"/>
          <p:cNvSpPr>
            <a:spLocks/>
          </p:cNvSpPr>
          <p:nvPr/>
        </p:nvSpPr>
        <p:spPr bwMode="auto">
          <a:xfrm>
            <a:off x="0" y="214313"/>
            <a:ext cx="9144000" cy="5857875"/>
          </a:xfrm>
          <a:prstGeom prst="rect">
            <a:avLst/>
          </a:prstGeom>
          <a:solidFill>
            <a:schemeClr val="accent1"/>
          </a:solidFill>
          <a:ln>
            <a:noFill/>
          </a:ln>
          <a:extLst>
            <a:ext uri="{91240B29-F687-4F45-9708-019B960494DF}">
              <a14:hiddenLine xmlns:a14="http://schemas.microsoft.com/office/drawing/2010/main" w="25400" cap="rnd">
                <a:solidFill>
                  <a:schemeClr val="tx1"/>
                </a:solidFill>
                <a:round/>
                <a:headEnd type="none" w="med" len="med"/>
                <a:tailEnd type="none" w="med" len="med"/>
              </a14:hiddenLine>
            </a:ext>
          </a:extLst>
        </p:spPr>
        <p:txBody>
          <a:bodyPr lIns="0" tIns="0" rIns="0" bIns="0"/>
          <a:lstStyle/>
          <a:p>
            <a:pPr algn="ctr"/>
            <a:endParaRPr lang="en-US" sz="3200">
              <a:solidFill>
                <a:srgbClr val="000000"/>
              </a:solidFill>
              <a:latin typeface="Gill Sans" charset="0"/>
              <a:sym typeface="Gill Sans" charset="0"/>
            </a:endParaRPr>
          </a:p>
        </p:txBody>
      </p:sp>
      <p:sp>
        <p:nvSpPr>
          <p:cNvPr id="16386" name="Rectangle 2"/>
          <p:cNvSpPr>
            <a:spLocks/>
          </p:cNvSpPr>
          <p:nvPr/>
        </p:nvSpPr>
        <p:spPr bwMode="auto">
          <a:xfrm>
            <a:off x="0" y="5072063"/>
            <a:ext cx="1562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a:solidFill>
                  <a:srgbClr val="C00000"/>
                </a:solidFill>
                <a:latin typeface="Gill Sans MT" charset="0"/>
                <a:ea typeface="Gill Sans MT" charset="0"/>
                <a:cs typeface="Gill Sans MT" charset="0"/>
                <a:sym typeface="Gill Sans MT" charset="0"/>
              </a:rPr>
              <a:t>T Suerink</a:t>
            </a:r>
            <a:endParaRPr lang="en-US" altLang="en-US" sz="1800">
              <a:solidFill>
                <a:srgbClr val="000000"/>
              </a:solidFill>
              <a:latin typeface="Arial" charset="0"/>
              <a:sym typeface="Arial" charset="0"/>
            </a:endParaRPr>
          </a:p>
          <a:p>
            <a:r>
              <a:rPr lang="en-US" altLang="en-US">
                <a:solidFill>
                  <a:srgbClr val="C00000"/>
                </a:solidFill>
                <a:latin typeface="Gill Sans MT" charset="0"/>
                <a:ea typeface="Gill Sans MT" charset="0"/>
                <a:cs typeface="Gill Sans MT" charset="0"/>
                <a:sym typeface="Gill Sans MT" charset="0"/>
              </a:rPr>
              <a:t>Nikhef</a:t>
            </a:r>
            <a:br>
              <a:rPr lang="en-US" altLang="en-US">
                <a:solidFill>
                  <a:srgbClr val="C00000"/>
                </a:solidFill>
                <a:latin typeface="Gill Sans MT" charset="0"/>
                <a:ea typeface="Gill Sans MT" charset="0"/>
                <a:cs typeface="Gill Sans MT" charset="0"/>
                <a:sym typeface="Gill Sans MT" charset="0"/>
              </a:rPr>
            </a:br>
            <a:r>
              <a:rPr lang="en-US" altLang="en-US">
                <a:solidFill>
                  <a:srgbClr val="C00000"/>
                </a:solidFill>
                <a:latin typeface="Gill Sans MT" charset="0"/>
                <a:ea typeface="Gill Sans MT" charset="0"/>
                <a:cs typeface="Gill Sans MT" charset="0"/>
                <a:sym typeface="Gill Sans MT" charset="0"/>
              </a:rPr>
              <a:t>Amsterdam</a:t>
            </a:r>
            <a:endParaRPr lang="en-US" altLang="en-US" sz="1800">
              <a:solidFill>
                <a:srgbClr val="000000"/>
              </a:solidFill>
              <a:latin typeface="Arial" charset="0"/>
              <a:sym typeface="Arial" charset="0"/>
            </a:endParaRPr>
          </a:p>
          <a:p>
            <a:r>
              <a:rPr lang="en-US" altLang="en-US">
                <a:solidFill>
                  <a:srgbClr val="C00000"/>
                </a:solidFill>
                <a:latin typeface="Gill Sans MT Italic" charset="0"/>
                <a:ea typeface="Gill Sans MT Italic" charset="0"/>
                <a:cs typeface="Gill Sans MT Italic" charset="0"/>
                <a:sym typeface="Gill Sans MT Italic" charset="0"/>
              </a:rPr>
              <a:t>PDP &amp; Grid</a:t>
            </a:r>
          </a:p>
        </p:txBody>
      </p:sp>
      <p:sp>
        <p:nvSpPr>
          <p:cNvPr id="16387" name="Rectangle 3"/>
          <p:cNvSpPr>
            <a:spLocks/>
          </p:cNvSpPr>
          <p:nvPr/>
        </p:nvSpPr>
        <p:spPr bwMode="auto">
          <a:xfrm>
            <a:off x="0" y="6072188"/>
            <a:ext cx="9144000" cy="785812"/>
          </a:xfrm>
          <a:prstGeom prst="rect">
            <a:avLst/>
          </a:prstGeom>
          <a:gradFill rotWithShape="0">
            <a:gsLst>
              <a:gs pos="0">
                <a:srgbClr val="FF0000">
                  <a:alpha val="78999"/>
                </a:srgbClr>
              </a:gs>
              <a:gs pos="100000">
                <a:srgbClr val="FF0000">
                  <a:alpha val="62000"/>
                </a:srgbClr>
              </a:gs>
            </a:gsLst>
            <a:lin ang="0" scaled="1"/>
          </a:gra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algn="ctr"/>
            <a:endParaRPr lang="en-US" sz="3200">
              <a:solidFill>
                <a:srgbClr val="000000"/>
              </a:solidFill>
              <a:latin typeface="Gill Sans" charset="0"/>
              <a:sym typeface="Gill Sans" charset="0"/>
            </a:endParaRP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6215063"/>
            <a:ext cx="1008063"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389" name="AutoShape 5"/>
          <p:cNvSpPr>
            <a:spLocks/>
          </p:cNvSpPr>
          <p:nvPr/>
        </p:nvSpPr>
        <p:spPr bwMode="auto">
          <a:xfrm rot="10800000" flipH="1">
            <a:off x="0" y="6070600"/>
            <a:ext cx="9142413" cy="428625"/>
          </a:xfrm>
          <a:prstGeom prst="triangle">
            <a:avLst>
              <a:gd name="adj" fmla="val 50000"/>
            </a:avLst>
          </a:prstGeom>
          <a:solidFill>
            <a:schemeClr val="accent1"/>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pPr algn="ctr"/>
            <a:endParaRPr lang="en-US" sz="3200">
              <a:solidFill>
                <a:srgbClr val="000000"/>
              </a:solidFill>
              <a:latin typeface="Gill Sans" charset="0"/>
              <a:sym typeface="Gill Sans" charset="0"/>
            </a:endParaRPr>
          </a:p>
        </p:txBody>
      </p:sp>
      <p:sp>
        <p:nvSpPr>
          <p:cNvPr id="16390" name="Rectangle 6"/>
          <p:cNvSpPr>
            <a:spLocks/>
          </p:cNvSpPr>
          <p:nvPr/>
        </p:nvSpPr>
        <p:spPr bwMode="auto">
          <a:xfrm>
            <a:off x="1069975" y="214313"/>
            <a:ext cx="73025" cy="5929312"/>
          </a:xfrm>
          <a:prstGeom prst="rect">
            <a:avLst/>
          </a:prstGeom>
          <a:solidFill>
            <a:schemeClr val="accent1"/>
          </a:solidFill>
          <a:ln>
            <a:noFill/>
          </a:ln>
          <a:effectLst>
            <a:outerShdw blurRad="38100" dist="38000" dir="10800000" algn="ctr" rotWithShape="0">
              <a:schemeClr val="bg2">
                <a:alpha val="25000"/>
              </a:schemeClr>
            </a:outerShdw>
          </a:effectLst>
          <a:extLst>
            <a:ext uri="{91240B29-F687-4F45-9708-019B960494DF}">
              <a14:hiddenLine xmlns:a14="http://schemas.microsoft.com/office/drawing/2010/main" w="25400" cap="rnd">
                <a:solidFill>
                  <a:schemeClr val="tx1"/>
                </a:solidFill>
                <a:round/>
                <a:headEnd type="none" w="med" len="med"/>
                <a:tailEnd type="none" w="med" len="med"/>
              </a14:hiddenLine>
            </a:ext>
          </a:extLst>
        </p:spPr>
        <p:txBody>
          <a:bodyPr lIns="0" tIns="0" rIns="0" bIns="0"/>
          <a:lstStyle/>
          <a:p>
            <a:pPr algn="ctr"/>
            <a:endParaRPr lang="en-US" sz="3200">
              <a:solidFill>
                <a:srgbClr val="000000"/>
              </a:solidFill>
              <a:latin typeface="Gill Sans" charset="0"/>
              <a:sym typeface="Gill Sans" charset="0"/>
            </a:endParaRPr>
          </a:p>
        </p:txBody>
      </p:sp>
      <p:sp>
        <p:nvSpPr>
          <p:cNvPr id="16391" name="Oval 7"/>
          <p:cNvSpPr>
            <a:spLocks/>
          </p:cNvSpPr>
          <p:nvPr/>
        </p:nvSpPr>
        <p:spPr bwMode="auto">
          <a:xfrm>
            <a:off x="1011238" y="1344613"/>
            <a:ext cx="63500" cy="65087"/>
          </a:xfrm>
          <a:prstGeom prst="ellipse">
            <a:avLst/>
          </a:prstGeom>
          <a:gradFill rotWithShape="0">
            <a:gsLst>
              <a:gs pos="0">
                <a:srgbClr val="FFCECE"/>
              </a:gs>
              <a:gs pos="100000">
                <a:srgbClr val="FFAAAA"/>
              </a:gs>
            </a:gsLst>
            <a:lin ang="0" scaled="1"/>
          </a:gradFill>
          <a:ln w="9525" cap="flat">
            <a:solidFill>
              <a:srgbClr val="C32D2E"/>
            </a:solidFill>
            <a:prstDash val="solid"/>
            <a:round/>
            <a:headEnd type="none" w="med" len="med"/>
            <a:tailEnd type="none" w="med" len="med"/>
          </a:ln>
          <a:effectLst>
            <a:outerShdw blurRad="63500" dist="25399" dir="5400000" algn="ctr" rotWithShape="0">
              <a:srgbClr val="000000">
                <a:alpha val="43137"/>
              </a:srgbClr>
            </a:outerShdw>
          </a:effectLst>
        </p:spPr>
        <p:txBody>
          <a:bodyPr lIns="0" tIns="0" rIns="0" bIns="0"/>
          <a:lstStyle/>
          <a:p>
            <a:pPr algn="ctr"/>
            <a:endParaRPr lang="en-US" sz="3200">
              <a:solidFill>
                <a:srgbClr val="000000"/>
              </a:solidFill>
              <a:latin typeface="Gill Sans" charset="0"/>
              <a:sym typeface="Gill Sans" charset="0"/>
            </a:endParaRPr>
          </a:p>
        </p:txBody>
      </p:sp>
      <p:sp>
        <p:nvSpPr>
          <p:cNvPr id="16392" name="Oval 8"/>
          <p:cNvSpPr>
            <a:spLocks/>
          </p:cNvSpPr>
          <p:nvPr/>
        </p:nvSpPr>
        <p:spPr bwMode="auto">
          <a:xfrm>
            <a:off x="927100" y="1565275"/>
            <a:ext cx="211138" cy="211138"/>
          </a:xfrm>
          <a:prstGeom prst="ellipse">
            <a:avLst/>
          </a:prstGeom>
          <a:gradFill rotWithShape="0">
            <a:gsLst>
              <a:gs pos="0">
                <a:srgbClr val="FFCECE"/>
              </a:gs>
              <a:gs pos="100000">
                <a:srgbClr val="FFAAAA"/>
              </a:gs>
            </a:gsLst>
            <a:lin ang="0" scaled="1"/>
          </a:gradFill>
          <a:ln w="9525" cap="flat">
            <a:solidFill>
              <a:srgbClr val="C32D2E"/>
            </a:solidFill>
            <a:prstDash val="solid"/>
            <a:round/>
            <a:headEnd type="none" w="med" len="med"/>
            <a:tailEnd type="none" w="med" len="med"/>
          </a:ln>
          <a:effectLst>
            <a:outerShdw blurRad="63500" dist="25399" dir="5400000" algn="ctr" rotWithShape="0">
              <a:srgbClr val="000000">
                <a:alpha val="43137"/>
              </a:srgbClr>
            </a:outerShdw>
          </a:effectLst>
        </p:spPr>
        <p:txBody>
          <a:bodyPr lIns="0" tIns="0" rIns="0" bIns="0"/>
          <a:lstStyle/>
          <a:p>
            <a:pPr algn="ctr"/>
            <a:endParaRPr lang="en-US" sz="3200">
              <a:solidFill>
                <a:srgbClr val="000000"/>
              </a:solidFill>
              <a:latin typeface="Gill Sans" charset="0"/>
              <a:sym typeface="Gill Sans" charset="0"/>
            </a:endParaRPr>
          </a:p>
        </p:txBody>
      </p:sp>
      <p:sp>
        <p:nvSpPr>
          <p:cNvPr id="16393" name="Oval 9"/>
          <p:cNvSpPr>
            <a:spLocks/>
          </p:cNvSpPr>
          <p:nvPr/>
        </p:nvSpPr>
        <p:spPr bwMode="auto">
          <a:xfrm>
            <a:off x="1163638" y="1497013"/>
            <a:ext cx="63500" cy="65087"/>
          </a:xfrm>
          <a:prstGeom prst="ellipse">
            <a:avLst/>
          </a:prstGeom>
          <a:gradFill rotWithShape="0">
            <a:gsLst>
              <a:gs pos="0">
                <a:srgbClr val="FFCECE"/>
              </a:gs>
              <a:gs pos="100000">
                <a:srgbClr val="FFAAAA"/>
              </a:gs>
            </a:gsLst>
            <a:lin ang="0" scaled="1"/>
          </a:gradFill>
          <a:ln w="9525" cap="flat">
            <a:solidFill>
              <a:srgbClr val="C32D2E"/>
            </a:solidFill>
            <a:prstDash val="solid"/>
            <a:round/>
            <a:headEnd type="none" w="med" len="med"/>
            <a:tailEnd type="none" w="med" len="med"/>
          </a:ln>
          <a:effectLst>
            <a:outerShdw blurRad="63500" dist="25399" dir="5400000" algn="ctr" rotWithShape="0">
              <a:srgbClr val="000000">
                <a:alpha val="43137"/>
              </a:srgbClr>
            </a:outerShdw>
          </a:effectLst>
        </p:spPr>
        <p:txBody>
          <a:bodyPr lIns="0" tIns="0" rIns="0" bIns="0"/>
          <a:lstStyle/>
          <a:p>
            <a:pPr algn="ctr"/>
            <a:endParaRPr lang="en-US" sz="3200">
              <a:solidFill>
                <a:srgbClr val="000000"/>
              </a:solidFill>
              <a:latin typeface="Gill Sans" charset="0"/>
              <a:sym typeface="Gill Sans" charset="0"/>
            </a:endParaRPr>
          </a:p>
        </p:txBody>
      </p:sp>
      <p:sp>
        <p:nvSpPr>
          <p:cNvPr id="16394" name="Rectangle 10"/>
          <p:cNvSpPr>
            <a:spLocks noGrp="1" noChangeArrowheads="1"/>
          </p:cNvSpPr>
          <p:nvPr>
            <p:ph type="title"/>
          </p:nvPr>
        </p:nvSpPr>
        <p:spPr>
          <a:ln/>
        </p:spPr>
        <p:txBody>
          <a:bodyPr/>
          <a:lstStyle/>
          <a:p>
            <a:r>
              <a:rPr lang="en-US" altLang="en-US"/>
              <a:t>100Gbit</a:t>
            </a:r>
          </a:p>
        </p:txBody>
      </p:sp>
      <p:sp>
        <p:nvSpPr>
          <p:cNvPr id="16395" name="Rectangle 11"/>
          <p:cNvSpPr>
            <a:spLocks noGrp="1" noChangeArrowheads="1"/>
          </p:cNvSpPr>
          <p:nvPr>
            <p:ph type="body" idx="1"/>
          </p:nvPr>
        </p:nvSpPr>
        <p:spPr>
          <a:ln/>
        </p:spPr>
        <p:txBody>
          <a:bodyPr/>
          <a:lstStyle/>
          <a:p>
            <a:pPr marL="365125"/>
            <a:r>
              <a:rPr lang="en-US" altLang="en-US"/>
              <a:t>100Gbit testen met UvA</a:t>
            </a:r>
          </a:p>
          <a:p>
            <a:pPr marL="365125"/>
            <a:r>
              <a:rPr lang="en-US" altLang="en-US"/>
              <a:t>1e onderzoeksinstituut op Surfnet</a:t>
            </a:r>
          </a:p>
          <a:p>
            <a:pPr marL="365125"/>
            <a:r>
              <a:rPr lang="en-US" altLang="en-US"/>
              <a:t>NIKHEF-SARA koppeling</a:t>
            </a:r>
          </a:p>
          <a:p>
            <a:pPr marL="365125"/>
            <a:endParaRPr lang="en-US" altLang="en-US"/>
          </a:p>
        </p:txBody>
      </p:sp>
      <p:sp>
        <p:nvSpPr>
          <p:cNvPr id="16396" name="Text Box 12"/>
          <p:cNvSpPr txBox="1">
            <a:spLocks noChangeArrowheads="1"/>
          </p:cNvSpPr>
          <p:nvPr/>
        </p:nvSpPr>
        <p:spPr bwMode="auto">
          <a:xfrm>
            <a:off x="8569325" y="6527800"/>
            <a:ext cx="2413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b"/>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fld id="{9E8902FB-C4F2-4F38-9F0E-90BFD226DD2A}" type="slidenum">
              <a:rPr lang="en-US" altLang="en-US">
                <a:solidFill>
                  <a:srgbClr val="FFFFFF"/>
                </a:solidFill>
                <a:latin typeface="Gill Sans MT" charset="0"/>
                <a:ea typeface="Gill Sans MT" charset="0"/>
                <a:cs typeface="Gill Sans MT" charset="0"/>
                <a:sym typeface="Gill Sans MT" charset="0"/>
              </a:rPr>
              <a:pPr algn="ctr"/>
              <a:t>26</a:t>
            </a:fld>
            <a:endParaRPr lang="en-US" altLang="en-US">
              <a:solidFill>
                <a:srgbClr val="FFFFFF"/>
              </a:solidFill>
              <a:latin typeface="Gill Sans MT" charset="0"/>
              <a:ea typeface="Gill Sans MT" charset="0"/>
              <a:cs typeface="Gill Sans MT" charset="0"/>
              <a:sym typeface="Gill Sans MT" charset="0"/>
            </a:endParaRPr>
          </a:p>
        </p:txBody>
      </p:sp>
      <p:pic>
        <p:nvPicPr>
          <p:cNvPr id="1639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447800"/>
            <a:ext cx="7708900" cy="4076700"/>
          </a:xfrm>
          <a:prstGeom prst="rect">
            <a:avLst/>
          </a:prstGeom>
          <a:noFill/>
          <a:ln>
            <a:noFill/>
          </a:ln>
          <a:effectLst>
            <a:outerShdw blurRad="76200" dist="63499" dir="5400000" algn="ctr" rotWithShape="0">
              <a:srgbClr val="00000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 name="TextBox 15"/>
          <p:cNvSpPr txBox="1"/>
          <p:nvPr/>
        </p:nvSpPr>
        <p:spPr>
          <a:xfrm>
            <a:off x="1096215" y="6527800"/>
            <a:ext cx="2965748" cy="338554"/>
          </a:xfrm>
          <a:prstGeom prst="rect">
            <a:avLst/>
          </a:prstGeom>
          <a:noFill/>
        </p:spPr>
        <p:txBody>
          <a:bodyPr wrap="none" rtlCol="0">
            <a:spAutoFit/>
          </a:bodyPr>
          <a:lstStyle/>
          <a:p>
            <a:r>
              <a:rPr lang="en-US" sz="1600" dirty="0" smtClean="0">
                <a:solidFill>
                  <a:schemeClr val="bg1">
                    <a:lumMod val="50000"/>
                  </a:schemeClr>
                </a:solidFill>
              </a:rPr>
              <a:t>slides courtesy Tristan </a:t>
            </a:r>
            <a:r>
              <a:rPr lang="en-US" sz="1600" dirty="0" err="1" smtClean="0">
                <a:solidFill>
                  <a:schemeClr val="bg1">
                    <a:lumMod val="50000"/>
                  </a:schemeClr>
                </a:solidFill>
              </a:rPr>
              <a:t>Suerink</a:t>
            </a:r>
            <a:endParaRPr lang="en-US" sz="1600" dirty="0">
              <a:solidFill>
                <a:schemeClr val="bg1">
                  <a:lumMod val="50000"/>
                </a:schemeClr>
              </a:solidFill>
            </a:endParaRPr>
          </a:p>
        </p:txBody>
      </p:sp>
      <p:sp>
        <p:nvSpPr>
          <p:cNvPr id="2" name="TextBox 1"/>
          <p:cNvSpPr txBox="1"/>
          <p:nvPr/>
        </p:nvSpPr>
        <p:spPr>
          <a:xfrm>
            <a:off x="4860033" y="1159947"/>
            <a:ext cx="4149638" cy="369332"/>
          </a:xfrm>
          <a:prstGeom prst="rect">
            <a:avLst/>
          </a:prstGeom>
          <a:noFill/>
        </p:spPr>
        <p:txBody>
          <a:bodyPr wrap="square" rtlCol="0">
            <a:spAutoFit/>
          </a:bodyPr>
          <a:lstStyle/>
          <a:p>
            <a:r>
              <a:rPr lang="en-US" dirty="0" smtClean="0"/>
              <a:t>Nikhef → </a:t>
            </a:r>
            <a:r>
              <a:rPr lang="en-US" dirty="0" err="1" smtClean="0"/>
              <a:t>SURFnet</a:t>
            </a:r>
            <a:r>
              <a:rPr lang="en-US" dirty="0" smtClean="0"/>
              <a:t> → RUG-CIT||</a:t>
            </a:r>
            <a:r>
              <a:rPr lang="en-US" dirty="0" err="1" smtClean="0"/>
              <a:t>UvA</a:t>
            </a:r>
            <a:endParaRPr lang="en-US" dirty="0"/>
          </a:p>
        </p:txBody>
      </p:sp>
    </p:spTree>
    <p:extLst>
      <p:ext uri="{BB962C8B-B14F-4D97-AF65-F5344CB8AC3E}">
        <p14:creationId xmlns:p14="http://schemas.microsoft.com/office/powerpoint/2010/main" val="429296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9534"/>
            <a:ext cx="1691680" cy="5781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404664"/>
            <a:ext cx="3470100" cy="339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C:\Users\davidg\Desktop\Trans\band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88640"/>
            <a:ext cx="6048672" cy="5736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6564" y="4077072"/>
            <a:ext cx="3993401" cy="1200329"/>
          </a:xfrm>
          <a:prstGeom prst="rect">
            <a:avLst/>
          </a:prstGeom>
          <a:noFill/>
        </p:spPr>
        <p:txBody>
          <a:bodyPr wrap="none" rtlCol="0">
            <a:spAutoFit/>
          </a:bodyPr>
          <a:lstStyle/>
          <a:p>
            <a:r>
              <a:rPr lang="en-US" b="1" i="1" dirty="0" smtClean="0"/>
              <a:t>Data flows: a user at UC Irvine </a:t>
            </a:r>
            <a:br>
              <a:rPr lang="en-US" b="1" i="1" dirty="0" smtClean="0"/>
            </a:br>
            <a:r>
              <a:rPr lang="en-US" b="1" i="1" dirty="0" smtClean="0"/>
              <a:t>reading a data set from Nikhef,</a:t>
            </a:r>
            <a:br>
              <a:rPr lang="en-US" b="1" i="1" dirty="0" smtClean="0"/>
            </a:br>
            <a:r>
              <a:rPr lang="en-US" b="1" i="1" dirty="0" smtClean="0"/>
              <a:t>with some background from CERN</a:t>
            </a:r>
            <a:br>
              <a:rPr lang="en-US" b="1" i="1" dirty="0" smtClean="0"/>
            </a:br>
            <a:r>
              <a:rPr lang="en-US" b="1" i="1" dirty="0" smtClean="0"/>
              <a:t>and KIT Karlsruhe</a:t>
            </a:r>
            <a:endParaRPr lang="en-US" b="1" i="1" dirty="0"/>
          </a:p>
        </p:txBody>
      </p:sp>
      <p:sp>
        <p:nvSpPr>
          <p:cNvPr id="5" name="TextBox 4"/>
          <p:cNvSpPr txBox="1"/>
          <p:nvPr/>
        </p:nvSpPr>
        <p:spPr>
          <a:xfrm>
            <a:off x="1206962" y="5867980"/>
            <a:ext cx="5626284" cy="369332"/>
          </a:xfrm>
          <a:prstGeom prst="rect">
            <a:avLst/>
          </a:prstGeom>
          <a:noFill/>
        </p:spPr>
        <p:txBody>
          <a:bodyPr wrap="none" rtlCol="0">
            <a:spAutoFit/>
          </a:bodyPr>
          <a:lstStyle/>
          <a:p>
            <a:r>
              <a:rPr lang="en-US" i="1" dirty="0" smtClean="0">
                <a:solidFill>
                  <a:srgbClr val="002060"/>
                </a:solidFill>
              </a:rPr>
              <a:t>Graphics courtesy </a:t>
            </a:r>
            <a:r>
              <a:rPr lang="en-US" i="1" dirty="0" err="1" smtClean="0">
                <a:solidFill>
                  <a:srgbClr val="002060"/>
                </a:solidFill>
              </a:rPr>
              <a:t>Jouke</a:t>
            </a:r>
            <a:r>
              <a:rPr lang="en-US" i="1" dirty="0" smtClean="0">
                <a:solidFill>
                  <a:srgbClr val="002060"/>
                </a:solidFill>
              </a:rPr>
              <a:t> </a:t>
            </a:r>
            <a:r>
              <a:rPr lang="en-US" i="1" dirty="0" err="1" smtClean="0">
                <a:solidFill>
                  <a:srgbClr val="002060"/>
                </a:solidFill>
              </a:rPr>
              <a:t>Roorda</a:t>
            </a:r>
            <a:r>
              <a:rPr lang="en-US" i="1" dirty="0" smtClean="0">
                <a:solidFill>
                  <a:srgbClr val="002060"/>
                </a:solidFill>
              </a:rPr>
              <a:t> and Olivier Verbeek</a:t>
            </a:r>
            <a:endParaRPr lang="en-US" i="1" dirty="0">
              <a:solidFill>
                <a:srgbClr val="002060"/>
              </a:solidFill>
            </a:endParaRPr>
          </a:p>
        </p:txBody>
      </p:sp>
    </p:spTree>
    <p:extLst>
      <p:ext uri="{BB962C8B-B14F-4D97-AF65-F5344CB8AC3E}">
        <p14:creationId xmlns:p14="http://schemas.microsoft.com/office/powerpoint/2010/main" val="64132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5576" y="1316765"/>
            <a:ext cx="7890842" cy="4800600"/>
          </a:xfrm>
        </p:spPr>
        <p:txBody>
          <a:bodyPr/>
          <a:lstStyle/>
          <a:p>
            <a:r>
              <a:rPr lang="en-US" sz="2000" dirty="0" smtClean="0"/>
              <a:t>Power vs x64: </a:t>
            </a:r>
            <a:r>
              <a:rPr lang="en-US" sz="2000" dirty="0" smtClean="0"/>
              <a:t>more PCI lanes &amp; higher clock should </a:t>
            </a:r>
            <a:br>
              <a:rPr lang="en-US" sz="2000" dirty="0" smtClean="0"/>
            </a:br>
            <a:r>
              <a:rPr lang="en-US" sz="2000" dirty="0" smtClean="0"/>
              <a:t>give</a:t>
            </a:r>
            <a:r>
              <a:rPr lang="en-US" sz="2000" dirty="0"/>
              <a:t> </a:t>
            </a:r>
            <a:r>
              <a:rPr lang="en-US" sz="2000" dirty="0" smtClean="0"/>
              <a:t>more throughput – </a:t>
            </a:r>
            <a:r>
              <a:rPr lang="en-US" sz="2000" i="1" dirty="0" smtClean="0"/>
              <a:t>if all the bits fit together</a:t>
            </a:r>
          </a:p>
          <a:p>
            <a:r>
              <a:rPr lang="en-US" sz="2000" dirty="0" smtClean="0"/>
              <a:t>Only way to find out is … by trying it!</a:t>
            </a:r>
            <a:br>
              <a:rPr lang="en-US" sz="2000" dirty="0" smtClean="0"/>
            </a:br>
            <a:r>
              <a:rPr lang="en-US" sz="2000" i="1" dirty="0" smtClean="0"/>
              <a:t>joint experiment with Nikhef and SURFsara</a:t>
            </a:r>
            <a:br>
              <a:rPr lang="en-US" sz="2000" i="1" dirty="0" smtClean="0"/>
            </a:br>
            <a:r>
              <a:rPr lang="en-US" sz="2000" i="1" dirty="0" smtClean="0"/>
              <a:t>on comparing IO throughput between x86 &amp; P8</a:t>
            </a:r>
            <a:br>
              <a:rPr lang="en-US" sz="2000" i="1" dirty="0" smtClean="0"/>
            </a:br>
            <a:endParaRPr lang="en-US" sz="2000" dirty="0" smtClean="0"/>
          </a:p>
          <a:p>
            <a:pPr marL="82550" indent="0">
              <a:buNone/>
            </a:pPr>
            <a:r>
              <a:rPr lang="en-US" sz="2800" dirty="0" smtClean="0"/>
              <a:t>			  </a:t>
            </a:r>
            <a:r>
              <a:rPr lang="en-US" sz="2800" b="1" dirty="0" smtClean="0">
                <a:solidFill>
                  <a:srgbClr val="800000"/>
                </a:solidFill>
              </a:rPr>
              <a:t>yet more is needed</a:t>
            </a:r>
          </a:p>
        </p:txBody>
      </p:sp>
      <p:sp>
        <p:nvSpPr>
          <p:cNvPr id="3" name="Title 2"/>
          <p:cNvSpPr>
            <a:spLocks noGrp="1"/>
          </p:cNvSpPr>
          <p:nvPr>
            <p:ph type="title"/>
          </p:nvPr>
        </p:nvSpPr>
        <p:spPr/>
        <p:txBody>
          <a:bodyPr/>
          <a:lstStyle/>
          <a:p>
            <a:r>
              <a:rPr lang="en-US" dirty="0" smtClean="0"/>
              <a:t>Getting more bytes through?</a:t>
            </a:r>
            <a:endParaRPr lang="en-US" dirty="0"/>
          </a:p>
        </p:txBody>
      </p:sp>
      <p:sp>
        <p:nvSpPr>
          <p:cNvPr id="5" name="Content Placeholder 1"/>
          <p:cNvSpPr txBox="1">
            <a:spLocks/>
          </p:cNvSpPr>
          <p:nvPr/>
        </p:nvSpPr>
        <p:spPr bwMode="auto">
          <a:xfrm>
            <a:off x="3870128" y="4677139"/>
            <a:ext cx="5216723" cy="182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rgbClr val="FF0000"/>
              </a:buClr>
              <a:buSzPct val="80000"/>
              <a:buFont typeface="Wingdings 2" pitchFamily="18" charset="2"/>
              <a:buChar char=""/>
              <a:defRPr sz="20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1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4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2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1800" dirty="0" smtClean="0"/>
              <a:t>RAID card are now a performance bottleneck</a:t>
            </a:r>
          </a:p>
          <a:p>
            <a:r>
              <a:rPr lang="en-US" sz="1800" dirty="0" smtClean="0"/>
              <a:t>JBOD changes CPU-disk ratio </a:t>
            </a:r>
            <a:endParaRPr lang="en-US" sz="1800" dirty="0"/>
          </a:p>
          <a:p>
            <a:r>
              <a:rPr lang="en-US" sz="1800" dirty="0" smtClean="0"/>
              <a:t>closer integration of networking to get &gt;100Gbps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7" y="3919214"/>
            <a:ext cx="3834631" cy="288054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012" y="356659"/>
            <a:ext cx="1771094" cy="43204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677" y="3542368"/>
            <a:ext cx="2669257" cy="307777"/>
          </a:xfrm>
          <a:prstGeom prst="rect">
            <a:avLst/>
          </a:prstGeom>
          <a:noFill/>
        </p:spPr>
        <p:txBody>
          <a:bodyPr wrap="none" rtlCol="0">
            <a:spAutoFit/>
          </a:bodyPr>
          <a:lstStyle/>
          <a:p>
            <a:r>
              <a:rPr lang="en-US" sz="1400" i="1" dirty="0" smtClean="0">
                <a:solidFill>
                  <a:srgbClr val="002060"/>
                </a:solidFill>
                <a:latin typeface="+mj-lt"/>
              </a:rPr>
              <a:t>HGST: 480 </a:t>
            </a:r>
            <a:r>
              <a:rPr lang="en-US" sz="1400" i="1" dirty="0" err="1" smtClean="0">
                <a:solidFill>
                  <a:srgbClr val="002060"/>
                </a:solidFill>
                <a:latin typeface="+mj-lt"/>
              </a:rPr>
              <a:t>TByte</a:t>
            </a:r>
            <a:r>
              <a:rPr lang="en-US" sz="1400" i="1" dirty="0" smtClean="0">
                <a:solidFill>
                  <a:srgbClr val="002060"/>
                </a:solidFill>
                <a:latin typeface="+mj-lt"/>
              </a:rPr>
              <a:t> gross capacity/4RU</a:t>
            </a:r>
          </a:p>
        </p:txBody>
      </p:sp>
    </p:spTree>
    <p:extLst>
      <p:ext uri="{BB962C8B-B14F-4D97-AF65-F5344CB8AC3E}">
        <p14:creationId xmlns:p14="http://schemas.microsoft.com/office/powerpoint/2010/main" val="343872717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Matching systems architecture</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9312" y="2169461"/>
            <a:ext cx="2577185" cy="260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67473" y="6309320"/>
            <a:ext cx="7724359" cy="446276"/>
          </a:xfrm>
          <a:prstGeom prst="rect">
            <a:avLst/>
          </a:prstGeom>
          <a:noFill/>
        </p:spPr>
        <p:txBody>
          <a:bodyPr wrap="none" rtlCol="0">
            <a:spAutoFit/>
          </a:bodyPr>
          <a:lstStyle/>
          <a:p>
            <a:r>
              <a:rPr lang="en-US" sz="1100" dirty="0">
                <a:solidFill>
                  <a:schemeClr val="bg1">
                    <a:lumMod val="85000"/>
                  </a:schemeClr>
                </a:solidFill>
              </a:rPr>
              <a:t>C. </a:t>
            </a:r>
            <a:r>
              <a:rPr lang="en-US" sz="1100" dirty="0" err="1">
                <a:solidFill>
                  <a:schemeClr val="bg1">
                    <a:lumMod val="85000"/>
                  </a:schemeClr>
                </a:solidFill>
              </a:rPr>
              <a:t>Bozzi</a:t>
            </a:r>
            <a:r>
              <a:rPr lang="en-US" sz="1100" dirty="0">
                <a:solidFill>
                  <a:schemeClr val="bg1">
                    <a:lumMod val="85000"/>
                  </a:schemeClr>
                </a:solidFill>
              </a:rPr>
              <a:t>, INFN and </a:t>
            </a:r>
            <a:r>
              <a:rPr lang="en-US" sz="1100" dirty="0" err="1">
                <a:solidFill>
                  <a:schemeClr val="bg1">
                    <a:lumMod val="85000"/>
                  </a:schemeClr>
                </a:solidFill>
              </a:rPr>
              <a:t>LHCb</a:t>
            </a:r>
            <a:endParaRPr lang="en-US" sz="1100" dirty="0">
              <a:solidFill>
                <a:schemeClr val="bg1">
                  <a:lumMod val="85000"/>
                </a:schemeClr>
              </a:solidFill>
            </a:endParaRPr>
          </a:p>
          <a:p>
            <a:r>
              <a:rPr lang="en-US" sz="1200" dirty="0" smtClean="0">
                <a:solidFill>
                  <a:schemeClr val="bg1">
                    <a:lumMod val="85000"/>
                  </a:schemeClr>
                </a:solidFill>
                <a:latin typeface="+mj-lt"/>
              </a:rPr>
              <a:t>Helge </a:t>
            </a:r>
            <a:r>
              <a:rPr lang="en-US" sz="1200" dirty="0" err="1" smtClean="0">
                <a:solidFill>
                  <a:schemeClr val="bg1">
                    <a:lumMod val="85000"/>
                  </a:schemeClr>
                </a:solidFill>
                <a:latin typeface="+mj-lt"/>
              </a:rPr>
              <a:t>Meinhard</a:t>
            </a:r>
            <a:r>
              <a:rPr lang="en-US" sz="1200" dirty="0" smtClean="0">
                <a:solidFill>
                  <a:schemeClr val="bg1">
                    <a:lumMod val="85000"/>
                  </a:schemeClr>
                </a:solidFill>
                <a:latin typeface="+mj-lt"/>
              </a:rPr>
              <a:t>, </a:t>
            </a:r>
            <a:r>
              <a:rPr lang="en-US" sz="1200" dirty="0">
                <a:solidFill>
                  <a:schemeClr val="bg1">
                    <a:lumMod val="85000"/>
                  </a:schemeClr>
                </a:solidFill>
                <a:latin typeface="+mj-lt"/>
              </a:rPr>
              <a:t>Bernd </a:t>
            </a:r>
            <a:r>
              <a:rPr lang="en-US" sz="1200" dirty="0" smtClean="0">
                <a:solidFill>
                  <a:schemeClr val="bg1">
                    <a:lumMod val="85000"/>
                  </a:schemeClr>
                </a:solidFill>
                <a:latin typeface="+mj-lt"/>
              </a:rPr>
              <a:t>Panzer-</a:t>
            </a:r>
            <a:r>
              <a:rPr lang="en-US" sz="1200" dirty="0" err="1" smtClean="0">
                <a:solidFill>
                  <a:schemeClr val="bg1">
                    <a:lumMod val="85000"/>
                  </a:schemeClr>
                </a:solidFill>
                <a:latin typeface="+mj-lt"/>
              </a:rPr>
              <a:t>Steindel</a:t>
            </a:r>
            <a:r>
              <a:rPr lang="en-US" sz="1200" dirty="0" smtClean="0">
                <a:solidFill>
                  <a:schemeClr val="bg1">
                    <a:lumMod val="85000"/>
                  </a:schemeClr>
                </a:solidFill>
                <a:latin typeface="+mj-lt"/>
              </a:rPr>
              <a:t>, Technology Evolution, </a:t>
            </a:r>
            <a:r>
              <a:rPr lang="en-US" sz="1200" dirty="0" smtClean="0">
                <a:solidFill>
                  <a:schemeClr val="bg1">
                    <a:lumMod val="85000"/>
                  </a:schemeClr>
                </a:solidFill>
                <a:latin typeface="+mj-lt"/>
                <a:hlinkClick r:id="rId3"/>
              </a:rPr>
              <a:t>https</a:t>
            </a:r>
            <a:r>
              <a:rPr lang="en-US" sz="1200" dirty="0">
                <a:solidFill>
                  <a:schemeClr val="bg1">
                    <a:lumMod val="85000"/>
                  </a:schemeClr>
                </a:solidFill>
                <a:latin typeface="+mj-lt"/>
                <a:hlinkClick r:id="rId3"/>
              </a:rPr>
              <a:t>://indico.cern.ch/event/555063/contributions/2285842</a:t>
            </a:r>
            <a:r>
              <a:rPr lang="en-US" sz="1200" dirty="0" smtClean="0">
                <a:solidFill>
                  <a:schemeClr val="bg1">
                    <a:lumMod val="85000"/>
                  </a:schemeClr>
                </a:solidFill>
                <a:latin typeface="+mj-lt"/>
                <a:hlinkClick r:id="rId3"/>
              </a:rPr>
              <a:t>/</a:t>
            </a:r>
            <a:endParaRPr lang="en-US" sz="1200" dirty="0" smtClean="0">
              <a:solidFill>
                <a:schemeClr val="bg1">
                  <a:lumMod val="85000"/>
                </a:schemeClr>
              </a:solidFill>
              <a:latin typeface="+mj-lt"/>
            </a:endParaRPr>
          </a:p>
        </p:txBody>
      </p:sp>
      <p:pic>
        <p:nvPicPr>
          <p:cNvPr id="6" name="Picture 5"/>
          <p:cNvPicPr>
            <a:picLocks noChangeAspect="1"/>
          </p:cNvPicPr>
          <p:nvPr/>
        </p:nvPicPr>
        <p:blipFill>
          <a:blip r:embed="rId4"/>
          <a:stretch>
            <a:fillRect/>
          </a:stretch>
        </p:blipFill>
        <p:spPr>
          <a:xfrm>
            <a:off x="107504" y="2811016"/>
            <a:ext cx="3960440" cy="3346851"/>
          </a:xfrm>
          <a:prstGeom prst="rect">
            <a:avLst/>
          </a:prstGeom>
        </p:spPr>
      </p:pic>
      <p:sp>
        <p:nvSpPr>
          <p:cNvPr id="7" name="Content Placeholder 1"/>
          <p:cNvSpPr txBox="1">
            <a:spLocks/>
          </p:cNvSpPr>
          <p:nvPr/>
        </p:nvSpPr>
        <p:spPr bwMode="auto">
          <a:xfrm>
            <a:off x="3779912" y="4736165"/>
            <a:ext cx="4968552" cy="150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rgbClr val="FF0000"/>
              </a:buClr>
              <a:buSzPct val="80000"/>
              <a:buFont typeface="Wingdings 2" pitchFamily="18" charset="2"/>
              <a:buChar char=""/>
              <a:defRPr sz="20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1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4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2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2400" dirty="0" smtClean="0"/>
              <a:t>Yet change must be: </a:t>
            </a:r>
            <a:r>
              <a:rPr lang="en-US" sz="2400" dirty="0" smtClean="0"/>
              <a:t/>
            </a:r>
            <a:br>
              <a:rPr lang="en-US" sz="2400" dirty="0" smtClean="0"/>
            </a:br>
            <a:r>
              <a:rPr lang="en-US" sz="2400" dirty="0" smtClean="0"/>
              <a:t>most </a:t>
            </a:r>
            <a:r>
              <a:rPr lang="en-US" sz="2400" dirty="0" smtClean="0"/>
              <a:t>gain to be had from SIMD vectorization and improved memory access patterns</a:t>
            </a:r>
          </a:p>
        </p:txBody>
      </p:sp>
      <p:sp>
        <p:nvSpPr>
          <p:cNvPr id="5" name="TextBox 4"/>
          <p:cNvSpPr txBox="1"/>
          <p:nvPr/>
        </p:nvSpPr>
        <p:spPr>
          <a:xfrm>
            <a:off x="4716016" y="3595469"/>
            <a:ext cx="1728192" cy="523220"/>
          </a:xfrm>
          <a:prstGeom prst="rect">
            <a:avLst/>
          </a:prstGeom>
          <a:noFill/>
        </p:spPr>
        <p:txBody>
          <a:bodyPr wrap="square" rtlCol="0">
            <a:spAutoFit/>
          </a:bodyPr>
          <a:lstStyle/>
          <a:p>
            <a:pPr algn="r"/>
            <a:r>
              <a:rPr lang="en-US" sz="1400" i="1" dirty="0" smtClean="0">
                <a:latin typeface="+mj-lt"/>
              </a:rPr>
              <a:t>sales volume of different architectures</a:t>
            </a:r>
          </a:p>
        </p:txBody>
      </p:sp>
      <p:sp>
        <p:nvSpPr>
          <p:cNvPr id="2" name="Content Placeholder 1"/>
          <p:cNvSpPr>
            <a:spLocks noGrp="1"/>
          </p:cNvSpPr>
          <p:nvPr>
            <p:ph idx="1"/>
          </p:nvPr>
        </p:nvSpPr>
        <p:spPr>
          <a:xfrm>
            <a:off x="683568" y="1447800"/>
            <a:ext cx="7848872" cy="1501147"/>
          </a:xfrm>
        </p:spPr>
        <p:txBody>
          <a:bodyPr/>
          <a:lstStyle/>
          <a:p>
            <a:r>
              <a:rPr lang="en-US" sz="2000" dirty="0" smtClean="0"/>
              <a:t>Most applications using x86 today, and probably will for a long time</a:t>
            </a:r>
          </a:p>
          <a:p>
            <a:r>
              <a:rPr lang="en-US" sz="2000" dirty="0" smtClean="0"/>
              <a:t>alternatives (GPGPU or Power) not quite viable </a:t>
            </a:r>
            <a:br>
              <a:rPr lang="en-US" sz="2000" dirty="0" smtClean="0"/>
            </a:br>
            <a:r>
              <a:rPr lang="en-US" sz="2000" dirty="0" smtClean="0"/>
              <a:t>… although for ‘dedicated farms’ FPGAs help,</a:t>
            </a:r>
            <a:br>
              <a:rPr lang="en-US" sz="2000" dirty="0" smtClean="0"/>
            </a:br>
            <a:r>
              <a:rPr lang="en-US" sz="2000" dirty="0" smtClean="0"/>
              <a:t>and KNH works better (we need the memory)</a:t>
            </a:r>
          </a:p>
        </p:txBody>
      </p:sp>
    </p:spTree>
    <p:extLst>
      <p:ext uri="{BB962C8B-B14F-4D97-AF65-F5344CB8AC3E}">
        <p14:creationId xmlns:p14="http://schemas.microsoft.com/office/powerpoint/2010/main" val="67942362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p:nvPr/>
        </p:nvSpPr>
        <p:spPr>
          <a:xfrm>
            <a:off x="457200" y="6605984"/>
            <a:ext cx="2146300" cy="279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marL="40640" marR="40640" defTabSz="914400">
              <a:buClr>
                <a:srgbClr val="9B9B9B"/>
              </a:buClr>
              <a:buFont typeface="Helvetica"/>
              <a:defRPr sz="1100">
                <a:solidFill>
                  <a:srgbClr val="9B9B9B"/>
                </a:solidFill>
                <a:uFill>
                  <a:solidFill>
                    <a:srgbClr val="9B9B9B"/>
                  </a:solidFill>
                </a:uFill>
                <a:latin typeface="MaiandraGD-Regular"/>
                <a:ea typeface="MaiandraGD-Regular"/>
                <a:cs typeface="MaiandraGD-Regular"/>
                <a:sym typeface="MaiandraGD-Regular"/>
              </a:defRPr>
            </a:lvl1pPr>
          </a:lstStyle>
          <a:p>
            <a:pPr fontAlgn="auto" hangingPunct="0">
              <a:spcBef>
                <a:spcPts val="0"/>
              </a:spcBef>
              <a:spcAft>
                <a:spcPts val="0"/>
              </a:spcAft>
            </a:pPr>
            <a:r>
              <a:rPr kern="0"/>
              <a:t>Haarlemse Chemische Kring</a:t>
            </a:r>
          </a:p>
        </p:txBody>
      </p:sp>
      <p:pic>
        <p:nvPicPr>
          <p:cNvPr id="250" name="CERN_arial.jpg"/>
          <p:cNvPicPr>
            <a:picLocks/>
          </p:cNvPicPr>
          <p:nvPr/>
        </p:nvPicPr>
        <p:blipFill>
          <a:blip r:embed="rId2">
            <a:extLst/>
          </a:blip>
          <a:stretch>
            <a:fillRect/>
          </a:stretch>
        </p:blipFill>
        <p:spPr>
          <a:xfrm>
            <a:off x="-12700" y="0"/>
            <a:ext cx="9493250" cy="6858000"/>
          </a:xfrm>
          <a:prstGeom prst="rect">
            <a:avLst/>
          </a:prstGeom>
          <a:ln w="12700">
            <a:miter lim="400000"/>
          </a:ln>
        </p:spPr>
      </p:pic>
      <p:sp>
        <p:nvSpPr>
          <p:cNvPr id="251" name="Shape 251"/>
          <p:cNvSpPr/>
          <p:nvPr/>
        </p:nvSpPr>
        <p:spPr>
          <a:xfrm>
            <a:off x="3852862" y="5489575"/>
            <a:ext cx="590551" cy="1588"/>
          </a:xfrm>
          <a:prstGeom prst="line">
            <a:avLst/>
          </a:prstGeom>
          <a:ln w="38100">
            <a:solidFill>
              <a:srgbClr val="FFFB00"/>
            </a:solidFill>
            <a:tailEnd type="triangle"/>
          </a:ln>
        </p:spPr>
        <p:txBody>
          <a:bodyPr lIns="50800" tIns="50800" rIns="50800" bIns="50800" anchor="ctr"/>
          <a:lstStyle/>
          <a:p>
            <a:pPr defTabSz="457200" fontAlgn="auto" hangingPunct="0">
              <a:spcBef>
                <a:spcPts val="0"/>
              </a:spcBef>
              <a:spcAft>
                <a:spcPts val="0"/>
              </a:spcAft>
              <a:defRPr sz="1200">
                <a:latin typeface="+mn-lt"/>
                <a:ea typeface="+mn-ea"/>
                <a:cs typeface="+mn-cs"/>
                <a:sym typeface="Helvetica"/>
              </a:defRPr>
            </a:pPr>
            <a:endParaRPr sz="1200" kern="0">
              <a:solidFill>
                <a:srgbClr val="000000"/>
              </a:solidFill>
              <a:latin typeface="Helvetica"/>
              <a:cs typeface="Helvetica"/>
              <a:sym typeface="Helvetica"/>
            </a:endParaRPr>
          </a:p>
        </p:txBody>
      </p:sp>
      <p:sp>
        <p:nvSpPr>
          <p:cNvPr id="252" name="Shape 252"/>
          <p:cNvSpPr/>
          <p:nvPr/>
        </p:nvSpPr>
        <p:spPr>
          <a:xfrm flipH="1">
            <a:off x="6791196" y="4721649"/>
            <a:ext cx="632740" cy="303255"/>
          </a:xfrm>
          <a:prstGeom prst="line">
            <a:avLst/>
          </a:prstGeom>
          <a:ln w="38100">
            <a:solidFill>
              <a:srgbClr val="FFFB00"/>
            </a:solidFill>
            <a:tailEnd type="triangle"/>
          </a:ln>
        </p:spPr>
        <p:txBody>
          <a:bodyPr lIns="50800" tIns="50800" rIns="50800" bIns="50800" anchor="ctr"/>
          <a:lstStyle/>
          <a:p>
            <a:pPr defTabSz="457200" fontAlgn="auto" hangingPunct="0">
              <a:spcBef>
                <a:spcPts val="0"/>
              </a:spcBef>
              <a:spcAft>
                <a:spcPts val="0"/>
              </a:spcAft>
              <a:defRPr sz="1200">
                <a:latin typeface="+mn-lt"/>
                <a:ea typeface="+mn-ea"/>
                <a:cs typeface="+mn-cs"/>
                <a:sym typeface="Helvetica"/>
              </a:defRPr>
            </a:pPr>
            <a:endParaRPr sz="1200" kern="0">
              <a:solidFill>
                <a:srgbClr val="000000"/>
              </a:solidFill>
              <a:latin typeface="Helvetica"/>
              <a:cs typeface="Helvetica"/>
              <a:sym typeface="Helvetica"/>
            </a:endParaRPr>
          </a:p>
        </p:txBody>
      </p:sp>
      <p:sp>
        <p:nvSpPr>
          <p:cNvPr id="253" name="Shape 253"/>
          <p:cNvSpPr/>
          <p:nvPr/>
        </p:nvSpPr>
        <p:spPr>
          <a:xfrm>
            <a:off x="6569075" y="5140325"/>
            <a:ext cx="1065855" cy="41993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marL="40640" marR="40640" defTabSz="914400">
              <a:buClr>
                <a:srgbClr val="FFFB00"/>
              </a:buClr>
              <a:buFont typeface="Times New Roman"/>
              <a:defRPr sz="2200" b="1">
                <a:solidFill>
                  <a:srgbClr val="FFFB00"/>
                </a:solidFill>
                <a:uFill>
                  <a:solidFill>
                    <a:srgbClr val="FFFB00"/>
                  </a:solidFill>
                </a:uFill>
                <a:latin typeface="Times New Roman"/>
                <a:ea typeface="Times New Roman"/>
                <a:cs typeface="Times New Roman"/>
                <a:sym typeface="Times New Roman"/>
              </a:defRPr>
            </a:lvl1pPr>
          </a:lstStyle>
          <a:p>
            <a:pPr fontAlgn="auto" hangingPunct="0">
              <a:spcBef>
                <a:spcPts val="0"/>
              </a:spcBef>
              <a:spcAft>
                <a:spcPts val="0"/>
              </a:spcAft>
            </a:pPr>
            <a:r>
              <a:rPr kern="0"/>
              <a:t>protons</a:t>
            </a:r>
          </a:p>
        </p:txBody>
      </p:sp>
      <p:sp>
        <p:nvSpPr>
          <p:cNvPr id="254" name="Shape 254"/>
          <p:cNvSpPr/>
          <p:nvPr/>
        </p:nvSpPr>
        <p:spPr>
          <a:xfrm>
            <a:off x="3657600" y="2405062"/>
            <a:ext cx="228600" cy="228601"/>
          </a:xfrm>
          <a:prstGeom prst="ellipse">
            <a:avLst/>
          </a:prstGeom>
          <a:ln w="38100">
            <a:solidFill>
              <a:srgbClr val="FF2600"/>
            </a:solidFill>
          </a:ln>
        </p:spPr>
        <p:txBody>
          <a:bodyPr lIns="50800" tIns="50800" rIns="50800" bIns="50800" anchor="ctr"/>
          <a:lstStyle/>
          <a:p>
            <a:pPr marL="40640" marR="40640" algn="ctr" fontAlgn="auto" hangingPunct="0">
              <a:spcBef>
                <a:spcPts val="0"/>
              </a:spcBef>
              <a:spcAft>
                <a:spcPts val="0"/>
              </a:spcAft>
              <a:defRPr sz="3000">
                <a:uFill>
                  <a:solidFill>
                    <a:srgbClr val="000000"/>
                  </a:solidFill>
                </a:uFill>
                <a:latin typeface="MaiandraGD-Regular"/>
                <a:ea typeface="MaiandraGD-Regular"/>
                <a:cs typeface="MaiandraGD-Regular"/>
                <a:sym typeface="MaiandraGD-Regular"/>
              </a:defRPr>
            </a:pPr>
            <a:endParaRPr sz="3000" kern="0">
              <a:solidFill>
                <a:srgbClr val="000000"/>
              </a:solidFill>
              <a:uFill>
                <a:solidFill>
                  <a:srgbClr val="000000"/>
                </a:solidFill>
              </a:uFill>
              <a:latin typeface="MaiandraGD-Regular"/>
              <a:ea typeface="MaiandraGD-Regular"/>
              <a:cs typeface="MaiandraGD-Regular"/>
              <a:sym typeface="MaiandraGD-Regular"/>
            </a:endParaRPr>
          </a:p>
        </p:txBody>
      </p:sp>
      <p:pic>
        <p:nvPicPr>
          <p:cNvPr id="255" name="cms-logo.png"/>
          <p:cNvPicPr>
            <a:picLocks/>
          </p:cNvPicPr>
          <p:nvPr/>
        </p:nvPicPr>
        <p:blipFill>
          <a:blip r:embed="rId3">
            <a:extLst/>
          </a:blip>
          <a:stretch>
            <a:fillRect/>
          </a:stretch>
        </p:blipFill>
        <p:spPr>
          <a:xfrm>
            <a:off x="3352800" y="2024062"/>
            <a:ext cx="762000" cy="762001"/>
          </a:xfrm>
          <a:prstGeom prst="rect">
            <a:avLst/>
          </a:prstGeom>
          <a:ln w="12700">
            <a:miter lim="400000"/>
          </a:ln>
        </p:spPr>
      </p:pic>
      <p:pic>
        <p:nvPicPr>
          <p:cNvPr id="256" name="lhcb-logo.png"/>
          <p:cNvPicPr>
            <a:picLocks/>
          </p:cNvPicPr>
          <p:nvPr/>
        </p:nvPicPr>
        <p:blipFill>
          <a:blip r:embed="rId4">
            <a:extLst/>
          </a:blip>
          <a:stretch>
            <a:fillRect/>
          </a:stretch>
        </p:blipFill>
        <p:spPr>
          <a:xfrm>
            <a:off x="7069876" y="2959989"/>
            <a:ext cx="1792555" cy="1235077"/>
          </a:xfrm>
          <a:prstGeom prst="rect">
            <a:avLst/>
          </a:prstGeom>
          <a:ln w="12700">
            <a:miter lim="400000"/>
          </a:ln>
        </p:spPr>
      </p:pic>
      <p:grpSp>
        <p:nvGrpSpPr>
          <p:cNvPr id="260" name="Group 260"/>
          <p:cNvGrpSpPr/>
          <p:nvPr/>
        </p:nvGrpSpPr>
        <p:grpSpPr>
          <a:xfrm>
            <a:off x="5334000" y="4691062"/>
            <a:ext cx="812561" cy="1235299"/>
            <a:chOff x="0" y="0"/>
            <a:chExt cx="812560" cy="1235297"/>
          </a:xfrm>
        </p:grpSpPr>
        <p:sp>
          <p:nvSpPr>
            <p:cNvPr id="257" name="Shape 257"/>
            <p:cNvSpPr/>
            <p:nvPr/>
          </p:nvSpPr>
          <p:spPr>
            <a:xfrm>
              <a:off x="0" y="0"/>
              <a:ext cx="762000" cy="1219200"/>
            </a:xfrm>
            <a:prstGeom prst="rect">
              <a:avLst/>
            </a:prstGeom>
            <a:solidFill>
              <a:srgbClr val="FFFDA9"/>
            </a:solidFill>
            <a:ln w="12700" cap="flat">
              <a:noFill/>
              <a:miter lim="400000"/>
            </a:ln>
            <a:effectLst/>
          </p:spPr>
          <p:txBody>
            <a:bodyPr wrap="square" lIns="50800" tIns="50800" rIns="50800" bIns="50800" numCol="1" anchor="ctr">
              <a:noAutofit/>
            </a:bodyPr>
            <a:lstStyle/>
            <a:p>
              <a:pPr marL="40640" marR="40640" algn="ctr" fontAlgn="auto" hangingPunct="0">
                <a:spcBef>
                  <a:spcPts val="0"/>
                </a:spcBef>
                <a:spcAft>
                  <a:spcPts val="0"/>
                </a:spcAft>
                <a:defRPr sz="3000">
                  <a:uFill>
                    <a:solidFill>
                      <a:srgbClr val="000000"/>
                    </a:solidFill>
                  </a:uFill>
                  <a:latin typeface="MaiandraGD-Regular"/>
                  <a:ea typeface="MaiandraGD-Regular"/>
                  <a:cs typeface="MaiandraGD-Regular"/>
                  <a:sym typeface="MaiandraGD-Regular"/>
                </a:defRPr>
              </a:pPr>
              <a:endParaRPr sz="3000" kern="0">
                <a:solidFill>
                  <a:srgbClr val="000000"/>
                </a:solidFill>
                <a:uFill>
                  <a:solidFill>
                    <a:srgbClr val="000000"/>
                  </a:solidFill>
                </a:uFill>
                <a:latin typeface="MaiandraGD-Regular"/>
                <a:ea typeface="MaiandraGD-Regular"/>
                <a:cs typeface="MaiandraGD-Regular"/>
                <a:sym typeface="MaiandraGD-Regular"/>
              </a:endParaRPr>
            </a:p>
          </p:txBody>
        </p:sp>
        <p:pic>
          <p:nvPicPr>
            <p:cNvPr id="258" name="atlas-logo.png"/>
            <p:cNvPicPr>
              <a:picLocks/>
            </p:cNvPicPr>
            <p:nvPr/>
          </p:nvPicPr>
          <p:blipFill>
            <a:blip r:embed="rId5">
              <a:extLst/>
            </a:blip>
            <a:stretch>
              <a:fillRect/>
            </a:stretch>
          </p:blipFill>
          <p:spPr>
            <a:xfrm>
              <a:off x="0" y="76200"/>
              <a:ext cx="735013" cy="1133475"/>
            </a:xfrm>
            <a:prstGeom prst="rect">
              <a:avLst/>
            </a:prstGeom>
            <a:ln w="12700" cap="flat">
              <a:noFill/>
              <a:miter lim="400000"/>
            </a:ln>
            <a:effectLst/>
          </p:spPr>
        </p:pic>
        <p:sp>
          <p:nvSpPr>
            <p:cNvPr id="259" name="Shape 259"/>
            <p:cNvSpPr/>
            <p:nvPr/>
          </p:nvSpPr>
          <p:spPr>
            <a:xfrm rot="16260000">
              <a:off x="53202" y="483093"/>
              <a:ext cx="1155701" cy="342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lvl1pPr marL="40640" marR="40640" defTabSz="914400">
                <a:spcBef>
                  <a:spcPts val="1100"/>
                </a:spcBef>
                <a:buClr>
                  <a:srgbClr val="000000"/>
                </a:buClr>
                <a:buFont typeface="Helvetica"/>
                <a:defRPr sz="1600">
                  <a:uFill>
                    <a:solidFill>
                      <a:srgbClr val="000000"/>
                    </a:solidFill>
                  </a:uFill>
                  <a:latin typeface="MaiandraGD-Regular"/>
                  <a:ea typeface="MaiandraGD-Regular"/>
                  <a:cs typeface="MaiandraGD-Regular"/>
                  <a:sym typeface="MaiandraGD-Regular"/>
                </a:defRPr>
              </a:lvl1pPr>
            </a:lstStyle>
            <a:p>
              <a:pPr fontAlgn="auto" hangingPunct="0">
                <a:spcAft>
                  <a:spcPts val="0"/>
                </a:spcAft>
              </a:pPr>
              <a:r>
                <a:rPr kern="0">
                  <a:solidFill>
                    <a:srgbClr val="000000"/>
                  </a:solidFill>
                </a:rPr>
                <a:t>Atlas</a:t>
              </a:r>
            </a:p>
          </p:txBody>
        </p:sp>
      </p:grpSp>
      <p:pic>
        <p:nvPicPr>
          <p:cNvPr id="261" name="alice-logo.png"/>
          <p:cNvPicPr>
            <a:picLocks/>
          </p:cNvPicPr>
          <p:nvPr/>
        </p:nvPicPr>
        <p:blipFill>
          <a:blip r:embed="rId6">
            <a:extLst/>
          </a:blip>
          <a:srcRect t="1533" b="9"/>
          <a:stretch>
            <a:fillRect/>
          </a:stretch>
        </p:blipFill>
        <p:spPr>
          <a:xfrm>
            <a:off x="948257" y="3999407"/>
            <a:ext cx="1658541" cy="1732757"/>
          </a:xfrm>
          <a:custGeom>
            <a:avLst/>
            <a:gdLst/>
            <a:ahLst/>
            <a:cxnLst>
              <a:cxn ang="0">
                <a:pos x="wd2" y="hd2"/>
              </a:cxn>
              <a:cxn ang="5400000">
                <a:pos x="wd2" y="hd2"/>
              </a:cxn>
              <a:cxn ang="10800000">
                <a:pos x="wd2" y="hd2"/>
              </a:cxn>
              <a:cxn ang="16200000">
                <a:pos x="wd2" y="hd2"/>
              </a:cxn>
            </a:cxnLst>
            <a:rect l="0" t="0" r="r" b="b"/>
            <a:pathLst>
              <a:path w="21600" h="21600" extrusionOk="0">
                <a:moveTo>
                  <a:pt x="6233" y="0"/>
                </a:moveTo>
                <a:lnTo>
                  <a:pt x="3117" y="3137"/>
                </a:lnTo>
                <a:lnTo>
                  <a:pt x="0" y="6273"/>
                </a:lnTo>
                <a:lnTo>
                  <a:pt x="0" y="13937"/>
                </a:lnTo>
                <a:lnTo>
                  <a:pt x="0" y="21600"/>
                </a:lnTo>
                <a:lnTo>
                  <a:pt x="10803" y="21600"/>
                </a:lnTo>
                <a:lnTo>
                  <a:pt x="21600" y="21600"/>
                </a:lnTo>
                <a:lnTo>
                  <a:pt x="21600" y="14026"/>
                </a:lnTo>
                <a:lnTo>
                  <a:pt x="21600" y="6451"/>
                </a:lnTo>
                <a:lnTo>
                  <a:pt x="18401" y="3226"/>
                </a:lnTo>
                <a:lnTo>
                  <a:pt x="15206" y="0"/>
                </a:lnTo>
                <a:lnTo>
                  <a:pt x="10720" y="0"/>
                </a:lnTo>
                <a:lnTo>
                  <a:pt x="6233" y="0"/>
                </a:lnTo>
                <a:close/>
              </a:path>
            </a:pathLst>
          </a:custGeom>
          <a:ln w="12700">
            <a:miter lim="400000"/>
          </a:ln>
        </p:spPr>
      </p:pic>
      <p:pic>
        <p:nvPicPr>
          <p:cNvPr id="262" name="CMS.png"/>
          <p:cNvPicPr>
            <a:picLocks/>
          </p:cNvPicPr>
          <p:nvPr/>
        </p:nvPicPr>
        <p:blipFill>
          <a:blip r:embed="rId7">
            <a:extLst/>
          </a:blip>
          <a:srcRect l="16738" t="7399" r="14320" b="13889"/>
          <a:stretch>
            <a:fillRect/>
          </a:stretch>
        </p:blipFill>
        <p:spPr>
          <a:xfrm>
            <a:off x="2870200" y="774700"/>
            <a:ext cx="3111500" cy="2247900"/>
          </a:xfrm>
          <a:custGeom>
            <a:avLst/>
            <a:gdLst/>
            <a:ahLst/>
            <a:cxnLst>
              <a:cxn ang="0">
                <a:pos x="wd2" y="hd2"/>
              </a:cxn>
              <a:cxn ang="5400000">
                <a:pos x="wd2" y="hd2"/>
              </a:cxn>
              <a:cxn ang="10800000">
                <a:pos x="wd2" y="hd2"/>
              </a:cxn>
              <a:cxn ang="16200000">
                <a:pos x="wd2" y="hd2"/>
              </a:cxn>
            </a:cxnLst>
            <a:rect l="0" t="0" r="r" b="b"/>
            <a:pathLst>
              <a:path w="21595" h="21597" extrusionOk="0">
                <a:moveTo>
                  <a:pt x="0" y="0"/>
                </a:moveTo>
                <a:lnTo>
                  <a:pt x="0" y="5525"/>
                </a:lnTo>
                <a:cubicBezTo>
                  <a:pt x="31" y="5504"/>
                  <a:pt x="62" y="5479"/>
                  <a:pt x="116" y="5479"/>
                </a:cubicBezTo>
                <a:cubicBezTo>
                  <a:pt x="280" y="5479"/>
                  <a:pt x="325" y="5427"/>
                  <a:pt x="237" y="5338"/>
                </a:cubicBezTo>
                <a:cubicBezTo>
                  <a:pt x="200" y="5301"/>
                  <a:pt x="179" y="5243"/>
                  <a:pt x="193" y="5212"/>
                </a:cubicBezTo>
                <a:cubicBezTo>
                  <a:pt x="229" y="5132"/>
                  <a:pt x="748" y="5073"/>
                  <a:pt x="837" y="5140"/>
                </a:cubicBezTo>
                <a:cubicBezTo>
                  <a:pt x="888" y="5177"/>
                  <a:pt x="920" y="5178"/>
                  <a:pt x="939" y="5136"/>
                </a:cubicBezTo>
                <a:cubicBezTo>
                  <a:pt x="955" y="5101"/>
                  <a:pt x="1017" y="5087"/>
                  <a:pt x="1082" y="5105"/>
                </a:cubicBezTo>
                <a:cubicBezTo>
                  <a:pt x="1150" y="5124"/>
                  <a:pt x="1209" y="5109"/>
                  <a:pt x="1226" y="5071"/>
                </a:cubicBezTo>
                <a:cubicBezTo>
                  <a:pt x="1242" y="5035"/>
                  <a:pt x="1255" y="4702"/>
                  <a:pt x="1253" y="4335"/>
                </a:cubicBezTo>
                <a:cubicBezTo>
                  <a:pt x="1251" y="3703"/>
                  <a:pt x="1281" y="3531"/>
                  <a:pt x="1369" y="3653"/>
                </a:cubicBezTo>
                <a:cubicBezTo>
                  <a:pt x="1388" y="3679"/>
                  <a:pt x="1442" y="3921"/>
                  <a:pt x="1504" y="4209"/>
                </a:cubicBezTo>
                <a:cubicBezTo>
                  <a:pt x="1501" y="4170"/>
                  <a:pt x="1503" y="4136"/>
                  <a:pt x="1509" y="4122"/>
                </a:cubicBezTo>
                <a:cubicBezTo>
                  <a:pt x="1528" y="4081"/>
                  <a:pt x="1561" y="4094"/>
                  <a:pt x="1614" y="4160"/>
                </a:cubicBezTo>
                <a:cubicBezTo>
                  <a:pt x="1658" y="4214"/>
                  <a:pt x="1751" y="4261"/>
                  <a:pt x="1823" y="4263"/>
                </a:cubicBezTo>
                <a:lnTo>
                  <a:pt x="1956" y="4263"/>
                </a:lnTo>
                <a:lnTo>
                  <a:pt x="1969" y="4659"/>
                </a:lnTo>
                <a:cubicBezTo>
                  <a:pt x="1983" y="5083"/>
                  <a:pt x="2008" y="5136"/>
                  <a:pt x="2201" y="5136"/>
                </a:cubicBezTo>
                <a:cubicBezTo>
                  <a:pt x="2399" y="5136"/>
                  <a:pt x="2507" y="5079"/>
                  <a:pt x="2507" y="4968"/>
                </a:cubicBezTo>
                <a:cubicBezTo>
                  <a:pt x="2507" y="4911"/>
                  <a:pt x="2525" y="4850"/>
                  <a:pt x="2548" y="4831"/>
                </a:cubicBezTo>
                <a:cubicBezTo>
                  <a:pt x="2575" y="4807"/>
                  <a:pt x="2575" y="4757"/>
                  <a:pt x="2548" y="4686"/>
                </a:cubicBezTo>
                <a:cubicBezTo>
                  <a:pt x="2493" y="4545"/>
                  <a:pt x="2494" y="4311"/>
                  <a:pt x="2551" y="4263"/>
                </a:cubicBezTo>
                <a:cubicBezTo>
                  <a:pt x="2583" y="4235"/>
                  <a:pt x="2588" y="3976"/>
                  <a:pt x="2567" y="3382"/>
                </a:cubicBezTo>
                <a:cubicBezTo>
                  <a:pt x="2545" y="2747"/>
                  <a:pt x="2551" y="2523"/>
                  <a:pt x="2589" y="2459"/>
                </a:cubicBezTo>
                <a:cubicBezTo>
                  <a:pt x="2626" y="2398"/>
                  <a:pt x="2626" y="2352"/>
                  <a:pt x="2595" y="2299"/>
                </a:cubicBezTo>
                <a:cubicBezTo>
                  <a:pt x="2569" y="2256"/>
                  <a:pt x="2544" y="1884"/>
                  <a:pt x="2537" y="1410"/>
                </a:cubicBezTo>
                <a:cubicBezTo>
                  <a:pt x="2526" y="662"/>
                  <a:pt x="2532" y="594"/>
                  <a:pt x="2600" y="575"/>
                </a:cubicBezTo>
                <a:cubicBezTo>
                  <a:pt x="2641" y="564"/>
                  <a:pt x="2705" y="575"/>
                  <a:pt x="2743" y="598"/>
                </a:cubicBezTo>
                <a:cubicBezTo>
                  <a:pt x="2781" y="621"/>
                  <a:pt x="2831" y="634"/>
                  <a:pt x="2854" y="625"/>
                </a:cubicBezTo>
                <a:cubicBezTo>
                  <a:pt x="2975" y="578"/>
                  <a:pt x="4298" y="571"/>
                  <a:pt x="4319" y="617"/>
                </a:cubicBezTo>
                <a:cubicBezTo>
                  <a:pt x="4376" y="745"/>
                  <a:pt x="4114" y="819"/>
                  <a:pt x="3352" y="888"/>
                </a:cubicBezTo>
                <a:lnTo>
                  <a:pt x="3077" y="915"/>
                </a:lnTo>
                <a:lnTo>
                  <a:pt x="3071" y="1292"/>
                </a:lnTo>
                <a:cubicBezTo>
                  <a:pt x="3068" y="1499"/>
                  <a:pt x="3065" y="1755"/>
                  <a:pt x="3068" y="1864"/>
                </a:cubicBezTo>
                <a:cubicBezTo>
                  <a:pt x="3078" y="2199"/>
                  <a:pt x="3075" y="3853"/>
                  <a:pt x="3063" y="4144"/>
                </a:cubicBezTo>
                <a:cubicBezTo>
                  <a:pt x="3056" y="4322"/>
                  <a:pt x="3075" y="4489"/>
                  <a:pt x="3121" y="4613"/>
                </a:cubicBezTo>
                <a:cubicBezTo>
                  <a:pt x="3170" y="4746"/>
                  <a:pt x="3183" y="4856"/>
                  <a:pt x="3162" y="4960"/>
                </a:cubicBezTo>
                <a:cubicBezTo>
                  <a:pt x="3145" y="5044"/>
                  <a:pt x="3145" y="5184"/>
                  <a:pt x="3162" y="5273"/>
                </a:cubicBezTo>
                <a:cubicBezTo>
                  <a:pt x="3189" y="5408"/>
                  <a:pt x="3176" y="5457"/>
                  <a:pt x="3079" y="5582"/>
                </a:cubicBezTo>
                <a:cubicBezTo>
                  <a:pt x="3004" y="5680"/>
                  <a:pt x="2970" y="5775"/>
                  <a:pt x="2980" y="5856"/>
                </a:cubicBezTo>
                <a:cubicBezTo>
                  <a:pt x="2998" y="6001"/>
                  <a:pt x="2954" y="6054"/>
                  <a:pt x="2876" y="5986"/>
                </a:cubicBezTo>
                <a:cubicBezTo>
                  <a:pt x="2845" y="5960"/>
                  <a:pt x="2793" y="5955"/>
                  <a:pt x="2763" y="5971"/>
                </a:cubicBezTo>
                <a:cubicBezTo>
                  <a:pt x="2732" y="5987"/>
                  <a:pt x="2686" y="5972"/>
                  <a:pt x="2658" y="5940"/>
                </a:cubicBezTo>
                <a:cubicBezTo>
                  <a:pt x="2630" y="5909"/>
                  <a:pt x="2544" y="5881"/>
                  <a:pt x="2465" y="5879"/>
                </a:cubicBezTo>
                <a:cubicBezTo>
                  <a:pt x="2009" y="5869"/>
                  <a:pt x="1834" y="5842"/>
                  <a:pt x="1829" y="5776"/>
                </a:cubicBezTo>
                <a:cubicBezTo>
                  <a:pt x="1826" y="5738"/>
                  <a:pt x="1818" y="5693"/>
                  <a:pt x="1812" y="5677"/>
                </a:cubicBezTo>
                <a:cubicBezTo>
                  <a:pt x="1807" y="5662"/>
                  <a:pt x="1800" y="5628"/>
                  <a:pt x="1796" y="5605"/>
                </a:cubicBezTo>
                <a:cubicBezTo>
                  <a:pt x="1792" y="5582"/>
                  <a:pt x="1749" y="5388"/>
                  <a:pt x="1699" y="5174"/>
                </a:cubicBezTo>
                <a:cubicBezTo>
                  <a:pt x="1676" y="5073"/>
                  <a:pt x="1657" y="4981"/>
                  <a:pt x="1644" y="4907"/>
                </a:cubicBezTo>
                <a:cubicBezTo>
                  <a:pt x="1729" y="5343"/>
                  <a:pt x="1801" y="5743"/>
                  <a:pt x="1788" y="5773"/>
                </a:cubicBezTo>
                <a:cubicBezTo>
                  <a:pt x="1770" y="5812"/>
                  <a:pt x="1637" y="5823"/>
                  <a:pt x="1399" y="5799"/>
                </a:cubicBezTo>
                <a:cubicBezTo>
                  <a:pt x="816" y="5742"/>
                  <a:pt x="526" y="5913"/>
                  <a:pt x="609" y="6272"/>
                </a:cubicBezTo>
                <a:cubicBezTo>
                  <a:pt x="621" y="6328"/>
                  <a:pt x="615" y="6386"/>
                  <a:pt x="592" y="6406"/>
                </a:cubicBezTo>
                <a:cubicBezTo>
                  <a:pt x="528" y="6461"/>
                  <a:pt x="588" y="6597"/>
                  <a:pt x="664" y="6570"/>
                </a:cubicBezTo>
                <a:cubicBezTo>
                  <a:pt x="746" y="6540"/>
                  <a:pt x="877" y="6662"/>
                  <a:pt x="890" y="6779"/>
                </a:cubicBezTo>
                <a:cubicBezTo>
                  <a:pt x="895" y="6825"/>
                  <a:pt x="913" y="6895"/>
                  <a:pt x="931" y="6936"/>
                </a:cubicBezTo>
                <a:cubicBezTo>
                  <a:pt x="992" y="7071"/>
                  <a:pt x="878" y="7170"/>
                  <a:pt x="678" y="7157"/>
                </a:cubicBezTo>
                <a:lnTo>
                  <a:pt x="488" y="7145"/>
                </a:lnTo>
                <a:lnTo>
                  <a:pt x="488" y="7595"/>
                </a:lnTo>
                <a:cubicBezTo>
                  <a:pt x="487" y="7844"/>
                  <a:pt x="499" y="8083"/>
                  <a:pt x="510" y="8125"/>
                </a:cubicBezTo>
                <a:cubicBezTo>
                  <a:pt x="536" y="8227"/>
                  <a:pt x="482" y="8243"/>
                  <a:pt x="284" y="8186"/>
                </a:cubicBezTo>
                <a:cubicBezTo>
                  <a:pt x="212" y="8166"/>
                  <a:pt x="97" y="8155"/>
                  <a:pt x="0" y="8148"/>
                </a:cubicBezTo>
                <a:lnTo>
                  <a:pt x="0" y="8182"/>
                </a:lnTo>
                <a:cubicBezTo>
                  <a:pt x="34" y="8187"/>
                  <a:pt x="53" y="8188"/>
                  <a:pt x="99" y="8198"/>
                </a:cubicBezTo>
                <a:cubicBezTo>
                  <a:pt x="486" y="8277"/>
                  <a:pt x="485" y="8273"/>
                  <a:pt x="388" y="8461"/>
                </a:cubicBezTo>
                <a:cubicBezTo>
                  <a:pt x="343" y="8550"/>
                  <a:pt x="316" y="8639"/>
                  <a:pt x="328" y="8655"/>
                </a:cubicBezTo>
                <a:cubicBezTo>
                  <a:pt x="340" y="8672"/>
                  <a:pt x="313" y="8787"/>
                  <a:pt x="267" y="8911"/>
                </a:cubicBezTo>
                <a:cubicBezTo>
                  <a:pt x="237" y="8993"/>
                  <a:pt x="228" y="9029"/>
                  <a:pt x="220" y="9067"/>
                </a:cubicBezTo>
                <a:cubicBezTo>
                  <a:pt x="227" y="9072"/>
                  <a:pt x="235" y="9076"/>
                  <a:pt x="240" y="9086"/>
                </a:cubicBezTo>
                <a:cubicBezTo>
                  <a:pt x="253" y="9116"/>
                  <a:pt x="247" y="9156"/>
                  <a:pt x="226" y="9174"/>
                </a:cubicBezTo>
                <a:cubicBezTo>
                  <a:pt x="225" y="9175"/>
                  <a:pt x="224" y="9173"/>
                  <a:pt x="223" y="9174"/>
                </a:cubicBezTo>
                <a:cubicBezTo>
                  <a:pt x="232" y="9189"/>
                  <a:pt x="243" y="9207"/>
                  <a:pt x="259" y="9227"/>
                </a:cubicBezTo>
                <a:cubicBezTo>
                  <a:pt x="299" y="9278"/>
                  <a:pt x="368" y="9319"/>
                  <a:pt x="413" y="9319"/>
                </a:cubicBezTo>
                <a:cubicBezTo>
                  <a:pt x="523" y="9319"/>
                  <a:pt x="556" y="9376"/>
                  <a:pt x="501" y="9468"/>
                </a:cubicBezTo>
                <a:cubicBezTo>
                  <a:pt x="476" y="9509"/>
                  <a:pt x="471" y="9544"/>
                  <a:pt x="488" y="9544"/>
                </a:cubicBezTo>
                <a:cubicBezTo>
                  <a:pt x="504" y="9544"/>
                  <a:pt x="496" y="9581"/>
                  <a:pt x="468" y="9628"/>
                </a:cubicBezTo>
                <a:cubicBezTo>
                  <a:pt x="437" y="9680"/>
                  <a:pt x="346" y="9712"/>
                  <a:pt x="231" y="9712"/>
                </a:cubicBezTo>
                <a:cubicBezTo>
                  <a:pt x="129" y="9712"/>
                  <a:pt x="57" y="9729"/>
                  <a:pt x="72" y="9750"/>
                </a:cubicBezTo>
                <a:cubicBezTo>
                  <a:pt x="86" y="9770"/>
                  <a:pt x="81" y="9818"/>
                  <a:pt x="58" y="9856"/>
                </a:cubicBezTo>
                <a:cubicBezTo>
                  <a:pt x="23" y="9915"/>
                  <a:pt x="13" y="9984"/>
                  <a:pt x="0" y="10051"/>
                </a:cubicBezTo>
                <a:lnTo>
                  <a:pt x="0" y="10284"/>
                </a:lnTo>
                <a:cubicBezTo>
                  <a:pt x="10" y="10348"/>
                  <a:pt x="12" y="10412"/>
                  <a:pt x="39" y="10478"/>
                </a:cubicBezTo>
                <a:cubicBezTo>
                  <a:pt x="123" y="10686"/>
                  <a:pt x="144" y="10704"/>
                  <a:pt x="388" y="10764"/>
                </a:cubicBezTo>
                <a:cubicBezTo>
                  <a:pt x="532" y="10799"/>
                  <a:pt x="769" y="10841"/>
                  <a:pt x="914" y="10859"/>
                </a:cubicBezTo>
                <a:cubicBezTo>
                  <a:pt x="2083" y="11003"/>
                  <a:pt x="2243" y="11046"/>
                  <a:pt x="2289" y="11210"/>
                </a:cubicBezTo>
                <a:cubicBezTo>
                  <a:pt x="2302" y="11258"/>
                  <a:pt x="2281" y="11345"/>
                  <a:pt x="2242" y="11405"/>
                </a:cubicBezTo>
                <a:cubicBezTo>
                  <a:pt x="2198" y="11472"/>
                  <a:pt x="2178" y="11569"/>
                  <a:pt x="2190" y="11656"/>
                </a:cubicBezTo>
                <a:cubicBezTo>
                  <a:pt x="2203" y="11749"/>
                  <a:pt x="2181" y="11831"/>
                  <a:pt x="2132" y="11893"/>
                </a:cubicBezTo>
                <a:cubicBezTo>
                  <a:pt x="2090" y="11945"/>
                  <a:pt x="2058" y="12015"/>
                  <a:pt x="2058" y="12049"/>
                </a:cubicBezTo>
                <a:cubicBezTo>
                  <a:pt x="2057" y="12083"/>
                  <a:pt x="2021" y="12177"/>
                  <a:pt x="1978" y="12255"/>
                </a:cubicBezTo>
                <a:cubicBezTo>
                  <a:pt x="1877" y="12436"/>
                  <a:pt x="1845" y="12339"/>
                  <a:pt x="1862" y="11908"/>
                </a:cubicBezTo>
                <a:lnTo>
                  <a:pt x="1876" y="11599"/>
                </a:lnTo>
                <a:lnTo>
                  <a:pt x="1391" y="11588"/>
                </a:lnTo>
                <a:cubicBezTo>
                  <a:pt x="920" y="11576"/>
                  <a:pt x="814" y="11555"/>
                  <a:pt x="851" y="11473"/>
                </a:cubicBezTo>
                <a:cubicBezTo>
                  <a:pt x="879" y="11412"/>
                  <a:pt x="497" y="11454"/>
                  <a:pt x="402" y="11523"/>
                </a:cubicBezTo>
                <a:cubicBezTo>
                  <a:pt x="356" y="11556"/>
                  <a:pt x="237" y="11575"/>
                  <a:pt x="138" y="11565"/>
                </a:cubicBezTo>
                <a:cubicBezTo>
                  <a:pt x="69" y="11558"/>
                  <a:pt x="28" y="11551"/>
                  <a:pt x="0" y="11534"/>
                </a:cubicBezTo>
                <a:lnTo>
                  <a:pt x="0" y="15923"/>
                </a:lnTo>
                <a:cubicBezTo>
                  <a:pt x="188" y="15920"/>
                  <a:pt x="460" y="15923"/>
                  <a:pt x="523" y="15908"/>
                </a:cubicBezTo>
                <a:cubicBezTo>
                  <a:pt x="560" y="15899"/>
                  <a:pt x="581" y="15887"/>
                  <a:pt x="587" y="15874"/>
                </a:cubicBezTo>
                <a:cubicBezTo>
                  <a:pt x="604" y="15835"/>
                  <a:pt x="609" y="15657"/>
                  <a:pt x="598" y="15481"/>
                </a:cubicBezTo>
                <a:cubicBezTo>
                  <a:pt x="560" y="14882"/>
                  <a:pt x="567" y="14292"/>
                  <a:pt x="614" y="14226"/>
                </a:cubicBezTo>
                <a:cubicBezTo>
                  <a:pt x="646" y="14183"/>
                  <a:pt x="770" y="14158"/>
                  <a:pt x="898" y="14146"/>
                </a:cubicBezTo>
                <a:cubicBezTo>
                  <a:pt x="904" y="14146"/>
                  <a:pt x="911" y="14143"/>
                  <a:pt x="917" y="14142"/>
                </a:cubicBezTo>
                <a:cubicBezTo>
                  <a:pt x="925" y="14142"/>
                  <a:pt x="923" y="14139"/>
                  <a:pt x="931" y="14139"/>
                </a:cubicBezTo>
                <a:cubicBezTo>
                  <a:pt x="1061" y="14126"/>
                  <a:pt x="1178" y="14110"/>
                  <a:pt x="1184" y="14100"/>
                </a:cubicBezTo>
                <a:cubicBezTo>
                  <a:pt x="1191" y="14091"/>
                  <a:pt x="1204" y="13716"/>
                  <a:pt x="1212" y="13265"/>
                </a:cubicBezTo>
                <a:cubicBezTo>
                  <a:pt x="1220" y="12815"/>
                  <a:pt x="1238" y="12419"/>
                  <a:pt x="1253" y="12385"/>
                </a:cubicBezTo>
                <a:cubicBezTo>
                  <a:pt x="1267" y="12354"/>
                  <a:pt x="1436" y="12331"/>
                  <a:pt x="1598" y="12327"/>
                </a:cubicBezTo>
                <a:cubicBezTo>
                  <a:pt x="1759" y="12323"/>
                  <a:pt x="1914" y="12336"/>
                  <a:pt x="1906" y="12365"/>
                </a:cubicBezTo>
                <a:cubicBezTo>
                  <a:pt x="1902" y="12381"/>
                  <a:pt x="1887" y="12444"/>
                  <a:pt x="1873" y="12507"/>
                </a:cubicBezTo>
                <a:cubicBezTo>
                  <a:pt x="1859" y="12569"/>
                  <a:pt x="1816" y="12722"/>
                  <a:pt x="1774" y="12846"/>
                </a:cubicBezTo>
                <a:cubicBezTo>
                  <a:pt x="1674" y="13140"/>
                  <a:pt x="1370" y="14053"/>
                  <a:pt x="1226" y="14489"/>
                </a:cubicBezTo>
                <a:lnTo>
                  <a:pt x="1110" y="14833"/>
                </a:lnTo>
                <a:lnTo>
                  <a:pt x="1195" y="15061"/>
                </a:lnTo>
                <a:cubicBezTo>
                  <a:pt x="1204" y="15085"/>
                  <a:pt x="1213" y="15100"/>
                  <a:pt x="1223" y="15122"/>
                </a:cubicBezTo>
                <a:cubicBezTo>
                  <a:pt x="1270" y="15207"/>
                  <a:pt x="1325" y="15301"/>
                  <a:pt x="1350" y="15321"/>
                </a:cubicBezTo>
                <a:cubicBezTo>
                  <a:pt x="1358" y="15327"/>
                  <a:pt x="1363" y="15339"/>
                  <a:pt x="1369" y="15351"/>
                </a:cubicBezTo>
                <a:cubicBezTo>
                  <a:pt x="1372" y="15356"/>
                  <a:pt x="1375" y="15357"/>
                  <a:pt x="1377" y="15363"/>
                </a:cubicBezTo>
                <a:cubicBezTo>
                  <a:pt x="1377" y="15363"/>
                  <a:pt x="1377" y="15366"/>
                  <a:pt x="1377" y="15366"/>
                </a:cubicBezTo>
                <a:cubicBezTo>
                  <a:pt x="1385" y="15386"/>
                  <a:pt x="1390" y="15416"/>
                  <a:pt x="1394" y="15454"/>
                </a:cubicBezTo>
                <a:cubicBezTo>
                  <a:pt x="1402" y="15529"/>
                  <a:pt x="1404" y="15642"/>
                  <a:pt x="1402" y="15824"/>
                </a:cubicBezTo>
                <a:cubicBezTo>
                  <a:pt x="1402" y="15826"/>
                  <a:pt x="1402" y="15825"/>
                  <a:pt x="1402" y="15828"/>
                </a:cubicBezTo>
                <a:cubicBezTo>
                  <a:pt x="1399" y="16082"/>
                  <a:pt x="1402" y="16326"/>
                  <a:pt x="1410" y="16373"/>
                </a:cubicBezTo>
                <a:cubicBezTo>
                  <a:pt x="1421" y="16438"/>
                  <a:pt x="1393" y="16454"/>
                  <a:pt x="1284" y="16442"/>
                </a:cubicBezTo>
                <a:cubicBezTo>
                  <a:pt x="1205" y="16433"/>
                  <a:pt x="1108" y="16427"/>
                  <a:pt x="1066" y="16426"/>
                </a:cubicBezTo>
                <a:cubicBezTo>
                  <a:pt x="1045" y="16426"/>
                  <a:pt x="1023" y="16413"/>
                  <a:pt x="1005" y="16392"/>
                </a:cubicBezTo>
                <a:cubicBezTo>
                  <a:pt x="988" y="16372"/>
                  <a:pt x="973" y="16346"/>
                  <a:pt x="967" y="16316"/>
                </a:cubicBezTo>
                <a:cubicBezTo>
                  <a:pt x="954" y="16250"/>
                  <a:pt x="939" y="16213"/>
                  <a:pt x="917" y="16209"/>
                </a:cubicBezTo>
                <a:cubicBezTo>
                  <a:pt x="906" y="16208"/>
                  <a:pt x="893" y="16218"/>
                  <a:pt x="879" y="16232"/>
                </a:cubicBezTo>
                <a:cubicBezTo>
                  <a:pt x="866" y="16245"/>
                  <a:pt x="850" y="16263"/>
                  <a:pt x="835" y="16289"/>
                </a:cubicBezTo>
                <a:cubicBezTo>
                  <a:pt x="833" y="16292"/>
                  <a:pt x="831" y="16294"/>
                  <a:pt x="829" y="16297"/>
                </a:cubicBezTo>
                <a:cubicBezTo>
                  <a:pt x="789" y="16364"/>
                  <a:pt x="726" y="16371"/>
                  <a:pt x="570" y="16350"/>
                </a:cubicBezTo>
                <a:cubicBezTo>
                  <a:pt x="487" y="16353"/>
                  <a:pt x="411" y="16351"/>
                  <a:pt x="331" y="16339"/>
                </a:cubicBezTo>
                <a:cubicBezTo>
                  <a:pt x="290" y="16348"/>
                  <a:pt x="266" y="16368"/>
                  <a:pt x="245" y="16407"/>
                </a:cubicBezTo>
                <a:cubicBezTo>
                  <a:pt x="184" y="16522"/>
                  <a:pt x="99" y="16470"/>
                  <a:pt x="99" y="16316"/>
                </a:cubicBezTo>
                <a:cubicBezTo>
                  <a:pt x="99" y="16289"/>
                  <a:pt x="97" y="16266"/>
                  <a:pt x="91" y="16247"/>
                </a:cubicBezTo>
                <a:cubicBezTo>
                  <a:pt x="74" y="16216"/>
                  <a:pt x="53" y="16225"/>
                  <a:pt x="28" y="16255"/>
                </a:cubicBezTo>
                <a:cubicBezTo>
                  <a:pt x="23" y="16272"/>
                  <a:pt x="19" y="16287"/>
                  <a:pt x="19" y="16308"/>
                </a:cubicBezTo>
                <a:cubicBezTo>
                  <a:pt x="19" y="16348"/>
                  <a:pt x="8" y="16362"/>
                  <a:pt x="0" y="16384"/>
                </a:cubicBezTo>
                <a:lnTo>
                  <a:pt x="0" y="21597"/>
                </a:lnTo>
                <a:lnTo>
                  <a:pt x="21595" y="21597"/>
                </a:lnTo>
                <a:lnTo>
                  <a:pt x="21595" y="19809"/>
                </a:lnTo>
                <a:cubicBezTo>
                  <a:pt x="21532" y="19808"/>
                  <a:pt x="21476" y="19795"/>
                  <a:pt x="21424" y="19801"/>
                </a:cubicBezTo>
                <a:cubicBezTo>
                  <a:pt x="21253" y="19821"/>
                  <a:pt x="21168" y="19807"/>
                  <a:pt x="21099" y="19740"/>
                </a:cubicBezTo>
                <a:cubicBezTo>
                  <a:pt x="21045" y="19688"/>
                  <a:pt x="20923" y="19649"/>
                  <a:pt x="20810" y="19649"/>
                </a:cubicBezTo>
                <a:cubicBezTo>
                  <a:pt x="20680" y="19649"/>
                  <a:pt x="20606" y="19624"/>
                  <a:pt x="20592" y="19572"/>
                </a:cubicBezTo>
                <a:cubicBezTo>
                  <a:pt x="20580" y="19529"/>
                  <a:pt x="20538" y="19505"/>
                  <a:pt x="20498" y="19519"/>
                </a:cubicBezTo>
                <a:cubicBezTo>
                  <a:pt x="20459" y="19533"/>
                  <a:pt x="20403" y="19509"/>
                  <a:pt x="20377" y="19465"/>
                </a:cubicBezTo>
                <a:cubicBezTo>
                  <a:pt x="20340" y="19403"/>
                  <a:pt x="20355" y="19361"/>
                  <a:pt x="20454" y="19260"/>
                </a:cubicBezTo>
                <a:cubicBezTo>
                  <a:pt x="20525" y="19187"/>
                  <a:pt x="20617" y="19144"/>
                  <a:pt x="20661" y="19160"/>
                </a:cubicBezTo>
                <a:cubicBezTo>
                  <a:pt x="20704" y="19176"/>
                  <a:pt x="20748" y="19165"/>
                  <a:pt x="20760" y="19138"/>
                </a:cubicBezTo>
                <a:cubicBezTo>
                  <a:pt x="20773" y="19110"/>
                  <a:pt x="20782" y="18811"/>
                  <a:pt x="20782" y="18478"/>
                </a:cubicBezTo>
                <a:cubicBezTo>
                  <a:pt x="20783" y="18133"/>
                  <a:pt x="20804" y="17840"/>
                  <a:pt x="20829" y="17799"/>
                </a:cubicBezTo>
                <a:cubicBezTo>
                  <a:pt x="20856" y="17753"/>
                  <a:pt x="21176" y="17731"/>
                  <a:pt x="21501" y="17731"/>
                </a:cubicBezTo>
                <a:cubicBezTo>
                  <a:pt x="21535" y="17730"/>
                  <a:pt x="21561" y="17734"/>
                  <a:pt x="21595" y="17734"/>
                </a:cubicBezTo>
                <a:lnTo>
                  <a:pt x="21595" y="11572"/>
                </a:lnTo>
                <a:cubicBezTo>
                  <a:pt x="21594" y="11573"/>
                  <a:pt x="21589" y="11572"/>
                  <a:pt x="21589" y="11572"/>
                </a:cubicBezTo>
                <a:cubicBezTo>
                  <a:pt x="21587" y="11589"/>
                  <a:pt x="21583" y="12106"/>
                  <a:pt x="21578" y="12720"/>
                </a:cubicBezTo>
                <a:cubicBezTo>
                  <a:pt x="21572" y="13525"/>
                  <a:pt x="21554" y="13856"/>
                  <a:pt x="21518" y="13906"/>
                </a:cubicBezTo>
                <a:cubicBezTo>
                  <a:pt x="21477" y="13961"/>
                  <a:pt x="21454" y="13956"/>
                  <a:pt x="21413" y="13879"/>
                </a:cubicBezTo>
                <a:cubicBezTo>
                  <a:pt x="21365" y="13790"/>
                  <a:pt x="21356" y="13790"/>
                  <a:pt x="21275" y="13902"/>
                </a:cubicBezTo>
                <a:cubicBezTo>
                  <a:pt x="21197" y="14010"/>
                  <a:pt x="21197" y="14029"/>
                  <a:pt x="21256" y="14089"/>
                </a:cubicBezTo>
                <a:cubicBezTo>
                  <a:pt x="21365" y="14200"/>
                  <a:pt x="21277" y="14293"/>
                  <a:pt x="21071" y="14283"/>
                </a:cubicBezTo>
                <a:cubicBezTo>
                  <a:pt x="20967" y="14279"/>
                  <a:pt x="20870" y="14281"/>
                  <a:pt x="20859" y="14287"/>
                </a:cubicBezTo>
                <a:cubicBezTo>
                  <a:pt x="20773" y="14333"/>
                  <a:pt x="20453" y="14333"/>
                  <a:pt x="20432" y="14287"/>
                </a:cubicBezTo>
                <a:cubicBezTo>
                  <a:pt x="20415" y="14249"/>
                  <a:pt x="20382" y="14249"/>
                  <a:pt x="20330" y="14287"/>
                </a:cubicBezTo>
                <a:cubicBezTo>
                  <a:pt x="20261" y="14339"/>
                  <a:pt x="20253" y="14398"/>
                  <a:pt x="20270" y="14932"/>
                </a:cubicBezTo>
                <a:cubicBezTo>
                  <a:pt x="20280" y="15258"/>
                  <a:pt x="20274" y="15536"/>
                  <a:pt x="20253" y="15553"/>
                </a:cubicBezTo>
                <a:cubicBezTo>
                  <a:pt x="20231" y="15572"/>
                  <a:pt x="20230" y="15673"/>
                  <a:pt x="20251" y="15797"/>
                </a:cubicBezTo>
                <a:cubicBezTo>
                  <a:pt x="20270" y="15918"/>
                  <a:pt x="20271" y="16028"/>
                  <a:pt x="20251" y="16057"/>
                </a:cubicBezTo>
                <a:cubicBezTo>
                  <a:pt x="20231" y="16084"/>
                  <a:pt x="20097" y="16114"/>
                  <a:pt x="19956" y="16121"/>
                </a:cubicBezTo>
                <a:cubicBezTo>
                  <a:pt x="19814" y="16129"/>
                  <a:pt x="19678" y="16137"/>
                  <a:pt x="19656" y="16140"/>
                </a:cubicBezTo>
                <a:cubicBezTo>
                  <a:pt x="19615" y="16147"/>
                  <a:pt x="19604" y="17705"/>
                  <a:pt x="19645" y="17761"/>
                </a:cubicBezTo>
                <a:cubicBezTo>
                  <a:pt x="19656" y="17776"/>
                  <a:pt x="19866" y="17796"/>
                  <a:pt x="20110" y="17803"/>
                </a:cubicBezTo>
                <a:lnTo>
                  <a:pt x="20554" y="17814"/>
                </a:lnTo>
                <a:lnTo>
                  <a:pt x="20565" y="18051"/>
                </a:lnTo>
                <a:cubicBezTo>
                  <a:pt x="20571" y="18180"/>
                  <a:pt x="20563" y="18297"/>
                  <a:pt x="20545" y="18310"/>
                </a:cubicBezTo>
                <a:cubicBezTo>
                  <a:pt x="20528" y="18323"/>
                  <a:pt x="20439" y="18314"/>
                  <a:pt x="20350" y="18291"/>
                </a:cubicBezTo>
                <a:cubicBezTo>
                  <a:pt x="20260" y="18268"/>
                  <a:pt x="20069" y="18236"/>
                  <a:pt x="19923" y="18219"/>
                </a:cubicBezTo>
                <a:cubicBezTo>
                  <a:pt x="19549" y="18174"/>
                  <a:pt x="19481" y="18148"/>
                  <a:pt x="19369" y="18001"/>
                </a:cubicBezTo>
                <a:cubicBezTo>
                  <a:pt x="19273" y="17875"/>
                  <a:pt x="19271" y="17848"/>
                  <a:pt x="19270" y="16979"/>
                </a:cubicBezTo>
                <a:cubicBezTo>
                  <a:pt x="19269" y="16101"/>
                  <a:pt x="19271" y="16090"/>
                  <a:pt x="19364" y="16041"/>
                </a:cubicBezTo>
                <a:cubicBezTo>
                  <a:pt x="19431" y="16006"/>
                  <a:pt x="19490" y="15873"/>
                  <a:pt x="19573" y="15576"/>
                </a:cubicBezTo>
                <a:cubicBezTo>
                  <a:pt x="19637" y="15348"/>
                  <a:pt x="19727" y="15051"/>
                  <a:pt x="19771" y="14916"/>
                </a:cubicBezTo>
                <a:cubicBezTo>
                  <a:pt x="19852" y="14673"/>
                  <a:pt x="19852" y="14674"/>
                  <a:pt x="19771" y="14562"/>
                </a:cubicBezTo>
                <a:cubicBezTo>
                  <a:pt x="19690" y="14450"/>
                  <a:pt x="19691" y="14447"/>
                  <a:pt x="19782" y="14070"/>
                </a:cubicBezTo>
                <a:cubicBezTo>
                  <a:pt x="19872" y="13702"/>
                  <a:pt x="19877" y="13693"/>
                  <a:pt x="20003" y="13711"/>
                </a:cubicBezTo>
                <a:cubicBezTo>
                  <a:pt x="20074" y="13722"/>
                  <a:pt x="20312" y="13653"/>
                  <a:pt x="20531" y="13555"/>
                </a:cubicBezTo>
                <a:cubicBezTo>
                  <a:pt x="20950" y="13369"/>
                  <a:pt x="20936" y="13383"/>
                  <a:pt x="21080" y="12918"/>
                </a:cubicBezTo>
                <a:cubicBezTo>
                  <a:pt x="21116" y="12802"/>
                  <a:pt x="21173" y="12608"/>
                  <a:pt x="21209" y="12491"/>
                </a:cubicBezTo>
                <a:cubicBezTo>
                  <a:pt x="21245" y="12375"/>
                  <a:pt x="21291" y="12229"/>
                  <a:pt x="21311" y="12167"/>
                </a:cubicBezTo>
                <a:cubicBezTo>
                  <a:pt x="21331" y="12105"/>
                  <a:pt x="21355" y="11892"/>
                  <a:pt x="21361" y="11691"/>
                </a:cubicBezTo>
                <a:lnTo>
                  <a:pt x="21369" y="11321"/>
                </a:lnTo>
                <a:lnTo>
                  <a:pt x="21595" y="11336"/>
                </a:lnTo>
                <a:lnTo>
                  <a:pt x="21595" y="11241"/>
                </a:lnTo>
                <a:cubicBezTo>
                  <a:pt x="21570" y="11239"/>
                  <a:pt x="21556" y="11250"/>
                  <a:pt x="21531" y="11244"/>
                </a:cubicBezTo>
                <a:lnTo>
                  <a:pt x="21369" y="11206"/>
                </a:lnTo>
                <a:lnTo>
                  <a:pt x="21385" y="10386"/>
                </a:lnTo>
                <a:lnTo>
                  <a:pt x="21399" y="9567"/>
                </a:lnTo>
                <a:lnTo>
                  <a:pt x="21209" y="9060"/>
                </a:lnTo>
                <a:cubicBezTo>
                  <a:pt x="21104" y="8782"/>
                  <a:pt x="21004" y="8540"/>
                  <a:pt x="20989" y="8518"/>
                </a:cubicBezTo>
                <a:cubicBezTo>
                  <a:pt x="20973" y="8497"/>
                  <a:pt x="20855" y="8472"/>
                  <a:pt x="20724" y="8465"/>
                </a:cubicBezTo>
                <a:cubicBezTo>
                  <a:pt x="20438" y="8449"/>
                  <a:pt x="20418" y="8413"/>
                  <a:pt x="20369" y="7805"/>
                </a:cubicBezTo>
                <a:cubicBezTo>
                  <a:pt x="20289" y="6812"/>
                  <a:pt x="20287" y="6801"/>
                  <a:pt x="20165" y="6737"/>
                </a:cubicBezTo>
                <a:cubicBezTo>
                  <a:pt x="20071" y="6688"/>
                  <a:pt x="20052" y="6639"/>
                  <a:pt x="20036" y="6432"/>
                </a:cubicBezTo>
                <a:cubicBezTo>
                  <a:pt x="20024" y="6276"/>
                  <a:pt x="20037" y="6130"/>
                  <a:pt x="20074" y="6040"/>
                </a:cubicBezTo>
                <a:cubicBezTo>
                  <a:pt x="20128" y="5909"/>
                  <a:pt x="20125" y="5853"/>
                  <a:pt x="20025" y="5452"/>
                </a:cubicBezTo>
                <a:cubicBezTo>
                  <a:pt x="19847" y="4741"/>
                  <a:pt x="19805" y="4632"/>
                  <a:pt x="19722" y="4632"/>
                </a:cubicBezTo>
                <a:cubicBezTo>
                  <a:pt x="19611" y="4632"/>
                  <a:pt x="19501" y="4374"/>
                  <a:pt x="19523" y="4163"/>
                </a:cubicBezTo>
                <a:cubicBezTo>
                  <a:pt x="19539" y="4018"/>
                  <a:pt x="19510" y="3928"/>
                  <a:pt x="19342" y="3645"/>
                </a:cubicBezTo>
                <a:cubicBezTo>
                  <a:pt x="19096" y="3230"/>
                  <a:pt x="19037" y="3164"/>
                  <a:pt x="18917" y="3164"/>
                </a:cubicBezTo>
                <a:cubicBezTo>
                  <a:pt x="18864" y="3164"/>
                  <a:pt x="18794" y="3104"/>
                  <a:pt x="18758" y="3027"/>
                </a:cubicBezTo>
                <a:cubicBezTo>
                  <a:pt x="18719" y="2946"/>
                  <a:pt x="18625" y="2869"/>
                  <a:pt x="18521" y="2833"/>
                </a:cubicBezTo>
                <a:cubicBezTo>
                  <a:pt x="18426" y="2800"/>
                  <a:pt x="18304" y="2709"/>
                  <a:pt x="18251" y="2631"/>
                </a:cubicBezTo>
                <a:cubicBezTo>
                  <a:pt x="18197" y="2552"/>
                  <a:pt x="18120" y="2486"/>
                  <a:pt x="18080" y="2486"/>
                </a:cubicBezTo>
                <a:cubicBezTo>
                  <a:pt x="17902" y="2486"/>
                  <a:pt x="18006" y="2345"/>
                  <a:pt x="18625" y="1746"/>
                </a:cubicBezTo>
                <a:cubicBezTo>
                  <a:pt x="18990" y="1394"/>
                  <a:pt x="19421" y="969"/>
                  <a:pt x="19584" y="804"/>
                </a:cubicBezTo>
                <a:cubicBezTo>
                  <a:pt x="19747" y="639"/>
                  <a:pt x="19897" y="515"/>
                  <a:pt x="19914" y="530"/>
                </a:cubicBezTo>
                <a:cubicBezTo>
                  <a:pt x="19932" y="544"/>
                  <a:pt x="19935" y="692"/>
                  <a:pt x="19923" y="858"/>
                </a:cubicBezTo>
                <a:cubicBezTo>
                  <a:pt x="19901" y="1158"/>
                  <a:pt x="19902" y="1160"/>
                  <a:pt x="19749" y="1178"/>
                </a:cubicBezTo>
                <a:cubicBezTo>
                  <a:pt x="19625" y="1192"/>
                  <a:pt x="19593" y="1218"/>
                  <a:pt x="19589" y="1319"/>
                </a:cubicBezTo>
                <a:cubicBezTo>
                  <a:pt x="19579" y="1593"/>
                  <a:pt x="19573" y="1610"/>
                  <a:pt x="19493" y="1593"/>
                </a:cubicBezTo>
                <a:cubicBezTo>
                  <a:pt x="19401" y="1574"/>
                  <a:pt x="19378" y="1577"/>
                  <a:pt x="19207" y="1609"/>
                </a:cubicBezTo>
                <a:cubicBezTo>
                  <a:pt x="19139" y="1621"/>
                  <a:pt x="19054" y="1633"/>
                  <a:pt x="19017" y="1635"/>
                </a:cubicBezTo>
                <a:cubicBezTo>
                  <a:pt x="18967" y="1639"/>
                  <a:pt x="18943" y="1697"/>
                  <a:pt x="18934" y="1849"/>
                </a:cubicBezTo>
                <a:cubicBezTo>
                  <a:pt x="18922" y="2048"/>
                  <a:pt x="18915" y="2065"/>
                  <a:pt x="18774" y="2082"/>
                </a:cubicBezTo>
                <a:cubicBezTo>
                  <a:pt x="18621" y="2099"/>
                  <a:pt x="18558" y="2187"/>
                  <a:pt x="18614" y="2314"/>
                </a:cubicBezTo>
                <a:cubicBezTo>
                  <a:pt x="18637" y="2364"/>
                  <a:pt x="18782" y="2387"/>
                  <a:pt x="19085" y="2394"/>
                </a:cubicBezTo>
                <a:cubicBezTo>
                  <a:pt x="19435" y="2402"/>
                  <a:pt x="19532" y="2425"/>
                  <a:pt x="19570" y="2497"/>
                </a:cubicBezTo>
                <a:cubicBezTo>
                  <a:pt x="19600" y="2554"/>
                  <a:pt x="19618" y="2813"/>
                  <a:pt x="19617" y="3184"/>
                </a:cubicBezTo>
                <a:lnTo>
                  <a:pt x="19617" y="3778"/>
                </a:lnTo>
                <a:lnTo>
                  <a:pt x="19757" y="3797"/>
                </a:lnTo>
                <a:cubicBezTo>
                  <a:pt x="19889" y="3813"/>
                  <a:pt x="19903" y="3830"/>
                  <a:pt x="19914" y="4015"/>
                </a:cubicBezTo>
                <a:cubicBezTo>
                  <a:pt x="19926" y="4202"/>
                  <a:pt x="19933" y="4213"/>
                  <a:pt x="20055" y="4202"/>
                </a:cubicBezTo>
                <a:cubicBezTo>
                  <a:pt x="20127" y="4195"/>
                  <a:pt x="20208" y="4214"/>
                  <a:pt x="20234" y="4244"/>
                </a:cubicBezTo>
                <a:cubicBezTo>
                  <a:pt x="20266" y="4280"/>
                  <a:pt x="20281" y="4567"/>
                  <a:pt x="20281" y="5121"/>
                </a:cubicBezTo>
                <a:cubicBezTo>
                  <a:pt x="20281" y="5695"/>
                  <a:pt x="20294" y="5957"/>
                  <a:pt x="20328" y="5986"/>
                </a:cubicBezTo>
                <a:cubicBezTo>
                  <a:pt x="20354" y="6009"/>
                  <a:pt x="20486" y="6021"/>
                  <a:pt x="20620" y="6017"/>
                </a:cubicBezTo>
                <a:cubicBezTo>
                  <a:pt x="20904" y="6007"/>
                  <a:pt x="20980" y="6079"/>
                  <a:pt x="20909" y="6295"/>
                </a:cubicBezTo>
                <a:cubicBezTo>
                  <a:pt x="20883" y="6373"/>
                  <a:pt x="20880" y="6445"/>
                  <a:pt x="20901" y="6463"/>
                </a:cubicBezTo>
                <a:cubicBezTo>
                  <a:pt x="20921" y="6480"/>
                  <a:pt x="20924" y="6770"/>
                  <a:pt x="20912" y="7107"/>
                </a:cubicBezTo>
                <a:cubicBezTo>
                  <a:pt x="20899" y="7445"/>
                  <a:pt x="20905" y="7735"/>
                  <a:pt x="20925" y="7752"/>
                </a:cubicBezTo>
                <a:cubicBezTo>
                  <a:pt x="20945" y="7768"/>
                  <a:pt x="21080" y="7797"/>
                  <a:pt x="21226" y="7816"/>
                </a:cubicBezTo>
                <a:cubicBezTo>
                  <a:pt x="21401" y="7840"/>
                  <a:pt x="21509" y="7881"/>
                  <a:pt x="21542" y="7942"/>
                </a:cubicBezTo>
                <a:cubicBezTo>
                  <a:pt x="21597" y="8043"/>
                  <a:pt x="21600" y="8500"/>
                  <a:pt x="21548" y="8648"/>
                </a:cubicBezTo>
                <a:cubicBezTo>
                  <a:pt x="21530" y="8698"/>
                  <a:pt x="21529" y="8755"/>
                  <a:pt x="21545" y="8777"/>
                </a:cubicBezTo>
                <a:cubicBezTo>
                  <a:pt x="21561" y="8800"/>
                  <a:pt x="21574" y="9300"/>
                  <a:pt x="21575" y="9887"/>
                </a:cubicBezTo>
                <a:cubicBezTo>
                  <a:pt x="21577" y="10343"/>
                  <a:pt x="21586" y="10574"/>
                  <a:pt x="21595" y="10737"/>
                </a:cubicBezTo>
                <a:lnTo>
                  <a:pt x="21595" y="0"/>
                </a:lnTo>
                <a:lnTo>
                  <a:pt x="12747" y="0"/>
                </a:lnTo>
                <a:cubicBezTo>
                  <a:pt x="12740" y="69"/>
                  <a:pt x="12734" y="107"/>
                  <a:pt x="12728" y="217"/>
                </a:cubicBezTo>
                <a:cubicBezTo>
                  <a:pt x="12714" y="504"/>
                  <a:pt x="12722" y="567"/>
                  <a:pt x="12778" y="591"/>
                </a:cubicBezTo>
                <a:cubicBezTo>
                  <a:pt x="12830" y="613"/>
                  <a:pt x="14229" y="633"/>
                  <a:pt x="14926" y="621"/>
                </a:cubicBezTo>
                <a:cubicBezTo>
                  <a:pt x="14994" y="620"/>
                  <a:pt x="15303" y="613"/>
                  <a:pt x="15615" y="606"/>
                </a:cubicBezTo>
                <a:cubicBezTo>
                  <a:pt x="16152" y="594"/>
                  <a:pt x="16414" y="649"/>
                  <a:pt x="16414" y="774"/>
                </a:cubicBezTo>
                <a:cubicBezTo>
                  <a:pt x="16414" y="798"/>
                  <a:pt x="16329" y="968"/>
                  <a:pt x="16224" y="1147"/>
                </a:cubicBezTo>
                <a:cubicBezTo>
                  <a:pt x="16046" y="1450"/>
                  <a:pt x="16020" y="1471"/>
                  <a:pt x="15879" y="1456"/>
                </a:cubicBezTo>
                <a:cubicBezTo>
                  <a:pt x="15796" y="1448"/>
                  <a:pt x="15557" y="1423"/>
                  <a:pt x="15348" y="1403"/>
                </a:cubicBezTo>
                <a:cubicBezTo>
                  <a:pt x="15138" y="1383"/>
                  <a:pt x="14857" y="1352"/>
                  <a:pt x="14722" y="1334"/>
                </a:cubicBezTo>
                <a:cubicBezTo>
                  <a:pt x="14588" y="1316"/>
                  <a:pt x="14348" y="1290"/>
                  <a:pt x="14191" y="1273"/>
                </a:cubicBezTo>
                <a:cubicBezTo>
                  <a:pt x="14034" y="1256"/>
                  <a:pt x="13694" y="1214"/>
                  <a:pt x="13436" y="1182"/>
                </a:cubicBezTo>
                <a:cubicBezTo>
                  <a:pt x="13178" y="1149"/>
                  <a:pt x="12840" y="1111"/>
                  <a:pt x="12684" y="1098"/>
                </a:cubicBezTo>
                <a:cubicBezTo>
                  <a:pt x="12528" y="1085"/>
                  <a:pt x="12385" y="1053"/>
                  <a:pt x="12365" y="1025"/>
                </a:cubicBezTo>
                <a:cubicBezTo>
                  <a:pt x="12350" y="1005"/>
                  <a:pt x="12356" y="889"/>
                  <a:pt x="12367" y="751"/>
                </a:cubicBezTo>
                <a:cubicBezTo>
                  <a:pt x="12346" y="851"/>
                  <a:pt x="12319" y="1002"/>
                  <a:pt x="12310" y="1014"/>
                </a:cubicBezTo>
                <a:cubicBezTo>
                  <a:pt x="12291" y="1036"/>
                  <a:pt x="12101" y="1024"/>
                  <a:pt x="11888" y="987"/>
                </a:cubicBezTo>
                <a:cubicBezTo>
                  <a:pt x="11675" y="950"/>
                  <a:pt x="11174" y="886"/>
                  <a:pt x="10778" y="846"/>
                </a:cubicBezTo>
                <a:lnTo>
                  <a:pt x="10059" y="774"/>
                </a:lnTo>
                <a:lnTo>
                  <a:pt x="9051" y="263"/>
                </a:lnTo>
                <a:cubicBezTo>
                  <a:pt x="9007" y="240"/>
                  <a:pt x="8981" y="224"/>
                  <a:pt x="8938" y="202"/>
                </a:cubicBezTo>
                <a:cubicBezTo>
                  <a:pt x="9039" y="293"/>
                  <a:pt x="9042" y="304"/>
                  <a:pt x="8974" y="373"/>
                </a:cubicBezTo>
                <a:cubicBezTo>
                  <a:pt x="8920" y="428"/>
                  <a:pt x="8881" y="430"/>
                  <a:pt x="8828" y="385"/>
                </a:cubicBezTo>
                <a:cubicBezTo>
                  <a:pt x="8777" y="341"/>
                  <a:pt x="8723" y="341"/>
                  <a:pt x="8632" y="385"/>
                </a:cubicBezTo>
                <a:cubicBezTo>
                  <a:pt x="8473" y="461"/>
                  <a:pt x="8388" y="358"/>
                  <a:pt x="8459" y="175"/>
                </a:cubicBezTo>
                <a:cubicBezTo>
                  <a:pt x="8495" y="82"/>
                  <a:pt x="8536" y="66"/>
                  <a:pt x="8668" y="83"/>
                </a:cubicBezTo>
                <a:cubicBezTo>
                  <a:pt x="8705" y="88"/>
                  <a:pt x="8746" y="102"/>
                  <a:pt x="8787" y="118"/>
                </a:cubicBezTo>
                <a:cubicBezTo>
                  <a:pt x="8674" y="58"/>
                  <a:pt x="8680" y="52"/>
                  <a:pt x="8586" y="0"/>
                </a:cubicBezTo>
                <a:lnTo>
                  <a:pt x="7861" y="0"/>
                </a:lnTo>
                <a:cubicBezTo>
                  <a:pt x="7868" y="32"/>
                  <a:pt x="7885" y="89"/>
                  <a:pt x="7883" y="99"/>
                </a:cubicBezTo>
                <a:cubicBezTo>
                  <a:pt x="7879" y="123"/>
                  <a:pt x="7890" y="188"/>
                  <a:pt x="7908" y="244"/>
                </a:cubicBezTo>
                <a:cubicBezTo>
                  <a:pt x="7926" y="299"/>
                  <a:pt x="7927" y="363"/>
                  <a:pt x="7911" y="385"/>
                </a:cubicBezTo>
                <a:cubicBezTo>
                  <a:pt x="7870" y="440"/>
                  <a:pt x="7479" y="437"/>
                  <a:pt x="7453" y="381"/>
                </a:cubicBezTo>
                <a:cubicBezTo>
                  <a:pt x="7442" y="355"/>
                  <a:pt x="7407" y="346"/>
                  <a:pt x="7376" y="362"/>
                </a:cubicBezTo>
                <a:cubicBezTo>
                  <a:pt x="7245" y="432"/>
                  <a:pt x="7280" y="257"/>
                  <a:pt x="7445" y="22"/>
                </a:cubicBezTo>
                <a:cubicBezTo>
                  <a:pt x="7452" y="12"/>
                  <a:pt x="7455" y="9"/>
                  <a:pt x="7462" y="0"/>
                </a:cubicBezTo>
                <a:lnTo>
                  <a:pt x="7363" y="0"/>
                </a:lnTo>
                <a:cubicBezTo>
                  <a:pt x="7373" y="35"/>
                  <a:pt x="7361" y="70"/>
                  <a:pt x="7291" y="152"/>
                </a:cubicBezTo>
                <a:cubicBezTo>
                  <a:pt x="7125" y="346"/>
                  <a:pt x="7001" y="411"/>
                  <a:pt x="6757" y="427"/>
                </a:cubicBezTo>
                <a:cubicBezTo>
                  <a:pt x="6638" y="434"/>
                  <a:pt x="6528" y="457"/>
                  <a:pt x="6514" y="476"/>
                </a:cubicBezTo>
                <a:cubicBezTo>
                  <a:pt x="6475" y="531"/>
                  <a:pt x="6435" y="519"/>
                  <a:pt x="6382" y="430"/>
                </a:cubicBezTo>
                <a:cubicBezTo>
                  <a:pt x="6345" y="369"/>
                  <a:pt x="6417" y="306"/>
                  <a:pt x="6591" y="209"/>
                </a:cubicBezTo>
                <a:cubicBezTo>
                  <a:pt x="6365" y="322"/>
                  <a:pt x="6112" y="449"/>
                  <a:pt x="6054" y="480"/>
                </a:cubicBezTo>
                <a:cubicBezTo>
                  <a:pt x="5976" y="522"/>
                  <a:pt x="5804" y="613"/>
                  <a:pt x="5674" y="682"/>
                </a:cubicBezTo>
                <a:cubicBezTo>
                  <a:pt x="5492" y="779"/>
                  <a:pt x="5341" y="810"/>
                  <a:pt x="5016" y="819"/>
                </a:cubicBezTo>
                <a:cubicBezTo>
                  <a:pt x="4762" y="827"/>
                  <a:pt x="4573" y="809"/>
                  <a:pt x="4548" y="774"/>
                </a:cubicBezTo>
                <a:cubicBezTo>
                  <a:pt x="4524" y="741"/>
                  <a:pt x="4503" y="732"/>
                  <a:pt x="4503" y="755"/>
                </a:cubicBezTo>
                <a:cubicBezTo>
                  <a:pt x="4503" y="777"/>
                  <a:pt x="4466" y="769"/>
                  <a:pt x="4421" y="735"/>
                </a:cubicBezTo>
                <a:cubicBezTo>
                  <a:pt x="4278" y="630"/>
                  <a:pt x="4379" y="560"/>
                  <a:pt x="4660" y="568"/>
                </a:cubicBezTo>
                <a:cubicBezTo>
                  <a:pt x="4810" y="572"/>
                  <a:pt x="5056" y="574"/>
                  <a:pt x="5206" y="572"/>
                </a:cubicBezTo>
                <a:lnTo>
                  <a:pt x="5479" y="568"/>
                </a:lnTo>
                <a:lnTo>
                  <a:pt x="5492" y="385"/>
                </a:lnTo>
                <a:cubicBezTo>
                  <a:pt x="5504" y="222"/>
                  <a:pt x="5516" y="201"/>
                  <a:pt x="5633" y="198"/>
                </a:cubicBezTo>
                <a:cubicBezTo>
                  <a:pt x="5774" y="194"/>
                  <a:pt x="5803" y="154"/>
                  <a:pt x="5812" y="0"/>
                </a:cubicBezTo>
                <a:lnTo>
                  <a:pt x="0" y="0"/>
                </a:lnTo>
                <a:close/>
                <a:moveTo>
                  <a:pt x="6996" y="0"/>
                </a:moveTo>
                <a:cubicBezTo>
                  <a:pt x="6980" y="8"/>
                  <a:pt x="6977" y="10"/>
                  <a:pt x="6960" y="19"/>
                </a:cubicBezTo>
                <a:cubicBezTo>
                  <a:pt x="6983" y="8"/>
                  <a:pt x="6987" y="9"/>
                  <a:pt x="7007" y="0"/>
                </a:cubicBezTo>
                <a:lnTo>
                  <a:pt x="6996" y="0"/>
                </a:lnTo>
                <a:close/>
                <a:moveTo>
                  <a:pt x="9698" y="0"/>
                </a:moveTo>
                <a:cubicBezTo>
                  <a:pt x="9779" y="90"/>
                  <a:pt x="9890" y="176"/>
                  <a:pt x="9977" y="186"/>
                </a:cubicBezTo>
                <a:cubicBezTo>
                  <a:pt x="10100" y="201"/>
                  <a:pt x="10112" y="220"/>
                  <a:pt x="10111" y="385"/>
                </a:cubicBezTo>
                <a:cubicBezTo>
                  <a:pt x="10111" y="593"/>
                  <a:pt x="9960" y="567"/>
                  <a:pt x="11260" y="575"/>
                </a:cubicBezTo>
                <a:cubicBezTo>
                  <a:pt x="12026" y="580"/>
                  <a:pt x="12131" y="562"/>
                  <a:pt x="12048" y="423"/>
                </a:cubicBezTo>
                <a:cubicBezTo>
                  <a:pt x="11965" y="284"/>
                  <a:pt x="12032" y="177"/>
                  <a:pt x="12191" y="198"/>
                </a:cubicBezTo>
                <a:cubicBezTo>
                  <a:pt x="12307" y="213"/>
                  <a:pt x="12334" y="196"/>
                  <a:pt x="12334" y="118"/>
                </a:cubicBezTo>
                <a:cubicBezTo>
                  <a:pt x="12334" y="58"/>
                  <a:pt x="12347" y="23"/>
                  <a:pt x="12362" y="0"/>
                </a:cubicBezTo>
                <a:lnTo>
                  <a:pt x="9698" y="0"/>
                </a:lnTo>
                <a:close/>
                <a:moveTo>
                  <a:pt x="12425" y="0"/>
                </a:moveTo>
                <a:cubicBezTo>
                  <a:pt x="12430" y="4"/>
                  <a:pt x="12433" y="-3"/>
                  <a:pt x="12439" y="3"/>
                </a:cubicBezTo>
                <a:cubicBezTo>
                  <a:pt x="12457" y="24"/>
                  <a:pt x="12466" y="61"/>
                  <a:pt x="12464" y="129"/>
                </a:cubicBezTo>
                <a:cubicBezTo>
                  <a:pt x="12471" y="93"/>
                  <a:pt x="12479" y="62"/>
                  <a:pt x="12483" y="30"/>
                </a:cubicBezTo>
                <a:cubicBezTo>
                  <a:pt x="12485" y="17"/>
                  <a:pt x="12487" y="12"/>
                  <a:pt x="12489" y="0"/>
                </a:cubicBezTo>
                <a:lnTo>
                  <a:pt x="12425" y="0"/>
                </a:lnTo>
                <a:close/>
                <a:moveTo>
                  <a:pt x="16863" y="171"/>
                </a:moveTo>
                <a:cubicBezTo>
                  <a:pt x="16880" y="172"/>
                  <a:pt x="16897" y="191"/>
                  <a:pt x="16915" y="213"/>
                </a:cubicBezTo>
                <a:cubicBezTo>
                  <a:pt x="16967" y="279"/>
                  <a:pt x="16987" y="367"/>
                  <a:pt x="16978" y="507"/>
                </a:cubicBezTo>
                <a:cubicBezTo>
                  <a:pt x="16967" y="691"/>
                  <a:pt x="16953" y="709"/>
                  <a:pt x="16832" y="713"/>
                </a:cubicBezTo>
                <a:cubicBezTo>
                  <a:pt x="16668" y="717"/>
                  <a:pt x="16649" y="741"/>
                  <a:pt x="16642" y="972"/>
                </a:cubicBezTo>
                <a:cubicBezTo>
                  <a:pt x="16638" y="1137"/>
                  <a:pt x="16622" y="1162"/>
                  <a:pt x="16505" y="1178"/>
                </a:cubicBezTo>
                <a:cubicBezTo>
                  <a:pt x="16396" y="1192"/>
                  <a:pt x="16372" y="1217"/>
                  <a:pt x="16372" y="1330"/>
                </a:cubicBezTo>
                <a:cubicBezTo>
                  <a:pt x="16372" y="1494"/>
                  <a:pt x="16270" y="1478"/>
                  <a:pt x="17455" y="1494"/>
                </a:cubicBezTo>
                <a:cubicBezTo>
                  <a:pt x="17971" y="1501"/>
                  <a:pt x="18418" y="1520"/>
                  <a:pt x="18449" y="1532"/>
                </a:cubicBezTo>
                <a:cubicBezTo>
                  <a:pt x="18484" y="1546"/>
                  <a:pt x="18518" y="1492"/>
                  <a:pt x="18537" y="1395"/>
                </a:cubicBezTo>
                <a:cubicBezTo>
                  <a:pt x="18592" y="1127"/>
                  <a:pt x="18652" y="1072"/>
                  <a:pt x="18868" y="1082"/>
                </a:cubicBezTo>
                <a:cubicBezTo>
                  <a:pt x="19194" y="1098"/>
                  <a:pt x="19186" y="1185"/>
                  <a:pt x="18824" y="1544"/>
                </a:cubicBezTo>
                <a:cubicBezTo>
                  <a:pt x="18646" y="1720"/>
                  <a:pt x="18479" y="1864"/>
                  <a:pt x="18455" y="1864"/>
                </a:cubicBezTo>
                <a:cubicBezTo>
                  <a:pt x="18431" y="1864"/>
                  <a:pt x="18413" y="1888"/>
                  <a:pt x="18413" y="1914"/>
                </a:cubicBezTo>
                <a:cubicBezTo>
                  <a:pt x="18413" y="1984"/>
                  <a:pt x="18005" y="2348"/>
                  <a:pt x="17846" y="2421"/>
                </a:cubicBezTo>
                <a:cubicBezTo>
                  <a:pt x="17665" y="2504"/>
                  <a:pt x="17601" y="2500"/>
                  <a:pt x="17455" y="2390"/>
                </a:cubicBezTo>
                <a:cubicBezTo>
                  <a:pt x="17306" y="2279"/>
                  <a:pt x="17048" y="2264"/>
                  <a:pt x="16879" y="2356"/>
                </a:cubicBezTo>
                <a:cubicBezTo>
                  <a:pt x="16775" y="2413"/>
                  <a:pt x="16738" y="2411"/>
                  <a:pt x="16675" y="2345"/>
                </a:cubicBezTo>
                <a:cubicBezTo>
                  <a:pt x="16633" y="2300"/>
                  <a:pt x="16523" y="2262"/>
                  <a:pt x="16430" y="2261"/>
                </a:cubicBezTo>
                <a:cubicBezTo>
                  <a:pt x="16230" y="2259"/>
                  <a:pt x="16059" y="2103"/>
                  <a:pt x="16100" y="1956"/>
                </a:cubicBezTo>
                <a:cubicBezTo>
                  <a:pt x="16114" y="1902"/>
                  <a:pt x="16146" y="1875"/>
                  <a:pt x="16168" y="1895"/>
                </a:cubicBezTo>
                <a:cubicBezTo>
                  <a:pt x="16191" y="1914"/>
                  <a:pt x="16210" y="1880"/>
                  <a:pt x="16210" y="1818"/>
                </a:cubicBezTo>
                <a:cubicBezTo>
                  <a:pt x="16210" y="1757"/>
                  <a:pt x="16219" y="1667"/>
                  <a:pt x="16232" y="1620"/>
                </a:cubicBezTo>
                <a:cubicBezTo>
                  <a:pt x="16248" y="1562"/>
                  <a:pt x="16228" y="1530"/>
                  <a:pt x="16163" y="1517"/>
                </a:cubicBezTo>
                <a:cubicBezTo>
                  <a:pt x="16111" y="1507"/>
                  <a:pt x="16072" y="1472"/>
                  <a:pt x="16078" y="1441"/>
                </a:cubicBezTo>
                <a:cubicBezTo>
                  <a:pt x="16083" y="1410"/>
                  <a:pt x="16257" y="1099"/>
                  <a:pt x="16463" y="751"/>
                </a:cubicBezTo>
                <a:cubicBezTo>
                  <a:pt x="16732" y="297"/>
                  <a:pt x="16810" y="168"/>
                  <a:pt x="16863" y="171"/>
                </a:cubicBezTo>
                <a:close/>
                <a:moveTo>
                  <a:pt x="1567" y="4510"/>
                </a:moveTo>
                <a:cubicBezTo>
                  <a:pt x="1594" y="4640"/>
                  <a:pt x="1617" y="4759"/>
                  <a:pt x="1642" y="4888"/>
                </a:cubicBezTo>
                <a:cubicBezTo>
                  <a:pt x="1629" y="4814"/>
                  <a:pt x="1622" y="4762"/>
                  <a:pt x="1628" y="4755"/>
                </a:cubicBezTo>
                <a:cubicBezTo>
                  <a:pt x="1639" y="4739"/>
                  <a:pt x="1633" y="4697"/>
                  <a:pt x="1614" y="4663"/>
                </a:cubicBezTo>
                <a:cubicBezTo>
                  <a:pt x="1598" y="4634"/>
                  <a:pt x="1583" y="4566"/>
                  <a:pt x="1567" y="4510"/>
                </a:cubicBezTo>
                <a:close/>
                <a:moveTo>
                  <a:pt x="832" y="15755"/>
                </a:moveTo>
                <a:cubicBezTo>
                  <a:pt x="808" y="15755"/>
                  <a:pt x="799" y="15778"/>
                  <a:pt x="813" y="15809"/>
                </a:cubicBezTo>
                <a:cubicBezTo>
                  <a:pt x="826" y="15840"/>
                  <a:pt x="847" y="15866"/>
                  <a:pt x="857" y="15866"/>
                </a:cubicBezTo>
                <a:cubicBezTo>
                  <a:pt x="867" y="15866"/>
                  <a:pt x="876" y="15840"/>
                  <a:pt x="876" y="15809"/>
                </a:cubicBezTo>
                <a:cubicBezTo>
                  <a:pt x="876" y="15778"/>
                  <a:pt x="856" y="15755"/>
                  <a:pt x="832" y="15755"/>
                </a:cubicBezTo>
                <a:close/>
                <a:moveTo>
                  <a:pt x="21316" y="17933"/>
                </a:moveTo>
                <a:cubicBezTo>
                  <a:pt x="21310" y="17948"/>
                  <a:pt x="21314" y="17980"/>
                  <a:pt x="21325" y="18039"/>
                </a:cubicBezTo>
                <a:cubicBezTo>
                  <a:pt x="21343" y="18140"/>
                  <a:pt x="21333" y="18195"/>
                  <a:pt x="21289" y="18219"/>
                </a:cubicBezTo>
                <a:cubicBezTo>
                  <a:pt x="21217" y="18257"/>
                  <a:pt x="21198" y="18827"/>
                  <a:pt x="21267" y="18886"/>
                </a:cubicBezTo>
                <a:cubicBezTo>
                  <a:pt x="21289" y="18905"/>
                  <a:pt x="21308" y="19061"/>
                  <a:pt x="21308" y="19229"/>
                </a:cubicBezTo>
                <a:cubicBezTo>
                  <a:pt x="21308" y="19465"/>
                  <a:pt x="21320" y="19527"/>
                  <a:pt x="21363" y="19504"/>
                </a:cubicBezTo>
                <a:cubicBezTo>
                  <a:pt x="21421" y="19473"/>
                  <a:pt x="21470" y="19190"/>
                  <a:pt x="21471" y="18882"/>
                </a:cubicBezTo>
                <a:cubicBezTo>
                  <a:pt x="21471" y="18787"/>
                  <a:pt x="21489" y="18687"/>
                  <a:pt x="21509" y="18657"/>
                </a:cubicBezTo>
                <a:cubicBezTo>
                  <a:pt x="21545" y="18605"/>
                  <a:pt x="21569" y="18446"/>
                  <a:pt x="21559" y="18314"/>
                </a:cubicBezTo>
                <a:cubicBezTo>
                  <a:pt x="21556" y="18279"/>
                  <a:pt x="21517" y="18238"/>
                  <a:pt x="21474" y="18222"/>
                </a:cubicBezTo>
                <a:cubicBezTo>
                  <a:pt x="21419" y="18203"/>
                  <a:pt x="21401" y="18159"/>
                  <a:pt x="21416" y="18081"/>
                </a:cubicBezTo>
                <a:cubicBezTo>
                  <a:pt x="21429" y="18010"/>
                  <a:pt x="21413" y="17956"/>
                  <a:pt x="21369" y="17933"/>
                </a:cubicBezTo>
                <a:cubicBezTo>
                  <a:pt x="21340" y="17917"/>
                  <a:pt x="21323" y="17917"/>
                  <a:pt x="21316" y="17933"/>
                </a:cubicBezTo>
                <a:close/>
                <a:moveTo>
                  <a:pt x="3884" y="19671"/>
                </a:moveTo>
                <a:cubicBezTo>
                  <a:pt x="3895" y="19675"/>
                  <a:pt x="3905" y="19687"/>
                  <a:pt x="3911" y="19702"/>
                </a:cubicBezTo>
                <a:cubicBezTo>
                  <a:pt x="3924" y="19731"/>
                  <a:pt x="3919" y="19768"/>
                  <a:pt x="3898" y="19786"/>
                </a:cubicBezTo>
                <a:cubicBezTo>
                  <a:pt x="3876" y="19804"/>
                  <a:pt x="3847" y="19796"/>
                  <a:pt x="3834" y="19767"/>
                </a:cubicBezTo>
                <a:cubicBezTo>
                  <a:pt x="3821" y="19737"/>
                  <a:pt x="3827" y="19701"/>
                  <a:pt x="3848" y="19683"/>
                </a:cubicBezTo>
                <a:cubicBezTo>
                  <a:pt x="3859" y="19674"/>
                  <a:pt x="3872" y="19668"/>
                  <a:pt x="3884" y="19671"/>
                </a:cubicBezTo>
                <a:close/>
              </a:path>
            </a:pathLst>
          </a:custGeom>
          <a:ln w="12700">
            <a:miter lim="400000"/>
          </a:ln>
        </p:spPr>
      </p:pic>
      <p:grpSp>
        <p:nvGrpSpPr>
          <p:cNvPr id="265" name="Group 265"/>
          <p:cNvGrpSpPr/>
          <p:nvPr/>
        </p:nvGrpSpPr>
        <p:grpSpPr>
          <a:xfrm>
            <a:off x="2149871" y="762198"/>
            <a:ext cx="1390130" cy="762001"/>
            <a:chOff x="0" y="0"/>
            <a:chExt cx="1390128" cy="762000"/>
          </a:xfrm>
        </p:grpSpPr>
        <p:sp>
          <p:nvSpPr>
            <p:cNvPr id="264" name="Shape 264"/>
            <p:cNvSpPr/>
            <p:nvPr/>
          </p:nvSpPr>
          <p:spPr>
            <a:xfrm>
              <a:off x="38100" y="38100"/>
              <a:ext cx="1313942" cy="685800"/>
            </a:xfrm>
            <a:prstGeom prst="rect">
              <a:avLst/>
            </a:prstGeom>
            <a:solidFill>
              <a:srgbClr val="FFF76B"/>
            </a:solidFill>
            <a:ln>
              <a:noFill/>
            </a:ln>
            <a:effectLst/>
            <a:extLst>
              <a:ext uri="{C572A759-6A51-4108-AA02-DFA0A04FC94B}">
                <ma14:wrappingTextBoxFlag xmlns="" xmlns:ma14="http://schemas.microsoft.com/office/mac/drawingml/2011/main" val="1"/>
              </a:ext>
            </a:extLst>
          </p:spPr>
          <p:txBody>
            <a:bodyPr wrap="none" lIns="50800" tIns="50800" rIns="50800" bIns="50800" numCol="1" anchor="t">
              <a:spAutoFit/>
            </a:bodyPr>
            <a:lstStyle/>
            <a:p>
              <a:pPr marL="40640" marR="40640" fontAlgn="auto" hangingPunct="0">
                <a:spcBef>
                  <a:spcPts val="0"/>
                </a:spcBef>
                <a:spcAft>
                  <a:spcPts val="0"/>
                </a:spcAft>
                <a:buClr>
                  <a:srgbClr val="FF2600"/>
                </a:buClr>
                <a:buFont typeface="Times New Roman"/>
                <a:buNone/>
                <a:defRPr sz="2600">
                  <a:uFill>
                    <a:solidFill>
                      <a:srgbClr val="000000"/>
                    </a:solidFill>
                  </a:uFill>
                  <a:latin typeface="Bradley Hand ITC TT-Bold"/>
                  <a:ea typeface="Bradley Hand ITC TT-Bold"/>
                  <a:cs typeface="Bradley Hand ITC TT-Bold"/>
                  <a:sym typeface="Bradley Hand ITC TT-Bold"/>
                </a:defRPr>
              </a:pPr>
              <a:r>
                <a:rPr sz="2600" kern="0">
                  <a:solidFill>
                    <a:srgbClr val="000000"/>
                  </a:solidFill>
                  <a:uFill>
                    <a:solidFill>
                      <a:srgbClr val="000000"/>
                    </a:solidFill>
                  </a:uFill>
                  <a:latin typeface="Bradley Hand ITC TT-Bold"/>
                  <a:ea typeface="Bradley Hand ITC TT-Bold"/>
                  <a:cs typeface="Bradley Hand ITC TT-Bold"/>
                  <a:sym typeface="Bradley Hand ITC TT-Bold"/>
                </a:rPr>
                <a:t> </a:t>
              </a:r>
              <a:r>
                <a:rPr sz="3200" kern="0">
                  <a:solidFill>
                    <a:srgbClr val="000000"/>
                  </a:solidFill>
                  <a:uFill>
                    <a:solidFill>
                      <a:srgbClr val="000000"/>
                    </a:solidFill>
                  </a:uFill>
                  <a:latin typeface="Bradley Hand ITC TT-Bold"/>
                  <a:ea typeface="Bradley Hand ITC TT-Bold"/>
                  <a:cs typeface="Bradley Hand ITC TT-Bold"/>
                  <a:sym typeface="Bradley Hand ITC TT-Bold"/>
                </a:rPr>
                <a:t>CMS</a:t>
              </a:r>
              <a:r>
                <a:rPr sz="2600" kern="0">
                  <a:solidFill>
                    <a:srgbClr val="000000"/>
                  </a:solidFill>
                  <a:uFill>
                    <a:solidFill>
                      <a:srgbClr val="000000"/>
                    </a:solidFill>
                  </a:uFill>
                  <a:latin typeface="Bradley Hand ITC TT-Bold"/>
                  <a:ea typeface="Bradley Hand ITC TT-Bold"/>
                  <a:cs typeface="Bradley Hand ITC TT-Bold"/>
                  <a:sym typeface="Bradley Hand ITC TT-Bold"/>
                </a:rPr>
                <a:t> </a:t>
              </a:r>
            </a:p>
          </p:txBody>
        </p:sp>
        <p:pic>
          <p:nvPicPr>
            <p:cNvPr id="263" name="Picture 262"/>
            <p:cNvPicPr>
              <a:picLocks/>
            </p:cNvPicPr>
            <p:nvPr/>
          </p:nvPicPr>
          <p:blipFill>
            <a:blip r:embed="rId8">
              <a:extLst/>
            </a:blip>
            <a:stretch>
              <a:fillRect/>
            </a:stretch>
          </p:blipFill>
          <p:spPr>
            <a:xfrm>
              <a:off x="0" y="0"/>
              <a:ext cx="1390129" cy="762000"/>
            </a:xfrm>
            <a:prstGeom prst="rect">
              <a:avLst/>
            </a:prstGeom>
            <a:effectLst/>
          </p:spPr>
        </p:pic>
      </p:grpSp>
      <p:pic>
        <p:nvPicPr>
          <p:cNvPr id="266" name="ATLAS.png"/>
          <p:cNvPicPr>
            <a:picLocks/>
          </p:cNvPicPr>
          <p:nvPr/>
        </p:nvPicPr>
        <p:blipFill>
          <a:blip r:embed="rId9">
            <a:extLst/>
          </a:blip>
          <a:stretch>
            <a:fillRect/>
          </a:stretch>
        </p:blipFill>
        <p:spPr>
          <a:xfrm>
            <a:off x="3547268" y="4165600"/>
            <a:ext cx="4518026" cy="2659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2960" y="21600"/>
                </a:lnTo>
                <a:cubicBezTo>
                  <a:pt x="5575" y="21600"/>
                  <a:pt x="5920" y="21593"/>
                  <a:pt x="5907" y="21532"/>
                </a:cubicBezTo>
                <a:cubicBezTo>
                  <a:pt x="5898" y="21494"/>
                  <a:pt x="5881" y="21474"/>
                  <a:pt x="5869" y="21487"/>
                </a:cubicBezTo>
                <a:cubicBezTo>
                  <a:pt x="5827" y="21530"/>
                  <a:pt x="5806" y="21405"/>
                  <a:pt x="5797" y="21045"/>
                </a:cubicBezTo>
                <a:cubicBezTo>
                  <a:pt x="5789" y="20770"/>
                  <a:pt x="5795" y="20677"/>
                  <a:pt x="5827" y="20633"/>
                </a:cubicBezTo>
                <a:cubicBezTo>
                  <a:pt x="5849" y="20601"/>
                  <a:pt x="5862" y="20559"/>
                  <a:pt x="5855" y="20539"/>
                </a:cubicBezTo>
                <a:cubicBezTo>
                  <a:pt x="5843" y="20506"/>
                  <a:pt x="5787" y="19952"/>
                  <a:pt x="5779" y="19795"/>
                </a:cubicBezTo>
                <a:cubicBezTo>
                  <a:pt x="5778" y="19754"/>
                  <a:pt x="5763" y="19721"/>
                  <a:pt x="5747" y="19720"/>
                </a:cubicBezTo>
                <a:cubicBezTo>
                  <a:pt x="5732" y="19719"/>
                  <a:pt x="5702" y="19711"/>
                  <a:pt x="5681" y="19701"/>
                </a:cubicBezTo>
                <a:cubicBezTo>
                  <a:pt x="5653" y="19689"/>
                  <a:pt x="5643" y="19735"/>
                  <a:pt x="5641" y="19869"/>
                </a:cubicBezTo>
                <a:cubicBezTo>
                  <a:pt x="5639" y="19976"/>
                  <a:pt x="5625" y="20052"/>
                  <a:pt x="5607" y="20053"/>
                </a:cubicBezTo>
                <a:cubicBezTo>
                  <a:pt x="5589" y="20053"/>
                  <a:pt x="5565" y="20069"/>
                  <a:pt x="5554" y="20088"/>
                </a:cubicBezTo>
                <a:cubicBezTo>
                  <a:pt x="5543" y="20107"/>
                  <a:pt x="5515" y="20097"/>
                  <a:pt x="5493" y="20065"/>
                </a:cubicBezTo>
                <a:cubicBezTo>
                  <a:pt x="5457" y="20016"/>
                  <a:pt x="5455" y="20026"/>
                  <a:pt x="5472" y="20146"/>
                </a:cubicBezTo>
                <a:cubicBezTo>
                  <a:pt x="5483" y="20222"/>
                  <a:pt x="5514" y="20360"/>
                  <a:pt x="5542" y="20452"/>
                </a:cubicBezTo>
                <a:cubicBezTo>
                  <a:pt x="5585" y="20592"/>
                  <a:pt x="5588" y="20637"/>
                  <a:pt x="5559" y="20704"/>
                </a:cubicBezTo>
                <a:cubicBezTo>
                  <a:pt x="5536" y="20758"/>
                  <a:pt x="5511" y="20770"/>
                  <a:pt x="5485" y="20742"/>
                </a:cubicBezTo>
                <a:cubicBezTo>
                  <a:pt x="5464" y="20720"/>
                  <a:pt x="5430" y="20701"/>
                  <a:pt x="5408" y="20701"/>
                </a:cubicBezTo>
                <a:cubicBezTo>
                  <a:pt x="5375" y="20700"/>
                  <a:pt x="5365" y="20622"/>
                  <a:pt x="5358" y="20333"/>
                </a:cubicBezTo>
                <a:cubicBezTo>
                  <a:pt x="5351" y="20003"/>
                  <a:pt x="5355" y="19958"/>
                  <a:pt x="5408" y="19891"/>
                </a:cubicBezTo>
                <a:lnTo>
                  <a:pt x="5466" y="19817"/>
                </a:lnTo>
                <a:lnTo>
                  <a:pt x="5406" y="19601"/>
                </a:lnTo>
                <a:cubicBezTo>
                  <a:pt x="5373" y="19482"/>
                  <a:pt x="5342" y="19385"/>
                  <a:pt x="5335" y="19385"/>
                </a:cubicBezTo>
                <a:cubicBezTo>
                  <a:pt x="5329" y="19385"/>
                  <a:pt x="5292" y="19441"/>
                  <a:pt x="5254" y="19511"/>
                </a:cubicBezTo>
                <a:cubicBezTo>
                  <a:pt x="5189" y="19630"/>
                  <a:pt x="5183" y="19634"/>
                  <a:pt x="5150" y="19556"/>
                </a:cubicBezTo>
                <a:cubicBezTo>
                  <a:pt x="5113" y="19472"/>
                  <a:pt x="5060" y="19525"/>
                  <a:pt x="5093" y="19614"/>
                </a:cubicBezTo>
                <a:cubicBezTo>
                  <a:pt x="5102" y="19639"/>
                  <a:pt x="5086" y="19683"/>
                  <a:pt x="5057" y="19714"/>
                </a:cubicBezTo>
                <a:cubicBezTo>
                  <a:pt x="5028" y="19745"/>
                  <a:pt x="5011" y="19799"/>
                  <a:pt x="5019" y="19833"/>
                </a:cubicBezTo>
                <a:cubicBezTo>
                  <a:pt x="5040" y="19930"/>
                  <a:pt x="4974" y="20030"/>
                  <a:pt x="4888" y="20030"/>
                </a:cubicBezTo>
                <a:cubicBezTo>
                  <a:pt x="4811" y="20030"/>
                  <a:pt x="4810" y="20036"/>
                  <a:pt x="4827" y="20214"/>
                </a:cubicBezTo>
                <a:cubicBezTo>
                  <a:pt x="4836" y="20314"/>
                  <a:pt x="4833" y="20433"/>
                  <a:pt x="4821" y="20478"/>
                </a:cubicBezTo>
                <a:cubicBezTo>
                  <a:pt x="4810" y="20523"/>
                  <a:pt x="4800" y="20590"/>
                  <a:pt x="4798" y="20626"/>
                </a:cubicBezTo>
                <a:cubicBezTo>
                  <a:pt x="4797" y="20663"/>
                  <a:pt x="4766" y="20706"/>
                  <a:pt x="4728" y="20723"/>
                </a:cubicBezTo>
                <a:cubicBezTo>
                  <a:pt x="4643" y="20762"/>
                  <a:pt x="4232" y="20750"/>
                  <a:pt x="4191" y="20707"/>
                </a:cubicBezTo>
                <a:cubicBezTo>
                  <a:pt x="4175" y="20689"/>
                  <a:pt x="4153" y="20695"/>
                  <a:pt x="4144" y="20720"/>
                </a:cubicBezTo>
                <a:cubicBezTo>
                  <a:pt x="4129" y="20761"/>
                  <a:pt x="3939" y="20759"/>
                  <a:pt x="3533" y="20713"/>
                </a:cubicBezTo>
                <a:lnTo>
                  <a:pt x="3410" y="20701"/>
                </a:lnTo>
                <a:lnTo>
                  <a:pt x="3402" y="20320"/>
                </a:lnTo>
                <a:cubicBezTo>
                  <a:pt x="3394" y="19951"/>
                  <a:pt x="3392" y="19945"/>
                  <a:pt x="3334" y="19982"/>
                </a:cubicBezTo>
                <a:cubicBezTo>
                  <a:pt x="3243" y="20038"/>
                  <a:pt x="3065" y="20035"/>
                  <a:pt x="3024" y="19978"/>
                </a:cubicBezTo>
                <a:cubicBezTo>
                  <a:pt x="2988" y="19927"/>
                  <a:pt x="3001" y="19734"/>
                  <a:pt x="3047" y="19633"/>
                </a:cubicBezTo>
                <a:cubicBezTo>
                  <a:pt x="3062" y="19602"/>
                  <a:pt x="3056" y="19560"/>
                  <a:pt x="3030" y="19524"/>
                </a:cubicBezTo>
                <a:cubicBezTo>
                  <a:pt x="3006" y="19490"/>
                  <a:pt x="2994" y="19428"/>
                  <a:pt x="3004" y="19379"/>
                </a:cubicBezTo>
                <a:cubicBezTo>
                  <a:pt x="3021" y="19286"/>
                  <a:pt x="3020" y="19286"/>
                  <a:pt x="2772" y="19276"/>
                </a:cubicBezTo>
                <a:cubicBezTo>
                  <a:pt x="2698" y="19272"/>
                  <a:pt x="2623" y="19241"/>
                  <a:pt x="2603" y="19208"/>
                </a:cubicBezTo>
                <a:cubicBezTo>
                  <a:pt x="2584" y="19175"/>
                  <a:pt x="2565" y="19021"/>
                  <a:pt x="2561" y="18863"/>
                </a:cubicBezTo>
                <a:cubicBezTo>
                  <a:pt x="2558" y="18706"/>
                  <a:pt x="2548" y="18405"/>
                  <a:pt x="2539" y="18196"/>
                </a:cubicBezTo>
                <a:cubicBezTo>
                  <a:pt x="2524" y="17847"/>
                  <a:pt x="2516" y="17817"/>
                  <a:pt x="2463" y="17815"/>
                </a:cubicBezTo>
                <a:cubicBezTo>
                  <a:pt x="2354" y="17812"/>
                  <a:pt x="2187" y="17761"/>
                  <a:pt x="2165" y="17725"/>
                </a:cubicBezTo>
                <a:cubicBezTo>
                  <a:pt x="2131" y="17671"/>
                  <a:pt x="2118" y="16852"/>
                  <a:pt x="2150" y="16819"/>
                </a:cubicBezTo>
                <a:cubicBezTo>
                  <a:pt x="2165" y="16803"/>
                  <a:pt x="2169" y="16758"/>
                  <a:pt x="2161" y="16716"/>
                </a:cubicBezTo>
                <a:cubicBezTo>
                  <a:pt x="2145" y="16627"/>
                  <a:pt x="2141" y="16267"/>
                  <a:pt x="2148" y="15497"/>
                </a:cubicBezTo>
                <a:cubicBezTo>
                  <a:pt x="2152" y="15050"/>
                  <a:pt x="2143" y="14932"/>
                  <a:pt x="2104" y="14830"/>
                </a:cubicBezTo>
                <a:cubicBezTo>
                  <a:pt x="2067" y="14734"/>
                  <a:pt x="2063" y="14688"/>
                  <a:pt x="2087" y="14624"/>
                </a:cubicBezTo>
                <a:cubicBezTo>
                  <a:pt x="2105" y="14574"/>
                  <a:pt x="2112" y="14459"/>
                  <a:pt x="2102" y="14333"/>
                </a:cubicBezTo>
                <a:cubicBezTo>
                  <a:pt x="2084" y="14104"/>
                  <a:pt x="2104" y="14119"/>
                  <a:pt x="1820" y="14104"/>
                </a:cubicBezTo>
                <a:lnTo>
                  <a:pt x="1698" y="14101"/>
                </a:lnTo>
                <a:lnTo>
                  <a:pt x="1696" y="13776"/>
                </a:lnTo>
                <a:cubicBezTo>
                  <a:pt x="1695" y="13598"/>
                  <a:pt x="1691" y="13430"/>
                  <a:pt x="1689" y="13402"/>
                </a:cubicBezTo>
                <a:cubicBezTo>
                  <a:pt x="1686" y="13373"/>
                  <a:pt x="1638" y="13348"/>
                  <a:pt x="1582" y="13347"/>
                </a:cubicBezTo>
                <a:cubicBezTo>
                  <a:pt x="1135" y="13335"/>
                  <a:pt x="1097" y="13321"/>
                  <a:pt x="1186" y="13195"/>
                </a:cubicBezTo>
                <a:cubicBezTo>
                  <a:pt x="1216" y="13153"/>
                  <a:pt x="1313" y="13131"/>
                  <a:pt x="1497" y="13131"/>
                </a:cubicBezTo>
                <a:cubicBezTo>
                  <a:pt x="1686" y="13130"/>
                  <a:pt x="1769" y="13114"/>
                  <a:pt x="1778" y="13073"/>
                </a:cubicBezTo>
                <a:cubicBezTo>
                  <a:pt x="1796" y="12992"/>
                  <a:pt x="1899" y="13002"/>
                  <a:pt x="1918" y="13086"/>
                </a:cubicBezTo>
                <a:cubicBezTo>
                  <a:pt x="1927" y="13124"/>
                  <a:pt x="1945" y="13143"/>
                  <a:pt x="1956" y="13131"/>
                </a:cubicBezTo>
                <a:cubicBezTo>
                  <a:pt x="1999" y="13085"/>
                  <a:pt x="2034" y="13231"/>
                  <a:pt x="2062" y="13582"/>
                </a:cubicBezTo>
                <a:cubicBezTo>
                  <a:pt x="2079" y="13781"/>
                  <a:pt x="2093" y="13955"/>
                  <a:pt x="2093" y="13966"/>
                </a:cubicBezTo>
                <a:cubicBezTo>
                  <a:pt x="2093" y="13977"/>
                  <a:pt x="2128" y="13985"/>
                  <a:pt x="2173" y="13985"/>
                </a:cubicBezTo>
                <a:cubicBezTo>
                  <a:pt x="2271" y="13985"/>
                  <a:pt x="2301" y="14068"/>
                  <a:pt x="2324" y="14404"/>
                </a:cubicBezTo>
                <a:cubicBezTo>
                  <a:pt x="2334" y="14542"/>
                  <a:pt x="2352" y="14695"/>
                  <a:pt x="2364" y="14746"/>
                </a:cubicBezTo>
                <a:cubicBezTo>
                  <a:pt x="2399" y="14889"/>
                  <a:pt x="2448" y="15224"/>
                  <a:pt x="2478" y="15529"/>
                </a:cubicBezTo>
                <a:cubicBezTo>
                  <a:pt x="2493" y="15682"/>
                  <a:pt x="2525" y="15887"/>
                  <a:pt x="2548" y="15984"/>
                </a:cubicBezTo>
                <a:cubicBezTo>
                  <a:pt x="2595" y="16176"/>
                  <a:pt x="2602" y="16523"/>
                  <a:pt x="2569" y="16961"/>
                </a:cubicBezTo>
                <a:cubicBezTo>
                  <a:pt x="2551" y="17204"/>
                  <a:pt x="2556" y="17270"/>
                  <a:pt x="2616" y="17493"/>
                </a:cubicBezTo>
                <a:cubicBezTo>
                  <a:pt x="2688" y="17757"/>
                  <a:pt x="2886" y="18630"/>
                  <a:pt x="2920" y="18831"/>
                </a:cubicBezTo>
                <a:cubicBezTo>
                  <a:pt x="2953" y="19020"/>
                  <a:pt x="2988" y="19066"/>
                  <a:pt x="3079" y="19037"/>
                </a:cubicBezTo>
                <a:cubicBezTo>
                  <a:pt x="3158" y="19012"/>
                  <a:pt x="3178" y="19033"/>
                  <a:pt x="3330" y="19347"/>
                </a:cubicBezTo>
                <a:cubicBezTo>
                  <a:pt x="3420" y="19532"/>
                  <a:pt x="3508" y="19719"/>
                  <a:pt x="3527" y="19762"/>
                </a:cubicBezTo>
                <a:cubicBezTo>
                  <a:pt x="3547" y="19805"/>
                  <a:pt x="3572" y="19940"/>
                  <a:pt x="3582" y="20062"/>
                </a:cubicBezTo>
                <a:lnTo>
                  <a:pt x="3601" y="20285"/>
                </a:lnTo>
                <a:lnTo>
                  <a:pt x="3785" y="20298"/>
                </a:lnTo>
                <a:cubicBezTo>
                  <a:pt x="3896" y="20306"/>
                  <a:pt x="3987" y="20290"/>
                  <a:pt x="4009" y="20259"/>
                </a:cubicBezTo>
                <a:cubicBezTo>
                  <a:pt x="4031" y="20227"/>
                  <a:pt x="4088" y="20216"/>
                  <a:pt x="4150" y="20233"/>
                </a:cubicBezTo>
                <a:cubicBezTo>
                  <a:pt x="4206" y="20248"/>
                  <a:pt x="4266" y="20247"/>
                  <a:pt x="4284" y="20227"/>
                </a:cubicBezTo>
                <a:cubicBezTo>
                  <a:pt x="4302" y="20207"/>
                  <a:pt x="4352" y="20057"/>
                  <a:pt x="4394" y="19895"/>
                </a:cubicBezTo>
                <a:lnTo>
                  <a:pt x="4472" y="19598"/>
                </a:lnTo>
                <a:lnTo>
                  <a:pt x="4639" y="19611"/>
                </a:lnTo>
                <a:cubicBezTo>
                  <a:pt x="4731" y="19617"/>
                  <a:pt x="4830" y="19600"/>
                  <a:pt x="4861" y="19572"/>
                </a:cubicBezTo>
                <a:cubicBezTo>
                  <a:pt x="4945" y="19496"/>
                  <a:pt x="4932" y="19355"/>
                  <a:pt x="4836" y="19298"/>
                </a:cubicBezTo>
                <a:cubicBezTo>
                  <a:pt x="4792" y="19272"/>
                  <a:pt x="4755" y="19221"/>
                  <a:pt x="4755" y="19182"/>
                </a:cubicBezTo>
                <a:cubicBezTo>
                  <a:pt x="4755" y="19108"/>
                  <a:pt x="4850" y="18995"/>
                  <a:pt x="4884" y="19031"/>
                </a:cubicBezTo>
                <a:cubicBezTo>
                  <a:pt x="4903" y="19051"/>
                  <a:pt x="4904" y="18149"/>
                  <a:pt x="4886" y="17341"/>
                </a:cubicBezTo>
                <a:cubicBezTo>
                  <a:pt x="4880" y="17095"/>
                  <a:pt x="4888" y="16938"/>
                  <a:pt x="4905" y="16935"/>
                </a:cubicBezTo>
                <a:cubicBezTo>
                  <a:pt x="4920" y="16933"/>
                  <a:pt x="4945" y="16909"/>
                  <a:pt x="4964" y="16883"/>
                </a:cubicBezTo>
                <a:cubicBezTo>
                  <a:pt x="4988" y="16849"/>
                  <a:pt x="5007" y="16870"/>
                  <a:pt x="5028" y="16964"/>
                </a:cubicBezTo>
                <a:cubicBezTo>
                  <a:pt x="5044" y="17035"/>
                  <a:pt x="5049" y="17121"/>
                  <a:pt x="5041" y="17154"/>
                </a:cubicBezTo>
                <a:cubicBezTo>
                  <a:pt x="5022" y="17241"/>
                  <a:pt x="5054" y="17231"/>
                  <a:pt x="5094" y="17138"/>
                </a:cubicBezTo>
                <a:cubicBezTo>
                  <a:pt x="5125" y="17067"/>
                  <a:pt x="5135" y="17074"/>
                  <a:pt x="5214" y="17219"/>
                </a:cubicBezTo>
                <a:cubicBezTo>
                  <a:pt x="5354" y="17476"/>
                  <a:pt x="5367" y="17530"/>
                  <a:pt x="5284" y="17583"/>
                </a:cubicBezTo>
                <a:cubicBezTo>
                  <a:pt x="5232" y="17617"/>
                  <a:pt x="5215" y="17658"/>
                  <a:pt x="5222" y="17735"/>
                </a:cubicBezTo>
                <a:cubicBezTo>
                  <a:pt x="5230" y="17831"/>
                  <a:pt x="5244" y="17839"/>
                  <a:pt x="5434" y="17841"/>
                </a:cubicBezTo>
                <a:cubicBezTo>
                  <a:pt x="5614" y="17843"/>
                  <a:pt x="5638" y="17855"/>
                  <a:pt x="5647" y="17934"/>
                </a:cubicBezTo>
                <a:cubicBezTo>
                  <a:pt x="5652" y="17984"/>
                  <a:pt x="5670" y="18052"/>
                  <a:pt x="5686" y="18086"/>
                </a:cubicBezTo>
                <a:cubicBezTo>
                  <a:pt x="5719" y="18153"/>
                  <a:pt x="5745" y="18222"/>
                  <a:pt x="5825" y="18466"/>
                </a:cubicBezTo>
                <a:cubicBezTo>
                  <a:pt x="5853" y="18552"/>
                  <a:pt x="5911" y="18693"/>
                  <a:pt x="5954" y="18776"/>
                </a:cubicBezTo>
                <a:cubicBezTo>
                  <a:pt x="6018" y="18901"/>
                  <a:pt x="6025" y="18941"/>
                  <a:pt x="6000" y="19011"/>
                </a:cubicBezTo>
                <a:cubicBezTo>
                  <a:pt x="5933" y="19192"/>
                  <a:pt x="6011" y="19277"/>
                  <a:pt x="6220" y="19256"/>
                </a:cubicBezTo>
                <a:cubicBezTo>
                  <a:pt x="6255" y="19253"/>
                  <a:pt x="6310" y="19280"/>
                  <a:pt x="6341" y="19317"/>
                </a:cubicBezTo>
                <a:cubicBezTo>
                  <a:pt x="6461" y="19460"/>
                  <a:pt x="6943" y="19366"/>
                  <a:pt x="7121" y="19166"/>
                </a:cubicBezTo>
                <a:lnTo>
                  <a:pt x="7227" y="19050"/>
                </a:lnTo>
                <a:lnTo>
                  <a:pt x="7299" y="19172"/>
                </a:lnTo>
                <a:cubicBezTo>
                  <a:pt x="7367" y="19288"/>
                  <a:pt x="7384" y="19295"/>
                  <a:pt x="7525" y="19263"/>
                </a:cubicBezTo>
                <a:cubicBezTo>
                  <a:pt x="7608" y="19243"/>
                  <a:pt x="7717" y="19225"/>
                  <a:pt x="7770" y="19224"/>
                </a:cubicBezTo>
                <a:cubicBezTo>
                  <a:pt x="7827" y="19223"/>
                  <a:pt x="7849" y="19230"/>
                  <a:pt x="7857" y="19269"/>
                </a:cubicBezTo>
                <a:cubicBezTo>
                  <a:pt x="7860" y="19253"/>
                  <a:pt x="7865" y="19235"/>
                  <a:pt x="7865" y="19224"/>
                </a:cubicBezTo>
                <a:cubicBezTo>
                  <a:pt x="7865" y="19180"/>
                  <a:pt x="10805" y="18457"/>
                  <a:pt x="10902" y="18476"/>
                </a:cubicBezTo>
                <a:cubicBezTo>
                  <a:pt x="10929" y="18481"/>
                  <a:pt x="10951" y="18505"/>
                  <a:pt x="10952" y="18531"/>
                </a:cubicBezTo>
                <a:cubicBezTo>
                  <a:pt x="10952" y="18556"/>
                  <a:pt x="10983" y="18604"/>
                  <a:pt x="11020" y="18637"/>
                </a:cubicBezTo>
                <a:cubicBezTo>
                  <a:pt x="11103" y="18711"/>
                  <a:pt x="11081" y="18786"/>
                  <a:pt x="10976" y="18786"/>
                </a:cubicBezTo>
                <a:cubicBezTo>
                  <a:pt x="10916" y="18786"/>
                  <a:pt x="10896" y="18809"/>
                  <a:pt x="10889" y="18889"/>
                </a:cubicBezTo>
                <a:cubicBezTo>
                  <a:pt x="10881" y="18983"/>
                  <a:pt x="10858" y="18995"/>
                  <a:pt x="10610" y="19050"/>
                </a:cubicBezTo>
                <a:cubicBezTo>
                  <a:pt x="10364" y="19105"/>
                  <a:pt x="10093" y="19101"/>
                  <a:pt x="9876" y="19037"/>
                </a:cubicBezTo>
                <a:cubicBezTo>
                  <a:pt x="9619" y="18961"/>
                  <a:pt x="9591" y="18959"/>
                  <a:pt x="9587" y="19021"/>
                </a:cubicBezTo>
                <a:cubicBezTo>
                  <a:pt x="9586" y="19055"/>
                  <a:pt x="9582" y="19115"/>
                  <a:pt x="9580" y="19153"/>
                </a:cubicBezTo>
                <a:cubicBezTo>
                  <a:pt x="9577" y="19204"/>
                  <a:pt x="9527" y="19234"/>
                  <a:pt x="9388" y="19259"/>
                </a:cubicBezTo>
                <a:cubicBezTo>
                  <a:pt x="9284" y="19279"/>
                  <a:pt x="9180" y="19280"/>
                  <a:pt x="9157" y="19263"/>
                </a:cubicBezTo>
                <a:cubicBezTo>
                  <a:pt x="9134" y="19245"/>
                  <a:pt x="9084" y="19237"/>
                  <a:pt x="9047" y="19243"/>
                </a:cubicBezTo>
                <a:cubicBezTo>
                  <a:pt x="9009" y="19250"/>
                  <a:pt x="8764" y="19259"/>
                  <a:pt x="8500" y="19263"/>
                </a:cubicBezTo>
                <a:cubicBezTo>
                  <a:pt x="8085" y="19269"/>
                  <a:pt x="8014" y="19280"/>
                  <a:pt x="7969" y="19350"/>
                </a:cubicBezTo>
                <a:cubicBezTo>
                  <a:pt x="7929" y="19411"/>
                  <a:pt x="7884" y="19432"/>
                  <a:pt x="7857" y="19421"/>
                </a:cubicBezTo>
                <a:cubicBezTo>
                  <a:pt x="7848" y="19618"/>
                  <a:pt x="7828" y="19651"/>
                  <a:pt x="7690" y="19682"/>
                </a:cubicBezTo>
                <a:cubicBezTo>
                  <a:pt x="7498" y="19725"/>
                  <a:pt x="7408" y="19786"/>
                  <a:pt x="7426" y="19866"/>
                </a:cubicBezTo>
                <a:cubicBezTo>
                  <a:pt x="7434" y="19901"/>
                  <a:pt x="7427" y="19953"/>
                  <a:pt x="7409" y="19978"/>
                </a:cubicBezTo>
                <a:cubicBezTo>
                  <a:pt x="7362" y="20045"/>
                  <a:pt x="6889" y="20018"/>
                  <a:pt x="6838" y="19946"/>
                </a:cubicBezTo>
                <a:cubicBezTo>
                  <a:pt x="6812" y="19909"/>
                  <a:pt x="6792" y="19903"/>
                  <a:pt x="6781" y="19933"/>
                </a:cubicBezTo>
                <a:cubicBezTo>
                  <a:pt x="6772" y="19959"/>
                  <a:pt x="6745" y="19970"/>
                  <a:pt x="6722" y="19956"/>
                </a:cubicBezTo>
                <a:cubicBezTo>
                  <a:pt x="6669" y="19921"/>
                  <a:pt x="6529" y="20021"/>
                  <a:pt x="6510" y="20107"/>
                </a:cubicBezTo>
                <a:cubicBezTo>
                  <a:pt x="6501" y="20145"/>
                  <a:pt x="6484" y="20163"/>
                  <a:pt x="6470" y="20149"/>
                </a:cubicBezTo>
                <a:cubicBezTo>
                  <a:pt x="6457" y="20135"/>
                  <a:pt x="6438" y="20157"/>
                  <a:pt x="6428" y="20198"/>
                </a:cubicBezTo>
                <a:cubicBezTo>
                  <a:pt x="6417" y="20249"/>
                  <a:pt x="6424" y="20264"/>
                  <a:pt x="6451" y="20246"/>
                </a:cubicBezTo>
                <a:cubicBezTo>
                  <a:pt x="6524" y="20198"/>
                  <a:pt x="6550" y="20335"/>
                  <a:pt x="6542" y="20707"/>
                </a:cubicBezTo>
                <a:cubicBezTo>
                  <a:pt x="6536" y="20987"/>
                  <a:pt x="6525" y="21068"/>
                  <a:pt x="6495" y="21068"/>
                </a:cubicBezTo>
                <a:cubicBezTo>
                  <a:pt x="6473" y="21068"/>
                  <a:pt x="6448" y="21029"/>
                  <a:pt x="6440" y="20978"/>
                </a:cubicBezTo>
                <a:cubicBezTo>
                  <a:pt x="6432" y="20927"/>
                  <a:pt x="6407" y="20884"/>
                  <a:pt x="6385" y="20884"/>
                </a:cubicBezTo>
                <a:cubicBezTo>
                  <a:pt x="6328" y="20884"/>
                  <a:pt x="6306" y="21099"/>
                  <a:pt x="6352" y="21194"/>
                </a:cubicBezTo>
                <a:cubicBezTo>
                  <a:pt x="6373" y="21236"/>
                  <a:pt x="6384" y="21309"/>
                  <a:pt x="6379" y="21355"/>
                </a:cubicBezTo>
                <a:cubicBezTo>
                  <a:pt x="6371" y="21424"/>
                  <a:pt x="6343" y="21437"/>
                  <a:pt x="6225" y="21439"/>
                </a:cubicBezTo>
                <a:cubicBezTo>
                  <a:pt x="6118" y="21440"/>
                  <a:pt x="6074" y="21461"/>
                  <a:pt x="6055" y="21519"/>
                </a:cubicBezTo>
                <a:cubicBezTo>
                  <a:pt x="6030" y="21593"/>
                  <a:pt x="6486" y="21600"/>
                  <a:pt x="13815" y="21600"/>
                </a:cubicBezTo>
                <a:lnTo>
                  <a:pt x="21600" y="21600"/>
                </a:lnTo>
                <a:lnTo>
                  <a:pt x="21600" y="17519"/>
                </a:lnTo>
                <a:cubicBezTo>
                  <a:pt x="21600" y="14489"/>
                  <a:pt x="21591" y="13429"/>
                  <a:pt x="21568" y="13405"/>
                </a:cubicBezTo>
                <a:cubicBezTo>
                  <a:pt x="21557" y="13393"/>
                  <a:pt x="21545" y="13395"/>
                  <a:pt x="21533" y="13405"/>
                </a:cubicBezTo>
                <a:cubicBezTo>
                  <a:pt x="21522" y="13415"/>
                  <a:pt x="21510" y="13435"/>
                  <a:pt x="21501" y="13456"/>
                </a:cubicBezTo>
                <a:cubicBezTo>
                  <a:pt x="21483" y="13501"/>
                  <a:pt x="21475" y="13557"/>
                  <a:pt x="21492" y="13592"/>
                </a:cubicBezTo>
                <a:cubicBezTo>
                  <a:pt x="21500" y="13609"/>
                  <a:pt x="21504" y="13626"/>
                  <a:pt x="21505" y="13640"/>
                </a:cubicBezTo>
                <a:cubicBezTo>
                  <a:pt x="21506" y="13654"/>
                  <a:pt x="21504" y="13666"/>
                  <a:pt x="21497" y="13676"/>
                </a:cubicBezTo>
                <a:cubicBezTo>
                  <a:pt x="21494" y="13681"/>
                  <a:pt x="21483" y="13681"/>
                  <a:pt x="21478" y="13685"/>
                </a:cubicBezTo>
                <a:cubicBezTo>
                  <a:pt x="21476" y="13686"/>
                  <a:pt x="21473" y="13687"/>
                  <a:pt x="21471" y="13689"/>
                </a:cubicBezTo>
                <a:cubicBezTo>
                  <a:pt x="21456" y="13697"/>
                  <a:pt x="21445" y="13708"/>
                  <a:pt x="21420" y="13708"/>
                </a:cubicBezTo>
                <a:cubicBezTo>
                  <a:pt x="21419" y="13708"/>
                  <a:pt x="21419" y="13705"/>
                  <a:pt x="21418" y="13705"/>
                </a:cubicBezTo>
                <a:cubicBezTo>
                  <a:pt x="21416" y="13705"/>
                  <a:pt x="21416" y="13708"/>
                  <a:pt x="21414" y="13708"/>
                </a:cubicBezTo>
                <a:lnTo>
                  <a:pt x="21346" y="13708"/>
                </a:lnTo>
                <a:lnTo>
                  <a:pt x="21421" y="13843"/>
                </a:lnTo>
                <a:cubicBezTo>
                  <a:pt x="21462" y="13914"/>
                  <a:pt x="21481" y="13970"/>
                  <a:pt x="21478" y="14011"/>
                </a:cubicBezTo>
                <a:cubicBezTo>
                  <a:pt x="21478" y="14011"/>
                  <a:pt x="21478" y="14014"/>
                  <a:pt x="21478" y="14014"/>
                </a:cubicBezTo>
                <a:cubicBezTo>
                  <a:pt x="21476" y="14054"/>
                  <a:pt x="21452" y="14075"/>
                  <a:pt x="21408" y="14075"/>
                </a:cubicBezTo>
                <a:cubicBezTo>
                  <a:pt x="21350" y="14075"/>
                  <a:pt x="21352" y="14070"/>
                  <a:pt x="21349" y="14482"/>
                </a:cubicBezTo>
                <a:cubicBezTo>
                  <a:pt x="21349" y="14560"/>
                  <a:pt x="21346" y="14635"/>
                  <a:pt x="21340" y="14694"/>
                </a:cubicBezTo>
                <a:cubicBezTo>
                  <a:pt x="21334" y="14754"/>
                  <a:pt x="21325" y="14799"/>
                  <a:pt x="21317" y="14811"/>
                </a:cubicBezTo>
                <a:cubicBezTo>
                  <a:pt x="21300" y="14834"/>
                  <a:pt x="21204" y="14850"/>
                  <a:pt x="21101" y="14846"/>
                </a:cubicBezTo>
                <a:lnTo>
                  <a:pt x="20951" y="14840"/>
                </a:lnTo>
                <a:lnTo>
                  <a:pt x="20913" y="14840"/>
                </a:lnTo>
                <a:lnTo>
                  <a:pt x="20903" y="15159"/>
                </a:lnTo>
                <a:cubicBezTo>
                  <a:pt x="20898" y="15334"/>
                  <a:pt x="20882" y="15499"/>
                  <a:pt x="20867" y="15523"/>
                </a:cubicBezTo>
                <a:cubicBezTo>
                  <a:pt x="20853" y="15548"/>
                  <a:pt x="20767" y="15574"/>
                  <a:pt x="20676" y="15581"/>
                </a:cubicBezTo>
                <a:cubicBezTo>
                  <a:pt x="20584" y="15588"/>
                  <a:pt x="20501" y="15604"/>
                  <a:pt x="20494" y="15616"/>
                </a:cubicBezTo>
                <a:cubicBezTo>
                  <a:pt x="20486" y="15629"/>
                  <a:pt x="20480" y="15736"/>
                  <a:pt x="20478" y="15855"/>
                </a:cubicBezTo>
                <a:cubicBezTo>
                  <a:pt x="20477" y="15990"/>
                  <a:pt x="20463" y="16079"/>
                  <a:pt x="20441" y="16094"/>
                </a:cubicBezTo>
                <a:cubicBezTo>
                  <a:pt x="20420" y="16107"/>
                  <a:pt x="20404" y="16147"/>
                  <a:pt x="20404" y="16181"/>
                </a:cubicBezTo>
                <a:cubicBezTo>
                  <a:pt x="20404" y="16293"/>
                  <a:pt x="20339" y="16315"/>
                  <a:pt x="19970" y="16339"/>
                </a:cubicBezTo>
                <a:cubicBezTo>
                  <a:pt x="19607" y="16362"/>
                  <a:pt x="19605" y="16363"/>
                  <a:pt x="19589" y="16477"/>
                </a:cubicBezTo>
                <a:cubicBezTo>
                  <a:pt x="19579" y="16541"/>
                  <a:pt x="19580" y="16660"/>
                  <a:pt x="19590" y="16742"/>
                </a:cubicBezTo>
                <a:cubicBezTo>
                  <a:pt x="19602" y="16831"/>
                  <a:pt x="19598" y="16917"/>
                  <a:pt x="19579" y="16958"/>
                </a:cubicBezTo>
                <a:cubicBezTo>
                  <a:pt x="19541" y="17042"/>
                  <a:pt x="19250" y="17108"/>
                  <a:pt x="19224" y="17038"/>
                </a:cubicBezTo>
                <a:cubicBezTo>
                  <a:pt x="19215" y="17011"/>
                  <a:pt x="19191" y="17000"/>
                  <a:pt x="19171" y="17012"/>
                </a:cubicBezTo>
                <a:cubicBezTo>
                  <a:pt x="19111" y="17052"/>
                  <a:pt x="19068" y="16919"/>
                  <a:pt x="19097" y="16787"/>
                </a:cubicBezTo>
                <a:cubicBezTo>
                  <a:pt x="19117" y="16697"/>
                  <a:pt x="19116" y="16664"/>
                  <a:pt x="19086" y="16645"/>
                </a:cubicBezTo>
                <a:cubicBezTo>
                  <a:pt x="19064" y="16631"/>
                  <a:pt x="19046" y="16559"/>
                  <a:pt x="19046" y="16487"/>
                </a:cubicBezTo>
                <a:cubicBezTo>
                  <a:pt x="19046" y="16415"/>
                  <a:pt x="19032" y="16335"/>
                  <a:pt x="19016" y="16306"/>
                </a:cubicBezTo>
                <a:cubicBezTo>
                  <a:pt x="19005" y="16288"/>
                  <a:pt x="19001" y="16264"/>
                  <a:pt x="19000" y="16242"/>
                </a:cubicBezTo>
                <a:cubicBezTo>
                  <a:pt x="18991" y="16256"/>
                  <a:pt x="18983" y="16270"/>
                  <a:pt x="18972" y="16284"/>
                </a:cubicBezTo>
                <a:cubicBezTo>
                  <a:pt x="18887" y="16385"/>
                  <a:pt x="18764" y="16346"/>
                  <a:pt x="18778" y="16223"/>
                </a:cubicBezTo>
                <a:cubicBezTo>
                  <a:pt x="18783" y="16184"/>
                  <a:pt x="18757" y="16126"/>
                  <a:pt x="18720" y="16094"/>
                </a:cubicBezTo>
                <a:cubicBezTo>
                  <a:pt x="18630" y="16017"/>
                  <a:pt x="18629" y="15860"/>
                  <a:pt x="18718" y="15839"/>
                </a:cubicBezTo>
                <a:cubicBezTo>
                  <a:pt x="18759" y="15829"/>
                  <a:pt x="18798" y="15853"/>
                  <a:pt x="18820" y="15903"/>
                </a:cubicBezTo>
                <a:cubicBezTo>
                  <a:pt x="18840" y="15949"/>
                  <a:pt x="18856" y="15970"/>
                  <a:pt x="18856" y="15949"/>
                </a:cubicBezTo>
                <a:cubicBezTo>
                  <a:pt x="18856" y="15927"/>
                  <a:pt x="18877" y="15939"/>
                  <a:pt x="18904" y="15978"/>
                </a:cubicBezTo>
                <a:cubicBezTo>
                  <a:pt x="18930" y="16016"/>
                  <a:pt x="18972" y="16062"/>
                  <a:pt x="18999" y="16077"/>
                </a:cubicBezTo>
                <a:cubicBezTo>
                  <a:pt x="19025" y="16093"/>
                  <a:pt x="19046" y="16124"/>
                  <a:pt x="19046" y="16148"/>
                </a:cubicBezTo>
                <a:cubicBezTo>
                  <a:pt x="19046" y="16156"/>
                  <a:pt x="19038" y="16174"/>
                  <a:pt x="19033" y="16187"/>
                </a:cubicBezTo>
                <a:cubicBezTo>
                  <a:pt x="19078" y="16176"/>
                  <a:pt x="19155" y="16213"/>
                  <a:pt x="19184" y="16274"/>
                </a:cubicBezTo>
                <a:cubicBezTo>
                  <a:pt x="19223" y="16353"/>
                  <a:pt x="19355" y="16358"/>
                  <a:pt x="19435" y="16284"/>
                </a:cubicBezTo>
                <a:cubicBezTo>
                  <a:pt x="19468" y="16254"/>
                  <a:pt x="19610" y="16215"/>
                  <a:pt x="19752" y="16197"/>
                </a:cubicBezTo>
                <a:cubicBezTo>
                  <a:pt x="20029" y="16162"/>
                  <a:pt x="20162" y="16122"/>
                  <a:pt x="20194" y="16068"/>
                </a:cubicBezTo>
                <a:cubicBezTo>
                  <a:pt x="20205" y="16049"/>
                  <a:pt x="20215" y="15972"/>
                  <a:pt x="20219" y="15897"/>
                </a:cubicBezTo>
                <a:cubicBezTo>
                  <a:pt x="20223" y="15800"/>
                  <a:pt x="20283" y="15651"/>
                  <a:pt x="20427" y="15381"/>
                </a:cubicBezTo>
                <a:cubicBezTo>
                  <a:pt x="20457" y="15325"/>
                  <a:pt x="20482" y="15289"/>
                  <a:pt x="20509" y="15243"/>
                </a:cubicBezTo>
                <a:cubicBezTo>
                  <a:pt x="20511" y="15238"/>
                  <a:pt x="20511" y="15237"/>
                  <a:pt x="20513" y="15233"/>
                </a:cubicBezTo>
                <a:cubicBezTo>
                  <a:pt x="20568" y="15121"/>
                  <a:pt x="20616" y="15048"/>
                  <a:pt x="20636" y="15036"/>
                </a:cubicBezTo>
                <a:cubicBezTo>
                  <a:pt x="20633" y="15015"/>
                  <a:pt x="20634" y="14993"/>
                  <a:pt x="20645" y="14981"/>
                </a:cubicBezTo>
                <a:cubicBezTo>
                  <a:pt x="20653" y="14974"/>
                  <a:pt x="20663" y="14969"/>
                  <a:pt x="20670" y="14972"/>
                </a:cubicBezTo>
                <a:cubicBezTo>
                  <a:pt x="20672" y="14973"/>
                  <a:pt x="20674" y="14979"/>
                  <a:pt x="20676" y="14981"/>
                </a:cubicBezTo>
                <a:cubicBezTo>
                  <a:pt x="20680" y="14951"/>
                  <a:pt x="20698" y="14902"/>
                  <a:pt x="20729" y="14836"/>
                </a:cubicBezTo>
                <a:cubicBezTo>
                  <a:pt x="20744" y="14794"/>
                  <a:pt x="20756" y="14770"/>
                  <a:pt x="20767" y="14759"/>
                </a:cubicBezTo>
                <a:cubicBezTo>
                  <a:pt x="20773" y="14747"/>
                  <a:pt x="20777" y="14736"/>
                  <a:pt x="20784" y="14723"/>
                </a:cubicBezTo>
                <a:cubicBezTo>
                  <a:pt x="20826" y="14649"/>
                  <a:pt x="20851" y="14615"/>
                  <a:pt x="20873" y="14585"/>
                </a:cubicBezTo>
                <a:cubicBezTo>
                  <a:pt x="20910" y="14485"/>
                  <a:pt x="20932" y="14451"/>
                  <a:pt x="20955" y="14482"/>
                </a:cubicBezTo>
                <a:cubicBezTo>
                  <a:pt x="20971" y="14503"/>
                  <a:pt x="20994" y="14504"/>
                  <a:pt x="21017" y="14498"/>
                </a:cubicBezTo>
                <a:cubicBezTo>
                  <a:pt x="21035" y="14468"/>
                  <a:pt x="21053" y="14447"/>
                  <a:pt x="21065" y="14446"/>
                </a:cubicBezTo>
                <a:cubicBezTo>
                  <a:pt x="21083" y="14446"/>
                  <a:pt x="21172" y="14041"/>
                  <a:pt x="21268" y="13534"/>
                </a:cubicBezTo>
                <a:cubicBezTo>
                  <a:pt x="21362" y="13033"/>
                  <a:pt x="21457" y="12562"/>
                  <a:pt x="21476" y="12486"/>
                </a:cubicBezTo>
                <a:cubicBezTo>
                  <a:pt x="21496" y="12408"/>
                  <a:pt x="21501" y="12306"/>
                  <a:pt x="21490" y="12254"/>
                </a:cubicBezTo>
                <a:cubicBezTo>
                  <a:pt x="21489" y="12253"/>
                  <a:pt x="21483" y="12240"/>
                  <a:pt x="21482" y="12238"/>
                </a:cubicBezTo>
                <a:cubicBezTo>
                  <a:pt x="21481" y="12237"/>
                  <a:pt x="21479" y="12236"/>
                  <a:pt x="21478" y="12235"/>
                </a:cubicBezTo>
                <a:cubicBezTo>
                  <a:pt x="21478" y="12234"/>
                  <a:pt x="21479" y="12232"/>
                  <a:pt x="21478" y="12231"/>
                </a:cubicBezTo>
                <a:cubicBezTo>
                  <a:pt x="21471" y="12210"/>
                  <a:pt x="21434" y="12145"/>
                  <a:pt x="21395" y="12073"/>
                </a:cubicBezTo>
                <a:cubicBezTo>
                  <a:pt x="21369" y="12024"/>
                  <a:pt x="21316" y="11926"/>
                  <a:pt x="21275" y="11854"/>
                </a:cubicBezTo>
                <a:cubicBezTo>
                  <a:pt x="21022" y="11412"/>
                  <a:pt x="20590" y="10693"/>
                  <a:pt x="20228" y="10117"/>
                </a:cubicBezTo>
                <a:cubicBezTo>
                  <a:pt x="20120" y="9944"/>
                  <a:pt x="20070" y="9862"/>
                  <a:pt x="20052" y="9807"/>
                </a:cubicBezTo>
                <a:cubicBezTo>
                  <a:pt x="20051" y="9806"/>
                  <a:pt x="20050" y="9805"/>
                  <a:pt x="20050" y="9804"/>
                </a:cubicBezTo>
                <a:cubicBezTo>
                  <a:pt x="20025" y="9751"/>
                  <a:pt x="20024" y="9721"/>
                  <a:pt x="20052" y="9665"/>
                </a:cubicBezTo>
                <a:cubicBezTo>
                  <a:pt x="20071" y="9626"/>
                  <a:pt x="20096" y="9517"/>
                  <a:pt x="20105" y="9423"/>
                </a:cubicBezTo>
                <a:cubicBezTo>
                  <a:pt x="20121" y="9254"/>
                  <a:pt x="20121" y="9254"/>
                  <a:pt x="20283" y="9220"/>
                </a:cubicBezTo>
                <a:cubicBezTo>
                  <a:pt x="20372" y="9202"/>
                  <a:pt x="20568" y="9153"/>
                  <a:pt x="20718" y="9114"/>
                </a:cubicBezTo>
                <a:cubicBezTo>
                  <a:pt x="20867" y="9074"/>
                  <a:pt x="21070" y="9036"/>
                  <a:pt x="21171" y="9027"/>
                </a:cubicBezTo>
                <a:cubicBezTo>
                  <a:pt x="21384" y="9009"/>
                  <a:pt x="21424" y="8968"/>
                  <a:pt x="21452" y="8733"/>
                </a:cubicBezTo>
                <a:cubicBezTo>
                  <a:pt x="21519" y="8167"/>
                  <a:pt x="21451" y="7359"/>
                  <a:pt x="21325" y="7209"/>
                </a:cubicBezTo>
                <a:cubicBezTo>
                  <a:pt x="21294" y="7172"/>
                  <a:pt x="21289" y="7148"/>
                  <a:pt x="21294" y="7118"/>
                </a:cubicBezTo>
                <a:cubicBezTo>
                  <a:pt x="21268" y="7137"/>
                  <a:pt x="21236" y="7145"/>
                  <a:pt x="21199" y="7128"/>
                </a:cubicBezTo>
                <a:cubicBezTo>
                  <a:pt x="21158" y="7108"/>
                  <a:pt x="21118" y="7094"/>
                  <a:pt x="21110" y="7096"/>
                </a:cubicBezTo>
                <a:cubicBezTo>
                  <a:pt x="20927" y="7142"/>
                  <a:pt x="20386" y="7254"/>
                  <a:pt x="20205" y="7283"/>
                </a:cubicBezTo>
                <a:cubicBezTo>
                  <a:pt x="19982" y="7318"/>
                  <a:pt x="19962" y="7312"/>
                  <a:pt x="19926" y="7225"/>
                </a:cubicBezTo>
                <a:cubicBezTo>
                  <a:pt x="19905" y="7173"/>
                  <a:pt x="19888" y="7100"/>
                  <a:pt x="19888" y="7060"/>
                </a:cubicBezTo>
                <a:cubicBezTo>
                  <a:pt x="19888" y="7021"/>
                  <a:pt x="19868" y="6943"/>
                  <a:pt x="19845" y="6886"/>
                </a:cubicBezTo>
                <a:cubicBezTo>
                  <a:pt x="19821" y="6830"/>
                  <a:pt x="19811" y="6761"/>
                  <a:pt x="19822" y="6731"/>
                </a:cubicBezTo>
                <a:cubicBezTo>
                  <a:pt x="19833" y="6700"/>
                  <a:pt x="19829" y="6691"/>
                  <a:pt x="19812" y="6709"/>
                </a:cubicBezTo>
                <a:cubicBezTo>
                  <a:pt x="19797" y="6725"/>
                  <a:pt x="19757" y="6701"/>
                  <a:pt x="19723" y="6654"/>
                </a:cubicBezTo>
                <a:lnTo>
                  <a:pt x="19663" y="6567"/>
                </a:lnTo>
                <a:lnTo>
                  <a:pt x="19765" y="6135"/>
                </a:lnTo>
                <a:cubicBezTo>
                  <a:pt x="19928" y="5448"/>
                  <a:pt x="19997" y="5210"/>
                  <a:pt x="20025" y="5239"/>
                </a:cubicBezTo>
                <a:cubicBezTo>
                  <a:pt x="20039" y="5254"/>
                  <a:pt x="20044" y="5236"/>
                  <a:pt x="20036" y="5200"/>
                </a:cubicBezTo>
                <a:cubicBezTo>
                  <a:pt x="20018" y="5117"/>
                  <a:pt x="20145" y="4555"/>
                  <a:pt x="20353" y="3801"/>
                </a:cubicBezTo>
                <a:cubicBezTo>
                  <a:pt x="20396" y="3645"/>
                  <a:pt x="20431" y="3505"/>
                  <a:pt x="20431" y="3488"/>
                </a:cubicBezTo>
                <a:cubicBezTo>
                  <a:pt x="20431" y="3453"/>
                  <a:pt x="20529" y="3061"/>
                  <a:pt x="20568" y="2943"/>
                </a:cubicBezTo>
                <a:cubicBezTo>
                  <a:pt x="20604" y="2833"/>
                  <a:pt x="20601" y="2783"/>
                  <a:pt x="20552" y="2689"/>
                </a:cubicBezTo>
                <a:cubicBezTo>
                  <a:pt x="20104" y="1811"/>
                  <a:pt x="19982" y="1563"/>
                  <a:pt x="19921" y="1406"/>
                </a:cubicBezTo>
                <a:cubicBezTo>
                  <a:pt x="19853" y="1233"/>
                  <a:pt x="19840" y="1219"/>
                  <a:pt x="19765" y="1254"/>
                </a:cubicBezTo>
                <a:cubicBezTo>
                  <a:pt x="19666" y="1301"/>
                  <a:pt x="19526" y="1267"/>
                  <a:pt x="19338" y="1148"/>
                </a:cubicBezTo>
                <a:cubicBezTo>
                  <a:pt x="19260" y="1098"/>
                  <a:pt x="19122" y="1014"/>
                  <a:pt x="19033" y="961"/>
                </a:cubicBezTo>
                <a:cubicBezTo>
                  <a:pt x="18815" y="832"/>
                  <a:pt x="18782" y="798"/>
                  <a:pt x="18763" y="700"/>
                </a:cubicBezTo>
                <a:cubicBezTo>
                  <a:pt x="18750" y="628"/>
                  <a:pt x="18723" y="621"/>
                  <a:pt x="18577" y="638"/>
                </a:cubicBezTo>
                <a:cubicBezTo>
                  <a:pt x="18443" y="654"/>
                  <a:pt x="18396" y="680"/>
                  <a:pt x="18353" y="764"/>
                </a:cubicBezTo>
                <a:cubicBezTo>
                  <a:pt x="18281" y="906"/>
                  <a:pt x="18059" y="1061"/>
                  <a:pt x="17930" y="1061"/>
                </a:cubicBezTo>
                <a:cubicBezTo>
                  <a:pt x="17844" y="1061"/>
                  <a:pt x="17815" y="1088"/>
                  <a:pt x="17758" y="1215"/>
                </a:cubicBezTo>
                <a:cubicBezTo>
                  <a:pt x="17720" y="1300"/>
                  <a:pt x="17687" y="1389"/>
                  <a:pt x="17687" y="1412"/>
                </a:cubicBezTo>
                <a:cubicBezTo>
                  <a:pt x="17687" y="1455"/>
                  <a:pt x="17482" y="1985"/>
                  <a:pt x="17448" y="2028"/>
                </a:cubicBezTo>
                <a:cubicBezTo>
                  <a:pt x="17422" y="2061"/>
                  <a:pt x="17369" y="2212"/>
                  <a:pt x="17325" y="2376"/>
                </a:cubicBezTo>
                <a:cubicBezTo>
                  <a:pt x="17245" y="2676"/>
                  <a:pt x="17105" y="2708"/>
                  <a:pt x="17166" y="2411"/>
                </a:cubicBezTo>
                <a:cubicBezTo>
                  <a:pt x="17192" y="2281"/>
                  <a:pt x="17187" y="2270"/>
                  <a:pt x="17076" y="2176"/>
                </a:cubicBezTo>
                <a:cubicBezTo>
                  <a:pt x="17013" y="2122"/>
                  <a:pt x="16943" y="2076"/>
                  <a:pt x="16919" y="2076"/>
                </a:cubicBezTo>
                <a:cubicBezTo>
                  <a:pt x="16852" y="2076"/>
                  <a:pt x="16833" y="1987"/>
                  <a:pt x="16832" y="1644"/>
                </a:cubicBezTo>
                <a:lnTo>
                  <a:pt x="16832" y="1325"/>
                </a:lnTo>
                <a:lnTo>
                  <a:pt x="16708" y="1264"/>
                </a:lnTo>
                <a:cubicBezTo>
                  <a:pt x="16641" y="1230"/>
                  <a:pt x="16565" y="1200"/>
                  <a:pt x="16538" y="1199"/>
                </a:cubicBezTo>
                <a:cubicBezTo>
                  <a:pt x="16510" y="1199"/>
                  <a:pt x="16448" y="1173"/>
                  <a:pt x="16401" y="1138"/>
                </a:cubicBezTo>
                <a:cubicBezTo>
                  <a:pt x="16050" y="875"/>
                  <a:pt x="15841" y="797"/>
                  <a:pt x="15653" y="861"/>
                </a:cubicBezTo>
                <a:cubicBezTo>
                  <a:pt x="15574" y="888"/>
                  <a:pt x="15568" y="902"/>
                  <a:pt x="15568" y="1096"/>
                </a:cubicBezTo>
                <a:cubicBezTo>
                  <a:pt x="15568" y="1246"/>
                  <a:pt x="15584" y="1321"/>
                  <a:pt x="15623" y="1377"/>
                </a:cubicBezTo>
                <a:cubicBezTo>
                  <a:pt x="15676" y="1452"/>
                  <a:pt x="15675" y="1458"/>
                  <a:pt x="15528" y="1676"/>
                </a:cubicBezTo>
                <a:cubicBezTo>
                  <a:pt x="15418" y="1841"/>
                  <a:pt x="15351" y="1903"/>
                  <a:pt x="15276" y="1915"/>
                </a:cubicBezTo>
                <a:cubicBezTo>
                  <a:pt x="15220" y="1924"/>
                  <a:pt x="15028" y="1955"/>
                  <a:pt x="14849" y="1983"/>
                </a:cubicBezTo>
                <a:cubicBezTo>
                  <a:pt x="14670" y="2010"/>
                  <a:pt x="14290" y="2061"/>
                  <a:pt x="14006" y="2099"/>
                </a:cubicBezTo>
                <a:cubicBezTo>
                  <a:pt x="13723" y="2136"/>
                  <a:pt x="13448" y="2179"/>
                  <a:pt x="13396" y="2192"/>
                </a:cubicBezTo>
                <a:cubicBezTo>
                  <a:pt x="13309" y="2214"/>
                  <a:pt x="12902" y="2276"/>
                  <a:pt x="11995" y="2405"/>
                </a:cubicBezTo>
                <a:cubicBezTo>
                  <a:pt x="11816" y="2430"/>
                  <a:pt x="11580" y="2459"/>
                  <a:pt x="11470" y="2469"/>
                </a:cubicBezTo>
                <a:cubicBezTo>
                  <a:pt x="11359" y="2480"/>
                  <a:pt x="11261" y="2501"/>
                  <a:pt x="11253" y="2515"/>
                </a:cubicBezTo>
                <a:cubicBezTo>
                  <a:pt x="11245" y="2528"/>
                  <a:pt x="11175" y="2537"/>
                  <a:pt x="11098" y="2537"/>
                </a:cubicBezTo>
                <a:cubicBezTo>
                  <a:pt x="11020" y="2537"/>
                  <a:pt x="10894" y="2558"/>
                  <a:pt x="10817" y="2582"/>
                </a:cubicBezTo>
                <a:cubicBezTo>
                  <a:pt x="10740" y="2607"/>
                  <a:pt x="10542" y="2640"/>
                  <a:pt x="10377" y="2653"/>
                </a:cubicBezTo>
                <a:cubicBezTo>
                  <a:pt x="10211" y="2667"/>
                  <a:pt x="9921" y="2705"/>
                  <a:pt x="9732" y="2740"/>
                </a:cubicBezTo>
                <a:cubicBezTo>
                  <a:pt x="9329" y="2816"/>
                  <a:pt x="9386" y="2810"/>
                  <a:pt x="9007" y="2834"/>
                </a:cubicBezTo>
                <a:cubicBezTo>
                  <a:pt x="8843" y="2844"/>
                  <a:pt x="8690" y="2866"/>
                  <a:pt x="8667" y="2879"/>
                </a:cubicBezTo>
                <a:cubicBezTo>
                  <a:pt x="8645" y="2892"/>
                  <a:pt x="8492" y="2923"/>
                  <a:pt x="8328" y="2950"/>
                </a:cubicBezTo>
                <a:cubicBezTo>
                  <a:pt x="7215" y="3133"/>
                  <a:pt x="7111" y="3145"/>
                  <a:pt x="7083" y="3098"/>
                </a:cubicBezTo>
                <a:cubicBezTo>
                  <a:pt x="7063" y="3064"/>
                  <a:pt x="7078" y="3034"/>
                  <a:pt x="7128" y="3001"/>
                </a:cubicBezTo>
                <a:cubicBezTo>
                  <a:pt x="7194" y="2959"/>
                  <a:pt x="7199" y="2936"/>
                  <a:pt x="7199" y="2715"/>
                </a:cubicBezTo>
                <a:lnTo>
                  <a:pt x="7199" y="2469"/>
                </a:lnTo>
                <a:lnTo>
                  <a:pt x="7020" y="2292"/>
                </a:lnTo>
                <a:cubicBezTo>
                  <a:pt x="6848" y="2121"/>
                  <a:pt x="6834" y="2114"/>
                  <a:pt x="6647" y="2137"/>
                </a:cubicBezTo>
                <a:cubicBezTo>
                  <a:pt x="6540" y="2151"/>
                  <a:pt x="6448" y="2165"/>
                  <a:pt x="6444" y="2166"/>
                </a:cubicBezTo>
                <a:cubicBezTo>
                  <a:pt x="6439" y="2168"/>
                  <a:pt x="6445" y="2394"/>
                  <a:pt x="6455" y="2669"/>
                </a:cubicBezTo>
                <a:lnTo>
                  <a:pt x="6474" y="3169"/>
                </a:lnTo>
                <a:lnTo>
                  <a:pt x="6345" y="3275"/>
                </a:lnTo>
                <a:cubicBezTo>
                  <a:pt x="6186" y="3406"/>
                  <a:pt x="6136" y="3370"/>
                  <a:pt x="6104" y="3095"/>
                </a:cubicBezTo>
                <a:cubicBezTo>
                  <a:pt x="6074" y="2835"/>
                  <a:pt x="5967" y="2755"/>
                  <a:pt x="5667" y="2766"/>
                </a:cubicBezTo>
                <a:cubicBezTo>
                  <a:pt x="5440" y="2774"/>
                  <a:pt x="5278" y="2879"/>
                  <a:pt x="5150" y="3095"/>
                </a:cubicBezTo>
                <a:cubicBezTo>
                  <a:pt x="5146" y="3101"/>
                  <a:pt x="5146" y="3101"/>
                  <a:pt x="5142" y="3108"/>
                </a:cubicBezTo>
                <a:cubicBezTo>
                  <a:pt x="5108" y="3170"/>
                  <a:pt x="5063" y="3276"/>
                  <a:pt x="5019" y="3392"/>
                </a:cubicBezTo>
                <a:cubicBezTo>
                  <a:pt x="4923" y="3663"/>
                  <a:pt x="4822" y="4042"/>
                  <a:pt x="4766" y="4362"/>
                </a:cubicBezTo>
                <a:cubicBezTo>
                  <a:pt x="4718" y="4636"/>
                  <a:pt x="4690" y="4796"/>
                  <a:pt x="4664" y="5016"/>
                </a:cubicBezTo>
                <a:cubicBezTo>
                  <a:pt x="4637" y="5237"/>
                  <a:pt x="4610" y="5518"/>
                  <a:pt x="4561" y="6045"/>
                </a:cubicBezTo>
                <a:cubicBezTo>
                  <a:pt x="4549" y="6179"/>
                  <a:pt x="4539" y="6353"/>
                  <a:pt x="4529" y="6541"/>
                </a:cubicBezTo>
                <a:cubicBezTo>
                  <a:pt x="4529" y="6544"/>
                  <a:pt x="4529" y="6548"/>
                  <a:pt x="4529" y="6551"/>
                </a:cubicBezTo>
                <a:cubicBezTo>
                  <a:pt x="4509" y="6958"/>
                  <a:pt x="4495" y="7472"/>
                  <a:pt x="4491" y="7953"/>
                </a:cubicBezTo>
                <a:cubicBezTo>
                  <a:pt x="4491" y="7958"/>
                  <a:pt x="4491" y="7961"/>
                  <a:pt x="4491" y="7966"/>
                </a:cubicBezTo>
                <a:cubicBezTo>
                  <a:pt x="4491" y="7968"/>
                  <a:pt x="4491" y="7971"/>
                  <a:pt x="4491" y="7973"/>
                </a:cubicBezTo>
                <a:cubicBezTo>
                  <a:pt x="4490" y="8205"/>
                  <a:pt x="4491" y="8431"/>
                  <a:pt x="4495" y="8640"/>
                </a:cubicBezTo>
                <a:cubicBezTo>
                  <a:pt x="4507" y="9297"/>
                  <a:pt x="4505" y="9453"/>
                  <a:pt x="4480" y="9514"/>
                </a:cubicBezTo>
                <a:cubicBezTo>
                  <a:pt x="4473" y="9529"/>
                  <a:pt x="4467" y="9543"/>
                  <a:pt x="4457" y="9552"/>
                </a:cubicBezTo>
                <a:cubicBezTo>
                  <a:pt x="4456" y="9553"/>
                  <a:pt x="4456" y="9552"/>
                  <a:pt x="4455" y="9552"/>
                </a:cubicBezTo>
                <a:cubicBezTo>
                  <a:pt x="4452" y="9556"/>
                  <a:pt x="4451" y="9561"/>
                  <a:pt x="4447" y="9565"/>
                </a:cubicBezTo>
                <a:cubicBezTo>
                  <a:pt x="4374" y="9647"/>
                  <a:pt x="4303" y="9609"/>
                  <a:pt x="4193" y="9423"/>
                </a:cubicBezTo>
                <a:cubicBezTo>
                  <a:pt x="4164" y="9373"/>
                  <a:pt x="4138" y="9343"/>
                  <a:pt x="4110" y="9320"/>
                </a:cubicBezTo>
                <a:cubicBezTo>
                  <a:pt x="4075" y="9297"/>
                  <a:pt x="4036" y="9287"/>
                  <a:pt x="3979" y="9278"/>
                </a:cubicBezTo>
                <a:cubicBezTo>
                  <a:pt x="3968" y="9277"/>
                  <a:pt x="3959" y="9276"/>
                  <a:pt x="3948" y="9275"/>
                </a:cubicBezTo>
                <a:cubicBezTo>
                  <a:pt x="3889" y="9273"/>
                  <a:pt x="3827" y="9276"/>
                  <a:pt x="3816" y="9288"/>
                </a:cubicBezTo>
                <a:cubicBezTo>
                  <a:pt x="3801" y="9303"/>
                  <a:pt x="3735" y="9321"/>
                  <a:pt x="3668" y="9330"/>
                </a:cubicBezTo>
                <a:lnTo>
                  <a:pt x="3546" y="9346"/>
                </a:lnTo>
                <a:lnTo>
                  <a:pt x="3556" y="9162"/>
                </a:lnTo>
                <a:cubicBezTo>
                  <a:pt x="3559" y="9100"/>
                  <a:pt x="3565" y="9041"/>
                  <a:pt x="3573" y="8995"/>
                </a:cubicBezTo>
                <a:cubicBezTo>
                  <a:pt x="3575" y="8979"/>
                  <a:pt x="3578" y="8943"/>
                  <a:pt x="3580" y="8937"/>
                </a:cubicBezTo>
                <a:cubicBezTo>
                  <a:pt x="3589" y="8914"/>
                  <a:pt x="3597" y="8832"/>
                  <a:pt x="3601" y="8753"/>
                </a:cubicBezTo>
                <a:cubicBezTo>
                  <a:pt x="3610" y="8560"/>
                  <a:pt x="3687" y="7772"/>
                  <a:pt x="3740" y="7315"/>
                </a:cubicBezTo>
                <a:cubicBezTo>
                  <a:pt x="3763" y="7112"/>
                  <a:pt x="3792" y="6813"/>
                  <a:pt x="3804" y="6648"/>
                </a:cubicBezTo>
                <a:cubicBezTo>
                  <a:pt x="3805" y="6635"/>
                  <a:pt x="3807" y="6628"/>
                  <a:pt x="3808" y="6615"/>
                </a:cubicBezTo>
                <a:cubicBezTo>
                  <a:pt x="3811" y="6519"/>
                  <a:pt x="3816" y="6404"/>
                  <a:pt x="3827" y="6341"/>
                </a:cubicBezTo>
                <a:cubicBezTo>
                  <a:pt x="3838" y="6279"/>
                  <a:pt x="3859" y="6086"/>
                  <a:pt x="3876" y="5909"/>
                </a:cubicBezTo>
                <a:cubicBezTo>
                  <a:pt x="3880" y="5870"/>
                  <a:pt x="3882" y="5857"/>
                  <a:pt x="3886" y="5816"/>
                </a:cubicBezTo>
                <a:cubicBezTo>
                  <a:pt x="3907" y="5575"/>
                  <a:pt x="3912" y="5479"/>
                  <a:pt x="3893" y="5387"/>
                </a:cubicBezTo>
                <a:lnTo>
                  <a:pt x="3774" y="4984"/>
                </a:lnTo>
                <a:cubicBezTo>
                  <a:pt x="3768" y="4963"/>
                  <a:pt x="3768" y="4961"/>
                  <a:pt x="3763" y="4942"/>
                </a:cubicBezTo>
                <a:cubicBezTo>
                  <a:pt x="3710" y="4767"/>
                  <a:pt x="3677" y="4639"/>
                  <a:pt x="3660" y="4549"/>
                </a:cubicBezTo>
                <a:cubicBezTo>
                  <a:pt x="3651" y="4500"/>
                  <a:pt x="3644" y="4450"/>
                  <a:pt x="3641" y="4404"/>
                </a:cubicBezTo>
                <a:cubicBezTo>
                  <a:pt x="3641" y="4402"/>
                  <a:pt x="3639" y="4400"/>
                  <a:pt x="3639" y="4397"/>
                </a:cubicBezTo>
                <a:cubicBezTo>
                  <a:pt x="3636" y="4339"/>
                  <a:pt x="3636" y="4276"/>
                  <a:pt x="3637" y="4194"/>
                </a:cubicBezTo>
                <a:cubicBezTo>
                  <a:pt x="3637" y="4193"/>
                  <a:pt x="3637" y="4189"/>
                  <a:pt x="3637" y="4188"/>
                </a:cubicBezTo>
                <a:cubicBezTo>
                  <a:pt x="3639" y="3952"/>
                  <a:pt x="3623" y="3792"/>
                  <a:pt x="3592" y="3727"/>
                </a:cubicBezTo>
                <a:cubicBezTo>
                  <a:pt x="3581" y="3705"/>
                  <a:pt x="3571" y="3691"/>
                  <a:pt x="3558" y="3691"/>
                </a:cubicBezTo>
                <a:cubicBezTo>
                  <a:pt x="3542" y="3691"/>
                  <a:pt x="3506" y="3658"/>
                  <a:pt x="3444" y="3582"/>
                </a:cubicBezTo>
                <a:cubicBezTo>
                  <a:pt x="3383" y="3510"/>
                  <a:pt x="3302" y="3404"/>
                  <a:pt x="3208" y="3275"/>
                </a:cubicBezTo>
                <a:cubicBezTo>
                  <a:pt x="3144" y="3187"/>
                  <a:pt x="3081" y="3114"/>
                  <a:pt x="3068" y="3114"/>
                </a:cubicBezTo>
                <a:cubicBezTo>
                  <a:pt x="3055" y="3114"/>
                  <a:pt x="3029" y="3081"/>
                  <a:pt x="3009" y="3040"/>
                </a:cubicBezTo>
                <a:cubicBezTo>
                  <a:pt x="2990" y="2999"/>
                  <a:pt x="2936" y="2945"/>
                  <a:pt x="2888" y="2918"/>
                </a:cubicBezTo>
                <a:cubicBezTo>
                  <a:pt x="2855" y="2899"/>
                  <a:pt x="2822" y="2890"/>
                  <a:pt x="2787" y="2892"/>
                </a:cubicBezTo>
                <a:cubicBezTo>
                  <a:pt x="2782" y="2892"/>
                  <a:pt x="2774" y="2897"/>
                  <a:pt x="2768" y="2898"/>
                </a:cubicBezTo>
                <a:cubicBezTo>
                  <a:pt x="2741" y="2905"/>
                  <a:pt x="2714" y="2913"/>
                  <a:pt x="2681" y="2931"/>
                </a:cubicBezTo>
                <a:cubicBezTo>
                  <a:pt x="2680" y="2931"/>
                  <a:pt x="2678" y="2930"/>
                  <a:pt x="2677" y="2931"/>
                </a:cubicBezTo>
                <a:cubicBezTo>
                  <a:pt x="2675" y="2932"/>
                  <a:pt x="2672" y="2935"/>
                  <a:pt x="2670" y="2937"/>
                </a:cubicBezTo>
                <a:cubicBezTo>
                  <a:pt x="2595" y="2987"/>
                  <a:pt x="2511" y="3080"/>
                  <a:pt x="2408" y="3221"/>
                </a:cubicBezTo>
                <a:lnTo>
                  <a:pt x="2313" y="3350"/>
                </a:lnTo>
                <a:lnTo>
                  <a:pt x="2224" y="3488"/>
                </a:lnTo>
                <a:lnTo>
                  <a:pt x="2239" y="3675"/>
                </a:lnTo>
                <a:lnTo>
                  <a:pt x="2239" y="3678"/>
                </a:lnTo>
                <a:lnTo>
                  <a:pt x="2254" y="3814"/>
                </a:lnTo>
                <a:cubicBezTo>
                  <a:pt x="2287" y="4108"/>
                  <a:pt x="2283" y="4160"/>
                  <a:pt x="2228" y="4497"/>
                </a:cubicBezTo>
                <a:cubicBezTo>
                  <a:pt x="2194" y="4698"/>
                  <a:pt x="2158" y="4906"/>
                  <a:pt x="2146" y="4958"/>
                </a:cubicBezTo>
                <a:cubicBezTo>
                  <a:pt x="2096" y="5175"/>
                  <a:pt x="2083" y="5240"/>
                  <a:pt x="2087" y="5274"/>
                </a:cubicBezTo>
                <a:cubicBezTo>
                  <a:pt x="2099" y="5364"/>
                  <a:pt x="2031" y="5493"/>
                  <a:pt x="1971" y="5493"/>
                </a:cubicBezTo>
                <a:cubicBezTo>
                  <a:pt x="1935" y="5493"/>
                  <a:pt x="1898" y="5512"/>
                  <a:pt x="1890" y="5535"/>
                </a:cubicBezTo>
                <a:cubicBezTo>
                  <a:pt x="1871" y="5587"/>
                  <a:pt x="1823" y="6596"/>
                  <a:pt x="1803" y="7354"/>
                </a:cubicBezTo>
                <a:cubicBezTo>
                  <a:pt x="1791" y="7793"/>
                  <a:pt x="1795" y="7913"/>
                  <a:pt x="1827" y="7976"/>
                </a:cubicBezTo>
                <a:cubicBezTo>
                  <a:pt x="1912" y="8143"/>
                  <a:pt x="1953" y="8480"/>
                  <a:pt x="1983" y="9253"/>
                </a:cubicBezTo>
                <a:cubicBezTo>
                  <a:pt x="2028" y="10426"/>
                  <a:pt x="2031" y="10807"/>
                  <a:pt x="1998" y="10826"/>
                </a:cubicBezTo>
                <a:cubicBezTo>
                  <a:pt x="1982" y="10835"/>
                  <a:pt x="1836" y="10866"/>
                  <a:pt x="1672" y="10893"/>
                </a:cubicBezTo>
                <a:cubicBezTo>
                  <a:pt x="1166" y="10979"/>
                  <a:pt x="1132" y="10986"/>
                  <a:pt x="945" y="11032"/>
                </a:cubicBezTo>
                <a:cubicBezTo>
                  <a:pt x="598" y="11118"/>
                  <a:pt x="556" y="11094"/>
                  <a:pt x="575" y="10816"/>
                </a:cubicBezTo>
                <a:cubicBezTo>
                  <a:pt x="583" y="10691"/>
                  <a:pt x="590" y="10684"/>
                  <a:pt x="725" y="10684"/>
                </a:cubicBezTo>
                <a:cubicBezTo>
                  <a:pt x="849" y="10684"/>
                  <a:pt x="866" y="10674"/>
                  <a:pt x="861" y="10594"/>
                </a:cubicBezTo>
                <a:cubicBezTo>
                  <a:pt x="857" y="10513"/>
                  <a:pt x="880" y="10499"/>
                  <a:pt x="1059" y="10465"/>
                </a:cubicBezTo>
                <a:cubicBezTo>
                  <a:pt x="1209" y="10436"/>
                  <a:pt x="1269" y="10403"/>
                  <a:pt x="1296" y="10339"/>
                </a:cubicBezTo>
                <a:cubicBezTo>
                  <a:pt x="1327" y="10263"/>
                  <a:pt x="1356" y="10254"/>
                  <a:pt x="1524" y="10278"/>
                </a:cubicBezTo>
                <a:lnTo>
                  <a:pt x="1715" y="10307"/>
                </a:lnTo>
                <a:lnTo>
                  <a:pt x="1708" y="9733"/>
                </a:lnTo>
                <a:cubicBezTo>
                  <a:pt x="1704" y="9418"/>
                  <a:pt x="1705" y="9052"/>
                  <a:pt x="1710" y="8917"/>
                </a:cubicBezTo>
                <a:cubicBezTo>
                  <a:pt x="1714" y="8782"/>
                  <a:pt x="1702" y="8614"/>
                  <a:pt x="1685" y="8543"/>
                </a:cubicBezTo>
                <a:cubicBezTo>
                  <a:pt x="1662" y="8450"/>
                  <a:pt x="1659" y="7940"/>
                  <a:pt x="1670" y="6690"/>
                </a:cubicBezTo>
                <a:cubicBezTo>
                  <a:pt x="1678" y="5740"/>
                  <a:pt x="1687" y="4845"/>
                  <a:pt x="1691" y="4700"/>
                </a:cubicBezTo>
                <a:cubicBezTo>
                  <a:pt x="1699" y="4397"/>
                  <a:pt x="1734" y="4305"/>
                  <a:pt x="1814" y="4378"/>
                </a:cubicBezTo>
                <a:cubicBezTo>
                  <a:pt x="1843" y="4405"/>
                  <a:pt x="1875" y="4412"/>
                  <a:pt x="1886" y="4394"/>
                </a:cubicBezTo>
                <a:cubicBezTo>
                  <a:pt x="1897" y="4376"/>
                  <a:pt x="1939" y="4359"/>
                  <a:pt x="1979" y="4355"/>
                </a:cubicBezTo>
                <a:cubicBezTo>
                  <a:pt x="2019" y="4352"/>
                  <a:pt x="2061" y="4345"/>
                  <a:pt x="2072" y="4343"/>
                </a:cubicBezTo>
                <a:cubicBezTo>
                  <a:pt x="2083" y="4340"/>
                  <a:pt x="2093" y="4279"/>
                  <a:pt x="2093" y="4204"/>
                </a:cubicBezTo>
                <a:cubicBezTo>
                  <a:pt x="2093" y="4129"/>
                  <a:pt x="2105" y="4053"/>
                  <a:pt x="2121" y="4036"/>
                </a:cubicBezTo>
                <a:cubicBezTo>
                  <a:pt x="2140" y="4016"/>
                  <a:pt x="2136" y="3980"/>
                  <a:pt x="2108" y="3927"/>
                </a:cubicBezTo>
                <a:cubicBezTo>
                  <a:pt x="2108" y="3926"/>
                  <a:pt x="2107" y="3924"/>
                  <a:pt x="2106" y="3923"/>
                </a:cubicBezTo>
                <a:cubicBezTo>
                  <a:pt x="2097" y="3907"/>
                  <a:pt x="2090" y="3879"/>
                  <a:pt x="2085" y="3846"/>
                </a:cubicBezTo>
                <a:cubicBezTo>
                  <a:pt x="2076" y="3793"/>
                  <a:pt x="2074" y="3727"/>
                  <a:pt x="2081" y="3617"/>
                </a:cubicBezTo>
                <a:cubicBezTo>
                  <a:pt x="2082" y="3612"/>
                  <a:pt x="2083" y="3610"/>
                  <a:pt x="2083" y="3604"/>
                </a:cubicBezTo>
                <a:cubicBezTo>
                  <a:pt x="2092" y="3484"/>
                  <a:pt x="2104" y="3360"/>
                  <a:pt x="2112" y="3324"/>
                </a:cubicBezTo>
                <a:cubicBezTo>
                  <a:pt x="2120" y="3286"/>
                  <a:pt x="2127" y="3190"/>
                  <a:pt x="2127" y="3114"/>
                </a:cubicBezTo>
                <a:cubicBezTo>
                  <a:pt x="2126" y="3004"/>
                  <a:pt x="2134" y="2941"/>
                  <a:pt x="2167" y="2905"/>
                </a:cubicBezTo>
                <a:cubicBezTo>
                  <a:pt x="2199" y="2868"/>
                  <a:pt x="2253" y="2861"/>
                  <a:pt x="2345" y="2869"/>
                </a:cubicBezTo>
                <a:lnTo>
                  <a:pt x="2508" y="2885"/>
                </a:lnTo>
                <a:lnTo>
                  <a:pt x="2546" y="2563"/>
                </a:lnTo>
                <a:cubicBezTo>
                  <a:pt x="2567" y="2385"/>
                  <a:pt x="2595" y="2222"/>
                  <a:pt x="2607" y="2202"/>
                </a:cubicBezTo>
                <a:cubicBezTo>
                  <a:pt x="2629" y="2164"/>
                  <a:pt x="2832" y="2148"/>
                  <a:pt x="2969" y="2176"/>
                </a:cubicBezTo>
                <a:cubicBezTo>
                  <a:pt x="3020" y="2186"/>
                  <a:pt x="3051" y="2213"/>
                  <a:pt x="3070" y="2273"/>
                </a:cubicBezTo>
                <a:cubicBezTo>
                  <a:pt x="3089" y="2333"/>
                  <a:pt x="3093" y="2427"/>
                  <a:pt x="3091" y="2573"/>
                </a:cubicBezTo>
                <a:cubicBezTo>
                  <a:pt x="3089" y="2706"/>
                  <a:pt x="3092" y="2823"/>
                  <a:pt x="3098" y="2834"/>
                </a:cubicBezTo>
                <a:cubicBezTo>
                  <a:pt x="3105" y="2845"/>
                  <a:pt x="3197" y="2864"/>
                  <a:pt x="3301" y="2876"/>
                </a:cubicBezTo>
                <a:cubicBezTo>
                  <a:pt x="3428" y="2890"/>
                  <a:pt x="3472" y="2902"/>
                  <a:pt x="3489" y="2943"/>
                </a:cubicBezTo>
                <a:cubicBezTo>
                  <a:pt x="3495" y="2957"/>
                  <a:pt x="3499" y="2973"/>
                  <a:pt x="3501" y="2995"/>
                </a:cubicBezTo>
                <a:cubicBezTo>
                  <a:pt x="3507" y="3072"/>
                  <a:pt x="3529" y="3092"/>
                  <a:pt x="3597" y="3092"/>
                </a:cubicBezTo>
                <a:cubicBezTo>
                  <a:pt x="3646" y="3092"/>
                  <a:pt x="3700" y="3118"/>
                  <a:pt x="3719" y="3150"/>
                </a:cubicBezTo>
                <a:cubicBezTo>
                  <a:pt x="3738" y="3181"/>
                  <a:pt x="3793" y="3208"/>
                  <a:pt x="3840" y="3208"/>
                </a:cubicBezTo>
                <a:cubicBezTo>
                  <a:pt x="3882" y="3208"/>
                  <a:pt x="3902" y="3210"/>
                  <a:pt x="3914" y="3237"/>
                </a:cubicBezTo>
                <a:cubicBezTo>
                  <a:pt x="3926" y="3264"/>
                  <a:pt x="3929" y="3314"/>
                  <a:pt x="3931" y="3414"/>
                </a:cubicBezTo>
                <a:cubicBezTo>
                  <a:pt x="3934" y="3528"/>
                  <a:pt x="3938" y="3634"/>
                  <a:pt x="3941" y="3646"/>
                </a:cubicBezTo>
                <a:cubicBezTo>
                  <a:pt x="3951" y="3686"/>
                  <a:pt x="3953" y="3998"/>
                  <a:pt x="3952" y="4304"/>
                </a:cubicBezTo>
                <a:cubicBezTo>
                  <a:pt x="3952" y="4457"/>
                  <a:pt x="3951" y="4609"/>
                  <a:pt x="3948" y="4723"/>
                </a:cubicBezTo>
                <a:cubicBezTo>
                  <a:pt x="3946" y="4838"/>
                  <a:pt x="3942" y="4914"/>
                  <a:pt x="3937" y="4920"/>
                </a:cubicBezTo>
                <a:cubicBezTo>
                  <a:pt x="3896" y="4963"/>
                  <a:pt x="3993" y="5145"/>
                  <a:pt x="4057" y="5145"/>
                </a:cubicBezTo>
                <a:cubicBezTo>
                  <a:pt x="4106" y="5145"/>
                  <a:pt x="4115" y="5170"/>
                  <a:pt x="4115" y="5290"/>
                </a:cubicBezTo>
                <a:cubicBezTo>
                  <a:pt x="4115" y="5371"/>
                  <a:pt x="4126" y="5453"/>
                  <a:pt x="4136" y="5471"/>
                </a:cubicBezTo>
                <a:cubicBezTo>
                  <a:pt x="4147" y="5489"/>
                  <a:pt x="4135" y="5567"/>
                  <a:pt x="4112" y="5645"/>
                </a:cubicBezTo>
                <a:cubicBezTo>
                  <a:pt x="4080" y="5749"/>
                  <a:pt x="4077" y="5807"/>
                  <a:pt x="4098" y="5864"/>
                </a:cubicBezTo>
                <a:cubicBezTo>
                  <a:pt x="4120" y="5923"/>
                  <a:pt x="4112" y="6030"/>
                  <a:pt x="4091" y="6125"/>
                </a:cubicBezTo>
                <a:cubicBezTo>
                  <a:pt x="4069" y="6220"/>
                  <a:pt x="4032" y="6306"/>
                  <a:pt x="3996" y="6316"/>
                </a:cubicBezTo>
                <a:cubicBezTo>
                  <a:pt x="3977" y="6320"/>
                  <a:pt x="3967" y="6333"/>
                  <a:pt x="3958" y="6351"/>
                </a:cubicBezTo>
                <a:cubicBezTo>
                  <a:pt x="3933" y="6423"/>
                  <a:pt x="3934" y="6678"/>
                  <a:pt x="3939" y="7702"/>
                </a:cubicBezTo>
                <a:cubicBezTo>
                  <a:pt x="3939" y="7730"/>
                  <a:pt x="3939" y="7730"/>
                  <a:pt x="3939" y="7757"/>
                </a:cubicBezTo>
                <a:cubicBezTo>
                  <a:pt x="3939" y="7768"/>
                  <a:pt x="3939" y="7774"/>
                  <a:pt x="3939" y="7786"/>
                </a:cubicBezTo>
                <a:cubicBezTo>
                  <a:pt x="3939" y="7837"/>
                  <a:pt x="3937" y="7844"/>
                  <a:pt x="3937" y="7889"/>
                </a:cubicBezTo>
                <a:cubicBezTo>
                  <a:pt x="3937" y="8201"/>
                  <a:pt x="3935" y="8401"/>
                  <a:pt x="3920" y="8476"/>
                </a:cubicBezTo>
                <a:cubicBezTo>
                  <a:pt x="3917" y="8494"/>
                  <a:pt x="3911" y="8503"/>
                  <a:pt x="3907" y="8514"/>
                </a:cubicBezTo>
                <a:cubicBezTo>
                  <a:pt x="3904" y="8520"/>
                  <a:pt x="3902" y="8532"/>
                  <a:pt x="3899" y="8537"/>
                </a:cubicBezTo>
                <a:cubicBezTo>
                  <a:pt x="3881" y="8570"/>
                  <a:pt x="3874" y="8590"/>
                  <a:pt x="3873" y="8605"/>
                </a:cubicBezTo>
                <a:cubicBezTo>
                  <a:pt x="3875" y="8616"/>
                  <a:pt x="3881" y="8624"/>
                  <a:pt x="3897" y="8640"/>
                </a:cubicBezTo>
                <a:cubicBezTo>
                  <a:pt x="3903" y="8646"/>
                  <a:pt x="3907" y="8657"/>
                  <a:pt x="3912" y="8666"/>
                </a:cubicBezTo>
                <a:cubicBezTo>
                  <a:pt x="3927" y="8687"/>
                  <a:pt x="3939" y="8717"/>
                  <a:pt x="3939" y="8746"/>
                </a:cubicBezTo>
                <a:cubicBezTo>
                  <a:pt x="3939" y="8762"/>
                  <a:pt x="3941" y="8773"/>
                  <a:pt x="3947" y="8782"/>
                </a:cubicBezTo>
                <a:cubicBezTo>
                  <a:pt x="3952" y="8791"/>
                  <a:pt x="3961" y="8797"/>
                  <a:pt x="3975" y="8801"/>
                </a:cubicBezTo>
                <a:cubicBezTo>
                  <a:pt x="4003" y="8810"/>
                  <a:pt x="4052" y="8810"/>
                  <a:pt x="4131" y="8804"/>
                </a:cubicBezTo>
                <a:cubicBezTo>
                  <a:pt x="4224" y="8798"/>
                  <a:pt x="4270" y="8796"/>
                  <a:pt x="4294" y="8779"/>
                </a:cubicBezTo>
                <a:cubicBezTo>
                  <a:pt x="4318" y="8761"/>
                  <a:pt x="4320" y="8730"/>
                  <a:pt x="4320" y="8669"/>
                </a:cubicBezTo>
                <a:cubicBezTo>
                  <a:pt x="4320" y="8601"/>
                  <a:pt x="4307" y="8530"/>
                  <a:pt x="4292" y="8514"/>
                </a:cubicBezTo>
                <a:cubicBezTo>
                  <a:pt x="4284" y="8506"/>
                  <a:pt x="4278" y="8479"/>
                  <a:pt x="4273" y="8440"/>
                </a:cubicBezTo>
                <a:cubicBezTo>
                  <a:pt x="4268" y="8403"/>
                  <a:pt x="4265" y="8356"/>
                  <a:pt x="4265" y="8308"/>
                </a:cubicBezTo>
                <a:cubicBezTo>
                  <a:pt x="4265" y="8260"/>
                  <a:pt x="4268" y="8213"/>
                  <a:pt x="4273" y="8176"/>
                </a:cubicBezTo>
                <a:cubicBezTo>
                  <a:pt x="4278" y="8137"/>
                  <a:pt x="4284" y="8110"/>
                  <a:pt x="4292" y="8102"/>
                </a:cubicBezTo>
                <a:cubicBezTo>
                  <a:pt x="4327" y="8065"/>
                  <a:pt x="4327" y="7813"/>
                  <a:pt x="4292" y="7776"/>
                </a:cubicBezTo>
                <a:cubicBezTo>
                  <a:pt x="4283" y="7767"/>
                  <a:pt x="4277" y="7716"/>
                  <a:pt x="4273" y="7644"/>
                </a:cubicBezTo>
                <a:cubicBezTo>
                  <a:pt x="4259" y="7427"/>
                  <a:pt x="4265" y="7022"/>
                  <a:pt x="4290" y="6996"/>
                </a:cubicBezTo>
                <a:cubicBezTo>
                  <a:pt x="4297" y="6989"/>
                  <a:pt x="4302" y="6925"/>
                  <a:pt x="4305" y="6831"/>
                </a:cubicBezTo>
                <a:cubicBezTo>
                  <a:pt x="4309" y="6737"/>
                  <a:pt x="4311" y="6610"/>
                  <a:pt x="4309" y="6474"/>
                </a:cubicBezTo>
                <a:cubicBezTo>
                  <a:pt x="4304" y="6089"/>
                  <a:pt x="4310" y="5959"/>
                  <a:pt x="4341" y="5896"/>
                </a:cubicBezTo>
                <a:cubicBezTo>
                  <a:pt x="4359" y="5860"/>
                  <a:pt x="4369" y="5836"/>
                  <a:pt x="4368" y="5813"/>
                </a:cubicBezTo>
                <a:cubicBezTo>
                  <a:pt x="4367" y="5790"/>
                  <a:pt x="4358" y="5767"/>
                  <a:pt x="4337" y="5729"/>
                </a:cubicBezTo>
                <a:cubicBezTo>
                  <a:pt x="4317" y="5691"/>
                  <a:pt x="4305" y="5649"/>
                  <a:pt x="4301" y="5523"/>
                </a:cubicBezTo>
                <a:cubicBezTo>
                  <a:pt x="4298" y="5396"/>
                  <a:pt x="4302" y="5186"/>
                  <a:pt x="4309" y="4820"/>
                </a:cubicBezTo>
                <a:cubicBezTo>
                  <a:pt x="4313" y="4614"/>
                  <a:pt x="4317" y="4446"/>
                  <a:pt x="4322" y="4317"/>
                </a:cubicBezTo>
                <a:cubicBezTo>
                  <a:pt x="4328" y="4185"/>
                  <a:pt x="4333" y="4093"/>
                  <a:pt x="4341" y="4030"/>
                </a:cubicBezTo>
                <a:cubicBezTo>
                  <a:pt x="4349" y="3968"/>
                  <a:pt x="4360" y="3936"/>
                  <a:pt x="4372" y="3930"/>
                </a:cubicBezTo>
                <a:cubicBezTo>
                  <a:pt x="4377" y="3926"/>
                  <a:pt x="4382" y="3928"/>
                  <a:pt x="4389" y="3936"/>
                </a:cubicBezTo>
                <a:cubicBezTo>
                  <a:pt x="4395" y="3945"/>
                  <a:pt x="4405" y="3960"/>
                  <a:pt x="4413" y="3978"/>
                </a:cubicBezTo>
                <a:cubicBezTo>
                  <a:pt x="4445" y="4051"/>
                  <a:pt x="4451" y="4050"/>
                  <a:pt x="4504" y="3959"/>
                </a:cubicBezTo>
                <a:cubicBezTo>
                  <a:pt x="4557" y="3870"/>
                  <a:pt x="4559" y="3856"/>
                  <a:pt x="4520" y="3807"/>
                </a:cubicBezTo>
                <a:cubicBezTo>
                  <a:pt x="4472" y="3749"/>
                  <a:pt x="4484" y="3686"/>
                  <a:pt x="4537" y="3659"/>
                </a:cubicBezTo>
                <a:cubicBezTo>
                  <a:pt x="4555" y="3650"/>
                  <a:pt x="4579" y="3646"/>
                  <a:pt x="4605" y="3646"/>
                </a:cubicBezTo>
                <a:cubicBezTo>
                  <a:pt x="4648" y="3646"/>
                  <a:pt x="4670" y="3643"/>
                  <a:pt x="4685" y="3617"/>
                </a:cubicBezTo>
                <a:cubicBezTo>
                  <a:pt x="4699" y="3591"/>
                  <a:pt x="4705" y="3542"/>
                  <a:pt x="4713" y="3450"/>
                </a:cubicBezTo>
                <a:cubicBezTo>
                  <a:pt x="4723" y="3342"/>
                  <a:pt x="4728" y="3198"/>
                  <a:pt x="4728" y="3130"/>
                </a:cubicBezTo>
                <a:cubicBezTo>
                  <a:pt x="4728" y="3091"/>
                  <a:pt x="4734" y="3057"/>
                  <a:pt x="4742" y="3027"/>
                </a:cubicBezTo>
                <a:cubicBezTo>
                  <a:pt x="4742" y="3025"/>
                  <a:pt x="4743" y="3026"/>
                  <a:pt x="4743" y="3024"/>
                </a:cubicBezTo>
                <a:cubicBezTo>
                  <a:pt x="4751" y="2994"/>
                  <a:pt x="4760" y="2967"/>
                  <a:pt x="4770" y="2953"/>
                </a:cubicBezTo>
                <a:cubicBezTo>
                  <a:pt x="4772" y="2950"/>
                  <a:pt x="4778" y="2950"/>
                  <a:pt x="4781" y="2947"/>
                </a:cubicBezTo>
                <a:cubicBezTo>
                  <a:pt x="4810" y="2911"/>
                  <a:pt x="4848" y="2886"/>
                  <a:pt x="4899" y="2882"/>
                </a:cubicBezTo>
                <a:cubicBezTo>
                  <a:pt x="5153" y="2863"/>
                  <a:pt x="5129" y="2897"/>
                  <a:pt x="5150" y="2540"/>
                </a:cubicBezTo>
                <a:cubicBezTo>
                  <a:pt x="5160" y="2363"/>
                  <a:pt x="5185" y="2194"/>
                  <a:pt x="5205" y="2166"/>
                </a:cubicBezTo>
                <a:cubicBezTo>
                  <a:pt x="5228" y="2133"/>
                  <a:pt x="5284" y="2131"/>
                  <a:pt x="5377" y="2160"/>
                </a:cubicBezTo>
                <a:cubicBezTo>
                  <a:pt x="5467" y="2188"/>
                  <a:pt x="5552" y="2185"/>
                  <a:pt x="5622" y="2154"/>
                </a:cubicBezTo>
                <a:cubicBezTo>
                  <a:pt x="5704" y="2116"/>
                  <a:pt x="5746" y="2119"/>
                  <a:pt x="5798" y="2166"/>
                </a:cubicBezTo>
                <a:cubicBezTo>
                  <a:pt x="5853" y="2216"/>
                  <a:pt x="5881" y="2219"/>
                  <a:pt x="5946" y="2173"/>
                </a:cubicBezTo>
                <a:cubicBezTo>
                  <a:pt x="5991" y="2142"/>
                  <a:pt x="6053" y="2127"/>
                  <a:pt x="6083" y="2144"/>
                </a:cubicBezTo>
                <a:cubicBezTo>
                  <a:pt x="6127" y="2167"/>
                  <a:pt x="6142" y="2150"/>
                  <a:pt x="6155" y="2060"/>
                </a:cubicBezTo>
                <a:cubicBezTo>
                  <a:pt x="6174" y="1934"/>
                  <a:pt x="6267" y="1770"/>
                  <a:pt x="6294" y="1815"/>
                </a:cubicBezTo>
                <a:cubicBezTo>
                  <a:pt x="6303" y="1831"/>
                  <a:pt x="6343" y="1815"/>
                  <a:pt x="6383" y="1780"/>
                </a:cubicBezTo>
                <a:cubicBezTo>
                  <a:pt x="6423" y="1744"/>
                  <a:pt x="6529" y="1700"/>
                  <a:pt x="6620" y="1683"/>
                </a:cubicBezTo>
                <a:cubicBezTo>
                  <a:pt x="6763" y="1655"/>
                  <a:pt x="6793" y="1661"/>
                  <a:pt x="6840" y="1741"/>
                </a:cubicBezTo>
                <a:cubicBezTo>
                  <a:pt x="6877" y="1804"/>
                  <a:pt x="6927" y="1832"/>
                  <a:pt x="6999" y="1828"/>
                </a:cubicBezTo>
                <a:cubicBezTo>
                  <a:pt x="7102" y="1822"/>
                  <a:pt x="7105" y="1828"/>
                  <a:pt x="7113" y="1999"/>
                </a:cubicBezTo>
                <a:cubicBezTo>
                  <a:pt x="7118" y="2100"/>
                  <a:pt x="7136" y="2170"/>
                  <a:pt x="7155" y="2166"/>
                </a:cubicBezTo>
                <a:cubicBezTo>
                  <a:pt x="7356" y="2124"/>
                  <a:pt x="7460" y="2224"/>
                  <a:pt x="7396" y="2399"/>
                </a:cubicBezTo>
                <a:cubicBezTo>
                  <a:pt x="7380" y="2443"/>
                  <a:pt x="7378" y="2499"/>
                  <a:pt x="7390" y="2521"/>
                </a:cubicBezTo>
                <a:cubicBezTo>
                  <a:pt x="7403" y="2543"/>
                  <a:pt x="7418" y="2624"/>
                  <a:pt x="7423" y="2698"/>
                </a:cubicBezTo>
                <a:cubicBezTo>
                  <a:pt x="7434" y="2874"/>
                  <a:pt x="7483" y="2891"/>
                  <a:pt x="7872" y="2869"/>
                </a:cubicBezTo>
                <a:lnTo>
                  <a:pt x="8178" y="2853"/>
                </a:lnTo>
                <a:lnTo>
                  <a:pt x="8178" y="2727"/>
                </a:lnTo>
                <a:cubicBezTo>
                  <a:pt x="8178" y="2658"/>
                  <a:pt x="8187" y="2586"/>
                  <a:pt x="8197" y="2569"/>
                </a:cubicBezTo>
                <a:cubicBezTo>
                  <a:pt x="8207" y="2553"/>
                  <a:pt x="8218" y="2471"/>
                  <a:pt x="8223" y="2389"/>
                </a:cubicBezTo>
                <a:cubicBezTo>
                  <a:pt x="8236" y="2198"/>
                  <a:pt x="8271" y="2138"/>
                  <a:pt x="8326" y="2215"/>
                </a:cubicBezTo>
                <a:cubicBezTo>
                  <a:pt x="8356" y="2258"/>
                  <a:pt x="8378" y="2257"/>
                  <a:pt x="8404" y="2221"/>
                </a:cubicBezTo>
                <a:cubicBezTo>
                  <a:pt x="8458" y="2144"/>
                  <a:pt x="8657" y="2106"/>
                  <a:pt x="8679" y="2166"/>
                </a:cubicBezTo>
                <a:cubicBezTo>
                  <a:pt x="8689" y="2195"/>
                  <a:pt x="8708" y="2205"/>
                  <a:pt x="8720" y="2192"/>
                </a:cubicBezTo>
                <a:cubicBezTo>
                  <a:pt x="8732" y="2180"/>
                  <a:pt x="8825" y="2159"/>
                  <a:pt x="8925" y="2144"/>
                </a:cubicBezTo>
                <a:cubicBezTo>
                  <a:pt x="9075" y="2121"/>
                  <a:pt x="9117" y="2131"/>
                  <a:pt x="9159" y="2195"/>
                </a:cubicBezTo>
                <a:cubicBezTo>
                  <a:pt x="9207" y="2269"/>
                  <a:pt x="9214" y="2267"/>
                  <a:pt x="9307" y="2192"/>
                </a:cubicBezTo>
                <a:cubicBezTo>
                  <a:pt x="9389" y="2126"/>
                  <a:pt x="9451" y="2122"/>
                  <a:pt x="9694" y="2147"/>
                </a:cubicBezTo>
                <a:cubicBezTo>
                  <a:pt x="9853" y="2164"/>
                  <a:pt x="10088" y="2173"/>
                  <a:pt x="10216" y="2170"/>
                </a:cubicBezTo>
                <a:cubicBezTo>
                  <a:pt x="10658" y="2160"/>
                  <a:pt x="11129" y="2158"/>
                  <a:pt x="11453" y="2163"/>
                </a:cubicBezTo>
                <a:cubicBezTo>
                  <a:pt x="11941" y="2170"/>
                  <a:pt x="12994" y="2127"/>
                  <a:pt x="13010" y="2099"/>
                </a:cubicBezTo>
                <a:cubicBezTo>
                  <a:pt x="13018" y="2085"/>
                  <a:pt x="13025" y="1934"/>
                  <a:pt x="13026" y="1763"/>
                </a:cubicBezTo>
                <a:lnTo>
                  <a:pt x="13027" y="1454"/>
                </a:lnTo>
                <a:lnTo>
                  <a:pt x="13136" y="1441"/>
                </a:lnTo>
                <a:cubicBezTo>
                  <a:pt x="13195" y="1434"/>
                  <a:pt x="13335" y="1416"/>
                  <a:pt x="13443" y="1402"/>
                </a:cubicBezTo>
                <a:cubicBezTo>
                  <a:pt x="13551" y="1389"/>
                  <a:pt x="13692" y="1395"/>
                  <a:pt x="13756" y="1419"/>
                </a:cubicBezTo>
                <a:cubicBezTo>
                  <a:pt x="13832" y="1446"/>
                  <a:pt x="13888" y="1443"/>
                  <a:pt x="13917" y="1412"/>
                </a:cubicBezTo>
                <a:cubicBezTo>
                  <a:pt x="13947" y="1380"/>
                  <a:pt x="14023" y="1381"/>
                  <a:pt x="14154" y="1412"/>
                </a:cubicBezTo>
                <a:cubicBezTo>
                  <a:pt x="14261" y="1437"/>
                  <a:pt x="14355" y="1445"/>
                  <a:pt x="14361" y="1428"/>
                </a:cubicBezTo>
                <a:cubicBezTo>
                  <a:pt x="14367" y="1411"/>
                  <a:pt x="14423" y="1412"/>
                  <a:pt x="14487" y="1431"/>
                </a:cubicBezTo>
                <a:cubicBezTo>
                  <a:pt x="14550" y="1451"/>
                  <a:pt x="14614" y="1458"/>
                  <a:pt x="14627" y="1444"/>
                </a:cubicBezTo>
                <a:cubicBezTo>
                  <a:pt x="14667" y="1402"/>
                  <a:pt x="14924" y="1427"/>
                  <a:pt x="14953" y="1477"/>
                </a:cubicBezTo>
                <a:cubicBezTo>
                  <a:pt x="14968" y="1502"/>
                  <a:pt x="15024" y="1522"/>
                  <a:pt x="15077" y="1522"/>
                </a:cubicBezTo>
                <a:cubicBezTo>
                  <a:pt x="15152" y="1521"/>
                  <a:pt x="15181" y="1498"/>
                  <a:pt x="15206" y="1409"/>
                </a:cubicBezTo>
                <a:cubicBezTo>
                  <a:pt x="15230" y="1319"/>
                  <a:pt x="15228" y="1283"/>
                  <a:pt x="15198" y="1241"/>
                </a:cubicBezTo>
                <a:cubicBezTo>
                  <a:pt x="15148" y="1171"/>
                  <a:pt x="15150" y="1043"/>
                  <a:pt x="15202" y="970"/>
                </a:cubicBezTo>
                <a:cubicBezTo>
                  <a:pt x="15234" y="925"/>
                  <a:pt x="15236" y="895"/>
                  <a:pt x="15211" y="845"/>
                </a:cubicBezTo>
                <a:cubicBezTo>
                  <a:pt x="15135" y="689"/>
                  <a:pt x="15223" y="670"/>
                  <a:pt x="16018" y="661"/>
                </a:cubicBezTo>
                <a:cubicBezTo>
                  <a:pt x="16468" y="656"/>
                  <a:pt x="16796" y="668"/>
                  <a:pt x="16805" y="693"/>
                </a:cubicBezTo>
                <a:cubicBezTo>
                  <a:pt x="16814" y="718"/>
                  <a:pt x="16843" y="713"/>
                  <a:pt x="16873" y="680"/>
                </a:cubicBezTo>
                <a:cubicBezTo>
                  <a:pt x="16948" y="601"/>
                  <a:pt x="16995" y="697"/>
                  <a:pt x="16999" y="938"/>
                </a:cubicBezTo>
                <a:cubicBezTo>
                  <a:pt x="17000" y="1045"/>
                  <a:pt x="17002" y="1220"/>
                  <a:pt x="17004" y="1328"/>
                </a:cubicBezTo>
                <a:lnTo>
                  <a:pt x="17008" y="1525"/>
                </a:lnTo>
                <a:lnTo>
                  <a:pt x="17076" y="1451"/>
                </a:lnTo>
                <a:cubicBezTo>
                  <a:pt x="17124" y="1398"/>
                  <a:pt x="17178" y="1382"/>
                  <a:pt x="17253" y="1399"/>
                </a:cubicBezTo>
                <a:lnTo>
                  <a:pt x="17361" y="1422"/>
                </a:lnTo>
                <a:lnTo>
                  <a:pt x="17361" y="1083"/>
                </a:lnTo>
                <a:cubicBezTo>
                  <a:pt x="17361" y="862"/>
                  <a:pt x="17373" y="730"/>
                  <a:pt x="17395" y="706"/>
                </a:cubicBezTo>
                <a:cubicBezTo>
                  <a:pt x="17414" y="686"/>
                  <a:pt x="17598" y="674"/>
                  <a:pt x="17803" y="677"/>
                </a:cubicBezTo>
                <a:lnTo>
                  <a:pt x="18177" y="683"/>
                </a:lnTo>
                <a:lnTo>
                  <a:pt x="18177" y="538"/>
                </a:lnTo>
                <a:cubicBezTo>
                  <a:pt x="18177" y="458"/>
                  <a:pt x="18188" y="364"/>
                  <a:pt x="18200" y="332"/>
                </a:cubicBezTo>
                <a:cubicBezTo>
                  <a:pt x="18212" y="300"/>
                  <a:pt x="18216" y="214"/>
                  <a:pt x="18209" y="139"/>
                </a:cubicBezTo>
                <a:lnTo>
                  <a:pt x="18198" y="0"/>
                </a:lnTo>
                <a:lnTo>
                  <a:pt x="10800" y="0"/>
                </a:lnTo>
                <a:lnTo>
                  <a:pt x="9098" y="0"/>
                </a:lnTo>
                <a:lnTo>
                  <a:pt x="0" y="0"/>
                </a:lnTo>
                <a:close/>
                <a:moveTo>
                  <a:pt x="19183" y="0"/>
                </a:moveTo>
                <a:lnTo>
                  <a:pt x="19183" y="113"/>
                </a:lnTo>
                <a:cubicBezTo>
                  <a:pt x="19183" y="175"/>
                  <a:pt x="19168" y="238"/>
                  <a:pt x="19152" y="255"/>
                </a:cubicBezTo>
                <a:cubicBezTo>
                  <a:pt x="19133" y="275"/>
                  <a:pt x="19133" y="303"/>
                  <a:pt x="19154" y="345"/>
                </a:cubicBezTo>
                <a:cubicBezTo>
                  <a:pt x="19171" y="379"/>
                  <a:pt x="19181" y="464"/>
                  <a:pt x="19177" y="535"/>
                </a:cubicBezTo>
                <a:cubicBezTo>
                  <a:pt x="19169" y="652"/>
                  <a:pt x="19178" y="666"/>
                  <a:pt x="19264" y="677"/>
                </a:cubicBezTo>
                <a:cubicBezTo>
                  <a:pt x="19316" y="684"/>
                  <a:pt x="19392" y="700"/>
                  <a:pt x="19433" y="712"/>
                </a:cubicBezTo>
                <a:cubicBezTo>
                  <a:pt x="19474" y="725"/>
                  <a:pt x="19513" y="713"/>
                  <a:pt x="19522" y="687"/>
                </a:cubicBezTo>
                <a:cubicBezTo>
                  <a:pt x="19533" y="656"/>
                  <a:pt x="19620" y="647"/>
                  <a:pt x="19761" y="664"/>
                </a:cubicBezTo>
                <a:cubicBezTo>
                  <a:pt x="20029" y="696"/>
                  <a:pt x="20053" y="736"/>
                  <a:pt x="20044" y="1125"/>
                </a:cubicBezTo>
                <a:lnTo>
                  <a:pt x="20038" y="1402"/>
                </a:lnTo>
                <a:lnTo>
                  <a:pt x="20222" y="1409"/>
                </a:lnTo>
                <a:cubicBezTo>
                  <a:pt x="20324" y="1412"/>
                  <a:pt x="20419" y="1437"/>
                  <a:pt x="20435" y="1464"/>
                </a:cubicBezTo>
                <a:cubicBezTo>
                  <a:pt x="20451" y="1490"/>
                  <a:pt x="20464" y="1653"/>
                  <a:pt x="20467" y="1828"/>
                </a:cubicBezTo>
                <a:lnTo>
                  <a:pt x="20473" y="2147"/>
                </a:lnTo>
                <a:lnTo>
                  <a:pt x="20663" y="2141"/>
                </a:lnTo>
                <a:cubicBezTo>
                  <a:pt x="20767" y="2138"/>
                  <a:pt x="20868" y="2154"/>
                  <a:pt x="20886" y="2179"/>
                </a:cubicBezTo>
                <a:cubicBezTo>
                  <a:pt x="20923" y="2229"/>
                  <a:pt x="20906" y="2564"/>
                  <a:pt x="20862" y="2660"/>
                </a:cubicBezTo>
                <a:cubicBezTo>
                  <a:pt x="20847" y="2692"/>
                  <a:pt x="20847" y="2724"/>
                  <a:pt x="20862" y="2740"/>
                </a:cubicBezTo>
                <a:cubicBezTo>
                  <a:pt x="20894" y="2774"/>
                  <a:pt x="20926" y="3040"/>
                  <a:pt x="20905" y="3098"/>
                </a:cubicBezTo>
                <a:cubicBezTo>
                  <a:pt x="20897" y="3122"/>
                  <a:pt x="20887" y="3254"/>
                  <a:pt x="20885" y="3388"/>
                </a:cubicBezTo>
                <a:cubicBezTo>
                  <a:pt x="20879" y="3724"/>
                  <a:pt x="20842" y="3783"/>
                  <a:pt x="20647" y="3778"/>
                </a:cubicBezTo>
                <a:cubicBezTo>
                  <a:pt x="20560" y="3776"/>
                  <a:pt x="20478" y="3787"/>
                  <a:pt x="20465" y="3801"/>
                </a:cubicBezTo>
                <a:cubicBezTo>
                  <a:pt x="20452" y="3815"/>
                  <a:pt x="20446" y="3894"/>
                  <a:pt x="20450" y="3978"/>
                </a:cubicBezTo>
                <a:cubicBezTo>
                  <a:pt x="20484" y="4698"/>
                  <a:pt x="20486" y="5024"/>
                  <a:pt x="20459" y="5052"/>
                </a:cubicBezTo>
                <a:cubicBezTo>
                  <a:pt x="20443" y="5069"/>
                  <a:pt x="20436" y="5104"/>
                  <a:pt x="20444" y="5126"/>
                </a:cubicBezTo>
                <a:cubicBezTo>
                  <a:pt x="20465" y="5184"/>
                  <a:pt x="20367" y="5261"/>
                  <a:pt x="20306" y="5236"/>
                </a:cubicBezTo>
                <a:cubicBezTo>
                  <a:pt x="20231" y="5205"/>
                  <a:pt x="20186" y="5272"/>
                  <a:pt x="20177" y="5426"/>
                </a:cubicBezTo>
                <a:cubicBezTo>
                  <a:pt x="20171" y="5520"/>
                  <a:pt x="20149" y="5567"/>
                  <a:pt x="20107" y="5584"/>
                </a:cubicBezTo>
                <a:cubicBezTo>
                  <a:pt x="20050" y="5606"/>
                  <a:pt x="20046" y="5634"/>
                  <a:pt x="20046" y="5955"/>
                </a:cubicBezTo>
                <a:cubicBezTo>
                  <a:pt x="20046" y="6145"/>
                  <a:pt x="20046" y="6366"/>
                  <a:pt x="20048" y="6448"/>
                </a:cubicBezTo>
                <a:lnTo>
                  <a:pt x="20052" y="6599"/>
                </a:lnTo>
                <a:lnTo>
                  <a:pt x="20439" y="6606"/>
                </a:lnTo>
                <a:cubicBezTo>
                  <a:pt x="20652" y="6609"/>
                  <a:pt x="20868" y="6603"/>
                  <a:pt x="20921" y="6596"/>
                </a:cubicBezTo>
                <a:cubicBezTo>
                  <a:pt x="20973" y="6589"/>
                  <a:pt x="21100" y="6584"/>
                  <a:pt x="21203" y="6583"/>
                </a:cubicBezTo>
                <a:cubicBezTo>
                  <a:pt x="21354" y="6582"/>
                  <a:pt x="21398" y="6596"/>
                  <a:pt x="21421" y="6661"/>
                </a:cubicBezTo>
                <a:cubicBezTo>
                  <a:pt x="21445" y="6725"/>
                  <a:pt x="21437" y="6760"/>
                  <a:pt x="21387" y="6825"/>
                </a:cubicBezTo>
                <a:cubicBezTo>
                  <a:pt x="21349" y="6874"/>
                  <a:pt x="21332" y="6933"/>
                  <a:pt x="21342" y="6976"/>
                </a:cubicBezTo>
                <a:cubicBezTo>
                  <a:pt x="21346" y="6994"/>
                  <a:pt x="21343" y="7006"/>
                  <a:pt x="21342" y="7022"/>
                </a:cubicBezTo>
                <a:cubicBezTo>
                  <a:pt x="21370" y="6985"/>
                  <a:pt x="21411" y="6951"/>
                  <a:pt x="21454" y="6925"/>
                </a:cubicBezTo>
                <a:cubicBezTo>
                  <a:pt x="21455" y="6924"/>
                  <a:pt x="21457" y="6922"/>
                  <a:pt x="21458" y="6922"/>
                </a:cubicBezTo>
                <a:cubicBezTo>
                  <a:pt x="21461" y="6919"/>
                  <a:pt x="21465" y="6921"/>
                  <a:pt x="21469" y="6918"/>
                </a:cubicBezTo>
                <a:cubicBezTo>
                  <a:pt x="21473" y="6916"/>
                  <a:pt x="21476" y="6914"/>
                  <a:pt x="21480" y="6912"/>
                </a:cubicBezTo>
                <a:cubicBezTo>
                  <a:pt x="21490" y="6907"/>
                  <a:pt x="21502" y="6899"/>
                  <a:pt x="21511" y="6896"/>
                </a:cubicBezTo>
                <a:cubicBezTo>
                  <a:pt x="21511" y="6896"/>
                  <a:pt x="21512" y="6896"/>
                  <a:pt x="21513" y="6896"/>
                </a:cubicBezTo>
                <a:cubicBezTo>
                  <a:pt x="21532" y="6889"/>
                  <a:pt x="21550" y="6886"/>
                  <a:pt x="21560" y="6893"/>
                </a:cubicBezTo>
                <a:cubicBezTo>
                  <a:pt x="21565" y="6896"/>
                  <a:pt x="21568" y="6894"/>
                  <a:pt x="21571" y="6880"/>
                </a:cubicBezTo>
                <a:cubicBezTo>
                  <a:pt x="21575" y="6863"/>
                  <a:pt x="21578" y="6813"/>
                  <a:pt x="21581" y="6760"/>
                </a:cubicBezTo>
                <a:cubicBezTo>
                  <a:pt x="21586" y="6676"/>
                  <a:pt x="21590" y="6555"/>
                  <a:pt x="21592" y="6335"/>
                </a:cubicBezTo>
                <a:cubicBezTo>
                  <a:pt x="21598" y="5857"/>
                  <a:pt x="21600" y="4992"/>
                  <a:pt x="21600" y="3459"/>
                </a:cubicBezTo>
                <a:lnTo>
                  <a:pt x="21600" y="0"/>
                </a:lnTo>
                <a:lnTo>
                  <a:pt x="19183" y="0"/>
                </a:lnTo>
                <a:close/>
                <a:moveTo>
                  <a:pt x="20626" y="6748"/>
                </a:moveTo>
                <a:cubicBezTo>
                  <a:pt x="20625" y="6751"/>
                  <a:pt x="20627" y="6759"/>
                  <a:pt x="20632" y="6773"/>
                </a:cubicBezTo>
                <a:cubicBezTo>
                  <a:pt x="20642" y="6801"/>
                  <a:pt x="20636" y="6838"/>
                  <a:pt x="20621" y="6854"/>
                </a:cubicBezTo>
                <a:cubicBezTo>
                  <a:pt x="20605" y="6870"/>
                  <a:pt x="20602" y="6903"/>
                  <a:pt x="20611" y="6928"/>
                </a:cubicBezTo>
                <a:cubicBezTo>
                  <a:pt x="20620" y="6953"/>
                  <a:pt x="20635" y="6963"/>
                  <a:pt x="20644" y="6947"/>
                </a:cubicBezTo>
                <a:cubicBezTo>
                  <a:pt x="20673" y="6898"/>
                  <a:pt x="20671" y="6785"/>
                  <a:pt x="20642" y="6754"/>
                </a:cubicBezTo>
                <a:cubicBezTo>
                  <a:pt x="20633" y="6745"/>
                  <a:pt x="20628" y="6744"/>
                  <a:pt x="20626" y="6748"/>
                </a:cubicBezTo>
                <a:close/>
                <a:moveTo>
                  <a:pt x="21594" y="7115"/>
                </a:moveTo>
                <a:cubicBezTo>
                  <a:pt x="21590" y="7109"/>
                  <a:pt x="21580" y="7131"/>
                  <a:pt x="21562" y="7170"/>
                </a:cubicBezTo>
                <a:cubicBezTo>
                  <a:pt x="21561" y="7172"/>
                  <a:pt x="21561" y="7171"/>
                  <a:pt x="21560" y="7173"/>
                </a:cubicBezTo>
                <a:cubicBezTo>
                  <a:pt x="21560" y="7174"/>
                  <a:pt x="21560" y="7176"/>
                  <a:pt x="21560" y="7176"/>
                </a:cubicBezTo>
                <a:cubicBezTo>
                  <a:pt x="21560" y="7177"/>
                  <a:pt x="21559" y="7179"/>
                  <a:pt x="21558" y="7180"/>
                </a:cubicBezTo>
                <a:cubicBezTo>
                  <a:pt x="21536" y="7229"/>
                  <a:pt x="21518" y="7294"/>
                  <a:pt x="21518" y="7328"/>
                </a:cubicBezTo>
                <a:cubicBezTo>
                  <a:pt x="21518" y="7355"/>
                  <a:pt x="21522" y="7369"/>
                  <a:pt x="21528" y="7376"/>
                </a:cubicBezTo>
                <a:cubicBezTo>
                  <a:pt x="21529" y="7377"/>
                  <a:pt x="21530" y="7379"/>
                  <a:pt x="21532" y="7379"/>
                </a:cubicBezTo>
                <a:cubicBezTo>
                  <a:pt x="21534" y="7381"/>
                  <a:pt x="21538" y="7378"/>
                  <a:pt x="21541" y="7376"/>
                </a:cubicBezTo>
                <a:cubicBezTo>
                  <a:pt x="21546" y="7375"/>
                  <a:pt x="21550" y="7372"/>
                  <a:pt x="21554" y="7367"/>
                </a:cubicBezTo>
                <a:cubicBezTo>
                  <a:pt x="21572" y="7340"/>
                  <a:pt x="21591" y="7286"/>
                  <a:pt x="21594" y="7221"/>
                </a:cubicBezTo>
                <a:cubicBezTo>
                  <a:pt x="21598" y="7157"/>
                  <a:pt x="21599" y="7121"/>
                  <a:pt x="21594" y="7115"/>
                </a:cubicBezTo>
                <a:close/>
                <a:moveTo>
                  <a:pt x="21600" y="8746"/>
                </a:moveTo>
                <a:lnTo>
                  <a:pt x="21558" y="8879"/>
                </a:lnTo>
                <a:cubicBezTo>
                  <a:pt x="21527" y="8979"/>
                  <a:pt x="21525" y="9028"/>
                  <a:pt x="21549" y="9075"/>
                </a:cubicBezTo>
                <a:cubicBezTo>
                  <a:pt x="21595" y="9170"/>
                  <a:pt x="21600" y="9157"/>
                  <a:pt x="21600" y="8943"/>
                </a:cubicBezTo>
                <a:lnTo>
                  <a:pt x="21600" y="8746"/>
                </a:lnTo>
                <a:close/>
                <a:moveTo>
                  <a:pt x="21317" y="9253"/>
                </a:moveTo>
                <a:cubicBezTo>
                  <a:pt x="21307" y="9256"/>
                  <a:pt x="21300" y="9265"/>
                  <a:pt x="21300" y="9278"/>
                </a:cubicBezTo>
                <a:cubicBezTo>
                  <a:pt x="21300" y="9301"/>
                  <a:pt x="21333" y="9372"/>
                  <a:pt x="21374" y="9436"/>
                </a:cubicBezTo>
                <a:cubicBezTo>
                  <a:pt x="21431" y="9527"/>
                  <a:pt x="21446" y="9583"/>
                  <a:pt x="21408" y="9617"/>
                </a:cubicBezTo>
                <a:cubicBezTo>
                  <a:pt x="21389" y="9634"/>
                  <a:pt x="21357" y="9644"/>
                  <a:pt x="21311" y="9649"/>
                </a:cubicBezTo>
                <a:cubicBezTo>
                  <a:pt x="21266" y="9654"/>
                  <a:pt x="21206" y="9656"/>
                  <a:pt x="21131" y="9652"/>
                </a:cubicBezTo>
                <a:cubicBezTo>
                  <a:pt x="20993" y="9645"/>
                  <a:pt x="20868" y="9621"/>
                  <a:pt x="20854" y="9597"/>
                </a:cubicBezTo>
                <a:cubicBezTo>
                  <a:pt x="20840" y="9574"/>
                  <a:pt x="20764" y="9552"/>
                  <a:pt x="20685" y="9552"/>
                </a:cubicBezTo>
                <a:cubicBezTo>
                  <a:pt x="20607" y="9552"/>
                  <a:pt x="20535" y="9533"/>
                  <a:pt x="20526" y="9507"/>
                </a:cubicBezTo>
                <a:cubicBezTo>
                  <a:pt x="20517" y="9482"/>
                  <a:pt x="20491" y="9462"/>
                  <a:pt x="20469" y="9462"/>
                </a:cubicBezTo>
                <a:cubicBezTo>
                  <a:pt x="20458" y="9462"/>
                  <a:pt x="20449" y="9467"/>
                  <a:pt x="20444" y="9475"/>
                </a:cubicBezTo>
                <a:cubicBezTo>
                  <a:pt x="20441" y="9483"/>
                  <a:pt x="20440" y="9495"/>
                  <a:pt x="20444" y="9507"/>
                </a:cubicBezTo>
                <a:cubicBezTo>
                  <a:pt x="20454" y="9533"/>
                  <a:pt x="20465" y="9713"/>
                  <a:pt x="20469" y="9907"/>
                </a:cubicBezTo>
                <a:lnTo>
                  <a:pt x="20477" y="10262"/>
                </a:lnTo>
                <a:lnTo>
                  <a:pt x="20642" y="10258"/>
                </a:lnTo>
                <a:cubicBezTo>
                  <a:pt x="20755" y="10256"/>
                  <a:pt x="20818" y="10266"/>
                  <a:pt x="20856" y="10323"/>
                </a:cubicBezTo>
                <a:cubicBezTo>
                  <a:pt x="20894" y="10380"/>
                  <a:pt x="20907" y="10483"/>
                  <a:pt x="20913" y="10665"/>
                </a:cubicBezTo>
                <a:cubicBezTo>
                  <a:pt x="20918" y="10826"/>
                  <a:pt x="20935" y="10972"/>
                  <a:pt x="20949" y="10987"/>
                </a:cubicBezTo>
                <a:cubicBezTo>
                  <a:pt x="20963" y="11002"/>
                  <a:pt x="21045" y="11009"/>
                  <a:pt x="21131" y="11003"/>
                </a:cubicBezTo>
                <a:cubicBezTo>
                  <a:pt x="21217" y="10997"/>
                  <a:pt x="21301" y="11013"/>
                  <a:pt x="21319" y="11039"/>
                </a:cubicBezTo>
                <a:cubicBezTo>
                  <a:pt x="21341" y="11069"/>
                  <a:pt x="21349" y="11195"/>
                  <a:pt x="21344" y="11403"/>
                </a:cubicBezTo>
                <a:cubicBezTo>
                  <a:pt x="21341" y="11487"/>
                  <a:pt x="21342" y="11552"/>
                  <a:pt x="21344" y="11603"/>
                </a:cubicBezTo>
                <a:cubicBezTo>
                  <a:pt x="21346" y="11654"/>
                  <a:pt x="21350" y="11688"/>
                  <a:pt x="21359" y="11712"/>
                </a:cubicBezTo>
                <a:cubicBezTo>
                  <a:pt x="21376" y="11760"/>
                  <a:pt x="21407" y="11762"/>
                  <a:pt x="21461" y="11738"/>
                </a:cubicBezTo>
                <a:cubicBezTo>
                  <a:pt x="21498" y="11722"/>
                  <a:pt x="21524" y="11738"/>
                  <a:pt x="21535" y="11787"/>
                </a:cubicBezTo>
                <a:cubicBezTo>
                  <a:pt x="21586" y="12011"/>
                  <a:pt x="21600" y="11746"/>
                  <a:pt x="21600" y="10597"/>
                </a:cubicBezTo>
                <a:cubicBezTo>
                  <a:pt x="21600" y="9972"/>
                  <a:pt x="21599" y="9658"/>
                  <a:pt x="21592" y="9501"/>
                </a:cubicBezTo>
                <a:cubicBezTo>
                  <a:pt x="21592" y="9487"/>
                  <a:pt x="21591" y="9489"/>
                  <a:pt x="21590" y="9478"/>
                </a:cubicBezTo>
                <a:cubicBezTo>
                  <a:pt x="21587" y="9423"/>
                  <a:pt x="21581" y="9380"/>
                  <a:pt x="21575" y="9365"/>
                </a:cubicBezTo>
                <a:cubicBezTo>
                  <a:pt x="21571" y="9356"/>
                  <a:pt x="21569" y="9353"/>
                  <a:pt x="21564" y="9352"/>
                </a:cubicBezTo>
                <a:cubicBezTo>
                  <a:pt x="21559" y="9352"/>
                  <a:pt x="21551" y="9353"/>
                  <a:pt x="21545" y="9356"/>
                </a:cubicBezTo>
                <a:cubicBezTo>
                  <a:pt x="21515" y="9369"/>
                  <a:pt x="21475" y="9356"/>
                  <a:pt x="21454" y="9327"/>
                </a:cubicBezTo>
                <a:cubicBezTo>
                  <a:pt x="21431" y="9295"/>
                  <a:pt x="21396" y="9277"/>
                  <a:pt x="21366" y="9265"/>
                </a:cubicBezTo>
                <a:cubicBezTo>
                  <a:pt x="21348" y="9258"/>
                  <a:pt x="21329" y="9249"/>
                  <a:pt x="21317" y="9253"/>
                </a:cubicBezTo>
                <a:close/>
                <a:moveTo>
                  <a:pt x="18336" y="15639"/>
                </a:moveTo>
                <a:lnTo>
                  <a:pt x="18433" y="15762"/>
                </a:lnTo>
                <a:cubicBezTo>
                  <a:pt x="18511" y="15863"/>
                  <a:pt x="18523" y="15902"/>
                  <a:pt x="18501" y="15971"/>
                </a:cubicBezTo>
                <a:cubicBezTo>
                  <a:pt x="18487" y="16018"/>
                  <a:pt x="18452" y="16068"/>
                  <a:pt x="18422" y="16084"/>
                </a:cubicBezTo>
                <a:cubicBezTo>
                  <a:pt x="18285" y="16158"/>
                  <a:pt x="18432" y="16339"/>
                  <a:pt x="18629" y="16339"/>
                </a:cubicBezTo>
                <a:cubicBezTo>
                  <a:pt x="18745" y="16339"/>
                  <a:pt x="18797" y="16476"/>
                  <a:pt x="18737" y="16622"/>
                </a:cubicBezTo>
                <a:cubicBezTo>
                  <a:pt x="18713" y="16681"/>
                  <a:pt x="18701" y="16773"/>
                  <a:pt x="18710" y="16848"/>
                </a:cubicBezTo>
                <a:cubicBezTo>
                  <a:pt x="18729" y="17012"/>
                  <a:pt x="18677" y="17064"/>
                  <a:pt x="18604" y="16954"/>
                </a:cubicBezTo>
                <a:cubicBezTo>
                  <a:pt x="18572" y="16907"/>
                  <a:pt x="18556" y="16895"/>
                  <a:pt x="18566" y="16925"/>
                </a:cubicBezTo>
                <a:cubicBezTo>
                  <a:pt x="18597" y="17017"/>
                  <a:pt x="18548" y="17031"/>
                  <a:pt x="18177" y="17051"/>
                </a:cubicBezTo>
                <a:cubicBezTo>
                  <a:pt x="17880" y="17067"/>
                  <a:pt x="17818" y="17059"/>
                  <a:pt x="17805" y="17003"/>
                </a:cubicBezTo>
                <a:cubicBezTo>
                  <a:pt x="17792" y="16945"/>
                  <a:pt x="17783" y="16945"/>
                  <a:pt x="17739" y="17012"/>
                </a:cubicBezTo>
                <a:cubicBezTo>
                  <a:pt x="17696" y="17077"/>
                  <a:pt x="17671" y="17084"/>
                  <a:pt x="17594" y="17045"/>
                </a:cubicBezTo>
                <a:cubicBezTo>
                  <a:pt x="17528" y="17010"/>
                  <a:pt x="17493" y="17011"/>
                  <a:pt x="17471" y="17048"/>
                </a:cubicBezTo>
                <a:cubicBezTo>
                  <a:pt x="17449" y="17085"/>
                  <a:pt x="17429" y="17084"/>
                  <a:pt x="17395" y="17048"/>
                </a:cubicBezTo>
                <a:cubicBezTo>
                  <a:pt x="17364" y="17015"/>
                  <a:pt x="17324" y="17013"/>
                  <a:pt x="17279" y="17041"/>
                </a:cubicBezTo>
                <a:cubicBezTo>
                  <a:pt x="17242" y="17065"/>
                  <a:pt x="17154" y="17074"/>
                  <a:pt x="17084" y="17064"/>
                </a:cubicBezTo>
                <a:cubicBezTo>
                  <a:pt x="16971" y="17048"/>
                  <a:pt x="16960" y="17056"/>
                  <a:pt x="16982" y="17125"/>
                </a:cubicBezTo>
                <a:cubicBezTo>
                  <a:pt x="17015" y="17231"/>
                  <a:pt x="16982" y="17539"/>
                  <a:pt x="16934" y="17570"/>
                </a:cubicBezTo>
                <a:cubicBezTo>
                  <a:pt x="16913" y="17584"/>
                  <a:pt x="16869" y="17572"/>
                  <a:pt x="16835" y="17541"/>
                </a:cubicBezTo>
                <a:cubicBezTo>
                  <a:pt x="16802" y="17511"/>
                  <a:pt x="16726" y="17494"/>
                  <a:pt x="16669" y="17502"/>
                </a:cubicBezTo>
                <a:cubicBezTo>
                  <a:pt x="16581" y="17515"/>
                  <a:pt x="16563" y="17533"/>
                  <a:pt x="16555" y="17628"/>
                </a:cubicBezTo>
                <a:cubicBezTo>
                  <a:pt x="16549" y="17691"/>
                  <a:pt x="16535" y="17757"/>
                  <a:pt x="16524" y="17773"/>
                </a:cubicBezTo>
                <a:cubicBezTo>
                  <a:pt x="16488" y="17827"/>
                  <a:pt x="16043" y="17751"/>
                  <a:pt x="16050" y="17693"/>
                </a:cubicBezTo>
                <a:cubicBezTo>
                  <a:pt x="16058" y="17623"/>
                  <a:pt x="15895" y="17622"/>
                  <a:pt x="15843" y="17693"/>
                </a:cubicBezTo>
                <a:cubicBezTo>
                  <a:pt x="15822" y="17721"/>
                  <a:pt x="15706" y="17752"/>
                  <a:pt x="15585" y="17757"/>
                </a:cubicBezTo>
                <a:cubicBezTo>
                  <a:pt x="14592" y="17801"/>
                  <a:pt x="14290" y="17785"/>
                  <a:pt x="14289" y="17699"/>
                </a:cubicBezTo>
                <a:cubicBezTo>
                  <a:pt x="14289" y="17650"/>
                  <a:pt x="14454" y="17595"/>
                  <a:pt x="14699" y="17564"/>
                </a:cubicBezTo>
                <a:cubicBezTo>
                  <a:pt x="14781" y="17553"/>
                  <a:pt x="14866" y="17535"/>
                  <a:pt x="14889" y="17522"/>
                </a:cubicBezTo>
                <a:cubicBezTo>
                  <a:pt x="14911" y="17509"/>
                  <a:pt x="15331" y="17405"/>
                  <a:pt x="15822" y="17290"/>
                </a:cubicBezTo>
                <a:cubicBezTo>
                  <a:pt x="16314" y="17175"/>
                  <a:pt x="16721" y="17072"/>
                  <a:pt x="16725" y="17064"/>
                </a:cubicBezTo>
                <a:cubicBezTo>
                  <a:pt x="16730" y="17056"/>
                  <a:pt x="16737" y="16973"/>
                  <a:pt x="16741" y="16877"/>
                </a:cubicBezTo>
                <a:cubicBezTo>
                  <a:pt x="16744" y="16781"/>
                  <a:pt x="16760" y="16691"/>
                  <a:pt x="16773" y="16677"/>
                </a:cubicBezTo>
                <a:cubicBezTo>
                  <a:pt x="16786" y="16663"/>
                  <a:pt x="16921" y="16654"/>
                  <a:pt x="17073" y="16658"/>
                </a:cubicBezTo>
                <a:cubicBezTo>
                  <a:pt x="17549" y="16670"/>
                  <a:pt x="17799" y="16511"/>
                  <a:pt x="18118" y="15994"/>
                </a:cubicBezTo>
                <a:lnTo>
                  <a:pt x="18336" y="15639"/>
                </a:lnTo>
                <a:close/>
                <a:moveTo>
                  <a:pt x="16403" y="17370"/>
                </a:moveTo>
                <a:cubicBezTo>
                  <a:pt x="16384" y="17383"/>
                  <a:pt x="16400" y="17393"/>
                  <a:pt x="16437" y="17393"/>
                </a:cubicBezTo>
                <a:cubicBezTo>
                  <a:pt x="16474" y="17393"/>
                  <a:pt x="16490" y="17383"/>
                  <a:pt x="16471" y="17370"/>
                </a:cubicBezTo>
                <a:cubicBezTo>
                  <a:pt x="16453" y="17357"/>
                  <a:pt x="16422" y="17357"/>
                  <a:pt x="16403" y="17370"/>
                </a:cubicBezTo>
                <a:close/>
                <a:moveTo>
                  <a:pt x="14173" y="17689"/>
                </a:moveTo>
                <a:cubicBezTo>
                  <a:pt x="14248" y="17675"/>
                  <a:pt x="14359" y="17747"/>
                  <a:pt x="14359" y="17841"/>
                </a:cubicBezTo>
                <a:cubicBezTo>
                  <a:pt x="14359" y="17905"/>
                  <a:pt x="14338" y="17934"/>
                  <a:pt x="14287" y="17944"/>
                </a:cubicBezTo>
                <a:cubicBezTo>
                  <a:pt x="14242" y="17953"/>
                  <a:pt x="14209" y="17993"/>
                  <a:pt x="14200" y="18054"/>
                </a:cubicBezTo>
                <a:cubicBezTo>
                  <a:pt x="14191" y="18115"/>
                  <a:pt x="14171" y="18142"/>
                  <a:pt x="14145" y="18125"/>
                </a:cubicBezTo>
                <a:cubicBezTo>
                  <a:pt x="14118" y="18107"/>
                  <a:pt x="14101" y="18131"/>
                  <a:pt x="14096" y="18199"/>
                </a:cubicBezTo>
                <a:cubicBezTo>
                  <a:pt x="14090" y="18266"/>
                  <a:pt x="14064" y="18304"/>
                  <a:pt x="14020" y="18315"/>
                </a:cubicBezTo>
                <a:cubicBezTo>
                  <a:pt x="13983" y="18324"/>
                  <a:pt x="13933" y="18356"/>
                  <a:pt x="13908" y="18386"/>
                </a:cubicBezTo>
                <a:cubicBezTo>
                  <a:pt x="13878" y="18421"/>
                  <a:pt x="13800" y="18431"/>
                  <a:pt x="13684" y="18415"/>
                </a:cubicBezTo>
                <a:cubicBezTo>
                  <a:pt x="13553" y="18396"/>
                  <a:pt x="13502" y="18404"/>
                  <a:pt x="13492" y="18447"/>
                </a:cubicBezTo>
                <a:cubicBezTo>
                  <a:pt x="13475" y="18525"/>
                  <a:pt x="13012" y="18531"/>
                  <a:pt x="12967" y="18453"/>
                </a:cubicBezTo>
                <a:cubicBezTo>
                  <a:pt x="12917" y="18368"/>
                  <a:pt x="12670" y="18358"/>
                  <a:pt x="12652" y="18441"/>
                </a:cubicBezTo>
                <a:cubicBezTo>
                  <a:pt x="12634" y="18520"/>
                  <a:pt x="12444" y="18535"/>
                  <a:pt x="12399" y="18460"/>
                </a:cubicBezTo>
                <a:cubicBezTo>
                  <a:pt x="12380" y="18426"/>
                  <a:pt x="12348" y="18428"/>
                  <a:pt x="12299" y="18466"/>
                </a:cubicBezTo>
                <a:cubicBezTo>
                  <a:pt x="12243" y="18509"/>
                  <a:pt x="12193" y="18509"/>
                  <a:pt x="12067" y="18463"/>
                </a:cubicBezTo>
                <a:cubicBezTo>
                  <a:pt x="11975" y="18430"/>
                  <a:pt x="11889" y="18421"/>
                  <a:pt x="11868" y="18444"/>
                </a:cubicBezTo>
                <a:cubicBezTo>
                  <a:pt x="11848" y="18465"/>
                  <a:pt x="11801" y="18487"/>
                  <a:pt x="11764" y="18489"/>
                </a:cubicBezTo>
                <a:cubicBezTo>
                  <a:pt x="11726" y="18491"/>
                  <a:pt x="11543" y="18507"/>
                  <a:pt x="11354" y="18528"/>
                </a:cubicBezTo>
                <a:cubicBezTo>
                  <a:pt x="11109" y="18554"/>
                  <a:pt x="11005" y="18548"/>
                  <a:pt x="10992" y="18512"/>
                </a:cubicBezTo>
                <a:cubicBezTo>
                  <a:pt x="10981" y="18483"/>
                  <a:pt x="10989" y="18451"/>
                  <a:pt x="11009" y="18441"/>
                </a:cubicBezTo>
                <a:cubicBezTo>
                  <a:pt x="11094" y="18395"/>
                  <a:pt x="13482" y="17856"/>
                  <a:pt x="13496" y="17880"/>
                </a:cubicBezTo>
                <a:cubicBezTo>
                  <a:pt x="13504" y="17894"/>
                  <a:pt x="13525" y="17889"/>
                  <a:pt x="13542" y="17867"/>
                </a:cubicBezTo>
                <a:cubicBezTo>
                  <a:pt x="13592" y="17799"/>
                  <a:pt x="13875" y="17757"/>
                  <a:pt x="13896" y="17815"/>
                </a:cubicBezTo>
                <a:cubicBezTo>
                  <a:pt x="13921" y="17883"/>
                  <a:pt x="14077" y="17826"/>
                  <a:pt x="14117" y="17735"/>
                </a:cubicBezTo>
                <a:cubicBezTo>
                  <a:pt x="14128" y="17708"/>
                  <a:pt x="14149" y="17694"/>
                  <a:pt x="14173" y="17689"/>
                </a:cubicBezTo>
                <a:close/>
                <a:moveTo>
                  <a:pt x="5611" y="18508"/>
                </a:moveTo>
                <a:lnTo>
                  <a:pt x="5427" y="18518"/>
                </a:lnTo>
                <a:lnTo>
                  <a:pt x="5244" y="18524"/>
                </a:lnTo>
                <a:lnTo>
                  <a:pt x="5244" y="18840"/>
                </a:lnTo>
                <a:lnTo>
                  <a:pt x="5244" y="19153"/>
                </a:lnTo>
                <a:lnTo>
                  <a:pt x="5421" y="19153"/>
                </a:lnTo>
                <a:cubicBezTo>
                  <a:pt x="5618" y="19153"/>
                  <a:pt x="5598" y="19199"/>
                  <a:pt x="5607" y="18728"/>
                </a:cubicBezTo>
                <a:lnTo>
                  <a:pt x="5611" y="18508"/>
                </a:lnTo>
                <a:close/>
                <a:moveTo>
                  <a:pt x="5020" y="18844"/>
                </a:moveTo>
                <a:cubicBezTo>
                  <a:pt x="4999" y="18858"/>
                  <a:pt x="5006" y="18870"/>
                  <a:pt x="5038" y="18873"/>
                </a:cubicBezTo>
                <a:cubicBezTo>
                  <a:pt x="5066" y="18875"/>
                  <a:pt x="5083" y="18865"/>
                  <a:pt x="5074" y="18850"/>
                </a:cubicBezTo>
                <a:cubicBezTo>
                  <a:pt x="5065" y="18835"/>
                  <a:pt x="5040" y="18830"/>
                  <a:pt x="5020" y="18844"/>
                </a:cubicBezTo>
                <a:close/>
                <a:moveTo>
                  <a:pt x="6094" y="19475"/>
                </a:moveTo>
                <a:cubicBezTo>
                  <a:pt x="6071" y="19475"/>
                  <a:pt x="6069" y="19518"/>
                  <a:pt x="6087" y="19621"/>
                </a:cubicBezTo>
                <a:cubicBezTo>
                  <a:pt x="6107" y="19741"/>
                  <a:pt x="6104" y="19766"/>
                  <a:pt x="6062" y="19785"/>
                </a:cubicBezTo>
                <a:cubicBezTo>
                  <a:pt x="5987" y="19818"/>
                  <a:pt x="5956" y="20297"/>
                  <a:pt x="6024" y="20381"/>
                </a:cubicBezTo>
                <a:cubicBezTo>
                  <a:pt x="6070" y="20439"/>
                  <a:pt x="6071" y="20441"/>
                  <a:pt x="6024" y="20472"/>
                </a:cubicBezTo>
                <a:cubicBezTo>
                  <a:pt x="5978" y="20502"/>
                  <a:pt x="5978" y="20506"/>
                  <a:pt x="6028" y="20565"/>
                </a:cubicBezTo>
                <a:cubicBezTo>
                  <a:pt x="6063" y="20607"/>
                  <a:pt x="6086" y="20708"/>
                  <a:pt x="6098" y="20878"/>
                </a:cubicBezTo>
                <a:cubicBezTo>
                  <a:pt x="6112" y="21071"/>
                  <a:pt x="6125" y="21128"/>
                  <a:pt x="6159" y="21120"/>
                </a:cubicBezTo>
                <a:cubicBezTo>
                  <a:pt x="6211" y="21107"/>
                  <a:pt x="6227" y="21013"/>
                  <a:pt x="6233" y="20681"/>
                </a:cubicBezTo>
                <a:cubicBezTo>
                  <a:pt x="6237" y="20470"/>
                  <a:pt x="6249" y="20419"/>
                  <a:pt x="6313" y="20333"/>
                </a:cubicBezTo>
                <a:lnTo>
                  <a:pt x="6387" y="20233"/>
                </a:lnTo>
                <a:lnTo>
                  <a:pt x="6332" y="20114"/>
                </a:lnTo>
                <a:cubicBezTo>
                  <a:pt x="6301" y="20048"/>
                  <a:pt x="6277" y="19962"/>
                  <a:pt x="6277" y="19927"/>
                </a:cubicBezTo>
                <a:cubicBezTo>
                  <a:pt x="6277" y="19891"/>
                  <a:pt x="6263" y="19843"/>
                  <a:pt x="6248" y="19817"/>
                </a:cubicBezTo>
                <a:cubicBezTo>
                  <a:pt x="6233" y="19791"/>
                  <a:pt x="6215" y="19722"/>
                  <a:pt x="6208" y="19662"/>
                </a:cubicBezTo>
                <a:cubicBezTo>
                  <a:pt x="6196" y="19551"/>
                  <a:pt x="6151" y="19477"/>
                  <a:pt x="6094" y="19475"/>
                </a:cubicBezTo>
                <a:close/>
                <a:moveTo>
                  <a:pt x="5945" y="20684"/>
                </a:moveTo>
                <a:cubicBezTo>
                  <a:pt x="5941" y="20681"/>
                  <a:pt x="5934" y="20695"/>
                  <a:pt x="5924" y="20723"/>
                </a:cubicBezTo>
                <a:cubicBezTo>
                  <a:pt x="5884" y="20828"/>
                  <a:pt x="5890" y="20900"/>
                  <a:pt x="5943" y="20923"/>
                </a:cubicBezTo>
                <a:cubicBezTo>
                  <a:pt x="5969" y="20935"/>
                  <a:pt x="5997" y="20946"/>
                  <a:pt x="6003" y="20949"/>
                </a:cubicBezTo>
                <a:cubicBezTo>
                  <a:pt x="6010" y="20952"/>
                  <a:pt x="6000" y="20931"/>
                  <a:pt x="5982" y="20900"/>
                </a:cubicBezTo>
                <a:cubicBezTo>
                  <a:pt x="5965" y="20870"/>
                  <a:pt x="5950" y="20801"/>
                  <a:pt x="5950" y="20749"/>
                </a:cubicBezTo>
                <a:cubicBezTo>
                  <a:pt x="5950" y="20710"/>
                  <a:pt x="5948" y="20688"/>
                  <a:pt x="5945" y="20684"/>
                </a:cubicBezTo>
                <a:close/>
              </a:path>
            </a:pathLst>
          </a:custGeom>
          <a:ln w="12700">
            <a:miter lim="400000"/>
          </a:ln>
        </p:spPr>
      </p:pic>
      <p:grpSp>
        <p:nvGrpSpPr>
          <p:cNvPr id="269" name="Group 269"/>
          <p:cNvGrpSpPr/>
          <p:nvPr/>
        </p:nvGrpSpPr>
        <p:grpSpPr>
          <a:xfrm>
            <a:off x="3363675" y="4167187"/>
            <a:ext cx="1568873" cy="749301"/>
            <a:chOff x="0" y="0"/>
            <a:chExt cx="1568872" cy="749300"/>
          </a:xfrm>
        </p:grpSpPr>
        <p:sp>
          <p:nvSpPr>
            <p:cNvPr id="268" name="Shape 268"/>
            <p:cNvSpPr/>
            <p:nvPr/>
          </p:nvSpPr>
          <p:spPr>
            <a:xfrm>
              <a:off x="38100" y="38100"/>
              <a:ext cx="1492673" cy="673100"/>
            </a:xfrm>
            <a:prstGeom prst="rect">
              <a:avLst/>
            </a:prstGeom>
            <a:solidFill>
              <a:srgbClr val="FFF76B"/>
            </a:solidFill>
            <a:ln>
              <a:noFill/>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p>
              <a:pPr marL="40640" marR="40640" fontAlgn="auto" hangingPunct="0">
                <a:spcBef>
                  <a:spcPts val="0"/>
                </a:spcBef>
                <a:spcAft>
                  <a:spcPts val="0"/>
                </a:spcAft>
                <a:buClr>
                  <a:srgbClr val="FF2600"/>
                </a:buClr>
                <a:buFont typeface="Times New Roman"/>
                <a:buNone/>
                <a:defRPr sz="2600" b="1">
                  <a:uFill>
                    <a:solidFill>
                      <a:srgbClr val="000000"/>
                    </a:solidFill>
                  </a:uFill>
                  <a:latin typeface="Candara"/>
                  <a:ea typeface="Candara"/>
                  <a:cs typeface="Candara"/>
                  <a:sym typeface="Candara"/>
                </a:defRPr>
              </a:pPr>
              <a:r>
                <a:rPr sz="2600" b="1" kern="0">
                  <a:solidFill>
                    <a:srgbClr val="000000"/>
                  </a:solidFill>
                  <a:uFill>
                    <a:solidFill>
                      <a:srgbClr val="000000"/>
                    </a:solidFill>
                  </a:uFill>
                  <a:latin typeface="Candara"/>
                  <a:ea typeface="Candara"/>
                  <a:cs typeface="Candara"/>
                  <a:sym typeface="Candara"/>
                </a:rPr>
                <a:t> </a:t>
              </a:r>
              <a:r>
                <a:rPr sz="3200" b="1" kern="0">
                  <a:solidFill>
                    <a:srgbClr val="000000"/>
                  </a:solidFill>
                  <a:uFill>
                    <a:solidFill>
                      <a:srgbClr val="000000"/>
                    </a:solidFill>
                  </a:uFill>
                  <a:latin typeface="Candara"/>
                  <a:ea typeface="Candara"/>
                  <a:cs typeface="Candara"/>
                  <a:sym typeface="Candara"/>
                </a:rPr>
                <a:t>ATLAS</a:t>
              </a:r>
              <a:r>
                <a:rPr sz="2600" b="1" kern="0">
                  <a:solidFill>
                    <a:srgbClr val="000000"/>
                  </a:solidFill>
                  <a:uFill>
                    <a:solidFill>
                      <a:srgbClr val="000000"/>
                    </a:solidFill>
                  </a:uFill>
                  <a:latin typeface="Candara"/>
                  <a:ea typeface="Candara"/>
                  <a:cs typeface="Candara"/>
                  <a:sym typeface="Candara"/>
                </a:rPr>
                <a:t> </a:t>
              </a:r>
            </a:p>
          </p:txBody>
        </p:sp>
        <p:pic>
          <p:nvPicPr>
            <p:cNvPr id="267" name="Picture 266"/>
            <p:cNvPicPr>
              <a:picLocks/>
            </p:cNvPicPr>
            <p:nvPr/>
          </p:nvPicPr>
          <p:blipFill>
            <a:blip r:embed="rId10">
              <a:extLst/>
            </a:blip>
            <a:stretch>
              <a:fillRect/>
            </a:stretch>
          </p:blipFill>
          <p:spPr>
            <a:xfrm>
              <a:off x="0" y="0"/>
              <a:ext cx="1568873" cy="749301"/>
            </a:xfrm>
            <a:prstGeom prst="rect">
              <a:avLst/>
            </a:prstGeom>
            <a:effectLst/>
          </p:spPr>
        </p:pic>
      </p:grpSp>
      <p:pic>
        <p:nvPicPr>
          <p:cNvPr id="270" name="Picture 269"/>
          <p:cNvPicPr>
            <a:picLocks/>
          </p:cNvPicPr>
          <p:nvPr/>
        </p:nvPicPr>
        <p:blipFill>
          <a:blip r:embed="rId11">
            <a:extLst/>
          </a:blip>
          <a:stretch>
            <a:fillRect/>
          </a:stretch>
        </p:blipFill>
        <p:spPr>
          <a:xfrm>
            <a:off x="4625653" y="139055"/>
            <a:ext cx="4392300" cy="806264"/>
          </a:xfrm>
          <a:prstGeom prst="rect">
            <a:avLst/>
          </a:prstGeom>
          <a:effectLst>
            <a:outerShdw blurRad="38100" dist="25400" dir="5400000" rotWithShape="0">
              <a:srgbClr val="000000">
                <a:alpha val="50000"/>
              </a:srgbClr>
            </a:outerShdw>
          </a:effectLst>
        </p:spPr>
      </p:pic>
      <p:grpSp>
        <p:nvGrpSpPr>
          <p:cNvPr id="273" name="Group 273"/>
          <p:cNvGrpSpPr/>
          <p:nvPr/>
        </p:nvGrpSpPr>
        <p:grpSpPr>
          <a:xfrm>
            <a:off x="192765" y="3833698"/>
            <a:ext cx="1568873" cy="749301"/>
            <a:chOff x="0" y="0"/>
            <a:chExt cx="1568872" cy="749300"/>
          </a:xfrm>
        </p:grpSpPr>
        <p:sp>
          <p:nvSpPr>
            <p:cNvPr id="272" name="Shape 272"/>
            <p:cNvSpPr/>
            <p:nvPr/>
          </p:nvSpPr>
          <p:spPr>
            <a:xfrm>
              <a:off x="38100" y="38100"/>
              <a:ext cx="1492673" cy="673100"/>
            </a:xfrm>
            <a:prstGeom prst="rect">
              <a:avLst/>
            </a:prstGeom>
            <a:solidFill>
              <a:srgbClr val="FFF76B"/>
            </a:solidFill>
            <a:ln>
              <a:noFill/>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p>
              <a:pPr marL="40640" marR="40640" fontAlgn="auto" hangingPunct="0">
                <a:spcBef>
                  <a:spcPts val="0"/>
                </a:spcBef>
                <a:spcAft>
                  <a:spcPts val="0"/>
                </a:spcAft>
                <a:buClr>
                  <a:srgbClr val="FF2600"/>
                </a:buClr>
                <a:buFont typeface="Times New Roman"/>
                <a:buNone/>
                <a:defRPr sz="2600" b="1">
                  <a:uFill>
                    <a:solidFill>
                      <a:srgbClr val="000000"/>
                    </a:solidFill>
                  </a:uFill>
                  <a:latin typeface="Candara"/>
                  <a:ea typeface="Candara"/>
                  <a:cs typeface="Candara"/>
                  <a:sym typeface="Candara"/>
                </a:defRPr>
              </a:pPr>
              <a:r>
                <a:rPr sz="2600" b="1" kern="0">
                  <a:solidFill>
                    <a:srgbClr val="000000"/>
                  </a:solidFill>
                  <a:uFill>
                    <a:solidFill>
                      <a:srgbClr val="000000"/>
                    </a:solidFill>
                  </a:uFill>
                  <a:latin typeface="Candara"/>
                  <a:ea typeface="Candara"/>
                  <a:cs typeface="Candara"/>
                  <a:sym typeface="Candara"/>
                </a:rPr>
                <a:t> </a:t>
              </a:r>
              <a:r>
                <a:rPr sz="3200" b="1" kern="0">
                  <a:solidFill>
                    <a:srgbClr val="000000"/>
                  </a:solidFill>
                  <a:uFill>
                    <a:solidFill>
                      <a:srgbClr val="000000"/>
                    </a:solidFill>
                  </a:uFill>
                  <a:latin typeface="Candara"/>
                  <a:ea typeface="Candara"/>
                  <a:cs typeface="Candara"/>
                  <a:sym typeface="Candara"/>
                </a:rPr>
                <a:t>ALICE</a:t>
              </a:r>
              <a:r>
                <a:rPr sz="2600" b="1" kern="0">
                  <a:solidFill>
                    <a:srgbClr val="000000"/>
                  </a:solidFill>
                  <a:uFill>
                    <a:solidFill>
                      <a:srgbClr val="000000"/>
                    </a:solidFill>
                  </a:uFill>
                  <a:latin typeface="Candara"/>
                  <a:ea typeface="Candara"/>
                  <a:cs typeface="Candara"/>
                  <a:sym typeface="Candara"/>
                </a:rPr>
                <a:t> </a:t>
              </a:r>
            </a:p>
          </p:txBody>
        </p:sp>
        <p:pic>
          <p:nvPicPr>
            <p:cNvPr id="271" name="Picture 270"/>
            <p:cNvPicPr>
              <a:picLocks/>
            </p:cNvPicPr>
            <p:nvPr/>
          </p:nvPicPr>
          <p:blipFill>
            <a:blip r:embed="rId10">
              <a:extLst/>
            </a:blip>
            <a:stretch>
              <a:fillRect/>
            </a:stretch>
          </p:blipFill>
          <p:spPr>
            <a:xfrm>
              <a:off x="0" y="0"/>
              <a:ext cx="1568873" cy="749301"/>
            </a:xfrm>
            <a:prstGeom prst="rect">
              <a:avLst/>
            </a:prstGeom>
            <a:effectLst/>
          </p:spPr>
        </p:pic>
      </p:grpSp>
      <p:grpSp>
        <p:nvGrpSpPr>
          <p:cNvPr id="276" name="Group 276"/>
          <p:cNvGrpSpPr/>
          <p:nvPr/>
        </p:nvGrpSpPr>
        <p:grpSpPr>
          <a:xfrm>
            <a:off x="7499490" y="2370914"/>
            <a:ext cx="1568873" cy="749301"/>
            <a:chOff x="0" y="0"/>
            <a:chExt cx="1568872" cy="749300"/>
          </a:xfrm>
        </p:grpSpPr>
        <p:sp>
          <p:nvSpPr>
            <p:cNvPr id="275" name="Shape 275"/>
            <p:cNvSpPr/>
            <p:nvPr/>
          </p:nvSpPr>
          <p:spPr>
            <a:xfrm>
              <a:off x="38100" y="38100"/>
              <a:ext cx="1492673" cy="673100"/>
            </a:xfrm>
            <a:prstGeom prst="rect">
              <a:avLst/>
            </a:prstGeom>
            <a:solidFill>
              <a:srgbClr val="FFF76B"/>
            </a:solidFill>
            <a:ln>
              <a:noFill/>
            </a:ln>
            <a:effectLst/>
            <a:extLst>
              <a:ext uri="{C572A759-6A51-4108-AA02-DFA0A04FC94B}">
                <ma14:wrappingTextBoxFlag xmlns="" xmlns:ma14="http://schemas.microsoft.com/office/mac/drawingml/2011/main" val="1"/>
              </a:ext>
            </a:extLst>
          </p:spPr>
          <p:txBody>
            <a:bodyPr wrap="square" lIns="50800" tIns="50800" rIns="50800" bIns="50800" numCol="1" anchor="t">
              <a:spAutoFit/>
            </a:bodyPr>
            <a:lstStyle/>
            <a:p>
              <a:pPr marL="40640" marR="40640" fontAlgn="auto" hangingPunct="0">
                <a:spcBef>
                  <a:spcPts val="0"/>
                </a:spcBef>
                <a:spcAft>
                  <a:spcPts val="0"/>
                </a:spcAft>
                <a:buClr>
                  <a:srgbClr val="FF2600"/>
                </a:buClr>
                <a:buFont typeface="Times New Roman"/>
                <a:buNone/>
                <a:defRPr sz="2600" b="1">
                  <a:uFill>
                    <a:solidFill>
                      <a:srgbClr val="000000"/>
                    </a:solidFill>
                  </a:uFill>
                  <a:latin typeface="Candara"/>
                  <a:ea typeface="Candara"/>
                  <a:cs typeface="Candara"/>
                  <a:sym typeface="Candara"/>
                </a:defRPr>
              </a:pPr>
              <a:r>
                <a:rPr sz="2600" b="1" kern="0">
                  <a:solidFill>
                    <a:srgbClr val="000000"/>
                  </a:solidFill>
                  <a:uFill>
                    <a:solidFill>
                      <a:srgbClr val="000000"/>
                    </a:solidFill>
                  </a:uFill>
                  <a:latin typeface="Candara"/>
                  <a:ea typeface="Candara"/>
                  <a:cs typeface="Candara"/>
                  <a:sym typeface="Candara"/>
                </a:rPr>
                <a:t> </a:t>
              </a:r>
              <a:r>
                <a:rPr sz="3200" b="1" kern="0">
                  <a:solidFill>
                    <a:srgbClr val="000000"/>
                  </a:solidFill>
                  <a:uFill>
                    <a:solidFill>
                      <a:srgbClr val="000000"/>
                    </a:solidFill>
                  </a:uFill>
                  <a:latin typeface="Candara"/>
                  <a:ea typeface="Candara"/>
                  <a:cs typeface="Candara"/>
                  <a:sym typeface="Candara"/>
                </a:rPr>
                <a:t>LHCb</a:t>
              </a:r>
              <a:r>
                <a:rPr sz="2600" b="1" kern="0">
                  <a:solidFill>
                    <a:srgbClr val="000000"/>
                  </a:solidFill>
                  <a:uFill>
                    <a:solidFill>
                      <a:srgbClr val="000000"/>
                    </a:solidFill>
                  </a:uFill>
                  <a:latin typeface="Candara"/>
                  <a:ea typeface="Candara"/>
                  <a:cs typeface="Candara"/>
                  <a:sym typeface="Candara"/>
                </a:rPr>
                <a:t> </a:t>
              </a:r>
            </a:p>
          </p:txBody>
        </p:sp>
        <p:pic>
          <p:nvPicPr>
            <p:cNvPr id="274" name="Picture 273"/>
            <p:cNvPicPr>
              <a:picLocks/>
            </p:cNvPicPr>
            <p:nvPr/>
          </p:nvPicPr>
          <p:blipFill>
            <a:blip r:embed="rId10">
              <a:extLst/>
            </a:blip>
            <a:stretch>
              <a:fillRect/>
            </a:stretch>
          </p:blipFill>
          <p:spPr>
            <a:xfrm>
              <a:off x="0" y="0"/>
              <a:ext cx="1568873" cy="749301"/>
            </a:xfrm>
            <a:prstGeom prst="rect">
              <a:avLst/>
            </a:prstGeom>
            <a:effectLst/>
          </p:spPr>
        </p:pic>
      </p:grpSp>
      <p:pic>
        <p:nvPicPr>
          <p:cNvPr id="277" name="pasted-image.tif"/>
          <p:cNvPicPr>
            <a:picLocks noChangeAspect="1"/>
          </p:cNvPicPr>
          <p:nvPr/>
        </p:nvPicPr>
        <p:blipFill>
          <a:blip r:embed="rId12">
            <a:extLst/>
          </a:blip>
          <a:stretch>
            <a:fillRect/>
          </a:stretch>
        </p:blipFill>
        <p:spPr>
          <a:xfrm>
            <a:off x="6453563" y="978141"/>
            <a:ext cx="2377094" cy="1045922"/>
          </a:xfrm>
          <a:prstGeom prst="rect">
            <a:avLst/>
          </a:prstGeom>
          <a:ln w="12700">
            <a:miter lim="400000"/>
          </a:ln>
        </p:spPr>
      </p:pic>
      <p:sp>
        <p:nvSpPr>
          <p:cNvPr id="31" name="TextBox 30"/>
          <p:cNvSpPr txBox="1"/>
          <p:nvPr/>
        </p:nvSpPr>
        <p:spPr>
          <a:xfrm>
            <a:off x="-12700" y="6545038"/>
            <a:ext cx="1298945" cy="307777"/>
          </a:xfrm>
          <a:prstGeom prst="rect">
            <a:avLst/>
          </a:prstGeom>
          <a:noFill/>
        </p:spPr>
        <p:txBody>
          <a:bodyPr wrap="none" rtlCol="0">
            <a:spAutoFit/>
          </a:bodyPr>
          <a:lstStyle/>
          <a:p>
            <a:r>
              <a:rPr lang="en-US" sz="1400" dirty="0" smtClean="0">
                <a:solidFill>
                  <a:schemeClr val="bg1">
                    <a:lumMod val="95000"/>
                  </a:schemeClr>
                </a:solidFill>
                <a:latin typeface="+mj-lt"/>
              </a:rPr>
              <a:t>Imagery: CERN</a:t>
            </a:r>
          </a:p>
        </p:txBody>
      </p:sp>
    </p:spTree>
    <p:extLst>
      <p:ext uri="{BB962C8B-B14F-4D97-AF65-F5344CB8AC3E}">
        <p14:creationId xmlns:p14="http://schemas.microsoft.com/office/powerpoint/2010/main" val="141443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5061181"/>
            <a:ext cx="7890842" cy="672075"/>
          </a:xfrm>
        </p:spPr>
        <p:txBody>
          <a:bodyPr/>
          <a:lstStyle/>
          <a:p>
            <a:pPr marL="82550" indent="0" algn="r">
              <a:buNone/>
            </a:pPr>
            <a:r>
              <a:rPr lang="en-US" sz="1800" i="1" dirty="0" smtClean="0"/>
              <a:t>review of algorithms gave overall +34% in </a:t>
            </a:r>
            <a:r>
              <a:rPr lang="en-US" sz="1800" i="1" dirty="0" err="1" smtClean="0"/>
              <a:t>LHCb</a:t>
            </a:r>
            <a:r>
              <a:rPr lang="en-US" sz="1800" i="1" dirty="0" smtClean="0"/>
              <a:t> – memory layout still to be done …</a:t>
            </a:r>
          </a:p>
        </p:txBody>
      </p:sp>
      <p:sp>
        <p:nvSpPr>
          <p:cNvPr id="3" name="Title 2"/>
          <p:cNvSpPr>
            <a:spLocks noGrp="1"/>
          </p:cNvSpPr>
          <p:nvPr>
            <p:ph type="title"/>
          </p:nvPr>
        </p:nvSpPr>
        <p:spPr/>
        <p:txBody>
          <a:bodyPr/>
          <a:lstStyle/>
          <a:p>
            <a:r>
              <a:rPr lang="en-US" dirty="0" smtClean="0"/>
              <a:t>Improvements at the application layer</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044958"/>
            <a:ext cx="7477746" cy="214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99593" y="6380441"/>
            <a:ext cx="7797327" cy="430887"/>
          </a:xfrm>
          <a:prstGeom prst="rect">
            <a:avLst/>
          </a:prstGeom>
          <a:noFill/>
        </p:spPr>
        <p:txBody>
          <a:bodyPr wrap="none" rtlCol="0">
            <a:spAutoFit/>
          </a:bodyPr>
          <a:lstStyle/>
          <a:p>
            <a:r>
              <a:rPr lang="en-US" sz="1100" dirty="0" smtClean="0">
                <a:solidFill>
                  <a:schemeClr val="bg1">
                    <a:lumMod val="85000"/>
                  </a:schemeClr>
                </a:solidFill>
              </a:rPr>
              <a:t>2007 Core 2 </a:t>
            </a:r>
            <a:r>
              <a:rPr lang="en-US" sz="1100" dirty="0" err="1" smtClean="0">
                <a:solidFill>
                  <a:schemeClr val="bg1">
                    <a:lumMod val="85000"/>
                  </a:schemeClr>
                </a:solidFill>
              </a:rPr>
              <a:t>efficientcy</a:t>
            </a:r>
            <a:r>
              <a:rPr lang="en-US" sz="1100" dirty="0" smtClean="0">
                <a:solidFill>
                  <a:schemeClr val="bg1">
                    <a:lumMod val="85000"/>
                  </a:schemeClr>
                </a:solidFill>
              </a:rPr>
              <a:t>: </a:t>
            </a:r>
            <a:r>
              <a:rPr lang="en-US" sz="1100" dirty="0" err="1" smtClean="0">
                <a:solidFill>
                  <a:schemeClr val="bg1">
                    <a:lumMod val="85000"/>
                  </a:schemeClr>
                </a:solidFill>
              </a:rPr>
              <a:t>Sverre</a:t>
            </a:r>
            <a:r>
              <a:rPr lang="en-US" sz="1100" dirty="0" smtClean="0">
                <a:solidFill>
                  <a:schemeClr val="bg1">
                    <a:lumMod val="85000"/>
                  </a:schemeClr>
                </a:solidFill>
              </a:rPr>
              <a:t> </a:t>
            </a:r>
            <a:r>
              <a:rPr lang="en-US" sz="1100" dirty="0" err="1" smtClean="0">
                <a:solidFill>
                  <a:schemeClr val="bg1">
                    <a:lumMod val="85000"/>
                  </a:schemeClr>
                </a:solidFill>
              </a:rPr>
              <a:t>Jarp</a:t>
            </a:r>
            <a:r>
              <a:rPr lang="en-US" sz="1100" dirty="0" smtClean="0">
                <a:solidFill>
                  <a:schemeClr val="bg1">
                    <a:lumMod val="85000"/>
                  </a:schemeClr>
                </a:solidFill>
              </a:rPr>
              <a:t>, CHEP2007</a:t>
            </a:r>
          </a:p>
          <a:p>
            <a:r>
              <a:rPr lang="en-US" sz="1100" dirty="0" smtClean="0">
                <a:solidFill>
                  <a:schemeClr val="bg1">
                    <a:lumMod val="85000"/>
                  </a:schemeClr>
                </a:solidFill>
              </a:rPr>
              <a:t>Performance data: M Schiller (CERN) et al. for </a:t>
            </a:r>
            <a:r>
              <a:rPr lang="en-US" sz="1100" dirty="0" err="1" smtClean="0">
                <a:solidFill>
                  <a:schemeClr val="bg1">
                    <a:lumMod val="85000"/>
                  </a:schemeClr>
                </a:solidFill>
              </a:rPr>
              <a:t>LHCb</a:t>
            </a:r>
            <a:r>
              <a:rPr lang="en-US" sz="1100" dirty="0" smtClean="0">
                <a:solidFill>
                  <a:schemeClr val="bg1">
                    <a:lumMod val="85000"/>
                  </a:schemeClr>
                </a:solidFill>
              </a:rPr>
              <a:t>,  - profiling progress (update) 2015;; work by: Gerhard Raven, Nikhef</a:t>
            </a:r>
            <a:endParaRPr lang="en-US" sz="1200" dirty="0" smtClean="0">
              <a:solidFill>
                <a:schemeClr val="bg1">
                  <a:lumMod val="85000"/>
                </a:schemeClr>
              </a:solidFill>
              <a:latin typeface="+mj-lt"/>
            </a:endParaRP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412777"/>
            <a:ext cx="2411302" cy="206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p:cNvSpPr txBox="1">
            <a:spLocks/>
          </p:cNvSpPr>
          <p:nvPr/>
        </p:nvSpPr>
        <p:spPr bwMode="auto">
          <a:xfrm>
            <a:off x="1061723" y="1508787"/>
            <a:ext cx="5238469" cy="153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1" fontAlgn="base" hangingPunct="1">
              <a:spcBef>
                <a:spcPts val="600"/>
              </a:spcBef>
              <a:spcAft>
                <a:spcPct val="0"/>
              </a:spcAft>
              <a:buClr>
                <a:srgbClr val="FF0000"/>
              </a:buClr>
              <a:buSzPct val="80000"/>
              <a:buFont typeface="Wingdings 2" pitchFamily="18" charset="2"/>
              <a:buChar char=""/>
              <a:defRPr sz="20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1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16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14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12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‘traditional’ (1990’s) style HEP applications were ‘lean’, and fail to scale even in pipelining</a:t>
            </a:r>
          </a:p>
          <a:p>
            <a:r>
              <a:rPr lang="en-US" dirty="0" smtClean="0"/>
              <a:t>let alone vector instructions or multicore</a:t>
            </a:r>
          </a:p>
        </p:txBody>
      </p:sp>
      <p:sp>
        <p:nvSpPr>
          <p:cNvPr id="5" name="TextBox 4"/>
          <p:cNvSpPr txBox="1"/>
          <p:nvPr/>
        </p:nvSpPr>
        <p:spPr>
          <a:xfrm>
            <a:off x="971601" y="4842834"/>
            <a:ext cx="543739" cy="307777"/>
          </a:xfrm>
          <a:prstGeom prst="rect">
            <a:avLst/>
          </a:prstGeom>
          <a:noFill/>
        </p:spPr>
        <p:txBody>
          <a:bodyPr wrap="none" rtlCol="0">
            <a:spAutoFit/>
          </a:bodyPr>
          <a:lstStyle/>
          <a:p>
            <a:r>
              <a:rPr lang="en-US" sz="1400" dirty="0" smtClean="0">
                <a:solidFill>
                  <a:srgbClr val="C00000"/>
                </a:solidFill>
                <a:latin typeface="+mj-lt"/>
              </a:rPr>
              <a:t>2012</a:t>
            </a:r>
          </a:p>
        </p:txBody>
      </p:sp>
      <p:sp>
        <p:nvSpPr>
          <p:cNvPr id="4" name="TextBox 3"/>
          <p:cNvSpPr txBox="1"/>
          <p:nvPr/>
        </p:nvSpPr>
        <p:spPr>
          <a:xfrm>
            <a:off x="323529" y="5624856"/>
            <a:ext cx="8700202" cy="369332"/>
          </a:xfrm>
          <a:prstGeom prst="rect">
            <a:avLst/>
          </a:prstGeom>
          <a:noFill/>
        </p:spPr>
        <p:txBody>
          <a:bodyPr wrap="none" rtlCol="0">
            <a:spAutoFit/>
          </a:bodyPr>
          <a:lstStyle/>
          <a:p>
            <a:r>
              <a:rPr lang="en-US" b="1" dirty="0" smtClean="0">
                <a:solidFill>
                  <a:srgbClr val="C00000"/>
                </a:solidFill>
                <a:latin typeface="+mj-lt"/>
              </a:rPr>
              <a:t>To use current processor generations, you need better – machine-aware! – code</a:t>
            </a:r>
          </a:p>
        </p:txBody>
      </p:sp>
    </p:spTree>
    <p:extLst>
      <p:ext uri="{BB962C8B-B14F-4D97-AF65-F5344CB8AC3E}">
        <p14:creationId xmlns:p14="http://schemas.microsoft.com/office/powerpoint/2010/main" val="128113372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585" y="1268760"/>
            <a:ext cx="8316415" cy="4800600"/>
          </a:xfrm>
        </p:spPr>
        <p:txBody>
          <a:bodyPr/>
          <a:lstStyle/>
          <a:p>
            <a:pPr marL="82550" indent="0">
              <a:buNone/>
            </a:pPr>
            <a:r>
              <a:rPr lang="en-US" dirty="0" smtClean="0"/>
              <a:t>Many things you only find in production …</a:t>
            </a:r>
          </a:p>
          <a:p>
            <a:r>
              <a:rPr lang="en-US" sz="2200" dirty="0" smtClean="0"/>
              <a:t>When you’re ‘</a:t>
            </a:r>
            <a:r>
              <a:rPr lang="en-US" sz="2200" dirty="0"/>
              <a:t>embarrassingly parallel’ </a:t>
            </a:r>
            <a:r>
              <a:rPr lang="en-US" sz="2200" dirty="0" smtClean="0"/>
              <a:t>with </a:t>
            </a:r>
            <a:r>
              <a:rPr lang="en-US" sz="2200" dirty="0"/>
              <a:t>a memory challenge</a:t>
            </a:r>
            <a:br>
              <a:rPr lang="en-US" sz="2200" dirty="0"/>
            </a:br>
            <a:r>
              <a:rPr lang="en-US" sz="2200" i="1" dirty="0"/>
              <a:t>why not try ‘priming’ of memory for the first few events and then fork?</a:t>
            </a:r>
            <a:endParaRPr lang="en-US" sz="2200" dirty="0"/>
          </a:p>
          <a:p>
            <a:endParaRPr lang="en-US" dirty="0" smtClean="0"/>
          </a:p>
          <a:p>
            <a:endParaRPr lang="en-US" dirty="0"/>
          </a:p>
          <a:p>
            <a:pPr marL="82550" indent="0">
              <a:buNone/>
            </a:pPr>
            <a:r>
              <a:rPr lang="en-US" dirty="0" smtClean="0"/>
              <a:t/>
            </a:r>
            <a:br>
              <a:rPr lang="en-US" dirty="0" smtClean="0"/>
            </a:br>
            <a:r>
              <a:rPr lang="en-US" dirty="0" smtClean="0"/>
              <a:t/>
            </a:r>
            <a:br>
              <a:rPr lang="en-US" dirty="0" smtClean="0"/>
            </a:br>
            <a:r>
              <a:rPr lang="en-US" dirty="0" smtClean="0"/>
              <a:t/>
            </a:r>
            <a:br>
              <a:rPr lang="en-US" dirty="0" smtClean="0"/>
            </a:br>
            <a:endParaRPr lang="en-US" dirty="0"/>
          </a:p>
          <a:p>
            <a:endParaRPr lang="en-US" dirty="0" smtClean="0"/>
          </a:p>
          <a:p>
            <a:r>
              <a:rPr lang="en-US" sz="2100" dirty="0" smtClean="0"/>
              <a:t>Towards single-socket </a:t>
            </a:r>
            <a:r>
              <a:rPr lang="en-US" sz="2100" dirty="0" smtClean="0"/>
              <a:t>systems: cache coherence limits performance</a:t>
            </a:r>
            <a:r>
              <a:rPr lang="en-US" sz="2100" dirty="0" smtClean="0"/>
              <a:t/>
            </a:r>
            <a:br>
              <a:rPr lang="en-US" sz="2100" dirty="0" smtClean="0"/>
            </a:br>
            <a:r>
              <a:rPr lang="en-US" sz="2100" dirty="0" smtClean="0"/>
              <a:t>– there’s a penalty to pay </a:t>
            </a:r>
            <a:r>
              <a:rPr lang="en-US" sz="2100" dirty="0"/>
              <a:t>for massive </a:t>
            </a:r>
            <a:r>
              <a:rPr lang="en-US" sz="2100" dirty="0" smtClean="0"/>
              <a:t>multi-socket-big-memory hosts!</a:t>
            </a:r>
            <a:endParaRPr lang="en-US" sz="2100" dirty="0"/>
          </a:p>
          <a:p>
            <a:endParaRPr lang="en-US" dirty="0" smtClean="0"/>
          </a:p>
          <a:p>
            <a:endParaRPr lang="en-US" dirty="0"/>
          </a:p>
          <a:p>
            <a:endParaRPr lang="en-US" dirty="0" smtClean="0"/>
          </a:p>
          <a:p>
            <a:endParaRPr lang="en-US" dirty="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Systems architecture and your application</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756925"/>
            <a:ext cx="4680520" cy="2555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827585" y="6597352"/>
            <a:ext cx="5386411" cy="261610"/>
          </a:xfrm>
          <a:prstGeom prst="rect">
            <a:avLst/>
          </a:prstGeom>
          <a:noFill/>
        </p:spPr>
        <p:txBody>
          <a:bodyPr wrap="none" rtlCol="0">
            <a:spAutoFit/>
          </a:bodyPr>
          <a:lstStyle/>
          <a:p>
            <a:r>
              <a:rPr lang="en-US" sz="1100" dirty="0" smtClean="0">
                <a:solidFill>
                  <a:schemeClr val="bg1">
                    <a:lumMod val="95000"/>
                  </a:schemeClr>
                </a:solidFill>
              </a:rPr>
              <a:t>Graphic: P van </a:t>
            </a:r>
            <a:r>
              <a:rPr lang="en-US" sz="1100" dirty="0" err="1" smtClean="0">
                <a:solidFill>
                  <a:schemeClr val="bg1">
                    <a:lumMod val="95000"/>
                  </a:schemeClr>
                </a:solidFill>
              </a:rPr>
              <a:t>Gemmeren</a:t>
            </a:r>
            <a:r>
              <a:rPr lang="en-US" sz="1100" dirty="0" smtClean="0">
                <a:solidFill>
                  <a:schemeClr val="bg1">
                    <a:lumMod val="95000"/>
                  </a:schemeClr>
                </a:solidFill>
              </a:rPr>
              <a:t> et al. </a:t>
            </a:r>
            <a:r>
              <a:rPr lang="en-US" sz="1100" dirty="0">
                <a:solidFill>
                  <a:schemeClr val="bg1">
                    <a:lumMod val="95000"/>
                  </a:schemeClr>
                </a:solidFill>
              </a:rPr>
              <a:t>ATLAS collaboration, </a:t>
            </a:r>
            <a:r>
              <a:rPr lang="en-US" sz="1100" dirty="0" smtClean="0">
                <a:solidFill>
                  <a:schemeClr val="bg1">
                    <a:lumMod val="95000"/>
                  </a:schemeClr>
                </a:solidFill>
              </a:rPr>
              <a:t>ATL-SOFT-PROC-2015-020</a:t>
            </a:r>
            <a:endParaRPr lang="en-US" sz="1100" dirty="0">
              <a:solidFill>
                <a:schemeClr val="bg1">
                  <a:lumMod val="95000"/>
                </a:schemeClr>
              </a:solidFill>
            </a:endParaRPr>
          </a:p>
        </p:txBody>
      </p:sp>
    </p:spTree>
    <p:extLst>
      <p:ext uri="{BB962C8B-B14F-4D97-AF65-F5344CB8AC3E}">
        <p14:creationId xmlns:p14="http://schemas.microsoft.com/office/powerpoint/2010/main" val="99800914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Systems for </a:t>
            </a:r>
            <a:r>
              <a:rPr lang="en-US" dirty="0" smtClean="0"/>
              <a:t>Research @ Nikhef</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20688"/>
            <a:ext cx="6609556" cy="369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74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82550" indent="0">
              <a:buNone/>
            </a:pPr>
            <a:r>
              <a:rPr lang="en-US" dirty="0" smtClean="0"/>
              <a:t>Dutch National e-Infrastructure coordinated by</a:t>
            </a:r>
            <a:endParaRPr lang="en-US" dirty="0"/>
          </a:p>
          <a:p>
            <a:pPr marL="82550" indent="0">
              <a:buNone/>
            </a:pPr>
            <a:endParaRPr lang="en-US" i="1" dirty="0" smtClean="0"/>
          </a:p>
          <a:p>
            <a:pPr marL="82550" indent="0">
              <a:buNone/>
            </a:pPr>
            <a:r>
              <a:rPr lang="en-US" i="1" dirty="0" smtClean="0"/>
              <a:t>“</a:t>
            </a:r>
            <a:r>
              <a:rPr lang="en-US" i="1" dirty="0" err="1" smtClean="0"/>
              <a:t>BiG</a:t>
            </a:r>
            <a:r>
              <a:rPr lang="en-US" i="1" dirty="0" smtClean="0"/>
              <a:t> Grid” HTC and storage platform services</a:t>
            </a:r>
          </a:p>
          <a:p>
            <a:r>
              <a:rPr lang="en-US" dirty="0" smtClean="0"/>
              <a:t>3 core operational sites: SURFsara, Nikhef, RUG-CIT</a:t>
            </a:r>
          </a:p>
          <a:p>
            <a:r>
              <a:rPr lang="en-US" dirty="0" smtClean="0"/>
              <a:t>25+ </a:t>
            </a:r>
            <a:r>
              <a:rPr lang="en-US" dirty="0" err="1" smtClean="0"/>
              <a:t>PiB</a:t>
            </a:r>
            <a:r>
              <a:rPr lang="en-US" dirty="0" smtClean="0"/>
              <a:t> tape, 10+ </a:t>
            </a:r>
            <a:r>
              <a:rPr lang="en-US" dirty="0" err="1" smtClean="0"/>
              <a:t>PiB</a:t>
            </a:r>
            <a:r>
              <a:rPr lang="en-US" dirty="0" smtClean="0"/>
              <a:t> disk, 12000+ CPU cores</a:t>
            </a:r>
          </a:p>
          <a:p>
            <a:pPr marL="82550" indent="0">
              <a:buNone/>
            </a:pPr>
            <a:r>
              <a:rPr lang="en-US" b="1" dirty="0" smtClean="0"/>
              <a:t>@Nikhef</a:t>
            </a:r>
          </a:p>
          <a:p>
            <a:pPr marL="82550" indent="0">
              <a:buNone/>
            </a:pPr>
            <a:r>
              <a:rPr lang="en-US" dirty="0" smtClean="0"/>
              <a:t>~ 5500 cores and 3.5 </a:t>
            </a:r>
            <a:r>
              <a:rPr lang="en-US" dirty="0" err="1" smtClean="0"/>
              <a:t>PiB</a:t>
            </a:r>
            <a:r>
              <a:rPr lang="en-US" dirty="0" smtClean="0"/>
              <a:t> </a:t>
            </a:r>
          </a:p>
          <a:p>
            <a:pPr marL="82550" indent="0">
              <a:buNone/>
            </a:pPr>
            <a:r>
              <a:rPr lang="en-US" smtClean="0"/>
              <a:t>focus </a:t>
            </a:r>
            <a:r>
              <a:rPr lang="en-US" dirty="0" smtClean="0"/>
              <a:t>on </a:t>
            </a:r>
            <a:r>
              <a:rPr lang="en-US" smtClean="0"/>
              <a:t>large/many-core systems</a:t>
            </a:r>
            <a:endParaRPr lang="en-US" dirty="0" smtClean="0"/>
          </a:p>
          <a:p>
            <a:pPr marL="82550" indent="0">
              <a:buNone/>
            </a:pPr>
            <a:r>
              <a:rPr lang="en-US" dirty="0" smtClean="0"/>
              <a:t>&gt; 45 install </a:t>
            </a:r>
            <a:r>
              <a:rPr lang="en-US" dirty="0" err="1" smtClean="0"/>
              <a:t>flavours</a:t>
            </a:r>
            <a:r>
              <a:rPr lang="en-US" dirty="0" smtClean="0"/>
              <a:t> (service types)</a:t>
            </a:r>
            <a:endParaRPr lang="en-US" dirty="0"/>
          </a:p>
          <a:p>
            <a:pPr marL="82550" indent="0">
              <a:buNone/>
            </a:pPr>
            <a:r>
              <a:rPr lang="en-US" i="1" dirty="0" smtClean="0"/>
              <a:t>and a bunch of one-off systems</a:t>
            </a:r>
          </a:p>
          <a:p>
            <a:endParaRPr lang="en-US" dirty="0"/>
          </a:p>
        </p:txBody>
      </p:sp>
      <p:sp>
        <p:nvSpPr>
          <p:cNvPr id="4" name="Title 3"/>
          <p:cNvSpPr>
            <a:spLocks noGrp="1"/>
          </p:cNvSpPr>
          <p:nvPr>
            <p:ph type="title"/>
          </p:nvPr>
        </p:nvSpPr>
        <p:spPr/>
        <p:txBody>
          <a:bodyPr/>
          <a:lstStyle/>
          <a:p>
            <a:r>
              <a:rPr lang="en-US" dirty="0" smtClean="0"/>
              <a:t>Statistics</a:t>
            </a:r>
            <a:endParaRPr lang="en-US" dirty="0"/>
          </a:p>
        </p:txBody>
      </p:sp>
      <p:pic>
        <p:nvPicPr>
          <p:cNvPr id="33795" name="Picture 3" descr="H:\Home\davidg\BIG\Logo\Logo\BiGGrid-Logo.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5924" y="260648"/>
            <a:ext cx="1165692" cy="864096"/>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descr="H:\Home\davidg\Template\Logos\SURF.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7888" y="1467382"/>
            <a:ext cx="1590576" cy="80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9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Shared infrastructure, efficient infrastructure!</a:t>
            </a:r>
            <a:endParaRPr lang="en-US" dirty="0"/>
          </a:p>
        </p:txBody>
      </p:sp>
      <p:sp>
        <p:nvSpPr>
          <p:cNvPr id="4" name="TextBox 3"/>
          <p:cNvSpPr txBox="1"/>
          <p:nvPr/>
        </p:nvSpPr>
        <p:spPr>
          <a:xfrm>
            <a:off x="5680168" y="6329641"/>
            <a:ext cx="3463832" cy="461665"/>
          </a:xfrm>
          <a:prstGeom prst="rect">
            <a:avLst/>
          </a:prstGeom>
          <a:noFill/>
        </p:spPr>
        <p:txBody>
          <a:bodyPr wrap="none" rtlCol="0">
            <a:spAutoFit/>
          </a:bodyPr>
          <a:lstStyle/>
          <a:p>
            <a:pPr algn="r"/>
            <a:r>
              <a:rPr lang="en-US" sz="1200" dirty="0" smtClean="0">
                <a:latin typeface="+mj-lt"/>
              </a:rPr>
              <a:t>Right:: NIKHEF-ELPROD facility, Friday, Dec 9</a:t>
            </a:r>
            <a:r>
              <a:rPr lang="en-US" sz="1200" baseline="30000" dirty="0" smtClean="0">
                <a:latin typeface="+mj-lt"/>
              </a:rPr>
              <a:t>th</a:t>
            </a:r>
            <a:r>
              <a:rPr lang="en-US" sz="1200" dirty="0" smtClean="0">
                <a:latin typeface="+mj-lt"/>
              </a:rPr>
              <a:t>, 2016</a:t>
            </a:r>
          </a:p>
          <a:p>
            <a:pPr algn="r"/>
            <a:r>
              <a:rPr lang="en-US" sz="1200" dirty="0" smtClean="0">
                <a:latin typeface="+mj-lt"/>
              </a:rPr>
              <a:t>Left: annual usage distribution 2013-2014</a:t>
            </a:r>
          </a:p>
        </p:txBody>
      </p:sp>
      <p:grpSp>
        <p:nvGrpSpPr>
          <p:cNvPr id="16" name="Group 15"/>
          <p:cNvGrpSpPr/>
          <p:nvPr/>
        </p:nvGrpSpPr>
        <p:grpSpPr>
          <a:xfrm>
            <a:off x="4572000" y="1316766"/>
            <a:ext cx="4576980" cy="4704522"/>
            <a:chOff x="5188540" y="987574"/>
            <a:chExt cx="3960440" cy="3637888"/>
          </a:xfrm>
        </p:grpSpPr>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8540" y="987574"/>
              <a:ext cx="3960440" cy="363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64064" y="1039837"/>
              <a:ext cx="1272432" cy="230833"/>
            </a:xfrm>
            <a:prstGeom prst="rect">
              <a:avLst/>
            </a:prstGeom>
            <a:solidFill>
              <a:srgbClr val="FFFFFF">
                <a:alpha val="50196"/>
              </a:srgbClr>
            </a:solidFill>
          </p:spPr>
          <p:txBody>
            <a:bodyPr wrap="square" rtlCol="0">
              <a:spAutoFit/>
            </a:bodyPr>
            <a:lstStyle/>
            <a:p>
              <a:r>
                <a:rPr lang="en-US" sz="1400" dirty="0" smtClean="0">
                  <a:latin typeface="+mj-lt"/>
                </a:rPr>
                <a:t>EGI biomedical </a:t>
              </a:r>
            </a:p>
          </p:txBody>
        </p:sp>
        <p:cxnSp>
          <p:nvCxnSpPr>
            <p:cNvPr id="7" name="Straight Arrow Connector 6"/>
            <p:cNvCxnSpPr/>
            <p:nvPr/>
          </p:nvCxnSpPr>
          <p:spPr>
            <a:xfrm flipH="1">
              <a:off x="6300192" y="1223244"/>
              <a:ext cx="144016" cy="26838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44208" y="1563638"/>
              <a:ext cx="2448272" cy="230833"/>
            </a:xfrm>
            <a:prstGeom prst="rect">
              <a:avLst/>
            </a:prstGeom>
            <a:solidFill>
              <a:srgbClr val="FFFFFF">
                <a:alpha val="50196"/>
              </a:srgbClr>
            </a:solidFill>
          </p:spPr>
          <p:txBody>
            <a:bodyPr wrap="square" rtlCol="0">
              <a:spAutoFit/>
            </a:bodyPr>
            <a:lstStyle/>
            <a:p>
              <a:r>
                <a:rPr lang="en-US" sz="1400" dirty="0" smtClean="0">
                  <a:latin typeface="+mj-lt"/>
                </a:rPr>
                <a:t>LIGO/Virgo gravitational waves</a:t>
              </a:r>
            </a:p>
          </p:txBody>
        </p:sp>
        <p:sp>
          <p:nvSpPr>
            <p:cNvPr id="13" name="TextBox 12"/>
            <p:cNvSpPr txBox="1"/>
            <p:nvPr/>
          </p:nvSpPr>
          <p:spPr>
            <a:xfrm>
              <a:off x="5865774" y="2139702"/>
              <a:ext cx="938474" cy="230833"/>
            </a:xfrm>
            <a:prstGeom prst="rect">
              <a:avLst/>
            </a:prstGeom>
            <a:solidFill>
              <a:srgbClr val="FFFFFF">
                <a:alpha val="50196"/>
              </a:srgbClr>
            </a:solidFill>
          </p:spPr>
          <p:txBody>
            <a:bodyPr wrap="square" rtlCol="0">
              <a:spAutoFit/>
            </a:bodyPr>
            <a:lstStyle/>
            <a:p>
              <a:r>
                <a:rPr lang="en-US" sz="1400" dirty="0" smtClean="0">
                  <a:latin typeface="+mj-lt"/>
                </a:rPr>
                <a:t>LHC Alice</a:t>
              </a:r>
            </a:p>
          </p:txBody>
        </p:sp>
        <p:sp>
          <p:nvSpPr>
            <p:cNvPr id="14" name="TextBox 13"/>
            <p:cNvSpPr txBox="1"/>
            <p:nvPr/>
          </p:nvSpPr>
          <p:spPr>
            <a:xfrm>
              <a:off x="7884368" y="2859782"/>
              <a:ext cx="938474" cy="230833"/>
            </a:xfrm>
            <a:prstGeom prst="rect">
              <a:avLst/>
            </a:prstGeom>
            <a:solidFill>
              <a:srgbClr val="FFFFFF">
                <a:alpha val="50196"/>
              </a:srgbClr>
            </a:solidFill>
          </p:spPr>
          <p:txBody>
            <a:bodyPr wrap="square" rtlCol="0">
              <a:spAutoFit/>
            </a:bodyPr>
            <a:lstStyle/>
            <a:p>
              <a:r>
                <a:rPr lang="en-US" sz="1400" dirty="0" smtClean="0">
                  <a:latin typeface="+mj-lt"/>
                </a:rPr>
                <a:t>LHC Atlas</a:t>
              </a:r>
            </a:p>
          </p:txBody>
        </p:sp>
        <p:sp>
          <p:nvSpPr>
            <p:cNvPr id="15" name="TextBox 14"/>
            <p:cNvSpPr txBox="1"/>
            <p:nvPr/>
          </p:nvSpPr>
          <p:spPr>
            <a:xfrm>
              <a:off x="7339580" y="3971542"/>
              <a:ext cx="657527" cy="230833"/>
            </a:xfrm>
            <a:prstGeom prst="rect">
              <a:avLst/>
            </a:prstGeom>
            <a:solidFill>
              <a:srgbClr val="FFFFFF">
                <a:alpha val="50196"/>
              </a:srgbClr>
            </a:solidFill>
          </p:spPr>
          <p:txBody>
            <a:bodyPr wrap="square" rtlCol="0">
              <a:spAutoFit/>
            </a:bodyPr>
            <a:lstStyle/>
            <a:p>
              <a:r>
                <a:rPr lang="en-US" sz="1400" dirty="0" err="1" smtClean="0">
                  <a:latin typeface="+mj-lt"/>
                </a:rPr>
                <a:t>LHCb</a:t>
              </a:r>
              <a:endParaRPr lang="en-US" sz="1400" dirty="0" smtClean="0">
                <a:latin typeface="+mj-lt"/>
              </a:endParaRPr>
            </a:p>
          </p:txBody>
        </p:sp>
        <p:sp>
          <p:nvSpPr>
            <p:cNvPr id="8" name="TextBox 7"/>
            <p:cNvSpPr txBox="1"/>
            <p:nvPr/>
          </p:nvSpPr>
          <p:spPr>
            <a:xfrm>
              <a:off x="5865774" y="1069356"/>
              <a:ext cx="1154498" cy="230833"/>
            </a:xfrm>
            <a:prstGeom prst="rect">
              <a:avLst/>
            </a:prstGeom>
            <a:solidFill>
              <a:srgbClr val="FFFFFF">
                <a:alpha val="50196"/>
              </a:srgbClr>
            </a:solidFill>
          </p:spPr>
          <p:txBody>
            <a:bodyPr wrap="square" rtlCol="0">
              <a:spAutoFit/>
            </a:bodyPr>
            <a:lstStyle/>
            <a:p>
              <a:r>
                <a:rPr lang="en-US" sz="1400" dirty="0" smtClean="0">
                  <a:latin typeface="+mj-lt"/>
                </a:rPr>
                <a:t>NL: </a:t>
              </a:r>
              <a:r>
                <a:rPr lang="en-US" sz="1400" dirty="0" err="1" smtClean="0">
                  <a:latin typeface="+mj-lt"/>
                </a:rPr>
                <a:t>WeNMR</a:t>
              </a:r>
              <a:endParaRPr lang="en-US" sz="1400" dirty="0" smtClean="0">
                <a:latin typeface="+mj-lt"/>
              </a:endParaRPr>
            </a:p>
          </p:txBody>
        </p:sp>
      </p:grpSp>
      <p:sp>
        <p:nvSpPr>
          <p:cNvPr id="10" name="Content Placeholder 9"/>
          <p:cNvSpPr>
            <a:spLocks noGrp="1"/>
          </p:cNvSpPr>
          <p:nvPr>
            <p:ph idx="1"/>
          </p:nvPr>
        </p:nvSpPr>
        <p:spPr>
          <a:xfrm>
            <a:off x="1043608" y="1447800"/>
            <a:ext cx="4032448" cy="4800600"/>
          </a:xfrm>
        </p:spPr>
        <p:txBody>
          <a:bodyPr/>
          <a:lstStyle/>
          <a:p>
            <a:r>
              <a:rPr lang="en-US" dirty="0" smtClean="0"/>
              <a:t>&gt;98% </a:t>
            </a:r>
            <a:r>
              <a:rPr lang="en-US" dirty="0" err="1" smtClean="0"/>
              <a:t>utilisation</a:t>
            </a:r>
            <a:r>
              <a:rPr lang="en-US" dirty="0" smtClean="0"/>
              <a:t>, &gt;90% efficiency</a:t>
            </a:r>
          </a:p>
        </p:txBody>
      </p:sp>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60247"/>
            <a:ext cx="4755441" cy="273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80216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Federation of high-throughput services</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0" y="1412777"/>
            <a:ext cx="532080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2737582" y="3987157"/>
            <a:ext cx="1958894" cy="1514898"/>
            <a:chOff x="251520" y="1247923"/>
            <a:chExt cx="8229600" cy="5631925"/>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247923"/>
              <a:ext cx="6459364" cy="563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616210"/>
              <a:ext cx="82296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446199" y="2079597"/>
            <a:ext cx="2495459" cy="1217884"/>
            <a:chOff x="4148493" y="1828358"/>
            <a:chExt cx="4633160" cy="2176706"/>
          </a:xfrm>
        </p:grpSpPr>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828358"/>
              <a:ext cx="30575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8493" y="2371283"/>
              <a:ext cx="4578129" cy="163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6" descr="https://educonf-directory.geant.net/pic/EduGAIN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8252" y="1552013"/>
            <a:ext cx="1421025" cy="315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42" y="4149080"/>
            <a:ext cx="2457187" cy="191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2441" y="3779748"/>
            <a:ext cx="2193229" cy="369332"/>
          </a:xfrm>
          <a:prstGeom prst="rect">
            <a:avLst/>
          </a:prstGeom>
          <a:noFill/>
        </p:spPr>
        <p:txBody>
          <a:bodyPr wrap="none" rtlCol="0">
            <a:spAutoFit/>
          </a:bodyPr>
          <a:lstStyle/>
          <a:p>
            <a:r>
              <a:rPr lang="en-US" b="1" dirty="0" smtClean="0">
                <a:latin typeface="+mj-lt"/>
              </a:rPr>
              <a:t>wLCG FIM4R pilot</a:t>
            </a:r>
            <a:endParaRPr lang="en-US" b="1" dirty="0">
              <a:latin typeface="+mj-lt"/>
            </a:endParaRPr>
          </a:p>
        </p:txBody>
      </p:sp>
      <p:pic>
        <p:nvPicPr>
          <p:cNvPr id="18" name="Picture 7" descr="H:\Home\davidg\Template\Logos\cilogon-service-heade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1657" y="2739541"/>
            <a:ext cx="3843569" cy="5579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34178" y="1282918"/>
            <a:ext cx="2651046" cy="158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5229" y="1375773"/>
            <a:ext cx="1373333" cy="201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Home\davidg\EUGridPMA\Presentations\images\igtf-worldstatus-2015.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1222" y="3129281"/>
            <a:ext cx="6358439" cy="33593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Home\davidg\DutchGrid\CA\RCauth-Pilot-CA\RCauth-eu-logo.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67654" y="5509118"/>
            <a:ext cx="1391575" cy="8982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Home\davidg\EUGridPMA\IGTF\IGTF-logos\IGTF_logo-interop.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08883" y="5624784"/>
            <a:ext cx="1051457" cy="64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38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‘cloud’ is a means, not an end-all solution …</a:t>
            </a:r>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1" y="1604798"/>
            <a:ext cx="4190385" cy="32039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483606" y="4773923"/>
            <a:ext cx="3927678" cy="215444"/>
          </a:xfrm>
          <a:prstGeom prst="rect">
            <a:avLst/>
          </a:prstGeom>
          <a:noFill/>
        </p:spPr>
        <p:txBody>
          <a:bodyPr wrap="none" rtlCol="0">
            <a:spAutoFit/>
          </a:bodyPr>
          <a:lstStyle/>
          <a:p>
            <a:r>
              <a:rPr lang="en-US" sz="800" dirty="0">
                <a:solidFill>
                  <a:srgbClr val="C00000"/>
                </a:solidFill>
                <a:latin typeface="+mj-lt"/>
              </a:rPr>
              <a:t>Dario.Berzano@cern.ch - CHEP 2016 - Experiences with the ALICE </a:t>
            </a:r>
            <a:r>
              <a:rPr lang="en-US" sz="800" dirty="0" err="1">
                <a:solidFill>
                  <a:srgbClr val="C00000"/>
                </a:solidFill>
                <a:latin typeface="+mj-lt"/>
              </a:rPr>
              <a:t>Mesos</a:t>
            </a:r>
            <a:r>
              <a:rPr lang="en-US" sz="800" dirty="0">
                <a:solidFill>
                  <a:srgbClr val="C00000"/>
                </a:solidFill>
                <a:latin typeface="+mj-lt"/>
              </a:rPr>
              <a:t> infrastructure</a:t>
            </a:r>
            <a:endParaRPr lang="en-US" sz="800" dirty="0" smtClean="0">
              <a:solidFill>
                <a:srgbClr val="C00000"/>
              </a:solidFill>
              <a:latin typeface="+mj-lt"/>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564905"/>
            <a:ext cx="5092055" cy="348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22716" y="5253203"/>
            <a:ext cx="4010009" cy="646331"/>
          </a:xfrm>
          <a:prstGeom prst="rect">
            <a:avLst/>
          </a:prstGeom>
          <a:noFill/>
        </p:spPr>
        <p:txBody>
          <a:bodyPr wrap="none" rtlCol="0">
            <a:spAutoFit/>
          </a:bodyPr>
          <a:lstStyle/>
          <a:p>
            <a:r>
              <a:rPr lang="en-US" b="1" dirty="0" smtClean="0">
                <a:latin typeface="+mj-lt"/>
              </a:rPr>
              <a:t>Collaborative advantage: </a:t>
            </a:r>
            <a:br>
              <a:rPr lang="en-US" b="1" dirty="0" smtClean="0">
                <a:latin typeface="+mj-lt"/>
              </a:rPr>
            </a:br>
            <a:r>
              <a:rPr lang="en-US" b="1" i="1" dirty="0" smtClean="0">
                <a:latin typeface="+mj-lt"/>
              </a:rPr>
              <a:t>joint effort of infrastructure </a:t>
            </a:r>
            <a:r>
              <a:rPr lang="en-US" b="1" i="1" dirty="0" smtClean="0">
                <a:latin typeface="+mj-lt"/>
              </a:rPr>
              <a:t>and </a:t>
            </a:r>
            <a:r>
              <a:rPr lang="en-US" b="1" i="1" dirty="0" smtClean="0">
                <a:latin typeface="+mj-lt"/>
              </a:rPr>
              <a:t>users</a:t>
            </a:r>
            <a:endParaRPr lang="en-US" b="1" dirty="0" smtClean="0">
              <a:latin typeface="+mj-lt"/>
            </a:endParaRPr>
          </a:p>
        </p:txBody>
      </p:sp>
      <p:sp>
        <p:nvSpPr>
          <p:cNvPr id="8" name="TextBox 7"/>
          <p:cNvSpPr txBox="1"/>
          <p:nvPr/>
        </p:nvSpPr>
        <p:spPr>
          <a:xfrm>
            <a:off x="1" y="2180861"/>
            <a:ext cx="3366627" cy="215444"/>
          </a:xfrm>
          <a:prstGeom prst="rect">
            <a:avLst/>
          </a:prstGeom>
          <a:noFill/>
        </p:spPr>
        <p:txBody>
          <a:bodyPr wrap="none" rtlCol="0">
            <a:spAutoFit/>
          </a:bodyPr>
          <a:lstStyle/>
          <a:p>
            <a:r>
              <a:rPr lang="en-US" sz="800" dirty="0" smtClean="0">
                <a:solidFill>
                  <a:srgbClr val="C00000"/>
                </a:solidFill>
                <a:latin typeface="+mj-lt"/>
              </a:rPr>
              <a:t>E. </a:t>
            </a:r>
            <a:r>
              <a:rPr lang="en-US" sz="800" dirty="0" err="1" smtClean="0">
                <a:solidFill>
                  <a:srgbClr val="C00000"/>
                </a:solidFill>
                <a:latin typeface="+mj-lt"/>
              </a:rPr>
              <a:t>Tejedor</a:t>
            </a:r>
            <a:r>
              <a:rPr lang="en-US" sz="800" dirty="0">
                <a:solidFill>
                  <a:srgbClr val="C00000"/>
                </a:solidFill>
                <a:latin typeface="+mj-lt"/>
              </a:rPr>
              <a:t> </a:t>
            </a:r>
            <a:r>
              <a:rPr lang="en-US" sz="800" dirty="0" smtClean="0">
                <a:solidFill>
                  <a:srgbClr val="C00000"/>
                </a:solidFill>
                <a:latin typeface="+mj-lt"/>
              </a:rPr>
              <a:t>et al., CERN, SWAN Service for Web-based </a:t>
            </a:r>
            <a:r>
              <a:rPr lang="en-US" sz="800" dirty="0" err="1" smtClean="0">
                <a:solidFill>
                  <a:srgbClr val="C00000"/>
                </a:solidFill>
                <a:latin typeface="+mj-lt"/>
              </a:rPr>
              <a:t>Analtsis</a:t>
            </a:r>
            <a:r>
              <a:rPr lang="en-US" sz="800" dirty="0" smtClean="0">
                <a:solidFill>
                  <a:srgbClr val="C00000"/>
                </a:solidFill>
                <a:latin typeface="+mj-lt"/>
              </a:rPr>
              <a:t>, CHEP2016</a:t>
            </a:r>
          </a:p>
        </p:txBody>
      </p:sp>
      <p:sp>
        <p:nvSpPr>
          <p:cNvPr id="2" name="TextBox 1"/>
          <p:cNvSpPr txBox="1"/>
          <p:nvPr/>
        </p:nvSpPr>
        <p:spPr>
          <a:xfrm>
            <a:off x="2051720" y="1486525"/>
            <a:ext cx="2135521" cy="646331"/>
          </a:xfrm>
          <a:prstGeom prst="rect">
            <a:avLst/>
          </a:prstGeom>
          <a:solidFill>
            <a:schemeClr val="bg1">
              <a:lumMod val="95000"/>
            </a:schemeClr>
          </a:solidFill>
          <a:ln>
            <a:solidFill>
              <a:schemeClr val="accent1"/>
            </a:solidFill>
          </a:ln>
        </p:spPr>
        <p:txBody>
          <a:bodyPr wrap="none" rtlCol="0">
            <a:spAutoFit/>
          </a:bodyPr>
          <a:lstStyle/>
          <a:p>
            <a:r>
              <a:rPr lang="en-US" b="1" dirty="0" smtClean="0">
                <a:solidFill>
                  <a:srgbClr val="C00000"/>
                </a:solidFill>
                <a:latin typeface="+mj-lt"/>
              </a:rPr>
              <a:t>/cvmfs/softdrive.nl</a:t>
            </a:r>
          </a:p>
          <a:p>
            <a:endParaRPr lang="en-US" b="1" dirty="0" smtClean="0">
              <a:solidFill>
                <a:srgbClr val="C00000"/>
              </a:solidFill>
              <a:latin typeface="+mj-lt"/>
            </a:endParaRPr>
          </a:p>
        </p:txBody>
      </p:sp>
      <p:cxnSp>
        <p:nvCxnSpPr>
          <p:cNvPr id="7" name="Straight Arrow Connector 6"/>
          <p:cNvCxnSpPr>
            <a:stCxn id="2" idx="2"/>
          </p:cNvCxnSpPr>
          <p:nvPr/>
        </p:nvCxnSpPr>
        <p:spPr>
          <a:xfrm flipH="1">
            <a:off x="2699803" y="2132856"/>
            <a:ext cx="419678" cy="194363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31640" y="6501342"/>
            <a:ext cx="6043642" cy="307777"/>
          </a:xfrm>
          <a:prstGeom prst="rect">
            <a:avLst/>
          </a:prstGeom>
          <a:noFill/>
        </p:spPr>
        <p:txBody>
          <a:bodyPr wrap="none" rtlCol="0">
            <a:spAutoFit/>
          </a:bodyPr>
          <a:lstStyle/>
          <a:p>
            <a:r>
              <a:rPr lang="en-US" sz="1400" dirty="0">
                <a:solidFill>
                  <a:schemeClr val="bg1">
                    <a:lumMod val="95000"/>
                  </a:schemeClr>
                </a:solidFill>
                <a:latin typeface="+mj-lt"/>
              </a:rPr>
              <a:t>http://doc.grid.surfsara.nl/en/latest/Pages/Advanced/grid_software.html#softdrive</a:t>
            </a:r>
            <a:endParaRPr lang="en-US" sz="1400" dirty="0" smtClean="0">
              <a:solidFill>
                <a:schemeClr val="bg1">
                  <a:lumMod val="95000"/>
                </a:schemeClr>
              </a:solidFill>
              <a:latin typeface="+mj-lt"/>
            </a:endParaRPr>
          </a:p>
        </p:txBody>
      </p:sp>
      <p:pic>
        <p:nvPicPr>
          <p:cNvPr id="1026" name="Picture 2" descr="H:\Home\davidg\Template\Logos\nikhef-2015-compact.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804" y="1774848"/>
            <a:ext cx="604376" cy="350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Home\davidg\Template\Logos\SURFSARA-OK.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0536" y="1812986"/>
            <a:ext cx="566105" cy="28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11906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For (informed) fun &amp; testing –  </a:t>
            </a:r>
            <a:br>
              <a:rPr lang="en-US" dirty="0" smtClean="0"/>
            </a:br>
            <a:r>
              <a:rPr lang="en-US" dirty="0" smtClean="0"/>
              <a:t>some random one-off systems …</a:t>
            </a:r>
            <a:endParaRPr lang="en-US" dirty="0"/>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84784"/>
            <a:ext cx="6120680" cy="4597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694017" y="6488668"/>
            <a:ext cx="3449983" cy="369332"/>
          </a:xfrm>
          <a:prstGeom prst="rect">
            <a:avLst/>
          </a:prstGeom>
          <a:noFill/>
        </p:spPr>
        <p:txBody>
          <a:bodyPr wrap="none" rtlCol="0">
            <a:spAutoFit/>
          </a:bodyPr>
          <a:lstStyle/>
          <a:p>
            <a:r>
              <a:rPr lang="en-US" dirty="0" smtClean="0">
                <a:solidFill>
                  <a:schemeClr val="bg1">
                    <a:lumMod val="50000"/>
                  </a:schemeClr>
                </a:solidFill>
                <a:latin typeface="+mj-lt"/>
              </a:rPr>
              <a:t>CO2-cooled Intel CPUs @6.2GHz</a:t>
            </a:r>
          </a:p>
        </p:txBody>
      </p:sp>
    </p:spTree>
    <p:extLst>
      <p:ext uri="{BB962C8B-B14F-4D97-AF65-F5344CB8AC3E}">
        <p14:creationId xmlns:p14="http://schemas.microsoft.com/office/powerpoint/2010/main" val="11999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For (informed) fun &amp; testing –  </a:t>
            </a:r>
            <a:br>
              <a:rPr lang="en-US" dirty="0" smtClean="0"/>
            </a:br>
            <a:r>
              <a:rPr lang="en-US" dirty="0" smtClean="0"/>
              <a:t>some random one-off systems …</a:t>
            </a:r>
            <a:endParaRPr lang="en-US"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5"/>
            <a:ext cx="6552728" cy="458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495239" y="6484694"/>
            <a:ext cx="1638141" cy="369332"/>
          </a:xfrm>
          <a:prstGeom prst="rect">
            <a:avLst/>
          </a:prstGeom>
          <a:noFill/>
        </p:spPr>
        <p:txBody>
          <a:bodyPr wrap="none" rtlCol="0">
            <a:spAutoFit/>
          </a:bodyPr>
          <a:lstStyle/>
          <a:p>
            <a:r>
              <a:rPr lang="en-US" dirty="0" smtClean="0">
                <a:solidFill>
                  <a:schemeClr val="bg1">
                    <a:lumMod val="50000"/>
                  </a:schemeClr>
                </a:solidFill>
                <a:latin typeface="+mj-lt"/>
              </a:rPr>
              <a:t>plofkip.nikhef.nl</a:t>
            </a:r>
          </a:p>
        </p:txBody>
      </p:sp>
    </p:spTree>
    <p:extLst>
      <p:ext uri="{BB962C8B-B14F-4D97-AF65-F5344CB8AC3E}">
        <p14:creationId xmlns:p14="http://schemas.microsoft.com/office/powerpoint/2010/main" val="193674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39" b="-1139"/>
          <a:stretch/>
        </p:blipFill>
        <p:spPr bwMode="auto">
          <a:xfrm>
            <a:off x="-10160" y="144000"/>
            <a:ext cx="9180512" cy="679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79512" y="5349213"/>
            <a:ext cx="8856984" cy="782960"/>
          </a:xfrm>
          <a:solidFill>
            <a:srgbClr val="FFFFFF">
              <a:alpha val="50196"/>
            </a:srgbClr>
          </a:solidFill>
        </p:spPr>
        <p:txBody>
          <a:bodyPr>
            <a:noAutofit/>
          </a:bodyPr>
          <a:lstStyle/>
          <a:p>
            <a:pPr algn="ctr"/>
            <a:r>
              <a:rPr lang="en-US" sz="3000" dirty="0" smtClean="0"/>
              <a:t>Fun, but not the solution to single-core performance </a:t>
            </a:r>
            <a:r>
              <a:rPr lang="en-US" sz="3000" dirty="0" smtClean="0">
                <a:sym typeface="Wingdings" panose="05000000000000000000" pitchFamily="2" charset="2"/>
              </a:rPr>
              <a:t>…</a:t>
            </a:r>
            <a:endParaRPr lang="en-US" sz="3000" dirty="0"/>
          </a:p>
        </p:txBody>
      </p:sp>
      <p:pic>
        <p:nvPicPr>
          <p:cNvPr id="8195" name="Picture 3" descr="H:\Home\davidg\Template\Logos\nikhef-2015-compact.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7742" y="299256"/>
            <a:ext cx="464058" cy="269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4832" y="6511502"/>
            <a:ext cx="5905783" cy="307777"/>
          </a:xfrm>
          <a:prstGeom prst="rect">
            <a:avLst/>
          </a:prstGeom>
          <a:solidFill>
            <a:srgbClr val="000000">
              <a:alpha val="50196"/>
            </a:srgbClr>
          </a:solidFill>
        </p:spPr>
        <p:txBody>
          <a:bodyPr wrap="none" rtlCol="0">
            <a:spAutoFit/>
          </a:bodyPr>
          <a:lstStyle/>
          <a:p>
            <a:pPr algn="ctr"/>
            <a:r>
              <a:rPr lang="en-US" sz="1400" dirty="0" smtClean="0">
                <a:solidFill>
                  <a:schemeClr val="bg1">
                    <a:lumMod val="75000"/>
                  </a:schemeClr>
                </a:solidFill>
                <a:latin typeface="+mj-lt"/>
              </a:rPr>
              <a:t>Collaboration of Intel™ and Nikhef PDP &amp; MT (Krista de </a:t>
            </a:r>
            <a:r>
              <a:rPr lang="en-US" sz="1400" dirty="0" err="1" smtClean="0">
                <a:solidFill>
                  <a:schemeClr val="bg1">
                    <a:lumMod val="75000"/>
                  </a:schemeClr>
                </a:solidFill>
                <a:latin typeface="+mj-lt"/>
              </a:rPr>
              <a:t>Roo</a:t>
            </a:r>
            <a:r>
              <a:rPr lang="en-US" sz="1400" dirty="0" smtClean="0">
                <a:solidFill>
                  <a:schemeClr val="bg1">
                    <a:lumMod val="75000"/>
                  </a:schemeClr>
                </a:solidFill>
                <a:latin typeface="+mj-lt"/>
              </a:rPr>
              <a:t>) </a:t>
            </a:r>
            <a:r>
              <a:rPr lang="en-US" sz="1400" dirty="0">
                <a:solidFill>
                  <a:schemeClr val="bg1">
                    <a:lumMod val="75000"/>
                  </a:schemeClr>
                </a:solidFill>
              </a:rPr>
              <a:t>“CO2 Inside” </a:t>
            </a:r>
            <a:endParaRPr lang="en-US" sz="1400" dirty="0" smtClean="0">
              <a:solidFill>
                <a:schemeClr val="bg1">
                  <a:lumMod val="75000"/>
                </a:schemeClr>
              </a:solidFill>
              <a:latin typeface="+mj-lt"/>
            </a:endParaRPr>
          </a:p>
        </p:txBody>
      </p:sp>
    </p:spTree>
    <p:extLst>
      <p:ext uri="{BB962C8B-B14F-4D97-AF65-F5344CB8AC3E}">
        <p14:creationId xmlns:p14="http://schemas.microsoft.com/office/powerpoint/2010/main" val="241942878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 y="3612"/>
            <a:ext cx="9146397" cy="685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38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541684"/>
            <a:ext cx="4696345" cy="3316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573016"/>
            <a:ext cx="5207000" cy="3306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358"/>
            <a:ext cx="6660232" cy="360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936" y="1052736"/>
            <a:ext cx="3518189"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5016" y="-23775"/>
            <a:ext cx="2639649" cy="16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 y="6608974"/>
            <a:ext cx="3656322" cy="307777"/>
          </a:xfrm>
          <a:prstGeom prst="rect">
            <a:avLst/>
          </a:prstGeom>
          <a:noFill/>
        </p:spPr>
        <p:txBody>
          <a:bodyPr wrap="none" rtlCol="0">
            <a:spAutoFit/>
          </a:bodyPr>
          <a:lstStyle/>
          <a:p>
            <a:r>
              <a:rPr lang="en-US" sz="1400" dirty="0" smtClean="0">
                <a:latin typeface="+mj-lt"/>
              </a:rPr>
              <a:t>Imagery:  Nikhef, NIOZ, KM3NET collaboration</a:t>
            </a:r>
          </a:p>
        </p:txBody>
      </p:sp>
    </p:spTree>
    <p:extLst>
      <p:ext uri="{BB962C8B-B14F-4D97-AF65-F5344CB8AC3E}">
        <p14:creationId xmlns:p14="http://schemas.microsoft.com/office/powerpoint/2010/main" val="38027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755063" cy="1143000"/>
          </a:xfrm>
        </p:spPr>
        <p:txBody>
          <a:bodyPr/>
          <a:lstStyle/>
          <a:p>
            <a:r>
              <a:rPr lang="en-US" dirty="0" smtClean="0"/>
              <a:t>SLIDE OVER LIGO/VIRGO!!!</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208838"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844" y="5378296"/>
            <a:ext cx="28575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4653136"/>
            <a:ext cx="3353649" cy="2051315"/>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9120" y="5441781"/>
            <a:ext cx="2613844" cy="126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08784" y="6608975"/>
            <a:ext cx="3315651" cy="307777"/>
          </a:xfrm>
          <a:prstGeom prst="rect">
            <a:avLst/>
          </a:prstGeom>
          <a:noFill/>
        </p:spPr>
        <p:txBody>
          <a:bodyPr wrap="none" rtlCol="0">
            <a:spAutoFit/>
          </a:bodyPr>
          <a:lstStyle/>
          <a:p>
            <a:r>
              <a:rPr lang="en-US" sz="1400" dirty="0" smtClean="0">
                <a:latin typeface="+mj-lt"/>
              </a:rPr>
              <a:t>Imagery: </a:t>
            </a:r>
            <a:r>
              <a:rPr lang="en-US" sz="1400" dirty="0" err="1" smtClean="0">
                <a:latin typeface="+mj-lt"/>
              </a:rPr>
              <a:t>gw</a:t>
            </a:r>
            <a:r>
              <a:rPr lang="en-US" sz="1400" dirty="0" smtClean="0">
                <a:latin typeface="+mj-lt"/>
              </a:rPr>
              <a:t>-astronomy collaborations, LSC</a:t>
            </a:r>
          </a:p>
        </p:txBody>
      </p:sp>
    </p:spTree>
    <p:extLst>
      <p:ext uri="{BB962C8B-B14F-4D97-AF65-F5344CB8AC3E}">
        <p14:creationId xmlns:p14="http://schemas.microsoft.com/office/powerpoint/2010/main" val="24635049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9" y="188640"/>
            <a:ext cx="9481607"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3608" y="6428656"/>
            <a:ext cx="7309052" cy="400110"/>
          </a:xfrm>
          <a:prstGeom prst="rect">
            <a:avLst/>
          </a:prstGeom>
          <a:noFill/>
        </p:spPr>
        <p:txBody>
          <a:bodyPr wrap="none" rtlCol="0">
            <a:spAutoFit/>
          </a:bodyPr>
          <a:lstStyle/>
          <a:p>
            <a:r>
              <a:rPr lang="en-US" sz="2000" b="1" dirty="0" smtClean="0">
                <a:solidFill>
                  <a:schemeClr val="bg1">
                    <a:lumMod val="95000"/>
                  </a:schemeClr>
                </a:solidFill>
                <a:latin typeface="+mj-lt"/>
              </a:rPr>
              <a:t>Einstein Telescope – projected </a:t>
            </a:r>
            <a:r>
              <a:rPr lang="en-US" sz="2000" b="1" dirty="0" smtClean="0">
                <a:solidFill>
                  <a:schemeClr val="bg1">
                    <a:lumMod val="95000"/>
                  </a:schemeClr>
                </a:solidFill>
                <a:latin typeface="+mj-lt"/>
              </a:rPr>
              <a:t>onto </a:t>
            </a:r>
            <a:r>
              <a:rPr lang="en-US" sz="2000" b="1" dirty="0" err="1" smtClean="0">
                <a:solidFill>
                  <a:schemeClr val="bg1">
                    <a:lumMod val="95000"/>
                  </a:schemeClr>
                </a:solidFill>
                <a:latin typeface="+mj-lt"/>
              </a:rPr>
              <a:t>Heuvelland</a:t>
            </a:r>
            <a:r>
              <a:rPr lang="en-US" sz="2000" b="1" dirty="0" smtClean="0">
                <a:solidFill>
                  <a:schemeClr val="bg1">
                    <a:lumMod val="95000"/>
                  </a:schemeClr>
                </a:solidFill>
                <a:latin typeface="+mj-lt"/>
              </a:rPr>
              <a:t> </a:t>
            </a:r>
            <a:r>
              <a:rPr lang="en-US" sz="2000" b="1" dirty="0" smtClean="0">
                <a:solidFill>
                  <a:schemeClr val="bg1">
                    <a:lumMod val="95000"/>
                  </a:schemeClr>
                </a:solidFill>
                <a:latin typeface="+mj-lt"/>
              </a:rPr>
              <a:t>Limburg, NL</a:t>
            </a:r>
          </a:p>
        </p:txBody>
      </p:sp>
    </p:spTree>
    <p:extLst>
      <p:ext uri="{BB962C8B-B14F-4D97-AF65-F5344CB8AC3E}">
        <p14:creationId xmlns:p14="http://schemas.microsoft.com/office/powerpoint/2010/main" val="581073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8640"/>
            <a:ext cx="9144000" cy="6669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426984"/>
            <a:ext cx="6061968" cy="298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16" y="6527175"/>
            <a:ext cx="6327181" cy="307777"/>
          </a:xfrm>
          <a:prstGeom prst="rect">
            <a:avLst/>
          </a:prstGeom>
          <a:noFill/>
        </p:spPr>
        <p:txBody>
          <a:bodyPr wrap="none" rtlCol="0">
            <a:spAutoFit/>
          </a:bodyPr>
          <a:lstStyle/>
          <a:p>
            <a:r>
              <a:rPr lang="en-US" sz="1400" dirty="0" smtClean="0">
                <a:solidFill>
                  <a:schemeClr val="bg1">
                    <a:lumMod val="50000"/>
                  </a:schemeClr>
                </a:solidFill>
                <a:latin typeface="+mj-lt"/>
              </a:rPr>
              <a:t>Image sources: LNGS/INFN, Xenon collaboration;  Pierre Auger collaboration; Nikhef</a:t>
            </a:r>
            <a:endParaRPr lang="en-US" sz="1400" dirty="0" smtClean="0">
              <a:solidFill>
                <a:schemeClr val="bg1">
                  <a:lumMod val="50000"/>
                </a:schemeClr>
              </a:solidFill>
              <a:latin typeface="+mj-lt"/>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5476"/>
            <a:ext cx="2503420" cy="250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9260" y="355476"/>
            <a:ext cx="3350932" cy="250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176" y="355476"/>
            <a:ext cx="3337893" cy="250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054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endParaRPr lang="en-US" dirty="0"/>
          </a:p>
        </p:txBody>
      </p:sp>
      <p:sp>
        <p:nvSpPr>
          <p:cNvPr id="3" name="Text Placeholder 2"/>
          <p:cNvSpPr>
            <a:spLocks noGrp="1"/>
          </p:cNvSpPr>
          <p:nvPr>
            <p:ph type="body" idx="1"/>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2" cy="689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936" y="6583470"/>
            <a:ext cx="6164829" cy="307777"/>
          </a:xfrm>
          <a:prstGeom prst="rect">
            <a:avLst/>
          </a:prstGeom>
          <a:noFill/>
        </p:spPr>
        <p:txBody>
          <a:bodyPr wrap="none" rtlCol="0">
            <a:spAutoFit/>
          </a:bodyPr>
          <a:lstStyle/>
          <a:p>
            <a:r>
              <a:rPr lang="en-US" sz="1400" dirty="0" smtClean="0">
                <a:solidFill>
                  <a:schemeClr val="bg1">
                    <a:lumMod val="95000"/>
                  </a:schemeClr>
                </a:solidFill>
                <a:latin typeface="+mj-lt"/>
              </a:rPr>
              <a:t>Imagery: ATLAS experiment,, </a:t>
            </a:r>
            <a:r>
              <a:rPr lang="en-US" sz="1400" dirty="0" smtClean="0">
                <a:solidFill>
                  <a:schemeClr val="bg1">
                    <a:lumMod val="95000"/>
                  </a:schemeClr>
                </a:solidFill>
                <a:latin typeface="+mj-lt"/>
              </a:rPr>
              <a:t>atlas.ch</a:t>
            </a:r>
            <a:r>
              <a:rPr lang="en-US" sz="1400" dirty="0">
                <a:solidFill>
                  <a:schemeClr val="bg1">
                    <a:lumMod val="95000"/>
                  </a:schemeClr>
                </a:solidFill>
                <a:latin typeface="+mj-lt"/>
              </a:rPr>
              <a:t>; </a:t>
            </a:r>
            <a:r>
              <a:rPr lang="en-US" sz="1400" dirty="0" smtClean="0">
                <a:solidFill>
                  <a:schemeClr val="bg1">
                    <a:lumMod val="95000"/>
                  </a:schemeClr>
                </a:solidFill>
                <a:latin typeface="+mj-lt"/>
              </a:rPr>
              <a:t> </a:t>
            </a:r>
            <a:r>
              <a:rPr lang="en-US" sz="1400" dirty="0" err="1" smtClean="0">
                <a:solidFill>
                  <a:schemeClr val="bg1">
                    <a:lumMod val="95000"/>
                  </a:schemeClr>
                </a:solidFill>
                <a:latin typeface="+mj-lt"/>
              </a:rPr>
              <a:t>Paleis</a:t>
            </a:r>
            <a:r>
              <a:rPr lang="en-US" sz="1400" dirty="0" smtClean="0">
                <a:solidFill>
                  <a:schemeClr val="bg1">
                    <a:lumMod val="95000"/>
                  </a:schemeClr>
                </a:solidFill>
                <a:latin typeface="+mj-lt"/>
              </a:rPr>
              <a:t> op de Dam: Robert </a:t>
            </a:r>
            <a:r>
              <a:rPr lang="en-US" sz="1400" dirty="0" err="1" smtClean="0">
                <a:solidFill>
                  <a:schemeClr val="bg1">
                    <a:lumMod val="95000"/>
                  </a:schemeClr>
                </a:solidFill>
                <a:latin typeface="+mj-lt"/>
              </a:rPr>
              <a:t>Scarth</a:t>
            </a:r>
            <a:r>
              <a:rPr lang="en-US" sz="1400" dirty="0" smtClean="0">
                <a:solidFill>
                  <a:schemeClr val="bg1">
                    <a:lumMod val="95000"/>
                  </a:schemeClr>
                </a:solidFill>
                <a:latin typeface="+mj-lt"/>
              </a:rPr>
              <a:t>, CC-BY-SA</a:t>
            </a:r>
            <a:endParaRPr lang="en-US" sz="1400" dirty="0" smtClean="0">
              <a:solidFill>
                <a:schemeClr val="bg1">
                  <a:lumMod val="95000"/>
                </a:schemeClr>
              </a:solidFill>
              <a:latin typeface="+mj-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4775914"/>
            <a:ext cx="2579440" cy="1934580"/>
          </a:xfrm>
          <a:prstGeom prst="rect">
            <a:avLst/>
          </a:prstGeom>
          <a:noFill/>
          <a:ln>
            <a:noFill/>
          </a:ln>
          <a:effectLst>
            <a:glow rad="101600">
              <a:srgbClr val="800000">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23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ikhef-PDP-presentation-2016-acr">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txDef>
      <a:spPr>
        <a:noFill/>
      </a:spPr>
      <a:bodyPr wrap="square" rtlCol="0">
        <a:spAutoFit/>
      </a:bodyPr>
      <a:lstStyle>
        <a:defPPr>
          <a:defRPr dirty="0" smtClean="0">
            <a:latin typeface="+mj-lt"/>
          </a:defRPr>
        </a:defPPr>
      </a:lstStyle>
    </a:txDef>
  </a:objectDefaults>
  <a:extraClrScheme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Props1.xml><?xml version="1.0" encoding="utf-8"?>
<ds:datastoreItem xmlns:ds="http://schemas.openxmlformats.org/officeDocument/2006/customXml" ds:itemID="{03338BC8-BBF3-4152-8114-248CD4A24091}">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Nikhef-PDP-presentation-2016-acr</Template>
  <TotalTime>8144</TotalTime>
  <Words>1088</Words>
  <Application>Microsoft Office PowerPoint</Application>
  <PresentationFormat>On-screen Show (4:3)</PresentationFormat>
  <Paragraphs>184</Paragraphs>
  <Slides>39</Slides>
  <Notes>5</Notes>
  <HiddenSlides>1</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Nikhef-PDP-presentation-2016-acr</vt:lpstr>
      <vt:lpstr>3_Default Design</vt:lpstr>
      <vt:lpstr>Nikhef – a Journey in  Physics and Data Processing</vt:lpstr>
      <vt:lpstr>                            Nationaal instituut voor                                  subatomaire fysica</vt:lpstr>
      <vt:lpstr>PowerPoint Presentation</vt:lpstr>
      <vt:lpstr>PowerPoint Presentation</vt:lpstr>
      <vt:lpstr>PowerPoint Presentation</vt:lpstr>
      <vt:lpstr>SLIDE OVER LIGO/VIRGO!!!</vt:lpstr>
      <vt:lpstr>PowerPoint Presentation</vt:lpstr>
      <vt:lpstr>PowerPoint Presentation</vt:lpstr>
      <vt:lpstr>s</vt:lpstr>
      <vt:lpstr>PowerPoint Presentation</vt:lpstr>
      <vt:lpstr>PowerPoint Presentation</vt:lpstr>
      <vt:lpstr>PowerPoint Presentation</vt:lpstr>
      <vt:lpstr>PowerPoint Presentation</vt:lpstr>
      <vt:lpstr>PowerPoint Presentation</vt:lpstr>
      <vt:lpstr>PowerPoint Presentation</vt:lpstr>
      <vt:lpstr>Detector to doctor ...</vt:lpstr>
      <vt:lpstr>PowerPoint Presentation</vt:lpstr>
      <vt:lpstr>PowerPoint Presentation</vt:lpstr>
      <vt:lpstr>PowerPoint Presentation</vt:lpstr>
      <vt:lpstr>From SC04, CCRC08, STEP09, .. to today …</vt:lpstr>
      <vt:lpstr>… and tomorrow ?!</vt:lpstr>
      <vt:lpstr>Infrastructure for research:  balancing network, CPU, and disk</vt:lpstr>
      <vt:lpstr>Building the infrastructure for the LHC data</vt:lpstr>
      <vt:lpstr>Connecting Science through Lambdas</vt:lpstr>
      <vt:lpstr>Network built around application data flow</vt:lpstr>
      <vt:lpstr>100Gbit</vt:lpstr>
      <vt:lpstr>PowerPoint Presentation</vt:lpstr>
      <vt:lpstr>Getting more bytes through?</vt:lpstr>
      <vt:lpstr>Matching systems architecture</vt:lpstr>
      <vt:lpstr>Improvements at the application layer</vt:lpstr>
      <vt:lpstr>Systems architecture and your application</vt:lpstr>
      <vt:lpstr>Systems for Research @ Nikhef</vt:lpstr>
      <vt:lpstr>Statistics</vt:lpstr>
      <vt:lpstr>Shared infrastructure, efficient infrastructure!</vt:lpstr>
      <vt:lpstr>Federation of high-throughput services</vt:lpstr>
      <vt:lpstr>‘cloud’ is a means, not an end-all solution …</vt:lpstr>
      <vt:lpstr>For (informed) fun &amp; testing –   some random one-off systems …</vt:lpstr>
      <vt:lpstr>For (informed) fun &amp; testing –   some random one-off systems …</vt:lpstr>
      <vt:lpstr>Fun, but not the solution to single-core performance …</vt:lpstr>
    </vt:vector>
  </TitlesOfParts>
  <Company>Nikhef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DavidG</dc:creator>
  <cp:lastModifiedBy>DavidG</cp:lastModifiedBy>
  <cp:revision>171</cp:revision>
  <cp:lastPrinted>2017-01-26T15:51:37Z</cp:lastPrinted>
  <dcterms:created xsi:type="dcterms:W3CDTF">2016-10-03T08:23:09Z</dcterms:created>
  <dcterms:modified xsi:type="dcterms:W3CDTF">2017-01-27T07:10:52Z</dcterms:modified>
</cp:coreProperties>
</file>